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66" r:id="rId4"/>
    <p:sldId id="258" r:id="rId5"/>
    <p:sldId id="259" r:id="rId6"/>
    <p:sldId id="260" r:id="rId7"/>
    <p:sldId id="261" r:id="rId8"/>
    <p:sldId id="262" r:id="rId9"/>
    <p:sldId id="263" r:id="rId10"/>
    <p:sldId id="264" r:id="rId11"/>
    <p:sldId id="317" r:id="rId12"/>
    <p:sldId id="265" r:id="rId13"/>
    <p:sldId id="267" r:id="rId14"/>
    <p:sldId id="364" r:id="rId15"/>
    <p:sldId id="269" r:id="rId16"/>
    <p:sldId id="367" r:id="rId17"/>
    <p:sldId id="268" r:id="rId18"/>
    <p:sldId id="368" r:id="rId19"/>
    <p:sldId id="270" r:id="rId20"/>
    <p:sldId id="271" r:id="rId21"/>
    <p:sldId id="369" r:id="rId22"/>
    <p:sldId id="273" r:id="rId23"/>
    <p:sldId id="274" r:id="rId24"/>
    <p:sldId id="370" r:id="rId25"/>
    <p:sldId id="275" r:id="rId26"/>
    <p:sldId id="276" r:id="rId27"/>
    <p:sldId id="295" r:id="rId28"/>
    <p:sldId id="371" r:id="rId29"/>
    <p:sldId id="277" r:id="rId30"/>
    <p:sldId id="278" r:id="rId31"/>
    <p:sldId id="372" r:id="rId32"/>
    <p:sldId id="279" r:id="rId33"/>
    <p:sldId id="280" r:id="rId34"/>
    <p:sldId id="373" r:id="rId35"/>
    <p:sldId id="272" r:id="rId36"/>
    <p:sldId id="283" r:id="rId37"/>
    <p:sldId id="374" r:id="rId38"/>
    <p:sldId id="284" r:id="rId39"/>
    <p:sldId id="285" r:id="rId40"/>
    <p:sldId id="375" r:id="rId41"/>
    <p:sldId id="286" r:id="rId42"/>
    <p:sldId id="287" r:id="rId43"/>
    <p:sldId id="376" r:id="rId44"/>
    <p:sldId id="288" r:id="rId45"/>
    <p:sldId id="289" r:id="rId46"/>
    <p:sldId id="377" r:id="rId47"/>
    <p:sldId id="290" r:id="rId48"/>
    <p:sldId id="291" r:id="rId49"/>
    <p:sldId id="304" r:id="rId50"/>
    <p:sldId id="363" r:id="rId51"/>
    <p:sldId id="378" r:id="rId52"/>
    <p:sldId id="292" r:id="rId53"/>
    <p:sldId id="319" r:id="rId54"/>
    <p:sldId id="293" r:id="rId55"/>
    <p:sldId id="294" r:id="rId56"/>
    <p:sldId id="297" r:id="rId57"/>
    <p:sldId id="298" r:id="rId58"/>
    <p:sldId id="299" r:id="rId59"/>
    <p:sldId id="300" r:id="rId60"/>
    <p:sldId id="301" r:id="rId61"/>
    <p:sldId id="302" r:id="rId62"/>
    <p:sldId id="352" r:id="rId63"/>
    <p:sldId id="303" r:id="rId64"/>
    <p:sldId id="318" r:id="rId65"/>
    <p:sldId id="305" r:id="rId66"/>
    <p:sldId id="355" r:id="rId67"/>
    <p:sldId id="354" r:id="rId68"/>
    <p:sldId id="356" r:id="rId69"/>
    <p:sldId id="357" r:id="rId70"/>
    <p:sldId id="358" r:id="rId71"/>
    <p:sldId id="353" r:id="rId72"/>
    <p:sldId id="359" r:id="rId73"/>
    <p:sldId id="306" r:id="rId74"/>
    <p:sldId id="307" r:id="rId75"/>
    <p:sldId id="308" r:id="rId76"/>
    <p:sldId id="309" r:id="rId77"/>
    <p:sldId id="310" r:id="rId78"/>
    <p:sldId id="311" r:id="rId79"/>
    <p:sldId id="312" r:id="rId80"/>
    <p:sldId id="361" r:id="rId81"/>
    <p:sldId id="362" r:id="rId82"/>
    <p:sldId id="314" r:id="rId83"/>
    <p:sldId id="313" r:id="rId84"/>
    <p:sldId id="316" r:id="rId85"/>
    <p:sldId id="315" r:id="rId86"/>
    <p:sldId id="360" r:id="rId87"/>
    <p:sldId id="320" r:id="rId88"/>
    <p:sldId id="321" r:id="rId89"/>
    <p:sldId id="322" r:id="rId90"/>
    <p:sldId id="323" r:id="rId91"/>
    <p:sldId id="324" r:id="rId92"/>
    <p:sldId id="325" r:id="rId93"/>
    <p:sldId id="326" r:id="rId94"/>
    <p:sldId id="328" r:id="rId95"/>
    <p:sldId id="330" r:id="rId96"/>
    <p:sldId id="331" r:id="rId97"/>
    <p:sldId id="332" r:id="rId98"/>
    <p:sldId id="327" r:id="rId99"/>
    <p:sldId id="334" r:id="rId100"/>
    <p:sldId id="335" r:id="rId101"/>
    <p:sldId id="336" r:id="rId102"/>
    <p:sldId id="333"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296" r:id="rId117"/>
    <p:sldId id="365" r:id="rId1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56B"/>
    <a:srgbClr val="2F4765"/>
    <a:srgbClr val="45525F"/>
    <a:srgbClr val="383A4B"/>
    <a:srgbClr val="3D4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47CEE1-0737-16E5-CC7C-7425F0BDFF2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9CFB882-34D7-6A6B-AF0B-C95254521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61421D7-1132-BBCF-E3BA-1A73E0525B19}"/>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69D14F2F-14E9-70CC-3E53-851798ADD2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760021-5C8B-11EA-019C-DBCEE64C8FEE}"/>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311544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1B6210-41F7-D178-45F1-8F574D454CD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9D917F9-7EE4-D47C-0095-B1D2EAB3805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E9E4AEF-480E-7DA4-E544-64644EC57A14}"/>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4C028148-39AD-41E7-9624-5DD02728E9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22385A-8863-CCEA-357F-73F436751BEA}"/>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88903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D0525D-4E38-6C6E-FB49-C89F089AAA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4CA95D5-D765-1264-C0A9-9588B0E29D2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5E9443-493B-F606-5651-9D73C681CDD7}"/>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83F84486-2957-F5F3-2593-613150E4F9B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DB2EBC-084E-5A79-E46F-60192241902C}"/>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311011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1D989-9801-5ACF-96DA-D935994C08A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DD03079-5112-5120-245D-900F157DFC1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B1418AC-F169-3B5A-20DD-79686889A1AA}"/>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8247D352-BFAB-64E1-9B38-7ABBDD18ED4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0094C1-831E-A9B4-A829-ECB7A8678E10}"/>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117876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3D8E9F-6843-6ABA-BD9A-2F65E33F4F2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4394841-1B5E-367A-40E2-0CDDF14EE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5ABF0AC-D355-8BA5-0639-15C970FEF9F9}"/>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31F202E8-E930-00DF-8D93-66CD8FFA3C3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46C6816-3E0A-9FA4-0813-EC2D7AE7A0E4}"/>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394451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652B78-F617-2A1C-8AF3-520B2D84FF5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C6CA26A-91F7-2B8C-AD73-FE04647BBCED}"/>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9AE6C1A-2C1A-0C7D-B27B-C582CC511B8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6218EE6-B4B9-966B-6139-51BF8F7575B7}"/>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6" name="Alt Bilgi Yer Tutucusu 5">
            <a:extLst>
              <a:ext uri="{FF2B5EF4-FFF2-40B4-BE49-F238E27FC236}">
                <a16:creationId xmlns:a16="http://schemas.microsoft.com/office/drawing/2014/main" id="{B0E9A969-2046-25DE-42C6-B9849502EB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3571274-20D5-C22F-10A5-467EAA308DB9}"/>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54586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CA3CCB-886D-65A1-0218-A8F7D3E00B1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8BEB74-DE19-EC3A-825F-B16A92050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3A9214F-93E3-D4A1-6DD2-ACF2410B52B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A670268-168B-7E5D-60E5-F6AF01686A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6470620-FDEA-C07C-AEFA-F37D3CED2E7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87CE22B-F0BB-74D8-5EF2-45B377B1CC1A}"/>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8" name="Alt Bilgi Yer Tutucusu 7">
            <a:extLst>
              <a:ext uri="{FF2B5EF4-FFF2-40B4-BE49-F238E27FC236}">
                <a16:creationId xmlns:a16="http://schemas.microsoft.com/office/drawing/2014/main" id="{FEAFF914-CAE5-3443-D215-FED65982378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FDC0EC0-D9D8-485C-C832-6492E487EBE2}"/>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14496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15C532-688A-3ABA-9806-FCB740689C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031CE63-DE15-3F02-8557-2933839F56BF}"/>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4" name="Alt Bilgi Yer Tutucusu 3">
            <a:extLst>
              <a:ext uri="{FF2B5EF4-FFF2-40B4-BE49-F238E27FC236}">
                <a16:creationId xmlns:a16="http://schemas.microsoft.com/office/drawing/2014/main" id="{67A076E8-5446-9FB2-AAB6-CCA42E98332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CBE5540-B053-C731-DB22-5FB9A53C3636}"/>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142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9DCC81C-300E-D244-4B00-647AB30A2B54}"/>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3" name="Alt Bilgi Yer Tutucusu 2">
            <a:extLst>
              <a:ext uri="{FF2B5EF4-FFF2-40B4-BE49-F238E27FC236}">
                <a16:creationId xmlns:a16="http://schemas.microsoft.com/office/drawing/2014/main" id="{00646F87-7EF7-6D86-AAFA-A4BD9759972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C297F62E-A513-FC7E-6D4F-CFDBA513C6C9}"/>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399386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0E44C0-FD15-0C4F-9725-7074F14EDD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57FC994-9067-9460-F885-8E5BA0D2DC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75B302B-E8BD-6595-AD4F-D35A93D91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AC5E496-D18D-839D-B4F9-96048B515E21}"/>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6" name="Alt Bilgi Yer Tutucusu 5">
            <a:extLst>
              <a:ext uri="{FF2B5EF4-FFF2-40B4-BE49-F238E27FC236}">
                <a16:creationId xmlns:a16="http://schemas.microsoft.com/office/drawing/2014/main" id="{84B3C126-FFE9-DAF6-D0AC-DD2DB5CB934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50A7E37-535A-6548-4E69-92E4D3F38D7B}"/>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39932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68348-CEB5-19ED-FD65-C356DB6635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B7B3B54-47BA-47ED-1ED2-673834029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F2E5F0E-CB16-F568-A097-2AEC43B7E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020CC3A-54F7-76C5-3FD9-C8CA57D80218}"/>
              </a:ext>
            </a:extLst>
          </p:cNvPr>
          <p:cNvSpPr>
            <a:spLocks noGrp="1"/>
          </p:cNvSpPr>
          <p:nvPr>
            <p:ph type="dt" sz="half" idx="10"/>
          </p:nvPr>
        </p:nvSpPr>
        <p:spPr/>
        <p:txBody>
          <a:bodyPr/>
          <a:lstStyle/>
          <a:p>
            <a:fld id="{1A10EF33-869E-4197-BA76-B952E06C47D4}" type="datetimeFigureOut">
              <a:rPr lang="tr-TR" smtClean="0"/>
              <a:t>22.02.2024</a:t>
            </a:fld>
            <a:endParaRPr lang="tr-TR"/>
          </a:p>
        </p:txBody>
      </p:sp>
      <p:sp>
        <p:nvSpPr>
          <p:cNvPr id="6" name="Alt Bilgi Yer Tutucusu 5">
            <a:extLst>
              <a:ext uri="{FF2B5EF4-FFF2-40B4-BE49-F238E27FC236}">
                <a16:creationId xmlns:a16="http://schemas.microsoft.com/office/drawing/2014/main" id="{EF82F8BE-5599-6B45-5D94-B9C1D9E03C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84D6C6C-34A9-A466-5E8A-14B28F54C785}"/>
              </a:ext>
            </a:extLst>
          </p:cNvPr>
          <p:cNvSpPr>
            <a:spLocks noGrp="1"/>
          </p:cNvSpPr>
          <p:nvPr>
            <p:ph type="sldNum" sz="quarter" idx="12"/>
          </p:nvPr>
        </p:nvSpPr>
        <p:spPr/>
        <p:txBody>
          <a:bodyPr/>
          <a:lstStyle/>
          <a:p>
            <a:fld id="{DA399331-AAD6-479B-8AFA-05166A365B9D}" type="slidenum">
              <a:rPr lang="tr-TR" smtClean="0"/>
              <a:t>‹#›</a:t>
            </a:fld>
            <a:endParaRPr lang="tr-TR"/>
          </a:p>
        </p:txBody>
      </p:sp>
    </p:spTree>
    <p:extLst>
      <p:ext uri="{BB962C8B-B14F-4D97-AF65-F5344CB8AC3E}">
        <p14:creationId xmlns:p14="http://schemas.microsoft.com/office/powerpoint/2010/main" val="252065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C71D97-0E84-D716-3547-A0FE06C375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397587F-B002-A3AA-329F-AC6E6F837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0557E0B-0317-ACF5-B2E5-6B5E6CB66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0EF33-869E-4197-BA76-B952E06C47D4}" type="datetimeFigureOut">
              <a:rPr lang="tr-TR" smtClean="0"/>
              <a:t>22.02.2024</a:t>
            </a:fld>
            <a:endParaRPr lang="tr-TR"/>
          </a:p>
        </p:txBody>
      </p:sp>
      <p:sp>
        <p:nvSpPr>
          <p:cNvPr id="5" name="Alt Bilgi Yer Tutucusu 4">
            <a:extLst>
              <a:ext uri="{FF2B5EF4-FFF2-40B4-BE49-F238E27FC236}">
                <a16:creationId xmlns:a16="http://schemas.microsoft.com/office/drawing/2014/main" id="{F3759B0D-D8D0-B923-644F-5218F27CA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0A19B87-CA80-8550-9DC9-B4A96DD4F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99331-AAD6-479B-8AFA-05166A365B9D}" type="slidenum">
              <a:rPr lang="tr-TR" smtClean="0"/>
              <a:t>‹#›</a:t>
            </a:fld>
            <a:endParaRPr lang="tr-TR"/>
          </a:p>
        </p:txBody>
      </p:sp>
    </p:spTree>
    <p:extLst>
      <p:ext uri="{BB962C8B-B14F-4D97-AF65-F5344CB8AC3E}">
        <p14:creationId xmlns:p14="http://schemas.microsoft.com/office/powerpoint/2010/main" val="197386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5000" r="-15000"/>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F0EC2D25-E05D-3DE6-D296-F1B1F07B31CC}"/>
              </a:ext>
            </a:extLst>
          </p:cNvPr>
          <p:cNvSpPr txBox="1"/>
          <p:nvPr/>
        </p:nvSpPr>
        <p:spPr>
          <a:xfrm>
            <a:off x="2709581" y="2666672"/>
            <a:ext cx="6808693" cy="2739211"/>
          </a:xfrm>
          <a:prstGeom prst="rect">
            <a:avLst/>
          </a:prstGeom>
          <a:noFill/>
          <a:ln w="38100">
            <a:noFill/>
          </a:ln>
        </p:spPr>
        <p:txBody>
          <a:bodyPr wrap="square" rtlCol="0">
            <a:spAutoFit/>
          </a:bodyPr>
          <a:lstStyle/>
          <a:p>
            <a:pPr algn="ctr"/>
            <a:endParaRPr lang="tr-TR" sz="18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r>
              <a:rPr lang="tr-TR" sz="51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INCOTERMS 2020</a:t>
            </a:r>
            <a:endParaRPr lang="tr-TR" sz="1800" b="0" i="0" u="none" strike="noStrike" baseline="0" dirty="0">
              <a:solidFill>
                <a:srgbClr val="000000"/>
              </a:solidFill>
              <a:latin typeface="Tahoma" panose="020B0604030504040204" pitchFamily="34" charset="0"/>
            </a:endParaRPr>
          </a:p>
          <a:p>
            <a:pPr algn="ctr"/>
            <a:endParaRPr lang="tr-TR" sz="2300" b="1"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r>
              <a:rPr lang="en-US" sz="2300" b="1"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International Commercial Terms</a:t>
            </a:r>
            <a:endParaRPr lang="tr-TR" sz="2300" b="1"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endParaRPr lang="tr-TR" sz="23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endParaRPr lang="tr-TR" sz="11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r>
              <a:rPr lang="tr-TR" sz="23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ICC Yayın No. 723E</a:t>
            </a:r>
            <a:endParaRPr lang="tr-TR" sz="2300" b="1" dirty="0">
              <a:ln w="13462">
                <a:solidFill>
                  <a:srgbClr val="002060"/>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Metin kutusu 4">
            <a:extLst>
              <a:ext uri="{FF2B5EF4-FFF2-40B4-BE49-F238E27FC236}">
                <a16:creationId xmlns:a16="http://schemas.microsoft.com/office/drawing/2014/main" id="{C348DB07-D0CA-576B-6E53-03B25E0381BD}"/>
              </a:ext>
            </a:extLst>
          </p:cNvPr>
          <p:cNvSpPr txBox="1"/>
          <p:nvPr/>
        </p:nvSpPr>
        <p:spPr>
          <a:xfrm>
            <a:off x="3473823" y="6242447"/>
            <a:ext cx="5244353" cy="615553"/>
          </a:xfrm>
          <a:prstGeom prst="rect">
            <a:avLst/>
          </a:prstGeom>
          <a:noFill/>
        </p:spPr>
        <p:txBody>
          <a:bodyPr wrap="square" rtlCol="0">
            <a:spAutoFit/>
          </a:bodyPr>
          <a:lstStyle/>
          <a:p>
            <a:pPr algn="ctr"/>
            <a:endParaRPr lang="tr-TR" sz="1100" b="1" i="0" u="none" strike="noStrike" baseline="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a:p>
            <a:pPr algn="ctr"/>
            <a:r>
              <a:rPr lang="tr-TR" sz="2300" i="0" u="none" strike="noStrike" baseline="0" dirty="0">
                <a:ln w="0"/>
                <a:effectLst>
                  <a:outerShdw blurRad="38100" dist="19050" dir="2700000" algn="tl" rotWithShape="0">
                    <a:schemeClr val="dk1">
                      <a:alpha val="40000"/>
                    </a:schemeClr>
                  </a:outerShdw>
                </a:effectLst>
                <a:latin typeface="Calibri" panose="020F0502020204030204" pitchFamily="34" charset="0"/>
              </a:rPr>
              <a:t>Orhan Gündoğdu</a:t>
            </a:r>
          </a:p>
        </p:txBody>
      </p:sp>
    </p:spTree>
    <p:extLst>
      <p:ext uri="{BB962C8B-B14F-4D97-AF65-F5344CB8AC3E}">
        <p14:creationId xmlns:p14="http://schemas.microsoft.com/office/powerpoint/2010/main" val="208424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2851523" y="268203"/>
            <a:ext cx="6696636" cy="574113"/>
          </a:xfrm>
        </p:spPr>
        <p:txBody>
          <a:bodyPr>
            <a:normAutofit fontScale="90000"/>
          </a:bodyPr>
          <a:lstStyle/>
          <a:p>
            <a:r>
              <a:rPr lang="tr-TR" sz="3300" dirty="0">
                <a:solidFill>
                  <a:srgbClr val="002060"/>
                </a:solidFill>
              </a:rPr>
              <a:t>Teslimat, Risk, Sorumluluklar ve Maliyet</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183776" y="891622"/>
            <a:ext cx="11860306" cy="5585378"/>
          </a:xfrm>
        </p:spPr>
        <p:txBody>
          <a:bodyPr>
            <a:noAutofit/>
          </a:bodyPr>
          <a:lstStyle/>
          <a:p>
            <a:pPr>
              <a:buFont typeface="Wingdings" panose="05000000000000000000" pitchFamily="2" charset="2"/>
              <a:buChar char="§"/>
            </a:pPr>
            <a:r>
              <a:rPr lang="tr-TR" sz="2100" b="0" i="0" u="none" strike="noStrike" baseline="0" dirty="0" err="1">
                <a:solidFill>
                  <a:srgbClr val="000000"/>
                </a:solidFill>
                <a:latin typeface="Tahoma" panose="020B0604030504040204" pitchFamily="34" charset="0"/>
              </a:rPr>
              <a:t>Incoterms</a:t>
            </a:r>
            <a:r>
              <a:rPr lang="tr-TR" sz="2100" b="0" i="0" u="none" strike="noStrike" baseline="0" dirty="0">
                <a:solidFill>
                  <a:srgbClr val="000000"/>
                </a:solidFill>
                <a:latin typeface="Tahoma" panose="020B0604030504040204" pitchFamily="34" charset="0"/>
              </a:rPr>
              <a:t> kurallarının her birinde  A/B olmak üzere </a:t>
            </a:r>
            <a:r>
              <a:rPr lang="tr-TR" sz="2100" b="0" i="0" u="none" strike="noStrike" baseline="0" dirty="0">
                <a:solidFill>
                  <a:srgbClr val="0070C0"/>
                </a:solidFill>
                <a:latin typeface="Tahoma" panose="020B0604030504040204" pitchFamily="34" charset="0"/>
              </a:rPr>
              <a:t>risk, sorumluluklar ve maliyetler sınıflandırılmıştır. </a:t>
            </a:r>
            <a:r>
              <a:rPr lang="tr-TR" sz="2100" b="0" i="0" u="none" strike="noStrike" baseline="0" dirty="0">
                <a:solidFill>
                  <a:srgbClr val="000000"/>
                </a:solidFill>
                <a:latin typeface="Tahoma" panose="020B0604030504040204" pitchFamily="34" charset="0"/>
              </a:rPr>
              <a:t>Bu maddelerin tümü önemlidir; ancak bazıları diğerlerinden daha yüksek öneme sahiptir</a:t>
            </a:r>
          </a:p>
          <a:p>
            <a:pPr>
              <a:buFont typeface="Wingdings" panose="05000000000000000000" pitchFamily="2" charset="2"/>
              <a:buChar char="§"/>
            </a:pPr>
            <a:r>
              <a:rPr lang="tr-TR" sz="2100" dirty="0">
                <a:solidFill>
                  <a:srgbClr val="0070C0"/>
                </a:solidFill>
                <a:latin typeface="Tahoma" panose="020B0604030504040204" pitchFamily="34" charset="0"/>
              </a:rPr>
              <a:t>A başlığı satıcı </a:t>
            </a:r>
            <a:r>
              <a:rPr lang="tr-TR" sz="2100" dirty="0">
                <a:solidFill>
                  <a:srgbClr val="000000"/>
                </a:solidFill>
                <a:latin typeface="Tahoma" panose="020B0604030504040204" pitchFamily="34" charset="0"/>
              </a:rPr>
              <a:t>tarafındaki, </a:t>
            </a:r>
            <a:r>
              <a:rPr lang="tr-TR" sz="2100" dirty="0">
                <a:solidFill>
                  <a:srgbClr val="0070C0"/>
                </a:solidFill>
                <a:latin typeface="Tahoma" panose="020B0604030504040204" pitchFamily="34" charset="0"/>
              </a:rPr>
              <a:t>B başlığı ise </a:t>
            </a:r>
            <a:r>
              <a:rPr lang="tr-TR" sz="2100" dirty="0">
                <a:solidFill>
                  <a:srgbClr val="000000"/>
                </a:solidFill>
                <a:latin typeface="Tahoma" panose="020B0604030504040204" pitchFamily="34" charset="0"/>
              </a:rPr>
              <a:t>alıcı tarafındaki </a:t>
            </a:r>
            <a:r>
              <a:rPr lang="tr-TR" sz="2100" b="0" i="0" u="none" strike="noStrike" baseline="0" dirty="0">
                <a:solidFill>
                  <a:srgbClr val="000000"/>
                </a:solidFill>
                <a:latin typeface="Tahoma" panose="020B0604030504040204" pitchFamily="34" charset="0"/>
              </a:rPr>
              <a:t>risk, sorumluluklar ve maliyetleri belirtmektedir.</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A1/B1 Genel Yükümlülükler</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A2/B2 Teslimat/Teslim alma</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A3/B3 Risklerin transferi</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A4/B4 Taşıma</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A5/B5 Sigorta</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A6/B6 Teslimat/nakliye belgesi</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A7/B7 İhracat/ithalat izni</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A8/B8 Kontrol/paketleme/işaretleme</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A9/B9 Maliyetlerin tahsisi</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A10/B10 Bildirimler</a:t>
            </a:r>
            <a:endParaRPr lang="tr-TR" sz="2100" b="0" i="0" u="none" strike="noStrike" baseline="0" dirty="0">
              <a:latin typeface="Tahoma" panose="020B0604030504040204" pitchFamily="34" charset="0"/>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097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889391"/>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INSTITUTE CARGO CLAUSES (A), (B) ,(C) </a:t>
            </a:r>
          </a:p>
        </p:txBody>
      </p:sp>
      <p:sp>
        <p:nvSpPr>
          <p:cNvPr id="10" name="İçerik Yer Tutucusu 2">
            <a:extLst>
              <a:ext uri="{FF2B5EF4-FFF2-40B4-BE49-F238E27FC236}">
                <a16:creationId xmlns:a16="http://schemas.microsoft.com/office/drawing/2014/main" id="{89484086-BCA0-DE63-EAE6-D12A09E13A4B}"/>
              </a:ext>
            </a:extLst>
          </p:cNvPr>
          <p:cNvSpPr txBox="1">
            <a:spLocks/>
          </p:cNvSpPr>
          <p:nvPr/>
        </p:nvSpPr>
        <p:spPr>
          <a:xfrm>
            <a:off x="442912" y="1943101"/>
            <a:ext cx="11342688" cy="4914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u="sng" dirty="0"/>
              <a:t>TEMİNATLAR</a:t>
            </a:r>
            <a:r>
              <a:rPr lang="tr-TR" sz="2000" dirty="0"/>
              <a:t>			                    		</a:t>
            </a:r>
            <a:r>
              <a:rPr lang="tr-TR" sz="2000" b="1" u="sng" dirty="0"/>
              <a:t>I.C.C.(A </a:t>
            </a:r>
            <a:r>
              <a:rPr lang="tr-TR" sz="2000" dirty="0"/>
              <a:t>   </a:t>
            </a:r>
            <a:r>
              <a:rPr lang="tr-TR" sz="2000" b="1" u="sng" dirty="0"/>
              <a:t>I.C.C.(B)</a:t>
            </a:r>
            <a:r>
              <a:rPr lang="tr-TR" sz="2000" dirty="0"/>
              <a:t>    </a:t>
            </a:r>
            <a:r>
              <a:rPr lang="tr-TR" sz="2000" b="1" u="sng" dirty="0"/>
              <a:t>I.C.C.(C)</a:t>
            </a:r>
            <a:endParaRPr lang="tr-TR" sz="2000" dirty="0"/>
          </a:p>
          <a:p>
            <a:r>
              <a:rPr lang="tr-TR" sz="2000" dirty="0"/>
              <a:t>-Gemi, </a:t>
            </a:r>
            <a:r>
              <a:rPr lang="tr-TR" sz="2000" dirty="0" err="1"/>
              <a:t>tekne,konterner</a:t>
            </a:r>
            <a:r>
              <a:rPr lang="tr-TR" sz="2000" dirty="0"/>
              <a:t> </a:t>
            </a:r>
            <a:r>
              <a:rPr lang="tr-TR" sz="2000" dirty="0" err="1"/>
              <a:t>vs</a:t>
            </a:r>
            <a:r>
              <a:rPr lang="tr-TR" sz="2000" dirty="0"/>
              <a:t> deniz, göl suyu girmesi……………	  (+)	          (+)		</a:t>
            </a:r>
            <a:r>
              <a:rPr lang="tr-TR" sz="2000" dirty="0">
                <a:solidFill>
                  <a:srgbClr val="FF0000"/>
                </a:solidFill>
              </a:rPr>
              <a:t>(-)</a:t>
            </a:r>
          </a:p>
          <a:p>
            <a:r>
              <a:rPr lang="tr-TR" sz="2000" dirty="0"/>
              <a:t>-Yükleme sırasında gemiden denize yük  düşmesi ………………	  (+)	           (+)		</a:t>
            </a:r>
            <a:r>
              <a:rPr lang="tr-TR" sz="2000" dirty="0">
                <a:solidFill>
                  <a:srgbClr val="FF0000"/>
                </a:solidFill>
              </a:rPr>
              <a:t>(-)</a:t>
            </a:r>
          </a:p>
          <a:p>
            <a:r>
              <a:rPr lang="tr-TR" sz="2000" dirty="0"/>
              <a:t>-Müşterek(genel) avarya ve kurtarma giderleri…………………..    (+)	           (+)		(+)</a:t>
            </a:r>
          </a:p>
          <a:p>
            <a:r>
              <a:rPr lang="tr-TR" sz="2000" dirty="0"/>
              <a:t>-Korsan, hırsızlık ve teslim edilememe…………    		   (+)                    </a:t>
            </a:r>
            <a:r>
              <a:rPr lang="tr-TR" sz="2000" dirty="0">
                <a:solidFill>
                  <a:srgbClr val="FF0000"/>
                </a:solidFill>
              </a:rPr>
              <a:t>(-)</a:t>
            </a:r>
            <a:r>
              <a:rPr lang="tr-TR" sz="2000" dirty="0"/>
              <a:t>	</a:t>
            </a:r>
            <a:r>
              <a:rPr lang="tr-TR" sz="2000" dirty="0">
                <a:solidFill>
                  <a:srgbClr val="FF0000"/>
                </a:solidFill>
              </a:rPr>
              <a:t>(-)</a:t>
            </a:r>
          </a:p>
          <a:p>
            <a:r>
              <a:rPr lang="tr-TR" sz="2000" dirty="0"/>
              <a:t>-Yükü taşımada dikkatsizlik………………………….     		   (+)                    </a:t>
            </a:r>
            <a:r>
              <a:rPr lang="tr-TR" sz="2000" dirty="0">
                <a:solidFill>
                  <a:srgbClr val="FF0000"/>
                </a:solidFill>
              </a:rPr>
              <a:t>(-)	(-)</a:t>
            </a:r>
          </a:p>
          <a:p>
            <a:r>
              <a:rPr lang="tr-TR" sz="2000" dirty="0"/>
              <a:t>Sigortalının kötü niyeti……………………………..   		   </a:t>
            </a:r>
            <a:r>
              <a:rPr lang="tr-TR" sz="2000" dirty="0">
                <a:solidFill>
                  <a:srgbClr val="FF0000"/>
                </a:solidFill>
              </a:rPr>
              <a:t>(-)	           (-)		(-)</a:t>
            </a:r>
          </a:p>
          <a:p>
            <a:r>
              <a:rPr lang="tr-TR" sz="2000" dirty="0"/>
              <a:t>-Olağan sızıntı, ağırlık kaybı ve yıpratıcı etki.   		   </a:t>
            </a:r>
            <a:r>
              <a:rPr lang="tr-TR" sz="2000" dirty="0">
                <a:solidFill>
                  <a:srgbClr val="FF0000"/>
                </a:solidFill>
              </a:rPr>
              <a:t>(-)	           (-)		(-)</a:t>
            </a:r>
          </a:p>
          <a:p>
            <a:r>
              <a:rPr lang="tr-TR" sz="2000" dirty="0"/>
              <a:t>-Paketlemede yetersizlik veya uygunsuzluk..   		   </a:t>
            </a:r>
            <a:r>
              <a:rPr lang="tr-TR" sz="2000" dirty="0">
                <a:solidFill>
                  <a:srgbClr val="FF0000"/>
                </a:solidFill>
              </a:rPr>
              <a:t>(-)	           (-)		(-)</a:t>
            </a:r>
          </a:p>
          <a:p>
            <a:endParaRPr lang="tr-TR" sz="2000" dirty="0"/>
          </a:p>
        </p:txBody>
      </p:sp>
    </p:spTree>
    <p:extLst>
      <p:ext uri="{BB962C8B-B14F-4D97-AF65-F5344CB8AC3E}">
        <p14:creationId xmlns:p14="http://schemas.microsoft.com/office/powerpoint/2010/main" val="16355534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889391"/>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INSTITUTE CARGO CLAUSES (A), (B) ,(C) </a:t>
            </a:r>
          </a:p>
        </p:txBody>
      </p:sp>
      <p:sp>
        <p:nvSpPr>
          <p:cNvPr id="8" name="İçerik Yer Tutucusu 2">
            <a:extLst>
              <a:ext uri="{FF2B5EF4-FFF2-40B4-BE49-F238E27FC236}">
                <a16:creationId xmlns:a16="http://schemas.microsoft.com/office/drawing/2014/main" id="{15074DB7-75DE-B031-4701-9EEE8BB0EB51}"/>
              </a:ext>
            </a:extLst>
          </p:cNvPr>
          <p:cNvSpPr>
            <a:spLocks noGrp="1"/>
          </p:cNvSpPr>
          <p:nvPr>
            <p:ph idx="1"/>
          </p:nvPr>
        </p:nvSpPr>
        <p:spPr>
          <a:xfrm>
            <a:off x="666620" y="1966989"/>
            <a:ext cx="11061700" cy="4291371"/>
          </a:xfrm>
        </p:spPr>
        <p:txBody>
          <a:bodyPr/>
          <a:lstStyle/>
          <a:p>
            <a:r>
              <a:rPr lang="tr-TR" sz="2000" b="1" u="sng" dirty="0"/>
              <a:t>TEMİNATLAR</a:t>
            </a:r>
            <a:r>
              <a:rPr lang="tr-TR" sz="2000" dirty="0"/>
              <a:t>			                   		 </a:t>
            </a:r>
            <a:r>
              <a:rPr lang="tr-TR" sz="2000" b="1" u="sng" dirty="0"/>
              <a:t>I.C.C.(A </a:t>
            </a:r>
            <a:r>
              <a:rPr lang="tr-TR" sz="2000" dirty="0"/>
              <a:t>   </a:t>
            </a:r>
            <a:r>
              <a:rPr lang="tr-TR" sz="2000" b="1" u="sng" dirty="0"/>
              <a:t>I.C.C.(B)</a:t>
            </a:r>
            <a:r>
              <a:rPr lang="tr-TR" sz="2000" dirty="0"/>
              <a:t>    </a:t>
            </a:r>
            <a:r>
              <a:rPr lang="tr-TR" sz="2000" b="1" u="sng" dirty="0"/>
              <a:t>I.C.C.(C)</a:t>
            </a:r>
          </a:p>
          <a:p>
            <a:pPr marL="0" indent="0">
              <a:buNone/>
            </a:pPr>
            <a:endParaRPr lang="tr-TR" sz="2000" dirty="0"/>
          </a:p>
          <a:p>
            <a:r>
              <a:rPr lang="tr-TR" sz="2000" dirty="0"/>
              <a:t>--Sigortalı maddenin doğasından dolayı bozukluk…………	</a:t>
            </a:r>
            <a:r>
              <a:rPr lang="tr-TR" sz="2000" dirty="0">
                <a:solidFill>
                  <a:srgbClr val="FF0000"/>
                </a:solidFill>
              </a:rPr>
              <a:t>(-)	           (-)		(-)</a:t>
            </a:r>
          </a:p>
          <a:p>
            <a:r>
              <a:rPr lang="tr-TR" sz="2000" dirty="0"/>
              <a:t>-Geminin denize elverişsizliği……………………..   		</a:t>
            </a:r>
            <a:r>
              <a:rPr lang="tr-TR" sz="2000" dirty="0">
                <a:solidFill>
                  <a:srgbClr val="FF0000"/>
                </a:solidFill>
              </a:rPr>
              <a:t>(-)	           (-)		(-)</a:t>
            </a:r>
          </a:p>
          <a:p>
            <a:r>
              <a:rPr lang="tr-TR" sz="2000" dirty="0"/>
              <a:t>-Sigortalı aleyhine riske neden olmasına rağmen erteleme…	</a:t>
            </a:r>
            <a:r>
              <a:rPr lang="tr-TR" sz="2000" dirty="0">
                <a:solidFill>
                  <a:srgbClr val="FF0000"/>
                </a:solidFill>
              </a:rPr>
              <a:t>(-)	           (-)		(-)</a:t>
            </a:r>
          </a:p>
          <a:p>
            <a:r>
              <a:rPr lang="tr-TR" sz="2000" dirty="0"/>
              <a:t>-Nakliyecinin gecikmesi (temerrüt etmesi)…   		</a:t>
            </a:r>
            <a:r>
              <a:rPr lang="tr-TR" sz="2000" dirty="0">
                <a:solidFill>
                  <a:srgbClr val="FF0000"/>
                </a:solidFill>
              </a:rPr>
              <a:t>(-)	           (-)		(-)</a:t>
            </a:r>
          </a:p>
          <a:p>
            <a:r>
              <a:rPr lang="tr-TR" sz="2000" dirty="0"/>
              <a:t>-Sigortalı maddeye kasti hasar veya yıkım….    		</a:t>
            </a:r>
            <a:r>
              <a:rPr lang="tr-TR" sz="2000" dirty="0">
                <a:solidFill>
                  <a:srgbClr val="FF0000"/>
                </a:solidFill>
              </a:rPr>
              <a:t>(-)	</a:t>
            </a:r>
            <a:r>
              <a:rPr lang="tr-TR" sz="2000" dirty="0"/>
              <a:t>           </a:t>
            </a:r>
            <a:r>
              <a:rPr lang="tr-TR" sz="2000" dirty="0">
                <a:solidFill>
                  <a:srgbClr val="FF0000"/>
                </a:solidFill>
              </a:rPr>
              <a:t>(-)		(-)</a:t>
            </a:r>
          </a:p>
          <a:p>
            <a:r>
              <a:rPr lang="tr-TR" sz="2000" dirty="0"/>
              <a:t>-Nükleer silah kullanımı………………………………    		</a:t>
            </a:r>
            <a:r>
              <a:rPr lang="tr-TR" sz="2000" dirty="0">
                <a:solidFill>
                  <a:srgbClr val="FF0000"/>
                </a:solidFill>
              </a:rPr>
              <a:t>(-)	           (-)		(-)</a:t>
            </a:r>
          </a:p>
          <a:p>
            <a:r>
              <a:rPr lang="tr-TR" sz="2000" dirty="0"/>
              <a:t>-Savaş ve çarpışmalar………………………………….    		</a:t>
            </a:r>
            <a:r>
              <a:rPr lang="tr-TR" sz="2000" dirty="0">
                <a:solidFill>
                  <a:srgbClr val="FF0000"/>
                </a:solidFill>
              </a:rPr>
              <a:t>(-)	           (-)		(-)</a:t>
            </a:r>
          </a:p>
        </p:txBody>
      </p:sp>
    </p:spTree>
    <p:extLst>
      <p:ext uri="{BB962C8B-B14F-4D97-AF65-F5344CB8AC3E}">
        <p14:creationId xmlns:p14="http://schemas.microsoft.com/office/powerpoint/2010/main" val="2477990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İçerik Yer Tutucusu 2">
            <a:extLst>
              <a:ext uri="{FF2B5EF4-FFF2-40B4-BE49-F238E27FC236}">
                <a16:creationId xmlns:a16="http://schemas.microsoft.com/office/drawing/2014/main" id="{29357280-CC3D-9B35-B4FA-DA0D3495D745}"/>
              </a:ext>
            </a:extLst>
          </p:cNvPr>
          <p:cNvSpPr>
            <a:spLocks noGrp="1"/>
          </p:cNvSpPr>
          <p:nvPr>
            <p:ph idx="1"/>
          </p:nvPr>
        </p:nvSpPr>
        <p:spPr>
          <a:xfrm>
            <a:off x="194124" y="1285198"/>
            <a:ext cx="11767893" cy="5467107"/>
          </a:xfrm>
        </p:spPr>
        <p:txBody>
          <a:bodyPr>
            <a:normAutofit fontScale="70000" lnSpcReduction="20000"/>
          </a:bodyPr>
          <a:lstStyle/>
          <a:p>
            <a:pPr algn="just"/>
            <a:endParaRPr lang="tr-TR" b="1" dirty="0"/>
          </a:p>
          <a:p>
            <a:pPr marL="514350" indent="-514350" algn="just">
              <a:buAutoNum type="alphaLcParenR"/>
            </a:pPr>
            <a:r>
              <a:rPr lang="tr-TR" dirty="0"/>
              <a:t>ENSGŞ (</a:t>
            </a:r>
            <a:r>
              <a:rPr lang="tr-TR" dirty="0" err="1"/>
              <a:t>Emtea</a:t>
            </a:r>
            <a:r>
              <a:rPr lang="tr-TR" dirty="0"/>
              <a:t> Nakliyat Sigortası Genel Şartları) </a:t>
            </a:r>
            <a:r>
              <a:rPr lang="tr-TR" dirty="0" err="1"/>
              <a:t>nin</a:t>
            </a:r>
            <a:r>
              <a:rPr lang="tr-TR" dirty="0"/>
              <a:t> 8. maddesinin III, IV ve V. fıkralarında sigorta teminatının sona ermesi düzenlenmiştir. Buna göre; sigorta teminatı, malların poliçede belirlenen varma yerinde alıcıya teslimi ile; eğer teslime engel bir durum varsa, mallar uygun biçimde depo edildiği veya satıldığında ve her halde en geç boşaltmayı izleyen 15 günlük sürenin dolması ile sona erer. Boşaltma işlemi, sigorta ettiren veya malları teslim almaya yetkili kişilerce, </a:t>
            </a:r>
            <a:r>
              <a:rPr lang="tr-TR" dirty="0" err="1"/>
              <a:t>makûl</a:t>
            </a:r>
            <a:r>
              <a:rPr lang="tr-TR" dirty="0"/>
              <a:t> sayılamayacak sebeplerle geciktirilirse, sigortacı, boşaltma gecikme olmasaydı hangi gün bitecek idi ise, o günü izleyen 15. günün sonunda sorumluluktan kurtulur. Taşımanın bir nakliyat müessesesi ile yapılması halinde ise, sigorta teminatı varma yerinde, alıcıya teslim gerçekleşmez ise, boşaltmayı izleyen 30. günün sonunda sona erer</a:t>
            </a:r>
          </a:p>
          <a:p>
            <a:pPr marL="514350" indent="-514350" algn="just">
              <a:buAutoNum type="alphaLcParenR"/>
            </a:pPr>
            <a:r>
              <a:rPr lang="tr-TR" dirty="0"/>
              <a:t>Mallar, poliçede gösterilen yerde teslim edilince, sigorta sona erer.</a:t>
            </a:r>
          </a:p>
          <a:p>
            <a:pPr marL="514350" indent="-514350" algn="just">
              <a:buAutoNum type="alphaLcParenR"/>
            </a:pPr>
            <a:r>
              <a:rPr lang="tr-TR" dirty="0"/>
              <a:t>Mallar, poliçede gösterilen yerde veya ondan önceki bir yerde sigortalı tarafından nakliyatın normal seyri dışında depolama, tahsis veya destek için seçilmiş olan bir depoya teslim edilince sona erer.</a:t>
            </a:r>
          </a:p>
          <a:p>
            <a:pPr marL="514350" indent="-514350" algn="just">
              <a:buAutoNum type="alphaLcParenR"/>
            </a:pPr>
            <a:r>
              <a:rPr lang="tr-TR" dirty="0"/>
              <a:t>Malların, boşaltma limanında gemiden/ kamyondan/ trenden tamamen boşaltılmasından itibaren, gümrük depo veya antreposuna girdikten sonra 60 günün, (uçakla yapılan taşımalarda 30 günün) geçmesi ile sigorta sona erer</a:t>
            </a:r>
            <a:r>
              <a:rPr lang="tr-TR" b="1" dirty="0"/>
              <a:t>.</a:t>
            </a:r>
          </a:p>
          <a:p>
            <a:pPr marL="514350" indent="-514350" algn="just">
              <a:buAutoNum type="alphaLcParenR"/>
            </a:pPr>
            <a:r>
              <a:rPr lang="tr-TR" dirty="0"/>
              <a:t>Tam hasar gerçekleştiğinde sona erer.</a:t>
            </a:r>
          </a:p>
          <a:p>
            <a:pPr algn="just"/>
            <a:endParaRPr lang="tr-TR" dirty="0"/>
          </a:p>
          <a:p>
            <a:pPr algn="just"/>
            <a:r>
              <a:rPr lang="tr-TR" b="1" dirty="0"/>
              <a:t>Hangisi daha önce gerçekleşirse, sigorta sona ermiş olur. </a:t>
            </a:r>
          </a:p>
          <a:p>
            <a:pPr algn="just"/>
            <a:r>
              <a:rPr lang="tr-TR" b="1" dirty="0"/>
              <a:t>Sigorta sözleşmesinden doğan bütün talepler, hasar tarihinden itibaren iki yılda zamanaşımına uğrar.</a:t>
            </a:r>
            <a:endParaRPr lang="tr-TR" dirty="0"/>
          </a:p>
        </p:txBody>
      </p:sp>
      <p:sp>
        <p:nvSpPr>
          <p:cNvPr id="8" name="Başlık 1">
            <a:extLst>
              <a:ext uri="{FF2B5EF4-FFF2-40B4-BE49-F238E27FC236}">
                <a16:creationId xmlns:a16="http://schemas.microsoft.com/office/drawing/2014/main" id="{D61EA210-7CBC-0229-9B56-9690520D421D}"/>
              </a:ext>
            </a:extLst>
          </p:cNvPr>
          <p:cNvSpPr txBox="1">
            <a:spLocks/>
          </p:cNvSpPr>
          <p:nvPr/>
        </p:nvSpPr>
        <p:spPr>
          <a:xfrm>
            <a:off x="1962020" y="889391"/>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Sigortanın Sona Ermesi</a:t>
            </a:r>
          </a:p>
        </p:txBody>
      </p:sp>
    </p:spTree>
    <p:extLst>
      <p:ext uri="{BB962C8B-B14F-4D97-AF65-F5344CB8AC3E}">
        <p14:creationId xmlns:p14="http://schemas.microsoft.com/office/powerpoint/2010/main" val="9850884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FFEA6FF7-3F8F-D4F4-865D-39234763A300}"/>
              </a:ext>
            </a:extLst>
          </p:cNvPr>
          <p:cNvPicPr>
            <a:picLocks noChangeAspect="1"/>
          </p:cNvPicPr>
          <p:nvPr/>
        </p:nvPicPr>
        <p:blipFill>
          <a:blip r:embed="rId2"/>
          <a:stretch>
            <a:fillRect/>
          </a:stretch>
        </p:blipFill>
        <p:spPr>
          <a:xfrm>
            <a:off x="2142573" y="1040274"/>
            <a:ext cx="7906853" cy="5458587"/>
          </a:xfrm>
          <a:prstGeom prst="rect">
            <a:avLst/>
          </a:prstGeom>
        </p:spPr>
      </p:pic>
    </p:spTree>
    <p:extLst>
      <p:ext uri="{BB962C8B-B14F-4D97-AF65-F5344CB8AC3E}">
        <p14:creationId xmlns:p14="http://schemas.microsoft.com/office/powerpoint/2010/main" val="1245704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E881C5C3-BBEA-6D65-01C9-FDF3481E3729}"/>
              </a:ext>
            </a:extLst>
          </p:cNvPr>
          <p:cNvPicPr>
            <a:picLocks noChangeAspect="1"/>
          </p:cNvPicPr>
          <p:nvPr/>
        </p:nvPicPr>
        <p:blipFill>
          <a:blip r:embed="rId2"/>
          <a:stretch>
            <a:fillRect/>
          </a:stretch>
        </p:blipFill>
        <p:spPr>
          <a:xfrm>
            <a:off x="2166389" y="903358"/>
            <a:ext cx="7859222" cy="5696745"/>
          </a:xfrm>
          <a:prstGeom prst="rect">
            <a:avLst/>
          </a:prstGeom>
        </p:spPr>
      </p:pic>
      <p:sp>
        <p:nvSpPr>
          <p:cNvPr id="7" name="Dikdörtgen 6">
            <a:extLst>
              <a:ext uri="{FF2B5EF4-FFF2-40B4-BE49-F238E27FC236}">
                <a16:creationId xmlns:a16="http://schemas.microsoft.com/office/drawing/2014/main" id="{EE7A21D3-B3F0-0380-3631-D21C2DCEC83D}"/>
              </a:ext>
            </a:extLst>
          </p:cNvPr>
          <p:cNvSpPr/>
          <p:nvPr/>
        </p:nvSpPr>
        <p:spPr>
          <a:xfrm>
            <a:off x="7759700" y="5676900"/>
            <a:ext cx="1460500" cy="596900"/>
          </a:xfrm>
          <a:prstGeom prst="rect">
            <a:avLst/>
          </a:prstGeom>
          <a:solidFill>
            <a:srgbClr val="2855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990386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7FB544D0-FA26-B098-938F-A0195C2E0574}"/>
              </a:ext>
            </a:extLst>
          </p:cNvPr>
          <p:cNvPicPr>
            <a:picLocks noChangeAspect="1"/>
          </p:cNvPicPr>
          <p:nvPr/>
        </p:nvPicPr>
        <p:blipFill>
          <a:blip r:embed="rId2"/>
          <a:stretch>
            <a:fillRect/>
          </a:stretch>
        </p:blipFill>
        <p:spPr>
          <a:xfrm>
            <a:off x="2243718" y="947690"/>
            <a:ext cx="7306682" cy="5608081"/>
          </a:xfrm>
          <a:prstGeom prst="rect">
            <a:avLst/>
          </a:prstGeom>
        </p:spPr>
      </p:pic>
      <p:sp>
        <p:nvSpPr>
          <p:cNvPr id="8" name="Dikdörtgen 7">
            <a:extLst>
              <a:ext uri="{FF2B5EF4-FFF2-40B4-BE49-F238E27FC236}">
                <a16:creationId xmlns:a16="http://schemas.microsoft.com/office/drawing/2014/main" id="{E5DF5ACF-0735-53B1-85D5-BACB637D6C76}"/>
              </a:ext>
            </a:extLst>
          </p:cNvPr>
          <p:cNvSpPr/>
          <p:nvPr/>
        </p:nvSpPr>
        <p:spPr>
          <a:xfrm>
            <a:off x="3797300" y="5257800"/>
            <a:ext cx="1524000" cy="368300"/>
          </a:xfrm>
          <a:prstGeom prst="rect">
            <a:avLst/>
          </a:prstGeom>
          <a:solidFill>
            <a:srgbClr val="2F47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703638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4EFA0F91-5428-9ADD-79A4-40604AA81B2B}"/>
              </a:ext>
            </a:extLst>
          </p:cNvPr>
          <p:cNvPicPr>
            <a:picLocks noChangeAspect="1"/>
          </p:cNvPicPr>
          <p:nvPr/>
        </p:nvPicPr>
        <p:blipFill>
          <a:blip r:embed="rId2"/>
          <a:stretch>
            <a:fillRect/>
          </a:stretch>
        </p:blipFill>
        <p:spPr>
          <a:xfrm>
            <a:off x="2268770" y="891621"/>
            <a:ext cx="7654459" cy="5720219"/>
          </a:xfrm>
          <a:prstGeom prst="rect">
            <a:avLst/>
          </a:prstGeom>
        </p:spPr>
      </p:pic>
    </p:spTree>
    <p:extLst>
      <p:ext uri="{BB962C8B-B14F-4D97-AF65-F5344CB8AC3E}">
        <p14:creationId xmlns:p14="http://schemas.microsoft.com/office/powerpoint/2010/main" val="1883438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92F72521-1A08-2EF0-F8F8-B9D5F8EE9D2E}"/>
              </a:ext>
            </a:extLst>
          </p:cNvPr>
          <p:cNvPicPr>
            <a:picLocks noChangeAspect="1"/>
          </p:cNvPicPr>
          <p:nvPr/>
        </p:nvPicPr>
        <p:blipFill>
          <a:blip r:embed="rId2"/>
          <a:stretch>
            <a:fillRect/>
          </a:stretch>
        </p:blipFill>
        <p:spPr>
          <a:xfrm>
            <a:off x="2224990" y="962969"/>
            <a:ext cx="7944959" cy="5534797"/>
          </a:xfrm>
          <a:prstGeom prst="rect">
            <a:avLst/>
          </a:prstGeom>
        </p:spPr>
      </p:pic>
      <p:sp>
        <p:nvSpPr>
          <p:cNvPr id="8" name="Dikdörtgen 7">
            <a:extLst>
              <a:ext uri="{FF2B5EF4-FFF2-40B4-BE49-F238E27FC236}">
                <a16:creationId xmlns:a16="http://schemas.microsoft.com/office/drawing/2014/main" id="{B65A20C4-7AE5-1B42-24F4-CA63FE1A0E02}"/>
              </a:ext>
            </a:extLst>
          </p:cNvPr>
          <p:cNvSpPr/>
          <p:nvPr/>
        </p:nvSpPr>
        <p:spPr>
          <a:xfrm>
            <a:off x="3771900" y="4597400"/>
            <a:ext cx="2489200" cy="850900"/>
          </a:xfrm>
          <a:prstGeom prst="rect">
            <a:avLst/>
          </a:prstGeom>
          <a:solidFill>
            <a:srgbClr val="3D4E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02386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280EA319-C8BC-7A35-1112-B55324D2EFAE}"/>
              </a:ext>
            </a:extLst>
          </p:cNvPr>
          <p:cNvPicPr>
            <a:picLocks noChangeAspect="1"/>
          </p:cNvPicPr>
          <p:nvPr/>
        </p:nvPicPr>
        <p:blipFill>
          <a:blip r:embed="rId2"/>
          <a:stretch>
            <a:fillRect/>
          </a:stretch>
        </p:blipFill>
        <p:spPr>
          <a:xfrm>
            <a:off x="2315491" y="962969"/>
            <a:ext cx="7763958" cy="5563376"/>
          </a:xfrm>
          <a:prstGeom prst="rect">
            <a:avLst/>
          </a:prstGeom>
        </p:spPr>
      </p:pic>
      <p:sp>
        <p:nvSpPr>
          <p:cNvPr id="8" name="Dikdörtgen 7">
            <a:extLst>
              <a:ext uri="{FF2B5EF4-FFF2-40B4-BE49-F238E27FC236}">
                <a16:creationId xmlns:a16="http://schemas.microsoft.com/office/drawing/2014/main" id="{A4FD5360-D419-95FC-151A-BABB1EC3960E}"/>
              </a:ext>
            </a:extLst>
          </p:cNvPr>
          <p:cNvSpPr/>
          <p:nvPr/>
        </p:nvSpPr>
        <p:spPr>
          <a:xfrm>
            <a:off x="4089400" y="5804666"/>
            <a:ext cx="3594100" cy="608833"/>
          </a:xfrm>
          <a:prstGeom prst="rect">
            <a:avLst/>
          </a:prstGeom>
          <a:solidFill>
            <a:srgbClr val="383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127695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62994054-84C4-E6AB-0434-0C1FF8FF9175}"/>
              </a:ext>
            </a:extLst>
          </p:cNvPr>
          <p:cNvPicPr>
            <a:picLocks noChangeAspect="1"/>
          </p:cNvPicPr>
          <p:nvPr/>
        </p:nvPicPr>
        <p:blipFill>
          <a:blip r:embed="rId2"/>
          <a:stretch>
            <a:fillRect/>
          </a:stretch>
        </p:blipFill>
        <p:spPr>
          <a:xfrm>
            <a:off x="2550004" y="962969"/>
            <a:ext cx="7499422" cy="5629084"/>
          </a:xfrm>
          <a:prstGeom prst="rect">
            <a:avLst/>
          </a:prstGeom>
        </p:spPr>
      </p:pic>
    </p:spTree>
    <p:extLst>
      <p:ext uri="{BB962C8B-B14F-4D97-AF65-F5344CB8AC3E}">
        <p14:creationId xmlns:p14="http://schemas.microsoft.com/office/powerpoint/2010/main" val="24592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fontScale="90000"/>
          </a:bodyPr>
          <a:lstStyle/>
          <a:p>
            <a:r>
              <a:rPr lang="tr-TR" sz="3300" dirty="0">
                <a:solidFill>
                  <a:srgbClr val="002060"/>
                </a:solidFill>
              </a:rPr>
              <a:t>Teslim Şeklini Belirleyen Kriterler</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224386" y="1607545"/>
            <a:ext cx="5853685" cy="4802856"/>
          </a:xfrm>
        </p:spPr>
        <p:txBody>
          <a:bodyPr>
            <a:normAutofit/>
          </a:bodyPr>
          <a:lstStyle/>
          <a:p>
            <a:r>
              <a:rPr lang="tr-TR" sz="2300" b="0" i="0" u="none" strike="noStrike" baseline="0" dirty="0">
                <a:latin typeface="Tahoma" panose="020B0604030504040204" pitchFamily="34" charset="0"/>
              </a:rPr>
              <a:t>Firmaların Sağladığı </a:t>
            </a:r>
            <a:r>
              <a:rPr lang="tr-TR" sz="2300" dirty="0">
                <a:latin typeface="Tahoma" panose="020B0604030504040204" pitchFamily="34" charset="0"/>
              </a:rPr>
              <a:t>F</a:t>
            </a:r>
            <a:r>
              <a:rPr lang="tr-TR" sz="2300" b="0" i="0" u="none" strike="noStrike" baseline="0" dirty="0">
                <a:latin typeface="Tahoma" panose="020B0604030504040204" pitchFamily="34" charset="0"/>
              </a:rPr>
              <a:t>ayda</a:t>
            </a:r>
          </a:p>
          <a:p>
            <a:r>
              <a:rPr lang="tr-TR" sz="2300" b="0" i="0" u="none" strike="noStrike" baseline="0" dirty="0">
                <a:latin typeface="Tahoma" panose="020B0604030504040204" pitchFamily="34" charset="0"/>
              </a:rPr>
              <a:t>Şirket Politikası (Kurumsal / Tecrübe)</a:t>
            </a:r>
          </a:p>
          <a:p>
            <a:r>
              <a:rPr lang="tr-TR" sz="2300" b="0" i="0" u="none" strike="noStrike" baseline="0" dirty="0">
                <a:latin typeface="Tahoma" panose="020B0604030504040204" pitchFamily="34" charset="0"/>
              </a:rPr>
              <a:t>Market Teamülleri </a:t>
            </a:r>
          </a:p>
          <a:p>
            <a:r>
              <a:rPr lang="tr-TR" sz="2300" b="0" i="0" u="none" strike="noStrike" baseline="0" dirty="0">
                <a:latin typeface="Tahoma" panose="020B0604030504040204" pitchFamily="34" charset="0"/>
              </a:rPr>
              <a:t>Pazarlık İmkanı </a:t>
            </a:r>
          </a:p>
          <a:p>
            <a:r>
              <a:rPr lang="tr-TR" sz="2300" b="0" i="0" u="none" strike="noStrike" baseline="0" dirty="0">
                <a:latin typeface="Tahoma" panose="020B0604030504040204" pitchFamily="34" charset="0"/>
              </a:rPr>
              <a:t>Nakliye Satın </a:t>
            </a:r>
            <a:r>
              <a:rPr lang="tr-TR" sz="2300" dirty="0">
                <a:latin typeface="Tahoma" panose="020B0604030504040204" pitchFamily="34" charset="0"/>
              </a:rPr>
              <a:t>A</a:t>
            </a:r>
            <a:r>
              <a:rPr lang="tr-TR" sz="2300" b="0" i="0" u="none" strike="noStrike" baseline="0" dirty="0">
                <a:latin typeface="Tahoma" panose="020B0604030504040204" pitchFamily="34" charset="0"/>
              </a:rPr>
              <a:t>lma </a:t>
            </a:r>
            <a:r>
              <a:rPr lang="tr-TR" sz="2300" dirty="0">
                <a:latin typeface="Tahoma" panose="020B0604030504040204" pitchFamily="34" charset="0"/>
              </a:rPr>
              <a:t>G</a:t>
            </a:r>
            <a:r>
              <a:rPr lang="tr-TR" sz="2300" b="0" i="0" u="none" strike="noStrike" baseline="0" dirty="0">
                <a:latin typeface="Tahoma" panose="020B0604030504040204" pitchFamily="34" charset="0"/>
              </a:rPr>
              <a:t>ücü</a:t>
            </a:r>
          </a:p>
          <a:p>
            <a:r>
              <a:rPr lang="tr-TR" sz="2300" b="0" i="0" u="none" strike="noStrike" baseline="0" dirty="0">
                <a:latin typeface="Tahoma" panose="020B0604030504040204" pitchFamily="34" charset="0"/>
              </a:rPr>
              <a:t>İthalatçı Tarafından </a:t>
            </a:r>
            <a:r>
              <a:rPr lang="tr-TR" sz="2300" dirty="0">
                <a:latin typeface="Tahoma" panose="020B0604030504040204" pitchFamily="34" charset="0"/>
              </a:rPr>
              <a:t>Y</a:t>
            </a:r>
            <a:r>
              <a:rPr lang="tr-TR" sz="2300" b="0" i="0" u="none" strike="noStrike" baseline="0" dirty="0">
                <a:latin typeface="Tahoma" panose="020B0604030504040204" pitchFamily="34" charset="0"/>
              </a:rPr>
              <a:t>asal, Mali </a:t>
            </a:r>
            <a:r>
              <a:rPr lang="tr-TR" sz="2300" dirty="0">
                <a:latin typeface="Tahoma" panose="020B0604030504040204" pitchFamily="34" charset="0"/>
              </a:rPr>
              <a:t>K</a:t>
            </a:r>
            <a:r>
              <a:rPr lang="tr-TR" sz="2300" b="0" i="0" u="none" strike="noStrike" baseline="0" dirty="0">
                <a:latin typeface="Tahoma" panose="020B0604030504040204" pitchFamily="34" charset="0"/>
              </a:rPr>
              <a:t>ısıtlama</a:t>
            </a:r>
          </a:p>
          <a:p>
            <a:r>
              <a:rPr lang="tr-TR" sz="2300" b="0" i="0" u="none" strike="noStrike" baseline="0" dirty="0">
                <a:latin typeface="Tahoma" panose="020B0604030504040204" pitchFamily="34" charset="0"/>
              </a:rPr>
              <a:t>Ulaştırma Altyapısı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İçerik Yer Tutucusu 2">
            <a:extLst>
              <a:ext uri="{FF2B5EF4-FFF2-40B4-BE49-F238E27FC236}">
                <a16:creationId xmlns:a16="http://schemas.microsoft.com/office/drawing/2014/main" id="{ED4601C7-4C8D-6490-FB77-AB75536EE28D}"/>
              </a:ext>
            </a:extLst>
          </p:cNvPr>
          <p:cNvSpPr txBox="1">
            <a:spLocks/>
          </p:cNvSpPr>
          <p:nvPr/>
        </p:nvSpPr>
        <p:spPr>
          <a:xfrm>
            <a:off x="5989629" y="1607545"/>
            <a:ext cx="6112992" cy="4802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300" dirty="0">
                <a:latin typeface="Tahoma" panose="020B0604030504040204" pitchFamily="34" charset="0"/>
              </a:rPr>
              <a:t>Ürün Türü (DÇ / Petrol / Elektronik /Proje )</a:t>
            </a:r>
          </a:p>
          <a:p>
            <a:r>
              <a:rPr lang="tr-TR" sz="2300" dirty="0">
                <a:latin typeface="Tahoma" panose="020B0604030504040204" pitchFamily="34" charset="0"/>
              </a:rPr>
              <a:t>Şirket Yapısı (Kurumsal / Amatör)</a:t>
            </a:r>
          </a:p>
          <a:p>
            <a:r>
              <a:rPr lang="tr-TR" sz="2300" dirty="0">
                <a:latin typeface="Tahoma" panose="020B0604030504040204" pitchFamily="34" charset="0"/>
              </a:rPr>
              <a:t>Firmaların İlişkisi ve Ticari Anlaşma</a:t>
            </a:r>
          </a:p>
          <a:p>
            <a:r>
              <a:rPr lang="tr-TR" sz="2300" dirty="0">
                <a:latin typeface="Tahoma" panose="020B0604030504040204" pitchFamily="34" charset="0"/>
              </a:rPr>
              <a:t>(Bayi / Depo / </a:t>
            </a:r>
            <a:r>
              <a:rPr lang="tr-TR" sz="2300" dirty="0" err="1">
                <a:latin typeface="Tahoma" panose="020B0604030504040204" pitchFamily="34" charset="0"/>
              </a:rPr>
              <a:t>Distributor</a:t>
            </a:r>
            <a:r>
              <a:rPr lang="tr-TR" sz="2300" dirty="0">
                <a:latin typeface="Tahoma" panose="020B0604030504040204" pitchFamily="34" charset="0"/>
              </a:rPr>
              <a:t> )</a:t>
            </a:r>
          </a:p>
          <a:p>
            <a:r>
              <a:rPr lang="tr-TR" sz="2300" b="0" i="0" u="none" strike="noStrike" baseline="0" dirty="0">
                <a:latin typeface="Tahoma" panose="020B0604030504040204" pitchFamily="34" charset="0"/>
              </a:rPr>
              <a:t>Kargo Türleri (</a:t>
            </a:r>
            <a:r>
              <a:rPr lang="tr-TR" sz="2300" b="0" i="0" u="none" strike="noStrike" baseline="0" dirty="0" err="1">
                <a:latin typeface="Tahoma" panose="020B0604030504040204" pitchFamily="34" charset="0"/>
              </a:rPr>
              <a:t>Bulk</a:t>
            </a:r>
            <a:r>
              <a:rPr lang="tr-TR" sz="2300" b="0" i="0" u="none" strike="noStrike" baseline="0" dirty="0">
                <a:latin typeface="Tahoma" panose="020B0604030504040204" pitchFamily="34" charset="0"/>
              </a:rPr>
              <a:t> / </a:t>
            </a:r>
            <a:r>
              <a:rPr lang="tr-TR" sz="2300" dirty="0" err="1">
                <a:latin typeface="Tahoma" panose="020B0604030504040204" pitchFamily="34" charset="0"/>
              </a:rPr>
              <a:t>C</a:t>
            </a:r>
            <a:r>
              <a:rPr lang="tr-TR" sz="2300" b="0" i="0" u="none" strike="noStrike" baseline="0" dirty="0" err="1">
                <a:latin typeface="Tahoma" panose="020B0604030504040204" pitchFamily="34" charset="0"/>
              </a:rPr>
              <a:t>ontainer</a:t>
            </a:r>
            <a:r>
              <a:rPr lang="tr-TR" sz="2300" b="0" i="0" u="none" strike="noStrike" baseline="0" dirty="0">
                <a:latin typeface="Tahoma" panose="020B0604030504040204" pitchFamily="34" charset="0"/>
              </a:rPr>
              <a:t> / Express)</a:t>
            </a:r>
          </a:p>
          <a:p>
            <a:r>
              <a:rPr lang="tr-TR" sz="2300" b="0" i="0" u="none" strike="noStrike" baseline="0" dirty="0">
                <a:latin typeface="Tahoma" panose="020B0604030504040204" pitchFamily="34" charset="0"/>
              </a:rPr>
              <a:t>Malların Değeri </a:t>
            </a:r>
          </a:p>
          <a:p>
            <a:r>
              <a:rPr lang="tr-TR" sz="2300" b="0" i="0" u="none" strike="noStrike" baseline="0" dirty="0">
                <a:latin typeface="Tahoma" panose="020B0604030504040204" pitchFamily="34" charset="0"/>
              </a:rPr>
              <a:t>Taşıma şekli (Deniz / Hava / Kara )</a:t>
            </a:r>
            <a:endParaRPr lang="en-US" sz="2300" b="0" i="0" u="none" strike="noStrike" baseline="0" dirty="0">
              <a:latin typeface="Tahoma" panose="020B0604030504040204" pitchFamily="34" charset="0"/>
            </a:endParaRPr>
          </a:p>
          <a:p>
            <a:endParaRPr lang="tr-TR" sz="2300" dirty="0">
              <a:latin typeface="Tahoma" panose="020B0604030504040204" pitchFamily="34" charset="0"/>
            </a:endParaRPr>
          </a:p>
          <a:p>
            <a:endParaRPr lang="tr-TR" sz="2300" dirty="0">
              <a:latin typeface="Tahoma" panose="020B0604030504040204" pitchFamily="34" charset="0"/>
            </a:endParaRPr>
          </a:p>
          <a:p>
            <a:endParaRPr lang="en-US" sz="2300" dirty="0">
              <a:latin typeface="Tahoma" panose="020B0604030504040204" pitchFamily="34" charset="0"/>
            </a:endParaRPr>
          </a:p>
        </p:txBody>
      </p:sp>
    </p:spTree>
    <p:extLst>
      <p:ext uri="{BB962C8B-B14F-4D97-AF65-F5344CB8AC3E}">
        <p14:creationId xmlns:p14="http://schemas.microsoft.com/office/powerpoint/2010/main" val="4362278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BB8A2A7F-67E8-8321-8394-C14376EFAE79}"/>
              </a:ext>
            </a:extLst>
          </p:cNvPr>
          <p:cNvPicPr>
            <a:picLocks noChangeAspect="1"/>
          </p:cNvPicPr>
          <p:nvPr/>
        </p:nvPicPr>
        <p:blipFill>
          <a:blip r:embed="rId2"/>
          <a:stretch>
            <a:fillRect/>
          </a:stretch>
        </p:blipFill>
        <p:spPr>
          <a:xfrm>
            <a:off x="2176022" y="962969"/>
            <a:ext cx="8356584" cy="5450531"/>
          </a:xfrm>
          <a:prstGeom prst="rect">
            <a:avLst/>
          </a:prstGeom>
        </p:spPr>
      </p:pic>
    </p:spTree>
    <p:extLst>
      <p:ext uri="{BB962C8B-B14F-4D97-AF65-F5344CB8AC3E}">
        <p14:creationId xmlns:p14="http://schemas.microsoft.com/office/powerpoint/2010/main" val="2133998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2106E8FB-F352-059D-FC58-E6DF790C6575}"/>
              </a:ext>
            </a:extLst>
          </p:cNvPr>
          <p:cNvPicPr>
            <a:picLocks noChangeAspect="1"/>
          </p:cNvPicPr>
          <p:nvPr/>
        </p:nvPicPr>
        <p:blipFill>
          <a:blip r:embed="rId2"/>
          <a:stretch>
            <a:fillRect/>
          </a:stretch>
        </p:blipFill>
        <p:spPr>
          <a:xfrm>
            <a:off x="2236321" y="1064569"/>
            <a:ext cx="8041430" cy="5196530"/>
          </a:xfrm>
          <a:prstGeom prst="rect">
            <a:avLst/>
          </a:prstGeom>
        </p:spPr>
      </p:pic>
    </p:spTree>
    <p:extLst>
      <p:ext uri="{BB962C8B-B14F-4D97-AF65-F5344CB8AC3E}">
        <p14:creationId xmlns:p14="http://schemas.microsoft.com/office/powerpoint/2010/main" val="18282740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F9A58A66-AD64-50AC-8EA4-3C1AA5DB101F}"/>
              </a:ext>
            </a:extLst>
          </p:cNvPr>
          <p:cNvPicPr>
            <a:picLocks noChangeAspect="1"/>
          </p:cNvPicPr>
          <p:nvPr/>
        </p:nvPicPr>
        <p:blipFill>
          <a:blip r:embed="rId2"/>
          <a:stretch>
            <a:fillRect/>
          </a:stretch>
        </p:blipFill>
        <p:spPr>
          <a:xfrm>
            <a:off x="2569753" y="1140768"/>
            <a:ext cx="7627804" cy="5209231"/>
          </a:xfrm>
          <a:prstGeom prst="rect">
            <a:avLst/>
          </a:prstGeom>
        </p:spPr>
      </p:pic>
    </p:spTree>
    <p:extLst>
      <p:ext uri="{BB962C8B-B14F-4D97-AF65-F5344CB8AC3E}">
        <p14:creationId xmlns:p14="http://schemas.microsoft.com/office/powerpoint/2010/main" val="30195907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6E262EF2-A9BA-1BA1-2949-D77AD7A5CCA0}"/>
              </a:ext>
            </a:extLst>
          </p:cNvPr>
          <p:cNvPicPr>
            <a:picLocks noChangeAspect="1"/>
          </p:cNvPicPr>
          <p:nvPr/>
        </p:nvPicPr>
        <p:blipFill>
          <a:blip r:embed="rId2"/>
          <a:stretch>
            <a:fillRect/>
          </a:stretch>
        </p:blipFill>
        <p:spPr>
          <a:xfrm>
            <a:off x="2406226" y="1198286"/>
            <a:ext cx="7591753" cy="4953738"/>
          </a:xfrm>
          <a:prstGeom prst="rect">
            <a:avLst/>
          </a:prstGeom>
        </p:spPr>
      </p:pic>
    </p:spTree>
    <p:extLst>
      <p:ext uri="{BB962C8B-B14F-4D97-AF65-F5344CB8AC3E}">
        <p14:creationId xmlns:p14="http://schemas.microsoft.com/office/powerpoint/2010/main" val="3067643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D3E82940-A6BD-D725-121F-23CABFE7BE89}"/>
              </a:ext>
            </a:extLst>
          </p:cNvPr>
          <p:cNvPicPr>
            <a:picLocks noChangeAspect="1"/>
          </p:cNvPicPr>
          <p:nvPr/>
        </p:nvPicPr>
        <p:blipFill>
          <a:blip r:embed="rId2"/>
          <a:stretch>
            <a:fillRect/>
          </a:stretch>
        </p:blipFill>
        <p:spPr>
          <a:xfrm>
            <a:off x="1729938" y="1260295"/>
            <a:ext cx="9085406" cy="4777432"/>
          </a:xfrm>
          <a:prstGeom prst="rect">
            <a:avLst/>
          </a:prstGeom>
        </p:spPr>
      </p:pic>
    </p:spTree>
    <p:extLst>
      <p:ext uri="{BB962C8B-B14F-4D97-AF65-F5344CB8AC3E}">
        <p14:creationId xmlns:p14="http://schemas.microsoft.com/office/powerpoint/2010/main" val="580570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Hasar Resimleri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1800BFE0-3284-ED90-821F-174E1B9F509E}"/>
              </a:ext>
            </a:extLst>
          </p:cNvPr>
          <p:cNvPicPr>
            <a:picLocks noChangeAspect="1"/>
          </p:cNvPicPr>
          <p:nvPr/>
        </p:nvPicPr>
        <p:blipFill>
          <a:blip r:embed="rId2"/>
          <a:stretch>
            <a:fillRect/>
          </a:stretch>
        </p:blipFill>
        <p:spPr>
          <a:xfrm>
            <a:off x="1653210" y="1178868"/>
            <a:ext cx="8885579" cy="4764731"/>
          </a:xfrm>
          <a:prstGeom prst="rect">
            <a:avLst/>
          </a:prstGeom>
        </p:spPr>
      </p:pic>
    </p:spTree>
    <p:extLst>
      <p:ext uri="{BB962C8B-B14F-4D97-AF65-F5344CB8AC3E}">
        <p14:creationId xmlns:p14="http://schemas.microsoft.com/office/powerpoint/2010/main" val="3849920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326DAC1E-2463-5F76-DBF0-925F32A61C1B}"/>
              </a:ext>
            </a:extLst>
          </p:cNvPr>
          <p:cNvSpPr/>
          <p:nvPr/>
        </p:nvSpPr>
        <p:spPr>
          <a:xfrm>
            <a:off x="1190055" y="600833"/>
            <a:ext cx="9776031" cy="127727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7700" b="1" dirty="0">
                <a:ln>
                  <a:solidFill>
                    <a:srgbClr val="002060"/>
                  </a:solidFill>
                </a:ln>
                <a:solidFill>
                  <a:schemeClr val="accent5">
                    <a:lumMod val="75000"/>
                  </a:schemeClr>
                </a:solidFill>
              </a:rPr>
              <a:t>Sorularınız</a:t>
            </a:r>
          </a:p>
        </p:txBody>
      </p:sp>
      <p:pic>
        <p:nvPicPr>
          <p:cNvPr id="6" name="Resim 5">
            <a:extLst>
              <a:ext uri="{FF2B5EF4-FFF2-40B4-BE49-F238E27FC236}">
                <a16:creationId xmlns:a16="http://schemas.microsoft.com/office/drawing/2014/main" id="{F37C31B6-E6EE-BEE2-BEAC-76311929F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129" y="2048236"/>
            <a:ext cx="4455459" cy="4455459"/>
          </a:xfrm>
          <a:prstGeom prst="rect">
            <a:avLst/>
          </a:prstGeom>
        </p:spPr>
      </p:pic>
    </p:spTree>
    <p:extLst>
      <p:ext uri="{BB962C8B-B14F-4D97-AF65-F5344CB8AC3E}">
        <p14:creationId xmlns:p14="http://schemas.microsoft.com/office/powerpoint/2010/main" val="9937073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Metin kutusu 42">
            <a:extLst>
              <a:ext uri="{FF2B5EF4-FFF2-40B4-BE49-F238E27FC236}">
                <a16:creationId xmlns:a16="http://schemas.microsoft.com/office/drawing/2014/main" id="{48D2FB32-DD53-0217-BF32-F2C2F58B1948}"/>
              </a:ext>
            </a:extLst>
          </p:cNvPr>
          <p:cNvSpPr txBox="1"/>
          <p:nvPr/>
        </p:nvSpPr>
        <p:spPr>
          <a:xfrm>
            <a:off x="3716969" y="3755734"/>
            <a:ext cx="4722203" cy="2077492"/>
          </a:xfrm>
          <a:prstGeom prst="rect">
            <a:avLst/>
          </a:prstGeom>
          <a:noFill/>
        </p:spPr>
        <p:txBody>
          <a:bodyPr wrap="square" rtlCol="0">
            <a:spAutoFit/>
          </a:bodyPr>
          <a:lstStyle/>
          <a:p>
            <a:pPr algn="ctr"/>
            <a:r>
              <a:rPr lang="tr-TR" sz="3300" b="1" dirty="0"/>
              <a:t>Orhan Gündoğdu</a:t>
            </a:r>
          </a:p>
          <a:p>
            <a:pPr algn="ctr"/>
            <a:endParaRPr lang="tr-TR" sz="2400" dirty="0"/>
          </a:p>
          <a:p>
            <a:pPr algn="ctr"/>
            <a:r>
              <a:rPr lang="tr-TR" sz="2400" dirty="0"/>
              <a:t>(507) 626 37 36</a:t>
            </a:r>
          </a:p>
          <a:p>
            <a:pPr algn="ctr"/>
            <a:endParaRPr lang="tr-TR" sz="2400" dirty="0"/>
          </a:p>
          <a:p>
            <a:pPr algn="ctr"/>
            <a:r>
              <a:rPr lang="tr-TR" sz="2400" dirty="0"/>
              <a:t>orhan.gundogdu@mathesis.com.tr</a:t>
            </a:r>
          </a:p>
        </p:txBody>
      </p:sp>
      <p:sp>
        <p:nvSpPr>
          <p:cNvPr id="3" name="Dikdörtgen 2">
            <a:extLst>
              <a:ext uri="{FF2B5EF4-FFF2-40B4-BE49-F238E27FC236}">
                <a16:creationId xmlns:a16="http://schemas.microsoft.com/office/drawing/2014/main" id="{326DAC1E-2463-5F76-DBF0-925F32A61C1B}"/>
              </a:ext>
            </a:extLst>
          </p:cNvPr>
          <p:cNvSpPr/>
          <p:nvPr/>
        </p:nvSpPr>
        <p:spPr>
          <a:xfrm>
            <a:off x="1207984" y="1982035"/>
            <a:ext cx="9776031" cy="127727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7700" b="1" dirty="0">
                <a:ln>
                  <a:solidFill>
                    <a:srgbClr val="002060"/>
                  </a:solidFill>
                </a:ln>
                <a:solidFill>
                  <a:schemeClr val="accent5">
                    <a:lumMod val="75000"/>
                  </a:schemeClr>
                </a:solidFill>
              </a:rPr>
              <a:t>Teşekkürler</a:t>
            </a:r>
          </a:p>
        </p:txBody>
      </p:sp>
    </p:spTree>
    <p:extLst>
      <p:ext uri="{BB962C8B-B14F-4D97-AF65-F5344CB8AC3E}">
        <p14:creationId xmlns:p14="http://schemas.microsoft.com/office/powerpoint/2010/main" val="132068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r>
              <a:rPr lang="tr-TR" sz="3000" dirty="0" err="1">
                <a:solidFill>
                  <a:srgbClr val="002060"/>
                </a:solidFill>
              </a:rPr>
              <a:t>Incoterms</a:t>
            </a:r>
            <a:r>
              <a:rPr lang="tr-TR" sz="3000" dirty="0">
                <a:solidFill>
                  <a:srgbClr val="002060"/>
                </a:solidFill>
              </a:rPr>
              <a:t> 2020 Teslim Şekilleri </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835959" y="984241"/>
            <a:ext cx="10520082" cy="5591923"/>
          </a:xfrm>
        </p:spPr>
        <p:txBody>
          <a:bodyPr>
            <a:normAutofit lnSpcReduction="10000"/>
          </a:bodyPr>
          <a:lstStyle/>
          <a:p>
            <a:r>
              <a:rPr lang="tr-TR" sz="2500" b="0" i="0" u="none" strike="noStrike" baseline="0" dirty="0">
                <a:latin typeface="Tahoma" panose="020B0604030504040204" pitchFamily="34" charset="0"/>
              </a:rPr>
              <a:t>EXW (EX WORKS) </a:t>
            </a:r>
          </a:p>
          <a:p>
            <a:r>
              <a:rPr lang="tr-TR" sz="2500" b="0" i="0" u="none" strike="noStrike" baseline="0" dirty="0">
                <a:latin typeface="Tahoma" panose="020B0604030504040204" pitchFamily="34" charset="0"/>
              </a:rPr>
              <a:t>FCA (FREE CARRİER) </a:t>
            </a:r>
          </a:p>
          <a:p>
            <a:r>
              <a:rPr lang="tr-TR" sz="2500" dirty="0">
                <a:latin typeface="Tahoma" panose="020B0604030504040204" pitchFamily="34" charset="0"/>
              </a:rPr>
              <a:t>FCR (FORWARDER CERTIFICATE OF RECEIPT)</a:t>
            </a:r>
            <a:endParaRPr lang="tr-TR" sz="2500" b="0" i="0" u="none" strike="noStrike" baseline="0" dirty="0">
              <a:latin typeface="Tahoma" panose="020B0604030504040204" pitchFamily="34" charset="0"/>
            </a:endParaRPr>
          </a:p>
          <a:p>
            <a:r>
              <a:rPr lang="tr-TR" sz="2500" b="0" i="0" u="none" strike="noStrike" baseline="0" dirty="0">
                <a:latin typeface="Tahoma" panose="020B0604030504040204" pitchFamily="34" charset="0"/>
              </a:rPr>
              <a:t>FAS (FREE ALONGSIDE SHIP) </a:t>
            </a:r>
          </a:p>
          <a:p>
            <a:r>
              <a:rPr lang="tr-TR" sz="2500" b="0" i="0" u="none" strike="noStrike" baseline="0" dirty="0">
                <a:latin typeface="Tahoma" panose="020B0604030504040204" pitchFamily="34" charset="0"/>
              </a:rPr>
              <a:t>FOB (FREE ON BOARD) </a:t>
            </a:r>
          </a:p>
          <a:p>
            <a:r>
              <a:rPr lang="tr-TR" sz="2500" b="0" i="0" u="none" strike="noStrike" baseline="0" dirty="0">
                <a:latin typeface="Tahoma" panose="020B0604030504040204" pitchFamily="34" charset="0"/>
              </a:rPr>
              <a:t>CFR (COST AND FREIGHT) </a:t>
            </a:r>
          </a:p>
          <a:p>
            <a:r>
              <a:rPr lang="en-US" sz="2500" b="0" i="0" u="none" strike="noStrike" baseline="0" dirty="0">
                <a:latin typeface="Tahoma" panose="020B0604030504040204" pitchFamily="34" charset="0"/>
              </a:rPr>
              <a:t>CIF (COST INSURANCE AND FREIGHT) </a:t>
            </a:r>
          </a:p>
          <a:p>
            <a:r>
              <a:rPr lang="tr-TR" sz="2500" b="0" i="0" u="none" strike="noStrike" baseline="0" dirty="0">
                <a:latin typeface="Tahoma" panose="020B0604030504040204" pitchFamily="34" charset="0"/>
              </a:rPr>
              <a:t>CPT (CARRIAGE PAID TO) </a:t>
            </a:r>
          </a:p>
          <a:p>
            <a:r>
              <a:rPr lang="en-US" sz="2500" b="0" i="0" u="none" strike="noStrike" baseline="0" dirty="0">
                <a:latin typeface="Tahoma" panose="020B0604030504040204" pitchFamily="34" charset="0"/>
              </a:rPr>
              <a:t>CIP (CARRIAGE AND INSURANCE PAID TO) </a:t>
            </a:r>
          </a:p>
          <a:p>
            <a:r>
              <a:rPr lang="tr-TR" sz="2500" b="0" i="0" u="none" strike="noStrike" baseline="0" dirty="0">
                <a:latin typeface="Tahoma" panose="020B0604030504040204" pitchFamily="34" charset="0"/>
              </a:rPr>
              <a:t>DAP (DELIVERED AT PLACE) </a:t>
            </a:r>
          </a:p>
          <a:p>
            <a:r>
              <a:rPr lang="en-US" sz="2500" b="0" i="0" u="none" strike="noStrike" baseline="0" dirty="0">
                <a:latin typeface="Tahoma" panose="020B0604030504040204" pitchFamily="34" charset="0"/>
              </a:rPr>
              <a:t>DPU (DELIVERED AT PLACE UNLOADED) </a:t>
            </a:r>
          </a:p>
          <a:p>
            <a:r>
              <a:rPr lang="tr-TR" sz="2500" b="0" i="0" u="none" strike="noStrike" baseline="0" dirty="0">
                <a:latin typeface="Tahoma" panose="020B0604030504040204" pitchFamily="34" charset="0"/>
              </a:rPr>
              <a:t>DDP (DELIVERED DUTY PAID)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Düz Bağlayıcı 6">
            <a:extLst>
              <a:ext uri="{FF2B5EF4-FFF2-40B4-BE49-F238E27FC236}">
                <a16:creationId xmlns:a16="http://schemas.microsoft.com/office/drawing/2014/main" id="{E8269595-DF8A-EDE2-DA33-0C17C50653C7}"/>
              </a:ext>
            </a:extLst>
          </p:cNvPr>
          <p:cNvCxnSpPr/>
          <p:nvPr/>
        </p:nvCxnSpPr>
        <p:spPr>
          <a:xfrm>
            <a:off x="545910" y="2006221"/>
            <a:ext cx="753356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6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r>
              <a:rPr lang="tr-TR" sz="3000" dirty="0" err="1">
                <a:solidFill>
                  <a:srgbClr val="002060"/>
                </a:solidFill>
              </a:rPr>
              <a:t>Incoterms</a:t>
            </a:r>
            <a:r>
              <a:rPr lang="tr-TR" sz="3000" dirty="0">
                <a:solidFill>
                  <a:srgbClr val="002060"/>
                </a:solidFill>
              </a:rPr>
              <a:t> 2020 Teslim Şekilleri </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833718" y="891621"/>
            <a:ext cx="10520082" cy="5791567"/>
          </a:xfrm>
        </p:spPr>
        <p:txBody>
          <a:bodyPr>
            <a:noAutofit/>
          </a:bodyPr>
          <a:lstStyle/>
          <a:p>
            <a:pPr marL="0" indent="0">
              <a:buNone/>
            </a:pPr>
            <a:r>
              <a:rPr lang="tr-TR" sz="2100" b="1" dirty="0">
                <a:solidFill>
                  <a:srgbClr val="0070C0"/>
                </a:solidFill>
                <a:latin typeface="Tahoma" panose="020B0604030504040204" pitchFamily="34" charset="0"/>
              </a:rPr>
              <a:t>Tüm Taşıma Şekillerinde Kullanılan </a:t>
            </a:r>
          </a:p>
          <a:p>
            <a:r>
              <a:rPr lang="tr-TR" sz="2100" b="0" i="0" u="none" strike="noStrike" baseline="0" dirty="0">
                <a:latin typeface="Tahoma" panose="020B0604030504040204" pitchFamily="34" charset="0"/>
              </a:rPr>
              <a:t>EXW (EX WORKS) </a:t>
            </a:r>
          </a:p>
          <a:p>
            <a:r>
              <a:rPr lang="tr-TR" sz="2100" b="0" i="0" u="none" strike="noStrike" baseline="0" dirty="0">
                <a:latin typeface="Tahoma" panose="020B0604030504040204" pitchFamily="34" charset="0"/>
              </a:rPr>
              <a:t>FCA (FREE CARRİER) </a:t>
            </a:r>
          </a:p>
          <a:p>
            <a:r>
              <a:rPr lang="tr-TR" sz="2100" b="0" i="0" u="none" strike="noStrike" baseline="0" dirty="0">
                <a:latin typeface="Tahoma" panose="020B0604030504040204" pitchFamily="34" charset="0"/>
              </a:rPr>
              <a:t>CPT (CARRIAGE PAID TO) </a:t>
            </a:r>
          </a:p>
          <a:p>
            <a:r>
              <a:rPr lang="en-US" sz="2100" b="0" i="0" u="none" strike="noStrike" baseline="0" dirty="0">
                <a:latin typeface="Tahoma" panose="020B0604030504040204" pitchFamily="34" charset="0"/>
              </a:rPr>
              <a:t>CIP (CARRIAGE AND INSURANCE PAID TO) </a:t>
            </a:r>
          </a:p>
          <a:p>
            <a:r>
              <a:rPr lang="tr-TR" sz="2100" b="0" i="0" u="none" strike="noStrike" baseline="0" dirty="0">
                <a:latin typeface="Tahoma" panose="020B0604030504040204" pitchFamily="34" charset="0"/>
              </a:rPr>
              <a:t>DAP (DELIVERED AT PLACE) </a:t>
            </a:r>
          </a:p>
          <a:p>
            <a:r>
              <a:rPr lang="en-US" sz="2100" b="0" i="0" u="none" strike="noStrike" baseline="0" dirty="0">
                <a:latin typeface="Tahoma" panose="020B0604030504040204" pitchFamily="34" charset="0"/>
              </a:rPr>
              <a:t>DPU (DELIVERED AT PLACE UNLOADED) </a:t>
            </a:r>
          </a:p>
          <a:p>
            <a:r>
              <a:rPr lang="tr-TR" sz="2100" b="0" i="0" u="none" strike="noStrike" baseline="0" dirty="0">
                <a:latin typeface="Tahoma" panose="020B0604030504040204" pitchFamily="34" charset="0"/>
              </a:rPr>
              <a:t>DDP (DELIVERED DUTY PAID) </a:t>
            </a:r>
          </a:p>
          <a:p>
            <a:pPr marL="0" indent="0">
              <a:buNone/>
            </a:pPr>
            <a:endParaRPr lang="tr-TR" sz="1100" dirty="0">
              <a:latin typeface="Tahoma" panose="020B0604030504040204" pitchFamily="34" charset="0"/>
            </a:endParaRPr>
          </a:p>
          <a:p>
            <a:pPr marL="0" indent="0">
              <a:buNone/>
            </a:pPr>
            <a:r>
              <a:rPr lang="tr-TR" sz="2100" b="1" i="0" u="none" strike="noStrike" baseline="0" dirty="0">
                <a:solidFill>
                  <a:srgbClr val="0070C0"/>
                </a:solidFill>
                <a:latin typeface="Tahoma" panose="020B0604030504040204" pitchFamily="34" charset="0"/>
              </a:rPr>
              <a:t>Sadece Deniz </a:t>
            </a:r>
            <a:r>
              <a:rPr lang="tr-TR" sz="2100" b="1" dirty="0">
                <a:solidFill>
                  <a:srgbClr val="0070C0"/>
                </a:solidFill>
                <a:latin typeface="Tahoma" panose="020B0604030504040204" pitchFamily="34" charset="0"/>
              </a:rPr>
              <a:t>/ İç Su Taşıma Şekillerinde Kullanılan</a:t>
            </a:r>
          </a:p>
          <a:p>
            <a:r>
              <a:rPr lang="tr-TR" sz="2100" b="0" i="0" u="none" strike="noStrike" baseline="0" dirty="0">
                <a:latin typeface="Tahoma" panose="020B0604030504040204" pitchFamily="34" charset="0"/>
              </a:rPr>
              <a:t>FAS (FREE ALONGSIDE SHIP) </a:t>
            </a:r>
          </a:p>
          <a:p>
            <a:r>
              <a:rPr lang="tr-TR" sz="2100" b="0" i="0" u="none" strike="noStrike" baseline="0" dirty="0">
                <a:latin typeface="Tahoma" panose="020B0604030504040204" pitchFamily="34" charset="0"/>
              </a:rPr>
              <a:t>FOB (FREE ON BOARD) </a:t>
            </a:r>
          </a:p>
          <a:p>
            <a:r>
              <a:rPr lang="tr-TR" sz="2100" b="0" i="0" u="none" strike="noStrike" baseline="0" dirty="0">
                <a:latin typeface="Tahoma" panose="020B0604030504040204" pitchFamily="34" charset="0"/>
              </a:rPr>
              <a:t>CFR (COST AND FREIGHT) </a:t>
            </a:r>
          </a:p>
          <a:p>
            <a:r>
              <a:rPr lang="en-US" sz="2100" b="0" i="0" u="none" strike="noStrike" baseline="0" dirty="0">
                <a:latin typeface="Tahoma" panose="020B0604030504040204" pitchFamily="34" charset="0"/>
              </a:rPr>
              <a:t>CIF (COST INSURANCE AND FREIGHT)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r>
              <a:rPr lang="tr-TR" sz="3000" dirty="0" err="1">
                <a:solidFill>
                  <a:srgbClr val="002060"/>
                </a:solidFill>
              </a:rPr>
              <a:t>Incoterms</a:t>
            </a:r>
            <a:r>
              <a:rPr lang="tr-TR" sz="3000" dirty="0">
                <a:solidFill>
                  <a:srgbClr val="002060"/>
                </a:solidFill>
              </a:rPr>
              <a:t> 2020 Teslim Şekilleri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İçerik Yer Tutucusu 2">
            <a:extLst>
              <a:ext uri="{FF2B5EF4-FFF2-40B4-BE49-F238E27FC236}">
                <a16:creationId xmlns:a16="http://schemas.microsoft.com/office/drawing/2014/main" id="{E4B91B69-208C-A5E7-7E35-5434D2728BE1}"/>
              </a:ext>
            </a:extLst>
          </p:cNvPr>
          <p:cNvSpPr>
            <a:spLocks noGrp="1"/>
          </p:cNvSpPr>
          <p:nvPr>
            <p:ph idx="1"/>
          </p:nvPr>
        </p:nvSpPr>
        <p:spPr>
          <a:xfrm>
            <a:off x="385481" y="1429514"/>
            <a:ext cx="5356413" cy="5613198"/>
          </a:xfrm>
        </p:spPr>
        <p:txBody>
          <a:bodyPr>
            <a:normAutofit/>
          </a:bodyPr>
          <a:lstStyle/>
          <a:p>
            <a:pPr marL="0" indent="0">
              <a:buNone/>
            </a:pPr>
            <a:r>
              <a:rPr lang="tr-TR" b="1" u="sng" dirty="0">
                <a:solidFill>
                  <a:srgbClr val="0070C0"/>
                </a:solidFill>
              </a:rPr>
              <a:t>Grup</a:t>
            </a:r>
            <a:r>
              <a:rPr lang="tr-TR" u="sng" dirty="0">
                <a:solidFill>
                  <a:srgbClr val="0070C0"/>
                </a:solidFill>
              </a:rPr>
              <a:t> </a:t>
            </a:r>
            <a:r>
              <a:rPr lang="tr-TR" b="1" u="sng" dirty="0">
                <a:solidFill>
                  <a:srgbClr val="0070C0"/>
                </a:solidFill>
              </a:rPr>
              <a:t>E - </a:t>
            </a:r>
            <a:r>
              <a:rPr lang="tr-TR" b="1" dirty="0">
                <a:solidFill>
                  <a:srgbClr val="0070C0"/>
                </a:solidFill>
              </a:rPr>
              <a:t>(Çıkış)</a:t>
            </a:r>
          </a:p>
          <a:p>
            <a:pPr marL="0" indent="0">
              <a:buNone/>
            </a:pPr>
            <a:r>
              <a:rPr lang="tr-TR" dirty="0"/>
              <a:t>-EXW. </a:t>
            </a:r>
            <a:r>
              <a:rPr lang="tr-TR" dirty="0" err="1"/>
              <a:t>Ex</a:t>
            </a:r>
            <a:r>
              <a:rPr lang="tr-TR" dirty="0"/>
              <a:t> Works</a:t>
            </a:r>
          </a:p>
          <a:p>
            <a:endParaRPr lang="tr-TR" dirty="0"/>
          </a:p>
          <a:p>
            <a:pPr marL="0" indent="0">
              <a:buNone/>
            </a:pPr>
            <a:r>
              <a:rPr lang="tr-TR" b="1" u="sng" dirty="0">
                <a:solidFill>
                  <a:srgbClr val="0070C0"/>
                </a:solidFill>
              </a:rPr>
              <a:t>Grup F - (Ana Taşma Ödenmemiş)</a:t>
            </a:r>
          </a:p>
          <a:p>
            <a:pPr marL="0" indent="0">
              <a:buNone/>
            </a:pPr>
            <a:r>
              <a:rPr lang="tr-TR" dirty="0"/>
              <a:t>-FCA. </a:t>
            </a:r>
            <a:r>
              <a:rPr lang="tr-TR" dirty="0" err="1"/>
              <a:t>Free</a:t>
            </a:r>
            <a:r>
              <a:rPr lang="tr-TR" dirty="0"/>
              <a:t> Carrier</a:t>
            </a:r>
          </a:p>
          <a:p>
            <a:pPr marL="0" indent="0">
              <a:buNone/>
            </a:pPr>
            <a:r>
              <a:rPr lang="tr-TR" dirty="0"/>
              <a:t>-FOB. </a:t>
            </a:r>
            <a:r>
              <a:rPr lang="tr-TR" dirty="0" err="1"/>
              <a:t>Free</a:t>
            </a:r>
            <a:r>
              <a:rPr lang="tr-TR" dirty="0"/>
              <a:t> On Board</a:t>
            </a:r>
          </a:p>
          <a:p>
            <a:pPr marL="0" indent="0">
              <a:buNone/>
            </a:pPr>
            <a:r>
              <a:rPr lang="tr-TR" dirty="0"/>
              <a:t>-FAS.  </a:t>
            </a:r>
            <a:r>
              <a:rPr lang="tr-TR" dirty="0" err="1"/>
              <a:t>Free</a:t>
            </a:r>
            <a:r>
              <a:rPr lang="tr-TR" dirty="0"/>
              <a:t> </a:t>
            </a:r>
            <a:r>
              <a:rPr lang="tr-TR" dirty="0" err="1"/>
              <a:t>Alongside</a:t>
            </a:r>
            <a:r>
              <a:rPr lang="tr-TR" dirty="0"/>
              <a:t> </a:t>
            </a:r>
            <a:r>
              <a:rPr lang="tr-TR" dirty="0" err="1"/>
              <a:t>Ship</a:t>
            </a:r>
            <a:endParaRPr lang="tr-TR" dirty="0"/>
          </a:p>
          <a:p>
            <a:pPr marL="0" indent="0">
              <a:buNone/>
            </a:pPr>
            <a:endParaRPr lang="tr-TR" b="1" u="sng" dirty="0"/>
          </a:p>
        </p:txBody>
      </p:sp>
      <p:sp>
        <p:nvSpPr>
          <p:cNvPr id="9" name="İçerik Yer Tutucusu 2">
            <a:extLst>
              <a:ext uri="{FF2B5EF4-FFF2-40B4-BE49-F238E27FC236}">
                <a16:creationId xmlns:a16="http://schemas.microsoft.com/office/drawing/2014/main" id="{053D2C1B-71F7-1EA0-D05E-E7E7A0957823}"/>
              </a:ext>
            </a:extLst>
          </p:cNvPr>
          <p:cNvSpPr txBox="1">
            <a:spLocks/>
          </p:cNvSpPr>
          <p:nvPr/>
        </p:nvSpPr>
        <p:spPr>
          <a:xfrm>
            <a:off x="5862917" y="784600"/>
            <a:ext cx="6145307" cy="5613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b="1" u="sng" dirty="0"/>
          </a:p>
          <a:p>
            <a:pPr marL="0" indent="0">
              <a:buFont typeface="Arial" panose="020B0604020202020204" pitchFamily="34" charset="0"/>
              <a:buNone/>
            </a:pPr>
            <a:r>
              <a:rPr lang="tr-TR" b="1" u="sng" dirty="0">
                <a:solidFill>
                  <a:srgbClr val="0070C0"/>
                </a:solidFill>
              </a:rPr>
              <a:t>Grup C - </a:t>
            </a:r>
            <a:r>
              <a:rPr lang="tr-TR" b="1" dirty="0">
                <a:solidFill>
                  <a:srgbClr val="0070C0"/>
                </a:solidFill>
              </a:rPr>
              <a:t>(Ana Taşıma Ödenmiş)</a:t>
            </a:r>
          </a:p>
          <a:p>
            <a:pPr marL="0" indent="0">
              <a:buFont typeface="Arial" panose="020B0604020202020204" pitchFamily="34" charset="0"/>
              <a:buNone/>
            </a:pPr>
            <a:r>
              <a:rPr lang="tr-TR" dirty="0"/>
              <a:t>-CFR. </a:t>
            </a:r>
            <a:r>
              <a:rPr lang="tr-TR" dirty="0" err="1"/>
              <a:t>Cost</a:t>
            </a:r>
            <a:r>
              <a:rPr lang="tr-TR" dirty="0"/>
              <a:t> </a:t>
            </a:r>
            <a:r>
              <a:rPr lang="tr-TR" dirty="0" err="1"/>
              <a:t>and</a:t>
            </a:r>
            <a:r>
              <a:rPr lang="tr-TR" dirty="0"/>
              <a:t> </a:t>
            </a:r>
            <a:r>
              <a:rPr lang="tr-TR" dirty="0" err="1"/>
              <a:t>Freight</a:t>
            </a:r>
            <a:endParaRPr lang="tr-TR" dirty="0"/>
          </a:p>
          <a:p>
            <a:pPr marL="0" indent="0">
              <a:buFont typeface="Arial" panose="020B0604020202020204" pitchFamily="34" charset="0"/>
              <a:buNone/>
            </a:pPr>
            <a:r>
              <a:rPr lang="tr-TR" dirty="0"/>
              <a:t>-CIF.  </a:t>
            </a:r>
            <a:r>
              <a:rPr lang="tr-TR" dirty="0" err="1"/>
              <a:t>Cost</a:t>
            </a:r>
            <a:r>
              <a:rPr lang="tr-TR" dirty="0"/>
              <a:t>, </a:t>
            </a:r>
            <a:r>
              <a:rPr lang="tr-TR" dirty="0" err="1"/>
              <a:t>Insurance</a:t>
            </a:r>
            <a:r>
              <a:rPr lang="tr-TR" dirty="0"/>
              <a:t> </a:t>
            </a:r>
            <a:r>
              <a:rPr lang="tr-TR" dirty="0" err="1"/>
              <a:t>and</a:t>
            </a:r>
            <a:r>
              <a:rPr lang="tr-TR" dirty="0"/>
              <a:t> </a:t>
            </a:r>
            <a:r>
              <a:rPr lang="tr-TR" dirty="0" err="1"/>
              <a:t>Freight</a:t>
            </a:r>
            <a:endParaRPr lang="tr-TR" dirty="0"/>
          </a:p>
          <a:p>
            <a:pPr marL="0" indent="0">
              <a:buFont typeface="Arial" panose="020B0604020202020204" pitchFamily="34" charset="0"/>
              <a:buNone/>
            </a:pPr>
            <a:r>
              <a:rPr lang="tr-TR" dirty="0"/>
              <a:t>-CPT. </a:t>
            </a:r>
            <a:r>
              <a:rPr lang="tr-TR" dirty="0" err="1"/>
              <a:t>Carriage</a:t>
            </a:r>
            <a:r>
              <a:rPr lang="tr-TR" dirty="0"/>
              <a:t> </a:t>
            </a:r>
            <a:r>
              <a:rPr lang="tr-TR" dirty="0" err="1"/>
              <a:t>Paid</a:t>
            </a:r>
            <a:r>
              <a:rPr lang="tr-TR" dirty="0"/>
              <a:t> </a:t>
            </a:r>
            <a:r>
              <a:rPr lang="tr-TR" dirty="0" err="1"/>
              <a:t>To</a:t>
            </a:r>
            <a:endParaRPr lang="tr-TR" dirty="0"/>
          </a:p>
          <a:p>
            <a:pPr marL="0" indent="0">
              <a:buFont typeface="Arial" panose="020B0604020202020204" pitchFamily="34" charset="0"/>
              <a:buNone/>
            </a:pPr>
            <a:r>
              <a:rPr lang="tr-TR" dirty="0"/>
              <a:t>-CIP.  </a:t>
            </a:r>
            <a:r>
              <a:rPr lang="tr-TR" dirty="0" err="1"/>
              <a:t>Carriage</a:t>
            </a:r>
            <a:r>
              <a:rPr lang="tr-TR" dirty="0"/>
              <a:t> </a:t>
            </a:r>
            <a:r>
              <a:rPr lang="tr-TR" dirty="0" err="1"/>
              <a:t>and</a:t>
            </a:r>
            <a:r>
              <a:rPr lang="tr-TR" dirty="0"/>
              <a:t> </a:t>
            </a:r>
            <a:r>
              <a:rPr lang="tr-TR" dirty="0" err="1"/>
              <a:t>Insurance</a:t>
            </a:r>
            <a:r>
              <a:rPr lang="tr-TR" dirty="0"/>
              <a:t> </a:t>
            </a:r>
            <a:r>
              <a:rPr lang="tr-TR" dirty="0" err="1"/>
              <a:t>Paid</a:t>
            </a:r>
            <a:r>
              <a:rPr lang="tr-TR" dirty="0"/>
              <a:t> </a:t>
            </a:r>
            <a:r>
              <a:rPr lang="tr-TR" dirty="0" err="1"/>
              <a:t>to</a:t>
            </a:r>
            <a:endParaRPr lang="tr-TR" dirty="0"/>
          </a:p>
          <a:p>
            <a:endParaRPr lang="tr-TR" dirty="0"/>
          </a:p>
          <a:p>
            <a:pPr marL="0" indent="0">
              <a:buFont typeface="Arial" panose="020B0604020202020204" pitchFamily="34" charset="0"/>
              <a:buNone/>
            </a:pPr>
            <a:r>
              <a:rPr lang="tr-TR" b="1" u="sng" dirty="0">
                <a:solidFill>
                  <a:srgbClr val="0070C0"/>
                </a:solidFill>
              </a:rPr>
              <a:t>Grup D - (Varış)</a:t>
            </a:r>
          </a:p>
          <a:p>
            <a:pPr marL="0" indent="0">
              <a:buFont typeface="Arial" panose="020B0604020202020204" pitchFamily="34" charset="0"/>
              <a:buNone/>
            </a:pPr>
            <a:r>
              <a:rPr lang="tr-TR" dirty="0"/>
              <a:t>-DAP. </a:t>
            </a:r>
            <a:r>
              <a:rPr lang="tr-TR" dirty="0" err="1"/>
              <a:t>Delivered</a:t>
            </a:r>
            <a:r>
              <a:rPr lang="tr-TR" dirty="0"/>
              <a:t> At </a:t>
            </a:r>
            <a:r>
              <a:rPr lang="tr-TR" dirty="0" err="1"/>
              <a:t>Place</a:t>
            </a:r>
            <a:endParaRPr lang="tr-TR" dirty="0"/>
          </a:p>
          <a:p>
            <a:pPr marL="0" indent="0">
              <a:buFont typeface="Arial" panose="020B0604020202020204" pitchFamily="34" charset="0"/>
              <a:buNone/>
            </a:pPr>
            <a:r>
              <a:rPr lang="tr-TR" dirty="0"/>
              <a:t>-DPU. </a:t>
            </a:r>
            <a:r>
              <a:rPr lang="tr-TR" dirty="0" err="1"/>
              <a:t>Delivered</a:t>
            </a:r>
            <a:r>
              <a:rPr lang="tr-TR" dirty="0"/>
              <a:t> At </a:t>
            </a:r>
            <a:r>
              <a:rPr lang="tr-TR" dirty="0" err="1"/>
              <a:t>Placed</a:t>
            </a:r>
            <a:r>
              <a:rPr lang="tr-TR" dirty="0"/>
              <a:t> </a:t>
            </a:r>
            <a:r>
              <a:rPr lang="tr-TR" dirty="0" err="1"/>
              <a:t>Unloaded</a:t>
            </a:r>
            <a:r>
              <a:rPr lang="tr-TR" dirty="0"/>
              <a:t> </a:t>
            </a:r>
          </a:p>
          <a:p>
            <a:pPr marL="0" indent="0">
              <a:buFont typeface="Arial" panose="020B0604020202020204" pitchFamily="34" charset="0"/>
              <a:buNone/>
            </a:pPr>
            <a:r>
              <a:rPr lang="tr-TR" dirty="0"/>
              <a:t>-DDP. </a:t>
            </a:r>
            <a:r>
              <a:rPr lang="tr-TR" dirty="0" err="1"/>
              <a:t>Delivered</a:t>
            </a:r>
            <a:r>
              <a:rPr lang="tr-TR" dirty="0"/>
              <a:t> </a:t>
            </a:r>
            <a:r>
              <a:rPr lang="tr-TR" dirty="0" err="1"/>
              <a:t>Duty</a:t>
            </a:r>
            <a:r>
              <a:rPr lang="tr-TR" dirty="0"/>
              <a:t> </a:t>
            </a:r>
            <a:r>
              <a:rPr lang="tr-TR" dirty="0" err="1"/>
              <a:t>Paid</a:t>
            </a:r>
            <a:endParaRPr lang="tr-TR" dirty="0"/>
          </a:p>
        </p:txBody>
      </p:sp>
    </p:spTree>
    <p:extLst>
      <p:ext uri="{BB962C8B-B14F-4D97-AF65-F5344CB8AC3E}">
        <p14:creationId xmlns:p14="http://schemas.microsoft.com/office/powerpoint/2010/main" val="236547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EXW | </a:t>
            </a:r>
            <a:r>
              <a:rPr lang="tr-TR" sz="3000" dirty="0" err="1">
                <a:solidFill>
                  <a:srgbClr val="002060"/>
                </a:solidFill>
              </a:rPr>
              <a:t>Ex</a:t>
            </a:r>
            <a:r>
              <a:rPr lang="tr-TR" sz="3000" dirty="0">
                <a:solidFill>
                  <a:srgbClr val="002060"/>
                </a:solidFill>
              </a:rPr>
              <a:t> Works</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71814" y="1120241"/>
            <a:ext cx="11484230" cy="1754326"/>
          </a:xfrm>
          <a:prstGeom prst="rect">
            <a:avLst/>
          </a:prstGeom>
          <a:noFill/>
        </p:spPr>
        <p:txBody>
          <a:bodyPr wrap="square" rtlCol="0">
            <a:spAutoFit/>
          </a:bodyPr>
          <a:lstStyle/>
          <a:p>
            <a:pPr algn="ctr"/>
            <a:r>
              <a:rPr lang="tr-TR" sz="2700" b="0" i="0" u="none" strike="noStrike" baseline="0" dirty="0">
                <a:latin typeface="Tahoma" panose="020B0604030504040204" pitchFamily="34" charset="0"/>
              </a:rPr>
              <a:t>Malların satıcının işletmesinde veya belirlenen diğer bir yerde (fabrika, depo vb.) teslim etmesidir. Bu teslim şekli, mal ihraç gümrüğünden geçirilmeden ve taşıyıcı araca yüklenmeden alıcı emrine</a:t>
            </a:r>
          </a:p>
          <a:p>
            <a:pPr algn="ctr"/>
            <a:r>
              <a:rPr lang="tr-TR" sz="2700" b="0" i="0" u="none" strike="noStrike" baseline="0" dirty="0">
                <a:latin typeface="Tahoma" panose="020B0604030504040204" pitchFamily="34" charset="0"/>
              </a:rPr>
              <a:t>hazır tutularak teslim anlamına gelir.</a:t>
            </a:r>
          </a:p>
        </p:txBody>
      </p:sp>
      <p:pic>
        <p:nvPicPr>
          <p:cNvPr id="11" name="Resim 10">
            <a:extLst>
              <a:ext uri="{FF2B5EF4-FFF2-40B4-BE49-F238E27FC236}">
                <a16:creationId xmlns:a16="http://schemas.microsoft.com/office/drawing/2014/main" id="{2ADE34F2-5CF5-157C-0C9E-25EA645D7E7C}"/>
              </a:ext>
            </a:extLst>
          </p:cNvPr>
          <p:cNvPicPr>
            <a:picLocks noChangeAspect="1"/>
          </p:cNvPicPr>
          <p:nvPr/>
        </p:nvPicPr>
        <p:blipFill>
          <a:blip r:embed="rId2"/>
          <a:stretch>
            <a:fillRect/>
          </a:stretch>
        </p:blipFill>
        <p:spPr>
          <a:xfrm>
            <a:off x="1262302" y="3181746"/>
            <a:ext cx="8457160" cy="1323901"/>
          </a:xfrm>
          <a:prstGeom prst="rect">
            <a:avLst/>
          </a:prstGeom>
        </p:spPr>
      </p:pic>
      <p:pic>
        <p:nvPicPr>
          <p:cNvPr id="14" name="Resim 13">
            <a:extLst>
              <a:ext uri="{FF2B5EF4-FFF2-40B4-BE49-F238E27FC236}">
                <a16:creationId xmlns:a16="http://schemas.microsoft.com/office/drawing/2014/main" id="{B076E052-2B6F-3649-6B26-C6D26601A2F4}"/>
              </a:ext>
            </a:extLst>
          </p:cNvPr>
          <p:cNvPicPr>
            <a:picLocks noChangeAspect="1"/>
          </p:cNvPicPr>
          <p:nvPr/>
        </p:nvPicPr>
        <p:blipFill>
          <a:blip r:embed="rId3"/>
          <a:stretch>
            <a:fillRect/>
          </a:stretch>
        </p:blipFill>
        <p:spPr>
          <a:xfrm>
            <a:off x="1060597" y="4759039"/>
            <a:ext cx="9853123" cy="1234212"/>
          </a:xfrm>
          <a:prstGeom prst="rect">
            <a:avLst/>
          </a:prstGeom>
        </p:spPr>
      </p:pic>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4"/>
          <a:stretch>
            <a:fillRect/>
          </a:stretch>
        </p:blipFill>
        <p:spPr>
          <a:xfrm>
            <a:off x="10518815" y="5509529"/>
            <a:ext cx="1337229" cy="1056395"/>
          </a:xfrm>
          <a:prstGeom prst="rect">
            <a:avLst/>
          </a:prstGeom>
        </p:spPr>
      </p:pic>
    </p:spTree>
    <p:extLst>
      <p:ext uri="{BB962C8B-B14F-4D97-AF65-F5344CB8AC3E}">
        <p14:creationId xmlns:p14="http://schemas.microsoft.com/office/powerpoint/2010/main" val="4171769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EXW | </a:t>
            </a:r>
            <a:r>
              <a:rPr lang="tr-TR" sz="3000" dirty="0" err="1">
                <a:solidFill>
                  <a:srgbClr val="002060"/>
                </a:solidFill>
              </a:rPr>
              <a:t>Ex</a:t>
            </a:r>
            <a:r>
              <a:rPr lang="tr-TR" sz="3000" dirty="0">
                <a:solidFill>
                  <a:srgbClr val="002060"/>
                </a:solidFill>
              </a:rPr>
              <a:t> Works</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3701385"/>
            <a:ext cx="11484230" cy="2585323"/>
          </a:xfrm>
          <a:prstGeom prst="rect">
            <a:avLst/>
          </a:prstGeom>
          <a:noFill/>
        </p:spPr>
        <p:txBody>
          <a:bodyPr wrap="square" rtlCol="0">
            <a:spAutoFit/>
          </a:bodyPr>
          <a:lstStyle/>
          <a:p>
            <a:pPr marL="285750" indent="-285750">
              <a:buFont typeface="Arial" panose="020B0604020202020204" pitchFamily="34" charset="0"/>
              <a:buChar char="•"/>
            </a:pPr>
            <a:r>
              <a:rPr lang="tr-TR" dirty="0"/>
              <a:t>EXW 'de belirlenen yerde malzemenin alıcı kullanımına hazır halde sunulmasıyla gerçekleşir. </a:t>
            </a:r>
          </a:p>
          <a:p>
            <a:pPr marL="285750" indent="-285750">
              <a:buFont typeface="Arial" panose="020B0604020202020204" pitchFamily="34" charset="0"/>
              <a:buChar char="•"/>
            </a:pPr>
            <a:r>
              <a:rPr lang="tr-TR" dirty="0"/>
              <a:t>EXW 'de teslim yeri satıcının tesisi , fabrikası veya belirlenen her hangi bir yer olabilir</a:t>
            </a:r>
          </a:p>
          <a:p>
            <a:pPr marL="285750" indent="-285750">
              <a:buFont typeface="Arial" panose="020B0604020202020204" pitchFamily="34" charset="0"/>
              <a:buChar char="•"/>
            </a:pPr>
            <a:r>
              <a:rPr lang="tr-TR" dirty="0"/>
              <a:t>EXW 'de teslim yeri net olarak belirtilmediği takdirde satıcı kendisi için uygun bir yer belirleme hakkına sahiptir.</a:t>
            </a:r>
          </a:p>
          <a:p>
            <a:pPr marL="285750" indent="-285750">
              <a:buFont typeface="Arial" panose="020B0604020202020204" pitchFamily="34" charset="0"/>
              <a:buChar char="•"/>
            </a:pPr>
            <a:r>
              <a:rPr lang="tr-TR" dirty="0"/>
              <a:t>EXW ‘de ihracat gümrük işlemleri alıcının sorumluluğundadır. Ancak Türkiye’de satıcı gerçekleştirir.</a:t>
            </a:r>
          </a:p>
          <a:p>
            <a:pPr marL="285750" indent="-285750">
              <a:buFont typeface="Arial" panose="020B0604020202020204" pitchFamily="34" charset="0"/>
              <a:buChar char="•"/>
            </a:pPr>
            <a:r>
              <a:rPr lang="tr-TR" dirty="0"/>
              <a:t>EXW 'de satıcı malzemenin yükleme ve ihracat gümrük işlemlerinden sorumlu değildir.</a:t>
            </a:r>
          </a:p>
          <a:p>
            <a:pPr marL="285750" indent="-285750">
              <a:buFont typeface="Arial" panose="020B0604020202020204" pitchFamily="34" charset="0"/>
              <a:buChar char="•"/>
            </a:pPr>
            <a:r>
              <a:rPr lang="tr-TR" dirty="0"/>
              <a:t>EXW 'de yükleme operasyonu satıcının tesisinde satıcı  tarafından gerçekleştirilse dahi yükleme esnasında malın kayıp ve hasarından satıcı sorumlu olmadığından yükleme riskleri sözleşmede netleştirilmeli veya FCA olmalıdır.</a:t>
            </a:r>
          </a:p>
          <a:p>
            <a:pPr marL="285750" indent="-285750">
              <a:buFont typeface="Arial" panose="020B0604020202020204" pitchFamily="34" charset="0"/>
              <a:buChar char="•"/>
            </a:pPr>
            <a:r>
              <a:rPr lang="tr-TR" dirty="0"/>
              <a:t>EXW 'de taşıma ve sigorta sözleşmeye göre belirlenir.</a:t>
            </a:r>
          </a:p>
          <a:p>
            <a:pPr marL="285750" indent="-285750">
              <a:buFont typeface="Arial" panose="020B0604020202020204" pitchFamily="34" charset="0"/>
              <a:buChar char="•"/>
            </a:pPr>
            <a:r>
              <a:rPr lang="tr-TR" dirty="0"/>
              <a:t>Tüm taşıma şekillerinde kullanılabilir</a:t>
            </a:r>
          </a:p>
        </p:txBody>
      </p:sp>
      <p:pic>
        <p:nvPicPr>
          <p:cNvPr id="5" name="Resim 4">
            <a:extLst>
              <a:ext uri="{FF2B5EF4-FFF2-40B4-BE49-F238E27FC236}">
                <a16:creationId xmlns:a16="http://schemas.microsoft.com/office/drawing/2014/main" id="{62EE8D7E-3F1C-0EF8-707E-641084A6C4D9}"/>
              </a:ext>
            </a:extLst>
          </p:cNvPr>
          <p:cNvPicPr>
            <a:picLocks noChangeAspect="1"/>
          </p:cNvPicPr>
          <p:nvPr/>
        </p:nvPicPr>
        <p:blipFill>
          <a:blip r:embed="rId2"/>
          <a:stretch>
            <a:fillRect/>
          </a:stretch>
        </p:blipFill>
        <p:spPr>
          <a:xfrm>
            <a:off x="1257300" y="976970"/>
            <a:ext cx="9641542" cy="2638793"/>
          </a:xfrm>
          <a:prstGeom prst="rect">
            <a:avLst/>
          </a:prstGeom>
        </p:spPr>
      </p:pic>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3"/>
          <a:stretch>
            <a:fillRect/>
          </a:stretch>
        </p:blipFill>
        <p:spPr>
          <a:xfrm>
            <a:off x="10518815" y="5509529"/>
            <a:ext cx="1337229" cy="1056395"/>
          </a:xfrm>
          <a:prstGeom prst="rect">
            <a:avLst/>
          </a:prstGeom>
        </p:spPr>
      </p:pic>
    </p:spTree>
    <p:extLst>
      <p:ext uri="{BB962C8B-B14F-4D97-AF65-F5344CB8AC3E}">
        <p14:creationId xmlns:p14="http://schemas.microsoft.com/office/powerpoint/2010/main" val="4001428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300" dirty="0">
                <a:solidFill>
                  <a:srgbClr val="002060"/>
                </a:solidFill>
              </a:rPr>
              <a:t>EXW | </a:t>
            </a:r>
            <a:r>
              <a:rPr lang="tr-TR" sz="3300" dirty="0" err="1">
                <a:solidFill>
                  <a:srgbClr val="002060"/>
                </a:solidFill>
              </a:rPr>
              <a:t>Ex</a:t>
            </a:r>
            <a:r>
              <a:rPr lang="tr-TR" sz="3300" dirty="0">
                <a:solidFill>
                  <a:srgbClr val="002060"/>
                </a:solidFill>
              </a:rPr>
              <a:t> Works</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7" name="Tablo 16">
            <a:extLst>
              <a:ext uri="{FF2B5EF4-FFF2-40B4-BE49-F238E27FC236}">
                <a16:creationId xmlns:a16="http://schemas.microsoft.com/office/drawing/2014/main" id="{F9046667-9109-B3D2-FCF2-F9978FC4AB53}"/>
              </a:ext>
            </a:extLst>
          </p:cNvPr>
          <p:cNvGraphicFramePr>
            <a:graphicFrameLocks noGrp="1"/>
          </p:cNvGraphicFramePr>
          <p:nvPr>
            <p:extLst>
              <p:ext uri="{D42A27DB-BD31-4B8C-83A1-F6EECF244321}">
                <p14:modId xmlns:p14="http://schemas.microsoft.com/office/powerpoint/2010/main" val="3724170391"/>
              </p:ext>
            </p:extLst>
          </p:nvPr>
        </p:nvGraphicFramePr>
        <p:xfrm>
          <a:off x="371814" y="1057881"/>
          <a:ext cx="4272204" cy="5290847"/>
        </p:xfrm>
        <a:graphic>
          <a:graphicData uri="http://schemas.openxmlformats.org/drawingml/2006/table">
            <a:tbl>
              <a:tblPr/>
              <a:tblGrid>
                <a:gridCol w="3120148">
                  <a:extLst>
                    <a:ext uri="{9D8B030D-6E8A-4147-A177-3AD203B41FA5}">
                      <a16:colId xmlns:a16="http://schemas.microsoft.com/office/drawing/2014/main" val="2217605864"/>
                    </a:ext>
                  </a:extLst>
                </a:gridCol>
                <a:gridCol w="1152056">
                  <a:extLst>
                    <a:ext uri="{9D8B030D-6E8A-4147-A177-3AD203B41FA5}">
                      <a16:colId xmlns:a16="http://schemas.microsoft.com/office/drawing/2014/main" val="3046861383"/>
                    </a:ext>
                  </a:extLst>
                </a:gridCol>
              </a:tblGrid>
              <a:tr h="469433">
                <a:tc>
                  <a:txBody>
                    <a:bodyPr/>
                    <a:lstStyle/>
                    <a:p>
                      <a:pPr algn="l" fontAlgn="ctr"/>
                      <a:r>
                        <a:rPr lang="tr-TR" sz="2200" b="0" i="0" u="none" strike="noStrike" dirty="0">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EXW</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EX WORK</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15974245"/>
                  </a:ext>
                </a:extLst>
              </a:tr>
              <a:tr h="241200">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468379"/>
                  </a:ext>
                </a:extLst>
              </a:tr>
              <a:tr h="791034">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Belirtilen Yerde </a:t>
                      </a:r>
                      <a:r>
                        <a:rPr lang="tr-TR" sz="1500" b="1" i="0" u="none" strike="noStrike" dirty="0" err="1">
                          <a:solidFill>
                            <a:srgbClr val="000000"/>
                          </a:solidFill>
                          <a:effectLst/>
                          <a:latin typeface="Calibri" panose="020F0502020204030204" pitchFamily="34" charset="0"/>
                        </a:rPr>
                        <a:t>Yüklemesiz</a:t>
                      </a:r>
                      <a:endParaRPr lang="tr-TR" sz="1500" b="1" i="0" u="none" strike="noStrike" dirty="0">
                        <a:solidFill>
                          <a:srgbClr val="000000"/>
                        </a:solidFill>
                        <a:effectLst/>
                        <a:latin typeface="Calibri" panose="020F0502020204030204" pitchFamily="34" charset="0"/>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06235924"/>
                  </a:ext>
                </a:extLst>
              </a:tr>
              <a:tr h="241200">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437664"/>
                  </a:ext>
                </a:extLst>
              </a:tr>
              <a:tr h="295665">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094861022"/>
                  </a:ext>
                </a:extLst>
              </a:tr>
              <a:tr h="295665">
                <a:tc>
                  <a:txBody>
                    <a:bodyPr/>
                    <a:lstStyle/>
                    <a:p>
                      <a:pPr algn="l" fontAlgn="b"/>
                      <a:r>
                        <a:rPr lang="tr-TR" sz="1500" b="0" i="0" u="none" strike="noStrike" dirty="0">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18413820"/>
                  </a:ext>
                </a:extLst>
              </a:tr>
              <a:tr h="295665">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57099429"/>
                  </a:ext>
                </a:extLst>
              </a:tr>
              <a:tr h="295665">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37409671"/>
                  </a:ext>
                </a:extLst>
              </a:tr>
              <a:tr h="295665">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32225999"/>
                  </a:ext>
                </a:extLst>
              </a:tr>
              <a:tr h="295665">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949669227"/>
                  </a:ext>
                </a:extLst>
              </a:tr>
              <a:tr h="295665">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29751742"/>
                  </a:ext>
                </a:extLst>
              </a:tr>
              <a:tr h="295665">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382296"/>
                  </a:ext>
                </a:extLst>
              </a:tr>
              <a:tr h="295665">
                <a:tc>
                  <a:txBody>
                    <a:bodyPr/>
                    <a:lstStyle/>
                    <a:p>
                      <a:pPr algn="l" fontAlgn="b"/>
                      <a:r>
                        <a:rPr lang="tr-TR" sz="1500" b="0" i="0" u="none" strike="noStrike" dirty="0">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80108117"/>
                  </a:ext>
                </a:extLst>
              </a:tr>
              <a:tr h="295665">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78008449"/>
                  </a:ext>
                </a:extLst>
              </a:tr>
              <a:tr h="295665">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612755440"/>
                  </a:ext>
                </a:extLst>
              </a:tr>
              <a:tr h="295665">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28514280"/>
                  </a:ext>
                </a:extLst>
              </a:tr>
            </a:tbl>
          </a:graphicData>
        </a:graphic>
      </p:graphicFrame>
      <p:sp>
        <p:nvSpPr>
          <p:cNvPr id="20" name="Metin kutusu 19">
            <a:extLst>
              <a:ext uri="{FF2B5EF4-FFF2-40B4-BE49-F238E27FC236}">
                <a16:creationId xmlns:a16="http://schemas.microsoft.com/office/drawing/2014/main" id="{50463442-9D81-2FB0-1961-4D3C4D7D1573}"/>
              </a:ext>
            </a:extLst>
          </p:cNvPr>
          <p:cNvSpPr txBox="1"/>
          <p:nvPr/>
        </p:nvSpPr>
        <p:spPr>
          <a:xfrm>
            <a:off x="4910196" y="1057881"/>
            <a:ext cx="6802192" cy="5355312"/>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Ürünün niteliğine göre kullanım kolaylığı sağlar</a:t>
            </a:r>
          </a:p>
          <a:p>
            <a:r>
              <a:rPr lang="tr-TR" dirty="0"/>
              <a:t>     Mermer, proje yükü, hassas ürün </a:t>
            </a:r>
            <a:r>
              <a:rPr lang="tr-TR" dirty="0" err="1"/>
              <a:t>vs</a:t>
            </a:r>
            <a:endParaRPr lang="tr-TR" dirty="0"/>
          </a:p>
          <a:p>
            <a:pPr marL="285750" indent="-285750">
              <a:buFont typeface="Arial" panose="020B0604020202020204" pitchFamily="34" charset="0"/>
              <a:buChar char="•"/>
            </a:pPr>
            <a:r>
              <a:rPr lang="tr-TR" dirty="0"/>
              <a:t>Lojistik maliyeti oluşturmaz.</a:t>
            </a:r>
          </a:p>
          <a:p>
            <a:pPr marL="285750" indent="-285750">
              <a:buFont typeface="Arial" panose="020B0604020202020204" pitchFamily="34" charset="0"/>
              <a:buChar char="•"/>
            </a:pPr>
            <a:r>
              <a:rPr lang="tr-TR" dirty="0"/>
              <a:t>Minimum risk avantajı sağlar</a:t>
            </a:r>
          </a:p>
          <a:p>
            <a:pPr marL="285750" indent="-285750">
              <a:buFont typeface="Arial" panose="020B0604020202020204" pitchFamily="34" charset="0"/>
              <a:buChar char="•"/>
            </a:pPr>
            <a:r>
              <a:rPr lang="tr-TR" dirty="0"/>
              <a:t>Süreç ve döngünün daha hızlı tamamlanmasını sağlar</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Gümrük işlemleri karşı tarafa ait olsa da Türkiye’de satıcı yapar</a:t>
            </a:r>
          </a:p>
          <a:p>
            <a:pPr marL="285750" indent="-285750">
              <a:buFont typeface="Arial" panose="020B0604020202020204" pitchFamily="34" charset="0"/>
              <a:buChar char="•"/>
            </a:pPr>
            <a:r>
              <a:rPr lang="tr-TR" dirty="0"/>
              <a:t>Lojistik ve sigortadan kar ihtimali  ortadan kalkar</a:t>
            </a:r>
          </a:p>
          <a:p>
            <a:pPr marL="285750" indent="-285750">
              <a:buFont typeface="Arial" panose="020B0604020202020204" pitchFamily="34" charset="0"/>
              <a:buChar char="•"/>
            </a:pPr>
            <a:r>
              <a:rPr lang="tr-TR" dirty="0"/>
              <a:t>Teslim sonrası tüm süreçler alıcıya ait olduğundan memnuniyet azaltabilir.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Araca yüklemenin satıcı tarafından yapılması halinde alıcı sorumluluğunda yapılması veya zararın üstlenilmesi</a:t>
            </a:r>
          </a:p>
          <a:p>
            <a:pPr marL="285750" indent="-285750">
              <a:buFont typeface="Arial" panose="020B0604020202020204" pitchFamily="34" charset="0"/>
              <a:buChar char="•"/>
            </a:pPr>
            <a:r>
              <a:rPr lang="tr-TR" dirty="0"/>
              <a:t>Teslim için spesifik yer belirtilmemesi halinde herhangi bir yer olabilir </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78998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FCA | </a:t>
            </a:r>
            <a:r>
              <a:rPr lang="tr-TR" sz="3000" dirty="0" err="1">
                <a:solidFill>
                  <a:srgbClr val="002060"/>
                </a:solidFill>
              </a:rPr>
              <a:t>Free</a:t>
            </a:r>
            <a:r>
              <a:rPr lang="tr-TR" sz="3000" dirty="0">
                <a:solidFill>
                  <a:srgbClr val="002060"/>
                </a:solidFill>
              </a:rPr>
              <a:t> Carrier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b="0" i="0" u="none" strike="noStrike" baseline="0" dirty="0">
                <a:latin typeface="Tahoma" panose="020B0604030504040204" pitchFamily="34" charset="0"/>
              </a:rPr>
              <a:t>Malların gümrük işlemleri tamamlanarak satıcının işletmesinde veya belirlenen diğer bir yerde , alıcı tarafından belirlenen taşıyıcıya,</a:t>
            </a:r>
          </a:p>
          <a:p>
            <a:pPr algn="ctr"/>
            <a:r>
              <a:rPr lang="tr-TR" sz="2700" b="0" i="0" u="none" strike="noStrike" baseline="0" dirty="0">
                <a:latin typeface="Tahoma" panose="020B0604030504040204" pitchFamily="34" charset="0"/>
              </a:rPr>
              <a:t>teslim edilmesi anlamına gelir</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5" name="Resim 4">
            <a:extLst>
              <a:ext uri="{FF2B5EF4-FFF2-40B4-BE49-F238E27FC236}">
                <a16:creationId xmlns:a16="http://schemas.microsoft.com/office/drawing/2014/main" id="{DE391BCD-F65A-BFEC-5EFC-BE89C1A3935D}"/>
              </a:ext>
            </a:extLst>
          </p:cNvPr>
          <p:cNvPicPr>
            <a:picLocks noChangeAspect="1"/>
          </p:cNvPicPr>
          <p:nvPr/>
        </p:nvPicPr>
        <p:blipFill>
          <a:blip r:embed="rId3"/>
          <a:stretch>
            <a:fillRect/>
          </a:stretch>
        </p:blipFill>
        <p:spPr>
          <a:xfrm>
            <a:off x="2411832" y="2474482"/>
            <a:ext cx="7287642" cy="1324160"/>
          </a:xfrm>
          <a:prstGeom prst="rect">
            <a:avLst/>
          </a:prstGeom>
        </p:spPr>
      </p:pic>
      <p:pic>
        <p:nvPicPr>
          <p:cNvPr id="10" name="Resim 9">
            <a:extLst>
              <a:ext uri="{FF2B5EF4-FFF2-40B4-BE49-F238E27FC236}">
                <a16:creationId xmlns:a16="http://schemas.microsoft.com/office/drawing/2014/main" id="{5D49348C-FC37-66DF-9614-87E1789D681C}"/>
              </a:ext>
            </a:extLst>
          </p:cNvPr>
          <p:cNvPicPr>
            <a:picLocks noChangeAspect="1"/>
          </p:cNvPicPr>
          <p:nvPr/>
        </p:nvPicPr>
        <p:blipFill>
          <a:blip r:embed="rId4"/>
          <a:stretch>
            <a:fillRect/>
          </a:stretch>
        </p:blipFill>
        <p:spPr>
          <a:xfrm>
            <a:off x="2409575" y="3818487"/>
            <a:ext cx="6658904" cy="1419423"/>
          </a:xfrm>
          <a:prstGeom prst="rect">
            <a:avLst/>
          </a:prstGeom>
        </p:spPr>
      </p:pic>
      <p:pic>
        <p:nvPicPr>
          <p:cNvPr id="13" name="Resim 12">
            <a:extLst>
              <a:ext uri="{FF2B5EF4-FFF2-40B4-BE49-F238E27FC236}">
                <a16:creationId xmlns:a16="http://schemas.microsoft.com/office/drawing/2014/main" id="{6A62EF4F-0E8D-4C86-D130-1E36AB704B29}"/>
              </a:ext>
            </a:extLst>
          </p:cNvPr>
          <p:cNvPicPr>
            <a:picLocks noChangeAspect="1"/>
          </p:cNvPicPr>
          <p:nvPr/>
        </p:nvPicPr>
        <p:blipFill>
          <a:blip r:embed="rId5"/>
          <a:stretch>
            <a:fillRect/>
          </a:stretch>
        </p:blipFill>
        <p:spPr>
          <a:xfrm>
            <a:off x="2396128" y="5455365"/>
            <a:ext cx="7059010" cy="1047896"/>
          </a:xfrm>
          <a:prstGeom prst="rect">
            <a:avLst/>
          </a:prstGeom>
        </p:spPr>
      </p:pic>
    </p:spTree>
    <p:extLst>
      <p:ext uri="{BB962C8B-B14F-4D97-AF65-F5344CB8AC3E}">
        <p14:creationId xmlns:p14="http://schemas.microsoft.com/office/powerpoint/2010/main" val="327925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FCA | </a:t>
            </a:r>
            <a:r>
              <a:rPr lang="tr-TR" sz="3000" dirty="0" err="1">
                <a:solidFill>
                  <a:srgbClr val="002060"/>
                </a:solidFill>
              </a:rPr>
              <a:t>Free</a:t>
            </a:r>
            <a:r>
              <a:rPr lang="tr-TR" sz="3000" dirty="0">
                <a:solidFill>
                  <a:srgbClr val="002060"/>
                </a:solidFill>
              </a:rPr>
              <a:t> Carrier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430306" y="4493866"/>
            <a:ext cx="11577918" cy="2031325"/>
          </a:xfrm>
          <a:prstGeom prst="rect">
            <a:avLst/>
          </a:prstGeom>
          <a:noFill/>
        </p:spPr>
        <p:txBody>
          <a:bodyPr wrap="square" rtlCol="0">
            <a:spAutoFit/>
          </a:bodyPr>
          <a:lstStyle/>
          <a:p>
            <a:pPr marL="285750" indent="-285750">
              <a:buFont typeface="Arial" panose="020B0604020202020204" pitchFamily="34" charset="0"/>
              <a:buChar char="•"/>
            </a:pPr>
            <a:r>
              <a:rPr lang="tr-TR" dirty="0"/>
              <a:t>FCA 'da teslim yeri üreticinin tesisi de olabilir, üreticinin tesisi dışında başka bir yer de olabilir. </a:t>
            </a:r>
          </a:p>
          <a:p>
            <a:pPr marL="285750" indent="-285750">
              <a:buFont typeface="Arial" panose="020B0604020202020204" pitchFamily="34" charset="0"/>
              <a:buChar char="•"/>
            </a:pPr>
            <a:r>
              <a:rPr lang="tr-TR" dirty="0"/>
              <a:t>FCA' da teslim yeri üreticinin tesisi ise araca yükleme tamamlandıktan sonra gerçekleşmiş sayılır</a:t>
            </a:r>
          </a:p>
          <a:p>
            <a:pPr marL="285750" indent="-285750">
              <a:buFont typeface="Arial" panose="020B0604020202020204" pitchFamily="34" charset="0"/>
              <a:buChar char="•"/>
            </a:pPr>
            <a:r>
              <a:rPr lang="tr-TR" dirty="0"/>
              <a:t>FCA' da teslim yeri üreticinin tesisi değil ise belirlenen yerde boşaltma yapılmaksızın alıcı </a:t>
            </a:r>
          </a:p>
          <a:p>
            <a:r>
              <a:rPr lang="tr-TR" dirty="0"/>
              <a:t>     kullanımına hazır halde sunulmasıyla gerçekleşir. </a:t>
            </a:r>
          </a:p>
          <a:p>
            <a:pPr marL="285750" indent="-285750">
              <a:buFont typeface="Arial" panose="020B0604020202020204" pitchFamily="34" charset="0"/>
              <a:buChar char="•"/>
            </a:pPr>
            <a:r>
              <a:rPr lang="tr-TR" dirty="0"/>
              <a:t>FCA' da teslim yeri net olarak belirtilmediği taktirde satıcı kendisi için uygun bir yer belirleme </a:t>
            </a:r>
          </a:p>
          <a:p>
            <a:r>
              <a:rPr lang="tr-TR" dirty="0"/>
              <a:t>     hakkına sahiptir.</a:t>
            </a:r>
          </a:p>
          <a:p>
            <a:pPr marL="285750" indent="-285750">
              <a:buFont typeface="Arial" panose="020B0604020202020204" pitchFamily="34" charset="0"/>
              <a:buChar char="•"/>
            </a:pPr>
            <a:r>
              <a:rPr lang="tr-TR" dirty="0"/>
              <a:t>FCA 'da ihracat gümrük işlemleri satıcı sorumluluğundadır.</a:t>
            </a:r>
          </a:p>
        </p:txBody>
      </p:sp>
      <p:pic>
        <p:nvPicPr>
          <p:cNvPr id="9" name="Resim 8">
            <a:extLst>
              <a:ext uri="{FF2B5EF4-FFF2-40B4-BE49-F238E27FC236}">
                <a16:creationId xmlns:a16="http://schemas.microsoft.com/office/drawing/2014/main" id="{69C047F3-09C1-5919-C5B6-F1AC6F97D4EC}"/>
              </a:ext>
            </a:extLst>
          </p:cNvPr>
          <p:cNvPicPr>
            <a:picLocks noChangeAspect="1"/>
          </p:cNvPicPr>
          <p:nvPr/>
        </p:nvPicPr>
        <p:blipFill>
          <a:blip r:embed="rId2"/>
          <a:stretch>
            <a:fillRect/>
          </a:stretch>
        </p:blipFill>
        <p:spPr>
          <a:xfrm>
            <a:off x="1389530" y="941853"/>
            <a:ext cx="9412940" cy="3511280"/>
          </a:xfrm>
          <a:prstGeom prst="rect">
            <a:avLst/>
          </a:prstGeom>
        </p:spPr>
      </p:pic>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3"/>
          <a:stretch>
            <a:fillRect/>
          </a:stretch>
        </p:blipFill>
        <p:spPr>
          <a:xfrm>
            <a:off x="10561036" y="5509529"/>
            <a:ext cx="1337229" cy="1056395"/>
          </a:xfrm>
          <a:prstGeom prst="rect">
            <a:avLst/>
          </a:prstGeom>
        </p:spPr>
      </p:pic>
    </p:spTree>
    <p:extLst>
      <p:ext uri="{BB962C8B-B14F-4D97-AF65-F5344CB8AC3E}">
        <p14:creationId xmlns:p14="http://schemas.microsoft.com/office/powerpoint/2010/main" val="240903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4713195" y="246160"/>
            <a:ext cx="2729752" cy="574113"/>
          </a:xfrm>
        </p:spPr>
        <p:txBody>
          <a:bodyPr>
            <a:normAutofit/>
          </a:bodyPr>
          <a:lstStyle/>
          <a:p>
            <a:r>
              <a:rPr lang="tr-TR" sz="3000" dirty="0">
                <a:solidFill>
                  <a:srgbClr val="002060"/>
                </a:solidFill>
              </a:rPr>
              <a:t>Eğitmen Tanıtım</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879287" y="1880559"/>
            <a:ext cx="8509000" cy="4488197"/>
          </a:xfrm>
        </p:spPr>
        <p:txBody>
          <a:bodyPr>
            <a:noAutofit/>
          </a:bodyPr>
          <a:lstStyle/>
          <a:p>
            <a:r>
              <a:rPr lang="tr-TR" sz="2300" b="0" i="0" u="none" strike="noStrike" baseline="0" dirty="0">
                <a:latin typeface="Tahoma" panose="020B0604030504040204" pitchFamily="34" charset="0"/>
              </a:rPr>
              <a:t>1981 İstanbul </a:t>
            </a:r>
          </a:p>
          <a:p>
            <a:r>
              <a:rPr lang="tr-TR" sz="2300" dirty="0">
                <a:latin typeface="Tahoma" panose="020B0604030504040204" pitchFamily="34" charset="0"/>
              </a:rPr>
              <a:t>İstanbul Üniversitesi İngilizce İktisat Bölümü</a:t>
            </a:r>
          </a:p>
          <a:p>
            <a:r>
              <a:rPr lang="tr-TR" sz="2300" dirty="0">
                <a:latin typeface="Tahoma" panose="020B0604030504040204" pitchFamily="34" charset="0"/>
              </a:rPr>
              <a:t>Özel bir bankada 9 yıl Dış İşlemler Müdürlüğünde Yönetmen</a:t>
            </a:r>
          </a:p>
          <a:p>
            <a:r>
              <a:rPr lang="tr-TR" sz="2300" b="0" i="0" u="none" strike="noStrike" baseline="0" dirty="0">
                <a:latin typeface="Tahoma" panose="020B0604030504040204" pitchFamily="34" charset="0"/>
              </a:rPr>
              <a:t>2 y</a:t>
            </a:r>
            <a:r>
              <a:rPr lang="tr-TR" sz="2300" dirty="0">
                <a:latin typeface="Tahoma" panose="020B0604030504040204" pitchFamily="34" charset="0"/>
              </a:rPr>
              <a:t>ıl Özel </a:t>
            </a:r>
            <a:r>
              <a:rPr lang="tr-TR" sz="2300" dirty="0" err="1">
                <a:latin typeface="Tahoma" panose="020B0604030504040204" pitchFamily="34" charset="0"/>
              </a:rPr>
              <a:t>Trading</a:t>
            </a:r>
            <a:r>
              <a:rPr lang="tr-TR" sz="2300" dirty="0">
                <a:latin typeface="Tahoma" panose="020B0604030504040204" pitchFamily="34" charset="0"/>
              </a:rPr>
              <a:t> Firmasında </a:t>
            </a:r>
            <a:r>
              <a:rPr lang="tr-TR" sz="2300" dirty="0" err="1">
                <a:latin typeface="Tahoma" panose="020B0604030504040204" pitchFamily="34" charset="0"/>
              </a:rPr>
              <a:t>Operation</a:t>
            </a:r>
            <a:r>
              <a:rPr lang="tr-TR" sz="2300" dirty="0">
                <a:latin typeface="Tahoma" panose="020B0604030504040204" pitchFamily="34" charset="0"/>
              </a:rPr>
              <a:t> </a:t>
            </a:r>
            <a:r>
              <a:rPr lang="tr-TR" sz="2300" dirty="0" err="1">
                <a:latin typeface="Tahoma" panose="020B0604030504040204" pitchFamily="34" charset="0"/>
              </a:rPr>
              <a:t>Senior</a:t>
            </a:r>
            <a:r>
              <a:rPr lang="tr-TR" sz="2300" dirty="0">
                <a:latin typeface="Tahoma" panose="020B0604030504040204" pitchFamily="34" charset="0"/>
              </a:rPr>
              <a:t> </a:t>
            </a:r>
            <a:r>
              <a:rPr lang="tr-TR" sz="2300" dirty="0" err="1">
                <a:latin typeface="Tahoma" panose="020B0604030504040204" pitchFamily="34" charset="0"/>
              </a:rPr>
              <a:t>Supervisor</a:t>
            </a:r>
            <a:endParaRPr lang="tr-TR" sz="2300" dirty="0">
              <a:latin typeface="Tahoma" panose="020B0604030504040204" pitchFamily="34" charset="0"/>
            </a:endParaRPr>
          </a:p>
          <a:p>
            <a:r>
              <a:rPr lang="tr-TR" sz="2300" b="0" i="0" u="none" strike="noStrike" baseline="0" dirty="0">
                <a:latin typeface="Tahoma" panose="020B0604030504040204" pitchFamily="34" charset="0"/>
              </a:rPr>
              <a:t>2 yıl</a:t>
            </a:r>
            <a:r>
              <a:rPr lang="tr-TR" sz="2300" dirty="0">
                <a:latin typeface="Tahoma" panose="020B0604030504040204" pitchFamily="34" charset="0"/>
              </a:rPr>
              <a:t> </a:t>
            </a:r>
            <a:r>
              <a:rPr lang="tr-TR" sz="2300" b="0" i="0" u="none" strike="noStrike" baseline="0" dirty="0">
                <a:latin typeface="Tahoma" panose="020B0604030504040204" pitchFamily="34" charset="0"/>
              </a:rPr>
              <a:t>Üretici Özel Firmada </a:t>
            </a:r>
            <a:r>
              <a:rPr lang="tr-TR" sz="2300" b="0" i="0" u="none" strike="noStrike" baseline="0" dirty="0" err="1">
                <a:latin typeface="Tahoma" panose="020B0604030504040204" pitchFamily="34" charset="0"/>
              </a:rPr>
              <a:t>Operation</a:t>
            </a:r>
            <a:r>
              <a:rPr lang="tr-TR" sz="2300" b="0" i="0" u="none" strike="noStrike" baseline="0" dirty="0">
                <a:latin typeface="Tahoma" panose="020B0604030504040204" pitchFamily="34" charset="0"/>
              </a:rPr>
              <a:t> </a:t>
            </a:r>
            <a:r>
              <a:rPr lang="tr-TR" sz="2300" b="0" i="0" u="none" strike="noStrike" baseline="0" dirty="0" err="1">
                <a:latin typeface="Tahoma" panose="020B0604030504040204" pitchFamily="34" charset="0"/>
              </a:rPr>
              <a:t>Senior</a:t>
            </a:r>
            <a:r>
              <a:rPr lang="tr-TR" sz="2300" b="0" i="0" u="none" strike="noStrike" baseline="0" dirty="0">
                <a:latin typeface="Tahoma" panose="020B0604030504040204" pitchFamily="34" charset="0"/>
              </a:rPr>
              <a:t> </a:t>
            </a:r>
            <a:r>
              <a:rPr lang="tr-TR" sz="2300" b="0" i="0" u="none" strike="noStrike" baseline="0" dirty="0" err="1">
                <a:latin typeface="Tahoma" panose="020B0604030504040204" pitchFamily="34" charset="0"/>
              </a:rPr>
              <a:t>Supervisor</a:t>
            </a:r>
            <a:endParaRPr lang="tr-TR" sz="2300" dirty="0">
              <a:latin typeface="Tahoma" panose="020B0604030504040204" pitchFamily="34" charset="0"/>
            </a:endParaRPr>
          </a:p>
          <a:p>
            <a:r>
              <a:rPr lang="tr-TR" sz="2300" b="0" i="0" u="none" strike="noStrike" baseline="0" dirty="0">
                <a:latin typeface="Tahoma" panose="020B0604030504040204" pitchFamily="34" charset="0"/>
              </a:rPr>
              <a:t>5 yıl Üretici Özel Firmada Operasyon ve Lojistik Müdürü</a:t>
            </a:r>
          </a:p>
          <a:p>
            <a:r>
              <a:rPr lang="tr-TR" sz="2300" dirty="0" err="1">
                <a:latin typeface="Tahoma" panose="020B0604030504040204" pitchFamily="34" charset="0"/>
              </a:rPr>
              <a:t>Certified</a:t>
            </a:r>
            <a:r>
              <a:rPr lang="tr-TR" sz="2300" dirty="0">
                <a:latin typeface="Tahoma" panose="020B0604030504040204" pitchFamily="34" charset="0"/>
              </a:rPr>
              <a:t> </a:t>
            </a:r>
            <a:r>
              <a:rPr lang="tr-TR" sz="2300" dirty="0" err="1">
                <a:latin typeface="Tahoma" panose="020B0604030504040204" pitchFamily="34" charset="0"/>
              </a:rPr>
              <a:t>Documetary</a:t>
            </a:r>
            <a:r>
              <a:rPr lang="tr-TR" sz="2300" dirty="0">
                <a:latin typeface="Tahoma" panose="020B0604030504040204" pitchFamily="34" charset="0"/>
              </a:rPr>
              <a:t> </a:t>
            </a:r>
            <a:r>
              <a:rPr lang="tr-TR" sz="2300" dirty="0" err="1">
                <a:latin typeface="Tahoma" panose="020B0604030504040204" pitchFamily="34" charset="0"/>
              </a:rPr>
              <a:t>Credit</a:t>
            </a:r>
            <a:r>
              <a:rPr lang="tr-TR" sz="2300" dirty="0">
                <a:latin typeface="Tahoma" panose="020B0604030504040204" pitchFamily="34" charset="0"/>
              </a:rPr>
              <a:t> </a:t>
            </a:r>
            <a:r>
              <a:rPr lang="tr-TR" sz="2300" dirty="0" err="1">
                <a:latin typeface="Tahoma" panose="020B0604030504040204" pitchFamily="34" charset="0"/>
              </a:rPr>
              <a:t>Specialist</a:t>
            </a:r>
            <a:r>
              <a:rPr lang="tr-TR" sz="2300" dirty="0">
                <a:latin typeface="Tahoma" panose="020B0604030504040204" pitchFamily="34" charset="0"/>
              </a:rPr>
              <a:t> (CDCS)  </a:t>
            </a:r>
          </a:p>
          <a:p>
            <a:r>
              <a:rPr lang="tr-TR" sz="2300" dirty="0" err="1">
                <a:latin typeface="Tahoma" panose="020B0604030504040204" pitchFamily="34" charset="0"/>
              </a:rPr>
              <a:t>Mathesis</a:t>
            </a:r>
            <a:r>
              <a:rPr lang="tr-TR" sz="2300" dirty="0">
                <a:latin typeface="Tahoma" panose="020B0604030504040204" pitchFamily="34" charset="0"/>
              </a:rPr>
              <a:t> </a:t>
            </a:r>
            <a:r>
              <a:rPr lang="tr-TR" sz="2300" dirty="0" err="1">
                <a:latin typeface="Tahoma" panose="020B0604030504040204" pitchFamily="34" charset="0"/>
              </a:rPr>
              <a:t>Trade</a:t>
            </a:r>
            <a:r>
              <a:rPr lang="tr-TR" sz="2300" dirty="0">
                <a:latin typeface="Tahoma" panose="020B0604030504040204" pitchFamily="34" charset="0"/>
              </a:rPr>
              <a:t> </a:t>
            </a:r>
            <a:r>
              <a:rPr lang="tr-TR" sz="2300" dirty="0" err="1">
                <a:latin typeface="Tahoma" panose="020B0604030504040204" pitchFamily="34" charset="0"/>
              </a:rPr>
              <a:t>and</a:t>
            </a:r>
            <a:r>
              <a:rPr lang="tr-TR" sz="2300" dirty="0">
                <a:latin typeface="Tahoma" panose="020B0604030504040204" pitchFamily="34" charset="0"/>
              </a:rPr>
              <a:t> Finance Solutions</a:t>
            </a:r>
          </a:p>
          <a:p>
            <a:r>
              <a:rPr lang="tr-TR" sz="2300" b="0" i="0" u="none" strike="noStrike" baseline="0" dirty="0">
                <a:latin typeface="Tahoma" panose="020B0604030504040204" pitchFamily="34" charset="0"/>
              </a:rPr>
              <a:t>Özel bir Firma Finans Yöneti</a:t>
            </a:r>
            <a:r>
              <a:rPr lang="tr-TR" sz="2300" dirty="0">
                <a:latin typeface="Tahoma" panose="020B0604030504040204" pitchFamily="34" charset="0"/>
              </a:rPr>
              <a:t>ciliği</a:t>
            </a:r>
          </a:p>
          <a:p>
            <a:r>
              <a:rPr lang="tr-TR" sz="2300" b="0" i="0" u="none" strike="noStrike" baseline="0" dirty="0">
                <a:latin typeface="Tahoma" panose="020B0604030504040204" pitchFamily="34" charset="0"/>
              </a:rPr>
              <a:t>Eğitim ve Danışmanlık</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Başlık 1">
            <a:extLst>
              <a:ext uri="{FF2B5EF4-FFF2-40B4-BE49-F238E27FC236}">
                <a16:creationId xmlns:a16="http://schemas.microsoft.com/office/drawing/2014/main" id="{75494A02-4190-E295-6D7A-CEFA4BF908FB}"/>
              </a:ext>
            </a:extLst>
          </p:cNvPr>
          <p:cNvSpPr txBox="1">
            <a:spLocks/>
          </p:cNvSpPr>
          <p:nvPr/>
        </p:nvSpPr>
        <p:spPr>
          <a:xfrm>
            <a:off x="1054100" y="1306446"/>
            <a:ext cx="3714375"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900" b="1" dirty="0">
                <a:solidFill>
                  <a:srgbClr val="002060"/>
                </a:solidFill>
              </a:rPr>
              <a:t>Orhan Gündoğdu</a:t>
            </a:r>
          </a:p>
        </p:txBody>
      </p:sp>
    </p:spTree>
    <p:extLst>
      <p:ext uri="{BB962C8B-B14F-4D97-AF65-F5344CB8AC3E}">
        <p14:creationId xmlns:p14="http://schemas.microsoft.com/office/powerpoint/2010/main" val="3414753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FCA | </a:t>
            </a:r>
            <a:r>
              <a:rPr lang="tr-TR" sz="3000" dirty="0" err="1">
                <a:solidFill>
                  <a:srgbClr val="002060"/>
                </a:solidFill>
              </a:rPr>
              <a:t>Free</a:t>
            </a:r>
            <a:r>
              <a:rPr lang="tr-TR" sz="3000" dirty="0">
                <a:solidFill>
                  <a:srgbClr val="002060"/>
                </a:solidFill>
              </a:rPr>
              <a:t> Carrier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Tablo 4">
            <a:extLst>
              <a:ext uri="{FF2B5EF4-FFF2-40B4-BE49-F238E27FC236}">
                <a16:creationId xmlns:a16="http://schemas.microsoft.com/office/drawing/2014/main" id="{2CD4FF2F-A9C9-EF2D-1701-9D242573E171}"/>
              </a:ext>
            </a:extLst>
          </p:cNvPr>
          <p:cNvGraphicFramePr>
            <a:graphicFrameLocks noGrp="1"/>
          </p:cNvGraphicFramePr>
          <p:nvPr>
            <p:extLst>
              <p:ext uri="{D42A27DB-BD31-4B8C-83A1-F6EECF244321}">
                <p14:modId xmlns:p14="http://schemas.microsoft.com/office/powerpoint/2010/main" val="2483805914"/>
              </p:ext>
            </p:extLst>
          </p:nvPr>
        </p:nvGraphicFramePr>
        <p:xfrm>
          <a:off x="358367" y="1007429"/>
          <a:ext cx="4515970" cy="5451272"/>
        </p:xfrm>
        <a:graphic>
          <a:graphicData uri="http://schemas.openxmlformats.org/drawingml/2006/table">
            <a:tbl>
              <a:tblPr/>
              <a:tblGrid>
                <a:gridCol w="3298181">
                  <a:extLst>
                    <a:ext uri="{9D8B030D-6E8A-4147-A177-3AD203B41FA5}">
                      <a16:colId xmlns:a16="http://schemas.microsoft.com/office/drawing/2014/main" val="3015621696"/>
                    </a:ext>
                  </a:extLst>
                </a:gridCol>
                <a:gridCol w="1217789">
                  <a:extLst>
                    <a:ext uri="{9D8B030D-6E8A-4147-A177-3AD203B41FA5}">
                      <a16:colId xmlns:a16="http://schemas.microsoft.com/office/drawing/2014/main" val="2260916235"/>
                    </a:ext>
                  </a:extLst>
                </a:gridCol>
              </a:tblGrid>
              <a:tr h="483667">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FCA</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FREE CARRIER</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21922018"/>
                  </a:ext>
                </a:extLst>
              </a:tr>
              <a:tr h="248513">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587891"/>
                  </a:ext>
                </a:extLst>
              </a:tr>
              <a:tr h="815019">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Alıcının Aracında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767748254"/>
                  </a:ext>
                </a:extLst>
              </a:tr>
              <a:tr h="248513">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012429"/>
                  </a:ext>
                </a:extLst>
              </a:tr>
              <a:tr h="304630">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63137251"/>
                  </a:ext>
                </a:extLst>
              </a:tr>
              <a:tr h="304630">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09928710"/>
                  </a:ext>
                </a:extLst>
              </a:tr>
              <a:tr h="304630">
                <a:tc>
                  <a:txBody>
                    <a:bodyPr/>
                    <a:lstStyle/>
                    <a:p>
                      <a:pPr algn="l" fontAlgn="b"/>
                      <a:r>
                        <a:rPr lang="tr-TR" sz="1500" b="0" i="0" u="none" strike="noStrike" dirty="0">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95997703"/>
                  </a:ext>
                </a:extLst>
              </a:tr>
              <a:tr h="304630">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55705894"/>
                  </a:ext>
                </a:extLst>
              </a:tr>
              <a:tr h="304630">
                <a:tc>
                  <a:txBody>
                    <a:bodyPr/>
                    <a:lstStyle/>
                    <a:p>
                      <a:pPr algn="l" fontAlgn="b"/>
                      <a:r>
                        <a:rPr lang="tr-TR" sz="1500" b="0" i="0" u="none" strike="noStrike" dirty="0">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30994688"/>
                  </a:ext>
                </a:extLst>
              </a:tr>
              <a:tr h="304630">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56136034"/>
                  </a:ext>
                </a:extLst>
              </a:tr>
              <a:tr h="304630">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49188777"/>
                  </a:ext>
                </a:extLst>
              </a:tr>
              <a:tr h="304630">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397667"/>
                  </a:ext>
                </a:extLst>
              </a:tr>
              <a:tr h="304630">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95247787"/>
                  </a:ext>
                </a:extLst>
              </a:tr>
              <a:tr h="304630">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969806739"/>
                  </a:ext>
                </a:extLst>
              </a:tr>
              <a:tr h="304630">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016502853"/>
                  </a:ext>
                </a:extLst>
              </a:tr>
              <a:tr h="304630">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63821262"/>
                  </a:ext>
                </a:extLst>
              </a:tr>
            </a:tbl>
          </a:graphicData>
        </a:graphic>
      </p:graphicFrame>
      <p:sp>
        <p:nvSpPr>
          <p:cNvPr id="8" name="Metin kutusu 7">
            <a:extLst>
              <a:ext uri="{FF2B5EF4-FFF2-40B4-BE49-F238E27FC236}">
                <a16:creationId xmlns:a16="http://schemas.microsoft.com/office/drawing/2014/main" id="{0414CB1B-AC90-C317-ABD3-1D77EAD82102}"/>
              </a:ext>
            </a:extLst>
          </p:cNvPr>
          <p:cNvSpPr txBox="1"/>
          <p:nvPr/>
        </p:nvSpPr>
        <p:spPr>
          <a:xfrm>
            <a:off x="5084787" y="1028343"/>
            <a:ext cx="7133886" cy="4801314"/>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Minimum lojistik maliyeti oluşturur.</a:t>
            </a:r>
          </a:p>
          <a:p>
            <a:pPr marL="285750" indent="-285750">
              <a:buFont typeface="Arial" panose="020B0604020202020204" pitchFamily="34" charset="0"/>
              <a:buChar char="•"/>
            </a:pPr>
            <a:r>
              <a:rPr lang="tr-TR" dirty="0"/>
              <a:t>Artık FCA olsa dahi BL ibrazına olanak sağlar.</a:t>
            </a:r>
          </a:p>
          <a:p>
            <a:pPr marL="285750" indent="-285750">
              <a:buFont typeface="Arial" panose="020B0604020202020204" pitchFamily="34" charset="0"/>
              <a:buChar char="•"/>
            </a:pPr>
            <a:r>
              <a:rPr lang="tr-TR" dirty="0"/>
              <a:t>Risk avantajı sağlar</a:t>
            </a:r>
          </a:p>
          <a:p>
            <a:pPr marL="285750" indent="-285750">
              <a:buFont typeface="Arial" panose="020B0604020202020204" pitchFamily="34" charset="0"/>
              <a:buChar char="•"/>
            </a:pPr>
            <a:r>
              <a:rPr lang="tr-TR" dirty="0"/>
              <a:t>Süreç ve döngünün hızlı tamamlanmasını sağlar</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Ara taşıma riskini de kapsar</a:t>
            </a:r>
          </a:p>
          <a:p>
            <a:pPr marL="285750" indent="-285750">
              <a:buFont typeface="Arial" panose="020B0604020202020204" pitchFamily="34" charset="0"/>
              <a:buChar char="•"/>
            </a:pPr>
            <a:r>
              <a:rPr lang="tr-TR" dirty="0"/>
              <a:t>Lojistik ve sigortadan kar ihtimali  ortadan kalkar</a:t>
            </a:r>
          </a:p>
          <a:p>
            <a:pPr marL="285750" indent="-285750">
              <a:buFont typeface="Arial" panose="020B0604020202020204" pitchFamily="34" charset="0"/>
              <a:buChar char="•"/>
            </a:pPr>
            <a:r>
              <a:rPr lang="tr-TR" dirty="0"/>
              <a:t>Teslim sonrası tüm süreçler alıcıya ait olduğundan memnuniyet azaltabilir.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Tesis dışında araca yüklemenin satıcı tarafından yapılması halinde alıcı sorumluluğunda yapılması veya zararın üstlenilmesi</a:t>
            </a:r>
          </a:p>
          <a:p>
            <a:pPr marL="285750" indent="-285750">
              <a:buFont typeface="Arial" panose="020B0604020202020204" pitchFamily="34" charset="0"/>
              <a:buChar char="•"/>
            </a:pPr>
            <a:r>
              <a:rPr lang="tr-TR" dirty="0"/>
              <a:t>Teslim için spesifik yer belirtilmemesi halinde herhangi bir yer olabilir </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24419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FAS | </a:t>
            </a:r>
            <a:r>
              <a:rPr lang="tr-TR" sz="3000" dirty="0" err="1">
                <a:solidFill>
                  <a:srgbClr val="002060"/>
                </a:solidFill>
              </a:rPr>
              <a:t>Free</a:t>
            </a:r>
            <a:r>
              <a:rPr lang="tr-TR" sz="3000" dirty="0">
                <a:solidFill>
                  <a:srgbClr val="002060"/>
                </a:solidFill>
              </a:rPr>
              <a:t> </a:t>
            </a:r>
            <a:r>
              <a:rPr lang="tr-TR" sz="3000" dirty="0" err="1">
                <a:solidFill>
                  <a:srgbClr val="002060"/>
                </a:solidFill>
              </a:rPr>
              <a:t>Alongside</a:t>
            </a:r>
            <a:r>
              <a:rPr lang="tr-TR" sz="3000" dirty="0">
                <a:solidFill>
                  <a:srgbClr val="002060"/>
                </a:solidFill>
              </a:rPr>
              <a:t> </a:t>
            </a:r>
            <a:r>
              <a:rPr lang="tr-TR" sz="3000" dirty="0" err="1">
                <a:solidFill>
                  <a:srgbClr val="002060"/>
                </a:solidFill>
              </a:rPr>
              <a:t>Ship</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754326"/>
          </a:xfrm>
          <a:prstGeom prst="rect">
            <a:avLst/>
          </a:prstGeom>
          <a:noFill/>
        </p:spPr>
        <p:txBody>
          <a:bodyPr wrap="square" rtlCol="0">
            <a:spAutoFit/>
          </a:bodyPr>
          <a:lstStyle/>
          <a:p>
            <a:pPr algn="ctr"/>
            <a:r>
              <a:rPr lang="tr-TR" sz="2700" dirty="0">
                <a:latin typeface="Tahoma" panose="020B0604030504040204" pitchFamily="34" charset="0"/>
              </a:rPr>
              <a:t>Belirlenen </a:t>
            </a:r>
            <a:r>
              <a:rPr lang="tr-TR" sz="2700" b="0" i="0" u="none" strike="noStrike" baseline="0" dirty="0">
                <a:latin typeface="Tahoma" panose="020B0604030504040204" pitchFamily="34" charset="0"/>
              </a:rPr>
              <a:t>yükleme limanında malların gemi doğrultusunda rıhtıma ya da mavnaya yerleştirilmesiyle satıcının teslim yükümlülüğünün yerine getirildiği anlamına gelir. Bu durumda, bu andan itibaren mallarla ilişkin herhangi bir kayıp ya da hasarın bütün masraf ve riskleri alıcıya aittir.</a:t>
            </a:r>
          </a:p>
        </p:txBody>
      </p:sp>
      <p:pic>
        <p:nvPicPr>
          <p:cNvPr id="7" name="Resim 6">
            <a:extLst>
              <a:ext uri="{FF2B5EF4-FFF2-40B4-BE49-F238E27FC236}">
                <a16:creationId xmlns:a16="http://schemas.microsoft.com/office/drawing/2014/main" id="{DA812A69-C2A5-40D5-C5A0-6FB4EE56B884}"/>
              </a:ext>
            </a:extLst>
          </p:cNvPr>
          <p:cNvPicPr>
            <a:picLocks noChangeAspect="1"/>
          </p:cNvPicPr>
          <p:nvPr/>
        </p:nvPicPr>
        <p:blipFill>
          <a:blip r:embed="rId2"/>
          <a:stretch>
            <a:fillRect/>
          </a:stretch>
        </p:blipFill>
        <p:spPr>
          <a:xfrm>
            <a:off x="1748097" y="3109461"/>
            <a:ext cx="8339160" cy="3121727"/>
          </a:xfrm>
          <a:prstGeom prst="rect">
            <a:avLst/>
          </a:prstGeom>
        </p:spPr>
      </p:pic>
      <p:pic>
        <p:nvPicPr>
          <p:cNvPr id="14" name="Resim 13">
            <a:extLst>
              <a:ext uri="{FF2B5EF4-FFF2-40B4-BE49-F238E27FC236}">
                <a16:creationId xmlns:a16="http://schemas.microsoft.com/office/drawing/2014/main" id="{19BA97C3-61AC-62FD-1AF8-ADEAB0F0DDDE}"/>
              </a:ext>
            </a:extLst>
          </p:cNvPr>
          <p:cNvPicPr>
            <a:picLocks noChangeAspect="1"/>
          </p:cNvPicPr>
          <p:nvPr/>
        </p:nvPicPr>
        <p:blipFill>
          <a:blip r:embed="rId3"/>
          <a:stretch>
            <a:fillRect/>
          </a:stretch>
        </p:blipFill>
        <p:spPr>
          <a:xfrm>
            <a:off x="10587280" y="5581757"/>
            <a:ext cx="1335889" cy="1015663"/>
          </a:xfrm>
          <a:prstGeom prst="rect">
            <a:avLst/>
          </a:prstGeom>
        </p:spPr>
      </p:pic>
    </p:spTree>
    <p:extLst>
      <p:ext uri="{BB962C8B-B14F-4D97-AF65-F5344CB8AC3E}">
        <p14:creationId xmlns:p14="http://schemas.microsoft.com/office/powerpoint/2010/main" val="353312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FAS | </a:t>
            </a:r>
            <a:r>
              <a:rPr lang="tr-TR" sz="3000" dirty="0" err="1">
                <a:solidFill>
                  <a:srgbClr val="002060"/>
                </a:solidFill>
              </a:rPr>
              <a:t>Free</a:t>
            </a:r>
            <a:r>
              <a:rPr lang="tr-TR" sz="3000" dirty="0">
                <a:solidFill>
                  <a:srgbClr val="002060"/>
                </a:solidFill>
              </a:rPr>
              <a:t> </a:t>
            </a:r>
            <a:r>
              <a:rPr lang="tr-TR" sz="3000" dirty="0" err="1">
                <a:solidFill>
                  <a:srgbClr val="002060"/>
                </a:solidFill>
              </a:rPr>
              <a:t>Alongside</a:t>
            </a:r>
            <a:r>
              <a:rPr lang="tr-TR" sz="3000" dirty="0">
                <a:solidFill>
                  <a:srgbClr val="002060"/>
                </a:solidFill>
              </a:rPr>
              <a:t> </a:t>
            </a:r>
            <a:r>
              <a:rPr lang="tr-TR" sz="3000" dirty="0" err="1">
                <a:solidFill>
                  <a:srgbClr val="002060"/>
                </a:solidFill>
              </a:rPr>
              <a:t>Ship</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53885" y="4566096"/>
            <a:ext cx="11484230" cy="2031325"/>
          </a:xfrm>
          <a:prstGeom prst="rect">
            <a:avLst/>
          </a:prstGeom>
          <a:noFill/>
        </p:spPr>
        <p:txBody>
          <a:bodyPr wrap="square" rtlCol="0">
            <a:spAutoFit/>
          </a:bodyPr>
          <a:lstStyle/>
          <a:p>
            <a:pPr marL="285750" indent="-285750">
              <a:buFont typeface="Arial" panose="020B0604020202020204" pitchFamily="34" charset="0"/>
              <a:buChar char="•"/>
            </a:pPr>
            <a:r>
              <a:rPr lang="tr-TR" dirty="0"/>
              <a:t>FAS 'da malzemenin gemi yanı rıhtımda veya mavnada alıcı tarafından ayarlanan gemiye yüklemeye hazır hale getirilmesiyle teslim gerçekleşir.</a:t>
            </a:r>
          </a:p>
          <a:p>
            <a:pPr marL="285750" indent="-285750">
              <a:buFont typeface="Arial" panose="020B0604020202020204" pitchFamily="34" charset="0"/>
              <a:buChar char="•"/>
            </a:pPr>
            <a:r>
              <a:rPr lang="tr-TR" dirty="0"/>
              <a:t>FAS 'da rıhtım veya mavnada tesliminden sonra tüm kayıp ve hasar riski alıcıya aittir.</a:t>
            </a:r>
          </a:p>
          <a:p>
            <a:pPr marL="285750" indent="-285750">
              <a:buFont typeface="Arial" panose="020B0604020202020204" pitchFamily="34" charset="0"/>
              <a:buChar char="•"/>
            </a:pPr>
            <a:r>
              <a:rPr lang="tr-TR" dirty="0"/>
              <a:t>FAS 'da ihracat gümrük işlemleri satıcı sorumluluğundadır.</a:t>
            </a:r>
          </a:p>
          <a:p>
            <a:pPr marL="285750" indent="-285750">
              <a:buFont typeface="Arial" panose="020B0604020202020204" pitchFamily="34" charset="0"/>
              <a:buChar char="•"/>
            </a:pPr>
            <a:r>
              <a:rPr lang="tr-TR" dirty="0"/>
              <a:t>FAS 'da yükleme masrafları ve sorumluluğu alıcıya aittir.</a:t>
            </a:r>
          </a:p>
          <a:p>
            <a:pPr marL="285750" indent="-285750">
              <a:buFont typeface="Arial" panose="020B0604020202020204" pitchFamily="34" charset="0"/>
              <a:buChar char="•"/>
            </a:pPr>
            <a:r>
              <a:rPr lang="tr-TR" dirty="0"/>
              <a:t>FAS 'da taşıma ve navlun alıcının sorumluluğundadır.</a:t>
            </a:r>
          </a:p>
          <a:p>
            <a:pPr marL="285750" indent="-285750">
              <a:buFont typeface="Arial" panose="020B0604020202020204" pitchFamily="34" charset="0"/>
              <a:buChar char="•"/>
            </a:pPr>
            <a:endParaRPr lang="tr-TR" dirty="0"/>
          </a:p>
        </p:txBody>
      </p:sp>
      <p:pic>
        <p:nvPicPr>
          <p:cNvPr id="5" name="Resim 4">
            <a:extLst>
              <a:ext uri="{FF2B5EF4-FFF2-40B4-BE49-F238E27FC236}">
                <a16:creationId xmlns:a16="http://schemas.microsoft.com/office/drawing/2014/main" id="{2278F932-9E91-E772-AB62-77746794E417}"/>
              </a:ext>
            </a:extLst>
          </p:cNvPr>
          <p:cNvPicPr>
            <a:picLocks noChangeAspect="1"/>
          </p:cNvPicPr>
          <p:nvPr/>
        </p:nvPicPr>
        <p:blipFill>
          <a:blip r:embed="rId2"/>
          <a:stretch>
            <a:fillRect/>
          </a:stretch>
        </p:blipFill>
        <p:spPr>
          <a:xfrm>
            <a:off x="1624073" y="962969"/>
            <a:ext cx="9294136" cy="2152950"/>
          </a:xfrm>
          <a:prstGeom prst="rect">
            <a:avLst/>
          </a:prstGeom>
        </p:spPr>
      </p:pic>
      <p:pic>
        <p:nvPicPr>
          <p:cNvPr id="11" name="Resim 10">
            <a:extLst>
              <a:ext uri="{FF2B5EF4-FFF2-40B4-BE49-F238E27FC236}">
                <a16:creationId xmlns:a16="http://schemas.microsoft.com/office/drawing/2014/main" id="{2583DA79-D421-F742-C849-EFFCE4274DFB}"/>
              </a:ext>
            </a:extLst>
          </p:cNvPr>
          <p:cNvPicPr>
            <a:picLocks noChangeAspect="1"/>
          </p:cNvPicPr>
          <p:nvPr/>
        </p:nvPicPr>
        <p:blipFill>
          <a:blip r:embed="rId3"/>
          <a:stretch>
            <a:fillRect/>
          </a:stretch>
        </p:blipFill>
        <p:spPr>
          <a:xfrm>
            <a:off x="1769034" y="1358713"/>
            <a:ext cx="7361318" cy="2953162"/>
          </a:xfrm>
          <a:prstGeom prst="rect">
            <a:avLst/>
          </a:prstGeom>
        </p:spPr>
      </p:pic>
      <p:pic>
        <p:nvPicPr>
          <p:cNvPr id="14" name="Resim 13">
            <a:extLst>
              <a:ext uri="{FF2B5EF4-FFF2-40B4-BE49-F238E27FC236}">
                <a16:creationId xmlns:a16="http://schemas.microsoft.com/office/drawing/2014/main" id="{3452BA4B-6559-0201-B58A-CA04C7CAFD44}"/>
              </a:ext>
            </a:extLst>
          </p:cNvPr>
          <p:cNvPicPr>
            <a:picLocks noChangeAspect="1"/>
          </p:cNvPicPr>
          <p:nvPr/>
        </p:nvPicPr>
        <p:blipFill>
          <a:blip r:embed="rId4"/>
          <a:stretch>
            <a:fillRect/>
          </a:stretch>
        </p:blipFill>
        <p:spPr>
          <a:xfrm>
            <a:off x="10587280" y="5581757"/>
            <a:ext cx="1335889" cy="1015663"/>
          </a:xfrm>
          <a:prstGeom prst="rect">
            <a:avLst/>
          </a:prstGeom>
        </p:spPr>
      </p:pic>
    </p:spTree>
    <p:extLst>
      <p:ext uri="{BB962C8B-B14F-4D97-AF65-F5344CB8AC3E}">
        <p14:creationId xmlns:p14="http://schemas.microsoft.com/office/powerpoint/2010/main" val="132620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FAS | </a:t>
            </a:r>
            <a:r>
              <a:rPr lang="tr-TR" sz="3000" dirty="0" err="1">
                <a:solidFill>
                  <a:srgbClr val="002060"/>
                </a:solidFill>
              </a:rPr>
              <a:t>Free</a:t>
            </a:r>
            <a:r>
              <a:rPr lang="tr-TR" sz="3000" dirty="0">
                <a:solidFill>
                  <a:srgbClr val="002060"/>
                </a:solidFill>
              </a:rPr>
              <a:t> </a:t>
            </a:r>
            <a:r>
              <a:rPr lang="tr-TR" sz="3000" dirty="0" err="1">
                <a:solidFill>
                  <a:srgbClr val="002060"/>
                </a:solidFill>
              </a:rPr>
              <a:t>Alongside</a:t>
            </a:r>
            <a:r>
              <a:rPr lang="tr-TR" sz="3000" dirty="0">
                <a:solidFill>
                  <a:srgbClr val="002060"/>
                </a:solidFill>
              </a:rPr>
              <a:t> </a:t>
            </a:r>
            <a:r>
              <a:rPr lang="tr-TR" sz="3000" dirty="0" err="1">
                <a:solidFill>
                  <a:srgbClr val="002060"/>
                </a:solidFill>
              </a:rPr>
              <a:t>Ship</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o 2">
            <a:extLst>
              <a:ext uri="{FF2B5EF4-FFF2-40B4-BE49-F238E27FC236}">
                <a16:creationId xmlns:a16="http://schemas.microsoft.com/office/drawing/2014/main" id="{5D7B9566-7E68-6FE4-5807-AFEACA0C831F}"/>
              </a:ext>
            </a:extLst>
          </p:cNvPr>
          <p:cNvGraphicFramePr>
            <a:graphicFrameLocks noGrp="1"/>
          </p:cNvGraphicFramePr>
          <p:nvPr>
            <p:extLst>
              <p:ext uri="{D42A27DB-BD31-4B8C-83A1-F6EECF244321}">
                <p14:modId xmlns:p14="http://schemas.microsoft.com/office/powerpoint/2010/main" val="2829761510"/>
              </p:ext>
            </p:extLst>
          </p:nvPr>
        </p:nvGraphicFramePr>
        <p:xfrm>
          <a:off x="336108" y="971751"/>
          <a:ext cx="4448362" cy="5530064"/>
        </p:xfrm>
        <a:graphic>
          <a:graphicData uri="http://schemas.openxmlformats.org/drawingml/2006/table">
            <a:tbl>
              <a:tblPr/>
              <a:tblGrid>
                <a:gridCol w="3248804">
                  <a:extLst>
                    <a:ext uri="{9D8B030D-6E8A-4147-A177-3AD203B41FA5}">
                      <a16:colId xmlns:a16="http://schemas.microsoft.com/office/drawing/2014/main" val="1508794647"/>
                    </a:ext>
                  </a:extLst>
                </a:gridCol>
                <a:gridCol w="1199558">
                  <a:extLst>
                    <a:ext uri="{9D8B030D-6E8A-4147-A177-3AD203B41FA5}">
                      <a16:colId xmlns:a16="http://schemas.microsoft.com/office/drawing/2014/main" val="2738702731"/>
                    </a:ext>
                  </a:extLst>
                </a:gridCol>
              </a:tblGrid>
              <a:tr h="881274">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FAS</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FREE </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ALONGSIDE </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SHIP</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430036037"/>
                  </a:ext>
                </a:extLst>
              </a:tr>
              <a:tr h="229575">
                <a:tc>
                  <a:txBody>
                    <a:bodyPr/>
                    <a:lstStyle/>
                    <a:p>
                      <a:pPr algn="ctr"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642748"/>
                  </a:ext>
                </a:extLst>
              </a:tr>
              <a:tr h="752909">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Gemi Yanında</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525274714"/>
                  </a:ext>
                </a:extLst>
              </a:tr>
              <a:tr h="229575">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844494"/>
                  </a:ext>
                </a:extLst>
              </a:tr>
              <a:tr h="281415">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86171187"/>
                  </a:ext>
                </a:extLst>
              </a:tr>
              <a:tr h="281415">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203432353"/>
                  </a:ext>
                </a:extLst>
              </a:tr>
              <a:tr h="281415">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52835350"/>
                  </a:ext>
                </a:extLst>
              </a:tr>
              <a:tr h="281415">
                <a:tc>
                  <a:txBody>
                    <a:bodyPr/>
                    <a:lstStyle/>
                    <a:p>
                      <a:pPr algn="l" fontAlgn="b"/>
                      <a:r>
                        <a:rPr lang="tr-TR" sz="1500" b="0" i="0" u="none" strike="noStrike" dirty="0">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65047776"/>
                  </a:ext>
                </a:extLst>
              </a:tr>
              <a:tr h="281415">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56978954"/>
                  </a:ext>
                </a:extLst>
              </a:tr>
              <a:tr h="281415">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58284462"/>
                  </a:ext>
                </a:extLst>
              </a:tr>
              <a:tr h="281415">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879158728"/>
                  </a:ext>
                </a:extLst>
              </a:tr>
              <a:tr h="281415">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269035"/>
                  </a:ext>
                </a:extLst>
              </a:tr>
              <a:tr h="281415">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8805216"/>
                  </a:ext>
                </a:extLst>
              </a:tr>
              <a:tr h="281415">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21900052"/>
                  </a:ext>
                </a:extLst>
              </a:tr>
              <a:tr h="281415">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93908599"/>
                  </a:ext>
                </a:extLst>
              </a:tr>
              <a:tr h="281415">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33140936"/>
                  </a:ext>
                </a:extLst>
              </a:tr>
            </a:tbl>
          </a:graphicData>
        </a:graphic>
      </p:graphicFrame>
      <p:sp>
        <p:nvSpPr>
          <p:cNvPr id="7" name="Metin kutusu 6">
            <a:extLst>
              <a:ext uri="{FF2B5EF4-FFF2-40B4-BE49-F238E27FC236}">
                <a16:creationId xmlns:a16="http://schemas.microsoft.com/office/drawing/2014/main" id="{F08496FC-55EE-F83C-D60A-63CD63224D5D}"/>
              </a:ext>
            </a:extLst>
          </p:cNvPr>
          <p:cNvSpPr txBox="1"/>
          <p:nvPr/>
        </p:nvSpPr>
        <p:spPr>
          <a:xfrm>
            <a:off x="5058114" y="1028343"/>
            <a:ext cx="6797778" cy="4801314"/>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taşımayı kapsamadığından lojistik maliyeti düşüktür.</a:t>
            </a:r>
          </a:p>
          <a:p>
            <a:pPr marL="285750" indent="-285750">
              <a:buFont typeface="Arial" panose="020B0604020202020204" pitchFamily="34" charset="0"/>
              <a:buChar char="•"/>
            </a:pPr>
            <a:r>
              <a:rPr lang="tr-TR" dirty="0"/>
              <a:t>Yükleme masraf ve riskini kapsamaz</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Ara taşıma riskini de kapsar</a:t>
            </a:r>
          </a:p>
          <a:p>
            <a:pPr marL="285750" indent="-285750">
              <a:buFont typeface="Arial" panose="020B0604020202020204" pitchFamily="34" charset="0"/>
              <a:buChar char="•"/>
            </a:pPr>
            <a:r>
              <a:rPr lang="tr-TR" dirty="0"/>
              <a:t>Gemi yanına teslime kadar ilave masrafları içerir (Ör; liman , </a:t>
            </a:r>
            <a:r>
              <a:rPr lang="tr-TR" dirty="0" err="1"/>
              <a:t>barge</a:t>
            </a:r>
            <a:r>
              <a:rPr lang="tr-TR" dirty="0"/>
              <a:t>, lokal, ardiye </a:t>
            </a:r>
            <a:r>
              <a:rPr lang="tr-TR" dirty="0" err="1"/>
              <a:t>barge</a:t>
            </a:r>
            <a:r>
              <a:rPr lang="tr-TR" dirty="0"/>
              <a:t>)</a:t>
            </a:r>
          </a:p>
          <a:p>
            <a:pPr marL="285750" indent="-285750">
              <a:buFont typeface="Arial" panose="020B0604020202020204" pitchFamily="34" charset="0"/>
              <a:buChar char="•"/>
            </a:pPr>
            <a:r>
              <a:rPr lang="tr-TR" dirty="0"/>
              <a:t>Lojistik ve sigortadan kar ihtimali  ortadan kalkar</a:t>
            </a:r>
          </a:p>
          <a:p>
            <a:pPr marL="285750" indent="-285750">
              <a:buFont typeface="Arial" panose="020B0604020202020204" pitchFamily="34" charset="0"/>
              <a:buChar char="•"/>
            </a:pPr>
            <a:r>
              <a:rPr lang="tr-TR" dirty="0"/>
              <a:t>Geminin geliş tarihi ve belirsizlikleri programlamayı aksatabilir </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err="1"/>
              <a:t>Barge</a:t>
            </a:r>
            <a:r>
              <a:rPr lang="tr-TR" dirty="0"/>
              <a:t> </a:t>
            </a:r>
            <a:r>
              <a:rPr lang="tr-TR" dirty="0" err="1"/>
              <a:t>vb</a:t>
            </a:r>
            <a:r>
              <a:rPr lang="tr-TR" dirty="0"/>
              <a:t> masraf ihtimali olan kalemler için kontratın netleştirilmesi gerekir. </a:t>
            </a:r>
          </a:p>
          <a:p>
            <a:pPr marL="285750" indent="-285750">
              <a:buFont typeface="Arial" panose="020B0604020202020204" pitchFamily="34" charset="0"/>
              <a:buChar char="•"/>
            </a:pPr>
            <a:r>
              <a:rPr lang="tr-TR" dirty="0"/>
              <a:t>Ana taşıma bize ait olmasa dahi liman , </a:t>
            </a:r>
            <a:r>
              <a:rPr lang="tr-TR" dirty="0" err="1"/>
              <a:t>barge</a:t>
            </a:r>
            <a:r>
              <a:rPr lang="tr-TR" dirty="0"/>
              <a:t>, lokal, ardiye </a:t>
            </a:r>
            <a:r>
              <a:rPr lang="tr-TR" dirty="0" err="1"/>
              <a:t>vb</a:t>
            </a:r>
            <a:r>
              <a:rPr lang="tr-TR" dirty="0"/>
              <a:t> masrafların göz ardı edilmemesi gerekir.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68490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FOB | </a:t>
            </a:r>
            <a:r>
              <a:rPr lang="tr-TR" sz="3000" dirty="0" err="1">
                <a:solidFill>
                  <a:srgbClr val="002060"/>
                </a:solidFill>
              </a:rPr>
              <a:t>Free</a:t>
            </a:r>
            <a:r>
              <a:rPr lang="tr-TR" sz="3000" dirty="0">
                <a:solidFill>
                  <a:srgbClr val="002060"/>
                </a:solidFill>
              </a:rPr>
              <a:t> On Board</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754326"/>
          </a:xfrm>
          <a:prstGeom prst="rect">
            <a:avLst/>
          </a:prstGeom>
          <a:noFill/>
        </p:spPr>
        <p:txBody>
          <a:bodyPr wrap="square" rtlCol="0">
            <a:spAutoFit/>
          </a:bodyPr>
          <a:lstStyle/>
          <a:p>
            <a:pPr algn="ctr"/>
            <a:r>
              <a:rPr lang="tr-TR" sz="2700" dirty="0">
                <a:latin typeface="Tahoma" panose="020B0604030504040204" pitchFamily="34" charset="0"/>
              </a:rPr>
              <a:t>Malların belirtilen yükleme limanında gemi bordasında aktarılmasıyla satıcının teslim yükümlülüğünün yerine getirildiği anlamına gelir. Bu, bu durumda, bu andan itibaren mallara ilişkin herhangi bir kayıp ya da hasarın bütün masraf ve riskleri alıcıya aittir.</a:t>
            </a:r>
            <a:endParaRPr lang="tr-TR" sz="2700" b="0" i="0" u="none" strike="noStrike" baseline="0" dirty="0">
              <a:latin typeface="Tahoma" panose="020B0604030504040204" pitchFamily="34" charset="0"/>
            </a:endParaRPr>
          </a:p>
        </p:txBody>
      </p:sp>
      <p:pic>
        <p:nvPicPr>
          <p:cNvPr id="14" name="Resim 13">
            <a:extLst>
              <a:ext uri="{FF2B5EF4-FFF2-40B4-BE49-F238E27FC236}">
                <a16:creationId xmlns:a16="http://schemas.microsoft.com/office/drawing/2014/main" id="{19BA97C3-61AC-62FD-1AF8-ADEAB0F0DDDE}"/>
              </a:ext>
            </a:extLst>
          </p:cNvPr>
          <p:cNvPicPr>
            <a:picLocks noChangeAspect="1"/>
          </p:cNvPicPr>
          <p:nvPr/>
        </p:nvPicPr>
        <p:blipFill>
          <a:blip r:embed="rId2"/>
          <a:stretch>
            <a:fillRect/>
          </a:stretch>
        </p:blipFill>
        <p:spPr>
          <a:xfrm>
            <a:off x="10587280" y="5581757"/>
            <a:ext cx="1335889" cy="1015663"/>
          </a:xfrm>
          <a:prstGeom prst="rect">
            <a:avLst/>
          </a:prstGeom>
        </p:spPr>
      </p:pic>
      <p:pic>
        <p:nvPicPr>
          <p:cNvPr id="5" name="Resim 4">
            <a:extLst>
              <a:ext uri="{FF2B5EF4-FFF2-40B4-BE49-F238E27FC236}">
                <a16:creationId xmlns:a16="http://schemas.microsoft.com/office/drawing/2014/main" id="{CB794197-0101-DED7-CF47-36815C78F0C1}"/>
              </a:ext>
            </a:extLst>
          </p:cNvPr>
          <p:cNvPicPr>
            <a:picLocks noChangeAspect="1"/>
          </p:cNvPicPr>
          <p:nvPr/>
        </p:nvPicPr>
        <p:blipFill>
          <a:blip r:embed="rId3"/>
          <a:stretch>
            <a:fillRect/>
          </a:stretch>
        </p:blipFill>
        <p:spPr>
          <a:xfrm>
            <a:off x="2116422" y="3262160"/>
            <a:ext cx="7732082" cy="2280686"/>
          </a:xfrm>
          <a:prstGeom prst="rect">
            <a:avLst/>
          </a:prstGeom>
        </p:spPr>
      </p:pic>
    </p:spTree>
    <p:extLst>
      <p:ext uri="{BB962C8B-B14F-4D97-AF65-F5344CB8AC3E}">
        <p14:creationId xmlns:p14="http://schemas.microsoft.com/office/powerpoint/2010/main" val="4206124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FOB | </a:t>
            </a:r>
            <a:r>
              <a:rPr lang="tr-TR" sz="3000" dirty="0" err="1">
                <a:solidFill>
                  <a:srgbClr val="002060"/>
                </a:solidFill>
              </a:rPr>
              <a:t>Free</a:t>
            </a:r>
            <a:r>
              <a:rPr lang="tr-TR" sz="3000" dirty="0">
                <a:solidFill>
                  <a:srgbClr val="002060"/>
                </a:solidFill>
              </a:rPr>
              <a:t> On Board</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59852" y="3975172"/>
            <a:ext cx="11484230" cy="1754326"/>
          </a:xfrm>
          <a:prstGeom prst="rect">
            <a:avLst/>
          </a:prstGeom>
          <a:noFill/>
        </p:spPr>
        <p:txBody>
          <a:bodyPr wrap="square" rtlCol="0">
            <a:spAutoFit/>
          </a:bodyPr>
          <a:lstStyle/>
          <a:p>
            <a:pPr marL="285750" indent="-285750">
              <a:buFont typeface="Arial" panose="020B0604020202020204" pitchFamily="34" charset="0"/>
              <a:buChar char="•"/>
            </a:pPr>
            <a:r>
              <a:rPr lang="tr-TR" dirty="0"/>
              <a:t>FOB 'da malzemenin alıcı tarafından ayarlanan geminin bordasına yüklenmesiyle teslim gerçekleşir.</a:t>
            </a:r>
          </a:p>
          <a:p>
            <a:pPr marL="285750" indent="-285750">
              <a:buFont typeface="Arial" panose="020B0604020202020204" pitchFamily="34" charset="0"/>
              <a:buChar char="•"/>
            </a:pPr>
            <a:r>
              <a:rPr lang="tr-TR" dirty="0"/>
              <a:t>FOB 'da gemi bordasına yüklemeden sonra tüm kayıp ve hasar riski alıcıya aittir.</a:t>
            </a:r>
          </a:p>
          <a:p>
            <a:pPr marL="285750" indent="-285750">
              <a:buFont typeface="Arial" panose="020B0604020202020204" pitchFamily="34" charset="0"/>
              <a:buChar char="•"/>
            </a:pPr>
            <a:r>
              <a:rPr lang="tr-TR" dirty="0"/>
              <a:t>FOB 'da ihracat gümrük işlemleri satıcı sorumluluğundadır.</a:t>
            </a:r>
          </a:p>
          <a:p>
            <a:pPr marL="285750" indent="-285750">
              <a:buFont typeface="Arial" panose="020B0604020202020204" pitchFamily="34" charset="0"/>
              <a:buChar char="•"/>
            </a:pPr>
            <a:r>
              <a:rPr lang="tr-TR" dirty="0"/>
              <a:t>FOB 'da yükleme masrafları ve sorumluluğu satıcıya aittir.</a:t>
            </a:r>
          </a:p>
          <a:p>
            <a:pPr marL="285750" indent="-285750">
              <a:buFont typeface="Arial" panose="020B0604020202020204" pitchFamily="34" charset="0"/>
              <a:buChar char="•"/>
            </a:pPr>
            <a:r>
              <a:rPr lang="tr-TR" dirty="0"/>
              <a:t>FOB 'da taşıma ve navlun alıcının sorumluluğundadır.</a:t>
            </a:r>
          </a:p>
          <a:p>
            <a:pPr marL="285750" indent="-285750">
              <a:buFont typeface="Arial" panose="020B0604020202020204" pitchFamily="34" charset="0"/>
              <a:buChar char="•"/>
            </a:pPr>
            <a:endParaRPr lang="tr-TR" dirty="0"/>
          </a:p>
        </p:txBody>
      </p:sp>
      <p:pic>
        <p:nvPicPr>
          <p:cNvPr id="14" name="Resim 13">
            <a:extLst>
              <a:ext uri="{FF2B5EF4-FFF2-40B4-BE49-F238E27FC236}">
                <a16:creationId xmlns:a16="http://schemas.microsoft.com/office/drawing/2014/main" id="{3452BA4B-6559-0201-B58A-CA04C7CAFD44}"/>
              </a:ext>
            </a:extLst>
          </p:cNvPr>
          <p:cNvPicPr>
            <a:picLocks noChangeAspect="1"/>
          </p:cNvPicPr>
          <p:nvPr/>
        </p:nvPicPr>
        <p:blipFill>
          <a:blip r:embed="rId2"/>
          <a:stretch>
            <a:fillRect/>
          </a:stretch>
        </p:blipFill>
        <p:spPr>
          <a:xfrm>
            <a:off x="10587280" y="5581757"/>
            <a:ext cx="1335889" cy="1015663"/>
          </a:xfrm>
          <a:prstGeom prst="rect">
            <a:avLst/>
          </a:prstGeom>
        </p:spPr>
      </p:pic>
      <p:pic>
        <p:nvPicPr>
          <p:cNvPr id="7" name="Resim 6">
            <a:extLst>
              <a:ext uri="{FF2B5EF4-FFF2-40B4-BE49-F238E27FC236}">
                <a16:creationId xmlns:a16="http://schemas.microsoft.com/office/drawing/2014/main" id="{CA23FCFC-449B-9C8A-56D7-80681B9FAEDC}"/>
              </a:ext>
            </a:extLst>
          </p:cNvPr>
          <p:cNvPicPr>
            <a:picLocks noChangeAspect="1"/>
          </p:cNvPicPr>
          <p:nvPr/>
        </p:nvPicPr>
        <p:blipFill>
          <a:blip r:embed="rId3"/>
          <a:stretch>
            <a:fillRect/>
          </a:stretch>
        </p:blipFill>
        <p:spPr>
          <a:xfrm>
            <a:off x="2166617" y="925038"/>
            <a:ext cx="7168452" cy="2733732"/>
          </a:xfrm>
          <a:prstGeom prst="rect">
            <a:avLst/>
          </a:prstGeom>
        </p:spPr>
      </p:pic>
    </p:spTree>
    <p:extLst>
      <p:ext uri="{BB962C8B-B14F-4D97-AF65-F5344CB8AC3E}">
        <p14:creationId xmlns:p14="http://schemas.microsoft.com/office/powerpoint/2010/main" val="1369765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FOB | </a:t>
            </a:r>
            <a:r>
              <a:rPr lang="tr-TR" sz="3000" dirty="0" err="1">
                <a:solidFill>
                  <a:srgbClr val="002060"/>
                </a:solidFill>
              </a:rPr>
              <a:t>Free</a:t>
            </a:r>
            <a:r>
              <a:rPr lang="tr-TR" sz="3000" dirty="0">
                <a:solidFill>
                  <a:srgbClr val="002060"/>
                </a:solidFill>
              </a:rPr>
              <a:t> On Board</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Tablo 4">
            <a:extLst>
              <a:ext uri="{FF2B5EF4-FFF2-40B4-BE49-F238E27FC236}">
                <a16:creationId xmlns:a16="http://schemas.microsoft.com/office/drawing/2014/main" id="{C18674B0-BBC7-8E74-BC46-6D5D26EE6F7B}"/>
              </a:ext>
            </a:extLst>
          </p:cNvPr>
          <p:cNvGraphicFramePr>
            <a:graphicFrameLocks noGrp="1"/>
          </p:cNvGraphicFramePr>
          <p:nvPr>
            <p:extLst>
              <p:ext uri="{D42A27DB-BD31-4B8C-83A1-F6EECF244321}">
                <p14:modId xmlns:p14="http://schemas.microsoft.com/office/powerpoint/2010/main" val="3965249347"/>
              </p:ext>
            </p:extLst>
          </p:nvPr>
        </p:nvGraphicFramePr>
        <p:xfrm>
          <a:off x="405318" y="998091"/>
          <a:ext cx="4469020" cy="5355162"/>
        </p:xfrm>
        <a:graphic>
          <a:graphicData uri="http://schemas.openxmlformats.org/drawingml/2006/table">
            <a:tbl>
              <a:tblPr/>
              <a:tblGrid>
                <a:gridCol w="3263891">
                  <a:extLst>
                    <a:ext uri="{9D8B030D-6E8A-4147-A177-3AD203B41FA5}">
                      <a16:colId xmlns:a16="http://schemas.microsoft.com/office/drawing/2014/main" val="2077919689"/>
                    </a:ext>
                  </a:extLst>
                </a:gridCol>
                <a:gridCol w="1205129">
                  <a:extLst>
                    <a:ext uri="{9D8B030D-6E8A-4147-A177-3AD203B41FA5}">
                      <a16:colId xmlns:a16="http://schemas.microsoft.com/office/drawing/2014/main" val="1638134331"/>
                    </a:ext>
                  </a:extLst>
                </a:gridCol>
              </a:tblGrid>
              <a:tr h="672675">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FOB</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FREE ON</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BOARD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768877817"/>
                  </a:ext>
                </a:extLst>
              </a:tr>
              <a:tr h="232560">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800798"/>
                  </a:ext>
                </a:extLst>
              </a:tr>
              <a:tr h="762699">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On Board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88264049"/>
                  </a:ext>
                </a:extLst>
              </a:tr>
              <a:tr h="232560">
                <a:tc>
                  <a:txBody>
                    <a:bodyPr/>
                    <a:lstStyle/>
                    <a:p>
                      <a:pPr algn="l" fontAlgn="b"/>
                      <a:endParaRPr lang="tr-TR" sz="1500" b="0" i="0" u="none" strike="noStrike" dirty="0">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859183"/>
                  </a:ext>
                </a:extLst>
              </a:tr>
              <a:tr h="285074">
                <a:tc>
                  <a:txBody>
                    <a:bodyPr/>
                    <a:lstStyle/>
                    <a:p>
                      <a:pPr algn="l" fontAlgn="b"/>
                      <a:r>
                        <a:rPr lang="tr-TR" sz="1500" b="0" i="0" u="none" strike="noStrike" dirty="0">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30515493"/>
                  </a:ext>
                </a:extLst>
              </a:tr>
              <a:tr h="285074">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82618572"/>
                  </a:ext>
                </a:extLst>
              </a:tr>
              <a:tr h="285074">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79154809"/>
                  </a:ext>
                </a:extLst>
              </a:tr>
              <a:tr h="285074">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02420854"/>
                  </a:ext>
                </a:extLst>
              </a:tr>
              <a:tr h="285074">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31363007"/>
                  </a:ext>
                </a:extLst>
              </a:tr>
              <a:tr h="285074">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06803451"/>
                  </a:ext>
                </a:extLst>
              </a:tr>
              <a:tr h="285074">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91413968"/>
                  </a:ext>
                </a:extLst>
              </a:tr>
              <a:tr h="285074">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436594"/>
                  </a:ext>
                </a:extLst>
              </a:tr>
              <a:tr h="285074">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588747349"/>
                  </a:ext>
                </a:extLst>
              </a:tr>
              <a:tr h="285074">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32936099"/>
                  </a:ext>
                </a:extLst>
              </a:tr>
              <a:tr h="285074">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1073401"/>
                  </a:ext>
                </a:extLst>
              </a:tr>
              <a:tr h="285074">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82361626"/>
                  </a:ext>
                </a:extLst>
              </a:tr>
            </a:tbl>
          </a:graphicData>
        </a:graphic>
      </p:graphicFrame>
      <p:sp>
        <p:nvSpPr>
          <p:cNvPr id="7" name="Metin kutusu 6">
            <a:extLst>
              <a:ext uri="{FF2B5EF4-FFF2-40B4-BE49-F238E27FC236}">
                <a16:creationId xmlns:a16="http://schemas.microsoft.com/office/drawing/2014/main" id="{ECF67478-E09F-CD1E-34B0-C03F6AF841C3}"/>
              </a:ext>
            </a:extLst>
          </p:cNvPr>
          <p:cNvSpPr txBox="1"/>
          <p:nvPr/>
        </p:nvSpPr>
        <p:spPr>
          <a:xfrm>
            <a:off x="5058114" y="1028343"/>
            <a:ext cx="7133886" cy="4801314"/>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taşımayı kapsamadığından lojistik maliyeti düşüktür.</a:t>
            </a:r>
          </a:p>
          <a:p>
            <a:pPr marL="285750" indent="-285750">
              <a:buFont typeface="Arial" panose="020B0604020202020204" pitchFamily="34" charset="0"/>
              <a:buChar char="•"/>
            </a:pPr>
            <a:r>
              <a:rPr lang="tr-TR" dirty="0"/>
              <a:t>BL temini ve ibrazı daha kolay ve geçerlidir.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Ara taşıma riskini de kapsar</a:t>
            </a:r>
          </a:p>
          <a:p>
            <a:pPr marL="285750" indent="-285750">
              <a:buFont typeface="Arial" panose="020B0604020202020204" pitchFamily="34" charset="0"/>
              <a:buChar char="•"/>
            </a:pPr>
            <a:r>
              <a:rPr lang="tr-TR" dirty="0"/>
              <a:t>Gemi bordasına kadar tüm ilave masrafları içerir </a:t>
            </a:r>
          </a:p>
          <a:p>
            <a:pPr marL="285750" indent="-285750">
              <a:buFont typeface="Arial" panose="020B0604020202020204" pitchFamily="34" charset="0"/>
              <a:buChar char="•"/>
            </a:pPr>
            <a:r>
              <a:rPr lang="tr-TR" dirty="0"/>
              <a:t>Lojistik ve sigortadan kar ihtimali  ortadan kalkar</a:t>
            </a:r>
          </a:p>
          <a:p>
            <a:pPr marL="285750" indent="-285750">
              <a:buFont typeface="Arial" panose="020B0604020202020204" pitchFamily="34" charset="0"/>
              <a:buChar char="•"/>
            </a:pPr>
            <a:r>
              <a:rPr lang="tr-TR" dirty="0"/>
              <a:t>Geminin geliş tarihi ve belirsizlikleri programlamayı aksatabilir </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Ana taşıma bize ait olmasa dahi liman , </a:t>
            </a:r>
            <a:r>
              <a:rPr lang="tr-TR" dirty="0" err="1"/>
              <a:t>barge</a:t>
            </a:r>
            <a:r>
              <a:rPr lang="tr-TR" dirty="0"/>
              <a:t>, lokal, ardiye </a:t>
            </a:r>
            <a:r>
              <a:rPr lang="tr-TR" dirty="0" err="1"/>
              <a:t>vb</a:t>
            </a:r>
            <a:r>
              <a:rPr lang="tr-TR" dirty="0"/>
              <a:t> masrafların göz ardı edilmemesi gerekir.</a:t>
            </a:r>
          </a:p>
          <a:p>
            <a:pPr marL="285750" indent="-285750">
              <a:buFont typeface="Arial" panose="020B0604020202020204" pitchFamily="34" charset="0"/>
              <a:buChar char="•"/>
            </a:pPr>
            <a:r>
              <a:rPr lang="tr-TR" dirty="0" err="1"/>
              <a:t>Bulk</a:t>
            </a:r>
            <a:r>
              <a:rPr lang="tr-TR" dirty="0"/>
              <a:t> yüklemelerde liman programı ve charter </a:t>
            </a:r>
            <a:r>
              <a:rPr lang="tr-TR" dirty="0" err="1"/>
              <a:t>party</a:t>
            </a:r>
            <a:r>
              <a:rPr lang="tr-TR" dirty="0"/>
              <a:t> ile uyum içerisinde hareket edilmesi gerekir.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692355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FAF | </a:t>
            </a:r>
            <a:r>
              <a:rPr lang="tr-TR" sz="3000" dirty="0" err="1">
                <a:solidFill>
                  <a:srgbClr val="002060"/>
                </a:solidFill>
              </a:rPr>
              <a:t>Free</a:t>
            </a:r>
            <a:r>
              <a:rPr lang="tr-TR" sz="3000" dirty="0">
                <a:solidFill>
                  <a:srgbClr val="002060"/>
                </a:solidFill>
              </a:rPr>
              <a:t> </a:t>
            </a:r>
            <a:r>
              <a:rPr lang="tr-TR" sz="3000" dirty="0" err="1">
                <a:solidFill>
                  <a:srgbClr val="002060"/>
                </a:solidFill>
              </a:rPr>
              <a:t>All</a:t>
            </a:r>
            <a:r>
              <a:rPr lang="tr-TR" sz="3000" dirty="0">
                <a:solidFill>
                  <a:srgbClr val="002060"/>
                </a:solidFill>
              </a:rPr>
              <a:t> </a:t>
            </a:r>
            <a:r>
              <a:rPr lang="tr-TR" sz="3000" dirty="0" err="1">
                <a:solidFill>
                  <a:srgbClr val="002060"/>
                </a:solidFill>
              </a:rPr>
              <a:t>Free</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427683" y="3784675"/>
            <a:ext cx="11484230" cy="2585323"/>
          </a:xfrm>
          <a:prstGeom prst="rect">
            <a:avLst/>
          </a:prstGeom>
          <a:noFill/>
        </p:spPr>
        <p:txBody>
          <a:bodyPr wrap="square" rtlCol="0">
            <a:spAutoFit/>
          </a:bodyPr>
          <a:lstStyle/>
          <a:p>
            <a:pPr marL="285750" indent="-285750">
              <a:buFont typeface="Arial" panose="020B0604020202020204" pitchFamily="34" charset="0"/>
              <a:buChar char="•"/>
            </a:pPr>
            <a:r>
              <a:rPr lang="tr-TR" dirty="0"/>
              <a:t>FAF 'da malzemenin belirtilen yerde taşıyıcıya verilmesiyle tüm risk alıcı ve satıcıdan taşıyıcı firmaya geçer.</a:t>
            </a:r>
          </a:p>
          <a:p>
            <a:pPr marL="285750" indent="-285750">
              <a:buFont typeface="Arial" panose="020B0604020202020204" pitchFamily="34" charset="0"/>
              <a:buChar char="•"/>
            </a:pPr>
            <a:r>
              <a:rPr lang="tr-TR" dirty="0"/>
              <a:t>FAF ‘da yükleme boşaltma ithalat ihracat tüm işlemler taşıyıcının sorumluluğundadır.</a:t>
            </a:r>
          </a:p>
          <a:p>
            <a:pPr marL="285750" indent="-285750">
              <a:buFont typeface="Arial" panose="020B0604020202020204" pitchFamily="34" charset="0"/>
              <a:buChar char="•"/>
            </a:pPr>
            <a:r>
              <a:rPr lang="tr-TR" dirty="0" err="1"/>
              <a:t>FAF’da</a:t>
            </a:r>
            <a:r>
              <a:rPr lang="tr-TR" dirty="0"/>
              <a:t> tüm sorumluluk taşıyıcıda olduğu için sigorta taşıyıcının inisiyatifine bırakılmıştır.</a:t>
            </a:r>
          </a:p>
          <a:p>
            <a:pPr marL="285750" indent="-285750">
              <a:buFont typeface="Arial" panose="020B0604020202020204" pitchFamily="34" charset="0"/>
              <a:buChar char="•"/>
            </a:pPr>
            <a:r>
              <a:rPr lang="tr-TR" dirty="0"/>
              <a:t>Ara ve ana taşıma tüm masraflar yine taşıyıcıya ait olduğundan, taşıyıcı firmanın taşıma yapma zorunluluğu yoktur.</a:t>
            </a:r>
          </a:p>
          <a:p>
            <a:pPr marL="285750" indent="-285750">
              <a:buFont typeface="Arial" panose="020B0604020202020204" pitchFamily="34" charset="0"/>
              <a:buChar char="•"/>
            </a:pPr>
            <a:r>
              <a:rPr lang="tr-TR" dirty="0"/>
              <a:t>Malzeme bedeli hem satıcı hem alıcı tarafından taşıyıcı firmadan talep edilir ama ödenme zorunluluğu yoktur.</a:t>
            </a:r>
          </a:p>
          <a:p>
            <a:pPr marL="285750" indent="-285750">
              <a:buFont typeface="Arial" panose="020B0604020202020204" pitchFamily="34" charset="0"/>
              <a:buChar char="•"/>
            </a:pPr>
            <a:r>
              <a:rPr lang="tr-TR" dirty="0"/>
              <a:t>Bu teslim şeklinde tüm sorumluluk taşıyıcıda olduğu için taşıyıcının bir dediği iki edilmez ve hemen yerine getirilir.</a:t>
            </a:r>
          </a:p>
          <a:p>
            <a:pPr marL="285750" indent="-285750">
              <a:buFont typeface="Arial" panose="020B0604020202020204" pitchFamily="34" charset="0"/>
              <a:buChar char="•"/>
            </a:pPr>
            <a:r>
              <a:rPr lang="tr-TR" dirty="0"/>
              <a:t>Taşıyıcı firmaya dilerse malı satabilir ve % 100 kar elde edebilir</a:t>
            </a:r>
          </a:p>
          <a:p>
            <a:pPr marL="285750" indent="-285750">
              <a:buFont typeface="Arial" panose="020B0604020202020204" pitchFamily="34" charset="0"/>
              <a:buChar char="•"/>
            </a:pPr>
            <a:r>
              <a:rPr lang="tr-TR" dirty="0"/>
              <a:t>Taşıyıcı firma malı satması halinde , karı maksimize etmesi için sonraki yükleme yine aynı taşıyıcıya verilir </a:t>
            </a:r>
          </a:p>
          <a:p>
            <a:pPr marL="285750" indent="-285750">
              <a:buFont typeface="Arial" panose="020B0604020202020204" pitchFamily="34" charset="0"/>
              <a:buChar char="•"/>
            </a:pPr>
            <a:endParaRPr lang="tr-TR" dirty="0"/>
          </a:p>
        </p:txBody>
      </p:sp>
      <p:pic>
        <p:nvPicPr>
          <p:cNvPr id="5" name="Resim 4">
            <a:extLst>
              <a:ext uri="{FF2B5EF4-FFF2-40B4-BE49-F238E27FC236}">
                <a16:creationId xmlns:a16="http://schemas.microsoft.com/office/drawing/2014/main" id="{AB46F49F-3E03-0DD1-3755-4EC2B3C547DD}"/>
              </a:ext>
            </a:extLst>
          </p:cNvPr>
          <p:cNvPicPr>
            <a:picLocks noChangeAspect="1"/>
          </p:cNvPicPr>
          <p:nvPr/>
        </p:nvPicPr>
        <p:blipFill>
          <a:blip r:embed="rId2"/>
          <a:stretch>
            <a:fillRect/>
          </a:stretch>
        </p:blipFill>
        <p:spPr>
          <a:xfrm>
            <a:off x="1702864" y="1128502"/>
            <a:ext cx="8498704" cy="2466017"/>
          </a:xfrm>
          <a:prstGeom prst="rect">
            <a:avLst/>
          </a:prstGeom>
        </p:spPr>
      </p:pic>
      <p:pic>
        <p:nvPicPr>
          <p:cNvPr id="10" name="Resim 9">
            <a:extLst>
              <a:ext uri="{FF2B5EF4-FFF2-40B4-BE49-F238E27FC236}">
                <a16:creationId xmlns:a16="http://schemas.microsoft.com/office/drawing/2014/main" id="{62D3F171-8DBE-A761-7FCE-9F0D429B433B}"/>
              </a:ext>
            </a:extLst>
          </p:cNvPr>
          <p:cNvPicPr>
            <a:picLocks noChangeAspect="1"/>
          </p:cNvPicPr>
          <p:nvPr/>
        </p:nvPicPr>
        <p:blipFill>
          <a:blip r:embed="rId3"/>
          <a:stretch>
            <a:fillRect/>
          </a:stretch>
        </p:blipFill>
        <p:spPr>
          <a:xfrm>
            <a:off x="10579439" y="5535296"/>
            <a:ext cx="1337229" cy="1056395"/>
          </a:xfrm>
          <a:prstGeom prst="rect">
            <a:avLst/>
          </a:prstGeom>
        </p:spPr>
      </p:pic>
      <p:sp>
        <p:nvSpPr>
          <p:cNvPr id="8" name="Çarpım İşareti 7">
            <a:extLst>
              <a:ext uri="{FF2B5EF4-FFF2-40B4-BE49-F238E27FC236}">
                <a16:creationId xmlns:a16="http://schemas.microsoft.com/office/drawing/2014/main" id="{7812CB1F-D636-CEC3-B629-FEA8632DA9B0}"/>
              </a:ext>
            </a:extLst>
          </p:cNvPr>
          <p:cNvSpPr/>
          <p:nvPr/>
        </p:nvSpPr>
        <p:spPr>
          <a:xfrm>
            <a:off x="275332" y="9436"/>
            <a:ext cx="11202229" cy="6673752"/>
          </a:xfrm>
          <a:prstGeom prst="mathMultiply">
            <a:avLst/>
          </a:prstGeom>
          <a:solidFill>
            <a:srgbClr val="FF0000"/>
          </a:solidFill>
          <a:effectLst>
            <a:glow rad="228600">
              <a:schemeClr val="accent2">
                <a:satMod val="175000"/>
                <a:alpha val="40000"/>
              </a:schemeClr>
            </a:glow>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936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CFR | </a:t>
            </a:r>
            <a:r>
              <a:rPr lang="tr-TR" sz="3000" dirty="0" err="1">
                <a:solidFill>
                  <a:srgbClr val="002060"/>
                </a:solidFill>
              </a:rPr>
              <a:t>Cost</a:t>
            </a:r>
            <a:r>
              <a:rPr lang="tr-TR" sz="3000" dirty="0">
                <a:solidFill>
                  <a:srgbClr val="002060"/>
                </a:solidFill>
              </a:rPr>
              <a:t> </a:t>
            </a:r>
            <a:r>
              <a:rPr lang="tr-TR" sz="3000" dirty="0" err="1">
                <a:solidFill>
                  <a:srgbClr val="002060"/>
                </a:solidFill>
              </a:rPr>
              <a:t>and</a:t>
            </a:r>
            <a:r>
              <a:rPr lang="tr-TR" sz="3000" dirty="0">
                <a:solidFill>
                  <a:srgbClr val="002060"/>
                </a:solidFill>
              </a:rPr>
              <a:t> </a:t>
            </a:r>
            <a:r>
              <a:rPr lang="tr-TR" sz="3000" dirty="0" err="1">
                <a:solidFill>
                  <a:srgbClr val="002060"/>
                </a:solidFill>
              </a:rPr>
              <a:t>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dirty="0">
                <a:latin typeface="Tahoma" panose="020B0604030504040204" pitchFamily="34" charset="0"/>
              </a:rPr>
              <a:t>Mal Bedeli + Taşıma (Navlun)</a:t>
            </a:r>
          </a:p>
          <a:p>
            <a:pPr algn="ctr"/>
            <a:r>
              <a:rPr lang="tr-TR" sz="2700" dirty="0">
                <a:latin typeface="Tahoma" panose="020B0604030504040204" pitchFamily="34" charset="0"/>
              </a:rPr>
              <a:t>Malların belirtilen varış limanına kadar taşınması için gerekli olan taşımayı, masrafları ve navlun bedelini satıcının ödemesi anlamına gelir.</a:t>
            </a:r>
            <a:endParaRPr lang="tr-TR" sz="2700" b="0" i="0" u="none" strike="noStrike" baseline="0" dirty="0">
              <a:latin typeface="Tahoma" panose="020B0604030504040204" pitchFamily="34" charset="0"/>
            </a:endParaRPr>
          </a:p>
        </p:txBody>
      </p:sp>
      <p:pic>
        <p:nvPicPr>
          <p:cNvPr id="7" name="Resim 6">
            <a:extLst>
              <a:ext uri="{FF2B5EF4-FFF2-40B4-BE49-F238E27FC236}">
                <a16:creationId xmlns:a16="http://schemas.microsoft.com/office/drawing/2014/main" id="{448422CB-8131-EDC0-CCE4-FA5C8CDEF07A}"/>
              </a:ext>
            </a:extLst>
          </p:cNvPr>
          <p:cNvPicPr>
            <a:picLocks noChangeAspect="1"/>
          </p:cNvPicPr>
          <p:nvPr/>
        </p:nvPicPr>
        <p:blipFill>
          <a:blip r:embed="rId2"/>
          <a:stretch>
            <a:fillRect/>
          </a:stretch>
        </p:blipFill>
        <p:spPr>
          <a:xfrm>
            <a:off x="2554941" y="2385235"/>
            <a:ext cx="6778712" cy="1002843"/>
          </a:xfrm>
          <a:prstGeom prst="rect">
            <a:avLst/>
          </a:prstGeom>
        </p:spPr>
      </p:pic>
      <p:pic>
        <p:nvPicPr>
          <p:cNvPr id="9" name="Resim 8">
            <a:extLst>
              <a:ext uri="{FF2B5EF4-FFF2-40B4-BE49-F238E27FC236}">
                <a16:creationId xmlns:a16="http://schemas.microsoft.com/office/drawing/2014/main" id="{31D0814D-DA5E-1CEA-BBA5-EF47185D0F0D}"/>
              </a:ext>
            </a:extLst>
          </p:cNvPr>
          <p:cNvPicPr>
            <a:picLocks noChangeAspect="1"/>
          </p:cNvPicPr>
          <p:nvPr/>
        </p:nvPicPr>
        <p:blipFill>
          <a:blip r:embed="rId3"/>
          <a:stretch>
            <a:fillRect/>
          </a:stretch>
        </p:blipFill>
        <p:spPr>
          <a:xfrm>
            <a:off x="885301" y="3429000"/>
            <a:ext cx="10223639" cy="2744173"/>
          </a:xfrm>
          <a:prstGeom prst="rect">
            <a:avLst/>
          </a:prstGeom>
        </p:spPr>
      </p:pic>
      <p:pic>
        <p:nvPicPr>
          <p:cNvPr id="14" name="Resim 13">
            <a:extLst>
              <a:ext uri="{FF2B5EF4-FFF2-40B4-BE49-F238E27FC236}">
                <a16:creationId xmlns:a16="http://schemas.microsoft.com/office/drawing/2014/main" id="{19BA97C3-61AC-62FD-1AF8-ADEAB0F0DDDE}"/>
              </a:ext>
            </a:extLst>
          </p:cNvPr>
          <p:cNvPicPr>
            <a:picLocks noChangeAspect="1"/>
          </p:cNvPicPr>
          <p:nvPr/>
        </p:nvPicPr>
        <p:blipFill>
          <a:blip r:embed="rId4"/>
          <a:stretch>
            <a:fillRect/>
          </a:stretch>
        </p:blipFill>
        <p:spPr>
          <a:xfrm>
            <a:off x="10587280" y="5581757"/>
            <a:ext cx="1335889" cy="1015663"/>
          </a:xfrm>
          <a:prstGeom prst="rect">
            <a:avLst/>
          </a:prstGeom>
        </p:spPr>
      </p:pic>
    </p:spTree>
    <p:extLst>
      <p:ext uri="{BB962C8B-B14F-4D97-AF65-F5344CB8AC3E}">
        <p14:creationId xmlns:p14="http://schemas.microsoft.com/office/powerpoint/2010/main" val="1238491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54940"/>
            <a:ext cx="5553636" cy="574113"/>
          </a:xfrm>
        </p:spPr>
        <p:txBody>
          <a:bodyPr>
            <a:normAutofit/>
          </a:bodyPr>
          <a:lstStyle/>
          <a:p>
            <a:pPr algn="ctr"/>
            <a:r>
              <a:rPr lang="tr-TR" sz="3000" dirty="0">
                <a:solidFill>
                  <a:srgbClr val="002060"/>
                </a:solidFill>
              </a:rPr>
              <a:t>CFR | </a:t>
            </a:r>
            <a:r>
              <a:rPr lang="tr-TR" sz="3000" dirty="0" err="1">
                <a:solidFill>
                  <a:srgbClr val="002060"/>
                </a:solidFill>
              </a:rPr>
              <a:t>Cost</a:t>
            </a:r>
            <a:r>
              <a:rPr lang="tr-TR" sz="3000" dirty="0">
                <a:solidFill>
                  <a:srgbClr val="002060"/>
                </a:solidFill>
              </a:rPr>
              <a:t> </a:t>
            </a:r>
            <a:r>
              <a:rPr lang="tr-TR" sz="3000" dirty="0" err="1">
                <a:solidFill>
                  <a:srgbClr val="002060"/>
                </a:solidFill>
              </a:rPr>
              <a:t>and</a:t>
            </a:r>
            <a:r>
              <a:rPr lang="tr-TR" sz="3000" dirty="0">
                <a:solidFill>
                  <a:srgbClr val="002060"/>
                </a:solidFill>
              </a:rPr>
              <a:t> </a:t>
            </a:r>
            <a:r>
              <a:rPr lang="tr-TR" sz="3000" dirty="0" err="1">
                <a:solidFill>
                  <a:srgbClr val="002060"/>
                </a:solidFill>
              </a:rPr>
              <a:t>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268831" y="3975172"/>
            <a:ext cx="11775251" cy="2585323"/>
          </a:xfrm>
          <a:prstGeom prst="rect">
            <a:avLst/>
          </a:prstGeom>
          <a:noFill/>
        </p:spPr>
        <p:txBody>
          <a:bodyPr wrap="square" rtlCol="0">
            <a:spAutoFit/>
          </a:bodyPr>
          <a:lstStyle/>
          <a:p>
            <a:pPr marL="285750" indent="-285750">
              <a:buFont typeface="Arial" panose="020B0604020202020204" pitchFamily="34" charset="0"/>
              <a:buChar char="•"/>
            </a:pPr>
            <a:r>
              <a:rPr lang="tr-TR" dirty="0"/>
              <a:t>CFR 'de malzemenin geminin bordasına yüklenmesiyle teslim gerçekleşir.</a:t>
            </a:r>
          </a:p>
          <a:p>
            <a:pPr marL="285750" indent="-285750">
              <a:buFont typeface="Arial" panose="020B0604020202020204" pitchFamily="34" charset="0"/>
              <a:buChar char="•"/>
            </a:pPr>
            <a:r>
              <a:rPr lang="tr-TR" dirty="0"/>
              <a:t>CFR 'de satıcı malzemenin temiz ve hasarsız bir şekilde nihai varış yerine ulaşmasını garanti etmez, sorumluluğu yoktur. Risk gemi bordasından sonra alıcıya geçer</a:t>
            </a:r>
          </a:p>
          <a:p>
            <a:pPr marL="285750" indent="-285750">
              <a:buFont typeface="Arial" panose="020B0604020202020204" pitchFamily="34" charset="0"/>
              <a:buChar char="•"/>
            </a:pPr>
            <a:r>
              <a:rPr lang="tr-TR" dirty="0"/>
              <a:t>CFR 'de ilk yükleme yeri net olarak belirtilmediği takdirde ilk yüklemeden sonra risk alıcıya geçer (HK - </a:t>
            </a:r>
            <a:r>
              <a:rPr lang="tr-TR" dirty="0" err="1"/>
              <a:t>Shanghai</a:t>
            </a:r>
            <a:r>
              <a:rPr lang="tr-TR" dirty="0"/>
              <a:t> - Rotterdam)</a:t>
            </a:r>
          </a:p>
          <a:p>
            <a:pPr marL="285750" indent="-285750">
              <a:buFont typeface="Arial" panose="020B0604020202020204" pitchFamily="34" charset="0"/>
              <a:buChar char="•"/>
            </a:pPr>
            <a:r>
              <a:rPr lang="tr-TR" dirty="0"/>
              <a:t>CFR 'de ihracat gümrük işlemleri satıcı sorumluluğundadır.</a:t>
            </a:r>
          </a:p>
          <a:p>
            <a:pPr marL="285750" indent="-285750">
              <a:buFont typeface="Arial" panose="020B0604020202020204" pitchFamily="34" charset="0"/>
              <a:buChar char="•"/>
            </a:pPr>
            <a:r>
              <a:rPr lang="tr-TR" dirty="0"/>
              <a:t>CFR 'de yükleme masrafları ve sorumluluğu satıcıya aittir.</a:t>
            </a:r>
          </a:p>
          <a:p>
            <a:pPr marL="285750" indent="-285750">
              <a:buFont typeface="Arial" panose="020B0604020202020204" pitchFamily="34" charset="0"/>
              <a:buChar char="•"/>
            </a:pPr>
            <a:r>
              <a:rPr lang="tr-TR" dirty="0"/>
              <a:t>CFR 'de taşıma ve navlun satıcının sorumluluğundadır.</a:t>
            </a:r>
          </a:p>
          <a:p>
            <a:pPr marL="285750" indent="-285750">
              <a:buFont typeface="Arial" panose="020B0604020202020204" pitchFamily="34" charset="0"/>
              <a:buChar char="•"/>
            </a:pPr>
            <a:r>
              <a:rPr lang="tr-TR" dirty="0"/>
              <a:t>CFR 'de boşaltma masrafları ve sorumluluğu alıcıya aittir. (Taşıma sözleşmesine göre değişebilir.)</a:t>
            </a:r>
          </a:p>
        </p:txBody>
      </p:sp>
      <p:pic>
        <p:nvPicPr>
          <p:cNvPr id="14" name="Resim 13">
            <a:extLst>
              <a:ext uri="{FF2B5EF4-FFF2-40B4-BE49-F238E27FC236}">
                <a16:creationId xmlns:a16="http://schemas.microsoft.com/office/drawing/2014/main" id="{3452BA4B-6559-0201-B58A-CA04C7CAFD44}"/>
              </a:ext>
            </a:extLst>
          </p:cNvPr>
          <p:cNvPicPr>
            <a:picLocks noChangeAspect="1"/>
          </p:cNvPicPr>
          <p:nvPr/>
        </p:nvPicPr>
        <p:blipFill>
          <a:blip r:embed="rId2"/>
          <a:stretch>
            <a:fillRect/>
          </a:stretch>
        </p:blipFill>
        <p:spPr>
          <a:xfrm>
            <a:off x="10587280" y="5581757"/>
            <a:ext cx="1335889" cy="1015663"/>
          </a:xfrm>
          <a:prstGeom prst="rect">
            <a:avLst/>
          </a:prstGeom>
        </p:spPr>
      </p:pic>
      <p:pic>
        <p:nvPicPr>
          <p:cNvPr id="5" name="Resim 4">
            <a:extLst>
              <a:ext uri="{FF2B5EF4-FFF2-40B4-BE49-F238E27FC236}">
                <a16:creationId xmlns:a16="http://schemas.microsoft.com/office/drawing/2014/main" id="{84B4090C-6E79-F6F1-8B07-B865FB75503E}"/>
              </a:ext>
            </a:extLst>
          </p:cNvPr>
          <p:cNvPicPr>
            <a:picLocks noChangeAspect="1"/>
          </p:cNvPicPr>
          <p:nvPr/>
        </p:nvPicPr>
        <p:blipFill>
          <a:blip r:embed="rId3"/>
          <a:stretch>
            <a:fillRect/>
          </a:stretch>
        </p:blipFill>
        <p:spPr>
          <a:xfrm>
            <a:off x="1982669" y="872981"/>
            <a:ext cx="8226661" cy="3137864"/>
          </a:xfrm>
          <a:prstGeom prst="rect">
            <a:avLst/>
          </a:prstGeom>
        </p:spPr>
      </p:pic>
    </p:spTree>
    <p:extLst>
      <p:ext uri="{BB962C8B-B14F-4D97-AF65-F5344CB8AC3E}">
        <p14:creationId xmlns:p14="http://schemas.microsoft.com/office/powerpoint/2010/main" val="30940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5264525" y="210486"/>
            <a:ext cx="2317375" cy="574113"/>
          </a:xfrm>
        </p:spPr>
        <p:txBody>
          <a:bodyPr>
            <a:normAutofit/>
          </a:bodyPr>
          <a:lstStyle/>
          <a:p>
            <a:r>
              <a:rPr lang="tr-TR" sz="3000" dirty="0">
                <a:solidFill>
                  <a:srgbClr val="002060"/>
                </a:solidFill>
              </a:rPr>
              <a:t>Tanım</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504266" y="2418229"/>
            <a:ext cx="10555940" cy="1574329"/>
          </a:xfrm>
        </p:spPr>
        <p:txBody>
          <a:bodyPr vert="horz" lIns="91440" tIns="45720" rIns="91440" bIns="45720" rtlCol="0">
            <a:noAutofit/>
          </a:bodyPr>
          <a:lstStyle/>
          <a:p>
            <a:pPr marL="0" indent="0" algn="ctr">
              <a:buNone/>
            </a:pPr>
            <a:r>
              <a:rPr lang="tr-TR" sz="2300" dirty="0">
                <a:latin typeface="Tahoma" panose="020B0604030504040204" pitchFamily="34" charset="0"/>
              </a:rPr>
              <a:t>INCOTERMS, Uluslararası Ticaret Odası (ICC) tarafından uluslararası ticarette kullanılan terimlerin bir standarda kavuşturulması amacıyla uygulamaya konulan bir programdır.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Başlık 1">
            <a:extLst>
              <a:ext uri="{FF2B5EF4-FFF2-40B4-BE49-F238E27FC236}">
                <a16:creationId xmlns:a16="http://schemas.microsoft.com/office/drawing/2014/main" id="{75494A02-4190-E295-6D7A-CEFA4BF908FB}"/>
              </a:ext>
            </a:extLst>
          </p:cNvPr>
          <p:cNvSpPr txBox="1">
            <a:spLocks/>
          </p:cNvSpPr>
          <p:nvPr/>
        </p:nvSpPr>
        <p:spPr>
          <a:xfrm>
            <a:off x="2191872" y="1348818"/>
            <a:ext cx="7180728" cy="77581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900" dirty="0" err="1">
                <a:solidFill>
                  <a:srgbClr val="002060"/>
                </a:solidFill>
              </a:rPr>
              <a:t>Incoterms</a:t>
            </a:r>
            <a:endParaRPr lang="tr-TR" sz="2900" dirty="0">
              <a:solidFill>
                <a:srgbClr val="002060"/>
              </a:solidFill>
            </a:endParaRPr>
          </a:p>
          <a:p>
            <a:pPr algn="ctr"/>
            <a:r>
              <a:rPr lang="tr-TR" sz="2900" dirty="0">
                <a:solidFill>
                  <a:srgbClr val="002060"/>
                </a:solidFill>
              </a:rPr>
              <a:t>International Commercial </a:t>
            </a:r>
            <a:r>
              <a:rPr lang="tr-TR" sz="2900" dirty="0" err="1">
                <a:solidFill>
                  <a:srgbClr val="002060"/>
                </a:solidFill>
              </a:rPr>
              <a:t>Terms</a:t>
            </a:r>
            <a:endParaRPr lang="tr-TR" sz="2900" dirty="0">
              <a:solidFill>
                <a:srgbClr val="002060"/>
              </a:solidFill>
            </a:endParaRPr>
          </a:p>
        </p:txBody>
      </p:sp>
      <p:sp>
        <p:nvSpPr>
          <p:cNvPr id="8" name="İçerik Yer Tutucusu 2">
            <a:extLst>
              <a:ext uri="{FF2B5EF4-FFF2-40B4-BE49-F238E27FC236}">
                <a16:creationId xmlns:a16="http://schemas.microsoft.com/office/drawing/2014/main" id="{668B64C2-6569-401B-5780-61250732F719}"/>
              </a:ext>
            </a:extLst>
          </p:cNvPr>
          <p:cNvSpPr txBox="1">
            <a:spLocks/>
          </p:cNvSpPr>
          <p:nvPr/>
        </p:nvSpPr>
        <p:spPr>
          <a:xfrm>
            <a:off x="800101" y="4016184"/>
            <a:ext cx="10555940" cy="1574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sz="2300" dirty="0">
                <a:latin typeface="Tahoma" panose="020B0604030504040204" pitchFamily="34" charset="0"/>
              </a:rPr>
              <a:t>ICC </a:t>
            </a:r>
            <a:r>
              <a:rPr lang="tr-TR" sz="2300" dirty="0" err="1">
                <a:latin typeface="Tahoma" panose="020B0604030504040204" pitchFamily="34" charset="0"/>
              </a:rPr>
              <a:t>nin</a:t>
            </a:r>
            <a:r>
              <a:rPr lang="tr-TR" sz="2300" dirty="0">
                <a:latin typeface="Tahoma" panose="020B0604030504040204" pitchFamily="34" charset="0"/>
              </a:rPr>
              <a:t> 723E sayılı broşürüyle yayınlanmıştır.</a:t>
            </a:r>
          </a:p>
          <a:p>
            <a:pPr marL="0" indent="0" algn="ctr">
              <a:buFont typeface="Arial" panose="020B0604020202020204" pitchFamily="34" charset="0"/>
              <a:buNone/>
            </a:pPr>
            <a:r>
              <a:rPr lang="tr-TR" sz="2300" dirty="0">
                <a:latin typeface="Tahoma" panose="020B0604030504040204" pitchFamily="34" charset="0"/>
              </a:rPr>
              <a:t>ICC </a:t>
            </a:r>
            <a:r>
              <a:rPr lang="tr-TR" sz="2300" dirty="0" err="1">
                <a:latin typeface="Tahoma" panose="020B0604030504040204" pitchFamily="34" charset="0"/>
              </a:rPr>
              <a:t>nin</a:t>
            </a:r>
            <a:r>
              <a:rPr lang="tr-TR" sz="2300" dirty="0">
                <a:latin typeface="Tahoma" panose="020B0604030504040204" pitchFamily="34" charset="0"/>
              </a:rPr>
              <a:t> tescilli markasıdır</a:t>
            </a:r>
          </a:p>
          <a:p>
            <a:pPr marL="0" indent="0" algn="ctr">
              <a:buFont typeface="Arial" panose="020B0604020202020204" pitchFamily="34" charset="0"/>
              <a:buNone/>
            </a:pPr>
            <a:r>
              <a:rPr lang="tr-TR" sz="2300" dirty="0">
                <a:latin typeface="Tahoma" panose="020B0604030504040204" pitchFamily="34" charset="0"/>
              </a:rPr>
              <a:t>ICC ve TOBB’dan temin edilebilir.</a:t>
            </a:r>
          </a:p>
        </p:txBody>
      </p:sp>
    </p:spTree>
    <p:extLst>
      <p:ext uri="{BB962C8B-B14F-4D97-AF65-F5344CB8AC3E}">
        <p14:creationId xmlns:p14="http://schemas.microsoft.com/office/powerpoint/2010/main" val="591006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CFR | </a:t>
            </a:r>
            <a:r>
              <a:rPr lang="tr-TR" sz="3000" dirty="0" err="1">
                <a:solidFill>
                  <a:srgbClr val="002060"/>
                </a:solidFill>
              </a:rPr>
              <a:t>Cost</a:t>
            </a:r>
            <a:r>
              <a:rPr lang="tr-TR" sz="3000" dirty="0">
                <a:solidFill>
                  <a:srgbClr val="002060"/>
                </a:solidFill>
              </a:rPr>
              <a:t> </a:t>
            </a:r>
            <a:r>
              <a:rPr lang="tr-TR" sz="3000" dirty="0" err="1">
                <a:solidFill>
                  <a:srgbClr val="002060"/>
                </a:solidFill>
              </a:rPr>
              <a:t>and</a:t>
            </a:r>
            <a:r>
              <a:rPr lang="tr-TR" sz="3000" dirty="0">
                <a:solidFill>
                  <a:srgbClr val="002060"/>
                </a:solidFill>
              </a:rPr>
              <a:t> </a:t>
            </a:r>
            <a:r>
              <a:rPr lang="tr-TR" sz="3000" dirty="0" err="1">
                <a:solidFill>
                  <a:srgbClr val="002060"/>
                </a:solidFill>
              </a:rPr>
              <a:t>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o 2">
            <a:extLst>
              <a:ext uri="{FF2B5EF4-FFF2-40B4-BE49-F238E27FC236}">
                <a16:creationId xmlns:a16="http://schemas.microsoft.com/office/drawing/2014/main" id="{EA800FC3-4D23-226E-62F8-C97199425B88}"/>
              </a:ext>
            </a:extLst>
          </p:cNvPr>
          <p:cNvGraphicFramePr>
            <a:graphicFrameLocks noGrp="1"/>
          </p:cNvGraphicFramePr>
          <p:nvPr>
            <p:extLst>
              <p:ext uri="{D42A27DB-BD31-4B8C-83A1-F6EECF244321}">
                <p14:modId xmlns:p14="http://schemas.microsoft.com/office/powerpoint/2010/main" val="2011572747"/>
              </p:ext>
            </p:extLst>
          </p:nvPr>
        </p:nvGraphicFramePr>
        <p:xfrm>
          <a:off x="407213" y="962969"/>
          <a:ext cx="4467125" cy="5369179"/>
        </p:xfrm>
        <a:graphic>
          <a:graphicData uri="http://schemas.openxmlformats.org/drawingml/2006/table">
            <a:tbl>
              <a:tblPr/>
              <a:tblGrid>
                <a:gridCol w="3262507">
                  <a:extLst>
                    <a:ext uri="{9D8B030D-6E8A-4147-A177-3AD203B41FA5}">
                      <a16:colId xmlns:a16="http://schemas.microsoft.com/office/drawing/2014/main" val="1625781607"/>
                    </a:ext>
                  </a:extLst>
                </a:gridCol>
                <a:gridCol w="1204618">
                  <a:extLst>
                    <a:ext uri="{9D8B030D-6E8A-4147-A177-3AD203B41FA5}">
                      <a16:colId xmlns:a16="http://schemas.microsoft.com/office/drawing/2014/main" val="412810387"/>
                    </a:ext>
                  </a:extLst>
                </a:gridCol>
              </a:tblGrid>
              <a:tr h="674930">
                <a:tc>
                  <a:txBody>
                    <a:bodyPr/>
                    <a:lstStyle/>
                    <a:p>
                      <a:pPr algn="l" fontAlgn="ctr"/>
                      <a:r>
                        <a:rPr lang="tr-TR" sz="2200" b="0" i="0" u="none" strike="noStrike" dirty="0">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CFR</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COST AND</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FREIGHT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346251854"/>
                  </a:ext>
                </a:extLst>
              </a:tr>
              <a:tr h="233340">
                <a:tc>
                  <a:txBody>
                    <a:bodyPr/>
                    <a:lstStyle/>
                    <a:p>
                      <a:pPr algn="ctr" fontAlgn="b"/>
                      <a:endParaRPr lang="tr-TR" sz="11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04243"/>
                  </a:ext>
                </a:extLst>
              </a:tr>
              <a:tr h="765256">
                <a:tc>
                  <a:txBody>
                    <a:bodyPr/>
                    <a:lstStyle/>
                    <a:p>
                      <a:pPr algn="l" fontAlgn="ctr"/>
                      <a:r>
                        <a:rPr lang="tr-TR" sz="1500" b="0" i="0" u="none" strike="noStrike">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On Board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450600262"/>
                  </a:ext>
                </a:extLst>
              </a:tr>
              <a:tr h="233340">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366179"/>
                  </a:ext>
                </a:extLst>
              </a:tr>
              <a:tr h="286029">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55542892"/>
                  </a:ext>
                </a:extLst>
              </a:tr>
              <a:tr h="286029">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66838792"/>
                  </a:ext>
                </a:extLst>
              </a:tr>
              <a:tr h="286029">
                <a:tc>
                  <a:txBody>
                    <a:bodyPr/>
                    <a:lstStyle/>
                    <a:p>
                      <a:pPr algn="l" fontAlgn="b"/>
                      <a:r>
                        <a:rPr lang="tr-TR" sz="1500" b="0" i="0" u="none" strike="noStrike" dirty="0">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65280258"/>
                  </a:ext>
                </a:extLst>
              </a:tr>
              <a:tr h="286029">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80991584"/>
                  </a:ext>
                </a:extLst>
              </a:tr>
              <a:tr h="286029">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4240115"/>
                  </a:ext>
                </a:extLst>
              </a:tr>
              <a:tr h="286029">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57915013"/>
                  </a:ext>
                </a:extLst>
              </a:tr>
              <a:tr h="286029">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77858806"/>
                  </a:ext>
                </a:extLst>
              </a:tr>
              <a:tr h="286029">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883474"/>
                  </a:ext>
                </a:extLst>
              </a:tr>
              <a:tr h="286029">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80996899"/>
                  </a:ext>
                </a:extLst>
              </a:tr>
              <a:tr h="286029">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5675"/>
                  </a:ext>
                </a:extLst>
              </a:tr>
              <a:tr h="286029">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75681646"/>
                  </a:ext>
                </a:extLst>
              </a:tr>
              <a:tr h="286029">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851945272"/>
                  </a:ext>
                </a:extLst>
              </a:tr>
            </a:tbl>
          </a:graphicData>
        </a:graphic>
      </p:graphicFrame>
      <p:sp>
        <p:nvSpPr>
          <p:cNvPr id="7" name="Metin kutusu 6">
            <a:extLst>
              <a:ext uri="{FF2B5EF4-FFF2-40B4-BE49-F238E27FC236}">
                <a16:creationId xmlns:a16="http://schemas.microsoft.com/office/drawing/2014/main" id="{708AEC17-0A9A-682F-6CDD-B4324ACC8607}"/>
              </a:ext>
            </a:extLst>
          </p:cNvPr>
          <p:cNvSpPr txBox="1"/>
          <p:nvPr/>
        </p:nvSpPr>
        <p:spPr>
          <a:xfrm>
            <a:off x="5058114" y="1018318"/>
            <a:ext cx="7133886" cy="5355312"/>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Ana taşıma riskini de kapsar</a:t>
            </a:r>
          </a:p>
          <a:p>
            <a:pPr marL="285750" indent="-285750">
              <a:buFont typeface="Arial" panose="020B0604020202020204" pitchFamily="34" charset="0"/>
              <a:buChar char="•"/>
            </a:pPr>
            <a:r>
              <a:rPr lang="tr-TR" dirty="0"/>
              <a:t>Gemi bordasına kadar ilave risk ve masrafları da içerir (liman , </a:t>
            </a:r>
            <a:r>
              <a:rPr lang="tr-TR" dirty="0" err="1"/>
              <a:t>barge</a:t>
            </a:r>
            <a:r>
              <a:rPr lang="tr-TR" dirty="0"/>
              <a:t>, lokal, ardiye </a:t>
            </a:r>
            <a:r>
              <a:rPr lang="tr-TR" dirty="0" err="1"/>
              <a:t>vb</a:t>
            </a:r>
            <a:r>
              <a:rPr lang="tr-TR" dirty="0"/>
              <a:t> )</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Uygun verimli ve zamanında yükleme risklerini kapsar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dikkat edilmelidir.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39253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en-US" sz="3000" dirty="0">
                <a:solidFill>
                  <a:srgbClr val="002060"/>
                </a:solidFill>
              </a:rPr>
              <a:t>CIF | Cost Insurance and 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dirty="0">
                <a:latin typeface="Tahoma" panose="020B0604030504040204" pitchFamily="34" charset="0"/>
              </a:rPr>
              <a:t>Mal Bedeli + Taşıma (Navlun) + Sigorta</a:t>
            </a:r>
          </a:p>
          <a:p>
            <a:pPr algn="ctr"/>
            <a:r>
              <a:rPr lang="tr-TR" sz="2700" dirty="0">
                <a:latin typeface="Tahoma" panose="020B0604030504040204" pitchFamily="34" charset="0"/>
              </a:rPr>
              <a:t>Malların belirtilen varış limanına kadar taşınması için gerekli olan taşımayı, navlun bedelini ve sigortayı satıcının ödemesi anlamına gelir.</a:t>
            </a:r>
            <a:endParaRPr lang="tr-TR" sz="2700" b="0" i="0" u="none" strike="noStrike" baseline="0" dirty="0">
              <a:latin typeface="Tahoma" panose="020B0604030504040204" pitchFamily="34" charset="0"/>
            </a:endParaRPr>
          </a:p>
        </p:txBody>
      </p:sp>
      <p:pic>
        <p:nvPicPr>
          <p:cNvPr id="7" name="Resim 6">
            <a:extLst>
              <a:ext uri="{FF2B5EF4-FFF2-40B4-BE49-F238E27FC236}">
                <a16:creationId xmlns:a16="http://schemas.microsoft.com/office/drawing/2014/main" id="{448422CB-8131-EDC0-CCE4-FA5C8CDEF07A}"/>
              </a:ext>
            </a:extLst>
          </p:cNvPr>
          <p:cNvPicPr>
            <a:picLocks noChangeAspect="1"/>
          </p:cNvPicPr>
          <p:nvPr/>
        </p:nvPicPr>
        <p:blipFill>
          <a:blip r:embed="rId2"/>
          <a:stretch>
            <a:fillRect/>
          </a:stretch>
        </p:blipFill>
        <p:spPr>
          <a:xfrm>
            <a:off x="2554940" y="2568221"/>
            <a:ext cx="6778712" cy="1002843"/>
          </a:xfrm>
          <a:prstGeom prst="rect">
            <a:avLst/>
          </a:prstGeom>
        </p:spPr>
      </p:pic>
      <p:pic>
        <p:nvPicPr>
          <p:cNvPr id="5" name="Resim 4">
            <a:extLst>
              <a:ext uri="{FF2B5EF4-FFF2-40B4-BE49-F238E27FC236}">
                <a16:creationId xmlns:a16="http://schemas.microsoft.com/office/drawing/2014/main" id="{F2652973-0A17-682F-A4BB-0A0C00C8492C}"/>
              </a:ext>
            </a:extLst>
          </p:cNvPr>
          <p:cNvPicPr>
            <a:picLocks noChangeAspect="1"/>
          </p:cNvPicPr>
          <p:nvPr/>
        </p:nvPicPr>
        <p:blipFill>
          <a:blip r:embed="rId3"/>
          <a:stretch>
            <a:fillRect/>
          </a:stretch>
        </p:blipFill>
        <p:spPr>
          <a:xfrm>
            <a:off x="859757" y="3800037"/>
            <a:ext cx="10169079" cy="2066989"/>
          </a:xfrm>
          <a:prstGeom prst="rect">
            <a:avLst/>
          </a:prstGeom>
        </p:spPr>
      </p:pic>
      <p:pic>
        <p:nvPicPr>
          <p:cNvPr id="14" name="Resim 13">
            <a:extLst>
              <a:ext uri="{FF2B5EF4-FFF2-40B4-BE49-F238E27FC236}">
                <a16:creationId xmlns:a16="http://schemas.microsoft.com/office/drawing/2014/main" id="{19BA97C3-61AC-62FD-1AF8-ADEAB0F0DDDE}"/>
              </a:ext>
            </a:extLst>
          </p:cNvPr>
          <p:cNvPicPr>
            <a:picLocks noChangeAspect="1"/>
          </p:cNvPicPr>
          <p:nvPr/>
        </p:nvPicPr>
        <p:blipFill>
          <a:blip r:embed="rId4"/>
          <a:stretch>
            <a:fillRect/>
          </a:stretch>
        </p:blipFill>
        <p:spPr>
          <a:xfrm>
            <a:off x="10587280" y="5581757"/>
            <a:ext cx="1335889" cy="1015663"/>
          </a:xfrm>
          <a:prstGeom prst="rect">
            <a:avLst/>
          </a:prstGeom>
        </p:spPr>
      </p:pic>
    </p:spTree>
    <p:extLst>
      <p:ext uri="{BB962C8B-B14F-4D97-AF65-F5344CB8AC3E}">
        <p14:creationId xmlns:p14="http://schemas.microsoft.com/office/powerpoint/2010/main" val="1183827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en-US" sz="3000" dirty="0">
                <a:solidFill>
                  <a:srgbClr val="002060"/>
                </a:solidFill>
              </a:rPr>
              <a:t>CIF | Cost Insurance and 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59852" y="3975172"/>
            <a:ext cx="11484230" cy="2585323"/>
          </a:xfrm>
          <a:prstGeom prst="rect">
            <a:avLst/>
          </a:prstGeom>
          <a:noFill/>
        </p:spPr>
        <p:txBody>
          <a:bodyPr wrap="square" rtlCol="0">
            <a:spAutoFit/>
          </a:bodyPr>
          <a:lstStyle/>
          <a:p>
            <a:pPr marL="285750" indent="-285750">
              <a:buFont typeface="Arial" panose="020B0604020202020204" pitchFamily="34" charset="0"/>
              <a:buChar char="•"/>
            </a:pPr>
            <a:r>
              <a:rPr lang="tr-TR" dirty="0"/>
              <a:t>CIF 'de malzemenin geminin bordasına yüklenmesiyle teslim gerçekleşir.</a:t>
            </a:r>
          </a:p>
          <a:p>
            <a:pPr marL="285750" indent="-285750">
              <a:buFont typeface="Arial" panose="020B0604020202020204" pitchFamily="34" charset="0"/>
              <a:buChar char="•"/>
            </a:pPr>
            <a:r>
              <a:rPr lang="tr-TR" dirty="0"/>
              <a:t>CIF 'de satıcı malzemenin temiz ve hasarsız bir şekilde nihai varış yerine ulaşmasını garanti etmez, sorumluluğu yoktur. Risk gemi bordasından sonra alıcıya geçer</a:t>
            </a:r>
          </a:p>
          <a:p>
            <a:pPr marL="285750" indent="-285750">
              <a:buFont typeface="Arial" panose="020B0604020202020204" pitchFamily="34" charset="0"/>
              <a:buChar char="•"/>
            </a:pPr>
            <a:r>
              <a:rPr lang="tr-TR" dirty="0"/>
              <a:t>CIF 'de ilk yükleme yeri net olarak belirtilmediği takdirde ilk yüklemeden sonra risk alıcıya geçer (HK - </a:t>
            </a:r>
            <a:r>
              <a:rPr lang="tr-TR" dirty="0" err="1"/>
              <a:t>Shanghai</a:t>
            </a:r>
            <a:r>
              <a:rPr lang="tr-TR" dirty="0"/>
              <a:t> - Rotterdam)</a:t>
            </a:r>
          </a:p>
          <a:p>
            <a:pPr marL="285750" indent="-285750">
              <a:buFont typeface="Arial" panose="020B0604020202020204" pitchFamily="34" charset="0"/>
              <a:buChar char="•"/>
            </a:pPr>
            <a:r>
              <a:rPr lang="tr-TR" dirty="0"/>
              <a:t> CIF 'de ihracat gümrük işlemleri satıcı sorumluluğundadır.</a:t>
            </a:r>
          </a:p>
          <a:p>
            <a:pPr marL="285750" indent="-285750">
              <a:buFont typeface="Arial" panose="020B0604020202020204" pitchFamily="34" charset="0"/>
              <a:buChar char="•"/>
            </a:pPr>
            <a:r>
              <a:rPr lang="tr-TR" dirty="0"/>
              <a:t>CIF 'de yükleme masrafları ve sorumluluğu satıcıya aittir.</a:t>
            </a:r>
          </a:p>
          <a:p>
            <a:pPr marL="285750" indent="-285750">
              <a:buFont typeface="Arial" panose="020B0604020202020204" pitchFamily="34" charset="0"/>
              <a:buChar char="•"/>
            </a:pPr>
            <a:r>
              <a:rPr lang="tr-TR" dirty="0"/>
              <a:t>CIF 'de taşıma ve navlun satıcının sorumluluğundadır.</a:t>
            </a:r>
          </a:p>
          <a:p>
            <a:pPr marL="285750" indent="-285750">
              <a:buFont typeface="Arial" panose="020B0604020202020204" pitchFamily="34" charset="0"/>
              <a:buChar char="•"/>
            </a:pPr>
            <a:r>
              <a:rPr lang="tr-TR" dirty="0"/>
              <a:t>CIF 'de sigorta satıcının sorumluluğundadır. (</a:t>
            </a:r>
            <a:r>
              <a:rPr lang="tr-TR" dirty="0" err="1"/>
              <a:t>min</a:t>
            </a:r>
            <a:r>
              <a:rPr lang="tr-TR" dirty="0"/>
              <a:t> </a:t>
            </a:r>
            <a:r>
              <a:rPr lang="tr-TR" dirty="0" err="1"/>
              <a:t>Clause</a:t>
            </a:r>
            <a:r>
              <a:rPr lang="tr-TR" dirty="0"/>
              <a:t> C / +%10)</a:t>
            </a:r>
          </a:p>
        </p:txBody>
      </p:sp>
      <p:pic>
        <p:nvPicPr>
          <p:cNvPr id="14" name="Resim 13">
            <a:extLst>
              <a:ext uri="{FF2B5EF4-FFF2-40B4-BE49-F238E27FC236}">
                <a16:creationId xmlns:a16="http://schemas.microsoft.com/office/drawing/2014/main" id="{3452BA4B-6559-0201-B58A-CA04C7CAFD44}"/>
              </a:ext>
            </a:extLst>
          </p:cNvPr>
          <p:cNvPicPr>
            <a:picLocks noChangeAspect="1"/>
          </p:cNvPicPr>
          <p:nvPr/>
        </p:nvPicPr>
        <p:blipFill>
          <a:blip r:embed="rId2"/>
          <a:stretch>
            <a:fillRect/>
          </a:stretch>
        </p:blipFill>
        <p:spPr>
          <a:xfrm>
            <a:off x="10587280" y="5581757"/>
            <a:ext cx="1335889" cy="1015663"/>
          </a:xfrm>
          <a:prstGeom prst="rect">
            <a:avLst/>
          </a:prstGeom>
        </p:spPr>
      </p:pic>
      <p:pic>
        <p:nvPicPr>
          <p:cNvPr id="7" name="Resim 6">
            <a:extLst>
              <a:ext uri="{FF2B5EF4-FFF2-40B4-BE49-F238E27FC236}">
                <a16:creationId xmlns:a16="http://schemas.microsoft.com/office/drawing/2014/main" id="{DD7A45FE-770A-F65C-5508-046F36C73D09}"/>
              </a:ext>
            </a:extLst>
          </p:cNvPr>
          <p:cNvPicPr>
            <a:picLocks noChangeAspect="1"/>
          </p:cNvPicPr>
          <p:nvPr/>
        </p:nvPicPr>
        <p:blipFill>
          <a:blip r:embed="rId3"/>
          <a:stretch>
            <a:fillRect/>
          </a:stretch>
        </p:blipFill>
        <p:spPr>
          <a:xfrm>
            <a:off x="1914429" y="861217"/>
            <a:ext cx="8292733" cy="3190570"/>
          </a:xfrm>
          <a:prstGeom prst="rect">
            <a:avLst/>
          </a:prstGeom>
        </p:spPr>
      </p:pic>
    </p:spTree>
    <p:extLst>
      <p:ext uri="{BB962C8B-B14F-4D97-AF65-F5344CB8AC3E}">
        <p14:creationId xmlns:p14="http://schemas.microsoft.com/office/powerpoint/2010/main" val="86531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en-US" sz="3000" dirty="0">
                <a:solidFill>
                  <a:srgbClr val="002060"/>
                </a:solidFill>
              </a:rPr>
              <a:t>CIF | Cost Insurance and Freight</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o 6">
            <a:extLst>
              <a:ext uri="{FF2B5EF4-FFF2-40B4-BE49-F238E27FC236}">
                <a16:creationId xmlns:a16="http://schemas.microsoft.com/office/drawing/2014/main" id="{93E4B2EB-A29D-7CDA-C4A3-681A54D98B6F}"/>
              </a:ext>
            </a:extLst>
          </p:cNvPr>
          <p:cNvGraphicFramePr>
            <a:graphicFrameLocks noGrp="1"/>
          </p:cNvGraphicFramePr>
          <p:nvPr>
            <p:extLst>
              <p:ext uri="{D42A27DB-BD31-4B8C-83A1-F6EECF244321}">
                <p14:modId xmlns:p14="http://schemas.microsoft.com/office/powerpoint/2010/main" val="3605768447"/>
              </p:ext>
            </p:extLst>
          </p:nvPr>
        </p:nvGraphicFramePr>
        <p:xfrm>
          <a:off x="388733" y="994496"/>
          <a:ext cx="4280648" cy="5391031"/>
        </p:xfrm>
        <a:graphic>
          <a:graphicData uri="http://schemas.openxmlformats.org/drawingml/2006/table">
            <a:tbl>
              <a:tblPr/>
              <a:tblGrid>
                <a:gridCol w="3314621">
                  <a:extLst>
                    <a:ext uri="{9D8B030D-6E8A-4147-A177-3AD203B41FA5}">
                      <a16:colId xmlns:a16="http://schemas.microsoft.com/office/drawing/2014/main" val="2743553481"/>
                    </a:ext>
                  </a:extLst>
                </a:gridCol>
                <a:gridCol w="966027">
                  <a:extLst>
                    <a:ext uri="{9D8B030D-6E8A-4147-A177-3AD203B41FA5}">
                      <a16:colId xmlns:a16="http://schemas.microsoft.com/office/drawing/2014/main" val="3791276080"/>
                    </a:ext>
                  </a:extLst>
                </a:gridCol>
              </a:tblGrid>
              <a:tr h="851607">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CIF</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COST</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INSURANCE</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FREIGHT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817890517"/>
                  </a:ext>
                </a:extLst>
              </a:tr>
              <a:tr h="221847">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119135"/>
                  </a:ext>
                </a:extLst>
              </a:tr>
              <a:tr h="727564">
                <a:tc>
                  <a:txBody>
                    <a:bodyPr/>
                    <a:lstStyle/>
                    <a:p>
                      <a:pPr algn="l" fontAlgn="ctr"/>
                      <a:r>
                        <a:rPr lang="tr-TR" sz="1500" b="0" i="0" u="none" strike="noStrike">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On Board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86400048"/>
                  </a:ext>
                </a:extLst>
              </a:tr>
              <a:tr h="221847">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79383"/>
                  </a:ext>
                </a:extLst>
              </a:tr>
              <a:tr h="271941">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05563059"/>
                  </a:ext>
                </a:extLst>
              </a:tr>
              <a:tr h="271941">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76699468"/>
                  </a:ext>
                </a:extLst>
              </a:tr>
              <a:tr h="271941">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22583981"/>
                  </a:ext>
                </a:extLst>
              </a:tr>
              <a:tr h="271941">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63643584"/>
                  </a:ext>
                </a:extLst>
              </a:tr>
              <a:tr h="271941">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53198112"/>
                  </a:ext>
                </a:extLst>
              </a:tr>
              <a:tr h="271941">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7940863"/>
                  </a:ext>
                </a:extLst>
              </a:tr>
              <a:tr h="271941">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78210616"/>
                  </a:ext>
                </a:extLst>
              </a:tr>
              <a:tr h="271941">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 C</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34841956"/>
                  </a:ext>
                </a:extLst>
              </a:tr>
              <a:tr h="271941">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98853470"/>
                  </a:ext>
                </a:extLst>
              </a:tr>
              <a:tr h="271941">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201990667"/>
                  </a:ext>
                </a:extLst>
              </a:tr>
              <a:tr h="271941">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81957045"/>
                  </a:ext>
                </a:extLst>
              </a:tr>
              <a:tr h="271941">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92700733"/>
                  </a:ext>
                </a:extLst>
              </a:tr>
            </a:tbl>
          </a:graphicData>
        </a:graphic>
      </p:graphicFrame>
      <p:sp>
        <p:nvSpPr>
          <p:cNvPr id="8" name="Metin kutusu 7">
            <a:extLst>
              <a:ext uri="{FF2B5EF4-FFF2-40B4-BE49-F238E27FC236}">
                <a16:creationId xmlns:a16="http://schemas.microsoft.com/office/drawing/2014/main" id="{8F707261-F1FE-0D51-A8D9-16E80DC4CD4D}"/>
              </a:ext>
            </a:extLst>
          </p:cNvPr>
          <p:cNvSpPr txBox="1"/>
          <p:nvPr/>
        </p:nvSpPr>
        <p:spPr>
          <a:xfrm>
            <a:off x="4910196" y="860989"/>
            <a:ext cx="7133886" cy="5909310"/>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Sigorta fiyatlaması ile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Ana taşıma riskini de kapsar</a:t>
            </a:r>
          </a:p>
          <a:p>
            <a:pPr marL="285750" indent="-285750">
              <a:buFont typeface="Arial" panose="020B0604020202020204" pitchFamily="34" charset="0"/>
              <a:buChar char="•"/>
            </a:pPr>
            <a:r>
              <a:rPr lang="tr-TR" dirty="0"/>
              <a:t>Gemi bordasına kadar ilave risk ve masrafları da içerir (liman , </a:t>
            </a:r>
            <a:r>
              <a:rPr lang="tr-TR" dirty="0" err="1"/>
              <a:t>barge</a:t>
            </a:r>
            <a:r>
              <a:rPr lang="tr-TR" dirty="0"/>
              <a:t>, lokal, ardiye </a:t>
            </a:r>
            <a:r>
              <a:rPr lang="tr-TR" dirty="0" err="1"/>
              <a:t>vb</a:t>
            </a:r>
            <a:r>
              <a:rPr lang="tr-TR" dirty="0"/>
              <a:t> )</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Sigorta yükümlülüğü ve gereksinimlerini kapsar ( C </a:t>
            </a:r>
            <a:r>
              <a:rPr lang="tr-TR" dirty="0" err="1"/>
              <a:t>Clause</a:t>
            </a:r>
            <a:r>
              <a:rPr lang="tr-TR" dirty="0"/>
              <a:t>)</a:t>
            </a:r>
          </a:p>
          <a:p>
            <a:pPr marL="285750" indent="-285750">
              <a:buFont typeface="Arial" panose="020B0604020202020204" pitchFamily="34" charset="0"/>
              <a:buChar char="•"/>
            </a:pPr>
            <a:r>
              <a:rPr lang="tr-TR" dirty="0"/>
              <a:t>Uygun, verimli ve zamanında yükleme ve sigorta risklerini kapsar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ve sigortanın riskleri kapsayacak şekilde gerçekleştirilmesine dikkat edilmelidir.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315832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tr-TR" sz="3000" dirty="0">
                <a:solidFill>
                  <a:srgbClr val="002060"/>
                </a:solidFill>
              </a:rPr>
              <a:t>CPT | </a:t>
            </a:r>
            <a:r>
              <a:rPr lang="tr-TR" sz="3000" dirty="0" err="1">
                <a:solidFill>
                  <a:srgbClr val="002060"/>
                </a:solidFill>
              </a:rPr>
              <a:t>Carriage</a:t>
            </a:r>
            <a:r>
              <a:rPr lang="tr-TR" sz="3000" dirty="0">
                <a:solidFill>
                  <a:srgbClr val="002060"/>
                </a:solidFill>
              </a:rPr>
              <a:t> </a:t>
            </a:r>
            <a:r>
              <a:rPr lang="tr-TR" sz="3000" dirty="0" err="1">
                <a:solidFill>
                  <a:srgbClr val="002060"/>
                </a:solidFill>
              </a:rPr>
              <a:t>Paid</a:t>
            </a:r>
            <a:r>
              <a:rPr lang="tr-TR" sz="3000" dirty="0">
                <a:solidFill>
                  <a:srgbClr val="002060"/>
                </a:solidFill>
              </a:rPr>
              <a:t> </a:t>
            </a:r>
            <a:r>
              <a:rPr lang="tr-TR" sz="3000" dirty="0" err="1">
                <a:solidFill>
                  <a:srgbClr val="002060"/>
                </a:solidFill>
              </a:rPr>
              <a:t>To</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dirty="0">
                <a:latin typeface="Tahoma" panose="020B0604030504040204" pitchFamily="34" charset="0"/>
              </a:rPr>
              <a:t>Mal Bedeli + Taşıma (Navlun)</a:t>
            </a:r>
          </a:p>
          <a:p>
            <a:pPr algn="ctr"/>
            <a:r>
              <a:rPr lang="tr-TR" sz="2700" dirty="0">
                <a:latin typeface="Tahoma" panose="020B0604030504040204" pitchFamily="34" charset="0"/>
              </a:rPr>
              <a:t>Malların belirtilen varış yerine kadar taşınması için gerekli olan taşımayı, masrafları ve navlun bedelini satıcının ödemesi anlamına gelir.</a:t>
            </a:r>
            <a:endParaRPr lang="tr-TR" sz="2700" b="0" i="0" u="none" strike="noStrike" baseline="0" dirty="0">
              <a:latin typeface="Tahoma" panose="020B0604030504040204" pitchFamily="34" charset="0"/>
            </a:endParaRP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7" name="Resim 6">
            <a:extLst>
              <a:ext uri="{FF2B5EF4-FFF2-40B4-BE49-F238E27FC236}">
                <a16:creationId xmlns:a16="http://schemas.microsoft.com/office/drawing/2014/main" id="{9C72721E-FFAB-4C15-2244-A211A822B7C4}"/>
              </a:ext>
            </a:extLst>
          </p:cNvPr>
          <p:cNvPicPr>
            <a:picLocks noChangeAspect="1"/>
          </p:cNvPicPr>
          <p:nvPr/>
        </p:nvPicPr>
        <p:blipFill>
          <a:blip r:embed="rId3"/>
          <a:stretch>
            <a:fillRect/>
          </a:stretch>
        </p:blipFill>
        <p:spPr>
          <a:xfrm>
            <a:off x="1220088" y="2694307"/>
            <a:ext cx="9751824" cy="2815221"/>
          </a:xfrm>
          <a:prstGeom prst="rect">
            <a:avLst/>
          </a:prstGeom>
        </p:spPr>
      </p:pic>
    </p:spTree>
    <p:extLst>
      <p:ext uri="{BB962C8B-B14F-4D97-AF65-F5344CB8AC3E}">
        <p14:creationId xmlns:p14="http://schemas.microsoft.com/office/powerpoint/2010/main" val="325900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CPT | </a:t>
            </a:r>
            <a:r>
              <a:rPr lang="tr-TR" sz="3000" dirty="0" err="1">
                <a:solidFill>
                  <a:srgbClr val="002060"/>
                </a:solidFill>
              </a:rPr>
              <a:t>Carriage</a:t>
            </a:r>
            <a:r>
              <a:rPr lang="tr-TR" sz="3000" dirty="0">
                <a:solidFill>
                  <a:srgbClr val="002060"/>
                </a:solidFill>
              </a:rPr>
              <a:t> </a:t>
            </a:r>
            <a:r>
              <a:rPr lang="tr-TR" sz="3000" dirty="0" err="1">
                <a:solidFill>
                  <a:srgbClr val="002060"/>
                </a:solidFill>
              </a:rPr>
              <a:t>Paid</a:t>
            </a:r>
            <a:r>
              <a:rPr lang="tr-TR" sz="3000" dirty="0">
                <a:solidFill>
                  <a:srgbClr val="002060"/>
                </a:solidFill>
              </a:rPr>
              <a:t> </a:t>
            </a:r>
            <a:r>
              <a:rPr lang="tr-TR" sz="3000" dirty="0" err="1">
                <a:solidFill>
                  <a:srgbClr val="002060"/>
                </a:solidFill>
              </a:rPr>
              <a:t>To</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23994" y="3821662"/>
            <a:ext cx="11423411" cy="2308324"/>
          </a:xfrm>
          <a:prstGeom prst="rect">
            <a:avLst/>
          </a:prstGeom>
          <a:noFill/>
        </p:spPr>
        <p:txBody>
          <a:bodyPr wrap="square" rtlCol="0">
            <a:spAutoFit/>
          </a:bodyPr>
          <a:lstStyle/>
          <a:p>
            <a:pPr marL="285750" indent="-285750">
              <a:buFont typeface="Arial" panose="020B0604020202020204" pitchFamily="34" charset="0"/>
              <a:buChar char="•"/>
            </a:pPr>
            <a:r>
              <a:rPr lang="tr-TR" dirty="0"/>
              <a:t>CPT 'de malzemenin satıcı tarafından ayarlanan taşıyıcıya teslimi ile gerçekleşir.</a:t>
            </a:r>
          </a:p>
          <a:p>
            <a:pPr marL="285750" indent="-285750">
              <a:buFont typeface="Arial" panose="020B0604020202020204" pitchFamily="34" charset="0"/>
              <a:buChar char="•"/>
            </a:pPr>
            <a:r>
              <a:rPr lang="tr-TR" dirty="0"/>
              <a:t>CPT 'de satıcı malzemenin temiz ve hasarsız bir şekilde nihai varış yerine ulaşmasını garanti etmez, sorumluluğu yoktur. Risk taşıyıcıya devirden sonra sona erer</a:t>
            </a:r>
          </a:p>
          <a:p>
            <a:pPr marL="285750" indent="-285750">
              <a:buFont typeface="Arial" panose="020B0604020202020204" pitchFamily="34" charset="0"/>
              <a:buChar char="•"/>
            </a:pPr>
            <a:r>
              <a:rPr lang="tr-TR" dirty="0"/>
              <a:t>CPT 'de ilk teslim yeri net olarak belirtilmediği taktirde satıcı kendisi için uygun bir yer belirleme hakkına sahiptir.</a:t>
            </a:r>
          </a:p>
          <a:p>
            <a:pPr marL="285750" indent="-285750">
              <a:buFont typeface="Arial" panose="020B0604020202020204" pitchFamily="34" charset="0"/>
              <a:buChar char="•"/>
            </a:pPr>
            <a:r>
              <a:rPr lang="tr-TR" dirty="0"/>
              <a:t>CPT 'de ihracat gümrük işlemleri satıcı sorumluluğundadır.</a:t>
            </a:r>
          </a:p>
          <a:p>
            <a:pPr marL="285750" indent="-285750">
              <a:buFont typeface="Arial" panose="020B0604020202020204" pitchFamily="34" charset="0"/>
              <a:buChar char="•"/>
            </a:pPr>
            <a:r>
              <a:rPr lang="tr-TR" dirty="0"/>
              <a:t>CPT 'de yükleme masrafları ve sorumluluğu satıcıya aittir.</a:t>
            </a:r>
          </a:p>
          <a:p>
            <a:pPr marL="285750" indent="-285750">
              <a:buFont typeface="Arial" panose="020B0604020202020204" pitchFamily="34" charset="0"/>
              <a:buChar char="•"/>
            </a:pPr>
            <a:r>
              <a:rPr lang="tr-TR" dirty="0"/>
              <a:t>CPT 'de taşıma ve navlun satıcının sorumluluğundadır.</a:t>
            </a:r>
          </a:p>
          <a:p>
            <a:pPr marL="285750" indent="-285750">
              <a:buFont typeface="Arial" panose="020B0604020202020204" pitchFamily="34" charset="0"/>
              <a:buChar char="•"/>
            </a:pPr>
            <a:r>
              <a:rPr lang="tr-TR" dirty="0"/>
              <a:t>CPT 'de boşaltma masrafları ve sorumluluğu alıcıya aittir. (Taşıma sözleşmesine göre değişebilir.)</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pic>
        <p:nvPicPr>
          <p:cNvPr id="5" name="Resim 4">
            <a:extLst>
              <a:ext uri="{FF2B5EF4-FFF2-40B4-BE49-F238E27FC236}">
                <a16:creationId xmlns:a16="http://schemas.microsoft.com/office/drawing/2014/main" id="{6F2082EF-6A43-7CC9-AF73-CB0BAD9C4338}"/>
              </a:ext>
            </a:extLst>
          </p:cNvPr>
          <p:cNvPicPr>
            <a:picLocks noChangeAspect="1"/>
          </p:cNvPicPr>
          <p:nvPr/>
        </p:nvPicPr>
        <p:blipFill>
          <a:blip r:embed="rId3"/>
          <a:stretch>
            <a:fillRect/>
          </a:stretch>
        </p:blipFill>
        <p:spPr>
          <a:xfrm>
            <a:off x="1816018" y="962969"/>
            <a:ext cx="8559964" cy="2858693"/>
          </a:xfrm>
          <a:prstGeom prst="rect">
            <a:avLst/>
          </a:prstGeom>
        </p:spPr>
      </p:pic>
    </p:spTree>
    <p:extLst>
      <p:ext uri="{BB962C8B-B14F-4D97-AF65-F5344CB8AC3E}">
        <p14:creationId xmlns:p14="http://schemas.microsoft.com/office/powerpoint/2010/main" val="2664676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81834"/>
            <a:ext cx="5553636" cy="574113"/>
          </a:xfrm>
        </p:spPr>
        <p:txBody>
          <a:bodyPr>
            <a:normAutofit/>
          </a:bodyPr>
          <a:lstStyle/>
          <a:p>
            <a:pPr algn="ctr"/>
            <a:r>
              <a:rPr lang="tr-TR" sz="3000" dirty="0">
                <a:solidFill>
                  <a:srgbClr val="002060"/>
                </a:solidFill>
              </a:rPr>
              <a:t>CPT | </a:t>
            </a:r>
            <a:r>
              <a:rPr lang="tr-TR" sz="3000" dirty="0" err="1">
                <a:solidFill>
                  <a:srgbClr val="002060"/>
                </a:solidFill>
              </a:rPr>
              <a:t>Carriage</a:t>
            </a:r>
            <a:r>
              <a:rPr lang="tr-TR" sz="3000" dirty="0">
                <a:solidFill>
                  <a:srgbClr val="002060"/>
                </a:solidFill>
              </a:rPr>
              <a:t> </a:t>
            </a:r>
            <a:r>
              <a:rPr lang="tr-TR" sz="3000" dirty="0" err="1">
                <a:solidFill>
                  <a:srgbClr val="002060"/>
                </a:solidFill>
              </a:rPr>
              <a:t>Paid</a:t>
            </a:r>
            <a:r>
              <a:rPr lang="tr-TR" sz="3000" dirty="0">
                <a:solidFill>
                  <a:srgbClr val="002060"/>
                </a:solidFill>
              </a:rPr>
              <a:t> </a:t>
            </a:r>
            <a:r>
              <a:rPr lang="tr-TR" sz="3000" dirty="0" err="1">
                <a:solidFill>
                  <a:srgbClr val="002060"/>
                </a:solidFill>
              </a:rPr>
              <a:t>To</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o 2">
            <a:extLst>
              <a:ext uri="{FF2B5EF4-FFF2-40B4-BE49-F238E27FC236}">
                <a16:creationId xmlns:a16="http://schemas.microsoft.com/office/drawing/2014/main" id="{C1F1910C-9F8E-CB4C-CD08-7F80773612AE}"/>
              </a:ext>
            </a:extLst>
          </p:cNvPr>
          <p:cNvGraphicFramePr>
            <a:graphicFrameLocks noGrp="1"/>
          </p:cNvGraphicFramePr>
          <p:nvPr>
            <p:extLst>
              <p:ext uri="{D42A27DB-BD31-4B8C-83A1-F6EECF244321}">
                <p14:modId xmlns:p14="http://schemas.microsoft.com/office/powerpoint/2010/main" val="2731261896"/>
              </p:ext>
            </p:extLst>
          </p:nvPr>
        </p:nvGraphicFramePr>
        <p:xfrm>
          <a:off x="349624" y="962968"/>
          <a:ext cx="4292618" cy="5488742"/>
        </p:xfrm>
        <a:graphic>
          <a:graphicData uri="http://schemas.openxmlformats.org/drawingml/2006/table">
            <a:tbl>
              <a:tblPr/>
              <a:tblGrid>
                <a:gridCol w="3416492">
                  <a:extLst>
                    <a:ext uri="{9D8B030D-6E8A-4147-A177-3AD203B41FA5}">
                      <a16:colId xmlns:a16="http://schemas.microsoft.com/office/drawing/2014/main" val="1039403607"/>
                    </a:ext>
                  </a:extLst>
                </a:gridCol>
                <a:gridCol w="876126">
                  <a:extLst>
                    <a:ext uri="{9D8B030D-6E8A-4147-A177-3AD203B41FA5}">
                      <a16:colId xmlns:a16="http://schemas.microsoft.com/office/drawing/2014/main" val="447332482"/>
                    </a:ext>
                  </a:extLst>
                </a:gridCol>
              </a:tblGrid>
              <a:tr h="712669">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CPT</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CARRIAGE</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PAID TO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27224965"/>
                  </a:ext>
                </a:extLst>
              </a:tr>
              <a:tr h="244065">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495850"/>
                  </a:ext>
                </a:extLst>
              </a:tr>
              <a:tr h="781723">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err="1">
                          <a:solidFill>
                            <a:srgbClr val="000000"/>
                          </a:solidFill>
                          <a:effectLst/>
                          <a:latin typeface="Calibri" panose="020F0502020204030204" pitchFamily="34" charset="0"/>
                        </a:rPr>
                        <a:t>Taşıyıca</a:t>
                      </a:r>
                      <a:r>
                        <a:rPr lang="tr-TR" sz="1500" b="1" i="0" u="none" strike="noStrike" dirty="0">
                          <a:solidFill>
                            <a:srgbClr val="000000"/>
                          </a:solidFill>
                          <a:effectLst/>
                          <a:latin typeface="Calibri" panose="020F0502020204030204" pitchFamily="34" charset="0"/>
                        </a:rPr>
                        <a:t> Teslim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71869024"/>
                  </a:ext>
                </a:extLst>
              </a:tr>
              <a:tr h="244065">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091740"/>
                  </a:ext>
                </a:extLst>
              </a:tr>
              <a:tr h="292185">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81239094"/>
                  </a:ext>
                </a:extLst>
              </a:tr>
              <a:tr h="292185">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71549706"/>
                  </a:ext>
                </a:extLst>
              </a:tr>
              <a:tr h="292185">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75154533"/>
                  </a:ext>
                </a:extLst>
              </a:tr>
              <a:tr h="292185">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90133129"/>
                  </a:ext>
                </a:extLst>
              </a:tr>
              <a:tr h="292185">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871693267"/>
                  </a:ext>
                </a:extLst>
              </a:tr>
              <a:tr h="292185">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91938435"/>
                  </a:ext>
                </a:extLst>
              </a:tr>
              <a:tr h="292185">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5947161"/>
                  </a:ext>
                </a:extLst>
              </a:tr>
              <a:tr h="292185">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729540"/>
                  </a:ext>
                </a:extLst>
              </a:tr>
              <a:tr h="292185">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80747517"/>
                  </a:ext>
                </a:extLst>
              </a:tr>
              <a:tr h="292185">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92907516"/>
                  </a:ext>
                </a:extLst>
              </a:tr>
              <a:tr h="292185">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499970102"/>
                  </a:ext>
                </a:extLst>
              </a:tr>
              <a:tr h="292185">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7591099"/>
                  </a:ext>
                </a:extLst>
              </a:tr>
            </a:tbl>
          </a:graphicData>
        </a:graphic>
      </p:graphicFrame>
      <p:sp>
        <p:nvSpPr>
          <p:cNvPr id="7" name="Metin kutusu 6">
            <a:extLst>
              <a:ext uri="{FF2B5EF4-FFF2-40B4-BE49-F238E27FC236}">
                <a16:creationId xmlns:a16="http://schemas.microsoft.com/office/drawing/2014/main" id="{64849AA4-C2AC-14CB-3E81-A7556AB2BED5}"/>
              </a:ext>
            </a:extLst>
          </p:cNvPr>
          <p:cNvSpPr txBox="1"/>
          <p:nvPr/>
        </p:nvSpPr>
        <p:spPr>
          <a:xfrm>
            <a:off x="4758290" y="1096399"/>
            <a:ext cx="7133886" cy="5355312"/>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Ana taşıma riskini de kapsar</a:t>
            </a:r>
          </a:p>
          <a:p>
            <a:pPr marL="285750" indent="-285750">
              <a:buFont typeface="Arial" panose="020B0604020202020204" pitchFamily="34" charset="0"/>
              <a:buChar char="•"/>
            </a:pPr>
            <a:r>
              <a:rPr lang="tr-TR" dirty="0"/>
              <a:t>Gemi bordasına kadar ilave risk ve masrafları da içerir (liman , </a:t>
            </a:r>
            <a:r>
              <a:rPr lang="tr-TR" dirty="0" err="1"/>
              <a:t>barge</a:t>
            </a:r>
            <a:r>
              <a:rPr lang="tr-TR" dirty="0"/>
              <a:t>, lokal, ardiye </a:t>
            </a:r>
            <a:r>
              <a:rPr lang="tr-TR" dirty="0" err="1"/>
              <a:t>vb</a:t>
            </a:r>
            <a:r>
              <a:rPr lang="tr-TR" dirty="0"/>
              <a:t> )</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Uygun verimli ve zamanında yükleme risklerini kapsar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dikkat edilmelidir.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742366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fontScale="90000"/>
          </a:bodyPr>
          <a:lstStyle/>
          <a:p>
            <a:pPr algn="ctr"/>
            <a:r>
              <a:rPr lang="en-US" sz="3200" dirty="0">
                <a:solidFill>
                  <a:srgbClr val="002060"/>
                </a:solidFill>
              </a:rPr>
              <a:t>CIP | Carriage and Insurance Paid</a:t>
            </a:r>
            <a:r>
              <a:rPr lang="tr-TR" sz="3200" dirty="0">
                <a:solidFill>
                  <a:srgbClr val="002060"/>
                </a:solidFill>
              </a:rPr>
              <a:t> </a:t>
            </a:r>
            <a:r>
              <a:rPr lang="tr-TR" sz="3200" dirty="0" err="1">
                <a:solidFill>
                  <a:srgbClr val="002060"/>
                </a:solidFill>
              </a:rPr>
              <a:t>To</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dirty="0">
                <a:latin typeface="Tahoma" panose="020B0604030504040204" pitchFamily="34" charset="0"/>
              </a:rPr>
              <a:t>Mal Bedeli + Taşıma (Navlun) + Sigorta</a:t>
            </a:r>
          </a:p>
          <a:p>
            <a:pPr algn="ctr"/>
            <a:r>
              <a:rPr lang="tr-TR" sz="2700" dirty="0">
                <a:latin typeface="Tahoma" panose="020B0604030504040204" pitchFamily="34" charset="0"/>
              </a:rPr>
              <a:t>Malların belirtilen varış yerine kadar taşınması için gerekli olan taşımayı, navlun bedelini ve sigortayı satıcının ödemesi anlamına gelir.</a:t>
            </a:r>
            <a:endParaRPr lang="tr-TR" sz="2700" b="0" i="0" u="none" strike="noStrike" baseline="0" dirty="0">
              <a:latin typeface="Tahoma" panose="020B0604030504040204" pitchFamily="34" charset="0"/>
            </a:endParaRP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5" name="Resim 4">
            <a:extLst>
              <a:ext uri="{FF2B5EF4-FFF2-40B4-BE49-F238E27FC236}">
                <a16:creationId xmlns:a16="http://schemas.microsoft.com/office/drawing/2014/main" id="{60CBCDA2-F398-C1F1-41C4-A2D2FFB62B08}"/>
              </a:ext>
            </a:extLst>
          </p:cNvPr>
          <p:cNvPicPr>
            <a:picLocks noChangeAspect="1"/>
          </p:cNvPicPr>
          <p:nvPr/>
        </p:nvPicPr>
        <p:blipFill>
          <a:blip r:embed="rId3"/>
          <a:stretch>
            <a:fillRect/>
          </a:stretch>
        </p:blipFill>
        <p:spPr>
          <a:xfrm>
            <a:off x="904951" y="2685289"/>
            <a:ext cx="10161979" cy="2824239"/>
          </a:xfrm>
          <a:prstGeom prst="rect">
            <a:avLst/>
          </a:prstGeom>
        </p:spPr>
      </p:pic>
    </p:spTree>
    <p:extLst>
      <p:ext uri="{BB962C8B-B14F-4D97-AF65-F5344CB8AC3E}">
        <p14:creationId xmlns:p14="http://schemas.microsoft.com/office/powerpoint/2010/main" val="158507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fontScale="90000"/>
          </a:bodyPr>
          <a:lstStyle/>
          <a:p>
            <a:pPr algn="ctr"/>
            <a:r>
              <a:rPr lang="en-US" sz="3300" dirty="0">
                <a:solidFill>
                  <a:srgbClr val="002060"/>
                </a:solidFill>
              </a:rPr>
              <a:t>CIP | Carriage and Insurance Paid</a:t>
            </a:r>
            <a:r>
              <a:rPr lang="tr-TR" sz="3300" dirty="0">
                <a:solidFill>
                  <a:srgbClr val="002060"/>
                </a:solidFill>
              </a:rPr>
              <a:t> </a:t>
            </a:r>
            <a:r>
              <a:rPr lang="tr-TR" sz="3300" dirty="0" err="1">
                <a:solidFill>
                  <a:srgbClr val="002060"/>
                </a:solidFill>
              </a:rPr>
              <a:t>To</a:t>
            </a:r>
            <a:endParaRPr lang="tr-TR" sz="33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66365" y="3942284"/>
            <a:ext cx="11423411" cy="2308324"/>
          </a:xfrm>
          <a:prstGeom prst="rect">
            <a:avLst/>
          </a:prstGeom>
          <a:noFill/>
        </p:spPr>
        <p:txBody>
          <a:bodyPr wrap="square" rtlCol="0">
            <a:spAutoFit/>
          </a:bodyPr>
          <a:lstStyle/>
          <a:p>
            <a:pPr marL="285750" indent="-285750">
              <a:buFont typeface="Arial" panose="020B0604020202020204" pitchFamily="34" charset="0"/>
              <a:buChar char="•"/>
            </a:pPr>
            <a:r>
              <a:rPr lang="tr-TR" dirty="0"/>
              <a:t>CIP 'da malzemenin satıcı tarafından ayarlanan taşıyıcıya teslimi ile gerçekleşir.</a:t>
            </a:r>
          </a:p>
          <a:p>
            <a:pPr marL="285750" indent="-285750">
              <a:buFont typeface="Arial" panose="020B0604020202020204" pitchFamily="34" charset="0"/>
              <a:buChar char="•"/>
            </a:pPr>
            <a:r>
              <a:rPr lang="tr-TR" dirty="0"/>
              <a:t>CIP 'da satıcı malzemenin temiz ve hasarsız bir şekilde nihai varış yerine ulaşmasını garanti etmez, sorumluluğu yoktur. Risk taşıyıcıya devirden sonra sona erer</a:t>
            </a:r>
          </a:p>
          <a:p>
            <a:pPr marL="285750" indent="-285750">
              <a:buFont typeface="Arial" panose="020B0604020202020204" pitchFamily="34" charset="0"/>
              <a:buChar char="•"/>
            </a:pPr>
            <a:r>
              <a:rPr lang="tr-TR" dirty="0"/>
              <a:t>CIP 'da ilk teslim yeri net olarak belirtilmediği taktirde satıcı kendisi için uygun bir yer belirleme hakkına sahiptir.</a:t>
            </a:r>
          </a:p>
          <a:p>
            <a:pPr marL="285750" indent="-285750">
              <a:buFont typeface="Arial" panose="020B0604020202020204" pitchFamily="34" charset="0"/>
              <a:buChar char="•"/>
            </a:pPr>
            <a:r>
              <a:rPr lang="tr-TR" dirty="0"/>
              <a:t>CIP 'da ihracat gümrük işlemleri satıcı sorumluluğundadır.</a:t>
            </a:r>
          </a:p>
          <a:p>
            <a:pPr marL="285750" indent="-285750">
              <a:buFont typeface="Arial" panose="020B0604020202020204" pitchFamily="34" charset="0"/>
              <a:buChar char="•"/>
            </a:pPr>
            <a:r>
              <a:rPr lang="tr-TR" dirty="0"/>
              <a:t>CIP 'da yükleme masrafları ve sorumluluğu satıcıya aittir.</a:t>
            </a:r>
          </a:p>
          <a:p>
            <a:pPr marL="285750" indent="-285750">
              <a:buFont typeface="Arial" panose="020B0604020202020204" pitchFamily="34" charset="0"/>
              <a:buChar char="•"/>
            </a:pPr>
            <a:r>
              <a:rPr lang="tr-TR" dirty="0"/>
              <a:t>CIP 'da taşıma ve navlun satıcının sorumluluğundadır.</a:t>
            </a:r>
          </a:p>
          <a:p>
            <a:pPr marL="285750" indent="-285750">
              <a:buFont typeface="Arial" panose="020B0604020202020204" pitchFamily="34" charset="0"/>
              <a:buChar char="•"/>
            </a:pPr>
            <a:r>
              <a:rPr lang="tr-TR" dirty="0"/>
              <a:t>CIP 'da sigorta satıcının sorumluluğundadır. (</a:t>
            </a:r>
            <a:r>
              <a:rPr lang="tr-TR" dirty="0" err="1"/>
              <a:t>Clause</a:t>
            </a:r>
            <a:r>
              <a:rPr lang="tr-TR" dirty="0"/>
              <a:t> A / + %10 )</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pic>
        <p:nvPicPr>
          <p:cNvPr id="7" name="Resim 6">
            <a:extLst>
              <a:ext uri="{FF2B5EF4-FFF2-40B4-BE49-F238E27FC236}">
                <a16:creationId xmlns:a16="http://schemas.microsoft.com/office/drawing/2014/main" id="{BB84B599-D908-5BC8-0729-75309B0020E4}"/>
              </a:ext>
            </a:extLst>
          </p:cNvPr>
          <p:cNvPicPr>
            <a:picLocks noChangeAspect="1"/>
          </p:cNvPicPr>
          <p:nvPr/>
        </p:nvPicPr>
        <p:blipFill>
          <a:blip r:embed="rId3"/>
          <a:stretch>
            <a:fillRect/>
          </a:stretch>
        </p:blipFill>
        <p:spPr>
          <a:xfrm>
            <a:off x="1816017" y="866676"/>
            <a:ext cx="8146849" cy="3007225"/>
          </a:xfrm>
          <a:prstGeom prst="rect">
            <a:avLst/>
          </a:prstGeom>
        </p:spPr>
      </p:pic>
    </p:spTree>
    <p:extLst>
      <p:ext uri="{BB962C8B-B14F-4D97-AF65-F5344CB8AC3E}">
        <p14:creationId xmlns:p14="http://schemas.microsoft.com/office/powerpoint/2010/main" val="1042215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fontScale="90000"/>
          </a:bodyPr>
          <a:lstStyle/>
          <a:p>
            <a:pPr algn="ctr"/>
            <a:r>
              <a:rPr lang="en-US" sz="3300" dirty="0">
                <a:solidFill>
                  <a:srgbClr val="002060"/>
                </a:solidFill>
              </a:rPr>
              <a:t>CIP | Carriage and Insurance Paid</a:t>
            </a:r>
            <a:r>
              <a:rPr lang="tr-TR" sz="3300" dirty="0">
                <a:solidFill>
                  <a:srgbClr val="002060"/>
                </a:solidFill>
              </a:rPr>
              <a:t> </a:t>
            </a:r>
            <a:r>
              <a:rPr lang="tr-TR" sz="3300" dirty="0" err="1">
                <a:solidFill>
                  <a:srgbClr val="002060"/>
                </a:solidFill>
              </a:rPr>
              <a:t>To</a:t>
            </a:r>
            <a:endParaRPr lang="tr-TR" sz="33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o 6">
            <a:extLst>
              <a:ext uri="{FF2B5EF4-FFF2-40B4-BE49-F238E27FC236}">
                <a16:creationId xmlns:a16="http://schemas.microsoft.com/office/drawing/2014/main" id="{9B2C479C-F861-0ED5-3EE0-72FE82D30700}"/>
              </a:ext>
            </a:extLst>
          </p:cNvPr>
          <p:cNvGraphicFramePr>
            <a:graphicFrameLocks noGrp="1"/>
          </p:cNvGraphicFramePr>
          <p:nvPr>
            <p:extLst>
              <p:ext uri="{D42A27DB-BD31-4B8C-83A1-F6EECF244321}">
                <p14:modId xmlns:p14="http://schemas.microsoft.com/office/powerpoint/2010/main" val="3909816808"/>
              </p:ext>
            </p:extLst>
          </p:nvPr>
        </p:nvGraphicFramePr>
        <p:xfrm>
          <a:off x="388733" y="1085404"/>
          <a:ext cx="4280648" cy="5368327"/>
        </p:xfrm>
        <a:graphic>
          <a:graphicData uri="http://schemas.openxmlformats.org/drawingml/2006/table">
            <a:tbl>
              <a:tblPr/>
              <a:tblGrid>
                <a:gridCol w="3277894">
                  <a:extLst>
                    <a:ext uri="{9D8B030D-6E8A-4147-A177-3AD203B41FA5}">
                      <a16:colId xmlns:a16="http://schemas.microsoft.com/office/drawing/2014/main" val="1070926380"/>
                    </a:ext>
                  </a:extLst>
                </a:gridCol>
                <a:gridCol w="1002754">
                  <a:extLst>
                    <a:ext uri="{9D8B030D-6E8A-4147-A177-3AD203B41FA5}">
                      <a16:colId xmlns:a16="http://schemas.microsoft.com/office/drawing/2014/main" val="1763076859"/>
                    </a:ext>
                  </a:extLst>
                </a:gridCol>
              </a:tblGrid>
              <a:tr h="846761">
                <a:tc>
                  <a:txBody>
                    <a:bodyPr/>
                    <a:lstStyle/>
                    <a:p>
                      <a:pPr algn="l" fontAlgn="ctr"/>
                      <a:r>
                        <a:rPr lang="tr-TR" sz="2200" b="0" i="0" u="none" strike="noStrike" dirty="0">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500" b="1" i="0" u="none" strike="noStrike" dirty="0">
                          <a:solidFill>
                            <a:srgbClr val="000000"/>
                          </a:solidFill>
                          <a:effectLst/>
                          <a:latin typeface="Calibri" panose="020F0502020204030204" pitchFamily="34" charset="0"/>
                        </a:rPr>
                        <a:t>CIP</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CARRIAGE </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INSURANCE</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PAID TO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61007140"/>
                  </a:ext>
                </a:extLst>
              </a:tr>
              <a:tr h="220585">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335112"/>
                  </a:ext>
                </a:extLst>
              </a:tr>
              <a:tr h="723424">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err="1">
                          <a:solidFill>
                            <a:srgbClr val="000000"/>
                          </a:solidFill>
                          <a:effectLst/>
                          <a:latin typeface="Calibri" panose="020F0502020204030204" pitchFamily="34" charset="0"/>
                        </a:rPr>
                        <a:t>Taşıyıca</a:t>
                      </a:r>
                      <a:r>
                        <a:rPr lang="tr-TR" sz="1500" b="1" i="0" u="none" strike="noStrike" dirty="0">
                          <a:solidFill>
                            <a:srgbClr val="000000"/>
                          </a:solidFill>
                          <a:effectLst/>
                          <a:latin typeface="Calibri" panose="020F0502020204030204" pitchFamily="34" charset="0"/>
                        </a:rPr>
                        <a:t> Teslim</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78384704"/>
                  </a:ext>
                </a:extLst>
              </a:tr>
              <a:tr h="220585">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92573"/>
                  </a:ext>
                </a:extLst>
              </a:tr>
              <a:tr h="270394">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71349717"/>
                  </a:ext>
                </a:extLst>
              </a:tr>
              <a:tr h="270394">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06094003"/>
                  </a:ext>
                </a:extLst>
              </a:tr>
              <a:tr h="270394">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597192"/>
                  </a:ext>
                </a:extLst>
              </a:tr>
              <a:tr h="270394">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03589294"/>
                  </a:ext>
                </a:extLst>
              </a:tr>
              <a:tr h="270394">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52261482"/>
                  </a:ext>
                </a:extLst>
              </a:tr>
              <a:tr h="270394">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1323207"/>
                  </a:ext>
                </a:extLst>
              </a:tr>
              <a:tr h="270394">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63870021"/>
                  </a:ext>
                </a:extLst>
              </a:tr>
              <a:tr h="270394">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 A</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94330680"/>
                  </a:ext>
                </a:extLst>
              </a:tr>
              <a:tr h="270394">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95629745"/>
                  </a:ext>
                </a:extLst>
              </a:tr>
              <a:tr h="270394">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4437727"/>
                  </a:ext>
                </a:extLst>
              </a:tr>
              <a:tr h="270394">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62127118"/>
                  </a:ext>
                </a:extLst>
              </a:tr>
              <a:tr h="270394">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097503122"/>
                  </a:ext>
                </a:extLst>
              </a:tr>
            </a:tbl>
          </a:graphicData>
        </a:graphic>
      </p:graphicFrame>
      <p:sp>
        <p:nvSpPr>
          <p:cNvPr id="8" name="Metin kutusu 7">
            <a:extLst>
              <a:ext uri="{FF2B5EF4-FFF2-40B4-BE49-F238E27FC236}">
                <a16:creationId xmlns:a16="http://schemas.microsoft.com/office/drawing/2014/main" id="{15961681-560D-95D2-F34A-8ADCE6BE2635}"/>
              </a:ext>
            </a:extLst>
          </p:cNvPr>
          <p:cNvSpPr txBox="1"/>
          <p:nvPr/>
        </p:nvSpPr>
        <p:spPr>
          <a:xfrm>
            <a:off x="4874338" y="962969"/>
            <a:ext cx="7133886" cy="5909310"/>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Sigorta fiyatlaması ile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Ana taşıma riskini de kapsar</a:t>
            </a:r>
          </a:p>
          <a:p>
            <a:pPr marL="285750" indent="-285750">
              <a:buFont typeface="Arial" panose="020B0604020202020204" pitchFamily="34" charset="0"/>
              <a:buChar char="•"/>
            </a:pPr>
            <a:r>
              <a:rPr lang="tr-TR" dirty="0"/>
              <a:t>Gemi bordasına kadar ilave risk ve masrafları da içerir (liman , </a:t>
            </a:r>
            <a:r>
              <a:rPr lang="tr-TR" dirty="0" err="1"/>
              <a:t>barge</a:t>
            </a:r>
            <a:r>
              <a:rPr lang="tr-TR" dirty="0"/>
              <a:t>, lokal, ardiye </a:t>
            </a:r>
            <a:r>
              <a:rPr lang="tr-TR" dirty="0" err="1"/>
              <a:t>vb</a:t>
            </a:r>
            <a:r>
              <a:rPr lang="tr-TR" dirty="0"/>
              <a:t> )</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Sigorta yükümlülüğü ve gereksinimlerini kapsar (A </a:t>
            </a:r>
            <a:r>
              <a:rPr lang="tr-TR" dirty="0" err="1"/>
              <a:t>Clause</a:t>
            </a:r>
            <a:r>
              <a:rPr lang="tr-TR" dirty="0"/>
              <a:t>)</a:t>
            </a:r>
          </a:p>
          <a:p>
            <a:pPr marL="285750" indent="-285750">
              <a:buFont typeface="Arial" panose="020B0604020202020204" pitchFamily="34" charset="0"/>
              <a:buChar char="•"/>
            </a:pPr>
            <a:r>
              <a:rPr lang="tr-TR" dirty="0"/>
              <a:t>Uygun, verimli ve zamanında yükleme ve sigorta risklerini kapsar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ve sigortanın riskleri kapsayacak şekilde gerçekleştirilmesine dikkat edilmelidir.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913855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778625" y="205816"/>
            <a:ext cx="4634750" cy="574113"/>
          </a:xfrm>
        </p:spPr>
        <p:txBody>
          <a:bodyPr>
            <a:normAutofit/>
          </a:bodyPr>
          <a:lstStyle/>
          <a:p>
            <a:r>
              <a:rPr lang="tr-TR" sz="3000" dirty="0" err="1">
                <a:solidFill>
                  <a:srgbClr val="002060"/>
                </a:solidFill>
              </a:rPr>
              <a:t>Incoterms</a:t>
            </a:r>
            <a:r>
              <a:rPr lang="tr-TR" sz="3000" dirty="0">
                <a:solidFill>
                  <a:srgbClr val="002060"/>
                </a:solidFill>
              </a:rPr>
              <a:t> Tarihi Gelişimi</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941294" y="1425390"/>
            <a:ext cx="10878671" cy="4752595"/>
          </a:xfrm>
        </p:spPr>
        <p:txBody>
          <a:bodyPr>
            <a:noAutofit/>
          </a:bodyPr>
          <a:lstStyle/>
          <a:p>
            <a:pPr marL="0" indent="0">
              <a:buNone/>
            </a:pPr>
            <a:r>
              <a:rPr lang="tr-TR" sz="2700" b="0" i="0" u="none" strike="noStrike" baseline="0" dirty="0">
                <a:latin typeface="Tahoma" panose="020B0604030504040204" pitchFamily="34" charset="0"/>
              </a:rPr>
              <a:t>–1936 </a:t>
            </a:r>
            <a:r>
              <a:rPr lang="tr-TR" sz="2700" dirty="0" err="1">
                <a:latin typeface="Tahoma" panose="020B0604030504040204" pitchFamily="34" charset="0"/>
              </a:rPr>
              <a:t>I</a:t>
            </a:r>
            <a:r>
              <a:rPr lang="tr-TR" sz="2700" b="0" i="0" u="none" strike="noStrike" baseline="0" dirty="0" err="1">
                <a:latin typeface="Tahoma" panose="020B0604030504040204" pitchFamily="34" charset="0"/>
              </a:rPr>
              <a:t>ncoterms</a:t>
            </a:r>
            <a:r>
              <a:rPr lang="tr-TR" sz="2700" b="0" i="0" u="none" strike="noStrike" baseline="0" dirty="0">
                <a:latin typeface="Tahoma" panose="020B0604030504040204" pitchFamily="34" charset="0"/>
              </a:rPr>
              <a:t> olarak ilk baskı</a:t>
            </a:r>
          </a:p>
          <a:p>
            <a:pPr marL="0" indent="0">
              <a:buNone/>
            </a:pPr>
            <a:r>
              <a:rPr lang="tr-TR" sz="2700" b="0" i="0" u="none" strike="noStrike" baseline="0" dirty="0">
                <a:latin typeface="Tahoma" panose="020B0604030504040204" pitchFamily="34" charset="0"/>
              </a:rPr>
              <a:t>–1953 Revizyon </a:t>
            </a:r>
          </a:p>
          <a:p>
            <a:pPr marL="0" indent="0">
              <a:buNone/>
            </a:pPr>
            <a:r>
              <a:rPr lang="tr-TR" sz="2700" b="0" i="0" u="none" strike="noStrike" baseline="0" dirty="0">
                <a:latin typeface="Tahoma" panose="020B0604030504040204" pitchFamily="34" charset="0"/>
              </a:rPr>
              <a:t>–1967 Revizyon </a:t>
            </a:r>
          </a:p>
          <a:p>
            <a:pPr marL="0" indent="0">
              <a:buNone/>
            </a:pPr>
            <a:r>
              <a:rPr lang="tr-TR" sz="2700" b="0" i="0" u="none" strike="noStrike" baseline="0" dirty="0">
                <a:latin typeface="Tahoma" panose="020B0604030504040204" pitchFamily="34" charset="0"/>
              </a:rPr>
              <a:t>–1976 Revizyon </a:t>
            </a:r>
          </a:p>
          <a:p>
            <a:pPr marL="0" indent="0">
              <a:buNone/>
            </a:pPr>
            <a:r>
              <a:rPr lang="tr-TR" sz="2700" b="0" i="0" u="none" strike="noStrike" baseline="0" dirty="0">
                <a:latin typeface="Tahoma" panose="020B0604030504040204" pitchFamily="34" charset="0"/>
              </a:rPr>
              <a:t>–1980 Revizyon </a:t>
            </a:r>
          </a:p>
          <a:p>
            <a:pPr marL="0" indent="0">
              <a:buNone/>
            </a:pPr>
            <a:r>
              <a:rPr lang="tr-TR" sz="2700" b="0" i="0" u="none" strike="noStrike" baseline="0" dirty="0">
                <a:latin typeface="Tahoma" panose="020B0604030504040204" pitchFamily="34" charset="0"/>
              </a:rPr>
              <a:t>–1990 Revizyon </a:t>
            </a:r>
          </a:p>
          <a:p>
            <a:pPr marL="0" indent="0">
              <a:buNone/>
            </a:pPr>
            <a:r>
              <a:rPr lang="tr-TR" sz="2700" b="0" i="0" u="none" strike="noStrike" baseline="0" dirty="0">
                <a:latin typeface="Tahoma" panose="020B0604030504040204" pitchFamily="34" charset="0"/>
              </a:rPr>
              <a:t>–2000 Revizyon </a:t>
            </a:r>
          </a:p>
          <a:p>
            <a:pPr marL="0" indent="0">
              <a:buNone/>
            </a:pPr>
            <a:r>
              <a:rPr lang="tr-TR" sz="2700" b="0" i="0" u="none" strike="noStrike" baseline="0" dirty="0">
                <a:latin typeface="Tahoma" panose="020B0604030504040204" pitchFamily="34" charset="0"/>
              </a:rPr>
              <a:t>–2010 Revizyon </a:t>
            </a:r>
          </a:p>
          <a:p>
            <a:pPr marL="0" indent="0">
              <a:buNone/>
            </a:pPr>
            <a:r>
              <a:rPr lang="tr-TR" sz="2700" b="0" i="0" u="none" strike="noStrike" baseline="0" dirty="0">
                <a:latin typeface="Tahoma" panose="020B0604030504040204" pitchFamily="34" charset="0"/>
              </a:rPr>
              <a:t>–2020 Revizyonu (</a:t>
            </a:r>
            <a:r>
              <a:rPr lang="tr-TR" sz="2100" b="0" i="0" u="none" strike="noStrike" baseline="0" dirty="0">
                <a:latin typeface="Tahoma" panose="020B0604030504040204" pitchFamily="34" charset="0"/>
              </a:rPr>
              <a:t>01.01.2020 tarihinden itibaren uygulanmaya başlanmıştır)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03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en-US" sz="3000" dirty="0">
                <a:solidFill>
                  <a:srgbClr val="002060"/>
                </a:solidFill>
              </a:rPr>
              <a:t>DAP | Delivered at Place</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990974"/>
            <a:ext cx="11484230" cy="1338828"/>
          </a:xfrm>
          <a:prstGeom prst="rect">
            <a:avLst/>
          </a:prstGeom>
          <a:noFill/>
        </p:spPr>
        <p:txBody>
          <a:bodyPr wrap="square" rtlCol="0">
            <a:spAutoFit/>
          </a:bodyPr>
          <a:lstStyle/>
          <a:p>
            <a:pPr algn="ctr"/>
            <a:r>
              <a:rPr lang="tr-TR" sz="2700" dirty="0">
                <a:latin typeface="Tahoma" panose="020B0604030504040204" pitchFamily="34" charset="0"/>
              </a:rPr>
              <a:t>“Belirlenen Yerde Teslim” kuralı, satıcının malları belirlenen</a:t>
            </a:r>
          </a:p>
          <a:p>
            <a:pPr algn="ctr"/>
            <a:r>
              <a:rPr lang="tr-TR" sz="2700" dirty="0">
                <a:latin typeface="Tahoma" panose="020B0604030504040204" pitchFamily="34" charset="0"/>
              </a:rPr>
              <a:t>varış yerinde gelen taşıma aracından boşaltmadan alıcının</a:t>
            </a:r>
          </a:p>
          <a:p>
            <a:pPr algn="ctr"/>
            <a:r>
              <a:rPr lang="tr-TR" sz="2700" dirty="0">
                <a:latin typeface="Tahoma" panose="020B0604030504040204" pitchFamily="34" charset="0"/>
              </a:rPr>
              <a:t>tasarrufuna bırakmakla teslim ettiğini ifade eder.</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7" name="Resim 6">
            <a:extLst>
              <a:ext uri="{FF2B5EF4-FFF2-40B4-BE49-F238E27FC236}">
                <a16:creationId xmlns:a16="http://schemas.microsoft.com/office/drawing/2014/main" id="{C5577BE0-9880-39C6-4FAF-13EB23D2C8EA}"/>
              </a:ext>
            </a:extLst>
          </p:cNvPr>
          <p:cNvPicPr>
            <a:picLocks noChangeAspect="1"/>
          </p:cNvPicPr>
          <p:nvPr/>
        </p:nvPicPr>
        <p:blipFill>
          <a:blip r:embed="rId3"/>
          <a:stretch>
            <a:fillRect/>
          </a:stretch>
        </p:blipFill>
        <p:spPr>
          <a:xfrm>
            <a:off x="1297660" y="2993499"/>
            <a:ext cx="9596680" cy="2043498"/>
          </a:xfrm>
          <a:prstGeom prst="rect">
            <a:avLst/>
          </a:prstGeom>
        </p:spPr>
      </p:pic>
    </p:spTree>
    <p:extLst>
      <p:ext uri="{BB962C8B-B14F-4D97-AF65-F5344CB8AC3E}">
        <p14:creationId xmlns:p14="http://schemas.microsoft.com/office/powerpoint/2010/main" val="1875481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en-US" sz="3000" dirty="0">
                <a:solidFill>
                  <a:srgbClr val="002060"/>
                </a:solidFill>
              </a:rPr>
              <a:t>DAP | Delivered at Place</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23994" y="3821662"/>
            <a:ext cx="11423411" cy="2308324"/>
          </a:xfrm>
          <a:prstGeom prst="rect">
            <a:avLst/>
          </a:prstGeom>
          <a:noFill/>
        </p:spPr>
        <p:txBody>
          <a:bodyPr wrap="square" rtlCol="0">
            <a:spAutoFit/>
          </a:bodyPr>
          <a:lstStyle/>
          <a:p>
            <a:pPr marL="285750" indent="-285750">
              <a:buFont typeface="Arial" panose="020B0604020202020204" pitchFamily="34" charset="0"/>
              <a:buChar char="•"/>
            </a:pPr>
            <a:r>
              <a:rPr lang="tr-TR" dirty="0"/>
              <a:t>DAP 'da malzemenin taşıma aracında boşaltmaya hazır olarak belirlenen teslim yerinde alıcının kullanımına hazır olarak teslimi ile gerçekleşir.</a:t>
            </a:r>
          </a:p>
          <a:p>
            <a:pPr marL="285750" indent="-285750">
              <a:buFont typeface="Arial" panose="020B0604020202020204" pitchFamily="34" charset="0"/>
              <a:buChar char="•"/>
            </a:pPr>
            <a:r>
              <a:rPr lang="tr-TR" dirty="0"/>
              <a:t>DAP 'da ihracat gümrük işlemleri satıcı sorumluluğundadır.</a:t>
            </a:r>
          </a:p>
          <a:p>
            <a:pPr marL="285750" indent="-285750">
              <a:buFont typeface="Arial" panose="020B0604020202020204" pitchFamily="34" charset="0"/>
              <a:buChar char="•"/>
            </a:pPr>
            <a:r>
              <a:rPr lang="tr-TR" dirty="0"/>
              <a:t>DAP 'da yükleme masrafları ve sorumluluğu satıcıya aittir.</a:t>
            </a:r>
          </a:p>
          <a:p>
            <a:pPr marL="285750" indent="-285750">
              <a:buFont typeface="Arial" panose="020B0604020202020204" pitchFamily="34" charset="0"/>
              <a:buChar char="•"/>
            </a:pPr>
            <a:r>
              <a:rPr lang="tr-TR" dirty="0"/>
              <a:t>DAP 'da taşıma ve navlun satıcının sorumluluğundadır.</a:t>
            </a:r>
          </a:p>
          <a:p>
            <a:pPr marL="285750" indent="-285750">
              <a:buFont typeface="Arial" panose="020B0604020202020204" pitchFamily="34" charset="0"/>
              <a:buChar char="•"/>
            </a:pPr>
            <a:r>
              <a:rPr lang="tr-TR" dirty="0"/>
              <a:t>DAP 'da sigorta sözleşmeye göre belirlenir. Ancak bizim sigorta yaptırmamız daha uygun olacaktır.</a:t>
            </a:r>
          </a:p>
          <a:p>
            <a:pPr marL="285750" indent="-285750">
              <a:buFont typeface="Arial" panose="020B0604020202020204" pitchFamily="34" charset="0"/>
              <a:buChar char="•"/>
            </a:pPr>
            <a:r>
              <a:rPr lang="tr-TR" dirty="0"/>
              <a:t>DAP 'da boşaltma masrafları ve sorumluluğu alıcıya aittir. (Taşıma sözleşmesine göre değişebilir.)</a:t>
            </a:r>
          </a:p>
          <a:p>
            <a:pPr marL="285750" indent="-285750">
              <a:buFont typeface="Arial" panose="020B0604020202020204" pitchFamily="34" charset="0"/>
              <a:buChar char="•"/>
            </a:pPr>
            <a:endParaRPr lang="tr-TR" dirty="0"/>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pic>
        <p:nvPicPr>
          <p:cNvPr id="5" name="Resim 4">
            <a:extLst>
              <a:ext uri="{FF2B5EF4-FFF2-40B4-BE49-F238E27FC236}">
                <a16:creationId xmlns:a16="http://schemas.microsoft.com/office/drawing/2014/main" id="{5BEF11FC-B54B-D2C3-18A8-F40C1AB03A8A}"/>
              </a:ext>
            </a:extLst>
          </p:cNvPr>
          <p:cNvPicPr>
            <a:picLocks noChangeAspect="1"/>
          </p:cNvPicPr>
          <p:nvPr/>
        </p:nvPicPr>
        <p:blipFill>
          <a:blip r:embed="rId3"/>
          <a:stretch>
            <a:fillRect/>
          </a:stretch>
        </p:blipFill>
        <p:spPr>
          <a:xfrm>
            <a:off x="1816017" y="855947"/>
            <a:ext cx="8222404" cy="3001387"/>
          </a:xfrm>
          <a:prstGeom prst="rect">
            <a:avLst/>
          </a:prstGeom>
        </p:spPr>
      </p:pic>
    </p:spTree>
    <p:extLst>
      <p:ext uri="{BB962C8B-B14F-4D97-AF65-F5344CB8AC3E}">
        <p14:creationId xmlns:p14="http://schemas.microsoft.com/office/powerpoint/2010/main" val="1449902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a:bodyPr>
          <a:lstStyle/>
          <a:p>
            <a:pPr algn="ctr"/>
            <a:r>
              <a:rPr lang="en-US" sz="3000" dirty="0">
                <a:solidFill>
                  <a:srgbClr val="002060"/>
                </a:solidFill>
              </a:rPr>
              <a:t>DAP | Delivered at Place</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 name="Tablo 2">
            <a:extLst>
              <a:ext uri="{FF2B5EF4-FFF2-40B4-BE49-F238E27FC236}">
                <a16:creationId xmlns:a16="http://schemas.microsoft.com/office/drawing/2014/main" id="{99F099D1-9DB4-A976-9687-744EBD1E3451}"/>
              </a:ext>
            </a:extLst>
          </p:cNvPr>
          <p:cNvGraphicFramePr>
            <a:graphicFrameLocks noGrp="1"/>
          </p:cNvGraphicFramePr>
          <p:nvPr>
            <p:extLst>
              <p:ext uri="{D42A27DB-BD31-4B8C-83A1-F6EECF244321}">
                <p14:modId xmlns:p14="http://schemas.microsoft.com/office/powerpoint/2010/main" val="870106795"/>
              </p:ext>
            </p:extLst>
          </p:nvPr>
        </p:nvGraphicFramePr>
        <p:xfrm>
          <a:off x="363071" y="984645"/>
          <a:ext cx="4488107" cy="5426871"/>
        </p:xfrm>
        <a:graphic>
          <a:graphicData uri="http://schemas.openxmlformats.org/drawingml/2006/table">
            <a:tbl>
              <a:tblPr/>
              <a:tblGrid>
                <a:gridCol w="3277831">
                  <a:extLst>
                    <a:ext uri="{9D8B030D-6E8A-4147-A177-3AD203B41FA5}">
                      <a16:colId xmlns:a16="http://schemas.microsoft.com/office/drawing/2014/main" val="3907599706"/>
                    </a:ext>
                  </a:extLst>
                </a:gridCol>
                <a:gridCol w="1210276">
                  <a:extLst>
                    <a:ext uri="{9D8B030D-6E8A-4147-A177-3AD203B41FA5}">
                      <a16:colId xmlns:a16="http://schemas.microsoft.com/office/drawing/2014/main" val="2268980015"/>
                    </a:ext>
                  </a:extLst>
                </a:gridCol>
              </a:tblGrid>
              <a:tr h="715162">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a:solidFill>
                            <a:srgbClr val="000000"/>
                          </a:solidFill>
                          <a:effectLst/>
                          <a:latin typeface="Calibri" panose="020F0502020204030204" pitchFamily="34" charset="0"/>
                        </a:rPr>
                        <a:t>DAP</a:t>
                      </a:r>
                      <a:br>
                        <a:rPr lang="tr-TR" sz="1500" b="1" i="0" u="none" strike="noStrike">
                          <a:solidFill>
                            <a:srgbClr val="000000"/>
                          </a:solidFill>
                          <a:effectLst/>
                          <a:latin typeface="Calibri" panose="020F0502020204030204" pitchFamily="34" charset="0"/>
                        </a:rPr>
                      </a:br>
                      <a:r>
                        <a:rPr lang="tr-TR" sz="1500" b="1" i="0" u="none" strike="noStrike">
                          <a:solidFill>
                            <a:srgbClr val="000000"/>
                          </a:solidFill>
                          <a:effectLst/>
                          <a:latin typeface="Calibri" panose="020F0502020204030204" pitchFamily="34" charset="0"/>
                        </a:rPr>
                        <a:t>DELIVERY </a:t>
                      </a:r>
                      <a:br>
                        <a:rPr lang="tr-TR" sz="1500" b="1" i="0" u="none" strike="noStrike">
                          <a:solidFill>
                            <a:srgbClr val="000000"/>
                          </a:solidFill>
                          <a:effectLst/>
                          <a:latin typeface="Calibri" panose="020F0502020204030204" pitchFamily="34" charset="0"/>
                        </a:rPr>
                      </a:br>
                      <a:r>
                        <a:rPr lang="tr-TR" sz="1500" b="1" i="0" u="none" strike="noStrike">
                          <a:solidFill>
                            <a:srgbClr val="000000"/>
                          </a:solidFill>
                          <a:effectLst/>
                          <a:latin typeface="Calibri" panose="020F0502020204030204" pitchFamily="34" charset="0"/>
                        </a:rPr>
                        <a:t>AT PLACE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6858627"/>
                  </a:ext>
                </a:extLst>
              </a:tr>
              <a:tr h="244919">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223378"/>
                  </a:ext>
                </a:extLst>
              </a:tr>
              <a:tr h="771446">
                <a:tc>
                  <a:txBody>
                    <a:bodyPr/>
                    <a:lstStyle/>
                    <a:p>
                      <a:pPr algn="l" fontAlgn="ctr"/>
                      <a:r>
                        <a:rPr lang="tr-TR" sz="1500" b="0" i="0" u="none" strike="noStrike" dirty="0">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Belirtilen Yerde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137085875"/>
                  </a:ext>
                </a:extLst>
              </a:tr>
              <a:tr h="235228">
                <a:tc>
                  <a:txBody>
                    <a:bodyPr/>
                    <a:lstStyle/>
                    <a:p>
                      <a:pPr algn="l" fontAlgn="b"/>
                      <a:endParaRPr lang="tr-TR" sz="1100" b="0" i="0" u="none" strike="noStrike" dirty="0">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457271"/>
                  </a:ext>
                </a:extLst>
              </a:tr>
              <a:tr h="288343">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83364533"/>
                  </a:ext>
                </a:extLst>
              </a:tr>
              <a:tr h="288343">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795525805"/>
                  </a:ext>
                </a:extLst>
              </a:tr>
              <a:tr h="288343">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66109405"/>
                  </a:ext>
                </a:extLst>
              </a:tr>
              <a:tr h="288343">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99279764"/>
                  </a:ext>
                </a:extLst>
              </a:tr>
              <a:tr h="288343">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8139660"/>
                  </a:ext>
                </a:extLst>
              </a:tr>
              <a:tr h="288343">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316346998"/>
                  </a:ext>
                </a:extLst>
              </a:tr>
              <a:tr h="288343">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393285532"/>
                  </a:ext>
                </a:extLst>
              </a:tr>
              <a:tr h="288343">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119233"/>
                  </a:ext>
                </a:extLst>
              </a:tr>
              <a:tr h="288343">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97596047"/>
                  </a:ext>
                </a:extLst>
              </a:tr>
              <a:tr h="288343">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29773509"/>
                  </a:ext>
                </a:extLst>
              </a:tr>
              <a:tr h="288343">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64503200"/>
                  </a:ext>
                </a:extLst>
              </a:tr>
              <a:tr h="288343">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59212185"/>
                  </a:ext>
                </a:extLst>
              </a:tr>
            </a:tbl>
          </a:graphicData>
        </a:graphic>
      </p:graphicFrame>
      <p:sp>
        <p:nvSpPr>
          <p:cNvPr id="7" name="Metin kutusu 6">
            <a:extLst>
              <a:ext uri="{FF2B5EF4-FFF2-40B4-BE49-F238E27FC236}">
                <a16:creationId xmlns:a16="http://schemas.microsoft.com/office/drawing/2014/main" id="{8D755A12-CF0C-7330-7AB2-5A30E5BF5363}"/>
              </a:ext>
            </a:extLst>
          </p:cNvPr>
          <p:cNvSpPr txBox="1"/>
          <p:nvPr/>
        </p:nvSpPr>
        <p:spPr>
          <a:xfrm>
            <a:off x="5058114" y="984644"/>
            <a:ext cx="7133886" cy="5632311"/>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Sigorta fiyatlaması ile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Teslim yerine kadar taşıma riskini de kapsar</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Sigorta zorunluluğu olmasa da riski minimize etmek için </a:t>
            </a:r>
            <a:r>
              <a:rPr lang="tr-TR" dirty="0" err="1"/>
              <a:t>yapılmalıdr</a:t>
            </a:r>
            <a:r>
              <a:rPr lang="tr-TR" dirty="0"/>
              <a:t>.</a:t>
            </a:r>
          </a:p>
          <a:p>
            <a:pPr marL="285750" indent="-285750">
              <a:buFont typeface="Arial" panose="020B0604020202020204" pitchFamily="34" charset="0"/>
              <a:buChar char="•"/>
            </a:pPr>
            <a:r>
              <a:rPr lang="tr-TR" dirty="0"/>
              <a:t>Uygun, verimli ve zamanında yükleme risklerini kapsar</a:t>
            </a:r>
          </a:p>
          <a:p>
            <a:pPr marL="285750" indent="-285750">
              <a:buFont typeface="Arial" panose="020B0604020202020204" pitchFamily="34" charset="0"/>
              <a:buChar char="•"/>
            </a:pPr>
            <a:r>
              <a:rPr lang="tr-TR" dirty="0"/>
              <a:t>İthalat gümrük işlemlerinin yapılmaması riski vardır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ve sigortanın riskleri kapsayacak şekilde gerçekleştirilmesine dikkat edilmelidir.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1001026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en-US" sz="3000" dirty="0">
                <a:solidFill>
                  <a:srgbClr val="002060"/>
                </a:solidFill>
              </a:rPr>
              <a:t>DPU | Delivered at Place Unloaded</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1156658"/>
            <a:ext cx="11484230" cy="1338828"/>
          </a:xfrm>
          <a:prstGeom prst="rect">
            <a:avLst/>
          </a:prstGeom>
          <a:noFill/>
        </p:spPr>
        <p:txBody>
          <a:bodyPr wrap="square" rtlCol="0">
            <a:spAutoFit/>
          </a:bodyPr>
          <a:lstStyle/>
          <a:p>
            <a:pPr algn="ctr"/>
            <a:r>
              <a:rPr lang="tr-TR" sz="2700" dirty="0">
                <a:latin typeface="Tahoma" panose="020B0604030504040204" pitchFamily="34" charset="0"/>
              </a:rPr>
              <a:t>Satıcının malları belirlenen varış noktasında gelen taşıma aracından boşaltılmış bir şekilde alıcının tasarrufuna bırakmakla malları teslim ettiğini ifade eder. </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5" name="Resim 4">
            <a:extLst>
              <a:ext uri="{FF2B5EF4-FFF2-40B4-BE49-F238E27FC236}">
                <a16:creationId xmlns:a16="http://schemas.microsoft.com/office/drawing/2014/main" id="{2A1E7BF8-E2E7-8B9B-2C3C-44FD734D7545}"/>
              </a:ext>
            </a:extLst>
          </p:cNvPr>
          <p:cNvPicPr>
            <a:picLocks noChangeAspect="1"/>
          </p:cNvPicPr>
          <p:nvPr/>
        </p:nvPicPr>
        <p:blipFill>
          <a:blip r:embed="rId3"/>
          <a:stretch>
            <a:fillRect/>
          </a:stretch>
        </p:blipFill>
        <p:spPr>
          <a:xfrm>
            <a:off x="1439999" y="2831870"/>
            <a:ext cx="9312002" cy="2470531"/>
          </a:xfrm>
          <a:prstGeom prst="rect">
            <a:avLst/>
          </a:prstGeom>
        </p:spPr>
      </p:pic>
    </p:spTree>
    <p:extLst>
      <p:ext uri="{BB962C8B-B14F-4D97-AF65-F5344CB8AC3E}">
        <p14:creationId xmlns:p14="http://schemas.microsoft.com/office/powerpoint/2010/main" val="1793458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fontScale="90000"/>
          </a:bodyPr>
          <a:lstStyle/>
          <a:p>
            <a:pPr algn="ctr"/>
            <a:r>
              <a:rPr lang="en-US" sz="3300" dirty="0">
                <a:solidFill>
                  <a:srgbClr val="002060"/>
                </a:solidFill>
              </a:rPr>
              <a:t>DPU | Delivered at Place Unloaded</a:t>
            </a:r>
            <a:endParaRPr lang="tr-TR" sz="33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485764" y="3965459"/>
            <a:ext cx="11423411" cy="2031325"/>
          </a:xfrm>
          <a:prstGeom prst="rect">
            <a:avLst/>
          </a:prstGeom>
          <a:noFill/>
        </p:spPr>
        <p:txBody>
          <a:bodyPr wrap="square" rtlCol="0">
            <a:spAutoFit/>
          </a:bodyPr>
          <a:lstStyle/>
          <a:p>
            <a:pPr marL="285750" indent="-285750">
              <a:buFont typeface="Arial" panose="020B0604020202020204" pitchFamily="34" charset="0"/>
              <a:buChar char="•"/>
            </a:pPr>
            <a:r>
              <a:rPr lang="tr-TR" dirty="0"/>
              <a:t>DPU 'da malzemenin taşıma aracında boşaltılmış şekilde belirlenen teslim yerinde alıcının kullanımına hazır olarak teslimi ile gerçekleşir.</a:t>
            </a:r>
          </a:p>
          <a:p>
            <a:pPr marL="285750" indent="-285750">
              <a:buFont typeface="Arial" panose="020B0604020202020204" pitchFamily="34" charset="0"/>
              <a:buChar char="•"/>
            </a:pPr>
            <a:r>
              <a:rPr lang="tr-TR" dirty="0"/>
              <a:t>DPU 'da ihracat gümrük işlemleri satıcı sorumluluğundadır.</a:t>
            </a:r>
          </a:p>
          <a:p>
            <a:pPr marL="285750" indent="-285750">
              <a:buFont typeface="Arial" panose="020B0604020202020204" pitchFamily="34" charset="0"/>
              <a:buChar char="•"/>
            </a:pPr>
            <a:r>
              <a:rPr lang="tr-TR" dirty="0"/>
              <a:t>DPU 'da yükleme masrafları ve sorumluluğu satıcıya aittir.</a:t>
            </a:r>
          </a:p>
          <a:p>
            <a:pPr marL="285750" indent="-285750">
              <a:buFont typeface="Arial" panose="020B0604020202020204" pitchFamily="34" charset="0"/>
              <a:buChar char="•"/>
            </a:pPr>
            <a:r>
              <a:rPr lang="tr-TR" dirty="0"/>
              <a:t>DPU 'da taşıma ve navlun satıcının sorumluluğundadır.</a:t>
            </a:r>
          </a:p>
          <a:p>
            <a:pPr marL="285750" indent="-285750">
              <a:buFont typeface="Arial" panose="020B0604020202020204" pitchFamily="34" charset="0"/>
              <a:buChar char="•"/>
            </a:pPr>
            <a:r>
              <a:rPr lang="tr-TR" dirty="0"/>
              <a:t>DPU 'da boşaltma masrafları ve sorumluluğu satıcıya aittir ve bunu içeren tek teslim şeklidir.</a:t>
            </a:r>
          </a:p>
          <a:p>
            <a:pPr marL="285750" indent="-285750">
              <a:buFont typeface="Arial" panose="020B0604020202020204" pitchFamily="34" charset="0"/>
              <a:buChar char="•"/>
            </a:pPr>
            <a:endParaRPr lang="tr-TR" dirty="0"/>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pic>
        <p:nvPicPr>
          <p:cNvPr id="7" name="Resim 6">
            <a:extLst>
              <a:ext uri="{FF2B5EF4-FFF2-40B4-BE49-F238E27FC236}">
                <a16:creationId xmlns:a16="http://schemas.microsoft.com/office/drawing/2014/main" id="{744B2587-379F-5527-5E5D-0DBF9157F848}"/>
              </a:ext>
            </a:extLst>
          </p:cNvPr>
          <p:cNvPicPr>
            <a:picLocks noChangeAspect="1"/>
          </p:cNvPicPr>
          <p:nvPr/>
        </p:nvPicPr>
        <p:blipFill>
          <a:blip r:embed="rId3"/>
          <a:stretch>
            <a:fillRect/>
          </a:stretch>
        </p:blipFill>
        <p:spPr>
          <a:xfrm>
            <a:off x="1816017" y="861216"/>
            <a:ext cx="7983076" cy="2874453"/>
          </a:xfrm>
          <a:prstGeom prst="rect">
            <a:avLst/>
          </a:prstGeom>
        </p:spPr>
      </p:pic>
    </p:spTree>
    <p:extLst>
      <p:ext uri="{BB962C8B-B14F-4D97-AF65-F5344CB8AC3E}">
        <p14:creationId xmlns:p14="http://schemas.microsoft.com/office/powerpoint/2010/main" val="3949128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fontScale="90000"/>
          </a:bodyPr>
          <a:lstStyle/>
          <a:p>
            <a:pPr algn="ctr"/>
            <a:r>
              <a:rPr lang="en-US" sz="3300" dirty="0">
                <a:solidFill>
                  <a:srgbClr val="002060"/>
                </a:solidFill>
              </a:rPr>
              <a:t>DPU | Delivered at Place Unloaded</a:t>
            </a:r>
            <a:endParaRPr lang="tr-TR" sz="33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Tablo 4">
            <a:extLst>
              <a:ext uri="{FF2B5EF4-FFF2-40B4-BE49-F238E27FC236}">
                <a16:creationId xmlns:a16="http://schemas.microsoft.com/office/drawing/2014/main" id="{E4DE8AD2-AD71-3048-E99E-C40BBBDD93FE}"/>
              </a:ext>
            </a:extLst>
          </p:cNvPr>
          <p:cNvGraphicFramePr>
            <a:graphicFrameLocks noGrp="1"/>
          </p:cNvGraphicFramePr>
          <p:nvPr>
            <p:extLst>
              <p:ext uri="{D42A27DB-BD31-4B8C-83A1-F6EECF244321}">
                <p14:modId xmlns:p14="http://schemas.microsoft.com/office/powerpoint/2010/main" val="1886475439"/>
              </p:ext>
            </p:extLst>
          </p:nvPr>
        </p:nvGraphicFramePr>
        <p:xfrm>
          <a:off x="438816" y="1050907"/>
          <a:ext cx="4435522" cy="5472993"/>
        </p:xfrm>
        <a:graphic>
          <a:graphicData uri="http://schemas.openxmlformats.org/drawingml/2006/table">
            <a:tbl>
              <a:tblPr/>
              <a:tblGrid>
                <a:gridCol w="3239426">
                  <a:extLst>
                    <a:ext uri="{9D8B030D-6E8A-4147-A177-3AD203B41FA5}">
                      <a16:colId xmlns:a16="http://schemas.microsoft.com/office/drawing/2014/main" val="994315903"/>
                    </a:ext>
                  </a:extLst>
                </a:gridCol>
                <a:gridCol w="1196096">
                  <a:extLst>
                    <a:ext uri="{9D8B030D-6E8A-4147-A177-3AD203B41FA5}">
                      <a16:colId xmlns:a16="http://schemas.microsoft.com/office/drawing/2014/main" val="2908925374"/>
                    </a:ext>
                  </a:extLst>
                </a:gridCol>
              </a:tblGrid>
              <a:tr h="869096">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500" b="1" i="0" u="none" strike="noStrike" dirty="0">
                          <a:solidFill>
                            <a:srgbClr val="000000"/>
                          </a:solidFill>
                          <a:effectLst/>
                          <a:latin typeface="Calibri" panose="020F0502020204030204" pitchFamily="34" charset="0"/>
                        </a:rPr>
                        <a:t>DPU</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DELIVERY</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AT PLACE </a:t>
                      </a:r>
                      <a:br>
                        <a:rPr lang="en-US" sz="1500" b="1" i="0" u="none" strike="noStrike" dirty="0">
                          <a:solidFill>
                            <a:srgbClr val="000000"/>
                          </a:solidFill>
                          <a:effectLst/>
                          <a:latin typeface="Calibri" panose="020F0502020204030204" pitchFamily="34" charset="0"/>
                        </a:rPr>
                      </a:br>
                      <a:r>
                        <a:rPr lang="en-US" sz="1500" b="1" i="0" u="none" strike="noStrike" dirty="0">
                          <a:solidFill>
                            <a:srgbClr val="000000"/>
                          </a:solidFill>
                          <a:effectLst/>
                          <a:latin typeface="Calibri" panose="020F0502020204030204" pitchFamily="34" charset="0"/>
                        </a:rPr>
                        <a:t>UNLOADED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68601582"/>
                  </a:ext>
                </a:extLst>
              </a:tr>
              <a:tr h="226403">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088265"/>
                  </a:ext>
                </a:extLst>
              </a:tr>
              <a:tr h="742506">
                <a:tc>
                  <a:txBody>
                    <a:bodyPr/>
                    <a:lstStyle/>
                    <a:p>
                      <a:pPr algn="l" fontAlgn="ctr"/>
                      <a:r>
                        <a:rPr lang="tr-TR" sz="1500" b="0" i="0" u="none" strike="noStrike">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Belirtilen Yerde Boşaltılmış</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731552898"/>
                  </a:ext>
                </a:extLst>
              </a:tr>
              <a:tr h="226403">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906711"/>
                  </a:ext>
                </a:extLst>
              </a:tr>
              <a:tr h="277526">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61623597"/>
                  </a:ext>
                </a:extLst>
              </a:tr>
              <a:tr h="277526">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36982799"/>
                  </a:ext>
                </a:extLst>
              </a:tr>
              <a:tr h="277526">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88399444"/>
                  </a:ext>
                </a:extLst>
              </a:tr>
              <a:tr h="277526">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54428704"/>
                  </a:ext>
                </a:extLst>
              </a:tr>
              <a:tr h="277526">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68265207"/>
                  </a:ext>
                </a:extLst>
              </a:tr>
              <a:tr h="277526">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16037062"/>
                  </a:ext>
                </a:extLst>
              </a:tr>
              <a:tr h="277526">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57241296"/>
                  </a:ext>
                </a:extLst>
              </a:tr>
              <a:tr h="277526">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624451"/>
                  </a:ext>
                </a:extLst>
              </a:tr>
              <a:tr h="277526">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69971575"/>
                  </a:ext>
                </a:extLst>
              </a:tr>
              <a:tr h="277526">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8960803"/>
                  </a:ext>
                </a:extLst>
              </a:tr>
              <a:tr h="277526">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39985718"/>
                  </a:ext>
                </a:extLst>
              </a:tr>
              <a:tr h="277526">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96006912"/>
                  </a:ext>
                </a:extLst>
              </a:tr>
            </a:tbl>
          </a:graphicData>
        </a:graphic>
      </p:graphicFrame>
      <p:sp>
        <p:nvSpPr>
          <p:cNvPr id="7" name="Metin kutusu 6">
            <a:extLst>
              <a:ext uri="{FF2B5EF4-FFF2-40B4-BE49-F238E27FC236}">
                <a16:creationId xmlns:a16="http://schemas.microsoft.com/office/drawing/2014/main" id="{C1ED5AB3-E1DF-173D-E2A0-510492F5FAC9}"/>
              </a:ext>
            </a:extLst>
          </p:cNvPr>
          <p:cNvSpPr txBox="1"/>
          <p:nvPr/>
        </p:nvSpPr>
        <p:spPr>
          <a:xfrm>
            <a:off x="5058114" y="855947"/>
            <a:ext cx="7133886" cy="6186309"/>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Sigorta fiyatlaması ile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Teslim yerine kadar taşıma riskini de kapsar</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Sigorta zorunluluğu olmasa da riski minimize etmek için </a:t>
            </a:r>
            <a:r>
              <a:rPr lang="tr-TR" dirty="0" err="1"/>
              <a:t>yapılmalıdr</a:t>
            </a:r>
            <a:r>
              <a:rPr lang="tr-TR" dirty="0"/>
              <a:t>.</a:t>
            </a:r>
          </a:p>
          <a:p>
            <a:pPr marL="285750" indent="-285750">
              <a:buFont typeface="Arial" panose="020B0604020202020204" pitchFamily="34" charset="0"/>
              <a:buChar char="•"/>
            </a:pPr>
            <a:r>
              <a:rPr lang="tr-TR" dirty="0"/>
              <a:t>Uygun, verimli ve zamanında teslim risklerini kapsar</a:t>
            </a:r>
          </a:p>
          <a:p>
            <a:pPr marL="285750" indent="-285750">
              <a:buFont typeface="Arial" panose="020B0604020202020204" pitchFamily="34" charset="0"/>
              <a:buChar char="•"/>
            </a:pPr>
            <a:r>
              <a:rPr lang="tr-TR" dirty="0"/>
              <a:t>Teslim yerinde boşaltma masraf ve riskini de kapsar</a:t>
            </a:r>
          </a:p>
          <a:p>
            <a:pPr marL="285750" indent="-285750">
              <a:buFont typeface="Arial" panose="020B0604020202020204" pitchFamily="34" charset="0"/>
              <a:buChar char="•"/>
            </a:pPr>
            <a:r>
              <a:rPr lang="tr-TR" dirty="0"/>
              <a:t>İthalat gümrük işlemlerinin yapılmaması riski vardır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ve sigortanın riskleri kapsayacak şekilde gerçekleştirilmesine dikkat edilmelidir.</a:t>
            </a:r>
          </a:p>
          <a:p>
            <a:pPr marL="285750" indent="-285750">
              <a:buFont typeface="Arial" panose="020B0604020202020204" pitchFamily="34" charset="0"/>
              <a:buChar char="•"/>
            </a:pPr>
            <a:r>
              <a:rPr lang="tr-TR" dirty="0"/>
              <a:t>Satıcının boşaltma yaptığı tek teslim şeklidir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475705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2" y="246160"/>
            <a:ext cx="5553636" cy="574113"/>
          </a:xfrm>
        </p:spPr>
        <p:txBody>
          <a:bodyPr>
            <a:normAutofit/>
          </a:bodyPr>
          <a:lstStyle/>
          <a:p>
            <a:pPr algn="ctr"/>
            <a:r>
              <a:rPr lang="en-US" sz="3000" dirty="0">
                <a:solidFill>
                  <a:srgbClr val="002060"/>
                </a:solidFill>
              </a:rPr>
              <a:t>DDP | Delivered Duty Paid</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35956" y="1156658"/>
            <a:ext cx="11484230" cy="1338828"/>
          </a:xfrm>
          <a:prstGeom prst="rect">
            <a:avLst/>
          </a:prstGeom>
          <a:noFill/>
        </p:spPr>
        <p:txBody>
          <a:bodyPr wrap="square" rtlCol="0">
            <a:spAutoFit/>
          </a:bodyPr>
          <a:lstStyle/>
          <a:p>
            <a:pPr algn="ctr"/>
            <a:r>
              <a:rPr lang="tr-TR" sz="2700" dirty="0">
                <a:latin typeface="Tahoma" panose="020B0604030504040204" pitchFamily="34" charset="0"/>
              </a:rPr>
              <a:t>Malların ithalatçı ülkede belirlenen yerde hazır bulundurulması, ithalat gümrük ve vergi ödemelerinin satıcı tarafından gerçekleştirilmesi ile teslim yükümlülüğünün de yerine getirilmiş olacağını anlatır.</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518815" y="5509529"/>
            <a:ext cx="1337229" cy="1056395"/>
          </a:xfrm>
          <a:prstGeom prst="rect">
            <a:avLst/>
          </a:prstGeom>
        </p:spPr>
      </p:pic>
      <p:pic>
        <p:nvPicPr>
          <p:cNvPr id="7" name="Resim 6">
            <a:extLst>
              <a:ext uri="{FF2B5EF4-FFF2-40B4-BE49-F238E27FC236}">
                <a16:creationId xmlns:a16="http://schemas.microsoft.com/office/drawing/2014/main" id="{0F7C6BEE-8471-DE22-5279-0EFC8D72C0C1}"/>
              </a:ext>
            </a:extLst>
          </p:cNvPr>
          <p:cNvPicPr>
            <a:picLocks noChangeAspect="1"/>
          </p:cNvPicPr>
          <p:nvPr/>
        </p:nvPicPr>
        <p:blipFill>
          <a:blip r:embed="rId3"/>
          <a:stretch>
            <a:fillRect/>
          </a:stretch>
        </p:blipFill>
        <p:spPr>
          <a:xfrm>
            <a:off x="402947" y="2736042"/>
            <a:ext cx="11605277" cy="2773486"/>
          </a:xfrm>
          <a:prstGeom prst="rect">
            <a:avLst/>
          </a:prstGeom>
        </p:spPr>
      </p:pic>
    </p:spTree>
    <p:extLst>
      <p:ext uri="{BB962C8B-B14F-4D97-AF65-F5344CB8AC3E}">
        <p14:creationId xmlns:p14="http://schemas.microsoft.com/office/powerpoint/2010/main" val="1650746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en-US" sz="3000" dirty="0">
                <a:solidFill>
                  <a:srgbClr val="002060"/>
                </a:solidFill>
              </a:rPr>
              <a:t>DDP | Delivered Duty Paid</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23994" y="3821662"/>
            <a:ext cx="11423411" cy="2031325"/>
          </a:xfrm>
          <a:prstGeom prst="rect">
            <a:avLst/>
          </a:prstGeom>
          <a:noFill/>
        </p:spPr>
        <p:txBody>
          <a:bodyPr wrap="square" rtlCol="0">
            <a:spAutoFit/>
          </a:bodyPr>
          <a:lstStyle/>
          <a:p>
            <a:pPr marL="285750" indent="-285750">
              <a:buFont typeface="Arial" panose="020B0604020202020204" pitchFamily="34" charset="0"/>
              <a:buChar char="•"/>
            </a:pPr>
            <a:r>
              <a:rPr lang="tr-TR" dirty="0"/>
              <a:t>DPU 'da malzemenin taşıma aracında boşaltılmış şekilde belirlenen teslim yerinde alıcının kullanımına hazır olarak teslimi ile gerçekleşir.</a:t>
            </a:r>
          </a:p>
          <a:p>
            <a:pPr marL="285750" indent="-285750">
              <a:buFont typeface="Arial" panose="020B0604020202020204" pitchFamily="34" charset="0"/>
              <a:buChar char="•"/>
            </a:pPr>
            <a:r>
              <a:rPr lang="tr-TR" dirty="0"/>
              <a:t>DPU 'da ihracat gümrük işlemleri satıcı sorumluluğundadır.</a:t>
            </a:r>
          </a:p>
          <a:p>
            <a:pPr marL="285750" indent="-285750">
              <a:buFont typeface="Arial" panose="020B0604020202020204" pitchFamily="34" charset="0"/>
              <a:buChar char="•"/>
            </a:pPr>
            <a:r>
              <a:rPr lang="tr-TR" dirty="0"/>
              <a:t>DPU 'da yükleme masrafları ve sorumluluğu satıcıya aittir.</a:t>
            </a:r>
          </a:p>
          <a:p>
            <a:pPr marL="285750" indent="-285750">
              <a:buFont typeface="Arial" panose="020B0604020202020204" pitchFamily="34" charset="0"/>
              <a:buChar char="•"/>
            </a:pPr>
            <a:r>
              <a:rPr lang="tr-TR" dirty="0"/>
              <a:t>DPU 'da taşıma ve navlun satıcının sorumluluğundadır.</a:t>
            </a:r>
          </a:p>
          <a:p>
            <a:pPr marL="285750" indent="-285750">
              <a:buFont typeface="Arial" panose="020B0604020202020204" pitchFamily="34" charset="0"/>
              <a:buChar char="•"/>
            </a:pPr>
            <a:r>
              <a:rPr lang="tr-TR" dirty="0"/>
              <a:t>DPU 'da boşaltma masrafları ve sorumluluğu satıcıya aittir ve bunu içeren tek teslim şeklidir.</a:t>
            </a:r>
          </a:p>
          <a:p>
            <a:pPr marL="285750" indent="-285750">
              <a:buFont typeface="Arial" panose="020B0604020202020204" pitchFamily="34" charset="0"/>
              <a:buChar char="•"/>
            </a:pPr>
            <a:endParaRPr lang="tr-TR" dirty="0"/>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pic>
        <p:nvPicPr>
          <p:cNvPr id="5" name="Resim 4">
            <a:extLst>
              <a:ext uri="{FF2B5EF4-FFF2-40B4-BE49-F238E27FC236}">
                <a16:creationId xmlns:a16="http://schemas.microsoft.com/office/drawing/2014/main" id="{93647967-5BE4-909D-BF69-D6653ACA68F6}"/>
              </a:ext>
            </a:extLst>
          </p:cNvPr>
          <p:cNvPicPr>
            <a:picLocks noChangeAspect="1"/>
          </p:cNvPicPr>
          <p:nvPr/>
        </p:nvPicPr>
        <p:blipFill>
          <a:blip r:embed="rId3"/>
          <a:stretch>
            <a:fillRect/>
          </a:stretch>
        </p:blipFill>
        <p:spPr>
          <a:xfrm>
            <a:off x="1856961" y="899113"/>
            <a:ext cx="8078610" cy="2887914"/>
          </a:xfrm>
          <a:prstGeom prst="rect">
            <a:avLst/>
          </a:prstGeom>
        </p:spPr>
      </p:pic>
    </p:spTree>
    <p:extLst>
      <p:ext uri="{BB962C8B-B14F-4D97-AF65-F5344CB8AC3E}">
        <p14:creationId xmlns:p14="http://schemas.microsoft.com/office/powerpoint/2010/main" val="3104623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a:bodyPr>
          <a:lstStyle/>
          <a:p>
            <a:pPr algn="ctr"/>
            <a:r>
              <a:rPr lang="en-US" sz="3000" dirty="0">
                <a:solidFill>
                  <a:srgbClr val="002060"/>
                </a:solidFill>
              </a:rPr>
              <a:t>DDP | Delivered Duty Paid</a:t>
            </a:r>
            <a:endParaRPr lang="tr-TR" sz="3000" dirty="0">
              <a:solidFill>
                <a:srgbClr val="002060"/>
              </a:solidFill>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o 6">
            <a:extLst>
              <a:ext uri="{FF2B5EF4-FFF2-40B4-BE49-F238E27FC236}">
                <a16:creationId xmlns:a16="http://schemas.microsoft.com/office/drawing/2014/main" id="{469599CB-E3E5-B2F8-B728-0399EE8C4FC0}"/>
              </a:ext>
            </a:extLst>
          </p:cNvPr>
          <p:cNvGraphicFramePr>
            <a:graphicFrameLocks noGrp="1"/>
          </p:cNvGraphicFramePr>
          <p:nvPr>
            <p:extLst>
              <p:ext uri="{D42A27DB-BD31-4B8C-83A1-F6EECF244321}">
                <p14:modId xmlns:p14="http://schemas.microsoft.com/office/powerpoint/2010/main" val="2426318413"/>
              </p:ext>
            </p:extLst>
          </p:nvPr>
        </p:nvGraphicFramePr>
        <p:xfrm>
          <a:off x="327696" y="962969"/>
          <a:ext cx="4811689" cy="5339415"/>
        </p:xfrm>
        <a:graphic>
          <a:graphicData uri="http://schemas.openxmlformats.org/drawingml/2006/table">
            <a:tbl>
              <a:tblPr/>
              <a:tblGrid>
                <a:gridCol w="3514154">
                  <a:extLst>
                    <a:ext uri="{9D8B030D-6E8A-4147-A177-3AD203B41FA5}">
                      <a16:colId xmlns:a16="http://schemas.microsoft.com/office/drawing/2014/main" val="2977867213"/>
                    </a:ext>
                  </a:extLst>
                </a:gridCol>
                <a:gridCol w="1297535">
                  <a:extLst>
                    <a:ext uri="{9D8B030D-6E8A-4147-A177-3AD203B41FA5}">
                      <a16:colId xmlns:a16="http://schemas.microsoft.com/office/drawing/2014/main" val="2849332246"/>
                    </a:ext>
                  </a:extLst>
                </a:gridCol>
              </a:tblGrid>
              <a:tr h="670143">
                <a:tc>
                  <a:txBody>
                    <a:bodyPr/>
                    <a:lstStyle/>
                    <a:p>
                      <a:pPr algn="l" fontAlgn="ctr"/>
                      <a:r>
                        <a:rPr lang="tr-TR" sz="2200" b="0" i="0" u="none" strike="noStrike">
                          <a:solidFill>
                            <a:srgbClr val="000000"/>
                          </a:solidFill>
                          <a:effectLst/>
                          <a:latin typeface="Bahnschrift SemiBold" panose="020B0502040204020203" pitchFamily="34" charset="0"/>
                        </a:rPr>
                        <a:t>INCOTERMS 2020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500" b="1" i="0" u="none" strike="noStrike" dirty="0">
                          <a:solidFill>
                            <a:srgbClr val="000000"/>
                          </a:solidFill>
                          <a:effectLst/>
                          <a:latin typeface="Calibri" panose="020F0502020204030204" pitchFamily="34" charset="0"/>
                        </a:rPr>
                        <a:t>DDP</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DELIVERY</a:t>
                      </a:r>
                      <a:br>
                        <a:rPr lang="tr-TR" sz="1500" b="1" i="0" u="none" strike="noStrike" dirty="0">
                          <a:solidFill>
                            <a:srgbClr val="000000"/>
                          </a:solidFill>
                          <a:effectLst/>
                          <a:latin typeface="Calibri" panose="020F0502020204030204" pitchFamily="34" charset="0"/>
                        </a:rPr>
                      </a:br>
                      <a:r>
                        <a:rPr lang="tr-TR" sz="1500" b="1" i="0" u="none" strike="noStrike" dirty="0">
                          <a:solidFill>
                            <a:srgbClr val="000000"/>
                          </a:solidFill>
                          <a:effectLst/>
                          <a:latin typeface="Calibri" panose="020F0502020204030204" pitchFamily="34" charset="0"/>
                        </a:rPr>
                        <a:t>DUTY PAID</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99776902"/>
                  </a:ext>
                </a:extLst>
              </a:tr>
              <a:tr h="231686">
                <a:tc>
                  <a:txBody>
                    <a:bodyPr/>
                    <a:lstStyle/>
                    <a:p>
                      <a:pPr algn="ctr"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126278"/>
                  </a:ext>
                </a:extLst>
              </a:tr>
              <a:tr h="759828">
                <a:tc>
                  <a:txBody>
                    <a:bodyPr/>
                    <a:lstStyle/>
                    <a:p>
                      <a:pPr algn="l" fontAlgn="ctr"/>
                      <a:r>
                        <a:rPr lang="tr-TR" sz="1500" b="0" i="0" u="none" strike="noStrike">
                          <a:solidFill>
                            <a:srgbClr val="000000"/>
                          </a:solidFill>
                          <a:effectLst/>
                          <a:latin typeface="Bahnschrift SemiBold" panose="020B0502040204020203" pitchFamily="34" charset="0"/>
                        </a:rPr>
                        <a:t>Riskin Devri</a:t>
                      </a:r>
                    </a:p>
                  </a:txBody>
                  <a:tcPr marL="857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500" b="1" i="0" u="none" strike="noStrike" dirty="0">
                          <a:solidFill>
                            <a:srgbClr val="000000"/>
                          </a:solidFill>
                          <a:effectLst/>
                          <a:latin typeface="Calibri" panose="020F0502020204030204" pitchFamily="34" charset="0"/>
                        </a:rPr>
                        <a:t>Belirtilen Yerde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117285497"/>
                  </a:ext>
                </a:extLst>
              </a:tr>
              <a:tr h="231686">
                <a:tc>
                  <a:txBody>
                    <a:bodyPr/>
                    <a:lstStyle/>
                    <a:p>
                      <a:pPr algn="l" fontAlgn="b"/>
                      <a:endParaRPr lang="tr-TR" sz="1500" b="0" i="0" u="none" strike="noStrike">
                        <a:solidFill>
                          <a:srgbClr val="000000"/>
                        </a:solidFill>
                        <a:effectLst/>
                        <a:latin typeface="Calibri" panose="020F0502020204030204" pitchFamily="34" charset="0"/>
                      </a:endParaRP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5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244276"/>
                  </a:ext>
                </a:extLst>
              </a:tr>
              <a:tr h="284001">
                <a:tc>
                  <a:txBody>
                    <a:bodyPr/>
                    <a:lstStyle/>
                    <a:p>
                      <a:pPr algn="l" fontAlgn="b"/>
                      <a:r>
                        <a:rPr lang="tr-TR" sz="1500" b="0" i="0" u="none" strike="noStrike">
                          <a:solidFill>
                            <a:srgbClr val="000000"/>
                          </a:solidFill>
                          <a:effectLst/>
                          <a:latin typeface="Calibri" panose="020F0502020204030204" pitchFamily="34" charset="0"/>
                        </a:rPr>
                        <a:t>Ürün Paketleme Bildirim</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89956135"/>
                  </a:ext>
                </a:extLst>
              </a:tr>
              <a:tr h="284001">
                <a:tc>
                  <a:txBody>
                    <a:bodyPr/>
                    <a:lstStyle/>
                    <a:p>
                      <a:pPr algn="l" fontAlgn="b"/>
                      <a:r>
                        <a:rPr lang="tr-TR" sz="1500" b="0" i="0" u="none" strike="noStrike">
                          <a:solidFill>
                            <a:srgbClr val="000000"/>
                          </a:solidFill>
                          <a:effectLst/>
                          <a:latin typeface="Calibri" panose="020F0502020204030204" pitchFamily="34" charset="0"/>
                        </a:rPr>
                        <a:t>Belirtilen Yere Kadar Ara Taşıma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34198484"/>
                  </a:ext>
                </a:extLst>
              </a:tr>
              <a:tr h="284001">
                <a:tc>
                  <a:txBody>
                    <a:bodyPr/>
                    <a:lstStyle/>
                    <a:p>
                      <a:pPr algn="l" fontAlgn="b"/>
                      <a:r>
                        <a:rPr lang="tr-TR" sz="1500" b="0" i="0" u="none" strike="noStrike">
                          <a:solidFill>
                            <a:srgbClr val="000000"/>
                          </a:solidFill>
                          <a:effectLst/>
                          <a:latin typeface="Calibri" panose="020F0502020204030204" pitchFamily="34" charset="0"/>
                        </a:rPr>
                        <a:t>Yükleme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59861850"/>
                  </a:ext>
                </a:extLst>
              </a:tr>
              <a:tr h="284001">
                <a:tc>
                  <a:txBody>
                    <a:bodyPr/>
                    <a:lstStyle/>
                    <a:p>
                      <a:pPr algn="l" fontAlgn="b"/>
                      <a:r>
                        <a:rPr lang="tr-TR" sz="1500" b="0" i="0" u="none" strike="noStrike">
                          <a:solidFill>
                            <a:srgbClr val="000000"/>
                          </a:solidFill>
                          <a:effectLst/>
                          <a:latin typeface="Calibri" panose="020F0502020204030204" pitchFamily="34" charset="0"/>
                        </a:rPr>
                        <a:t>İhracat İzin, Gümrük, Vergi </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69437646"/>
                  </a:ext>
                </a:extLst>
              </a:tr>
              <a:tr h="284001">
                <a:tc>
                  <a:txBody>
                    <a:bodyPr/>
                    <a:lstStyle/>
                    <a:p>
                      <a:pPr algn="l" fontAlgn="b"/>
                      <a:r>
                        <a:rPr lang="tr-TR" sz="1500" b="0" i="0" u="none" strike="noStrike">
                          <a:solidFill>
                            <a:srgbClr val="000000"/>
                          </a:solidFill>
                          <a:effectLst/>
                          <a:latin typeface="Calibri" panose="020F0502020204030204" pitchFamily="34" charset="0"/>
                        </a:rPr>
                        <a:t>İhracat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700564217"/>
                  </a:ext>
                </a:extLst>
              </a:tr>
              <a:tr h="284001">
                <a:tc>
                  <a:txBody>
                    <a:bodyPr/>
                    <a:lstStyle/>
                    <a:p>
                      <a:pPr algn="l" fontAlgn="b"/>
                      <a:r>
                        <a:rPr lang="tr-TR" sz="1500" b="0" i="0" u="none" strike="noStrike">
                          <a:solidFill>
                            <a:srgbClr val="000000"/>
                          </a:solidFill>
                          <a:effectLst/>
                          <a:latin typeface="Calibri" panose="020F0502020204030204" pitchFamily="34" charset="0"/>
                        </a:rPr>
                        <a:t>Taşıma Aracına Yükleme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22928759"/>
                  </a:ext>
                </a:extLst>
              </a:tr>
              <a:tr h="284001">
                <a:tc>
                  <a:txBody>
                    <a:bodyPr/>
                    <a:lstStyle/>
                    <a:p>
                      <a:pPr algn="l" fontAlgn="b"/>
                      <a:r>
                        <a:rPr lang="tr-TR" sz="1500" b="0" i="0" u="none" strike="noStrike">
                          <a:solidFill>
                            <a:srgbClr val="000000"/>
                          </a:solidFill>
                          <a:effectLst/>
                          <a:latin typeface="Calibri" panose="020F0502020204030204" pitchFamily="34" charset="0"/>
                        </a:rPr>
                        <a:t>Taşıma (Navlun)</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826576473"/>
                  </a:ext>
                </a:extLst>
              </a:tr>
              <a:tr h="284001">
                <a:tc>
                  <a:txBody>
                    <a:bodyPr/>
                    <a:lstStyle/>
                    <a:p>
                      <a:pPr algn="l" fontAlgn="b"/>
                      <a:r>
                        <a:rPr lang="tr-TR" sz="1500" b="0" i="0" u="none" strike="noStrike">
                          <a:solidFill>
                            <a:srgbClr val="000000"/>
                          </a:solidFill>
                          <a:effectLst/>
                          <a:latin typeface="Calibri" panose="020F0502020204030204" pitchFamily="34" charset="0"/>
                        </a:rPr>
                        <a:t>Sigorta</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Sözleşme</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8273633"/>
                  </a:ext>
                </a:extLst>
              </a:tr>
              <a:tr h="284001">
                <a:tc>
                  <a:txBody>
                    <a:bodyPr/>
                    <a:lstStyle/>
                    <a:p>
                      <a:pPr algn="l" fontAlgn="b"/>
                      <a:r>
                        <a:rPr lang="tr-TR" sz="1500" b="0" i="0" u="none" strike="noStrike">
                          <a:solidFill>
                            <a:srgbClr val="000000"/>
                          </a:solidFill>
                          <a:effectLst/>
                          <a:latin typeface="Calibri" panose="020F0502020204030204" pitchFamily="34" charset="0"/>
                        </a:rPr>
                        <a:t>İthalat Terminal Masrafları</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79092889"/>
                  </a:ext>
                </a:extLst>
              </a:tr>
              <a:tr h="284001">
                <a:tc>
                  <a:txBody>
                    <a:bodyPr/>
                    <a:lstStyle/>
                    <a:p>
                      <a:pPr algn="l" fontAlgn="b"/>
                      <a:r>
                        <a:rPr lang="tr-TR" sz="1500" b="0" i="0" u="none" strike="noStrike">
                          <a:solidFill>
                            <a:srgbClr val="000000"/>
                          </a:solidFill>
                          <a:effectLst/>
                          <a:latin typeface="Calibri" panose="020F0502020204030204" pitchFamily="34" charset="0"/>
                        </a:rPr>
                        <a:t>Teslim Sonrası Taşıma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98594395"/>
                  </a:ext>
                </a:extLst>
              </a:tr>
              <a:tr h="284001">
                <a:tc>
                  <a:txBody>
                    <a:bodyPr/>
                    <a:lstStyle/>
                    <a:p>
                      <a:pPr algn="l" fontAlgn="b"/>
                      <a:r>
                        <a:rPr lang="tr-TR" sz="1500" b="0" i="0" u="none" strike="noStrike">
                          <a:solidFill>
                            <a:srgbClr val="000000"/>
                          </a:solidFill>
                          <a:effectLst/>
                          <a:latin typeface="Calibri" panose="020F0502020204030204" pitchFamily="34" charset="0"/>
                        </a:rPr>
                        <a:t>Ana Taşıma Aracından Boşaltma (Varış)</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Alıcı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80353700"/>
                  </a:ext>
                </a:extLst>
              </a:tr>
              <a:tr h="284001">
                <a:tc>
                  <a:txBody>
                    <a:bodyPr/>
                    <a:lstStyle/>
                    <a:p>
                      <a:pPr algn="l" fontAlgn="b"/>
                      <a:r>
                        <a:rPr lang="tr-TR" sz="1500" b="0" i="0" u="none" strike="noStrike" dirty="0">
                          <a:solidFill>
                            <a:srgbClr val="000000"/>
                          </a:solidFill>
                          <a:effectLst/>
                          <a:latin typeface="Calibri" panose="020F0502020204030204" pitchFamily="34" charset="0"/>
                        </a:rPr>
                        <a:t>İthalat İzin Gümrük Formalite</a:t>
                      </a:r>
                    </a:p>
                  </a:txBody>
                  <a:tcPr marL="857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500" b="0" i="0" u="none" strike="noStrike" dirty="0">
                          <a:solidFill>
                            <a:srgbClr val="000000"/>
                          </a:solidFill>
                          <a:effectLst/>
                          <a:latin typeface="Calibri" panose="020F0502020204030204" pitchFamily="34" charset="0"/>
                        </a:rPr>
                        <a:t>Satıcı</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878857286"/>
                  </a:ext>
                </a:extLst>
              </a:tr>
            </a:tbl>
          </a:graphicData>
        </a:graphic>
      </p:graphicFrame>
      <p:sp>
        <p:nvSpPr>
          <p:cNvPr id="8" name="Metin kutusu 7">
            <a:extLst>
              <a:ext uri="{FF2B5EF4-FFF2-40B4-BE49-F238E27FC236}">
                <a16:creationId xmlns:a16="http://schemas.microsoft.com/office/drawing/2014/main" id="{A59CD5CA-F8FD-09EA-F9E6-C1A17C86D61D}"/>
              </a:ext>
            </a:extLst>
          </p:cNvPr>
          <p:cNvSpPr txBox="1"/>
          <p:nvPr/>
        </p:nvSpPr>
        <p:spPr>
          <a:xfrm>
            <a:off x="5140433" y="815608"/>
            <a:ext cx="7133886" cy="5909310"/>
          </a:xfrm>
          <a:prstGeom prst="rect">
            <a:avLst/>
          </a:prstGeom>
          <a:noFill/>
        </p:spPr>
        <p:txBody>
          <a:bodyPr wrap="square" rtlCol="0">
            <a:spAutoFit/>
          </a:bodyPr>
          <a:lstStyle/>
          <a:p>
            <a:r>
              <a:rPr lang="tr-TR" dirty="0">
                <a:solidFill>
                  <a:srgbClr val="0070C0"/>
                </a:solidFill>
              </a:rPr>
              <a:t>Avantajları </a:t>
            </a:r>
          </a:p>
          <a:p>
            <a:pPr marL="285750" indent="-285750">
              <a:buFont typeface="Arial" panose="020B0604020202020204" pitchFamily="34" charset="0"/>
              <a:buChar char="•"/>
            </a:pPr>
            <a:r>
              <a:rPr lang="tr-TR" dirty="0"/>
              <a:t>Ana taşıma satıcıya ait olduğundan verimli navlun sağlanması halinde ek kar elde edilebilir</a:t>
            </a:r>
          </a:p>
          <a:p>
            <a:pPr marL="285750" indent="-285750">
              <a:buFont typeface="Arial" panose="020B0604020202020204" pitchFamily="34" charset="0"/>
              <a:buChar char="•"/>
            </a:pPr>
            <a:r>
              <a:rPr lang="tr-TR" dirty="0"/>
              <a:t>Sigorta fiyatlaması ile ek kar elde edilebilir.</a:t>
            </a:r>
          </a:p>
          <a:p>
            <a:pPr marL="285750" indent="-285750">
              <a:buFont typeface="Arial" panose="020B0604020202020204" pitchFamily="34" charset="0"/>
              <a:buChar char="•"/>
            </a:pPr>
            <a:r>
              <a:rPr lang="tr-TR" dirty="0"/>
              <a:t>Taşıma öncesi ve sonrası, gemi ve tüm yükleme programı kontrol edilebilir.</a:t>
            </a:r>
          </a:p>
          <a:p>
            <a:pPr marL="285750" indent="-285750">
              <a:buFont typeface="Arial" panose="020B0604020202020204" pitchFamily="34" charset="0"/>
              <a:buChar char="•"/>
            </a:pPr>
            <a:r>
              <a:rPr lang="tr-TR" dirty="0"/>
              <a:t>Malın mülkiyeti satıcı emrindedir. </a:t>
            </a:r>
          </a:p>
          <a:p>
            <a:pPr marL="285750" indent="-285750">
              <a:buFont typeface="Arial" panose="020B0604020202020204" pitchFamily="34" charset="0"/>
              <a:buChar char="•"/>
            </a:pPr>
            <a:endParaRPr lang="tr-TR" dirty="0"/>
          </a:p>
          <a:p>
            <a:r>
              <a:rPr lang="tr-TR" dirty="0">
                <a:solidFill>
                  <a:srgbClr val="0070C0"/>
                </a:solidFill>
              </a:rPr>
              <a:t>Dezavantajları</a:t>
            </a:r>
          </a:p>
          <a:p>
            <a:pPr marL="285750" indent="-285750">
              <a:buFont typeface="Arial" panose="020B0604020202020204" pitchFamily="34" charset="0"/>
              <a:buChar char="•"/>
            </a:pPr>
            <a:r>
              <a:rPr lang="tr-TR" dirty="0"/>
              <a:t>Teslim yerine kadar taşıma riskini de kapsar</a:t>
            </a:r>
          </a:p>
          <a:p>
            <a:pPr marL="285750" indent="-285750">
              <a:buFont typeface="Arial" panose="020B0604020202020204" pitchFamily="34" charset="0"/>
              <a:buChar char="•"/>
            </a:pPr>
            <a:r>
              <a:rPr lang="tr-TR" dirty="0"/>
              <a:t>Lojistik piyasasındaki muhtemel riskleri içerir.</a:t>
            </a:r>
          </a:p>
          <a:p>
            <a:pPr marL="285750" indent="-285750">
              <a:buFont typeface="Arial" panose="020B0604020202020204" pitchFamily="34" charset="0"/>
              <a:buChar char="•"/>
            </a:pPr>
            <a:r>
              <a:rPr lang="tr-TR" dirty="0"/>
              <a:t>Sigorta zorunluluğu olmasa da riski minimize etmek için </a:t>
            </a:r>
            <a:r>
              <a:rPr lang="tr-TR" dirty="0" err="1"/>
              <a:t>yapılmalıdr</a:t>
            </a:r>
            <a:r>
              <a:rPr lang="tr-TR" dirty="0"/>
              <a:t>.</a:t>
            </a:r>
          </a:p>
          <a:p>
            <a:pPr marL="285750" indent="-285750">
              <a:buFont typeface="Arial" panose="020B0604020202020204" pitchFamily="34" charset="0"/>
              <a:buChar char="•"/>
            </a:pPr>
            <a:r>
              <a:rPr lang="tr-TR" dirty="0"/>
              <a:t>Uygun, verimli ve zamanında teslim risklerini kapsar</a:t>
            </a:r>
          </a:p>
          <a:p>
            <a:pPr marL="285750" indent="-285750">
              <a:buFont typeface="Arial" panose="020B0604020202020204" pitchFamily="34" charset="0"/>
              <a:buChar char="•"/>
            </a:pPr>
            <a:r>
              <a:rPr lang="tr-TR" dirty="0"/>
              <a:t>İthalat gümrük ve vergi işlem ve ödemeleri riski vardır</a:t>
            </a:r>
          </a:p>
          <a:p>
            <a:pPr marL="285750" indent="-285750">
              <a:buFont typeface="Arial" panose="020B0604020202020204" pitchFamily="34" charset="0"/>
              <a:buChar char="•"/>
            </a:pPr>
            <a:endParaRPr lang="tr-TR" dirty="0"/>
          </a:p>
          <a:p>
            <a:r>
              <a:rPr lang="tr-TR" dirty="0">
                <a:solidFill>
                  <a:srgbClr val="0070C0"/>
                </a:solidFill>
              </a:rPr>
              <a:t>Önemli</a:t>
            </a:r>
          </a:p>
          <a:p>
            <a:pPr marL="285750" indent="-285750">
              <a:buFont typeface="Arial" panose="020B0604020202020204" pitchFamily="34" charset="0"/>
              <a:buChar char="•"/>
            </a:pPr>
            <a:r>
              <a:rPr lang="tr-TR" dirty="0"/>
              <a:t>Fiyat teklifi öncesi navlun analizi büyük önem arz etmektedir.</a:t>
            </a:r>
          </a:p>
          <a:p>
            <a:pPr marL="285750" indent="-285750">
              <a:buFont typeface="Arial" panose="020B0604020202020204" pitchFamily="34" charset="0"/>
              <a:buChar char="•"/>
            </a:pPr>
            <a:r>
              <a:rPr lang="tr-TR" dirty="0"/>
              <a:t>Malzemenin kontratta belirtilen zamanda yüklenmesine ve sigortanın riskleri kapsayacak şekilde gerçekleştirilmesine dikkat edilmelidir.</a:t>
            </a:r>
          </a:p>
          <a:p>
            <a:pPr marL="285750" indent="-285750">
              <a:buFont typeface="Arial" panose="020B0604020202020204" pitchFamily="34" charset="0"/>
              <a:buChar char="•"/>
            </a:pPr>
            <a:r>
              <a:rPr lang="tr-TR" dirty="0"/>
              <a:t>Satıcının ithalat gümrük ve vergi ödemesi yaptığı tek teslim şeklidir</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3979304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Doğru Kullanım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1397540" y="2571535"/>
            <a:ext cx="3002508" cy="1477328"/>
          </a:xfrm>
          <a:prstGeom prst="rect">
            <a:avLst/>
          </a:prstGeom>
          <a:noFill/>
        </p:spPr>
        <p:txBody>
          <a:bodyPr wrap="square" rtlCol="0">
            <a:spAutoFit/>
          </a:bodyPr>
          <a:lstStyle/>
          <a:p>
            <a:r>
              <a:rPr lang="tr-TR" dirty="0"/>
              <a:t>EXW </a:t>
            </a:r>
            <a:r>
              <a:rPr lang="tr-TR" dirty="0" err="1"/>
              <a:t>Italy</a:t>
            </a:r>
            <a:endParaRPr lang="tr-TR" dirty="0"/>
          </a:p>
          <a:p>
            <a:r>
              <a:rPr lang="tr-TR" dirty="0"/>
              <a:t>DAP </a:t>
            </a:r>
            <a:r>
              <a:rPr lang="tr-TR" dirty="0" err="1"/>
              <a:t>Turkey</a:t>
            </a:r>
            <a:endParaRPr lang="tr-TR" dirty="0"/>
          </a:p>
          <a:p>
            <a:r>
              <a:rPr lang="tr-TR" dirty="0"/>
              <a:t>FOB Roma</a:t>
            </a:r>
          </a:p>
          <a:p>
            <a:r>
              <a:rPr lang="tr-TR" dirty="0"/>
              <a:t>DAT 2020 </a:t>
            </a:r>
            <a:r>
              <a:rPr lang="tr-TR" dirty="0" err="1"/>
              <a:t>Turkey</a:t>
            </a:r>
            <a:endParaRPr lang="tr-TR" dirty="0"/>
          </a:p>
          <a:p>
            <a:r>
              <a:rPr lang="tr-TR" dirty="0"/>
              <a:t>FCA Milano</a:t>
            </a:r>
          </a:p>
        </p:txBody>
      </p:sp>
      <p:sp>
        <p:nvSpPr>
          <p:cNvPr id="7" name="Metin kutusu 6">
            <a:extLst>
              <a:ext uri="{FF2B5EF4-FFF2-40B4-BE49-F238E27FC236}">
                <a16:creationId xmlns:a16="http://schemas.microsoft.com/office/drawing/2014/main" id="{F5104B4D-0287-A11A-8D5A-FE9726F069E7}"/>
              </a:ext>
            </a:extLst>
          </p:cNvPr>
          <p:cNvSpPr txBox="1"/>
          <p:nvPr/>
        </p:nvSpPr>
        <p:spPr>
          <a:xfrm>
            <a:off x="1397540" y="1231295"/>
            <a:ext cx="2108881" cy="923330"/>
          </a:xfrm>
          <a:prstGeom prst="rect">
            <a:avLst/>
          </a:prstGeom>
          <a:noFill/>
        </p:spPr>
        <p:txBody>
          <a:bodyPr wrap="square" rtlCol="0">
            <a:spAutoFit/>
          </a:bodyPr>
          <a:lstStyle/>
          <a:p>
            <a:pPr algn="just"/>
            <a:r>
              <a:rPr lang="tr-TR" dirty="0"/>
              <a:t>Satıcı </a:t>
            </a:r>
          </a:p>
          <a:p>
            <a:r>
              <a:rPr lang="tr-TR" dirty="0"/>
              <a:t>Fındık Üreticisi</a:t>
            </a:r>
          </a:p>
          <a:p>
            <a:r>
              <a:rPr lang="tr-TR" dirty="0"/>
              <a:t>Giresun</a:t>
            </a:r>
          </a:p>
        </p:txBody>
      </p:sp>
      <p:sp>
        <p:nvSpPr>
          <p:cNvPr id="8" name="Metin kutusu 7">
            <a:extLst>
              <a:ext uri="{FF2B5EF4-FFF2-40B4-BE49-F238E27FC236}">
                <a16:creationId xmlns:a16="http://schemas.microsoft.com/office/drawing/2014/main" id="{4A822706-D0D5-6CA9-B7CF-E7BC59A54170}"/>
              </a:ext>
            </a:extLst>
          </p:cNvPr>
          <p:cNvSpPr txBox="1"/>
          <p:nvPr/>
        </p:nvSpPr>
        <p:spPr>
          <a:xfrm>
            <a:off x="7284847" y="1206028"/>
            <a:ext cx="2108881" cy="923330"/>
          </a:xfrm>
          <a:prstGeom prst="rect">
            <a:avLst/>
          </a:prstGeom>
          <a:noFill/>
        </p:spPr>
        <p:txBody>
          <a:bodyPr wrap="square" rtlCol="0">
            <a:spAutoFit/>
          </a:bodyPr>
          <a:lstStyle/>
          <a:p>
            <a:pPr algn="just"/>
            <a:r>
              <a:rPr lang="tr-TR" dirty="0"/>
              <a:t>Alıcı</a:t>
            </a:r>
          </a:p>
          <a:p>
            <a:r>
              <a:rPr lang="tr-TR" dirty="0"/>
              <a:t>Krema Üretici</a:t>
            </a:r>
          </a:p>
          <a:p>
            <a:r>
              <a:rPr lang="tr-TR" dirty="0"/>
              <a:t>İtalya</a:t>
            </a:r>
          </a:p>
        </p:txBody>
      </p:sp>
      <p:sp>
        <p:nvSpPr>
          <p:cNvPr id="9" name="Metin kutusu 8">
            <a:extLst>
              <a:ext uri="{FF2B5EF4-FFF2-40B4-BE49-F238E27FC236}">
                <a16:creationId xmlns:a16="http://schemas.microsoft.com/office/drawing/2014/main" id="{759EB790-43AB-1771-9054-6125A1296B5D}"/>
              </a:ext>
            </a:extLst>
          </p:cNvPr>
          <p:cNvSpPr txBox="1"/>
          <p:nvPr/>
        </p:nvSpPr>
        <p:spPr>
          <a:xfrm>
            <a:off x="7284847" y="2574875"/>
            <a:ext cx="3993943" cy="1477328"/>
          </a:xfrm>
          <a:prstGeom prst="rect">
            <a:avLst/>
          </a:prstGeom>
          <a:noFill/>
        </p:spPr>
        <p:txBody>
          <a:bodyPr wrap="square" rtlCol="0">
            <a:spAutoFit/>
          </a:bodyPr>
          <a:lstStyle/>
          <a:p>
            <a:r>
              <a:rPr lang="tr-TR" dirty="0"/>
              <a:t>EXW Giresun </a:t>
            </a:r>
            <a:r>
              <a:rPr lang="tr-TR" dirty="0" err="1"/>
              <a:t>ıncoterms</a:t>
            </a:r>
            <a:r>
              <a:rPr lang="tr-TR" dirty="0"/>
              <a:t> 2020</a:t>
            </a:r>
          </a:p>
          <a:p>
            <a:r>
              <a:rPr lang="tr-TR" dirty="0"/>
              <a:t>DAP Milano </a:t>
            </a:r>
            <a:r>
              <a:rPr lang="tr-TR" dirty="0" err="1"/>
              <a:t>Italy</a:t>
            </a:r>
            <a:r>
              <a:rPr lang="tr-TR" dirty="0"/>
              <a:t> </a:t>
            </a:r>
            <a:r>
              <a:rPr lang="tr-TR" dirty="0" err="1"/>
              <a:t>Incoterms</a:t>
            </a:r>
            <a:r>
              <a:rPr lang="tr-TR" dirty="0"/>
              <a:t> 2020</a:t>
            </a:r>
          </a:p>
          <a:p>
            <a:r>
              <a:rPr lang="tr-TR" dirty="0"/>
              <a:t>FOB Giresun/Ambarlı </a:t>
            </a:r>
            <a:r>
              <a:rPr lang="tr-TR" dirty="0" err="1"/>
              <a:t>Incoterms</a:t>
            </a:r>
            <a:r>
              <a:rPr lang="tr-TR" dirty="0"/>
              <a:t> 2020</a:t>
            </a:r>
          </a:p>
          <a:p>
            <a:r>
              <a:rPr lang="tr-TR" dirty="0"/>
              <a:t>DAT Milano </a:t>
            </a:r>
            <a:r>
              <a:rPr lang="tr-TR" dirty="0" err="1"/>
              <a:t>Italy</a:t>
            </a:r>
            <a:r>
              <a:rPr lang="tr-TR" dirty="0"/>
              <a:t> </a:t>
            </a:r>
            <a:r>
              <a:rPr lang="tr-TR" dirty="0" err="1"/>
              <a:t>Incoterms</a:t>
            </a:r>
            <a:r>
              <a:rPr lang="tr-TR" dirty="0"/>
              <a:t> 2010 </a:t>
            </a:r>
          </a:p>
          <a:p>
            <a:r>
              <a:rPr lang="tr-TR" dirty="0" err="1"/>
              <a:t>Incoterms</a:t>
            </a:r>
            <a:r>
              <a:rPr lang="tr-TR" dirty="0"/>
              <a:t> 2020 FCA Giresun / </a:t>
            </a:r>
            <a:r>
              <a:rPr lang="tr-TR" dirty="0" err="1"/>
              <a:t>Istanbul</a:t>
            </a:r>
            <a:endParaRPr lang="tr-TR" dirty="0"/>
          </a:p>
        </p:txBody>
      </p:sp>
      <p:sp>
        <p:nvSpPr>
          <p:cNvPr id="11" name="Metin kutusu 10">
            <a:extLst>
              <a:ext uri="{FF2B5EF4-FFF2-40B4-BE49-F238E27FC236}">
                <a16:creationId xmlns:a16="http://schemas.microsoft.com/office/drawing/2014/main" id="{61A16038-F82F-9322-1157-CB5973FF6062}"/>
              </a:ext>
            </a:extLst>
          </p:cNvPr>
          <p:cNvSpPr txBox="1"/>
          <p:nvPr/>
        </p:nvSpPr>
        <p:spPr>
          <a:xfrm>
            <a:off x="1397540" y="5556005"/>
            <a:ext cx="6093724" cy="807913"/>
          </a:xfrm>
          <a:prstGeom prst="rect">
            <a:avLst/>
          </a:prstGeom>
          <a:noFill/>
        </p:spPr>
        <p:txBody>
          <a:bodyPr wrap="square">
            <a:spAutoFit/>
          </a:bodyPr>
          <a:lstStyle/>
          <a:p>
            <a:pPr algn="l"/>
            <a:endParaRPr lang="tr-TR" sz="1050" b="0" i="0" u="none" strike="noStrike" baseline="0" dirty="0">
              <a:solidFill>
                <a:srgbClr val="000000"/>
              </a:solidFill>
              <a:latin typeface="Tahoma" panose="020B0604030504040204" pitchFamily="34" charset="0"/>
            </a:endParaRPr>
          </a:p>
          <a:p>
            <a:r>
              <a:rPr lang="it-IT" sz="1800" b="0" i="0" u="none" strike="noStrike" baseline="0" dirty="0">
                <a:latin typeface="Tahoma" panose="020B0604030504040204" pitchFamily="34" charset="0"/>
              </a:rPr>
              <a:t>“E” li ve “F” li Gruplarda Çıkış </a:t>
            </a:r>
          </a:p>
          <a:p>
            <a:r>
              <a:rPr lang="it-IT" sz="1800" b="0" i="0" u="none" strike="noStrike" baseline="0" dirty="0">
                <a:latin typeface="Tahoma" panose="020B0604030504040204" pitchFamily="34" charset="0"/>
              </a:rPr>
              <a:t>“C” li ve “D” li Gruplarda varış ülkesi yazılır </a:t>
            </a:r>
            <a:endParaRPr lang="tr-TR" dirty="0"/>
          </a:p>
        </p:txBody>
      </p:sp>
      <p:sp>
        <p:nvSpPr>
          <p:cNvPr id="13" name="Metin kutusu 12">
            <a:extLst>
              <a:ext uri="{FF2B5EF4-FFF2-40B4-BE49-F238E27FC236}">
                <a16:creationId xmlns:a16="http://schemas.microsoft.com/office/drawing/2014/main" id="{942529F8-782E-18FF-E416-2E5F0CBD47C0}"/>
              </a:ext>
            </a:extLst>
          </p:cNvPr>
          <p:cNvSpPr txBox="1"/>
          <p:nvPr/>
        </p:nvSpPr>
        <p:spPr>
          <a:xfrm>
            <a:off x="1397540" y="4453662"/>
            <a:ext cx="9099645" cy="807913"/>
          </a:xfrm>
          <a:prstGeom prst="rect">
            <a:avLst/>
          </a:prstGeom>
          <a:noFill/>
        </p:spPr>
        <p:txBody>
          <a:bodyPr wrap="square">
            <a:spAutoFit/>
          </a:bodyPr>
          <a:lstStyle/>
          <a:p>
            <a:pPr algn="l"/>
            <a:endParaRPr lang="tr-TR" sz="1050" b="0" i="0" u="none" strike="noStrike" baseline="0" dirty="0">
              <a:solidFill>
                <a:srgbClr val="000000"/>
              </a:solidFill>
              <a:latin typeface="Tahoma" panose="020B0604030504040204" pitchFamily="34" charset="0"/>
            </a:endParaRPr>
          </a:p>
          <a:p>
            <a:r>
              <a:rPr lang="tr-TR" sz="1800" b="0" i="0" u="none" strike="noStrike" baseline="0" dirty="0">
                <a:latin typeface="Tahoma" panose="020B0604030504040204" pitchFamily="34" charset="0"/>
              </a:rPr>
              <a:t>Ana Taşıma </a:t>
            </a:r>
            <a:r>
              <a:rPr lang="tr-TR" dirty="0">
                <a:latin typeface="Tahoma" panose="020B0604030504040204" pitchFamily="34" charset="0"/>
              </a:rPr>
              <a:t>Satıcının Yapmadığı Teslim Şekillerinde Çıkış Ülkesi</a:t>
            </a:r>
          </a:p>
          <a:p>
            <a:r>
              <a:rPr lang="tr-TR" sz="1800" b="0" i="0" u="none" strike="noStrike" baseline="0" dirty="0">
                <a:latin typeface="Tahoma" panose="020B0604030504040204" pitchFamily="34" charset="0"/>
              </a:rPr>
              <a:t>Ana Taşıma </a:t>
            </a:r>
            <a:r>
              <a:rPr lang="tr-TR" dirty="0">
                <a:latin typeface="Tahoma" panose="020B0604030504040204" pitchFamily="34" charset="0"/>
              </a:rPr>
              <a:t>Satıcının Yaptığı Teslim Şekillerinde Varış Ülkesi</a:t>
            </a:r>
          </a:p>
        </p:txBody>
      </p:sp>
    </p:spTree>
    <p:extLst>
      <p:ext uri="{BB962C8B-B14F-4D97-AF65-F5344CB8AC3E}">
        <p14:creationId xmlns:p14="http://schemas.microsoft.com/office/powerpoint/2010/main" val="1056335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4415118" y="261663"/>
            <a:ext cx="3240740" cy="574113"/>
          </a:xfrm>
        </p:spPr>
        <p:txBody>
          <a:bodyPr>
            <a:normAutofit/>
          </a:bodyPr>
          <a:lstStyle/>
          <a:p>
            <a:r>
              <a:rPr lang="tr-TR" sz="3000" dirty="0" err="1">
                <a:solidFill>
                  <a:srgbClr val="002060"/>
                </a:solidFill>
              </a:rPr>
              <a:t>Incoterms</a:t>
            </a:r>
            <a:r>
              <a:rPr lang="tr-TR" sz="3000" dirty="0">
                <a:solidFill>
                  <a:srgbClr val="002060"/>
                </a:solidFill>
              </a:rPr>
              <a:t> Amacı</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183776" y="860618"/>
            <a:ext cx="11703424" cy="5791566"/>
          </a:xfrm>
        </p:spPr>
        <p:txBody>
          <a:bodyPr>
            <a:normAutofit/>
          </a:bodyPr>
          <a:lstStyle/>
          <a:p>
            <a:r>
              <a:rPr lang="tr-TR" sz="2100" b="0" i="0" u="none" strike="noStrike" baseline="0" dirty="0">
                <a:solidFill>
                  <a:srgbClr val="000000"/>
                </a:solidFill>
                <a:latin typeface="Tahoma" panose="020B0604030504040204" pitchFamily="34" charset="0"/>
              </a:rPr>
              <a:t>Ticarette </a:t>
            </a:r>
            <a:r>
              <a:rPr lang="tr-TR" sz="2100" b="0" i="0" u="none" strike="noStrike" baseline="0" dirty="0">
                <a:solidFill>
                  <a:srgbClr val="0070C0"/>
                </a:solidFill>
                <a:latin typeface="Tahoma" panose="020B0604030504040204" pitchFamily="34" charset="0"/>
              </a:rPr>
              <a:t>standardizasyonu sağlamak </a:t>
            </a:r>
            <a:r>
              <a:rPr lang="tr-TR" sz="2100" b="0" i="0" u="none" strike="noStrike" baseline="0" dirty="0">
                <a:solidFill>
                  <a:srgbClr val="000000"/>
                </a:solidFill>
                <a:latin typeface="Tahoma" panose="020B0604030504040204" pitchFamily="34" charset="0"/>
              </a:rPr>
              <a:t>ve </a:t>
            </a:r>
            <a:r>
              <a:rPr lang="tr-TR" sz="2100" b="0" i="0" u="none" strike="noStrike" baseline="0" dirty="0">
                <a:solidFill>
                  <a:srgbClr val="0070C0"/>
                </a:solidFill>
                <a:latin typeface="Tahoma" panose="020B0604030504040204" pitchFamily="34" charset="0"/>
              </a:rPr>
              <a:t>ticareti kolaylaştırmak </a:t>
            </a:r>
            <a:r>
              <a:rPr lang="tr-TR" sz="2100" b="0" i="0" u="none" strike="noStrike" baseline="0" dirty="0">
                <a:solidFill>
                  <a:srgbClr val="000000"/>
                </a:solidFill>
                <a:latin typeface="Tahoma" panose="020B0604030504040204" pitchFamily="34" charset="0"/>
              </a:rPr>
              <a:t>(lokal ve uluslararası)</a:t>
            </a:r>
          </a:p>
          <a:p>
            <a:r>
              <a:rPr lang="tr-TR" sz="2100" dirty="0">
                <a:solidFill>
                  <a:srgbClr val="000000"/>
                </a:solidFill>
                <a:latin typeface="Tahoma" panose="020B0604030504040204" pitchFamily="34" charset="0"/>
              </a:rPr>
              <a:t>Ticaretin önemli ve </a:t>
            </a:r>
            <a:r>
              <a:rPr lang="tr-TR" sz="2100" dirty="0">
                <a:solidFill>
                  <a:srgbClr val="0070C0"/>
                </a:solidFill>
                <a:latin typeface="Tahoma" panose="020B0604030504040204" pitchFamily="34" charset="0"/>
              </a:rPr>
              <a:t>temel  kriterlerini belirlemek </a:t>
            </a:r>
            <a:r>
              <a:rPr lang="tr-TR" sz="2100" dirty="0">
                <a:solidFill>
                  <a:srgbClr val="000000"/>
                </a:solidFill>
                <a:latin typeface="Tahoma" panose="020B0604030504040204" pitchFamily="34" charset="0"/>
              </a:rPr>
              <a:t>ve </a:t>
            </a:r>
            <a:r>
              <a:rPr lang="tr-TR" sz="2100" dirty="0">
                <a:solidFill>
                  <a:srgbClr val="0070C0"/>
                </a:solidFill>
                <a:latin typeface="Tahoma" panose="020B0604030504040204" pitchFamily="34" charset="0"/>
              </a:rPr>
              <a:t>anlaşılır hale getirmek</a:t>
            </a:r>
          </a:p>
          <a:p>
            <a:r>
              <a:rPr lang="tr-TR" sz="2100" dirty="0">
                <a:solidFill>
                  <a:srgbClr val="000000"/>
                </a:solidFill>
                <a:latin typeface="Tahoma" panose="020B0604030504040204" pitchFamily="34" charset="0"/>
              </a:rPr>
              <a:t>Ticaretin ve satışın niteliğine göre </a:t>
            </a:r>
            <a:r>
              <a:rPr lang="tr-TR" sz="2100" dirty="0">
                <a:solidFill>
                  <a:srgbClr val="0070C0"/>
                </a:solidFill>
                <a:latin typeface="Tahoma" panose="020B0604030504040204" pitchFamily="34" charset="0"/>
              </a:rPr>
              <a:t>en uygun ticari kuralları oluşturmak </a:t>
            </a:r>
            <a:r>
              <a:rPr lang="tr-TR" sz="2100" dirty="0">
                <a:solidFill>
                  <a:srgbClr val="000000"/>
                </a:solidFill>
                <a:latin typeface="Tahoma" panose="020B0604030504040204" pitchFamily="34" charset="0"/>
              </a:rPr>
              <a:t>ve en iyi şekilde </a:t>
            </a:r>
            <a:r>
              <a:rPr lang="tr-TR" sz="2100" dirty="0">
                <a:solidFill>
                  <a:srgbClr val="0070C0"/>
                </a:solidFill>
                <a:latin typeface="Tahoma" panose="020B0604030504040204" pitchFamily="34" charset="0"/>
              </a:rPr>
              <a:t>uygulanmasına zemin hazırlamak</a:t>
            </a:r>
          </a:p>
          <a:p>
            <a:r>
              <a:rPr lang="tr-TR" sz="2100" dirty="0">
                <a:solidFill>
                  <a:srgbClr val="000000"/>
                </a:solidFill>
                <a:latin typeface="Tahoma" panose="020B0604030504040204" pitchFamily="34" charset="0"/>
              </a:rPr>
              <a:t>Kontrat ve sözleşmeler ile </a:t>
            </a:r>
            <a:r>
              <a:rPr lang="tr-TR" sz="2100" dirty="0">
                <a:solidFill>
                  <a:srgbClr val="0070C0"/>
                </a:solidFill>
                <a:latin typeface="Tahoma" panose="020B0604030504040204" pitchFamily="34" charset="0"/>
              </a:rPr>
              <a:t>ticaret arasındaki ilişkiyi güçlendirmek</a:t>
            </a:r>
          </a:p>
          <a:p>
            <a:r>
              <a:rPr lang="tr-TR" sz="2100" dirty="0">
                <a:solidFill>
                  <a:srgbClr val="000000"/>
                </a:solidFill>
                <a:latin typeface="Tahoma" panose="020B0604030504040204" pitchFamily="34" charset="0"/>
              </a:rPr>
              <a:t>Sorumlulukların çerçevelenerek </a:t>
            </a:r>
            <a:r>
              <a:rPr lang="tr-TR" sz="2100" dirty="0">
                <a:solidFill>
                  <a:srgbClr val="0070C0"/>
                </a:solidFill>
                <a:latin typeface="Tahoma" panose="020B0604030504040204" pitchFamily="34" charset="0"/>
              </a:rPr>
              <a:t>riskin minimize edilmesiyle</a:t>
            </a:r>
            <a:r>
              <a:rPr lang="tr-TR" sz="2100" dirty="0">
                <a:solidFill>
                  <a:srgbClr val="000000"/>
                </a:solidFill>
                <a:latin typeface="Tahoma" panose="020B0604030504040204" pitchFamily="34" charset="0"/>
              </a:rPr>
              <a:t>, ticaretin </a:t>
            </a:r>
            <a:r>
              <a:rPr lang="tr-TR" sz="2100" dirty="0">
                <a:solidFill>
                  <a:srgbClr val="0070C0"/>
                </a:solidFill>
                <a:latin typeface="Tahoma" panose="020B0604030504040204" pitchFamily="34" charset="0"/>
              </a:rPr>
              <a:t>güvenilir, basit ve hızlı </a:t>
            </a:r>
            <a:r>
              <a:rPr lang="tr-TR" sz="2100" dirty="0">
                <a:solidFill>
                  <a:srgbClr val="000000"/>
                </a:solidFill>
                <a:latin typeface="Tahoma" panose="020B0604030504040204" pitchFamily="34" charset="0"/>
              </a:rPr>
              <a:t>şekilde işleyişini sağlamak </a:t>
            </a:r>
          </a:p>
          <a:p>
            <a:r>
              <a:rPr lang="tr-TR" sz="2100" dirty="0">
                <a:solidFill>
                  <a:srgbClr val="000000"/>
                </a:solidFill>
                <a:latin typeface="Tahoma" panose="020B0604030504040204" pitchFamily="34" charset="0"/>
              </a:rPr>
              <a:t>Satıcı ve alıcının ilgili </a:t>
            </a:r>
            <a:r>
              <a:rPr lang="tr-TR" sz="2100" dirty="0">
                <a:solidFill>
                  <a:srgbClr val="0070C0"/>
                </a:solidFill>
                <a:latin typeface="Tahoma" panose="020B0604030504040204" pitchFamily="34" charset="0"/>
              </a:rPr>
              <a:t>yükümlülüklerini açıkça </a:t>
            </a:r>
            <a:r>
              <a:rPr lang="tr-TR" sz="2100" dirty="0">
                <a:solidFill>
                  <a:srgbClr val="000000"/>
                </a:solidFill>
                <a:latin typeface="Tahoma" panose="020B0604030504040204" pitchFamily="34" charset="0"/>
              </a:rPr>
              <a:t>tanımlamak</a:t>
            </a:r>
          </a:p>
          <a:p>
            <a:r>
              <a:rPr lang="tr-TR" sz="2100" dirty="0">
                <a:solidFill>
                  <a:srgbClr val="000000"/>
                </a:solidFill>
                <a:latin typeface="Tahoma" panose="020B0604030504040204" pitchFamily="34" charset="0"/>
              </a:rPr>
              <a:t>Global veya yerel </a:t>
            </a:r>
            <a:r>
              <a:rPr lang="tr-TR" sz="2100" dirty="0">
                <a:solidFill>
                  <a:srgbClr val="0070C0"/>
                </a:solidFill>
                <a:latin typeface="Tahoma" panose="020B0604030504040204" pitchFamily="34" charset="0"/>
              </a:rPr>
              <a:t>iş ihtiyaçlarına her yerde </a:t>
            </a:r>
            <a:r>
              <a:rPr lang="tr-TR" sz="2100" dirty="0">
                <a:solidFill>
                  <a:srgbClr val="000000"/>
                </a:solidFill>
                <a:latin typeface="Tahoma" panose="020B0604030504040204" pitchFamily="34" charset="0"/>
              </a:rPr>
              <a:t>cevap vermek</a:t>
            </a:r>
          </a:p>
          <a:p>
            <a:r>
              <a:rPr lang="tr-TR" sz="2100" dirty="0">
                <a:solidFill>
                  <a:srgbClr val="000000"/>
                </a:solidFill>
                <a:latin typeface="Tahoma" panose="020B0604030504040204" pitchFamily="34" charset="0"/>
              </a:rPr>
              <a:t>Farklı ülkelerdeki </a:t>
            </a:r>
            <a:r>
              <a:rPr lang="tr-TR" sz="2100" dirty="0">
                <a:solidFill>
                  <a:srgbClr val="0070C0"/>
                </a:solidFill>
                <a:latin typeface="Tahoma" panose="020B0604030504040204" pitchFamily="34" charset="0"/>
              </a:rPr>
              <a:t>farklı yorumlanmalardan </a:t>
            </a:r>
            <a:r>
              <a:rPr lang="tr-TR" sz="2100" dirty="0">
                <a:solidFill>
                  <a:srgbClr val="000000"/>
                </a:solidFill>
                <a:latin typeface="Tahoma" panose="020B0604030504040204" pitchFamily="34" charset="0"/>
              </a:rPr>
              <a:t>kaynaklanan </a:t>
            </a:r>
            <a:r>
              <a:rPr lang="tr-TR" sz="2100" dirty="0">
                <a:solidFill>
                  <a:srgbClr val="0070C0"/>
                </a:solidFill>
                <a:latin typeface="Tahoma" panose="020B0604030504040204" pitchFamily="34" charset="0"/>
              </a:rPr>
              <a:t>belirsizlikleri azaltmak </a:t>
            </a:r>
            <a:r>
              <a:rPr lang="tr-TR" sz="2100" dirty="0">
                <a:solidFill>
                  <a:srgbClr val="000000"/>
                </a:solidFill>
                <a:latin typeface="Tahoma" panose="020B0604030504040204" pitchFamily="34" charset="0"/>
              </a:rPr>
              <a:t>veya ortadan kaldırmak.</a:t>
            </a:r>
          </a:p>
          <a:p>
            <a:r>
              <a:rPr lang="tr-TR" sz="2100" dirty="0">
                <a:solidFill>
                  <a:srgbClr val="000000"/>
                </a:solidFill>
                <a:latin typeface="Tahoma" panose="020B0604030504040204" pitchFamily="34" charset="0"/>
              </a:rPr>
              <a:t>Ürün fiyatının </a:t>
            </a:r>
            <a:r>
              <a:rPr lang="tr-TR" sz="2100" dirty="0">
                <a:solidFill>
                  <a:srgbClr val="0070C0"/>
                </a:solidFill>
                <a:latin typeface="Tahoma" panose="020B0604030504040204" pitchFamily="34" charset="0"/>
              </a:rPr>
              <a:t>hangi maliyetleri içerdiğini </a:t>
            </a:r>
            <a:r>
              <a:rPr lang="tr-TR" sz="2100" dirty="0">
                <a:solidFill>
                  <a:srgbClr val="000000"/>
                </a:solidFill>
                <a:latin typeface="Tahoma" panose="020B0604030504040204" pitchFamily="34" charset="0"/>
              </a:rPr>
              <a:t>tanımlamaya yardımcı olmak</a:t>
            </a:r>
          </a:p>
          <a:p>
            <a:r>
              <a:rPr lang="tr-TR" sz="2100" dirty="0">
                <a:solidFill>
                  <a:srgbClr val="000000"/>
                </a:solidFill>
                <a:latin typeface="Tahoma" panose="020B0604030504040204" pitchFamily="34" charset="0"/>
              </a:rPr>
              <a:t>Satıcıların ve alıcıların, ticarete ilişkin maliyet ve yükümlülükleri belirlemesini ve ticaretin </a:t>
            </a:r>
            <a:r>
              <a:rPr lang="tr-TR" sz="2100" dirty="0">
                <a:solidFill>
                  <a:srgbClr val="0070C0"/>
                </a:solidFill>
                <a:latin typeface="Tahoma" panose="020B0604030504040204" pitchFamily="34" charset="0"/>
              </a:rPr>
              <a:t>daha verimli yönetilmesini</a:t>
            </a:r>
            <a:r>
              <a:rPr lang="tr-TR" sz="2100" dirty="0">
                <a:solidFill>
                  <a:srgbClr val="000000"/>
                </a:solidFill>
                <a:latin typeface="Tahoma" panose="020B0604030504040204" pitchFamily="34" charset="0"/>
              </a:rPr>
              <a:t> kolaylaştırmak</a:t>
            </a:r>
          </a:p>
          <a:p>
            <a:endParaRPr lang="tr-TR" sz="2100" b="0" i="0" u="none" strike="noStrike" baseline="0" dirty="0">
              <a:latin typeface="Tahoma" panose="020B0604030504040204" pitchFamily="34" charset="0"/>
            </a:endParaRP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606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a:bodyPr>
          <a:lstStyle/>
          <a:p>
            <a:pPr algn="ctr"/>
            <a:r>
              <a:rPr lang="tr-TR" sz="3000" dirty="0">
                <a:solidFill>
                  <a:srgbClr val="002060"/>
                </a:solidFill>
              </a:rPr>
              <a:t>Teslim Şekilleri Bağlantılar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0" name="Tablo 9">
            <a:extLst>
              <a:ext uri="{FF2B5EF4-FFF2-40B4-BE49-F238E27FC236}">
                <a16:creationId xmlns:a16="http://schemas.microsoft.com/office/drawing/2014/main" id="{92617345-D7C3-63BB-E9ED-622E7E602B60}"/>
              </a:ext>
            </a:extLst>
          </p:cNvPr>
          <p:cNvGraphicFramePr>
            <a:graphicFrameLocks noGrp="1"/>
          </p:cNvGraphicFramePr>
          <p:nvPr>
            <p:extLst>
              <p:ext uri="{D42A27DB-BD31-4B8C-83A1-F6EECF244321}">
                <p14:modId xmlns:p14="http://schemas.microsoft.com/office/powerpoint/2010/main" val="375263621"/>
              </p:ext>
            </p:extLst>
          </p:nvPr>
        </p:nvGraphicFramePr>
        <p:xfrm>
          <a:off x="820271" y="1780443"/>
          <a:ext cx="10515600" cy="3942576"/>
        </p:xfrm>
        <a:graphic>
          <a:graphicData uri="http://schemas.openxmlformats.org/drawingml/2006/table">
            <a:tbl>
              <a:tblPr/>
              <a:tblGrid>
                <a:gridCol w="544351">
                  <a:extLst>
                    <a:ext uri="{9D8B030D-6E8A-4147-A177-3AD203B41FA5}">
                      <a16:colId xmlns:a16="http://schemas.microsoft.com/office/drawing/2014/main" val="2087695910"/>
                    </a:ext>
                  </a:extLst>
                </a:gridCol>
                <a:gridCol w="703119">
                  <a:extLst>
                    <a:ext uri="{9D8B030D-6E8A-4147-A177-3AD203B41FA5}">
                      <a16:colId xmlns:a16="http://schemas.microsoft.com/office/drawing/2014/main" val="660870016"/>
                    </a:ext>
                  </a:extLst>
                </a:gridCol>
                <a:gridCol w="238153">
                  <a:extLst>
                    <a:ext uri="{9D8B030D-6E8A-4147-A177-3AD203B41FA5}">
                      <a16:colId xmlns:a16="http://schemas.microsoft.com/office/drawing/2014/main" val="2078008170"/>
                    </a:ext>
                  </a:extLst>
                </a:gridCol>
                <a:gridCol w="8156748">
                  <a:extLst>
                    <a:ext uri="{9D8B030D-6E8A-4147-A177-3AD203B41FA5}">
                      <a16:colId xmlns:a16="http://schemas.microsoft.com/office/drawing/2014/main" val="4039978964"/>
                    </a:ext>
                  </a:extLst>
                </a:gridCol>
                <a:gridCol w="170110">
                  <a:extLst>
                    <a:ext uri="{9D8B030D-6E8A-4147-A177-3AD203B41FA5}">
                      <a16:colId xmlns:a16="http://schemas.microsoft.com/office/drawing/2014/main" val="1430613584"/>
                    </a:ext>
                  </a:extLst>
                </a:gridCol>
                <a:gridCol w="703119">
                  <a:extLst>
                    <a:ext uri="{9D8B030D-6E8A-4147-A177-3AD203B41FA5}">
                      <a16:colId xmlns:a16="http://schemas.microsoft.com/office/drawing/2014/main" val="328597500"/>
                    </a:ext>
                  </a:extLst>
                </a:gridCol>
              </a:tblGrid>
              <a:tr h="321594">
                <a:tc rowSpan="7">
                  <a:txBody>
                    <a:bodyPr/>
                    <a:lstStyle/>
                    <a:p>
                      <a:pPr algn="ctr" fontAlgn="ctr"/>
                      <a:r>
                        <a:rPr lang="tr-TR" sz="1600" b="0" i="0" u="none" strike="noStrike">
                          <a:solidFill>
                            <a:srgbClr val="000000"/>
                          </a:solidFill>
                          <a:effectLst/>
                          <a:latin typeface="Arial" panose="020B0604020202020204" pitchFamily="34" charset="0"/>
                        </a:rPr>
                        <a:t>Tüm Taşıma Şekilleri</a:t>
                      </a:r>
                    </a:p>
                  </a:txBody>
                  <a:tcPr marL="8508" marR="8508" marT="850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İşletme veya Bir yerde yüklemesiz , hracat gümrüksüz teslim</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EXW</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251740"/>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FCA</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23487"/>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 + Taşıma (Navlun)</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CPT</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980190"/>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 + Taşıma (Navlun) + Sigorta</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CIP</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736486"/>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 + Taşıma (Navlun) + Sigorta + Varış Riski</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DAP</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779489"/>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 + Taşıma (Navlun) + Sigorta + Varış Riski + Boşaltma</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DPU</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385038"/>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EXW</a:t>
                      </a:r>
                    </a:p>
                  </a:txBody>
                  <a:tcPr marL="76570" marR="8508" marT="85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İhracat gümrük + Taşıma (Navlun) + Sigorta + Varış Riski + İthalat Gümrük</a:t>
                      </a: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BF8F00"/>
                          </a:solidFill>
                          <a:effectLst/>
                          <a:latin typeface="Calibri" panose="020F0502020204030204" pitchFamily="34" charset="0"/>
                        </a:rPr>
                        <a:t>DDP</a:t>
                      </a:r>
                    </a:p>
                  </a:txBody>
                  <a:tcPr marL="76570" marR="8508" marT="85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37529"/>
                  </a:ext>
                </a:extLst>
              </a:tr>
              <a:tr h="321594">
                <a:tc>
                  <a:txBody>
                    <a:bodyPr/>
                    <a:lstStyle/>
                    <a:p>
                      <a:pPr algn="ctr" fontAlgn="ctr"/>
                      <a:endParaRPr lang="tr-TR" sz="2100" b="0" i="0" u="none" strike="noStrike">
                        <a:solidFill>
                          <a:srgbClr val="000000"/>
                        </a:solidFill>
                        <a:effectLst/>
                        <a:latin typeface="Calibri" panose="020F0502020204030204" pitchFamily="34" charset="0"/>
                      </a:endParaRPr>
                    </a:p>
                  </a:txBody>
                  <a:tcPr marL="8508" marR="8508" marT="850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2100" b="0" i="0" u="none" strike="noStrike">
                        <a:solidFill>
                          <a:srgbClr val="000000"/>
                        </a:solidFill>
                        <a:effectLst/>
                        <a:latin typeface="Calibri" panose="020F0502020204030204" pitchFamily="34" charset="0"/>
                      </a:endParaRP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2100" b="0" i="0" u="none" strike="noStrike">
                        <a:solidFill>
                          <a:srgbClr val="000000"/>
                        </a:solidFill>
                        <a:effectLst/>
                        <a:latin typeface="Calibri" panose="020F0502020204030204" pitchFamily="34" charset="0"/>
                      </a:endParaRP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2100" b="0" i="0" u="none" strike="noStrike">
                        <a:solidFill>
                          <a:srgbClr val="000000"/>
                        </a:solidFill>
                        <a:effectLst/>
                        <a:latin typeface="Calibri" panose="020F0502020204030204" pitchFamily="34" charset="0"/>
                      </a:endParaRP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2100" b="0" i="0" u="none" strike="noStrike">
                        <a:solidFill>
                          <a:srgbClr val="000000"/>
                        </a:solidFill>
                        <a:effectLst/>
                        <a:latin typeface="Calibri" panose="020F0502020204030204" pitchFamily="34" charset="0"/>
                      </a:endParaRPr>
                    </a:p>
                  </a:txBody>
                  <a:tcPr marL="8508"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2100" b="0" i="0" u="none" strike="noStrike">
                        <a:solidFill>
                          <a:srgbClr val="000000"/>
                        </a:solidFill>
                        <a:effectLst/>
                        <a:latin typeface="Calibri" panose="020F0502020204030204" pitchFamily="34" charset="0"/>
                      </a:endParaRPr>
                    </a:p>
                  </a:txBody>
                  <a:tcPr marL="76570" marR="8508" marT="85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883617"/>
                  </a:ext>
                </a:extLst>
              </a:tr>
              <a:tr h="321594">
                <a:tc rowSpan="4">
                  <a:txBody>
                    <a:bodyPr/>
                    <a:lstStyle/>
                    <a:p>
                      <a:pPr algn="ctr" fontAlgn="ctr"/>
                      <a:r>
                        <a:rPr lang="tr-TR" sz="2100" b="0" i="0" u="none" strike="noStrike">
                          <a:solidFill>
                            <a:srgbClr val="000000"/>
                          </a:solidFill>
                          <a:effectLst/>
                          <a:latin typeface="Calibri" panose="020F0502020204030204" pitchFamily="34" charset="0"/>
                        </a:rPr>
                        <a:t>Denizyolu</a:t>
                      </a:r>
                    </a:p>
                  </a:txBody>
                  <a:tcPr marL="8508" marR="8508" marT="850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tr-TR" sz="2100" b="0" i="0" u="none" strike="noStrike">
                          <a:solidFill>
                            <a:srgbClr val="000000"/>
                          </a:solidFill>
                          <a:effectLst/>
                          <a:latin typeface="Calibri" panose="020F0502020204030204" pitchFamily="34" charset="0"/>
                        </a:rPr>
                        <a:t>FAS</a:t>
                      </a:r>
                    </a:p>
                  </a:txBody>
                  <a:tcPr marL="76570" marR="8508" marT="85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Gemi Yanında Yüklemesiz Teslim</a:t>
                      </a:r>
                    </a:p>
                  </a:txBody>
                  <a:tcPr marL="76570"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0070C0"/>
                          </a:solidFill>
                          <a:effectLst/>
                          <a:latin typeface="Calibri" panose="020F0502020204030204" pitchFamily="34" charset="0"/>
                        </a:rPr>
                        <a:t>FAS</a:t>
                      </a:r>
                    </a:p>
                  </a:txBody>
                  <a:tcPr marL="76570" marR="8508" marT="85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418127"/>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FAS</a:t>
                      </a:r>
                    </a:p>
                  </a:txBody>
                  <a:tcPr marL="76570" marR="8508" marT="85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Gemiye Yükleme</a:t>
                      </a:r>
                    </a:p>
                  </a:txBody>
                  <a:tcPr marL="76570"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0070C0"/>
                          </a:solidFill>
                          <a:effectLst/>
                          <a:latin typeface="Calibri" panose="020F0502020204030204" pitchFamily="34" charset="0"/>
                        </a:rPr>
                        <a:t>FOB</a:t>
                      </a:r>
                    </a:p>
                  </a:txBody>
                  <a:tcPr marL="76570" marR="8508" marT="85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80562"/>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FAS</a:t>
                      </a:r>
                    </a:p>
                  </a:txBody>
                  <a:tcPr marL="76570" marR="8508" marT="85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Gemiye Yükleme + Taşıma (Navlun)</a:t>
                      </a:r>
                    </a:p>
                  </a:txBody>
                  <a:tcPr marL="76570"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a:solidFill>
                            <a:srgbClr val="0070C0"/>
                          </a:solidFill>
                          <a:effectLst/>
                          <a:latin typeface="Calibri" panose="020F0502020204030204" pitchFamily="34" charset="0"/>
                        </a:rPr>
                        <a:t>CFR</a:t>
                      </a:r>
                    </a:p>
                  </a:txBody>
                  <a:tcPr marL="76570" marR="8508" marT="85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924393"/>
                  </a:ext>
                </a:extLst>
              </a:tr>
              <a:tr h="321594">
                <a:tc vMerge="1">
                  <a:txBody>
                    <a:bodyPr/>
                    <a:lstStyle/>
                    <a:p>
                      <a:endParaRPr lang="tr-TR"/>
                    </a:p>
                  </a:txBody>
                  <a:tcPr/>
                </a:tc>
                <a:tc>
                  <a:txBody>
                    <a:bodyPr/>
                    <a:lstStyle/>
                    <a:p>
                      <a:pPr algn="l" fontAlgn="b"/>
                      <a:r>
                        <a:rPr lang="tr-TR" sz="2100" b="0" i="0" u="none" strike="noStrike">
                          <a:solidFill>
                            <a:srgbClr val="000000"/>
                          </a:solidFill>
                          <a:effectLst/>
                          <a:latin typeface="Calibri" panose="020F0502020204030204" pitchFamily="34" charset="0"/>
                        </a:rPr>
                        <a:t>FAS</a:t>
                      </a:r>
                    </a:p>
                  </a:txBody>
                  <a:tcPr marL="76570" marR="8508" marT="85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0" i="0" u="none" strike="noStrike">
                          <a:solidFill>
                            <a:srgbClr val="000000"/>
                          </a:solidFill>
                          <a:effectLst/>
                          <a:latin typeface="Calibri" panose="020F0502020204030204" pitchFamily="34" charset="0"/>
                        </a:rPr>
                        <a:t>Gemiye Yükleme + Taşıma (Navlun)  Sigorta</a:t>
                      </a:r>
                    </a:p>
                  </a:txBody>
                  <a:tcPr marL="76570"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100" b="0" i="0" u="none" strike="noStrike">
                          <a:solidFill>
                            <a:srgbClr val="000000"/>
                          </a:solidFill>
                          <a:effectLst/>
                          <a:latin typeface="Calibri" panose="020F0502020204030204" pitchFamily="34" charset="0"/>
                        </a:rPr>
                        <a:t>=</a:t>
                      </a:r>
                    </a:p>
                  </a:txBody>
                  <a:tcPr marL="8508" marR="8508" marT="8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100" b="1" i="0" u="none" strike="noStrike" dirty="0">
                          <a:solidFill>
                            <a:srgbClr val="0070C0"/>
                          </a:solidFill>
                          <a:effectLst/>
                          <a:latin typeface="Calibri" panose="020F0502020204030204" pitchFamily="34" charset="0"/>
                        </a:rPr>
                        <a:t>CIF</a:t>
                      </a:r>
                    </a:p>
                  </a:txBody>
                  <a:tcPr marL="76570" marR="8508" marT="85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42993"/>
                  </a:ext>
                </a:extLst>
              </a:tr>
            </a:tbl>
          </a:graphicData>
        </a:graphic>
      </p:graphicFrame>
    </p:spTree>
    <p:extLst>
      <p:ext uri="{BB962C8B-B14F-4D97-AF65-F5344CB8AC3E}">
        <p14:creationId xmlns:p14="http://schemas.microsoft.com/office/powerpoint/2010/main" val="4095179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83875" cy="574113"/>
          </a:xfrm>
        </p:spPr>
        <p:txBody>
          <a:bodyPr>
            <a:normAutofit/>
          </a:bodyPr>
          <a:lstStyle/>
          <a:p>
            <a:pPr algn="ctr"/>
            <a:r>
              <a:rPr lang="tr-TR" sz="3000" dirty="0">
                <a:solidFill>
                  <a:srgbClr val="002060"/>
                </a:solidFill>
              </a:rPr>
              <a:t>Teslim Şekilleri Bağlantılar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10" name="Tablo 9">
            <a:extLst>
              <a:ext uri="{FF2B5EF4-FFF2-40B4-BE49-F238E27FC236}">
                <a16:creationId xmlns:a16="http://schemas.microsoft.com/office/drawing/2014/main" id="{EC012863-C154-4505-8F8A-70F571BB4702}"/>
              </a:ext>
            </a:extLst>
          </p:cNvPr>
          <p:cNvGraphicFramePr>
            <a:graphicFrameLocks noGrp="1"/>
          </p:cNvGraphicFramePr>
          <p:nvPr>
            <p:extLst>
              <p:ext uri="{D42A27DB-BD31-4B8C-83A1-F6EECF244321}">
                <p14:modId xmlns:p14="http://schemas.microsoft.com/office/powerpoint/2010/main" val="2416401612"/>
              </p:ext>
            </p:extLst>
          </p:nvPr>
        </p:nvGraphicFramePr>
        <p:xfrm>
          <a:off x="820271" y="936075"/>
          <a:ext cx="10515600" cy="4004424"/>
        </p:xfrm>
        <a:graphic>
          <a:graphicData uri="http://schemas.openxmlformats.org/drawingml/2006/table">
            <a:tbl>
              <a:tblPr/>
              <a:tblGrid>
                <a:gridCol w="593648">
                  <a:extLst>
                    <a:ext uri="{9D8B030D-6E8A-4147-A177-3AD203B41FA5}">
                      <a16:colId xmlns:a16="http://schemas.microsoft.com/office/drawing/2014/main" val="2132954036"/>
                    </a:ext>
                  </a:extLst>
                </a:gridCol>
                <a:gridCol w="766794">
                  <a:extLst>
                    <a:ext uri="{9D8B030D-6E8A-4147-A177-3AD203B41FA5}">
                      <a16:colId xmlns:a16="http://schemas.microsoft.com/office/drawing/2014/main" val="2704371796"/>
                    </a:ext>
                  </a:extLst>
                </a:gridCol>
                <a:gridCol w="259721">
                  <a:extLst>
                    <a:ext uri="{9D8B030D-6E8A-4147-A177-3AD203B41FA5}">
                      <a16:colId xmlns:a16="http://schemas.microsoft.com/office/drawing/2014/main" val="2007446849"/>
                    </a:ext>
                  </a:extLst>
                </a:gridCol>
                <a:gridCol w="8895437">
                  <a:extLst>
                    <a:ext uri="{9D8B030D-6E8A-4147-A177-3AD203B41FA5}">
                      <a16:colId xmlns:a16="http://schemas.microsoft.com/office/drawing/2014/main" val="2515277139"/>
                    </a:ext>
                  </a:extLst>
                </a:gridCol>
              </a:tblGrid>
              <a:tr h="350726">
                <a:tc rowSpan="7">
                  <a:txBody>
                    <a:bodyPr/>
                    <a:lstStyle/>
                    <a:p>
                      <a:pPr algn="ctr" fontAlgn="ctr"/>
                      <a:r>
                        <a:rPr lang="tr-TR" sz="1800" b="0" i="0" u="none" strike="noStrike">
                          <a:solidFill>
                            <a:srgbClr val="000000"/>
                          </a:solidFill>
                          <a:effectLst/>
                          <a:latin typeface="Arial" panose="020B0604020202020204" pitchFamily="34" charset="0"/>
                        </a:rPr>
                        <a:t>Tüm Taşıma Şekilleri</a:t>
                      </a:r>
                    </a:p>
                  </a:txBody>
                  <a:tcPr marL="9278" marR="9278" marT="927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l" fontAlgn="b"/>
                      <a:r>
                        <a:rPr lang="tr-TR" sz="2200" b="1" i="0" u="none" strike="noStrike">
                          <a:solidFill>
                            <a:srgbClr val="BF8F00"/>
                          </a:solidFill>
                          <a:effectLst/>
                          <a:latin typeface="Calibri" panose="020F0502020204030204" pitchFamily="34" charset="0"/>
                        </a:rPr>
                        <a:t>EXW</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İşletme veya Bir yerde yüklemesiz , hracat gümrüksüz teslim</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236055"/>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FCA</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EXW + İhracat Gümrük</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650123"/>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CPT</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FCA + Taşıma (Navlun)</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836684"/>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CIP</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CPT + Sigorta</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400640"/>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DAP</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CIP + Varış Riski</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60165"/>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DPU</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DAP + Boşaltma</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414520"/>
                  </a:ext>
                </a:extLst>
              </a:tr>
              <a:tr h="350726">
                <a:tc vMerge="1">
                  <a:txBody>
                    <a:bodyPr/>
                    <a:lstStyle/>
                    <a:p>
                      <a:endParaRPr lang="tr-TR"/>
                    </a:p>
                  </a:txBody>
                  <a:tcPr/>
                </a:tc>
                <a:tc>
                  <a:txBody>
                    <a:bodyPr/>
                    <a:lstStyle/>
                    <a:p>
                      <a:pPr algn="l" fontAlgn="b"/>
                      <a:r>
                        <a:rPr lang="tr-TR" sz="2200" b="1" i="0" u="none" strike="noStrike">
                          <a:solidFill>
                            <a:srgbClr val="BF8F00"/>
                          </a:solidFill>
                          <a:effectLst/>
                          <a:latin typeface="Calibri" panose="020F0502020204030204" pitchFamily="34" charset="0"/>
                        </a:rPr>
                        <a:t>DDP</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dirty="0">
                          <a:solidFill>
                            <a:srgbClr val="000000"/>
                          </a:solidFill>
                          <a:effectLst/>
                          <a:latin typeface="Calibri" panose="020F0502020204030204" pitchFamily="34" charset="0"/>
                        </a:rPr>
                        <a:t>DAP + İthalat Gümrük</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914495"/>
                  </a:ext>
                </a:extLst>
              </a:tr>
              <a:tr h="0">
                <a:tc>
                  <a:txBody>
                    <a:bodyPr/>
                    <a:lstStyle/>
                    <a:p>
                      <a:pPr algn="ctr" fontAlgn="ctr"/>
                      <a:endParaRPr lang="tr-TR" sz="900" b="0" i="0" u="none" strike="noStrike" dirty="0">
                        <a:solidFill>
                          <a:srgbClr val="000000"/>
                        </a:solidFill>
                        <a:effectLst/>
                        <a:latin typeface="Calibri" panose="020F0502020204030204" pitchFamily="34" charset="0"/>
                      </a:endParaRPr>
                    </a:p>
                  </a:txBody>
                  <a:tcPr marL="9278" marR="9278" marT="927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solidFill>
                          <a:srgbClr val="000000"/>
                        </a:solidFill>
                        <a:effectLst/>
                        <a:latin typeface="Calibri" panose="020F0502020204030204" pitchFamily="34" charset="0"/>
                      </a:endParaRPr>
                    </a:p>
                  </a:txBody>
                  <a:tcPr marL="83506"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900" b="0" i="0" u="none" strike="noStrike">
                        <a:solidFill>
                          <a:srgbClr val="000000"/>
                        </a:solidFill>
                        <a:effectLst/>
                        <a:latin typeface="Calibri" panose="020F0502020204030204" pitchFamily="34" charset="0"/>
                      </a:endParaRP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dirty="0">
                        <a:solidFill>
                          <a:srgbClr val="000000"/>
                        </a:solidFill>
                        <a:effectLst/>
                        <a:latin typeface="Calibri" panose="020F0502020204030204" pitchFamily="34" charset="0"/>
                      </a:endParaRPr>
                    </a:p>
                  </a:txBody>
                  <a:tcPr marL="83506"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7706477"/>
                  </a:ext>
                </a:extLst>
              </a:tr>
              <a:tr h="350726">
                <a:tc rowSpan="4">
                  <a:txBody>
                    <a:bodyPr/>
                    <a:lstStyle/>
                    <a:p>
                      <a:pPr algn="ctr" fontAlgn="ctr"/>
                      <a:r>
                        <a:rPr lang="tr-TR" sz="2200" b="0" i="0" u="none" strike="noStrike" dirty="0">
                          <a:solidFill>
                            <a:srgbClr val="000000"/>
                          </a:solidFill>
                          <a:effectLst/>
                          <a:latin typeface="Calibri" panose="020F0502020204030204" pitchFamily="34" charset="0"/>
                        </a:rPr>
                        <a:t>Denizyolu</a:t>
                      </a:r>
                    </a:p>
                  </a:txBody>
                  <a:tcPr marL="9278" marR="9278" marT="9278"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b"/>
                      <a:r>
                        <a:rPr lang="tr-TR" sz="2200" b="1" i="0" u="none" strike="noStrike">
                          <a:solidFill>
                            <a:srgbClr val="0070C0"/>
                          </a:solidFill>
                          <a:effectLst/>
                          <a:latin typeface="Calibri" panose="020F0502020204030204" pitchFamily="34" charset="0"/>
                        </a:rPr>
                        <a:t>FAS</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dirty="0">
                          <a:solidFill>
                            <a:srgbClr val="000000"/>
                          </a:solidFill>
                          <a:effectLst/>
                          <a:latin typeface="Calibri" panose="020F0502020204030204" pitchFamily="34" charset="0"/>
                        </a:rPr>
                        <a:t>Gemi Yanında </a:t>
                      </a:r>
                      <a:r>
                        <a:rPr lang="tr-TR" sz="2200" b="0" i="0" u="none" strike="noStrike" dirty="0" err="1">
                          <a:solidFill>
                            <a:srgbClr val="000000"/>
                          </a:solidFill>
                          <a:effectLst/>
                          <a:latin typeface="Calibri" panose="020F0502020204030204" pitchFamily="34" charset="0"/>
                        </a:rPr>
                        <a:t>Yüklemesiz</a:t>
                      </a:r>
                      <a:r>
                        <a:rPr lang="tr-TR" sz="2200" b="0" i="0" u="none" strike="noStrike" dirty="0">
                          <a:solidFill>
                            <a:srgbClr val="000000"/>
                          </a:solidFill>
                          <a:effectLst/>
                          <a:latin typeface="Calibri" panose="020F0502020204030204" pitchFamily="34" charset="0"/>
                        </a:rPr>
                        <a:t> Teslim</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05382"/>
                  </a:ext>
                </a:extLst>
              </a:tr>
              <a:tr h="350726">
                <a:tc vMerge="1">
                  <a:txBody>
                    <a:bodyPr/>
                    <a:lstStyle/>
                    <a:p>
                      <a:endParaRPr lang="tr-TR"/>
                    </a:p>
                  </a:txBody>
                  <a:tcPr/>
                </a:tc>
                <a:tc>
                  <a:txBody>
                    <a:bodyPr/>
                    <a:lstStyle/>
                    <a:p>
                      <a:pPr algn="l" fontAlgn="b"/>
                      <a:r>
                        <a:rPr lang="tr-TR" sz="2200" b="1" i="0" u="none" strike="noStrike">
                          <a:solidFill>
                            <a:srgbClr val="0070C0"/>
                          </a:solidFill>
                          <a:effectLst/>
                          <a:latin typeface="Calibri" panose="020F0502020204030204" pitchFamily="34" charset="0"/>
                        </a:rPr>
                        <a:t>FOB</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FAS + Yükleme</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160350"/>
                  </a:ext>
                </a:extLst>
              </a:tr>
              <a:tr h="350726">
                <a:tc vMerge="1">
                  <a:txBody>
                    <a:bodyPr/>
                    <a:lstStyle/>
                    <a:p>
                      <a:endParaRPr lang="tr-TR"/>
                    </a:p>
                  </a:txBody>
                  <a:tcPr/>
                </a:tc>
                <a:tc>
                  <a:txBody>
                    <a:bodyPr/>
                    <a:lstStyle/>
                    <a:p>
                      <a:pPr algn="l" fontAlgn="b"/>
                      <a:r>
                        <a:rPr lang="tr-TR" sz="2200" b="1" i="0" u="none" strike="noStrike">
                          <a:solidFill>
                            <a:srgbClr val="0070C0"/>
                          </a:solidFill>
                          <a:effectLst/>
                          <a:latin typeface="Calibri" panose="020F0502020204030204" pitchFamily="34" charset="0"/>
                        </a:rPr>
                        <a:t>CFR</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a:solidFill>
                            <a:srgbClr val="000000"/>
                          </a:solidFill>
                          <a:effectLst/>
                          <a:latin typeface="Calibri" panose="020F0502020204030204" pitchFamily="34" charset="0"/>
                        </a:rPr>
                        <a:t>FOB + Taşıma (Navlun)</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027151"/>
                  </a:ext>
                </a:extLst>
              </a:tr>
              <a:tr h="350726">
                <a:tc vMerge="1">
                  <a:txBody>
                    <a:bodyPr/>
                    <a:lstStyle/>
                    <a:p>
                      <a:endParaRPr lang="tr-TR"/>
                    </a:p>
                  </a:txBody>
                  <a:tcPr/>
                </a:tc>
                <a:tc>
                  <a:txBody>
                    <a:bodyPr/>
                    <a:lstStyle/>
                    <a:p>
                      <a:pPr algn="l" fontAlgn="b"/>
                      <a:r>
                        <a:rPr lang="tr-TR" sz="2200" b="1" i="0" u="none" strike="noStrike">
                          <a:solidFill>
                            <a:srgbClr val="0070C0"/>
                          </a:solidFill>
                          <a:effectLst/>
                          <a:latin typeface="Calibri" panose="020F0502020204030204" pitchFamily="34" charset="0"/>
                        </a:rPr>
                        <a:t>CIF</a:t>
                      </a:r>
                    </a:p>
                  </a:txBody>
                  <a:tcPr marL="83506" marR="9278" marT="92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200" b="0" i="0" u="none" strike="noStrike">
                          <a:solidFill>
                            <a:srgbClr val="000000"/>
                          </a:solidFill>
                          <a:effectLst/>
                          <a:latin typeface="Calibri" panose="020F0502020204030204" pitchFamily="34" charset="0"/>
                        </a:rPr>
                        <a:t>=</a:t>
                      </a:r>
                    </a:p>
                  </a:txBody>
                  <a:tcPr marL="9278" marR="9278" marT="92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200" b="0" i="0" u="none" strike="noStrike" dirty="0">
                          <a:solidFill>
                            <a:srgbClr val="000000"/>
                          </a:solidFill>
                          <a:effectLst/>
                          <a:latin typeface="Calibri" panose="020F0502020204030204" pitchFamily="34" charset="0"/>
                        </a:rPr>
                        <a:t>CFR + Sigorta</a:t>
                      </a:r>
                    </a:p>
                  </a:txBody>
                  <a:tcPr marL="83506" marR="9278" marT="92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044374"/>
                  </a:ext>
                </a:extLst>
              </a:tr>
            </a:tbl>
          </a:graphicData>
        </a:graphic>
      </p:graphicFrame>
      <p:graphicFrame>
        <p:nvGraphicFramePr>
          <p:cNvPr id="12" name="Tablo 11">
            <a:extLst>
              <a:ext uri="{FF2B5EF4-FFF2-40B4-BE49-F238E27FC236}">
                <a16:creationId xmlns:a16="http://schemas.microsoft.com/office/drawing/2014/main" id="{720E25BE-1624-1D14-E986-658B3BD7CB88}"/>
              </a:ext>
            </a:extLst>
          </p:cNvPr>
          <p:cNvGraphicFramePr>
            <a:graphicFrameLocks noGrp="1"/>
          </p:cNvGraphicFramePr>
          <p:nvPr>
            <p:extLst>
              <p:ext uri="{D42A27DB-BD31-4B8C-83A1-F6EECF244321}">
                <p14:modId xmlns:p14="http://schemas.microsoft.com/office/powerpoint/2010/main" val="246192661"/>
              </p:ext>
            </p:extLst>
          </p:nvPr>
        </p:nvGraphicFramePr>
        <p:xfrm>
          <a:off x="820271" y="5058136"/>
          <a:ext cx="5422899" cy="1440180"/>
        </p:xfrm>
        <a:graphic>
          <a:graphicData uri="http://schemas.openxmlformats.org/drawingml/2006/table">
            <a:tbl>
              <a:tblPr/>
              <a:tblGrid>
                <a:gridCol w="713539">
                  <a:extLst>
                    <a:ext uri="{9D8B030D-6E8A-4147-A177-3AD203B41FA5}">
                      <a16:colId xmlns:a16="http://schemas.microsoft.com/office/drawing/2014/main" val="3177712874"/>
                    </a:ext>
                  </a:extLst>
                </a:gridCol>
                <a:gridCol w="266388">
                  <a:extLst>
                    <a:ext uri="{9D8B030D-6E8A-4147-A177-3AD203B41FA5}">
                      <a16:colId xmlns:a16="http://schemas.microsoft.com/office/drawing/2014/main" val="4115460783"/>
                    </a:ext>
                  </a:extLst>
                </a:gridCol>
                <a:gridCol w="608887">
                  <a:extLst>
                    <a:ext uri="{9D8B030D-6E8A-4147-A177-3AD203B41FA5}">
                      <a16:colId xmlns:a16="http://schemas.microsoft.com/office/drawing/2014/main" val="763013603"/>
                    </a:ext>
                  </a:extLst>
                </a:gridCol>
                <a:gridCol w="3834085">
                  <a:extLst>
                    <a:ext uri="{9D8B030D-6E8A-4147-A177-3AD203B41FA5}">
                      <a16:colId xmlns:a16="http://schemas.microsoft.com/office/drawing/2014/main" val="515535556"/>
                    </a:ext>
                  </a:extLst>
                </a:gridCol>
              </a:tblGrid>
              <a:tr h="342900">
                <a:tc>
                  <a:txBody>
                    <a:bodyPr/>
                    <a:lstStyle/>
                    <a:p>
                      <a:pPr algn="l" fontAlgn="b"/>
                      <a:r>
                        <a:rPr lang="tr-TR" sz="2300" b="1" i="0" u="none" strike="noStrike">
                          <a:solidFill>
                            <a:srgbClr val="0070C0"/>
                          </a:solidFill>
                          <a:effectLst/>
                          <a:latin typeface="Calibri" panose="020F0502020204030204" pitchFamily="34" charset="0"/>
                        </a:rPr>
                        <a:t>FAS</a:t>
                      </a:r>
                    </a:p>
                  </a:txBody>
                  <a:tcPr marL="857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300" b="0" i="0" u="none" strike="noStrike">
                          <a:solidFill>
                            <a:srgbClr val="000000"/>
                          </a:solidFill>
                          <a:effectLst/>
                          <a:latin typeface="Calibri" panose="020F0502020204030204" pitchFamily="34" charset="0"/>
                        </a:rPr>
                        <a:t>vs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1" i="0" u="none" strike="noStrike">
                          <a:solidFill>
                            <a:srgbClr val="BF8F00"/>
                          </a:solidFill>
                          <a:effectLst/>
                          <a:latin typeface="Calibri" panose="020F0502020204030204" pitchFamily="34" charset="0"/>
                        </a:rPr>
                        <a:t>FCA</a:t>
                      </a: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0" i="0" u="none" strike="noStrike">
                          <a:solidFill>
                            <a:srgbClr val="000000"/>
                          </a:solidFill>
                          <a:effectLst/>
                          <a:latin typeface="Calibri" panose="020F0502020204030204" pitchFamily="34" charset="0"/>
                        </a:rPr>
                        <a:t>Çok benzer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662467"/>
                  </a:ext>
                </a:extLst>
              </a:tr>
              <a:tr h="342900">
                <a:tc>
                  <a:txBody>
                    <a:bodyPr/>
                    <a:lstStyle/>
                    <a:p>
                      <a:pPr algn="l" fontAlgn="b"/>
                      <a:r>
                        <a:rPr lang="tr-TR" sz="2300" b="1" i="0" u="none" strike="noStrike">
                          <a:solidFill>
                            <a:srgbClr val="0070C0"/>
                          </a:solidFill>
                          <a:effectLst/>
                          <a:latin typeface="Calibri" panose="020F0502020204030204" pitchFamily="34" charset="0"/>
                        </a:rPr>
                        <a:t>FOB</a:t>
                      </a:r>
                    </a:p>
                  </a:txBody>
                  <a:tcPr marL="857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300" b="0" i="0" u="none" strike="noStrike">
                          <a:solidFill>
                            <a:srgbClr val="000000"/>
                          </a:solidFill>
                          <a:effectLst/>
                          <a:latin typeface="Calibri" panose="020F0502020204030204" pitchFamily="34" charset="0"/>
                        </a:rPr>
                        <a:t>vs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1" i="0" u="none" strike="noStrike">
                          <a:solidFill>
                            <a:srgbClr val="BF8F00"/>
                          </a:solidFill>
                          <a:effectLst/>
                          <a:latin typeface="Calibri" panose="020F0502020204030204" pitchFamily="34" charset="0"/>
                        </a:rPr>
                        <a:t>FCA</a:t>
                      </a: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0" i="0" u="none" strike="noStrike">
                          <a:solidFill>
                            <a:srgbClr val="000000"/>
                          </a:solidFill>
                          <a:effectLst/>
                          <a:latin typeface="Calibri" panose="020F0502020204030204" pitchFamily="34" charset="0"/>
                        </a:rPr>
                        <a:t>Fark Yükleme sorumluluğu</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185253"/>
                  </a:ext>
                </a:extLst>
              </a:tr>
              <a:tr h="342900">
                <a:tc>
                  <a:txBody>
                    <a:bodyPr/>
                    <a:lstStyle/>
                    <a:p>
                      <a:pPr algn="l" fontAlgn="b"/>
                      <a:r>
                        <a:rPr lang="tr-TR" sz="2300" b="1" i="0" u="none" strike="noStrike">
                          <a:solidFill>
                            <a:srgbClr val="0070C0"/>
                          </a:solidFill>
                          <a:effectLst/>
                          <a:latin typeface="Calibri" panose="020F0502020204030204" pitchFamily="34" charset="0"/>
                        </a:rPr>
                        <a:t>CFR</a:t>
                      </a:r>
                    </a:p>
                  </a:txBody>
                  <a:tcPr marL="857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300" b="0" i="0" u="none" strike="noStrike">
                          <a:solidFill>
                            <a:srgbClr val="000000"/>
                          </a:solidFill>
                          <a:effectLst/>
                          <a:latin typeface="Calibri" panose="020F0502020204030204" pitchFamily="34" charset="0"/>
                        </a:rPr>
                        <a:t>vs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1" i="0" u="none" strike="noStrike">
                          <a:solidFill>
                            <a:srgbClr val="BF8F00"/>
                          </a:solidFill>
                          <a:effectLst/>
                          <a:latin typeface="Calibri" panose="020F0502020204030204" pitchFamily="34" charset="0"/>
                        </a:rPr>
                        <a:t>CPT</a:t>
                      </a: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0" i="0" u="none" strike="noStrike">
                          <a:solidFill>
                            <a:srgbClr val="000000"/>
                          </a:solidFill>
                          <a:effectLst/>
                          <a:latin typeface="Calibri" panose="020F0502020204030204" pitchFamily="34" charset="0"/>
                        </a:rPr>
                        <a:t>Çok Benzer</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6457"/>
                  </a:ext>
                </a:extLst>
              </a:tr>
              <a:tr h="342900">
                <a:tc>
                  <a:txBody>
                    <a:bodyPr/>
                    <a:lstStyle/>
                    <a:p>
                      <a:pPr algn="l" fontAlgn="b"/>
                      <a:r>
                        <a:rPr lang="tr-TR" sz="2300" b="1" i="0" u="none" strike="noStrike">
                          <a:solidFill>
                            <a:srgbClr val="0070C0"/>
                          </a:solidFill>
                          <a:effectLst/>
                          <a:latin typeface="Calibri" panose="020F0502020204030204" pitchFamily="34" charset="0"/>
                        </a:rPr>
                        <a:t>CIF</a:t>
                      </a:r>
                    </a:p>
                  </a:txBody>
                  <a:tcPr marL="857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2300" b="0" i="0" u="none" strike="noStrike">
                          <a:solidFill>
                            <a:srgbClr val="000000"/>
                          </a:solidFill>
                          <a:effectLst/>
                          <a:latin typeface="Calibri" panose="020F0502020204030204" pitchFamily="34" charset="0"/>
                        </a:rPr>
                        <a:t>vs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1" i="0" u="none" strike="noStrike">
                          <a:solidFill>
                            <a:srgbClr val="BF8F00"/>
                          </a:solidFill>
                          <a:effectLst/>
                          <a:latin typeface="Calibri" panose="020F0502020204030204" pitchFamily="34" charset="0"/>
                        </a:rPr>
                        <a:t>CIP</a:t>
                      </a:r>
                    </a:p>
                  </a:txBody>
                  <a:tcPr marL="857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2300" b="0" i="0" u="none" strike="noStrike" dirty="0">
                          <a:solidFill>
                            <a:srgbClr val="000000"/>
                          </a:solidFill>
                          <a:effectLst/>
                          <a:latin typeface="Calibri" panose="020F0502020204030204" pitchFamily="34" charset="0"/>
                        </a:rPr>
                        <a:t>Fark Sigorta </a:t>
                      </a:r>
                      <a:r>
                        <a:rPr lang="tr-TR" sz="2300" b="0" i="0" u="none" strike="noStrike" dirty="0" err="1">
                          <a:solidFill>
                            <a:srgbClr val="000000"/>
                          </a:solidFill>
                          <a:effectLst/>
                          <a:latin typeface="Calibri" panose="020F0502020204030204" pitchFamily="34" charset="0"/>
                        </a:rPr>
                        <a:t>Clause</a:t>
                      </a:r>
                      <a:r>
                        <a:rPr lang="tr-TR" sz="2300" b="0" i="0" u="none" strike="noStrike" dirty="0">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410394"/>
                  </a:ext>
                </a:extLst>
              </a:tr>
            </a:tbl>
          </a:graphicData>
        </a:graphic>
      </p:graphicFrame>
    </p:spTree>
    <p:extLst>
      <p:ext uri="{BB962C8B-B14F-4D97-AF65-F5344CB8AC3E}">
        <p14:creationId xmlns:p14="http://schemas.microsoft.com/office/powerpoint/2010/main" val="411084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Teslim Şekilleri Ana Tablo</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o 6">
            <a:extLst>
              <a:ext uri="{FF2B5EF4-FFF2-40B4-BE49-F238E27FC236}">
                <a16:creationId xmlns:a16="http://schemas.microsoft.com/office/drawing/2014/main" id="{D0211695-4C82-BCE4-571B-E294504ACE50}"/>
              </a:ext>
            </a:extLst>
          </p:cNvPr>
          <p:cNvGraphicFramePr>
            <a:graphicFrameLocks noGrp="1"/>
          </p:cNvGraphicFramePr>
          <p:nvPr>
            <p:extLst>
              <p:ext uri="{D42A27DB-BD31-4B8C-83A1-F6EECF244321}">
                <p14:modId xmlns:p14="http://schemas.microsoft.com/office/powerpoint/2010/main" val="2596902388"/>
              </p:ext>
            </p:extLst>
          </p:nvPr>
        </p:nvGraphicFramePr>
        <p:xfrm>
          <a:off x="183776" y="820273"/>
          <a:ext cx="11824452" cy="5564554"/>
        </p:xfrm>
        <a:graphic>
          <a:graphicData uri="http://schemas.openxmlformats.org/drawingml/2006/table">
            <a:tbl>
              <a:tblPr/>
              <a:tblGrid>
                <a:gridCol w="2868706">
                  <a:extLst>
                    <a:ext uri="{9D8B030D-6E8A-4147-A177-3AD203B41FA5}">
                      <a16:colId xmlns:a16="http://schemas.microsoft.com/office/drawing/2014/main" val="788901435"/>
                    </a:ext>
                  </a:extLst>
                </a:gridCol>
                <a:gridCol w="806824">
                  <a:extLst>
                    <a:ext uri="{9D8B030D-6E8A-4147-A177-3AD203B41FA5}">
                      <a16:colId xmlns:a16="http://schemas.microsoft.com/office/drawing/2014/main" val="293985994"/>
                    </a:ext>
                  </a:extLst>
                </a:gridCol>
                <a:gridCol w="699247">
                  <a:extLst>
                    <a:ext uri="{9D8B030D-6E8A-4147-A177-3AD203B41FA5}">
                      <a16:colId xmlns:a16="http://schemas.microsoft.com/office/drawing/2014/main" val="39663386"/>
                    </a:ext>
                  </a:extLst>
                </a:gridCol>
                <a:gridCol w="900953">
                  <a:extLst>
                    <a:ext uri="{9D8B030D-6E8A-4147-A177-3AD203B41FA5}">
                      <a16:colId xmlns:a16="http://schemas.microsoft.com/office/drawing/2014/main" val="88522421"/>
                    </a:ext>
                  </a:extLst>
                </a:gridCol>
                <a:gridCol w="699247">
                  <a:extLst>
                    <a:ext uri="{9D8B030D-6E8A-4147-A177-3AD203B41FA5}">
                      <a16:colId xmlns:a16="http://schemas.microsoft.com/office/drawing/2014/main" val="3138321481"/>
                    </a:ext>
                  </a:extLst>
                </a:gridCol>
                <a:gridCol w="847165">
                  <a:extLst>
                    <a:ext uri="{9D8B030D-6E8A-4147-A177-3AD203B41FA5}">
                      <a16:colId xmlns:a16="http://schemas.microsoft.com/office/drawing/2014/main" val="613473415"/>
                    </a:ext>
                  </a:extLst>
                </a:gridCol>
                <a:gridCol w="833717">
                  <a:extLst>
                    <a:ext uri="{9D8B030D-6E8A-4147-A177-3AD203B41FA5}">
                      <a16:colId xmlns:a16="http://schemas.microsoft.com/office/drawing/2014/main" val="2522985371"/>
                    </a:ext>
                  </a:extLst>
                </a:gridCol>
                <a:gridCol w="833718">
                  <a:extLst>
                    <a:ext uri="{9D8B030D-6E8A-4147-A177-3AD203B41FA5}">
                      <a16:colId xmlns:a16="http://schemas.microsoft.com/office/drawing/2014/main" val="4211187295"/>
                    </a:ext>
                  </a:extLst>
                </a:gridCol>
                <a:gridCol w="860612">
                  <a:extLst>
                    <a:ext uri="{9D8B030D-6E8A-4147-A177-3AD203B41FA5}">
                      <a16:colId xmlns:a16="http://schemas.microsoft.com/office/drawing/2014/main" val="1587825324"/>
                    </a:ext>
                  </a:extLst>
                </a:gridCol>
                <a:gridCol w="820270">
                  <a:extLst>
                    <a:ext uri="{9D8B030D-6E8A-4147-A177-3AD203B41FA5}">
                      <a16:colId xmlns:a16="http://schemas.microsoft.com/office/drawing/2014/main" val="3585430698"/>
                    </a:ext>
                  </a:extLst>
                </a:gridCol>
                <a:gridCol w="900953">
                  <a:extLst>
                    <a:ext uri="{9D8B030D-6E8A-4147-A177-3AD203B41FA5}">
                      <a16:colId xmlns:a16="http://schemas.microsoft.com/office/drawing/2014/main" val="2356009176"/>
                    </a:ext>
                  </a:extLst>
                </a:gridCol>
                <a:gridCol w="753040">
                  <a:extLst>
                    <a:ext uri="{9D8B030D-6E8A-4147-A177-3AD203B41FA5}">
                      <a16:colId xmlns:a16="http://schemas.microsoft.com/office/drawing/2014/main" val="3999742519"/>
                    </a:ext>
                  </a:extLst>
                </a:gridCol>
              </a:tblGrid>
              <a:tr h="639259">
                <a:tc>
                  <a:txBody>
                    <a:bodyPr/>
                    <a:lstStyle/>
                    <a:p>
                      <a:pPr algn="l" fontAlgn="ctr"/>
                      <a:r>
                        <a:rPr lang="tr-TR" sz="1300" b="0" i="0" u="none" strike="noStrike">
                          <a:solidFill>
                            <a:srgbClr val="000000"/>
                          </a:solidFill>
                          <a:effectLst/>
                          <a:latin typeface="Bahnschrift SemiBold" panose="020B0502040204020203" pitchFamily="34" charset="0"/>
                        </a:rPr>
                        <a:t>Taşıma Şekli</a:t>
                      </a:r>
                    </a:p>
                  </a:txBody>
                  <a:tcPr marL="7991" marR="7991" marT="799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tr-TR" sz="1300" b="1" i="0" u="none" strike="noStrike">
                          <a:solidFill>
                            <a:srgbClr val="000000"/>
                          </a:solidFill>
                          <a:effectLst/>
                          <a:latin typeface="Calibri" panose="020F0502020204030204" pitchFamily="34" charset="0"/>
                        </a:rPr>
                        <a:t>Tüm Taşıma Şekilleri</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tr-TR"/>
                    </a:p>
                  </a:txBody>
                  <a:tcPr/>
                </a:tc>
                <a:tc gridSpan="4">
                  <a:txBody>
                    <a:bodyPr/>
                    <a:lstStyle/>
                    <a:p>
                      <a:pPr algn="ctr" fontAlgn="ctr"/>
                      <a:r>
                        <a:rPr lang="es-ES" sz="1300" b="1" i="0" u="none" strike="noStrike">
                          <a:solidFill>
                            <a:srgbClr val="000000"/>
                          </a:solidFill>
                          <a:effectLst/>
                          <a:latin typeface="Calibri" panose="020F0502020204030204" pitchFamily="34" charset="0"/>
                        </a:rPr>
                        <a:t>Deniz ve İç su Taşıma</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1300" b="1" i="0" u="none" strike="noStrike">
                          <a:solidFill>
                            <a:srgbClr val="000000"/>
                          </a:solidFill>
                          <a:effectLst/>
                          <a:latin typeface="Calibri" panose="020F0502020204030204" pitchFamily="34" charset="0"/>
                        </a:rPr>
                        <a:t>Tüm Taşıma Şekilleri</a:t>
                      </a:r>
                    </a:p>
                  </a:txBody>
                  <a:tcPr marL="7991" marR="7991" marT="799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05143419"/>
                  </a:ext>
                </a:extLst>
              </a:tr>
              <a:tr h="75691">
                <a:tc>
                  <a:txBody>
                    <a:bodyPr/>
                    <a:lstStyle/>
                    <a:p>
                      <a:pPr algn="l"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580688"/>
                  </a:ext>
                </a:extLst>
              </a:tr>
              <a:tr h="748247">
                <a:tc>
                  <a:txBody>
                    <a:bodyPr/>
                    <a:lstStyle/>
                    <a:p>
                      <a:pPr algn="l" fontAlgn="ctr"/>
                      <a:r>
                        <a:rPr lang="tr-TR" sz="1300" b="0" i="0" u="none" strike="noStrike">
                          <a:solidFill>
                            <a:srgbClr val="000000"/>
                          </a:solidFill>
                          <a:effectLst/>
                          <a:latin typeface="Bahnschrift SemiBold" panose="020B0502040204020203" pitchFamily="34" charset="0"/>
                        </a:rPr>
                        <a:t>INCOTERMS 2020</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EXW</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EX WORK</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FCA</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FREE CARRIER</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FAS</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FREE </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ALONGSIDE </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SHIP</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FOB</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FREE ON</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BOARD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CFR</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COST AND</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FREIGHT</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CIF</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COST</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INSURANCE</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FREIGHT</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CPT</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CARRIAGE</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PAID TO</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300" b="1" i="0" u="none" strike="noStrike">
                          <a:solidFill>
                            <a:srgbClr val="000000"/>
                          </a:solidFill>
                          <a:effectLst/>
                          <a:latin typeface="Calibri" panose="020F0502020204030204" pitchFamily="34" charset="0"/>
                        </a:rPr>
                        <a:t>CIP</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CARRIAGE </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INSURANCE</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PAID TO</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DAP</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DELIVERY </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AT PLACE</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300" b="1" i="0" u="none" strike="noStrike">
                          <a:solidFill>
                            <a:srgbClr val="000000"/>
                          </a:solidFill>
                          <a:effectLst/>
                          <a:latin typeface="Calibri" panose="020F0502020204030204" pitchFamily="34" charset="0"/>
                        </a:rPr>
                        <a:t>DPU</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DELIVERY</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AT PLACE </a:t>
                      </a:r>
                      <a:br>
                        <a:rPr lang="en-US" sz="1300" b="1" i="0" u="none" strike="noStrike">
                          <a:solidFill>
                            <a:srgbClr val="000000"/>
                          </a:solidFill>
                          <a:effectLst/>
                          <a:latin typeface="Calibri" panose="020F0502020204030204" pitchFamily="34" charset="0"/>
                        </a:rPr>
                      </a:br>
                      <a:r>
                        <a:rPr lang="en-US" sz="1300" b="1" i="0" u="none" strike="noStrike">
                          <a:solidFill>
                            <a:srgbClr val="000000"/>
                          </a:solidFill>
                          <a:effectLst/>
                          <a:latin typeface="Calibri" panose="020F0502020204030204" pitchFamily="34" charset="0"/>
                        </a:rPr>
                        <a:t>UNLOADED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tr-TR" sz="1300" b="1" i="0" u="none" strike="noStrike">
                          <a:solidFill>
                            <a:srgbClr val="000000"/>
                          </a:solidFill>
                          <a:effectLst/>
                          <a:latin typeface="Calibri" panose="020F0502020204030204" pitchFamily="34" charset="0"/>
                        </a:rPr>
                        <a:t>DDP</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DELIVERY</a:t>
                      </a:r>
                      <a:br>
                        <a:rPr lang="tr-TR" sz="1300" b="1" i="0" u="none" strike="noStrike">
                          <a:solidFill>
                            <a:srgbClr val="000000"/>
                          </a:solidFill>
                          <a:effectLst/>
                          <a:latin typeface="Calibri" panose="020F0502020204030204" pitchFamily="34" charset="0"/>
                        </a:rPr>
                      </a:br>
                      <a:r>
                        <a:rPr lang="tr-TR" sz="1300" b="1" i="0" u="none" strike="noStrike">
                          <a:solidFill>
                            <a:srgbClr val="000000"/>
                          </a:solidFill>
                          <a:effectLst/>
                          <a:latin typeface="Calibri" panose="020F0502020204030204" pitchFamily="34" charset="0"/>
                        </a:rPr>
                        <a:t>DUTY PAID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863693105"/>
                  </a:ext>
                </a:extLst>
              </a:tr>
              <a:tr h="81224">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760772"/>
                  </a:ext>
                </a:extLst>
              </a:tr>
              <a:tr h="639259">
                <a:tc>
                  <a:txBody>
                    <a:bodyPr/>
                    <a:lstStyle/>
                    <a:p>
                      <a:pPr algn="l" fontAlgn="ctr"/>
                      <a:r>
                        <a:rPr lang="tr-TR" sz="1300" b="0" i="0" u="none" strike="noStrike">
                          <a:solidFill>
                            <a:srgbClr val="000000"/>
                          </a:solidFill>
                          <a:effectLst/>
                          <a:latin typeface="Bahnschrift SemiBold" panose="020B0502040204020203" pitchFamily="34" charset="0"/>
                        </a:rPr>
                        <a:t>Riskin Devri</a:t>
                      </a:r>
                    </a:p>
                  </a:txBody>
                  <a:tcPr marL="71915" marR="7991" marT="799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Belirtilen Yerde Yüklemesiz</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Alıcının Aracında</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Gemi Yanında</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On Board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On Board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On Board</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Taşıyıca Teslim</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Taşıyıca Teslim</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Belirtilen Yerde</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Belirtilen Yerde Boşaltılmış</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300" b="1" i="0" u="none" strike="noStrike">
                          <a:solidFill>
                            <a:srgbClr val="000000"/>
                          </a:solidFill>
                          <a:effectLst/>
                          <a:latin typeface="Calibri" panose="020F0502020204030204" pitchFamily="34" charset="0"/>
                        </a:rPr>
                        <a:t>Belirtilen Yerde</a:t>
                      </a:r>
                    </a:p>
                  </a:txBody>
                  <a:tcPr marL="7991" marR="7991" marT="7991"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48467598"/>
                  </a:ext>
                </a:extLst>
              </a:tr>
              <a:tr h="194922">
                <a:tc>
                  <a:txBody>
                    <a:bodyPr/>
                    <a:lstStyle/>
                    <a:p>
                      <a:pPr algn="l" fontAlgn="b"/>
                      <a:endParaRPr lang="tr-TR" sz="1300" b="0" i="0" u="none" strike="noStrike">
                        <a:solidFill>
                          <a:srgbClr val="000000"/>
                        </a:solidFill>
                        <a:effectLst/>
                        <a:latin typeface="Calibri" panose="020F0502020204030204" pitchFamily="34" charset="0"/>
                      </a:endParaRPr>
                    </a:p>
                  </a:txBody>
                  <a:tcPr marL="71915"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300" b="0" i="0" u="none" strike="noStrike">
                        <a:solidFill>
                          <a:srgbClr val="000000"/>
                        </a:solidFill>
                        <a:effectLst/>
                        <a:latin typeface="Calibri" panose="020F0502020204030204" pitchFamily="34" charset="0"/>
                      </a:endParaRPr>
                    </a:p>
                  </a:txBody>
                  <a:tcPr marL="7991" marR="7991" marT="799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412721"/>
                  </a:ext>
                </a:extLst>
              </a:tr>
              <a:tr h="238936">
                <a:tc>
                  <a:txBody>
                    <a:bodyPr/>
                    <a:lstStyle/>
                    <a:p>
                      <a:pPr algn="l" fontAlgn="b"/>
                      <a:r>
                        <a:rPr lang="tr-TR" sz="1300" b="0" i="0" u="none" strike="noStrike">
                          <a:solidFill>
                            <a:srgbClr val="000000"/>
                          </a:solidFill>
                          <a:effectLst/>
                          <a:latin typeface="Calibri" panose="020F0502020204030204" pitchFamily="34" charset="0"/>
                        </a:rPr>
                        <a:t>Ürün Paketleme Bildirim</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504439885"/>
                  </a:ext>
                </a:extLst>
              </a:tr>
              <a:tr h="238936">
                <a:tc>
                  <a:txBody>
                    <a:bodyPr/>
                    <a:lstStyle/>
                    <a:p>
                      <a:pPr algn="l" fontAlgn="b"/>
                      <a:r>
                        <a:rPr lang="tr-TR" sz="1300" b="0" i="0" u="none" strike="noStrike">
                          <a:solidFill>
                            <a:srgbClr val="000000"/>
                          </a:solidFill>
                          <a:effectLst/>
                          <a:latin typeface="Calibri" panose="020F0502020204030204" pitchFamily="34" charset="0"/>
                        </a:rPr>
                        <a:t>Belirtilen Yere Kadar Ara Taşıma</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88099456"/>
                  </a:ext>
                </a:extLst>
              </a:tr>
              <a:tr h="238936">
                <a:tc>
                  <a:txBody>
                    <a:bodyPr/>
                    <a:lstStyle/>
                    <a:p>
                      <a:pPr algn="l" fontAlgn="b"/>
                      <a:r>
                        <a:rPr lang="tr-TR" sz="1300" b="0" i="0" u="none" strike="noStrike">
                          <a:solidFill>
                            <a:srgbClr val="000000"/>
                          </a:solidFill>
                          <a:effectLst/>
                          <a:latin typeface="Calibri" panose="020F0502020204030204" pitchFamily="34" charset="0"/>
                        </a:rPr>
                        <a:t>Yükleme Masrafları</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72327949"/>
                  </a:ext>
                </a:extLst>
              </a:tr>
              <a:tr h="238936">
                <a:tc>
                  <a:txBody>
                    <a:bodyPr/>
                    <a:lstStyle/>
                    <a:p>
                      <a:pPr algn="l" fontAlgn="b"/>
                      <a:r>
                        <a:rPr lang="tr-TR" sz="1300" b="0" i="0" u="none" strike="noStrike">
                          <a:solidFill>
                            <a:srgbClr val="000000"/>
                          </a:solidFill>
                          <a:effectLst/>
                          <a:latin typeface="Calibri" panose="020F0502020204030204" pitchFamily="34" charset="0"/>
                        </a:rPr>
                        <a:t>İhracat İzin, Gümrük, Vergi </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26591924"/>
                  </a:ext>
                </a:extLst>
              </a:tr>
              <a:tr h="238936">
                <a:tc>
                  <a:txBody>
                    <a:bodyPr/>
                    <a:lstStyle/>
                    <a:p>
                      <a:pPr algn="l" fontAlgn="b"/>
                      <a:r>
                        <a:rPr lang="tr-TR" sz="1300" b="0" i="0" u="none" strike="noStrike">
                          <a:solidFill>
                            <a:srgbClr val="000000"/>
                          </a:solidFill>
                          <a:effectLst/>
                          <a:latin typeface="Calibri" panose="020F0502020204030204" pitchFamily="34" charset="0"/>
                        </a:rPr>
                        <a:t>İhracat Terminal Masrafları</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79770070"/>
                  </a:ext>
                </a:extLst>
              </a:tr>
              <a:tr h="238936">
                <a:tc>
                  <a:txBody>
                    <a:bodyPr/>
                    <a:lstStyle/>
                    <a:p>
                      <a:pPr algn="l" fontAlgn="b"/>
                      <a:r>
                        <a:rPr lang="tr-TR" sz="1300" b="0" i="0" u="none" strike="noStrike">
                          <a:solidFill>
                            <a:srgbClr val="000000"/>
                          </a:solidFill>
                          <a:effectLst/>
                          <a:latin typeface="Calibri" panose="020F0502020204030204" pitchFamily="34" charset="0"/>
                        </a:rPr>
                        <a:t>Taşıma Aracına Yükleme</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945444243"/>
                  </a:ext>
                </a:extLst>
              </a:tr>
              <a:tr h="238936">
                <a:tc>
                  <a:txBody>
                    <a:bodyPr/>
                    <a:lstStyle/>
                    <a:p>
                      <a:pPr algn="l" fontAlgn="b"/>
                      <a:r>
                        <a:rPr lang="tr-TR" sz="1300" b="0" i="0" u="none" strike="noStrike">
                          <a:solidFill>
                            <a:srgbClr val="000000"/>
                          </a:solidFill>
                          <a:effectLst/>
                          <a:latin typeface="Calibri" panose="020F0502020204030204" pitchFamily="34" charset="0"/>
                        </a:rPr>
                        <a:t>Taşıma (Navlun)</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34104345"/>
                  </a:ext>
                </a:extLst>
              </a:tr>
              <a:tr h="238936">
                <a:tc>
                  <a:txBody>
                    <a:bodyPr/>
                    <a:lstStyle/>
                    <a:p>
                      <a:pPr algn="l" fontAlgn="b"/>
                      <a:r>
                        <a:rPr lang="tr-TR" sz="1300" b="0" i="0" u="none" strike="noStrike">
                          <a:solidFill>
                            <a:srgbClr val="000000"/>
                          </a:solidFill>
                          <a:effectLst/>
                          <a:latin typeface="Calibri" panose="020F0502020204030204" pitchFamily="34" charset="0"/>
                        </a:rPr>
                        <a:t>Sigorta</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dirty="0">
                          <a:solidFill>
                            <a:srgbClr val="000000"/>
                          </a:solidFill>
                          <a:effectLst/>
                          <a:latin typeface="Calibri" panose="020F0502020204030204" pitchFamily="34" charset="0"/>
                        </a:rPr>
                        <a:t>Satıcı C</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dirty="0">
                          <a:solidFill>
                            <a:srgbClr val="000000"/>
                          </a:solidFill>
                          <a:effectLst/>
                          <a:latin typeface="Calibri" panose="020F0502020204030204" pitchFamily="34" charset="0"/>
                        </a:rPr>
                        <a:t>Satıcı A</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Sözleşme</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721323"/>
                  </a:ext>
                </a:extLst>
              </a:tr>
              <a:tr h="238936">
                <a:tc>
                  <a:txBody>
                    <a:bodyPr/>
                    <a:lstStyle/>
                    <a:p>
                      <a:pPr algn="l" fontAlgn="b"/>
                      <a:r>
                        <a:rPr lang="tr-TR" sz="1300" b="0" i="0" u="none" strike="noStrike">
                          <a:solidFill>
                            <a:srgbClr val="000000"/>
                          </a:solidFill>
                          <a:effectLst/>
                          <a:latin typeface="Calibri" panose="020F0502020204030204" pitchFamily="34" charset="0"/>
                        </a:rPr>
                        <a:t>İthalat Terminal Masrafları</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561171302"/>
                  </a:ext>
                </a:extLst>
              </a:tr>
              <a:tr h="238936">
                <a:tc>
                  <a:txBody>
                    <a:bodyPr/>
                    <a:lstStyle/>
                    <a:p>
                      <a:pPr algn="l" fontAlgn="b"/>
                      <a:r>
                        <a:rPr lang="tr-TR" sz="1300" b="0" i="0" u="none" strike="noStrike">
                          <a:solidFill>
                            <a:srgbClr val="000000"/>
                          </a:solidFill>
                          <a:effectLst/>
                          <a:latin typeface="Calibri" panose="020F0502020204030204" pitchFamily="34" charset="0"/>
                        </a:rPr>
                        <a:t>Teslim Sonrası Taşıma (Varış)</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35061409"/>
                  </a:ext>
                </a:extLst>
              </a:tr>
              <a:tr h="238936">
                <a:tc>
                  <a:txBody>
                    <a:bodyPr/>
                    <a:lstStyle/>
                    <a:p>
                      <a:pPr algn="l" fontAlgn="b"/>
                      <a:r>
                        <a:rPr lang="tr-TR" sz="1300" b="0" i="0" u="none" strike="noStrike">
                          <a:solidFill>
                            <a:srgbClr val="000000"/>
                          </a:solidFill>
                          <a:effectLst/>
                          <a:latin typeface="Calibri" panose="020F0502020204030204" pitchFamily="34" charset="0"/>
                        </a:rPr>
                        <a:t>Ana Taşıma Aracından Boşaltma (Varış)</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75163875"/>
                  </a:ext>
                </a:extLst>
              </a:tr>
              <a:tr h="238936">
                <a:tc>
                  <a:txBody>
                    <a:bodyPr/>
                    <a:lstStyle/>
                    <a:p>
                      <a:pPr algn="l" fontAlgn="b"/>
                      <a:r>
                        <a:rPr lang="tr-TR" sz="1300" b="0" i="0" u="none" strike="noStrike">
                          <a:solidFill>
                            <a:srgbClr val="000000"/>
                          </a:solidFill>
                          <a:effectLst/>
                          <a:latin typeface="Calibri" panose="020F0502020204030204" pitchFamily="34" charset="0"/>
                        </a:rPr>
                        <a:t>İthalat İzin Gümrük Formalite</a:t>
                      </a:r>
                    </a:p>
                  </a:txBody>
                  <a:tcPr marL="71915" marR="7991" marT="7991"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a:solidFill>
                            <a:srgbClr val="000000"/>
                          </a:solidFill>
                          <a:effectLst/>
                          <a:latin typeface="Calibri" panose="020F0502020204030204" pitchFamily="34" charset="0"/>
                        </a:rPr>
                        <a:t>Alıcı</a:t>
                      </a:r>
                    </a:p>
                  </a:txBody>
                  <a:tcPr marL="7991" marR="7991" marT="7991"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b"/>
                      <a:r>
                        <a:rPr lang="tr-TR" sz="1300" b="0" i="0" u="none" strike="noStrike" dirty="0">
                          <a:solidFill>
                            <a:srgbClr val="000000"/>
                          </a:solidFill>
                          <a:effectLst/>
                          <a:latin typeface="Calibri" panose="020F0502020204030204" pitchFamily="34" charset="0"/>
                        </a:rPr>
                        <a:t>Satıcı</a:t>
                      </a:r>
                    </a:p>
                  </a:txBody>
                  <a:tcPr marL="7991" marR="7991" marT="7991"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063561538"/>
                  </a:ext>
                </a:extLst>
              </a:tr>
            </a:tbl>
          </a:graphicData>
        </a:graphic>
      </p:graphicFrame>
    </p:spTree>
    <p:extLst>
      <p:ext uri="{BB962C8B-B14F-4D97-AF65-F5344CB8AC3E}">
        <p14:creationId xmlns:p14="http://schemas.microsoft.com/office/powerpoint/2010/main" val="1323512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Maliyet Hesaplama</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5" name="Tablo 4">
            <a:extLst>
              <a:ext uri="{FF2B5EF4-FFF2-40B4-BE49-F238E27FC236}">
                <a16:creationId xmlns:a16="http://schemas.microsoft.com/office/drawing/2014/main" id="{2C9D5A90-F85E-D96F-258A-7807060A473F}"/>
              </a:ext>
            </a:extLst>
          </p:cNvPr>
          <p:cNvGraphicFramePr>
            <a:graphicFrameLocks noGrp="1"/>
          </p:cNvGraphicFramePr>
          <p:nvPr>
            <p:extLst>
              <p:ext uri="{D42A27DB-BD31-4B8C-83A1-F6EECF244321}">
                <p14:modId xmlns:p14="http://schemas.microsoft.com/office/powerpoint/2010/main" val="142866348"/>
              </p:ext>
            </p:extLst>
          </p:nvPr>
        </p:nvGraphicFramePr>
        <p:xfrm>
          <a:off x="230842" y="922695"/>
          <a:ext cx="11730316" cy="5540410"/>
        </p:xfrm>
        <a:graphic>
          <a:graphicData uri="http://schemas.openxmlformats.org/drawingml/2006/table">
            <a:tbl>
              <a:tblPr/>
              <a:tblGrid>
                <a:gridCol w="1920687">
                  <a:extLst>
                    <a:ext uri="{9D8B030D-6E8A-4147-A177-3AD203B41FA5}">
                      <a16:colId xmlns:a16="http://schemas.microsoft.com/office/drawing/2014/main" val="2564931695"/>
                    </a:ext>
                  </a:extLst>
                </a:gridCol>
                <a:gridCol w="779930">
                  <a:extLst>
                    <a:ext uri="{9D8B030D-6E8A-4147-A177-3AD203B41FA5}">
                      <a16:colId xmlns:a16="http://schemas.microsoft.com/office/drawing/2014/main" val="2637147416"/>
                    </a:ext>
                  </a:extLst>
                </a:gridCol>
                <a:gridCol w="889969">
                  <a:extLst>
                    <a:ext uri="{9D8B030D-6E8A-4147-A177-3AD203B41FA5}">
                      <a16:colId xmlns:a16="http://schemas.microsoft.com/office/drawing/2014/main" val="1780143499"/>
                    </a:ext>
                  </a:extLst>
                </a:gridCol>
                <a:gridCol w="813973">
                  <a:extLst>
                    <a:ext uri="{9D8B030D-6E8A-4147-A177-3AD203B41FA5}">
                      <a16:colId xmlns:a16="http://schemas.microsoft.com/office/drawing/2014/main" val="314551535"/>
                    </a:ext>
                  </a:extLst>
                </a:gridCol>
                <a:gridCol w="813973">
                  <a:extLst>
                    <a:ext uri="{9D8B030D-6E8A-4147-A177-3AD203B41FA5}">
                      <a16:colId xmlns:a16="http://schemas.microsoft.com/office/drawing/2014/main" val="492332758"/>
                    </a:ext>
                  </a:extLst>
                </a:gridCol>
                <a:gridCol w="813973">
                  <a:extLst>
                    <a:ext uri="{9D8B030D-6E8A-4147-A177-3AD203B41FA5}">
                      <a16:colId xmlns:a16="http://schemas.microsoft.com/office/drawing/2014/main" val="2552037831"/>
                    </a:ext>
                  </a:extLst>
                </a:gridCol>
                <a:gridCol w="813973">
                  <a:extLst>
                    <a:ext uri="{9D8B030D-6E8A-4147-A177-3AD203B41FA5}">
                      <a16:colId xmlns:a16="http://schemas.microsoft.com/office/drawing/2014/main" val="3740553579"/>
                    </a:ext>
                  </a:extLst>
                </a:gridCol>
                <a:gridCol w="813973">
                  <a:extLst>
                    <a:ext uri="{9D8B030D-6E8A-4147-A177-3AD203B41FA5}">
                      <a16:colId xmlns:a16="http://schemas.microsoft.com/office/drawing/2014/main" val="1166302939"/>
                    </a:ext>
                  </a:extLst>
                </a:gridCol>
                <a:gridCol w="813973">
                  <a:extLst>
                    <a:ext uri="{9D8B030D-6E8A-4147-A177-3AD203B41FA5}">
                      <a16:colId xmlns:a16="http://schemas.microsoft.com/office/drawing/2014/main" val="3933443530"/>
                    </a:ext>
                  </a:extLst>
                </a:gridCol>
                <a:gridCol w="813973">
                  <a:extLst>
                    <a:ext uri="{9D8B030D-6E8A-4147-A177-3AD203B41FA5}">
                      <a16:colId xmlns:a16="http://schemas.microsoft.com/office/drawing/2014/main" val="947876244"/>
                    </a:ext>
                  </a:extLst>
                </a:gridCol>
                <a:gridCol w="813973">
                  <a:extLst>
                    <a:ext uri="{9D8B030D-6E8A-4147-A177-3AD203B41FA5}">
                      <a16:colId xmlns:a16="http://schemas.microsoft.com/office/drawing/2014/main" val="1953164310"/>
                    </a:ext>
                  </a:extLst>
                </a:gridCol>
                <a:gridCol w="813973">
                  <a:extLst>
                    <a:ext uri="{9D8B030D-6E8A-4147-A177-3AD203B41FA5}">
                      <a16:colId xmlns:a16="http://schemas.microsoft.com/office/drawing/2014/main" val="2278979869"/>
                    </a:ext>
                  </a:extLst>
                </a:gridCol>
                <a:gridCol w="813973">
                  <a:extLst>
                    <a:ext uri="{9D8B030D-6E8A-4147-A177-3AD203B41FA5}">
                      <a16:colId xmlns:a16="http://schemas.microsoft.com/office/drawing/2014/main" val="3534227726"/>
                    </a:ext>
                  </a:extLst>
                </a:gridCol>
              </a:tblGrid>
              <a:tr h="108086">
                <a:tc>
                  <a:txBody>
                    <a:bodyPr/>
                    <a:lstStyle/>
                    <a:p>
                      <a:pPr algn="l" fontAlgn="b"/>
                      <a:r>
                        <a:rPr lang="tr-TR" sz="1200" b="0" i="0" u="none" strike="noStrike" dirty="0">
                          <a:solidFill>
                            <a:srgbClr val="000000"/>
                          </a:solidFill>
                          <a:effectLst/>
                          <a:latin typeface="Calibri" panose="020F0502020204030204" pitchFamily="34" charset="0"/>
                        </a:rPr>
                        <a:t>Satıcı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solidFill>
                            <a:srgbClr val="000000"/>
                          </a:solidFill>
                          <a:effectLst/>
                          <a:latin typeface="Calibri" panose="020F0502020204030204" pitchFamily="34" charset="0"/>
                        </a:rPr>
                        <a:t>Alıcı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extLst>
                  <a:ext uri="{0D108BD9-81ED-4DB2-BD59-A6C34878D82A}">
                    <a16:rowId xmlns:a16="http://schemas.microsoft.com/office/drawing/2014/main" val="791882237"/>
                  </a:ext>
                </a:extLst>
              </a:tr>
              <a:tr h="285250">
                <a:tc>
                  <a:txBody>
                    <a:bodyPr/>
                    <a:lstStyle/>
                    <a:p>
                      <a:pPr algn="l" fontAlgn="b"/>
                      <a:r>
                        <a:rPr lang="tr-TR" sz="1200" b="0" i="0" u="none" strike="noStrike">
                          <a:solidFill>
                            <a:srgbClr val="000000"/>
                          </a:solidFill>
                          <a:effectLst/>
                          <a:latin typeface="Calibri" panose="020F0502020204030204" pitchFamily="34" charset="0"/>
                        </a:rPr>
                        <a:t>Fındık Üreticisi</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Krema Üretici</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6">
                  <a:txBody>
                    <a:bodyPr/>
                    <a:lstStyle/>
                    <a:p>
                      <a:pPr algn="ctr" fontAlgn="b"/>
                      <a:r>
                        <a:rPr lang="it-IT" sz="1200" b="0" i="0" u="none" strike="noStrike">
                          <a:solidFill>
                            <a:srgbClr val="000000"/>
                          </a:solidFill>
                          <a:effectLst/>
                          <a:latin typeface="Calibri" panose="020F0502020204030204" pitchFamily="34" charset="0"/>
                        </a:rPr>
                        <a:t>Giresun -&gt; Trabzon -&gt; Ambarlı -&gt; Slaerno -&gt;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extLst>
                  <a:ext uri="{0D108BD9-81ED-4DB2-BD59-A6C34878D82A}">
                    <a16:rowId xmlns:a16="http://schemas.microsoft.com/office/drawing/2014/main" val="2235604634"/>
                  </a:ext>
                </a:extLst>
              </a:tr>
              <a:tr h="189991">
                <a:tc>
                  <a:txBody>
                    <a:bodyPr/>
                    <a:lstStyle/>
                    <a:p>
                      <a:pPr algn="l" fontAlgn="b"/>
                      <a:r>
                        <a:rPr lang="tr-TR" sz="1200" b="0" i="0" u="none" strike="noStrike">
                          <a:solidFill>
                            <a:srgbClr val="000000"/>
                          </a:solidFill>
                          <a:effectLst/>
                          <a:latin typeface="Calibri" panose="020F0502020204030204" pitchFamily="34" charset="0"/>
                        </a:rPr>
                        <a:t>Giresun</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İtalya</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a:noFill/>
                    </a:lnB>
                  </a:tcPr>
                </a:tc>
                <a:extLst>
                  <a:ext uri="{0D108BD9-81ED-4DB2-BD59-A6C34878D82A}">
                    <a16:rowId xmlns:a16="http://schemas.microsoft.com/office/drawing/2014/main" val="1553379569"/>
                  </a:ext>
                </a:extLst>
              </a:tr>
              <a:tr h="0">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57782"/>
                  </a:ext>
                </a:extLst>
              </a:tr>
              <a:tr h="285250">
                <a:tc>
                  <a:txBody>
                    <a:bodyPr/>
                    <a:lstStyle/>
                    <a:p>
                      <a:pPr algn="l" fontAlgn="b"/>
                      <a:r>
                        <a:rPr lang="tr-TR" sz="1200" b="1" i="0" u="none" strike="noStrike">
                          <a:solidFill>
                            <a:srgbClr val="000000"/>
                          </a:solidFill>
                          <a:effectLst/>
                          <a:latin typeface="Calibri" panose="020F0502020204030204" pitchFamily="34" charset="0"/>
                        </a:rPr>
                        <a:t>Maliyet Kalemleri</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Tutar</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EXW Giresun</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FCA Trabzon</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FAS Ambarlı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FOB Ambarlı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CFR Salerno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CIF Salerno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CPT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CIP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DAP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DPU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tr-TR" sz="1200" b="1" i="0" u="none" strike="noStrike">
                          <a:solidFill>
                            <a:srgbClr val="000000"/>
                          </a:solidFill>
                          <a:effectLst/>
                          <a:latin typeface="Calibri" panose="020F0502020204030204" pitchFamily="34" charset="0"/>
                        </a:rPr>
                        <a:t>DDP Milano</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77857355"/>
                  </a:ext>
                </a:extLst>
              </a:tr>
              <a:tr h="0">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988776"/>
                  </a:ext>
                </a:extLst>
              </a:tr>
              <a:tr h="271666">
                <a:tc>
                  <a:txBody>
                    <a:bodyPr/>
                    <a:lstStyle/>
                    <a:p>
                      <a:pPr algn="l" fontAlgn="b"/>
                      <a:r>
                        <a:rPr lang="tr-TR" sz="1200" b="0" i="0" u="none" strike="noStrike">
                          <a:solidFill>
                            <a:srgbClr val="000000"/>
                          </a:solidFill>
                          <a:effectLst/>
                          <a:latin typeface="Calibri" panose="020F0502020204030204" pitchFamily="34" charset="0"/>
                        </a:rPr>
                        <a:t>Ürün Maliyeti</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tr-TR" sz="1200" b="0" i="0" u="none" strike="noStrike">
                          <a:solidFill>
                            <a:srgbClr val="000000"/>
                          </a:solidFill>
                          <a:effectLst/>
                          <a:latin typeface="Calibri" panose="020F0502020204030204" pitchFamily="34" charset="0"/>
                        </a:rPr>
                        <a:t>USD 10.000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75287738"/>
                  </a:ext>
                </a:extLst>
              </a:tr>
              <a:tr h="271666">
                <a:tc>
                  <a:txBody>
                    <a:bodyPr/>
                    <a:lstStyle/>
                    <a:p>
                      <a:pPr algn="l" fontAlgn="b"/>
                      <a:r>
                        <a:rPr lang="tr-TR" sz="1200" b="0" i="0" u="none" strike="noStrike">
                          <a:solidFill>
                            <a:srgbClr val="000000"/>
                          </a:solidFill>
                          <a:effectLst/>
                          <a:latin typeface="Calibri" panose="020F0502020204030204" pitchFamily="34" charset="0"/>
                        </a:rPr>
                        <a:t>Ürün İhracat Paketleme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38436212"/>
                  </a:ext>
                </a:extLst>
              </a:tr>
              <a:tr h="271666">
                <a:tc>
                  <a:txBody>
                    <a:bodyPr/>
                    <a:lstStyle/>
                    <a:p>
                      <a:pPr algn="l" fontAlgn="b"/>
                      <a:r>
                        <a:rPr lang="tr-TR" sz="1200" b="0" i="0" u="none" strike="noStrike">
                          <a:solidFill>
                            <a:srgbClr val="000000"/>
                          </a:solidFill>
                          <a:effectLst/>
                          <a:latin typeface="Calibri" panose="020F0502020204030204" pitchFamily="34" charset="0"/>
                        </a:rPr>
                        <a:t>Belirtilen Yere Kadar Ara Taşıma</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3985438"/>
                  </a:ext>
                </a:extLst>
              </a:tr>
              <a:tr h="271666">
                <a:tc>
                  <a:txBody>
                    <a:bodyPr/>
                    <a:lstStyle/>
                    <a:p>
                      <a:pPr algn="l" fontAlgn="b"/>
                      <a:r>
                        <a:rPr lang="tr-TR" sz="1200" b="0" i="0" u="none" strike="noStrike">
                          <a:solidFill>
                            <a:srgbClr val="000000"/>
                          </a:solidFill>
                          <a:effectLst/>
                          <a:latin typeface="Calibri" panose="020F0502020204030204" pitchFamily="34" charset="0"/>
                        </a:rPr>
                        <a:t>Ara taşıma Yükleme Masrafları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FF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dirty="0">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8430824"/>
                  </a:ext>
                </a:extLst>
              </a:tr>
              <a:tr h="271666">
                <a:tc>
                  <a:txBody>
                    <a:bodyPr/>
                    <a:lstStyle/>
                    <a:p>
                      <a:pPr algn="l" fontAlgn="b"/>
                      <a:r>
                        <a:rPr lang="tr-TR" sz="1200" b="0" i="0" u="none" strike="noStrike">
                          <a:solidFill>
                            <a:srgbClr val="000000"/>
                          </a:solidFill>
                          <a:effectLst/>
                          <a:latin typeface="Calibri" panose="020F0502020204030204" pitchFamily="34" charset="0"/>
                        </a:rPr>
                        <a:t>İhracat İzin, Gümrük, Vergi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FF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5789056"/>
                  </a:ext>
                </a:extLst>
              </a:tr>
              <a:tr h="271666">
                <a:tc>
                  <a:txBody>
                    <a:bodyPr/>
                    <a:lstStyle/>
                    <a:p>
                      <a:pPr algn="l" fontAlgn="b"/>
                      <a:r>
                        <a:rPr lang="tr-TR" sz="1200" b="0" i="0" u="none" strike="noStrike">
                          <a:solidFill>
                            <a:srgbClr val="000000"/>
                          </a:solidFill>
                          <a:effectLst/>
                          <a:latin typeface="Calibri" panose="020F0502020204030204" pitchFamily="34" charset="0"/>
                        </a:rPr>
                        <a:t>İhracat Terminal Masrafları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30574493"/>
                  </a:ext>
                </a:extLst>
              </a:tr>
              <a:tr h="271666">
                <a:tc>
                  <a:txBody>
                    <a:bodyPr/>
                    <a:lstStyle/>
                    <a:p>
                      <a:pPr algn="l" fontAlgn="b"/>
                      <a:r>
                        <a:rPr lang="tr-TR" sz="1200" b="0" i="0" u="none" strike="noStrike">
                          <a:solidFill>
                            <a:srgbClr val="000000"/>
                          </a:solidFill>
                          <a:effectLst/>
                          <a:latin typeface="Calibri" panose="020F0502020204030204" pitchFamily="34" charset="0"/>
                        </a:rPr>
                        <a:t>Ana Taşıma Aracına Yükleme</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dirty="0">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8730567"/>
                  </a:ext>
                </a:extLst>
              </a:tr>
              <a:tr h="271666">
                <a:tc>
                  <a:txBody>
                    <a:bodyPr/>
                    <a:lstStyle/>
                    <a:p>
                      <a:pPr algn="l" fontAlgn="b"/>
                      <a:r>
                        <a:rPr lang="tr-TR" sz="1200" b="0" i="0" u="none" strike="noStrike">
                          <a:solidFill>
                            <a:srgbClr val="000000"/>
                          </a:solidFill>
                          <a:effectLst/>
                          <a:latin typeface="Calibri" panose="020F0502020204030204" pitchFamily="34" charset="0"/>
                        </a:rPr>
                        <a:t>Taşıma (Navlun)</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1237296"/>
                  </a:ext>
                </a:extLst>
              </a:tr>
              <a:tr h="271666">
                <a:tc>
                  <a:txBody>
                    <a:bodyPr/>
                    <a:lstStyle/>
                    <a:p>
                      <a:pPr algn="l" fontAlgn="b"/>
                      <a:r>
                        <a:rPr lang="tr-TR" sz="1200" b="0" i="0" u="none" strike="noStrike">
                          <a:solidFill>
                            <a:srgbClr val="000000"/>
                          </a:solidFill>
                          <a:effectLst/>
                          <a:latin typeface="Calibri" panose="020F0502020204030204" pitchFamily="34" charset="0"/>
                        </a:rPr>
                        <a:t>Sigorta</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dirty="0">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16334763"/>
                  </a:ext>
                </a:extLst>
              </a:tr>
              <a:tr h="271666">
                <a:tc>
                  <a:txBody>
                    <a:bodyPr/>
                    <a:lstStyle/>
                    <a:p>
                      <a:pPr algn="l" fontAlgn="b"/>
                      <a:r>
                        <a:rPr lang="tr-TR" sz="1200" b="0" i="0" u="none" strike="noStrike">
                          <a:solidFill>
                            <a:srgbClr val="000000"/>
                          </a:solidFill>
                          <a:effectLst/>
                          <a:latin typeface="Calibri" panose="020F0502020204030204" pitchFamily="34" charset="0"/>
                        </a:rPr>
                        <a:t>İthalat Terminal Masrafları</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300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72662130"/>
                  </a:ext>
                </a:extLst>
              </a:tr>
              <a:tr h="271666">
                <a:tc>
                  <a:txBody>
                    <a:bodyPr/>
                    <a:lstStyle/>
                    <a:p>
                      <a:pPr algn="l" fontAlgn="b"/>
                      <a:r>
                        <a:rPr lang="tr-TR" sz="1200" b="0" i="0" u="none" strike="noStrike" dirty="0">
                          <a:solidFill>
                            <a:srgbClr val="000000"/>
                          </a:solidFill>
                          <a:effectLst/>
                          <a:latin typeface="Calibri" panose="020F0502020204030204" pitchFamily="34" charset="0"/>
                        </a:rPr>
                        <a:t>Teslim Sonrası Taşıma (Varış)</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150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460812"/>
                  </a:ext>
                </a:extLst>
              </a:tr>
              <a:tr h="271666">
                <a:tc>
                  <a:txBody>
                    <a:bodyPr/>
                    <a:lstStyle/>
                    <a:p>
                      <a:pPr algn="l" fontAlgn="b"/>
                      <a:r>
                        <a:rPr lang="tr-TR" sz="1200" b="0" i="0" u="none" strike="noStrike" dirty="0">
                          <a:solidFill>
                            <a:srgbClr val="000000"/>
                          </a:solidFill>
                          <a:effectLst/>
                          <a:latin typeface="Calibri" panose="020F0502020204030204" pitchFamily="34" charset="0"/>
                        </a:rPr>
                        <a:t>Boşaltma (Varış)</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tr-TR" sz="1200" b="0" i="0" u="none" strike="noStrike">
                          <a:solidFill>
                            <a:srgbClr val="000000"/>
                          </a:solidFill>
                          <a:effectLst/>
                          <a:latin typeface="Calibri" panose="020F0502020204030204" pitchFamily="34" charset="0"/>
                        </a:rPr>
                        <a:t>USD 100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05189080"/>
                  </a:ext>
                </a:extLst>
              </a:tr>
              <a:tr h="285250">
                <a:tc>
                  <a:txBody>
                    <a:bodyPr/>
                    <a:lstStyle/>
                    <a:p>
                      <a:pPr algn="l" fontAlgn="b"/>
                      <a:r>
                        <a:rPr lang="tr-TR" sz="1200" b="0" i="0" u="none" strike="noStrike">
                          <a:solidFill>
                            <a:srgbClr val="000000"/>
                          </a:solidFill>
                          <a:effectLst/>
                          <a:latin typeface="Calibri" panose="020F0502020204030204" pitchFamily="34" charset="0"/>
                        </a:rPr>
                        <a:t>İthalat İzin Gümrük Formalite</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tr-TR" sz="1200" b="0" i="0" u="none" strike="noStrike">
                          <a:solidFill>
                            <a:srgbClr val="000000"/>
                          </a:solidFill>
                          <a:effectLst/>
                          <a:latin typeface="Calibri" panose="020F0502020204030204" pitchFamily="34" charset="0"/>
                        </a:rPr>
                        <a:t>USD 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021357"/>
                  </a:ext>
                </a:extLst>
              </a:tr>
              <a:tr h="0">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rgbClr val="000000"/>
                        </a:solidFill>
                        <a:effectLst/>
                        <a:latin typeface="Calibri" panose="020F0502020204030204" pitchFamily="34" charset="0"/>
                      </a:endParaRPr>
                    </a:p>
                  </a:txBody>
                  <a:tcPr marL="7202" marR="7202" marT="720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849076"/>
                  </a:ext>
                </a:extLst>
              </a:tr>
              <a:tr h="285250">
                <a:tc>
                  <a:txBody>
                    <a:bodyPr/>
                    <a:lstStyle/>
                    <a:p>
                      <a:pPr algn="l" fontAlgn="b"/>
                      <a:r>
                        <a:rPr lang="tr-TR" sz="1200" b="0" i="0" u="none" strike="noStrike">
                          <a:solidFill>
                            <a:srgbClr val="000000"/>
                          </a:solidFill>
                          <a:effectLst/>
                          <a:latin typeface="Calibri" panose="020F0502020204030204" pitchFamily="34" charset="0"/>
                        </a:rPr>
                        <a:t>Toplam Maliyet</a:t>
                      </a:r>
                    </a:p>
                  </a:txBody>
                  <a:tcPr marL="7202" marR="7202" marT="720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 </a:t>
                      </a:r>
                    </a:p>
                  </a:txBody>
                  <a:tcPr marL="7202" marR="7202" marT="720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10.220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10.270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10.570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10.670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11.670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11.740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11.670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12.040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12.190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70C0"/>
                          </a:solidFill>
                          <a:effectLst/>
                          <a:latin typeface="Calibri" panose="020F0502020204030204" pitchFamily="34" charset="0"/>
                        </a:rPr>
                        <a:t>USD 12.290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70C0"/>
                          </a:solidFill>
                          <a:effectLst/>
                          <a:latin typeface="Calibri" panose="020F0502020204030204" pitchFamily="34" charset="0"/>
                        </a:rPr>
                        <a:t>USD 12.260</a:t>
                      </a:r>
                    </a:p>
                  </a:txBody>
                  <a:tcPr marL="7202" marR="7202" marT="72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62058"/>
                  </a:ext>
                </a:extLst>
              </a:tr>
            </a:tbl>
          </a:graphicData>
        </a:graphic>
      </p:graphicFrame>
    </p:spTree>
    <p:extLst>
      <p:ext uri="{BB962C8B-B14F-4D97-AF65-F5344CB8AC3E}">
        <p14:creationId xmlns:p14="http://schemas.microsoft.com/office/powerpoint/2010/main" val="2232172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1596788" y="281834"/>
            <a:ext cx="9116705" cy="574113"/>
          </a:xfrm>
        </p:spPr>
        <p:txBody>
          <a:bodyPr>
            <a:normAutofit/>
          </a:bodyPr>
          <a:lstStyle/>
          <a:p>
            <a:pPr algn="ctr"/>
            <a:r>
              <a:rPr lang="tr-TR" sz="3000" dirty="0">
                <a:solidFill>
                  <a:srgbClr val="002060"/>
                </a:solidFill>
              </a:rPr>
              <a:t>Teslim Şekillere Yapılan İlaveler ve Bazı İfadeler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43350" y="880900"/>
            <a:ext cx="6917259" cy="3139321"/>
          </a:xfrm>
          <a:prstGeom prst="rect">
            <a:avLst/>
          </a:prstGeom>
          <a:noFill/>
        </p:spPr>
        <p:txBody>
          <a:bodyPr wrap="square" rtlCol="0">
            <a:spAutoFit/>
          </a:bodyPr>
          <a:lstStyle/>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Container</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Yard</a:t>
            </a:r>
            <a:r>
              <a:rPr lang="tr-TR" b="0" i="0" dirty="0">
                <a:solidFill>
                  <a:srgbClr val="222222"/>
                </a:solidFill>
                <a:effectLst/>
                <a:latin typeface="Verdana" panose="020B0604030504040204" pitchFamily="34" charset="0"/>
              </a:rPr>
              <a:t> (CY)</a:t>
            </a: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Bulk</a:t>
            </a:r>
            <a:r>
              <a:rPr lang="tr-TR" b="0" i="0" dirty="0">
                <a:solidFill>
                  <a:srgbClr val="222222"/>
                </a:solidFill>
                <a:effectLst/>
                <a:latin typeface="Verdana" panose="020B0604030504040204" pitchFamily="34" charset="0"/>
              </a:rPr>
              <a:t> </a:t>
            </a:r>
            <a:endParaRPr lang="tr-TR" dirty="0">
              <a:solidFill>
                <a:srgbClr val="222222"/>
              </a:solidFill>
              <a:latin typeface="Verdana" panose="020B0604030504040204" pitchFamily="34" charset="0"/>
            </a:endParaRP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Free In (FI),</a:t>
            </a: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Free Out (FO),</a:t>
            </a: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Free In and Out (FIO) and</a:t>
            </a: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Free In and Out Stowed (FIOS)</a:t>
            </a:r>
            <a:endParaRPr lang="tr-TR" b="0" i="0" dirty="0">
              <a:solidFill>
                <a:srgbClr val="222222"/>
              </a:solidFill>
              <a:effectLst/>
              <a:latin typeface="Verdana" panose="020B0604030504040204" pitchFamily="34" charset="0"/>
            </a:endParaRP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Liner</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In</a:t>
            </a:r>
            <a:r>
              <a:rPr lang="tr-TR" b="0" i="0" dirty="0">
                <a:solidFill>
                  <a:srgbClr val="222222"/>
                </a:solidFill>
                <a:effectLst/>
                <a:latin typeface="Verdana" panose="020B0604030504040204" pitchFamily="34" charset="0"/>
              </a:rPr>
              <a:t> </a:t>
            </a:r>
          </a:p>
          <a:p>
            <a:pPr algn="l">
              <a:buFont typeface="Arial" panose="020B0604020202020204" pitchFamily="34" charset="0"/>
              <a:buChar char="•"/>
            </a:pP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Liner</a:t>
            </a:r>
            <a:r>
              <a:rPr lang="en-US" b="0" i="0" dirty="0">
                <a:solidFill>
                  <a:srgbClr val="222222"/>
                </a:solidFill>
                <a:effectLst/>
                <a:latin typeface="Verdana" panose="020B0604030504040204" pitchFamily="34" charset="0"/>
              </a:rPr>
              <a:t> Out </a:t>
            </a:r>
          </a:p>
          <a:p>
            <a:pPr algn="l">
              <a:buFont typeface="Arial" panose="020B0604020202020204" pitchFamily="34" charset="0"/>
              <a:buChar char="•"/>
            </a:pP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Liner</a:t>
            </a:r>
            <a:r>
              <a:rPr lang="en-US" b="0" i="0" dirty="0">
                <a:solidFill>
                  <a:srgbClr val="222222"/>
                </a:solidFill>
                <a:effectLst/>
                <a:latin typeface="Verdana" panose="020B0604030504040204" pitchFamily="34" charset="0"/>
              </a:rPr>
              <a:t> In and Out </a:t>
            </a:r>
            <a:endParaRPr lang="tr-TR" b="0" i="0" dirty="0">
              <a:solidFill>
                <a:srgbClr val="222222"/>
              </a:solidFill>
              <a:effectLst/>
              <a:latin typeface="Verdana" panose="020B0604030504040204" pitchFamily="34" charset="0"/>
            </a:endParaRP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Lashed</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Secured</a:t>
            </a: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Dunnaged</a:t>
            </a:r>
            <a:r>
              <a:rPr lang="tr-TR" b="0" i="0" dirty="0">
                <a:solidFill>
                  <a:srgbClr val="222222"/>
                </a:solidFill>
                <a:effectLst/>
                <a:latin typeface="Verdana" panose="020B0604030504040204" pitchFamily="34" charset="0"/>
              </a:rPr>
              <a:t> (LSD)</a:t>
            </a:r>
          </a:p>
          <a:p>
            <a:pPr>
              <a:buFont typeface="Arial" panose="020B0604020202020204" pitchFamily="34" charset="0"/>
              <a:buChar char="•"/>
            </a:pPr>
            <a:r>
              <a:rPr lang="tr-TR" dirty="0">
                <a:solidFill>
                  <a:srgbClr val="222222"/>
                </a:solidFill>
                <a:latin typeface="Verdana" panose="020B0604030504040204" pitchFamily="34" charset="0"/>
              </a:rPr>
              <a:t> Full </a:t>
            </a:r>
            <a:r>
              <a:rPr lang="tr-TR" dirty="0" err="1">
                <a:solidFill>
                  <a:srgbClr val="222222"/>
                </a:solidFill>
                <a:latin typeface="Verdana" panose="020B0604030504040204" pitchFamily="34" charset="0"/>
              </a:rPr>
              <a:t>container</a:t>
            </a: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Load</a:t>
            </a:r>
            <a:r>
              <a:rPr lang="tr-TR" dirty="0">
                <a:solidFill>
                  <a:srgbClr val="222222"/>
                </a:solidFill>
                <a:latin typeface="Verdana" panose="020B0604030504040204" pitchFamily="34" charset="0"/>
              </a:rPr>
              <a:t> (FCL)</a:t>
            </a:r>
          </a:p>
        </p:txBody>
      </p:sp>
      <p:sp>
        <p:nvSpPr>
          <p:cNvPr id="3" name="Metin kutusu 2">
            <a:extLst>
              <a:ext uri="{FF2B5EF4-FFF2-40B4-BE49-F238E27FC236}">
                <a16:creationId xmlns:a16="http://schemas.microsoft.com/office/drawing/2014/main" id="{337E353A-8075-736D-A742-7F0F00207C25}"/>
              </a:ext>
            </a:extLst>
          </p:cNvPr>
          <p:cNvSpPr txBox="1"/>
          <p:nvPr/>
        </p:nvSpPr>
        <p:spPr>
          <a:xfrm>
            <a:off x="6482687" y="1019503"/>
            <a:ext cx="4903909" cy="3139321"/>
          </a:xfrm>
          <a:prstGeom prst="rect">
            <a:avLst/>
          </a:prstGeom>
          <a:noFill/>
        </p:spPr>
        <p:txBody>
          <a:bodyPr wrap="square" rtlCol="0">
            <a:spAutoFit/>
          </a:bodyPr>
          <a:lstStyle/>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Estimated Time of Arrival</a:t>
            </a:r>
            <a:r>
              <a:rPr lang="tr-TR" b="0" i="0" dirty="0">
                <a:solidFill>
                  <a:srgbClr val="222222"/>
                </a:solidFill>
                <a:effectLst/>
                <a:latin typeface="Verdana" panose="020B0604030504040204" pitchFamily="34" charset="0"/>
              </a:rPr>
              <a:t> (ETA)</a:t>
            </a:r>
          </a:p>
          <a:p>
            <a:pPr>
              <a:buFont typeface="Arial" panose="020B0604020202020204" pitchFamily="34" charset="0"/>
              <a:buChar char="•"/>
            </a:pPr>
            <a:r>
              <a:rPr lang="en-US" b="0" i="0" dirty="0">
                <a:solidFill>
                  <a:srgbClr val="222222"/>
                </a:solidFill>
                <a:effectLst/>
                <a:latin typeface="Verdana" panose="020B0604030504040204" pitchFamily="34" charset="0"/>
              </a:rPr>
              <a:t> Estimated Time of Arrival</a:t>
            </a:r>
            <a:r>
              <a:rPr lang="tr-TR" b="0" i="0" dirty="0">
                <a:solidFill>
                  <a:srgbClr val="222222"/>
                </a:solidFill>
                <a:effectLst/>
                <a:latin typeface="Verdana" panose="020B0604030504040204" pitchFamily="34" charset="0"/>
              </a:rPr>
              <a:t> (ETD)</a:t>
            </a:r>
          </a:p>
          <a:p>
            <a:pPr algn="l">
              <a:buFont typeface="Arial" panose="020B0604020202020204" pitchFamily="34" charset="0"/>
              <a:buChar char="•"/>
            </a:pPr>
            <a:r>
              <a:rPr lang="tr-TR" b="0" i="0" dirty="0">
                <a:solidFill>
                  <a:srgbClr val="222222"/>
                </a:solidFill>
                <a:effectLst/>
                <a:latin typeface="Verdana" panose="020B0604030504040204" pitchFamily="34" charset="0"/>
              </a:rPr>
              <a:t> Transit Time</a:t>
            </a:r>
          </a:p>
          <a:p>
            <a:pPr algn="l">
              <a:buFont typeface="Arial" panose="020B0604020202020204" pitchFamily="34" charset="0"/>
              <a:buChar char="•"/>
            </a:pP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Transhipment</a:t>
            </a:r>
            <a:endParaRPr lang="tr-TR" dirty="0">
              <a:solidFill>
                <a:srgbClr val="222222"/>
              </a:solidFill>
              <a:latin typeface="Verdana" panose="020B0604030504040204" pitchFamily="34" charset="0"/>
            </a:endParaRPr>
          </a:p>
          <a:p>
            <a:pPr algn="l">
              <a:buFont typeface="Arial" panose="020B0604020202020204" pitchFamily="34" charset="0"/>
              <a:buChar char="•"/>
            </a:pPr>
            <a:r>
              <a:rPr lang="tr-TR" b="0" i="0" dirty="0">
                <a:solidFill>
                  <a:srgbClr val="333333"/>
                </a:solidFill>
                <a:effectLst/>
                <a:latin typeface="Arial" panose="020B0604020202020204" pitchFamily="34" charset="0"/>
              </a:rPr>
              <a:t> </a:t>
            </a:r>
            <a:r>
              <a:rPr lang="tr-TR" b="0" i="0" dirty="0" err="1">
                <a:solidFill>
                  <a:srgbClr val="333333"/>
                </a:solidFill>
                <a:effectLst/>
                <a:latin typeface="Arial" panose="020B0604020202020204" pitchFamily="34" charset="0"/>
              </a:rPr>
              <a:t>Material</a:t>
            </a:r>
            <a:r>
              <a:rPr lang="tr-TR" b="0" i="0" dirty="0">
                <a:solidFill>
                  <a:srgbClr val="333333"/>
                </a:solidFill>
                <a:effectLst/>
                <a:latin typeface="Arial" panose="020B0604020202020204" pitchFamily="34" charset="0"/>
              </a:rPr>
              <a:t> </a:t>
            </a:r>
            <a:r>
              <a:rPr lang="tr-TR" b="0" i="0" dirty="0" err="1">
                <a:solidFill>
                  <a:srgbClr val="333333"/>
                </a:solidFill>
                <a:effectLst/>
                <a:latin typeface="Arial" panose="020B0604020202020204" pitchFamily="34" charset="0"/>
              </a:rPr>
              <a:t>Safety</a:t>
            </a:r>
            <a:r>
              <a:rPr lang="tr-TR" b="0" i="0" dirty="0">
                <a:solidFill>
                  <a:srgbClr val="333333"/>
                </a:solidFill>
                <a:effectLst/>
                <a:latin typeface="Arial" panose="020B0604020202020204" pitchFamily="34" charset="0"/>
              </a:rPr>
              <a:t> Data </a:t>
            </a:r>
            <a:r>
              <a:rPr lang="tr-TR" b="0" i="0" dirty="0" err="1">
                <a:solidFill>
                  <a:srgbClr val="333333"/>
                </a:solidFill>
                <a:effectLst/>
                <a:latin typeface="Arial" panose="020B0604020202020204" pitchFamily="34" charset="0"/>
              </a:rPr>
              <a:t>Sheet</a:t>
            </a:r>
            <a:r>
              <a:rPr lang="tr-TR" b="0" i="0" dirty="0">
                <a:solidFill>
                  <a:srgbClr val="222222"/>
                </a:solidFill>
                <a:effectLst/>
                <a:latin typeface="Verdana" panose="020B0604030504040204" pitchFamily="34" charset="0"/>
              </a:rPr>
              <a:t> (MSDS)</a:t>
            </a: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en-US" b="0" i="0" dirty="0">
                <a:solidFill>
                  <a:srgbClr val="222222"/>
                </a:solidFill>
                <a:effectLst/>
                <a:latin typeface="Verdana" panose="020B0604030504040204" pitchFamily="34" charset="0"/>
              </a:rPr>
              <a:t>Verified Gross Mass</a:t>
            </a:r>
            <a:r>
              <a:rPr lang="tr-TR" b="0" i="0" dirty="0">
                <a:solidFill>
                  <a:srgbClr val="222222"/>
                </a:solidFill>
                <a:effectLst/>
                <a:latin typeface="Verdana" panose="020B0604030504040204" pitchFamily="34" charset="0"/>
              </a:rPr>
              <a:t> (VGM)</a:t>
            </a:r>
          </a:p>
          <a:p>
            <a:pPr algn="l">
              <a:buFont typeface="Arial" panose="020B0604020202020204" pitchFamily="34" charset="0"/>
              <a:buChar char="•"/>
            </a:pP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Free</a:t>
            </a:r>
            <a:r>
              <a:rPr lang="tr-TR" dirty="0">
                <a:solidFill>
                  <a:srgbClr val="222222"/>
                </a:solidFill>
                <a:latin typeface="Verdana" panose="020B0604030504040204" pitchFamily="34" charset="0"/>
              </a:rPr>
              <a:t> time</a:t>
            </a:r>
          </a:p>
          <a:p>
            <a:pPr algn="l">
              <a:buFont typeface="Arial" panose="020B0604020202020204" pitchFamily="34" charset="0"/>
              <a:buChar char="•"/>
            </a:pPr>
            <a:r>
              <a:rPr lang="tr-TR" dirty="0">
                <a:solidFill>
                  <a:srgbClr val="222222"/>
                </a:solidFill>
                <a:latin typeface="Verdana" panose="020B0604030504040204" pitchFamily="34" charset="0"/>
              </a:rPr>
              <a:t> </a:t>
            </a:r>
            <a:r>
              <a:rPr lang="tr-TR" dirty="0" err="1">
                <a:solidFill>
                  <a:srgbClr val="222222"/>
                </a:solidFill>
                <a:latin typeface="Verdana" panose="020B0604030504040204" pitchFamily="34" charset="0"/>
              </a:rPr>
              <a:t>Demurrage</a:t>
            </a:r>
            <a:endParaRPr lang="tr-TR" dirty="0">
              <a:solidFill>
                <a:srgbClr val="222222"/>
              </a:solidFill>
              <a:latin typeface="Verdana" panose="020B0604030504040204" pitchFamily="34" charset="0"/>
            </a:endParaRPr>
          </a:p>
          <a:p>
            <a:pPr algn="l">
              <a:buFont typeface="Arial" panose="020B0604020202020204" pitchFamily="34" charset="0"/>
              <a:buChar char="•"/>
            </a:pPr>
            <a:r>
              <a:rPr lang="tr-TR" b="0" i="0" dirty="0">
                <a:solidFill>
                  <a:srgbClr val="222222"/>
                </a:solidFill>
                <a:effectLst/>
                <a:latin typeface="Verdana" panose="020B0604030504040204" pitchFamily="34" charset="0"/>
              </a:rPr>
              <a:t> </a:t>
            </a:r>
            <a:r>
              <a:rPr lang="tr-TR" b="0" i="0" dirty="0" err="1">
                <a:solidFill>
                  <a:srgbClr val="222222"/>
                </a:solidFill>
                <a:effectLst/>
                <a:latin typeface="Verdana" panose="020B0604030504040204" pitchFamily="34" charset="0"/>
              </a:rPr>
              <a:t>Detention</a:t>
            </a:r>
            <a:endParaRPr lang="tr-TR" b="0" i="0" dirty="0">
              <a:solidFill>
                <a:srgbClr val="222222"/>
              </a:solidFill>
              <a:effectLst/>
              <a:latin typeface="Verdana" panose="020B0604030504040204" pitchFamily="34" charset="0"/>
            </a:endParaRPr>
          </a:p>
          <a:p>
            <a:pPr algn="l">
              <a:buFont typeface="Arial" panose="020B0604020202020204" pitchFamily="34" charset="0"/>
              <a:buChar char="•"/>
            </a:pPr>
            <a:r>
              <a:rPr lang="tr-TR" dirty="0">
                <a:solidFill>
                  <a:srgbClr val="222222"/>
                </a:solidFill>
                <a:latin typeface="Verdana" panose="020B0604030504040204" pitchFamily="34" charset="0"/>
              </a:rPr>
              <a:t> Terminal Handling </a:t>
            </a:r>
            <a:r>
              <a:rPr lang="tr-TR" dirty="0" err="1">
                <a:solidFill>
                  <a:srgbClr val="222222"/>
                </a:solidFill>
                <a:latin typeface="Verdana" panose="020B0604030504040204" pitchFamily="34" charset="0"/>
              </a:rPr>
              <a:t>Charges</a:t>
            </a:r>
            <a:r>
              <a:rPr lang="tr-TR" dirty="0">
                <a:solidFill>
                  <a:srgbClr val="222222"/>
                </a:solidFill>
                <a:latin typeface="Verdana" panose="020B0604030504040204" pitchFamily="34" charset="0"/>
              </a:rPr>
              <a:t> (THC)</a:t>
            </a:r>
          </a:p>
          <a:p>
            <a:pPr algn="l">
              <a:buFont typeface="Arial" panose="020B0604020202020204" pitchFamily="34" charset="0"/>
              <a:buChar char="•"/>
            </a:pPr>
            <a:endParaRPr lang="en-US" b="0" i="0" dirty="0">
              <a:solidFill>
                <a:srgbClr val="222222"/>
              </a:solidFill>
              <a:effectLst/>
              <a:latin typeface="Verdana" panose="020B0604030504040204" pitchFamily="34" charset="0"/>
            </a:endParaRPr>
          </a:p>
        </p:txBody>
      </p:sp>
      <p:pic>
        <p:nvPicPr>
          <p:cNvPr id="9" name="Resim 8">
            <a:extLst>
              <a:ext uri="{FF2B5EF4-FFF2-40B4-BE49-F238E27FC236}">
                <a16:creationId xmlns:a16="http://schemas.microsoft.com/office/drawing/2014/main" id="{A1410380-9440-64A4-E021-655DB3E4B053}"/>
              </a:ext>
            </a:extLst>
          </p:cNvPr>
          <p:cNvPicPr>
            <a:picLocks noChangeAspect="1"/>
          </p:cNvPicPr>
          <p:nvPr/>
        </p:nvPicPr>
        <p:blipFill>
          <a:blip r:embed="rId2"/>
          <a:stretch>
            <a:fillRect/>
          </a:stretch>
        </p:blipFill>
        <p:spPr>
          <a:xfrm>
            <a:off x="545910" y="4020221"/>
            <a:ext cx="10840686" cy="2555945"/>
          </a:xfrm>
          <a:prstGeom prst="rect">
            <a:avLst/>
          </a:prstGeom>
        </p:spPr>
      </p:pic>
    </p:spTree>
    <p:extLst>
      <p:ext uri="{BB962C8B-B14F-4D97-AF65-F5344CB8AC3E}">
        <p14:creationId xmlns:p14="http://schemas.microsoft.com/office/powerpoint/2010/main" val="2269925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fontScale="90000"/>
          </a:bodyPr>
          <a:lstStyle/>
          <a:p>
            <a:pPr algn="ctr"/>
            <a:r>
              <a:rPr lang="tr-TR" sz="3300" dirty="0" err="1">
                <a:solidFill>
                  <a:srgbClr val="002060"/>
                </a:solidFill>
              </a:rPr>
              <a:t>Incoterms</a:t>
            </a:r>
            <a:r>
              <a:rPr lang="tr-TR" sz="3300" dirty="0">
                <a:solidFill>
                  <a:srgbClr val="002060"/>
                </a:solidFill>
              </a:rPr>
              <a:t> 2010 </a:t>
            </a:r>
            <a:r>
              <a:rPr lang="tr-TR" sz="3300" dirty="0" err="1">
                <a:solidFill>
                  <a:srgbClr val="002060"/>
                </a:solidFill>
              </a:rPr>
              <a:t>vs</a:t>
            </a:r>
            <a:r>
              <a:rPr lang="tr-TR" sz="3300" dirty="0">
                <a:solidFill>
                  <a:srgbClr val="002060"/>
                </a:solidFill>
              </a:rPr>
              <a:t> </a:t>
            </a:r>
            <a:r>
              <a:rPr lang="tr-TR" sz="3300" dirty="0" err="1">
                <a:solidFill>
                  <a:srgbClr val="002060"/>
                </a:solidFill>
              </a:rPr>
              <a:t>Incoterms</a:t>
            </a:r>
            <a:r>
              <a:rPr lang="tr-TR" sz="3300" dirty="0">
                <a:solidFill>
                  <a:srgbClr val="002060"/>
                </a:solidFill>
              </a:rPr>
              <a:t> 2020</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1394386"/>
            <a:ext cx="11423411" cy="3000821"/>
          </a:xfrm>
          <a:prstGeom prst="rect">
            <a:avLst/>
          </a:prstGeom>
          <a:noFill/>
        </p:spPr>
        <p:txBody>
          <a:bodyPr wrap="square" rtlCol="0">
            <a:spAutoFit/>
          </a:bodyPr>
          <a:lstStyle/>
          <a:p>
            <a:pPr marL="285750" indent="-285750">
              <a:buFont typeface="Arial" panose="020B0604020202020204" pitchFamily="34" charset="0"/>
              <a:buChar char="•"/>
            </a:pPr>
            <a:r>
              <a:rPr lang="tr-TR" sz="2700" dirty="0"/>
              <a:t>1. DAT </a:t>
            </a:r>
            <a:r>
              <a:rPr lang="tr-TR" sz="2700" dirty="0" err="1"/>
              <a:t>Incoterms</a:t>
            </a:r>
            <a:r>
              <a:rPr lang="tr-TR" sz="2700" dirty="0"/>
              <a:t>, DPU olarak değiştirildi</a:t>
            </a:r>
          </a:p>
          <a:p>
            <a:pPr marL="285750" indent="-285750">
              <a:buFont typeface="Arial" panose="020B0604020202020204" pitchFamily="34" charset="0"/>
              <a:buChar char="•"/>
            </a:pPr>
            <a:r>
              <a:rPr lang="tr-TR" sz="2700" dirty="0"/>
              <a:t>2. CIF ve CIP </a:t>
            </a:r>
            <a:r>
              <a:rPr lang="tr-TR" sz="2700" dirty="0" err="1"/>
              <a:t>incoterms</a:t>
            </a:r>
            <a:r>
              <a:rPr lang="tr-TR" sz="2700" dirty="0"/>
              <a:t> kurallarında sigorta hususları netleştirilmiştir</a:t>
            </a:r>
          </a:p>
          <a:p>
            <a:pPr marL="285750" indent="-285750">
              <a:buFont typeface="Arial" panose="020B0604020202020204" pitchFamily="34" charset="0"/>
              <a:buChar char="•"/>
            </a:pPr>
            <a:r>
              <a:rPr lang="tr-TR" sz="2700" dirty="0"/>
              <a:t>3. Maliyetler ve maliyet yapıları artık netleştirildi</a:t>
            </a:r>
          </a:p>
          <a:p>
            <a:pPr marL="285750" indent="-285750">
              <a:buFont typeface="Arial" panose="020B0604020202020204" pitchFamily="34" charset="0"/>
              <a:buChar char="•"/>
            </a:pPr>
            <a:r>
              <a:rPr lang="tr-TR" sz="2700" dirty="0"/>
              <a:t>4. Taşımacılıkla ilgili güvenlik artık açıkça detaylandırılmıştır</a:t>
            </a:r>
          </a:p>
          <a:p>
            <a:pPr marL="285750" indent="-285750">
              <a:buFont typeface="Arial" panose="020B0604020202020204" pitchFamily="34" charset="0"/>
              <a:buChar char="•"/>
            </a:pPr>
            <a:r>
              <a:rPr lang="tr-TR" sz="2700" dirty="0"/>
              <a:t>5. 3. şahıs taşımasını üstlenmek yerine kendi taşımasına izin veren hükümler</a:t>
            </a:r>
          </a:p>
          <a:p>
            <a:pPr marL="285750" indent="-285750">
              <a:buFont typeface="Arial" panose="020B0604020202020204" pitchFamily="34" charset="0"/>
              <a:buChar char="•"/>
            </a:pPr>
            <a:r>
              <a:rPr lang="tr-TR" sz="2700" dirty="0"/>
              <a:t>6. FCA, FOB ve Konşimento</a:t>
            </a:r>
          </a:p>
          <a:p>
            <a:pPr marL="285750" indent="-285750">
              <a:buFont typeface="Arial" panose="020B0604020202020204" pitchFamily="34" charset="0"/>
              <a:buChar char="•"/>
            </a:pPr>
            <a:r>
              <a:rPr lang="tr-TR" sz="2700" dirty="0"/>
              <a:t>7. Sunum ve tasarım çok daha kullanıcı dostudur</a:t>
            </a:r>
          </a:p>
        </p:txBody>
      </p:sp>
    </p:spTree>
    <p:extLst>
      <p:ext uri="{BB962C8B-B14F-4D97-AF65-F5344CB8AC3E}">
        <p14:creationId xmlns:p14="http://schemas.microsoft.com/office/powerpoint/2010/main" val="2950611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fontScale="90000"/>
          </a:bodyPr>
          <a:lstStyle/>
          <a:p>
            <a:pPr algn="ctr"/>
            <a:r>
              <a:rPr lang="tr-TR" sz="3300" dirty="0">
                <a:solidFill>
                  <a:srgbClr val="002060"/>
                </a:solidFill>
              </a:rPr>
              <a:t>DAT teslim DPU olarak revize edildi.</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4662815"/>
          </a:xfrm>
          <a:prstGeom prst="rect">
            <a:avLst/>
          </a:prstGeom>
          <a:noFill/>
        </p:spPr>
        <p:txBody>
          <a:bodyPr wrap="square" rtlCol="0">
            <a:spAutoFit/>
          </a:bodyPr>
          <a:lstStyle/>
          <a:p>
            <a:r>
              <a:rPr lang="tr-TR" sz="2700" dirty="0" err="1"/>
              <a:t>Incoterms</a:t>
            </a:r>
            <a:r>
              <a:rPr lang="tr-TR" sz="2700" dirty="0"/>
              <a:t> 2010'da DAT (Terminalde Teslim), malların belirtilen terminalde boşaltıldıktan sonra teslim edildiği anlamına gelir. Kullanıcılardan gelen geri bildirimler, kullanıcıların yalnızca terminalde değil, teslimata izin veren bir </a:t>
            </a:r>
            <a:r>
              <a:rPr lang="tr-TR" sz="2700" dirty="0" err="1"/>
              <a:t>Incoterms'i</a:t>
            </a:r>
            <a:r>
              <a:rPr lang="tr-TR" sz="2700" dirty="0"/>
              <a:t> istedikleri yönündeydi. </a:t>
            </a:r>
          </a:p>
          <a:p>
            <a:endParaRPr lang="tr-TR" sz="2700" dirty="0"/>
          </a:p>
          <a:p>
            <a:r>
              <a:rPr lang="tr-TR" sz="2700" dirty="0"/>
              <a:t>Örneğin, bir satıcı veya alıcı, teslimatın terminal yerine fabrika sahasında yapılmasını talep edebilir. Bu nedenle terminale yapılan referans, onu daha genel hale getirmek için kaldırılmıştır. </a:t>
            </a:r>
          </a:p>
          <a:p>
            <a:endParaRPr lang="tr-TR" sz="2700" dirty="0"/>
          </a:p>
          <a:p>
            <a:r>
              <a:rPr lang="tr-TR" sz="2700" dirty="0"/>
              <a:t>DPU, Boşaltılmış Yerinde Teslim Edilen anlamına gelir.</a:t>
            </a:r>
          </a:p>
          <a:p>
            <a:endParaRPr lang="tr-TR" sz="2700" dirty="0"/>
          </a:p>
        </p:txBody>
      </p:sp>
    </p:spTree>
    <p:extLst>
      <p:ext uri="{BB962C8B-B14F-4D97-AF65-F5344CB8AC3E}">
        <p14:creationId xmlns:p14="http://schemas.microsoft.com/office/powerpoint/2010/main" val="1552862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Sigorta Konusu Netleştirildi</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5493812"/>
          </a:xfrm>
          <a:prstGeom prst="rect">
            <a:avLst/>
          </a:prstGeom>
          <a:noFill/>
        </p:spPr>
        <p:txBody>
          <a:bodyPr wrap="square" rtlCol="0">
            <a:spAutoFit/>
          </a:bodyPr>
          <a:lstStyle/>
          <a:p>
            <a:pPr marL="285750" indent="-285750">
              <a:buFont typeface="Arial" panose="020B0604020202020204" pitchFamily="34" charset="0"/>
              <a:buChar char="•"/>
            </a:pPr>
            <a:r>
              <a:rPr lang="tr-TR" sz="2700" dirty="0" err="1"/>
              <a:t>Incoterms</a:t>
            </a:r>
            <a:r>
              <a:rPr lang="tr-TR" sz="2700" dirty="0"/>
              <a:t> CIP satıcının nakliyeciye teslimatı yaptığı, ancak daha sonra belirtilen varış noktasına kadar nakliye ve sigorta masraflarını ödediği anlamına gelir. CIF yalnızca deniz taşımacılığında kullanılabilmesi dışında aynıdır (teslimat bir gemiye yapılır ve varış noktasının bir liman olması gerekir). </a:t>
            </a:r>
            <a:r>
              <a:rPr lang="tr-TR" sz="2700" dirty="0" err="1"/>
              <a:t>Incoterms</a:t>
            </a:r>
            <a:r>
              <a:rPr lang="tr-TR" sz="2700" dirty="0"/>
              <a:t> 2010 uyarınca satıcı, alıcıya C </a:t>
            </a:r>
            <a:r>
              <a:rPr lang="tr-TR" sz="2700" dirty="0" err="1"/>
              <a:t>Klozu'na</a:t>
            </a:r>
            <a:r>
              <a:rPr lang="tr-TR" sz="2700" dirty="0"/>
              <a:t> (Kargo </a:t>
            </a:r>
            <a:r>
              <a:rPr lang="tr-TR" sz="2700" dirty="0" err="1"/>
              <a:t>Klozları</a:t>
            </a:r>
            <a:r>
              <a:rPr lang="tr-TR" sz="2700" dirty="0"/>
              <a:t> Enstitüsü) eşdeğer bir sigorta sağlamakla yükümlüdür. Bu, tipik olarak dökme mal yükleri için uygun olabilecek ancak üretilmiş mallar için uygun olmayabilecek temel düzeyde bir sigortadır.  </a:t>
            </a:r>
          </a:p>
          <a:p>
            <a:pPr marL="285750" indent="-285750">
              <a:buFont typeface="Arial" panose="020B0604020202020204" pitchFamily="34" charset="0"/>
              <a:buChar char="•"/>
            </a:pPr>
            <a:r>
              <a:rPr lang="tr-TR" sz="2700" dirty="0"/>
              <a:t>ICC </a:t>
            </a:r>
            <a:r>
              <a:rPr lang="tr-TR" sz="2700" dirty="0" err="1"/>
              <a:t>Incoterms</a:t>
            </a:r>
            <a:r>
              <a:rPr lang="tr-TR" sz="2700" dirty="0"/>
              <a:t> 2020'de CIF aynı sigorta gerekliliklerini (yani C </a:t>
            </a:r>
            <a:r>
              <a:rPr lang="tr-TR" sz="2700" dirty="0" err="1"/>
              <a:t>Klozu</a:t>
            </a:r>
            <a:r>
              <a:rPr lang="tr-TR" sz="2700" dirty="0"/>
              <a:t>) korur ancak CIP, A </a:t>
            </a:r>
            <a:r>
              <a:rPr lang="tr-TR" sz="2700" dirty="0" err="1"/>
              <a:t>Klozu</a:t>
            </a:r>
            <a:r>
              <a:rPr lang="tr-TR" sz="2700" dirty="0"/>
              <a:t> (Kargo </a:t>
            </a:r>
            <a:r>
              <a:rPr lang="tr-TR" sz="2700" dirty="0" err="1"/>
              <a:t>Klozları</a:t>
            </a:r>
            <a:r>
              <a:rPr lang="tr-TR" sz="2700" dirty="0"/>
              <a:t> Enstitüsü) için gereken sigortayı artırmıştır. Bunun arkasındaki mantık, CIF'in toplu emtia ticaretinde daha sık kullanılması ve </a:t>
            </a:r>
            <a:r>
              <a:rPr lang="tr-TR" sz="2700" dirty="0" err="1"/>
              <a:t>CIP'nin</a:t>
            </a:r>
            <a:r>
              <a:rPr lang="tr-TR" sz="2700" dirty="0"/>
              <a:t> (</a:t>
            </a:r>
            <a:r>
              <a:rPr lang="tr-TR" sz="2700" dirty="0" err="1"/>
              <a:t>multimodal</a:t>
            </a:r>
            <a:r>
              <a:rPr lang="tr-TR" sz="2700" dirty="0"/>
              <a:t> bir terim olarak) imalat malları için daha sık kullanılmasıdır.</a:t>
            </a:r>
          </a:p>
        </p:txBody>
      </p:sp>
    </p:spTree>
    <p:extLst>
      <p:ext uri="{BB962C8B-B14F-4D97-AF65-F5344CB8AC3E}">
        <p14:creationId xmlns:p14="http://schemas.microsoft.com/office/powerpoint/2010/main" val="800207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Maliyetler Netleştirildi</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3416320"/>
          </a:xfrm>
          <a:prstGeom prst="rect">
            <a:avLst/>
          </a:prstGeom>
          <a:noFill/>
        </p:spPr>
        <p:txBody>
          <a:bodyPr wrap="square" rtlCol="0">
            <a:spAutoFit/>
          </a:bodyPr>
          <a:lstStyle/>
          <a:p>
            <a:pPr marL="285750" indent="-285750">
              <a:buFont typeface="Arial" panose="020B0604020202020204" pitchFamily="34" charset="0"/>
              <a:buChar char="•"/>
            </a:pPr>
            <a:r>
              <a:rPr lang="tr-TR" sz="2700" dirty="0"/>
              <a:t>Satıcı ve alıcı arasındaki maliyetlerin kesin dağılımına ilişkin ayrıntılar iyileştirildi. Her </a:t>
            </a:r>
            <a:r>
              <a:rPr lang="tr-TR" sz="2700" dirty="0" err="1"/>
              <a:t>Incoterms</a:t>
            </a:r>
            <a:r>
              <a:rPr lang="tr-TR" sz="2700" dirty="0"/>
              <a:t> 2020'de A9/B9 tüm maliyet yükümlülüklerini toplamıştır. Bu, özellikle liman veya teslimat yeri içinde veya çevresinde maliyetlerin tahsisi konusunda artan anlaşmazlıklar olduğuna dair kullanıcı geri bildirimlerine yanıt vermek içindir.</a:t>
            </a:r>
          </a:p>
          <a:p>
            <a:pPr marL="285750" indent="-285750">
              <a:buFont typeface="Arial" panose="020B0604020202020204" pitchFamily="34" charset="0"/>
              <a:buChar char="•"/>
            </a:pPr>
            <a:endParaRPr lang="tr-TR" sz="2700" dirty="0"/>
          </a:p>
          <a:p>
            <a:pPr marL="285750" indent="-285750">
              <a:buFont typeface="Arial" panose="020B0604020202020204" pitchFamily="34" charset="0"/>
              <a:buChar char="•"/>
            </a:pPr>
            <a:r>
              <a:rPr lang="tr-TR" sz="2700" dirty="0"/>
              <a:t>Genel prensip, teslimat noktasına kadar oluşan maliyetlerden satıcının sorumlu olduğu ve bunun ötesindeki maliyetlerden alıcının sorumlu olduğudur.</a:t>
            </a:r>
          </a:p>
        </p:txBody>
      </p:sp>
    </p:spTree>
    <p:extLst>
      <p:ext uri="{BB962C8B-B14F-4D97-AF65-F5344CB8AC3E}">
        <p14:creationId xmlns:p14="http://schemas.microsoft.com/office/powerpoint/2010/main" val="428031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Güvenlik Arttırıldı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3416320"/>
          </a:xfrm>
          <a:prstGeom prst="rect">
            <a:avLst/>
          </a:prstGeom>
          <a:noFill/>
        </p:spPr>
        <p:txBody>
          <a:bodyPr wrap="square" rtlCol="0">
            <a:spAutoFit/>
          </a:bodyPr>
          <a:lstStyle/>
          <a:p>
            <a:pPr marL="285750" indent="-285750">
              <a:buFont typeface="Arial" panose="020B0604020202020204" pitchFamily="34" charset="0"/>
              <a:buChar char="•"/>
            </a:pPr>
            <a:r>
              <a:rPr lang="tr-TR" sz="2700" dirty="0"/>
              <a:t>Taşıma güvenliği (</a:t>
            </a:r>
            <a:r>
              <a:rPr lang="tr-TR" sz="2700" dirty="0" err="1"/>
              <a:t>örn</a:t>
            </a:r>
            <a:r>
              <a:rPr lang="tr-TR" sz="2700" dirty="0"/>
              <a:t>. konteynerlerin zorunlu olarak taranması) gereklilikleri daha yaygın hale geldi. Bu gereklilikler, yerine getirilmediği takdirde maliyet ve gecikme riskini beraberinde getirir. </a:t>
            </a:r>
            <a:r>
              <a:rPr lang="tr-TR" sz="2700" dirty="0" err="1"/>
              <a:t>Incoterms</a:t>
            </a:r>
            <a:r>
              <a:rPr lang="tr-TR" sz="2700" dirty="0"/>
              <a:t> 2010'da güvenlik gerekliliklerine ve bunların maliyetlerine ilişkin sorumluluk konusuna değinildi. </a:t>
            </a:r>
          </a:p>
          <a:p>
            <a:pPr marL="285750" indent="-285750">
              <a:buFont typeface="Arial" panose="020B0604020202020204" pitchFamily="34" charset="0"/>
              <a:buChar char="•"/>
            </a:pPr>
            <a:endParaRPr lang="tr-TR" sz="2700" dirty="0"/>
          </a:p>
          <a:p>
            <a:pPr marL="285750" indent="-285750">
              <a:buFont typeface="Arial" panose="020B0604020202020204" pitchFamily="34" charset="0"/>
              <a:buChar char="•"/>
            </a:pPr>
            <a:r>
              <a:rPr lang="tr-TR" sz="2700" dirty="0"/>
              <a:t>ICC </a:t>
            </a:r>
            <a:r>
              <a:rPr lang="tr-TR" sz="2700" dirty="0" err="1"/>
              <a:t>Incoterms</a:t>
            </a:r>
            <a:r>
              <a:rPr lang="tr-TR" sz="2700" dirty="0"/>
              <a:t>® 2020, güvenlik yükümlülüklerini daha belirgin hale getirdi </a:t>
            </a:r>
            <a:r>
              <a:rPr lang="tr-TR" sz="2700" dirty="0" err="1"/>
              <a:t>Incoterm</a:t>
            </a:r>
            <a:r>
              <a:rPr lang="tr-TR" sz="2700" dirty="0"/>
              <a:t> 2020'de A4/A7 alanları bu hususlarda daha geniş ve net kapsamlar içermektedir.</a:t>
            </a:r>
          </a:p>
        </p:txBody>
      </p:sp>
    </p:spTree>
    <p:extLst>
      <p:ext uri="{BB962C8B-B14F-4D97-AF65-F5344CB8AC3E}">
        <p14:creationId xmlns:p14="http://schemas.microsoft.com/office/powerpoint/2010/main" val="163318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4477871" y="259606"/>
            <a:ext cx="3200399" cy="574113"/>
          </a:xfrm>
        </p:spPr>
        <p:txBody>
          <a:bodyPr>
            <a:normAutofit/>
          </a:bodyPr>
          <a:lstStyle/>
          <a:p>
            <a:r>
              <a:rPr lang="tr-TR" sz="3000" dirty="0" err="1">
                <a:solidFill>
                  <a:srgbClr val="002060"/>
                </a:solidFill>
              </a:rPr>
              <a:t>Incoterms</a:t>
            </a:r>
            <a:r>
              <a:rPr lang="tr-TR" sz="3000" dirty="0">
                <a:solidFill>
                  <a:srgbClr val="002060"/>
                </a:solidFill>
              </a:rPr>
              <a:t> Kapsamı</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363071" y="1035425"/>
            <a:ext cx="11510682" cy="5432610"/>
          </a:xfrm>
        </p:spPr>
        <p:txBody>
          <a:bodyPr>
            <a:normAutofit/>
          </a:bodyPr>
          <a:lstStyle/>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kuralları ne sağlar</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kurallarının kapsamadığı noktalar </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kurallarının en iyi nasıl uygulanacağı</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2020 kurallarında teslimat, risk, sorumluluklar ve maliyetler </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2020 kuralları ve taşıyıcıya bakan yönleri</a:t>
            </a:r>
          </a:p>
          <a:p>
            <a:pPr>
              <a:buFont typeface="Wingdings" panose="05000000000000000000" pitchFamily="2" charset="2"/>
              <a:buChar char="§"/>
            </a:pPr>
            <a:r>
              <a:rPr lang="tr-TR" sz="2300" b="0" i="0" u="none" strike="noStrike" baseline="0" dirty="0">
                <a:solidFill>
                  <a:srgbClr val="000000"/>
                </a:solidFill>
                <a:latin typeface="Tahoma" panose="020B0604030504040204" pitchFamily="34" charset="0"/>
              </a:rPr>
              <a:t>Satış sözleşmesine ilişkin kurallar ve bunların diğer sözleşmelerle ilişkileri</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2020 teslim şekilleri, “deniz ve iç su yolu” ve “her türlü ulaşım şekli/</a:t>
            </a:r>
            <a:r>
              <a:rPr lang="tr-TR" sz="2300" b="0" i="0" u="none" strike="noStrike" baseline="0" dirty="0" err="1">
                <a:solidFill>
                  <a:srgbClr val="000000"/>
                </a:solidFill>
                <a:latin typeface="Tahoma" panose="020B0604030504040204" pitchFamily="34" charset="0"/>
              </a:rPr>
              <a:t>modları</a:t>
            </a:r>
            <a:endParaRPr lang="tr-TR" sz="2300" b="0" i="0" u="none" strike="noStrike" baseline="0" dirty="0">
              <a:solidFill>
                <a:srgbClr val="000000"/>
              </a:solidFill>
              <a:latin typeface="Tahoma" panose="020B0604030504040204" pitchFamily="34" charset="0"/>
            </a:endParaRP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2020 kurallarına uygun sözleşme şartları nasıl sağlanır</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2010 ile </a:t>
            </a: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2020 arasındaki farklar</a:t>
            </a: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kurallarının farklılıkları, kıyaslaması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6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Öz Taşıma</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3831818"/>
          </a:xfrm>
          <a:prstGeom prst="rect">
            <a:avLst/>
          </a:prstGeom>
          <a:noFill/>
        </p:spPr>
        <p:txBody>
          <a:bodyPr wrap="square" rtlCol="0">
            <a:spAutoFit/>
          </a:bodyPr>
          <a:lstStyle/>
          <a:p>
            <a:pPr marL="285750" indent="-285750">
              <a:buFont typeface="Arial" panose="020B0604020202020204" pitchFamily="34" charset="0"/>
              <a:buChar char="•"/>
            </a:pPr>
            <a:r>
              <a:rPr lang="tr-TR" sz="2700" dirty="0" err="1"/>
              <a:t>Incoterms</a:t>
            </a:r>
            <a:r>
              <a:rPr lang="tr-TR" sz="2700" dirty="0"/>
              <a:t> 2010, malların satıcı ile alıcı arasında taşınmasının üçüncü taraf bir taşıyıcı tarafından gerçekleştirileceğini varsayıyordu. Taşımanın satıcı veya alıcı tarafından nasıl sağlandığı (örneğin satıcının kendi kamyonu) konusuna detaylı değinilmemişti.</a:t>
            </a:r>
          </a:p>
          <a:p>
            <a:pPr marL="285750" indent="-285750">
              <a:buFont typeface="Arial" panose="020B0604020202020204" pitchFamily="34" charset="0"/>
              <a:buChar char="•"/>
            </a:pPr>
            <a:endParaRPr lang="tr-TR" sz="2700" dirty="0"/>
          </a:p>
          <a:p>
            <a:pPr marL="285750" indent="-285750">
              <a:buFont typeface="Arial" panose="020B0604020202020204" pitchFamily="34" charset="0"/>
              <a:buChar char="•"/>
            </a:pPr>
            <a:r>
              <a:rPr lang="tr-TR" sz="2700" dirty="0"/>
              <a:t>ICC </a:t>
            </a:r>
            <a:r>
              <a:rPr lang="tr-TR" sz="2700" dirty="0" err="1"/>
              <a:t>Incoterms</a:t>
            </a:r>
            <a:r>
              <a:rPr lang="tr-TR" sz="2700" dirty="0"/>
              <a:t>® 2020 şimdi bu durumu daha netleştiriyor. </a:t>
            </a:r>
          </a:p>
          <a:p>
            <a:pPr marL="285750" indent="-285750">
              <a:buFont typeface="Arial" panose="020B0604020202020204" pitchFamily="34" charset="0"/>
              <a:buChar char="•"/>
            </a:pPr>
            <a:r>
              <a:rPr lang="tr-TR" sz="2700" dirty="0" err="1"/>
              <a:t>rneğin</a:t>
            </a:r>
            <a:r>
              <a:rPr lang="tr-TR" sz="2700" dirty="0"/>
              <a:t>, FCA </a:t>
            </a:r>
            <a:r>
              <a:rPr lang="tr-TR" sz="2700" dirty="0" err="1"/>
              <a:t>Incoterms</a:t>
            </a:r>
            <a:r>
              <a:rPr lang="tr-TR" sz="2700" dirty="0"/>
              <a:t> 2020'de alıcının "malların belirtilen teslimat yerinden taşınması için maliyetleri kendisine ait olmak üzere sözleşme yapması veya düzenleme yapması" gerekmektedir.</a:t>
            </a:r>
          </a:p>
        </p:txBody>
      </p:sp>
      <p:pic>
        <p:nvPicPr>
          <p:cNvPr id="5" name="Resim 4">
            <a:extLst>
              <a:ext uri="{FF2B5EF4-FFF2-40B4-BE49-F238E27FC236}">
                <a16:creationId xmlns:a16="http://schemas.microsoft.com/office/drawing/2014/main" id="{51BD336E-354D-DD6A-910C-26A90C5AFFD6}"/>
              </a:ext>
            </a:extLst>
          </p:cNvPr>
          <p:cNvPicPr>
            <a:picLocks noChangeAspect="1"/>
          </p:cNvPicPr>
          <p:nvPr/>
        </p:nvPicPr>
        <p:blipFill>
          <a:blip r:embed="rId2"/>
          <a:stretch>
            <a:fillRect/>
          </a:stretch>
        </p:blipFill>
        <p:spPr>
          <a:xfrm>
            <a:off x="7233312" y="4440972"/>
            <a:ext cx="2755491" cy="2012364"/>
          </a:xfrm>
          <a:prstGeom prst="rect">
            <a:avLst/>
          </a:prstGeom>
        </p:spPr>
      </p:pic>
    </p:spTree>
    <p:extLst>
      <p:ext uri="{BB962C8B-B14F-4D97-AF65-F5344CB8AC3E}">
        <p14:creationId xmlns:p14="http://schemas.microsoft.com/office/powerpoint/2010/main" val="26459446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FCA, FOB ve Konşimento</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4770537"/>
          </a:xfrm>
          <a:prstGeom prst="rect">
            <a:avLst/>
          </a:prstGeom>
          <a:noFill/>
        </p:spPr>
        <p:txBody>
          <a:bodyPr wrap="square" rtlCol="0">
            <a:spAutoFit/>
          </a:bodyPr>
          <a:lstStyle/>
          <a:p>
            <a:r>
              <a:rPr lang="tr-TR" sz="1900" dirty="0" err="1"/>
              <a:t>Incoterms</a:t>
            </a:r>
            <a:r>
              <a:rPr lang="tr-TR" sz="1900" dirty="0"/>
              <a:t> FOB genellikle konteyner gönderileri için kullanılır. Bunu yaparken satıcı önemli bir risk üstlenir. Tipik olarak bir konteyner sevkiyatının satıcısı, konteynerin limana varması üzerine konteynerin kontrolünü kaybeder. Ancak satıcı kontrolü kaybetmiş olsa dahi konteyner gemiye yüklenene kadar sorumludur. Bu durum satıcıyı maliyet ve riske maruz bırakır. Örneğin, konteynerin konteyner istifindeyken hasar görmesi, istif operatörüyle herhangi bir sözleşme ilişkisi olmamasına rağmen satıcının sorunu olacaktır. </a:t>
            </a:r>
          </a:p>
          <a:p>
            <a:pPr marL="285750" indent="-285750">
              <a:buFont typeface="Arial" panose="020B0604020202020204" pitchFamily="34" charset="0"/>
              <a:buChar char="•"/>
            </a:pPr>
            <a:endParaRPr lang="tr-TR" sz="1900" dirty="0"/>
          </a:p>
          <a:p>
            <a:r>
              <a:rPr lang="tr-TR" sz="1900" dirty="0" err="1"/>
              <a:t>ICC'nin</a:t>
            </a:r>
            <a:r>
              <a:rPr lang="tr-TR" sz="1900" dirty="0"/>
              <a:t> taslak hazırlama grubu, liman terminali işletmecilerinden depolama ve yükleme masraflarına ilişkin sürpriz faturalar alan satıcıların şikayetlerini de duydu. Bu sorunun cevabı satıcının </a:t>
            </a:r>
            <a:r>
              <a:rPr lang="tr-TR" sz="1900" dirty="0" err="1"/>
              <a:t>Incoterms</a:t>
            </a:r>
            <a:r>
              <a:rPr lang="tr-TR" sz="1900" dirty="0"/>
              <a:t> </a:t>
            </a:r>
            <a:r>
              <a:rPr lang="tr-TR" sz="1900" dirty="0" err="1"/>
              <a:t>FCA'yı</a:t>
            </a:r>
            <a:r>
              <a:rPr lang="tr-TR" sz="1900" dirty="0"/>
              <a:t> kullanmakta ısrar etmesidir. Ancak satıcılar genellikle ödemeyi akreditifle güvence altına almak ister. Akreditifler genellikle gemide bir konşimento ibrazını gerektirir. FOB kullanan satıcı, bunu yükleme işlemine dahil eder ve bu nedenle ona gemide bir konşimento alma şansı verir. </a:t>
            </a:r>
            <a:r>
              <a:rPr lang="tr-TR" sz="1900" dirty="0" err="1"/>
              <a:t>FCA'yı</a:t>
            </a:r>
            <a:r>
              <a:rPr lang="tr-TR" sz="1900" dirty="0"/>
              <a:t> kullanan bir satıcının, gemideki konşimentoyu alma şansı çok az olacaktır. Bu sorunun uzun vadeli çözümü, ticaret finansmanı sağlayıcılarının gemide konşimento zorunluluğundan vazgeçmesidir. </a:t>
            </a:r>
            <a:r>
              <a:rPr lang="tr-TR" sz="1900" dirty="0" err="1"/>
              <a:t>Incoterms</a:t>
            </a:r>
            <a:r>
              <a:rPr lang="tr-TR" sz="1900" dirty="0"/>
              <a:t> ticaret finansmanında değişimi zorlayamaz. </a:t>
            </a:r>
          </a:p>
          <a:p>
            <a:endParaRPr lang="tr-TR" sz="1900" dirty="0"/>
          </a:p>
          <a:p>
            <a:r>
              <a:rPr lang="tr-TR" sz="1900" dirty="0"/>
              <a:t>Bu nedenle, ICC </a:t>
            </a:r>
            <a:r>
              <a:rPr lang="tr-TR" sz="1900" dirty="0" err="1"/>
              <a:t>Incoterms</a:t>
            </a:r>
            <a:r>
              <a:rPr lang="tr-TR" sz="1900" dirty="0"/>
              <a:t> 2020 </a:t>
            </a:r>
            <a:r>
              <a:rPr lang="tr-TR" sz="1900" dirty="0" err="1"/>
              <a:t>FCA'da</a:t>
            </a:r>
            <a:r>
              <a:rPr lang="tr-TR" sz="1900" dirty="0"/>
              <a:t> sınırlı olarak, tarafların alıcının taşıyıcıyı gemideki konşimentoyu satıcıya düzenlemesi konusunda yönlendirmesi konusunda anlaşmaya varmalarına olanak tanıyacak şekilde değiştirilmiştir.</a:t>
            </a:r>
          </a:p>
        </p:txBody>
      </p:sp>
    </p:spTree>
    <p:extLst>
      <p:ext uri="{BB962C8B-B14F-4D97-AF65-F5344CB8AC3E}">
        <p14:creationId xmlns:p14="http://schemas.microsoft.com/office/powerpoint/2010/main" val="633227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FCA, FOB ve Konşimento</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Resim 4">
            <a:extLst>
              <a:ext uri="{FF2B5EF4-FFF2-40B4-BE49-F238E27FC236}">
                <a16:creationId xmlns:a16="http://schemas.microsoft.com/office/drawing/2014/main" id="{A664F6CD-04EA-54E3-6A4D-81007DF7A00E}"/>
              </a:ext>
            </a:extLst>
          </p:cNvPr>
          <p:cNvPicPr>
            <a:picLocks noChangeAspect="1"/>
          </p:cNvPicPr>
          <p:nvPr/>
        </p:nvPicPr>
        <p:blipFill>
          <a:blip r:embed="rId2"/>
          <a:stretch>
            <a:fillRect/>
          </a:stretch>
        </p:blipFill>
        <p:spPr>
          <a:xfrm>
            <a:off x="1506833" y="1005920"/>
            <a:ext cx="9178334" cy="4846160"/>
          </a:xfrm>
          <a:prstGeom prst="rect">
            <a:avLst/>
          </a:prstGeom>
        </p:spPr>
      </p:pic>
    </p:spTree>
    <p:extLst>
      <p:ext uri="{BB962C8B-B14F-4D97-AF65-F5344CB8AC3E}">
        <p14:creationId xmlns:p14="http://schemas.microsoft.com/office/powerpoint/2010/main" val="2064814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Sunum ve Tasarım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384294" y="962969"/>
            <a:ext cx="11423411" cy="5062924"/>
          </a:xfrm>
          <a:prstGeom prst="rect">
            <a:avLst/>
          </a:prstGeom>
          <a:noFill/>
        </p:spPr>
        <p:txBody>
          <a:bodyPr wrap="square" rtlCol="0">
            <a:spAutoFit/>
          </a:bodyPr>
          <a:lstStyle/>
          <a:p>
            <a:pPr marL="457200" indent="-457200">
              <a:buAutoNum type="arabicPeriod"/>
            </a:pPr>
            <a:r>
              <a:rPr lang="tr-TR" sz="1900" dirty="0"/>
              <a:t>Açıklayıcı notlar ve resimler</a:t>
            </a:r>
          </a:p>
          <a:p>
            <a:r>
              <a:rPr lang="tr-TR" sz="1900" dirty="0"/>
              <a:t>ICC </a:t>
            </a:r>
            <a:r>
              <a:rPr lang="tr-TR" sz="1900" dirty="0" err="1"/>
              <a:t>Incoterms</a:t>
            </a:r>
            <a:r>
              <a:rPr lang="tr-TR" sz="1900" dirty="0"/>
              <a:t> 2020'de her bir </a:t>
            </a:r>
            <a:r>
              <a:rPr lang="tr-TR" sz="1900" dirty="0" err="1"/>
              <a:t>Incoterm'e</a:t>
            </a:r>
            <a:r>
              <a:rPr lang="tr-TR" sz="1900" dirty="0"/>
              <a:t> ilişkin açıklayıcı not daha ayrıntılı, resimler ise daha kullanışlı hale getirildi.</a:t>
            </a:r>
          </a:p>
          <a:p>
            <a:endParaRPr lang="tr-TR" sz="1900" dirty="0"/>
          </a:p>
          <a:p>
            <a:r>
              <a:rPr lang="tr-TR" sz="1900" dirty="0"/>
              <a:t>2. Yeniden sıralama</a:t>
            </a:r>
          </a:p>
          <a:p>
            <a:r>
              <a:rPr lang="tr-TR" sz="1900" dirty="0"/>
              <a:t>Her </a:t>
            </a:r>
            <a:r>
              <a:rPr lang="tr-TR" sz="1900" dirty="0" err="1"/>
              <a:t>Incoterm</a:t>
            </a:r>
            <a:r>
              <a:rPr lang="tr-TR" sz="1900" dirty="0"/>
              <a:t> 2020, teslimat yükümlülüğünün (her </a:t>
            </a:r>
            <a:r>
              <a:rPr lang="tr-TR" sz="1900" dirty="0" err="1"/>
              <a:t>Incoterm'in</a:t>
            </a:r>
            <a:r>
              <a:rPr lang="tr-TR" sz="1900" dirty="0"/>
              <a:t> temel parçası olan) daha belirgin hale getirilmesi için yeniden düzenlenmiştir</a:t>
            </a:r>
          </a:p>
          <a:p>
            <a:endParaRPr lang="tr-TR" sz="1900" dirty="0"/>
          </a:p>
          <a:p>
            <a:r>
              <a:rPr lang="tr-TR" sz="1900" dirty="0"/>
              <a:t>3. "</a:t>
            </a:r>
            <a:r>
              <a:rPr lang="tr-TR" sz="1900" dirty="0" err="1"/>
              <a:t>Yatay"ICC</a:t>
            </a:r>
            <a:r>
              <a:rPr lang="tr-TR" sz="1900" dirty="0"/>
              <a:t> </a:t>
            </a:r>
            <a:r>
              <a:rPr lang="tr-TR" sz="1900" dirty="0" err="1"/>
              <a:t>Incoterms</a:t>
            </a:r>
            <a:r>
              <a:rPr lang="tr-TR" sz="1900" dirty="0"/>
              <a:t>® 2020 kitabının arkasına ekstra bir araç eklenmiştir. Bu, her bir </a:t>
            </a:r>
            <a:r>
              <a:rPr lang="tr-TR" sz="1900" dirty="0" err="1"/>
              <a:t>Incoterm</a:t>
            </a:r>
            <a:r>
              <a:rPr lang="tr-TR" sz="1900" dirty="0"/>
              <a:t> unsurunun konumunu, tüm </a:t>
            </a:r>
            <a:r>
              <a:rPr lang="tr-TR" sz="1900" dirty="0" err="1"/>
              <a:t>Incoterms'lerle</a:t>
            </a:r>
            <a:r>
              <a:rPr lang="tr-TR" sz="1900" dirty="0"/>
              <a:t> karşılaştırılabilecek şekilde belirler. Bu nedenle, tüm </a:t>
            </a:r>
            <a:r>
              <a:rPr lang="tr-TR" sz="1900" dirty="0" err="1"/>
              <a:t>Incoterms'lerdeki</a:t>
            </a:r>
            <a:r>
              <a:rPr lang="tr-TR" sz="1900" dirty="0"/>
              <a:t> teslimat noktasına (A2'de belirtilen) bakmak istiyorsanız, artık bunu yapmak mümkün.</a:t>
            </a:r>
          </a:p>
          <a:p>
            <a:endParaRPr lang="tr-TR" sz="1900" dirty="0"/>
          </a:p>
          <a:p>
            <a:r>
              <a:rPr lang="tr-TR" sz="1900" dirty="0"/>
              <a:t>4. Çoklu </a:t>
            </a:r>
            <a:r>
              <a:rPr lang="tr-TR" sz="1900" dirty="0" err="1"/>
              <a:t>mod</a:t>
            </a:r>
            <a:r>
              <a:rPr lang="tr-TR" sz="1900" dirty="0"/>
              <a:t> denizcilik </a:t>
            </a:r>
            <a:r>
              <a:rPr lang="tr-TR" sz="1900" dirty="0" err="1"/>
              <a:t>Incoterms'inden</a:t>
            </a:r>
            <a:r>
              <a:rPr lang="tr-TR" sz="1900" dirty="0"/>
              <a:t> ayrıdır</a:t>
            </a:r>
          </a:p>
          <a:p>
            <a:r>
              <a:rPr lang="tr-TR" sz="1900" dirty="0"/>
              <a:t>ICC </a:t>
            </a:r>
            <a:r>
              <a:rPr lang="tr-TR" sz="1900" dirty="0" err="1"/>
              <a:t>Incoterms</a:t>
            </a:r>
            <a:r>
              <a:rPr lang="tr-TR" sz="1900" dirty="0"/>
              <a:t>® 2020, önce çok </a:t>
            </a:r>
            <a:r>
              <a:rPr lang="tr-TR" sz="1900" dirty="0" err="1"/>
              <a:t>modlu</a:t>
            </a:r>
            <a:r>
              <a:rPr lang="tr-TR" sz="1900" dirty="0"/>
              <a:t> </a:t>
            </a:r>
            <a:r>
              <a:rPr lang="tr-TR" sz="1900" dirty="0" err="1"/>
              <a:t>Incoterms'i</a:t>
            </a:r>
            <a:r>
              <a:rPr lang="tr-TR" sz="1900" dirty="0"/>
              <a:t>, ardından yalnızca denizcilik </a:t>
            </a:r>
            <a:r>
              <a:rPr lang="tr-TR" sz="1900" dirty="0" err="1"/>
              <a:t>Incoterms'ini</a:t>
            </a:r>
            <a:r>
              <a:rPr lang="tr-TR" sz="1900" dirty="0"/>
              <a:t> (FAS, FOB, CFR, CIF) belirleyerek </a:t>
            </a:r>
            <a:r>
              <a:rPr lang="tr-TR" sz="1900" dirty="0" err="1"/>
              <a:t>Incoterms</a:t>
            </a:r>
            <a:r>
              <a:rPr lang="tr-TR" sz="1900" dirty="0"/>
              <a:t> 2010 yaklaşımını korumuştur. Bunun amacı, kullanıcıları herhangi bir taşıma şekli için kullanılabilecek </a:t>
            </a:r>
            <a:r>
              <a:rPr lang="tr-TR" sz="1900" dirty="0" err="1"/>
              <a:t>Incoterms'i</a:t>
            </a:r>
            <a:r>
              <a:rPr lang="tr-TR" sz="1900" dirty="0"/>
              <a:t> kullanmaya teşvik etmektir; bu, yanlış </a:t>
            </a:r>
            <a:r>
              <a:rPr lang="tr-TR" sz="1900" dirty="0" err="1"/>
              <a:t>Incoterm'i</a:t>
            </a:r>
            <a:r>
              <a:rPr lang="tr-TR" sz="1900" dirty="0"/>
              <a:t> kullanma riskinin azaltılması anlamına gelir.</a:t>
            </a:r>
          </a:p>
        </p:txBody>
      </p:sp>
    </p:spTree>
    <p:extLst>
      <p:ext uri="{BB962C8B-B14F-4D97-AF65-F5344CB8AC3E}">
        <p14:creationId xmlns:p14="http://schemas.microsoft.com/office/powerpoint/2010/main" val="2788355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Metin kutusu 12">
            <a:extLst>
              <a:ext uri="{FF2B5EF4-FFF2-40B4-BE49-F238E27FC236}">
                <a16:creationId xmlns:a16="http://schemas.microsoft.com/office/drawing/2014/main" id="{942529F8-782E-18FF-E416-2E5F0CBD47C0}"/>
              </a:ext>
            </a:extLst>
          </p:cNvPr>
          <p:cNvSpPr txBox="1"/>
          <p:nvPr/>
        </p:nvSpPr>
        <p:spPr>
          <a:xfrm>
            <a:off x="613848" y="1179233"/>
            <a:ext cx="10928445" cy="4293483"/>
          </a:xfrm>
          <a:prstGeom prst="rect">
            <a:avLst/>
          </a:prstGeom>
          <a:noFill/>
        </p:spPr>
        <p:txBody>
          <a:bodyPr wrap="square">
            <a:spAutoFit/>
          </a:bodyPr>
          <a:lstStyle/>
          <a:p>
            <a:pPr algn="l"/>
            <a:r>
              <a:rPr lang="tr-TR" sz="2100" b="0" i="0" u="none" strike="noStrike" baseline="0" dirty="0">
                <a:solidFill>
                  <a:srgbClr val="000000"/>
                </a:solidFill>
                <a:latin typeface="Tahoma" panose="020B0604030504040204" pitchFamily="34" charset="0"/>
              </a:rPr>
              <a:t>Alım veya Satım Yaparken</a:t>
            </a:r>
          </a:p>
          <a:p>
            <a:pPr algn="l"/>
            <a:endParaRPr lang="tr-TR" sz="2100" b="0" i="0" u="none" strike="noStrike" baseline="0" dirty="0">
              <a:solidFill>
                <a:srgbClr val="000000"/>
              </a:solidFill>
              <a:latin typeface="Tahoma" panose="020B0604030504040204" pitchFamily="34" charset="0"/>
            </a:endParaRP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Yüklemenin ve </a:t>
            </a:r>
            <a:r>
              <a:rPr lang="tr-TR" sz="2100" dirty="0">
                <a:solidFill>
                  <a:srgbClr val="000000"/>
                </a:solidFill>
                <a:latin typeface="Tahoma" panose="020B0604030504040204" pitchFamily="34" charset="0"/>
              </a:rPr>
              <a:t>yükleme detay ve masraflarının kimin tarafından üstlenileceği</a:t>
            </a: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Ara taşımayı kimin yapacağı</a:t>
            </a: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Malları taşımak için ana lojistik düzenlemeleri hangi tarafın yapacağı</a:t>
            </a: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Malların ihracat ve/veya ithalat için gümrük işlemleri kim yerine getireceği</a:t>
            </a: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Fiyatımıza neler dahildir (navlun, gümrük vergileri, ithalat/ihracat ücretleri, vb.).</a:t>
            </a:r>
          </a:p>
          <a:p>
            <a:pPr marL="342900" indent="-342900" algn="l">
              <a:buFont typeface="Arial" panose="020B0604020202020204" pitchFamily="34" charset="0"/>
              <a:buChar char="•"/>
            </a:pPr>
            <a:r>
              <a:rPr lang="tr-TR" sz="2100" b="0" i="0" u="none" strike="noStrike" baseline="0" dirty="0">
                <a:solidFill>
                  <a:srgbClr val="000000"/>
                </a:solidFill>
                <a:latin typeface="Tahoma" panose="020B0604030504040204" pitchFamily="34" charset="0"/>
              </a:rPr>
              <a:t>Transitte sorun çıkarsa sorumluluk kimin tarafında olduğu</a:t>
            </a:r>
          </a:p>
          <a:p>
            <a:pPr marL="342900" indent="-342900" algn="l">
              <a:buFont typeface="Arial" panose="020B0604020202020204" pitchFamily="34" charset="0"/>
              <a:buChar char="•"/>
            </a:pPr>
            <a:r>
              <a:rPr lang="tr-TR" sz="2100" dirty="0">
                <a:solidFill>
                  <a:srgbClr val="000000"/>
                </a:solidFill>
                <a:latin typeface="Tahoma" panose="020B0604030504040204" pitchFamily="34" charset="0"/>
              </a:rPr>
              <a:t>Boşaltma ve boşaltma masraflarını kimin üstleneceği </a:t>
            </a:r>
          </a:p>
          <a:p>
            <a:pPr marL="342900" indent="-342900" algn="l">
              <a:buFont typeface="Arial" panose="020B0604020202020204" pitchFamily="34" charset="0"/>
              <a:buChar char="•"/>
            </a:pPr>
            <a:r>
              <a:rPr lang="tr-TR" sz="2100" dirty="0">
                <a:solidFill>
                  <a:srgbClr val="000000"/>
                </a:solidFill>
                <a:latin typeface="Tahoma" panose="020B0604030504040204" pitchFamily="34" charset="0"/>
              </a:rPr>
              <a:t>Terminal masraflarını kimin ödeyeceği</a:t>
            </a:r>
          </a:p>
          <a:p>
            <a:pPr marL="342900" indent="-342900" algn="l">
              <a:buFont typeface="Arial" panose="020B0604020202020204" pitchFamily="34" charset="0"/>
              <a:buChar char="•"/>
            </a:pPr>
            <a:r>
              <a:rPr lang="tr-TR" sz="2100" dirty="0">
                <a:solidFill>
                  <a:srgbClr val="000000"/>
                </a:solidFill>
                <a:latin typeface="Tahoma" panose="020B0604030504040204" pitchFamily="34" charset="0"/>
              </a:rPr>
              <a:t>Sigorta ve gereksinimleri </a:t>
            </a:r>
          </a:p>
          <a:p>
            <a:pPr marL="342900" indent="-342900" algn="l">
              <a:buFont typeface="Arial" panose="020B0604020202020204" pitchFamily="34" charset="0"/>
              <a:buChar char="•"/>
            </a:pPr>
            <a:r>
              <a:rPr lang="tr-TR" sz="2100" dirty="0">
                <a:solidFill>
                  <a:srgbClr val="000000"/>
                </a:solidFill>
                <a:latin typeface="Tahoma" panose="020B0604030504040204" pitchFamily="34" charset="0"/>
              </a:rPr>
              <a:t>Riskin tespit edilerek, minimize edilmesi ve yönetilmesi</a:t>
            </a:r>
          </a:p>
          <a:p>
            <a:pPr marL="342900" indent="-342900" algn="l">
              <a:buFont typeface="Arial" panose="020B0604020202020204" pitchFamily="34" charset="0"/>
              <a:buChar char="•"/>
            </a:pPr>
            <a:endParaRPr lang="tr-TR" sz="2100" dirty="0">
              <a:solidFill>
                <a:srgbClr val="000000"/>
              </a:solidFill>
              <a:latin typeface="Tahoma" panose="020B0604030504040204" pitchFamily="34" charset="0"/>
            </a:endParaRPr>
          </a:p>
        </p:txBody>
      </p:sp>
    </p:spTree>
    <p:extLst>
      <p:ext uri="{BB962C8B-B14F-4D97-AF65-F5344CB8AC3E}">
        <p14:creationId xmlns:p14="http://schemas.microsoft.com/office/powerpoint/2010/main" val="3530423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322728" y="1174046"/>
            <a:ext cx="11685495" cy="1431161"/>
          </a:xfrm>
          <a:prstGeom prst="rect">
            <a:avLst/>
          </a:prstGeom>
          <a:noFill/>
        </p:spPr>
        <p:txBody>
          <a:bodyPr wrap="square" rtlCol="0">
            <a:spAutoFit/>
          </a:bodyPr>
          <a:lstStyle/>
          <a:p>
            <a:pPr algn="l"/>
            <a:r>
              <a:rPr lang="tr-TR" sz="2900" b="0" i="0" u="none" strike="noStrike" baseline="0" dirty="0">
                <a:solidFill>
                  <a:srgbClr val="000000"/>
                </a:solidFill>
                <a:latin typeface="Tahoma" panose="020B0604030504040204" pitchFamily="34" charset="0"/>
              </a:rPr>
              <a:t>Deniz yolu taşıma</a:t>
            </a:r>
            <a:endParaRPr lang="tr-TR" sz="2900" b="0" i="0" u="none" strike="noStrike" baseline="0" dirty="0">
              <a:latin typeface="Tahoma" panose="020B0604030504040204" pitchFamily="34" charset="0"/>
            </a:endParaRPr>
          </a:p>
          <a:p>
            <a:r>
              <a:rPr lang="tr-TR" sz="2900" dirty="0">
                <a:latin typeface="Tahoma" panose="020B0604030504040204" pitchFamily="34" charset="0"/>
              </a:rPr>
              <a:t>Satıcı lojistik konusunda oldukça verimli ve kendi filosu var.</a:t>
            </a:r>
          </a:p>
          <a:p>
            <a:r>
              <a:rPr lang="tr-TR" sz="2900" dirty="0">
                <a:latin typeface="Tahoma" panose="020B0604030504040204" pitchFamily="34" charset="0"/>
              </a:rPr>
              <a:t>Sigorta alıcıya ait.</a:t>
            </a:r>
          </a:p>
        </p:txBody>
      </p:sp>
      <p:sp>
        <p:nvSpPr>
          <p:cNvPr id="8" name="Metin kutusu 7">
            <a:extLst>
              <a:ext uri="{FF2B5EF4-FFF2-40B4-BE49-F238E27FC236}">
                <a16:creationId xmlns:a16="http://schemas.microsoft.com/office/drawing/2014/main" id="{F92F0697-854B-FD14-D9D1-F64B1D627F1F}"/>
              </a:ext>
            </a:extLst>
          </p:cNvPr>
          <p:cNvSpPr txBox="1"/>
          <p:nvPr/>
        </p:nvSpPr>
        <p:spPr>
          <a:xfrm>
            <a:off x="322728" y="3374505"/>
            <a:ext cx="11685495" cy="2769989"/>
          </a:xfrm>
          <a:prstGeom prst="rect">
            <a:avLst/>
          </a:prstGeom>
          <a:noFill/>
        </p:spPr>
        <p:txBody>
          <a:bodyPr wrap="square" rtlCol="0">
            <a:spAutoFit/>
          </a:bodyPr>
          <a:lstStyle/>
          <a:p>
            <a:endParaRPr lang="tr-TR" sz="2900" b="0" i="0" u="none" strike="noStrike" baseline="0" dirty="0">
              <a:latin typeface="Tahoma" panose="020B0604030504040204" pitchFamily="34" charset="0"/>
            </a:endParaRPr>
          </a:p>
          <a:p>
            <a:pPr marL="285750" indent="-285750">
              <a:buFont typeface="Arial" panose="020B0604020202020204" pitchFamily="34" charset="0"/>
              <a:buChar char="•"/>
            </a:pPr>
            <a:r>
              <a:rPr lang="tr-TR" sz="2900" dirty="0">
                <a:latin typeface="Tahoma" panose="020B0604030504040204" pitchFamily="34" charset="0"/>
              </a:rPr>
              <a:t>Deniz yolu – FAS – FOB – CFR – CIF</a:t>
            </a:r>
          </a:p>
          <a:p>
            <a:pPr marL="285750" indent="-285750">
              <a:buFont typeface="Arial" panose="020B0604020202020204" pitchFamily="34" charset="0"/>
              <a:buChar char="•"/>
            </a:pPr>
            <a:r>
              <a:rPr lang="tr-TR" sz="2900" dirty="0">
                <a:latin typeface="Tahoma" panose="020B0604030504040204" pitchFamily="34" charset="0"/>
              </a:rPr>
              <a:t>Daha iyi navlun temini, navlundan kar elde etme veya rekabetçi olma avantajı olduğundan ana taşımayı satıcının yapması daha uygun CFR – CIF</a:t>
            </a:r>
          </a:p>
          <a:p>
            <a:pPr marL="285750" indent="-285750">
              <a:buFont typeface="Arial" panose="020B0604020202020204" pitchFamily="34" charset="0"/>
              <a:buChar char="•"/>
            </a:pPr>
            <a:r>
              <a:rPr lang="tr-TR" sz="2900" dirty="0">
                <a:latin typeface="Tahoma" panose="020B0604030504040204" pitchFamily="34" charset="0"/>
              </a:rPr>
              <a:t>Sigorta alıcıya ait - </a:t>
            </a:r>
            <a:r>
              <a:rPr lang="tr-TR" sz="2900" b="1" dirty="0">
                <a:solidFill>
                  <a:srgbClr val="00B050"/>
                </a:solidFill>
                <a:latin typeface="Tahoma" panose="020B0604030504040204" pitchFamily="34" charset="0"/>
              </a:rPr>
              <a:t>CFR	</a:t>
            </a:r>
          </a:p>
        </p:txBody>
      </p:sp>
    </p:spTree>
    <p:extLst>
      <p:ext uri="{BB962C8B-B14F-4D97-AF65-F5344CB8AC3E}">
        <p14:creationId xmlns:p14="http://schemas.microsoft.com/office/powerpoint/2010/main" val="35354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322728" y="1174046"/>
            <a:ext cx="11685495" cy="143116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DAP ile CPT arasındaki fark nedir ? </a:t>
            </a:r>
          </a:p>
          <a:p>
            <a:r>
              <a:rPr lang="tr-TR" sz="2900" b="0" i="0" u="none" strike="noStrike" baseline="0" dirty="0">
                <a:latin typeface="Tahoma" panose="020B0604030504040204" pitchFamily="34" charset="0"/>
              </a:rPr>
              <a:t> </a:t>
            </a:r>
            <a:endParaRPr lang="tr-TR" sz="2900" dirty="0">
              <a:latin typeface="Tahoma" panose="020B0604030504040204" pitchFamily="34" charset="0"/>
            </a:endParaRPr>
          </a:p>
        </p:txBody>
      </p:sp>
      <p:pic>
        <p:nvPicPr>
          <p:cNvPr id="9" name="Resim 8">
            <a:extLst>
              <a:ext uri="{FF2B5EF4-FFF2-40B4-BE49-F238E27FC236}">
                <a16:creationId xmlns:a16="http://schemas.microsoft.com/office/drawing/2014/main" id="{6D45DAE0-AFB6-A6FF-73AB-1D29585B1BE3}"/>
              </a:ext>
            </a:extLst>
          </p:cNvPr>
          <p:cNvPicPr>
            <a:picLocks noChangeAspect="1"/>
          </p:cNvPicPr>
          <p:nvPr/>
        </p:nvPicPr>
        <p:blipFill>
          <a:blip r:embed="rId2"/>
          <a:stretch>
            <a:fillRect/>
          </a:stretch>
        </p:blipFill>
        <p:spPr>
          <a:xfrm>
            <a:off x="6507703" y="2824196"/>
            <a:ext cx="5136113" cy="1874812"/>
          </a:xfrm>
          <a:prstGeom prst="rect">
            <a:avLst/>
          </a:prstGeom>
        </p:spPr>
      </p:pic>
      <p:pic>
        <p:nvPicPr>
          <p:cNvPr id="10" name="Resim 9">
            <a:extLst>
              <a:ext uri="{FF2B5EF4-FFF2-40B4-BE49-F238E27FC236}">
                <a16:creationId xmlns:a16="http://schemas.microsoft.com/office/drawing/2014/main" id="{AE8F8825-CD63-3679-44BC-7CCA0EB54F13}"/>
              </a:ext>
            </a:extLst>
          </p:cNvPr>
          <p:cNvPicPr>
            <a:picLocks noChangeAspect="1"/>
          </p:cNvPicPr>
          <p:nvPr/>
        </p:nvPicPr>
        <p:blipFill>
          <a:blip r:embed="rId3"/>
          <a:stretch>
            <a:fillRect/>
          </a:stretch>
        </p:blipFill>
        <p:spPr>
          <a:xfrm>
            <a:off x="371263" y="2819884"/>
            <a:ext cx="5313035" cy="1935040"/>
          </a:xfrm>
          <a:prstGeom prst="rect">
            <a:avLst/>
          </a:prstGeom>
        </p:spPr>
      </p:pic>
      <p:sp>
        <p:nvSpPr>
          <p:cNvPr id="11" name="Metin kutusu 10">
            <a:extLst>
              <a:ext uri="{FF2B5EF4-FFF2-40B4-BE49-F238E27FC236}">
                <a16:creationId xmlns:a16="http://schemas.microsoft.com/office/drawing/2014/main" id="{35100566-6158-4D23-9A7D-582C9694723A}"/>
              </a:ext>
            </a:extLst>
          </p:cNvPr>
          <p:cNvSpPr txBox="1"/>
          <p:nvPr/>
        </p:nvSpPr>
        <p:spPr>
          <a:xfrm>
            <a:off x="506505" y="4917998"/>
            <a:ext cx="11685495" cy="143116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DAP </a:t>
            </a:r>
            <a:r>
              <a:rPr lang="tr-TR" sz="2900" b="0" i="0" u="none" strike="noStrike" baseline="0" dirty="0">
                <a:solidFill>
                  <a:srgbClr val="0070C0"/>
                </a:solidFill>
                <a:latin typeface="Tahoma" panose="020B0604030504040204" pitchFamily="34" charset="0"/>
              </a:rPr>
              <a:t>varış teslim yerine kadar </a:t>
            </a:r>
            <a:r>
              <a:rPr lang="tr-TR" sz="2900" b="0" i="0" u="none" strike="noStrike" baseline="0" dirty="0">
                <a:latin typeface="Tahoma" panose="020B0604030504040204" pitchFamily="34" charset="0"/>
              </a:rPr>
              <a:t>risk ve sorumluluğu alıcıya yükler</a:t>
            </a:r>
          </a:p>
          <a:p>
            <a:r>
              <a:rPr lang="tr-TR" sz="2900" b="0" i="0" u="none" strike="noStrike" baseline="0" dirty="0">
                <a:latin typeface="Tahoma" panose="020B0604030504040204" pitchFamily="34" charset="0"/>
              </a:rPr>
              <a:t> </a:t>
            </a:r>
            <a:endParaRPr lang="tr-TR" sz="2900" dirty="0">
              <a:latin typeface="Tahoma" panose="020B0604030504040204" pitchFamily="34" charset="0"/>
            </a:endParaRPr>
          </a:p>
        </p:txBody>
      </p:sp>
    </p:spTree>
    <p:extLst>
      <p:ext uri="{BB962C8B-B14F-4D97-AF65-F5344CB8AC3E}">
        <p14:creationId xmlns:p14="http://schemas.microsoft.com/office/powerpoint/2010/main" val="30462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322728" y="1174046"/>
            <a:ext cx="11685495" cy="2769989"/>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err="1">
                <a:latin typeface="Tahoma" panose="020B0604030504040204" pitchFamily="34" charset="0"/>
              </a:rPr>
              <a:t>Multimodal</a:t>
            </a:r>
            <a:r>
              <a:rPr lang="tr-TR" sz="2900" b="0" i="0" u="none" strike="noStrike" baseline="0" dirty="0">
                <a:latin typeface="Tahoma" panose="020B0604030504040204" pitchFamily="34" charset="0"/>
              </a:rPr>
              <a:t> taşıma (</a:t>
            </a:r>
            <a:r>
              <a:rPr lang="tr-TR" sz="2900" b="0" i="0" u="none" strike="noStrike" baseline="0" dirty="0" err="1">
                <a:latin typeface="Tahoma" panose="020B0604030504040204" pitchFamily="34" charset="0"/>
              </a:rPr>
              <a:t>Kara+Deniz</a:t>
            </a:r>
            <a:r>
              <a:rPr lang="tr-TR" sz="2900" b="0" i="0" u="none" strike="noStrike" baseline="0" dirty="0">
                <a:latin typeface="Tahoma" panose="020B0604030504040204" pitchFamily="34" charset="0"/>
              </a:rPr>
              <a:t>)</a:t>
            </a:r>
          </a:p>
          <a:p>
            <a:r>
              <a:rPr lang="tr-TR" sz="2900" dirty="0">
                <a:latin typeface="Tahoma" panose="020B0604030504040204" pitchFamily="34" charset="0"/>
              </a:rPr>
              <a:t>Malzeme alıcı deposuna kadar hasarsız getirilmesi talep ediliyor.</a:t>
            </a:r>
          </a:p>
          <a:p>
            <a:r>
              <a:rPr lang="tr-TR" sz="2900" dirty="0">
                <a:latin typeface="Tahoma" panose="020B0604030504040204" pitchFamily="34" charset="0"/>
              </a:rPr>
              <a:t>Özel ekipman gerektiği için m</a:t>
            </a:r>
            <a:r>
              <a:rPr lang="tr-TR" sz="2900" b="0" i="0" u="none" strike="noStrike" baseline="0" dirty="0">
                <a:latin typeface="Tahoma" panose="020B0604030504040204" pitchFamily="34" charset="0"/>
              </a:rPr>
              <a:t>alzemenin</a:t>
            </a:r>
            <a:r>
              <a:rPr lang="tr-TR" sz="2900" b="0" i="0" u="none" strike="noStrike" dirty="0">
                <a:latin typeface="Tahoma" panose="020B0604030504040204" pitchFamily="34" charset="0"/>
              </a:rPr>
              <a:t> boşaltılmasını alıcı yapacak.</a:t>
            </a:r>
          </a:p>
          <a:p>
            <a:r>
              <a:rPr lang="tr-TR" sz="2900" baseline="0" dirty="0">
                <a:latin typeface="Tahoma" panose="020B0604030504040204" pitchFamily="34" charset="0"/>
              </a:rPr>
              <a:t>İthalat işlemleri alıcıya ait.</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a:t>
            </a:r>
            <a:endParaRPr lang="tr-TR" sz="2900" dirty="0">
              <a:latin typeface="Tahoma" panose="020B0604030504040204" pitchFamily="34" charset="0"/>
            </a:endParaRPr>
          </a:p>
        </p:txBody>
      </p:sp>
      <p:sp>
        <p:nvSpPr>
          <p:cNvPr id="8" name="Metin kutusu 7">
            <a:extLst>
              <a:ext uri="{FF2B5EF4-FFF2-40B4-BE49-F238E27FC236}">
                <a16:creationId xmlns:a16="http://schemas.microsoft.com/office/drawing/2014/main" id="{F92F0697-854B-FD14-D9D1-F64B1D627F1F}"/>
              </a:ext>
            </a:extLst>
          </p:cNvPr>
          <p:cNvSpPr txBox="1"/>
          <p:nvPr/>
        </p:nvSpPr>
        <p:spPr>
          <a:xfrm>
            <a:off x="358587" y="3996402"/>
            <a:ext cx="11685495" cy="2323713"/>
          </a:xfrm>
          <a:prstGeom prst="rect">
            <a:avLst/>
          </a:prstGeom>
          <a:noFill/>
        </p:spPr>
        <p:txBody>
          <a:bodyPr wrap="square" rtlCol="0">
            <a:spAutoFit/>
          </a:bodyPr>
          <a:lstStyle/>
          <a:p>
            <a:endParaRPr lang="tr-TR" sz="2900" b="0" i="0" u="none" strike="noStrike" baseline="0" dirty="0">
              <a:latin typeface="Tahoma" panose="020B0604030504040204" pitchFamily="34" charset="0"/>
            </a:endParaRPr>
          </a:p>
          <a:p>
            <a:pPr marL="285750" indent="-285750">
              <a:buFont typeface="Arial" panose="020B0604020202020204" pitchFamily="34" charset="0"/>
              <a:buChar char="•"/>
            </a:pPr>
            <a:r>
              <a:rPr lang="tr-TR" sz="2900" dirty="0">
                <a:latin typeface="Tahoma" panose="020B0604030504040204" pitchFamily="34" charset="0"/>
              </a:rPr>
              <a:t>Varış </a:t>
            </a:r>
            <a:r>
              <a:rPr lang="tr-TR" sz="2900" dirty="0" err="1">
                <a:latin typeface="Tahoma" panose="020B0604030504040204" pitchFamily="34" charset="0"/>
              </a:rPr>
              <a:t>multimodal</a:t>
            </a:r>
            <a:r>
              <a:rPr lang="tr-TR" sz="2900" dirty="0">
                <a:latin typeface="Tahoma" panose="020B0604030504040204" pitchFamily="34" charset="0"/>
              </a:rPr>
              <a:t> – CPT – CIP – DAP – DPU - DDP</a:t>
            </a:r>
          </a:p>
          <a:p>
            <a:pPr marL="285750" indent="-285750">
              <a:buFont typeface="Arial" panose="020B0604020202020204" pitchFamily="34" charset="0"/>
              <a:buChar char="•"/>
            </a:pPr>
            <a:r>
              <a:rPr lang="tr-TR" sz="2900" dirty="0">
                <a:latin typeface="Tahoma" panose="020B0604030504040204" pitchFamily="34" charset="0"/>
              </a:rPr>
              <a:t>Varış hasarsız teslim DAP – DPU – DDP</a:t>
            </a:r>
          </a:p>
          <a:p>
            <a:pPr marL="285750" indent="-285750">
              <a:buFont typeface="Arial" panose="020B0604020202020204" pitchFamily="34" charset="0"/>
              <a:buChar char="•"/>
            </a:pPr>
            <a:r>
              <a:rPr lang="tr-TR" sz="2900" dirty="0">
                <a:latin typeface="Tahoma" panose="020B0604030504040204" pitchFamily="34" charset="0"/>
              </a:rPr>
              <a:t>Boşaltma alıcıya ait – DAP – DDP </a:t>
            </a:r>
          </a:p>
          <a:p>
            <a:pPr marL="285750" indent="-285750">
              <a:buFont typeface="Arial" panose="020B0604020202020204" pitchFamily="34" charset="0"/>
              <a:buChar char="•"/>
            </a:pPr>
            <a:r>
              <a:rPr lang="tr-TR" sz="2900" dirty="0">
                <a:latin typeface="Tahoma" panose="020B0604030504040204" pitchFamily="34" charset="0"/>
              </a:rPr>
              <a:t>İthalat alıcıya ait – </a:t>
            </a:r>
            <a:r>
              <a:rPr lang="tr-TR" sz="2900" b="1" dirty="0">
                <a:solidFill>
                  <a:srgbClr val="00B050"/>
                </a:solidFill>
                <a:latin typeface="Tahoma" panose="020B0604030504040204" pitchFamily="34" charset="0"/>
              </a:rPr>
              <a:t>DAP	</a:t>
            </a:r>
          </a:p>
        </p:txBody>
      </p:sp>
    </p:spTree>
    <p:extLst>
      <p:ext uri="{BB962C8B-B14F-4D97-AF65-F5344CB8AC3E}">
        <p14:creationId xmlns:p14="http://schemas.microsoft.com/office/powerpoint/2010/main" val="3495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down)">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322728" y="1174046"/>
            <a:ext cx="11685495" cy="1877437"/>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Satıcının kendine ait limanı var</a:t>
            </a:r>
          </a:p>
          <a:p>
            <a:r>
              <a:rPr lang="tr-TR" sz="2900" b="0" i="0" u="none" strike="noStrike" baseline="0" dirty="0">
                <a:latin typeface="Tahoma" panose="020B0604030504040204" pitchFamily="34" charset="0"/>
              </a:rPr>
              <a:t>Denizyolu taşıma </a:t>
            </a:r>
          </a:p>
          <a:p>
            <a:r>
              <a:rPr lang="tr-TR" sz="2900" dirty="0">
                <a:latin typeface="Tahoma" panose="020B0604030504040204" pitchFamily="34" charset="0"/>
              </a:rPr>
              <a:t>Ana taşıma a</a:t>
            </a:r>
            <a:r>
              <a:rPr lang="tr-TR" sz="2900" b="0" i="0" u="none" strike="noStrike" baseline="0" dirty="0">
                <a:latin typeface="Tahoma" panose="020B0604030504040204" pitchFamily="34" charset="0"/>
              </a:rPr>
              <a:t>lıcıya ait</a:t>
            </a:r>
          </a:p>
        </p:txBody>
      </p:sp>
      <p:sp>
        <p:nvSpPr>
          <p:cNvPr id="9" name="Metin kutusu 8">
            <a:extLst>
              <a:ext uri="{FF2B5EF4-FFF2-40B4-BE49-F238E27FC236}">
                <a16:creationId xmlns:a16="http://schemas.microsoft.com/office/drawing/2014/main" id="{D52C3E8D-D8DE-A748-E94F-5E41D8506A88}"/>
              </a:ext>
            </a:extLst>
          </p:cNvPr>
          <p:cNvSpPr txBox="1"/>
          <p:nvPr/>
        </p:nvSpPr>
        <p:spPr>
          <a:xfrm>
            <a:off x="253252" y="3429000"/>
            <a:ext cx="11685495" cy="2323713"/>
          </a:xfrm>
          <a:prstGeom prst="rect">
            <a:avLst/>
          </a:prstGeom>
          <a:noFill/>
        </p:spPr>
        <p:txBody>
          <a:bodyPr wrap="square" rtlCol="0">
            <a:spAutoFit/>
          </a:bodyPr>
          <a:lstStyle/>
          <a:p>
            <a:endParaRPr lang="tr-TR" sz="2900" b="0" i="0" u="none" strike="noStrike" baseline="0" dirty="0">
              <a:latin typeface="Tahoma" panose="020B0604030504040204" pitchFamily="34" charset="0"/>
            </a:endParaRPr>
          </a:p>
          <a:p>
            <a:pPr marL="285750" indent="-285750">
              <a:buFont typeface="Arial" panose="020B0604020202020204" pitchFamily="34" charset="0"/>
              <a:buChar char="•"/>
            </a:pPr>
            <a:r>
              <a:rPr lang="tr-TR" sz="2900" dirty="0">
                <a:latin typeface="Tahoma" panose="020B0604030504040204" pitchFamily="34" charset="0"/>
              </a:rPr>
              <a:t>Deniz yolu – FAS – FOB – CFR – CIF</a:t>
            </a:r>
          </a:p>
          <a:p>
            <a:pPr marL="285750" indent="-285750">
              <a:buFont typeface="Arial" panose="020B0604020202020204" pitchFamily="34" charset="0"/>
              <a:buChar char="•"/>
            </a:pPr>
            <a:r>
              <a:rPr lang="tr-TR" sz="2900" dirty="0">
                <a:latin typeface="Tahoma" panose="020B0604030504040204" pitchFamily="34" charset="0"/>
              </a:rPr>
              <a:t>Taşıma alıcıya ait FAS – FOB </a:t>
            </a:r>
          </a:p>
          <a:p>
            <a:pPr marL="285750" indent="-285750">
              <a:buFont typeface="Arial" panose="020B0604020202020204" pitchFamily="34" charset="0"/>
              <a:buChar char="•"/>
            </a:pPr>
            <a:r>
              <a:rPr lang="tr-TR" sz="2900" dirty="0">
                <a:latin typeface="Tahoma" panose="020B0604030504040204" pitchFamily="34" charset="0"/>
              </a:rPr>
              <a:t>Liman satıcıya ait olduğundan yükleme masrafı daha uygun sağlanabilir. </a:t>
            </a:r>
            <a:r>
              <a:rPr lang="tr-TR" sz="2900" b="1" dirty="0">
                <a:solidFill>
                  <a:srgbClr val="00B050"/>
                </a:solidFill>
                <a:latin typeface="Tahoma" panose="020B0604030504040204" pitchFamily="34" charset="0"/>
              </a:rPr>
              <a:t>FOB	</a:t>
            </a:r>
          </a:p>
        </p:txBody>
      </p:sp>
    </p:spTree>
    <p:extLst>
      <p:ext uri="{BB962C8B-B14F-4D97-AF65-F5344CB8AC3E}">
        <p14:creationId xmlns:p14="http://schemas.microsoft.com/office/powerpoint/2010/main" val="169744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506506" y="1154980"/>
            <a:ext cx="10735236" cy="2323713"/>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err="1">
                <a:latin typeface="Tahoma" panose="020B0604030504040204" pitchFamily="34" charset="0"/>
              </a:rPr>
              <a:t>Multimodal</a:t>
            </a:r>
            <a:r>
              <a:rPr lang="tr-TR" sz="2900" b="0" i="0" u="none" strike="noStrike" baseline="0" dirty="0">
                <a:latin typeface="Tahoma" panose="020B0604030504040204" pitchFamily="34" charset="0"/>
              </a:rPr>
              <a:t> taşıma </a:t>
            </a:r>
          </a:p>
          <a:p>
            <a:r>
              <a:rPr lang="tr-TR" sz="2900" dirty="0">
                <a:latin typeface="Tahoma" panose="020B0604030504040204" pitchFamily="34" charset="0"/>
              </a:rPr>
              <a:t>Sigorta satıcıya ait </a:t>
            </a:r>
          </a:p>
          <a:p>
            <a:r>
              <a:rPr lang="tr-TR" sz="2900" dirty="0">
                <a:latin typeface="Tahoma" panose="020B0604030504040204" pitchFamily="34" charset="0"/>
              </a:rPr>
              <a:t>Ana taşıma alıcıya ait</a:t>
            </a:r>
          </a:p>
          <a:p>
            <a:r>
              <a:rPr lang="tr-TR" sz="2900" dirty="0">
                <a:latin typeface="Tahoma" panose="020B0604030504040204" pitchFamily="34" charset="0"/>
              </a:rPr>
              <a:t>Araca yükleme satıcının tesisinde satıcıya ait</a:t>
            </a:r>
            <a:endParaRPr lang="tr-TR" sz="2900" b="0" i="0" u="none" strike="noStrike" baseline="0" dirty="0">
              <a:latin typeface="Tahoma" panose="020B0604030504040204" pitchFamily="34" charset="0"/>
            </a:endParaRPr>
          </a:p>
        </p:txBody>
      </p:sp>
      <p:sp>
        <p:nvSpPr>
          <p:cNvPr id="8" name="Metin kutusu 7">
            <a:extLst>
              <a:ext uri="{FF2B5EF4-FFF2-40B4-BE49-F238E27FC236}">
                <a16:creationId xmlns:a16="http://schemas.microsoft.com/office/drawing/2014/main" id="{5D8CAE2D-2B88-36B2-BCB3-DD2B6DFF6A00}"/>
              </a:ext>
            </a:extLst>
          </p:cNvPr>
          <p:cNvSpPr txBox="1"/>
          <p:nvPr/>
        </p:nvSpPr>
        <p:spPr>
          <a:xfrm>
            <a:off x="358587" y="3996402"/>
            <a:ext cx="11685495" cy="1431161"/>
          </a:xfrm>
          <a:prstGeom prst="rect">
            <a:avLst/>
          </a:prstGeom>
          <a:noFill/>
        </p:spPr>
        <p:txBody>
          <a:bodyPr wrap="square" rtlCol="0">
            <a:spAutoFit/>
          </a:bodyPr>
          <a:lstStyle/>
          <a:p>
            <a:pPr marL="285750" indent="-285750">
              <a:buFont typeface="Arial" panose="020B0604020202020204" pitchFamily="34" charset="0"/>
              <a:buChar char="•"/>
            </a:pPr>
            <a:r>
              <a:rPr lang="tr-TR" sz="2900" dirty="0">
                <a:latin typeface="Tahoma" panose="020B0604030504040204" pitchFamily="34" charset="0"/>
              </a:rPr>
              <a:t>Çıkış </a:t>
            </a:r>
            <a:r>
              <a:rPr lang="tr-TR" sz="2900" dirty="0" err="1">
                <a:latin typeface="Tahoma" panose="020B0604030504040204" pitchFamily="34" charset="0"/>
              </a:rPr>
              <a:t>multimodal</a:t>
            </a:r>
            <a:r>
              <a:rPr lang="tr-TR" sz="2900" dirty="0">
                <a:latin typeface="Tahoma" panose="020B0604030504040204" pitchFamily="34" charset="0"/>
              </a:rPr>
              <a:t> – EXW – FCA - CPT – CIP – DAP – DPU - DDP</a:t>
            </a:r>
          </a:p>
          <a:p>
            <a:pPr marL="285750" indent="-285750">
              <a:buFont typeface="Arial" panose="020B0604020202020204" pitchFamily="34" charset="0"/>
              <a:buChar char="•"/>
            </a:pPr>
            <a:r>
              <a:rPr lang="tr-TR" sz="2900" dirty="0">
                <a:latin typeface="Tahoma" panose="020B0604030504040204" pitchFamily="34" charset="0"/>
              </a:rPr>
              <a:t>Taşıma alıcıya ait EXW – FCA</a:t>
            </a:r>
          </a:p>
          <a:p>
            <a:pPr marL="285750" indent="-285750">
              <a:buFont typeface="Arial" panose="020B0604020202020204" pitchFamily="34" charset="0"/>
              <a:buChar char="•"/>
            </a:pPr>
            <a:r>
              <a:rPr lang="tr-TR" sz="2900" dirty="0">
                <a:latin typeface="Tahoma" panose="020B0604030504040204" pitchFamily="34" charset="0"/>
              </a:rPr>
              <a:t>Yükleme satıcıya ait – </a:t>
            </a:r>
            <a:r>
              <a:rPr lang="tr-TR" sz="2900" b="1" dirty="0">
                <a:solidFill>
                  <a:srgbClr val="00B050"/>
                </a:solidFill>
                <a:latin typeface="Tahoma" panose="020B0604030504040204" pitchFamily="34" charset="0"/>
              </a:rPr>
              <a:t>FCA – </a:t>
            </a:r>
            <a:r>
              <a:rPr lang="tr-TR" sz="2900" b="1" dirty="0" err="1">
                <a:solidFill>
                  <a:srgbClr val="00B050"/>
                </a:solidFill>
                <a:latin typeface="Tahoma" panose="020B0604030504040204" pitchFamily="34" charset="0"/>
              </a:rPr>
              <a:t>Insurance</a:t>
            </a:r>
            <a:r>
              <a:rPr lang="tr-TR" sz="2900" b="1" dirty="0">
                <a:solidFill>
                  <a:srgbClr val="00B050"/>
                </a:solidFill>
                <a:latin typeface="Tahoma" panose="020B0604030504040204" pitchFamily="34" charset="0"/>
              </a:rPr>
              <a:t> </a:t>
            </a:r>
            <a:r>
              <a:rPr lang="tr-TR" sz="2900" b="1" dirty="0" err="1">
                <a:solidFill>
                  <a:srgbClr val="00B050"/>
                </a:solidFill>
                <a:latin typeface="Tahoma" panose="020B0604030504040204" pitchFamily="34" charset="0"/>
              </a:rPr>
              <a:t>to</a:t>
            </a:r>
            <a:r>
              <a:rPr lang="tr-TR" sz="2900" b="1" dirty="0">
                <a:solidFill>
                  <a:srgbClr val="00B050"/>
                </a:solidFill>
                <a:latin typeface="Tahoma" panose="020B0604030504040204" pitchFamily="34" charset="0"/>
              </a:rPr>
              <a:t> be </a:t>
            </a:r>
            <a:r>
              <a:rPr lang="tr-TR" sz="2900" b="1" dirty="0" err="1">
                <a:solidFill>
                  <a:srgbClr val="00B050"/>
                </a:solidFill>
                <a:latin typeface="Tahoma" panose="020B0604030504040204" pitchFamily="34" charset="0"/>
              </a:rPr>
              <a:t>covered</a:t>
            </a:r>
            <a:r>
              <a:rPr lang="tr-TR" sz="2900" b="1" dirty="0">
                <a:solidFill>
                  <a:srgbClr val="00B050"/>
                </a:solidFill>
                <a:latin typeface="Tahoma" panose="020B0604030504040204" pitchFamily="34" charset="0"/>
              </a:rPr>
              <a:t> </a:t>
            </a:r>
            <a:r>
              <a:rPr lang="tr-TR" sz="2900" b="1" dirty="0" err="1">
                <a:solidFill>
                  <a:srgbClr val="00B050"/>
                </a:solidFill>
                <a:latin typeface="Tahoma" panose="020B0604030504040204" pitchFamily="34" charset="0"/>
              </a:rPr>
              <a:t>by</a:t>
            </a:r>
            <a:r>
              <a:rPr lang="tr-TR" sz="2900" b="1" dirty="0">
                <a:solidFill>
                  <a:srgbClr val="00B050"/>
                </a:solidFill>
                <a:latin typeface="Tahoma" panose="020B0604030504040204" pitchFamily="34" charset="0"/>
              </a:rPr>
              <a:t> seller</a:t>
            </a:r>
          </a:p>
        </p:txBody>
      </p:sp>
    </p:spTree>
    <p:extLst>
      <p:ext uri="{BB962C8B-B14F-4D97-AF65-F5344CB8AC3E}">
        <p14:creationId xmlns:p14="http://schemas.microsoft.com/office/powerpoint/2010/main" val="35957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485030" y="219266"/>
            <a:ext cx="5186081" cy="574113"/>
          </a:xfrm>
        </p:spPr>
        <p:txBody>
          <a:bodyPr>
            <a:normAutofit fontScale="90000"/>
          </a:bodyPr>
          <a:lstStyle/>
          <a:p>
            <a:r>
              <a:rPr lang="tr-TR" sz="3300" dirty="0" err="1">
                <a:solidFill>
                  <a:srgbClr val="002060"/>
                </a:solidFill>
              </a:rPr>
              <a:t>Incoterms</a:t>
            </a:r>
            <a:r>
              <a:rPr lang="tr-TR" sz="3300" dirty="0">
                <a:solidFill>
                  <a:srgbClr val="002060"/>
                </a:solidFill>
              </a:rPr>
              <a:t> Kuralları Neleri Kapsar</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309281" y="847168"/>
            <a:ext cx="11483789" cy="5674656"/>
          </a:xfrm>
        </p:spPr>
        <p:txBody>
          <a:bodyPr>
            <a:normAutofit fontScale="92500" lnSpcReduction="10000"/>
          </a:bodyPr>
          <a:lstStyle/>
          <a:p>
            <a:pPr>
              <a:buFont typeface="Wingdings" panose="05000000000000000000" pitchFamily="2" charset="2"/>
              <a:buChar char="§"/>
            </a:pPr>
            <a:endParaRPr lang="tr-TR" sz="2300" b="0" i="0" u="none" strike="noStrike" baseline="0" dirty="0">
              <a:solidFill>
                <a:srgbClr val="000000"/>
              </a:solidFill>
              <a:latin typeface="Tahoma" panose="020B0604030504040204" pitchFamily="34" charset="0"/>
            </a:endParaRPr>
          </a:p>
          <a:p>
            <a:pPr>
              <a:buFont typeface="Wingdings" panose="05000000000000000000" pitchFamily="2" charset="2"/>
              <a:buChar char="§"/>
            </a:pPr>
            <a:r>
              <a:rPr lang="tr-TR" sz="2300" b="0" i="0" u="none" strike="noStrike" baseline="0" dirty="0" err="1">
                <a:solidFill>
                  <a:srgbClr val="000000"/>
                </a:solidFill>
                <a:latin typeface="Tahoma" panose="020B0604030504040204" pitchFamily="34" charset="0"/>
              </a:rPr>
              <a:t>Incoterms</a:t>
            </a:r>
            <a:r>
              <a:rPr lang="tr-TR" sz="2300" b="0" i="0" u="none" strike="noStrike" baseline="0" dirty="0">
                <a:solidFill>
                  <a:srgbClr val="000000"/>
                </a:solidFill>
                <a:latin typeface="Tahoma" panose="020B0604030504040204" pitchFamily="34" charset="0"/>
              </a:rPr>
              <a:t> kuralları, en sık kullanılan üç harfli ticaret </a:t>
            </a:r>
            <a:r>
              <a:rPr lang="tr-TR" sz="2300" b="0" i="0" u="none" strike="noStrike" baseline="0" dirty="0">
                <a:solidFill>
                  <a:srgbClr val="0070C0"/>
                </a:solidFill>
                <a:latin typeface="Tahoma" panose="020B0604030504040204" pitchFamily="34" charset="0"/>
              </a:rPr>
              <a:t>terimlerinden 11 tanesini açıklar</a:t>
            </a:r>
            <a:r>
              <a:rPr lang="tr-TR" sz="2300" b="0" i="0" u="none" strike="noStrike" baseline="0" dirty="0">
                <a:solidFill>
                  <a:srgbClr val="000000"/>
                </a:solidFill>
                <a:latin typeface="Tahoma" panose="020B0604030504040204" pitchFamily="34" charset="0"/>
              </a:rPr>
              <a:t>; CIF,DAP vb., mal alım satımına ilişkin sözleşmelerde işletmeler arası </a:t>
            </a:r>
            <a:r>
              <a:rPr lang="tr-TR" sz="2300" b="0" i="0" u="none" strike="noStrike" baseline="0" dirty="0">
                <a:solidFill>
                  <a:srgbClr val="0070C0"/>
                </a:solidFill>
                <a:latin typeface="Tahoma" panose="020B0604030504040204" pitchFamily="34" charset="0"/>
              </a:rPr>
              <a:t>uygulamaları yansıtır ve standartlarını belirler</a:t>
            </a:r>
          </a:p>
          <a:p>
            <a:pPr>
              <a:buFont typeface="Wingdings" panose="05000000000000000000" pitchFamily="2" charset="2"/>
              <a:buChar char="§"/>
            </a:pPr>
            <a:endParaRPr lang="tr-TR" sz="2300" b="0" i="0" u="none" strike="noStrike" baseline="0" dirty="0">
              <a:solidFill>
                <a:srgbClr val="0070C0"/>
              </a:solidFill>
              <a:latin typeface="Tahoma" panose="020B0604030504040204" pitchFamily="34" charset="0"/>
            </a:endParaRPr>
          </a:p>
          <a:p>
            <a:pPr>
              <a:buFont typeface="Wingdings" panose="05000000000000000000" pitchFamily="2" charset="2"/>
              <a:buChar char="§"/>
            </a:pPr>
            <a:r>
              <a:rPr lang="tr-TR" sz="2300" b="0" i="0" u="none" strike="noStrike" baseline="0" dirty="0">
                <a:solidFill>
                  <a:srgbClr val="0070C0"/>
                </a:solidFill>
                <a:latin typeface="Tahoma" panose="020B0604030504040204" pitchFamily="34" charset="0"/>
              </a:rPr>
              <a:t>Yükümlülükler: </a:t>
            </a:r>
            <a:r>
              <a:rPr lang="tr-TR" sz="2300" b="0" i="0" u="none" strike="noStrike" baseline="0" dirty="0">
                <a:solidFill>
                  <a:srgbClr val="000000"/>
                </a:solidFill>
                <a:latin typeface="Tahoma" panose="020B0604030504040204" pitchFamily="34" charset="0"/>
              </a:rPr>
              <a:t>Satıcı ve alıcı arasında kim ne yapar, ör. taşımayı veya sigortayı kim organize eder? mallar veya sevkiyat belgelerini ve ihracat veya ithalat lisanslarını alan kişi;</a:t>
            </a:r>
          </a:p>
          <a:p>
            <a:pPr>
              <a:buFont typeface="Wingdings" panose="05000000000000000000" pitchFamily="2" charset="2"/>
              <a:buChar char="§"/>
            </a:pPr>
            <a:endParaRPr lang="tr-TR" sz="2300" b="0" i="0" u="none" strike="noStrike" baseline="0" dirty="0">
              <a:solidFill>
                <a:srgbClr val="000000"/>
              </a:solidFill>
              <a:latin typeface="Tahoma" panose="020B0604030504040204" pitchFamily="34" charset="0"/>
            </a:endParaRPr>
          </a:p>
          <a:p>
            <a:pPr>
              <a:buFont typeface="Wingdings" panose="05000000000000000000" pitchFamily="2" charset="2"/>
              <a:buChar char="§"/>
            </a:pPr>
            <a:r>
              <a:rPr lang="tr-TR" sz="2300" b="0" i="0" u="none" strike="noStrike" baseline="0" dirty="0">
                <a:solidFill>
                  <a:srgbClr val="0070C0"/>
                </a:solidFill>
                <a:latin typeface="Tahoma" panose="020B0604030504040204" pitchFamily="34" charset="0"/>
              </a:rPr>
              <a:t>Risk: </a:t>
            </a:r>
            <a:r>
              <a:rPr lang="tr-TR" sz="2300" b="0" i="0" u="none" strike="noStrike" baseline="0" dirty="0">
                <a:solidFill>
                  <a:srgbClr val="000000"/>
                </a:solidFill>
                <a:latin typeface="Tahoma" panose="020B0604030504040204" pitchFamily="34" charset="0"/>
              </a:rPr>
              <a:t>Satıcının malları nerede ve ne zaman “teslim ettiği”, diğer bir deyişle riskin satıcıdan alıcıya aktarıldığı yer; riskin başladığı ve son bulduğu noktalar </a:t>
            </a:r>
          </a:p>
          <a:p>
            <a:pPr>
              <a:buFont typeface="Wingdings" panose="05000000000000000000" pitchFamily="2" charset="2"/>
              <a:buChar char="§"/>
            </a:pPr>
            <a:endParaRPr lang="tr-TR" sz="2300" b="0" i="0" u="none" strike="noStrike" baseline="0" dirty="0">
              <a:solidFill>
                <a:srgbClr val="000000"/>
              </a:solidFill>
              <a:latin typeface="Tahoma" panose="020B0604030504040204" pitchFamily="34" charset="0"/>
            </a:endParaRPr>
          </a:p>
          <a:p>
            <a:pPr>
              <a:buFont typeface="Wingdings" panose="05000000000000000000" pitchFamily="2" charset="2"/>
              <a:buChar char="§"/>
            </a:pPr>
            <a:r>
              <a:rPr lang="tr-TR" sz="2300" b="0" i="0" u="none" strike="noStrike" baseline="0" dirty="0">
                <a:solidFill>
                  <a:srgbClr val="0070C0"/>
                </a:solidFill>
                <a:latin typeface="Tahoma" panose="020B0604030504040204" pitchFamily="34" charset="0"/>
              </a:rPr>
              <a:t>Maliyetler: </a:t>
            </a:r>
            <a:r>
              <a:rPr lang="tr-TR" sz="2300" b="0" i="0" u="none" strike="noStrike" baseline="0" dirty="0">
                <a:solidFill>
                  <a:srgbClr val="000000"/>
                </a:solidFill>
                <a:latin typeface="Tahoma" panose="020B0604030504040204" pitchFamily="34" charset="0"/>
              </a:rPr>
              <a:t>Taşıma, paketleme, yükleme veya taşıma gibi maliyetlerden hangi tarafın sorumlu olduğu, boşaltma maliyetleri ve kontrol veya güvenlikle ilgili maliyetler</a:t>
            </a:r>
          </a:p>
          <a:p>
            <a:pPr marL="0" indent="0">
              <a:buNone/>
            </a:pPr>
            <a:endParaRPr lang="tr-TR" sz="2300" b="0" i="0" u="none" strike="noStrike" baseline="0" dirty="0">
              <a:solidFill>
                <a:srgbClr val="000000"/>
              </a:solidFill>
              <a:latin typeface="Tahoma" panose="020B0604030504040204" pitchFamily="34" charset="0"/>
            </a:endParaRPr>
          </a:p>
          <a:p>
            <a:pPr>
              <a:buFont typeface="Wingdings" panose="05000000000000000000" pitchFamily="2" charset="2"/>
              <a:buChar char="§"/>
            </a:pPr>
            <a:r>
              <a:rPr lang="tr-TR" sz="2300" b="0" i="0" u="none" strike="noStrike" baseline="0" dirty="0">
                <a:solidFill>
                  <a:srgbClr val="0070C0"/>
                </a:solidFill>
                <a:latin typeface="Tahoma" panose="020B0604030504040204" pitchFamily="34" charset="0"/>
              </a:rPr>
              <a:t>A1/B1 </a:t>
            </a:r>
            <a:r>
              <a:rPr lang="tr-TR" sz="2300" b="0" i="0" u="none" strike="noStrike" baseline="0" dirty="0">
                <a:solidFill>
                  <a:srgbClr val="000000"/>
                </a:solidFill>
                <a:latin typeface="Tahoma" panose="020B0604030504040204" pitchFamily="34" charset="0"/>
              </a:rPr>
              <a:t>vb. numaralı on maddeden oluşan bir dizi halinde kapsar; A maddeleri satıcının yükümlülüklerini ve B maddeleri alıcının yükümlülüklerini temsil eder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585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322728" y="1174046"/>
            <a:ext cx="11685495" cy="2323713"/>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Denizyolu taşıma</a:t>
            </a:r>
          </a:p>
          <a:p>
            <a:r>
              <a:rPr lang="tr-TR" sz="2900" dirty="0">
                <a:latin typeface="Tahoma" panose="020B0604030504040204" pitchFamily="34" charset="0"/>
              </a:rPr>
              <a:t>Ana taşıma satıcıya ait</a:t>
            </a:r>
          </a:p>
          <a:p>
            <a:r>
              <a:rPr lang="tr-TR" sz="2900" b="0" i="0" u="none" strike="noStrike" baseline="0" dirty="0">
                <a:latin typeface="Tahoma" panose="020B0604030504040204" pitchFamily="34" charset="0"/>
              </a:rPr>
              <a:t>Sigorta alıcı</a:t>
            </a:r>
            <a:r>
              <a:rPr lang="tr-TR" sz="2900" dirty="0">
                <a:latin typeface="Tahoma" panose="020B0604030504040204" pitchFamily="34" charset="0"/>
              </a:rPr>
              <a:t>ya ait</a:t>
            </a:r>
            <a:endParaRPr lang="tr-TR" sz="2900" b="0" i="0" u="none" strike="noStrike" baseline="0" dirty="0">
              <a:latin typeface="Tahoma" panose="020B0604030504040204" pitchFamily="34" charset="0"/>
            </a:endParaRPr>
          </a:p>
          <a:p>
            <a:r>
              <a:rPr lang="tr-TR" sz="2900" dirty="0">
                <a:latin typeface="Tahoma" panose="020B0604030504040204" pitchFamily="34" charset="0"/>
              </a:rPr>
              <a:t>Boşaltma masrafları satıcıya ait</a:t>
            </a:r>
            <a:endParaRPr lang="tr-TR" sz="2900" b="0" i="0" u="none" strike="noStrike" baseline="0" dirty="0">
              <a:latin typeface="Tahoma" panose="020B0604030504040204" pitchFamily="34" charset="0"/>
            </a:endParaRPr>
          </a:p>
        </p:txBody>
      </p:sp>
      <p:sp>
        <p:nvSpPr>
          <p:cNvPr id="9" name="Metin kutusu 8">
            <a:extLst>
              <a:ext uri="{FF2B5EF4-FFF2-40B4-BE49-F238E27FC236}">
                <a16:creationId xmlns:a16="http://schemas.microsoft.com/office/drawing/2014/main" id="{D52C3E8D-D8DE-A748-E94F-5E41D8506A88}"/>
              </a:ext>
            </a:extLst>
          </p:cNvPr>
          <p:cNvSpPr txBox="1"/>
          <p:nvPr/>
        </p:nvSpPr>
        <p:spPr>
          <a:xfrm>
            <a:off x="253252" y="3429000"/>
            <a:ext cx="11685495" cy="2323713"/>
          </a:xfrm>
          <a:prstGeom prst="rect">
            <a:avLst/>
          </a:prstGeom>
          <a:noFill/>
        </p:spPr>
        <p:txBody>
          <a:bodyPr wrap="square" rtlCol="0">
            <a:spAutoFit/>
          </a:bodyPr>
          <a:lstStyle/>
          <a:p>
            <a:endParaRPr lang="tr-TR" sz="2900" b="0" i="0" u="none" strike="noStrike" baseline="0" dirty="0">
              <a:latin typeface="Tahoma" panose="020B0604030504040204" pitchFamily="34" charset="0"/>
            </a:endParaRPr>
          </a:p>
          <a:p>
            <a:pPr marL="285750" indent="-285750">
              <a:buFont typeface="Arial" panose="020B0604020202020204" pitchFamily="34" charset="0"/>
              <a:buChar char="•"/>
            </a:pPr>
            <a:r>
              <a:rPr lang="tr-TR" sz="2900" dirty="0">
                <a:latin typeface="Tahoma" panose="020B0604030504040204" pitchFamily="34" charset="0"/>
              </a:rPr>
              <a:t>Deniz yolu – FAS – FOB – CFR – CIF</a:t>
            </a:r>
          </a:p>
          <a:p>
            <a:pPr marL="285750" indent="-285750">
              <a:buFont typeface="Arial" panose="020B0604020202020204" pitchFamily="34" charset="0"/>
              <a:buChar char="•"/>
            </a:pPr>
            <a:r>
              <a:rPr lang="tr-TR" sz="2900" dirty="0">
                <a:latin typeface="Tahoma" panose="020B0604030504040204" pitchFamily="34" charset="0"/>
              </a:rPr>
              <a:t>Taşıma satıcıya ait CFR - CIF</a:t>
            </a:r>
          </a:p>
          <a:p>
            <a:pPr marL="285750" indent="-285750">
              <a:buFont typeface="Arial" panose="020B0604020202020204" pitchFamily="34" charset="0"/>
              <a:buChar char="•"/>
            </a:pPr>
            <a:r>
              <a:rPr lang="tr-TR" sz="2900" dirty="0">
                <a:latin typeface="Tahoma" panose="020B0604030504040204" pitchFamily="34" charset="0"/>
              </a:rPr>
              <a:t>Sigorta alıcıya ait CFR </a:t>
            </a:r>
          </a:p>
          <a:p>
            <a:pPr marL="285750" indent="-285750">
              <a:buFont typeface="Arial" panose="020B0604020202020204" pitchFamily="34" charset="0"/>
              <a:buChar char="•"/>
            </a:pPr>
            <a:r>
              <a:rPr lang="tr-TR" sz="2900" dirty="0">
                <a:latin typeface="Tahoma" panose="020B0604030504040204" pitchFamily="34" charset="0"/>
              </a:rPr>
              <a:t>Boşaltma masrafı satıcıya ait – </a:t>
            </a:r>
            <a:r>
              <a:rPr lang="tr-TR" sz="2900" b="1" dirty="0">
                <a:solidFill>
                  <a:srgbClr val="00B050"/>
                </a:solidFill>
                <a:latin typeface="Tahoma" panose="020B0604030504040204" pitchFamily="34" charset="0"/>
              </a:rPr>
              <a:t>CFR </a:t>
            </a:r>
            <a:r>
              <a:rPr lang="tr-TR" sz="2900" b="1" dirty="0" err="1">
                <a:solidFill>
                  <a:srgbClr val="00B050"/>
                </a:solidFill>
                <a:latin typeface="Tahoma" panose="020B0604030504040204" pitchFamily="34" charset="0"/>
              </a:rPr>
              <a:t>liner</a:t>
            </a:r>
            <a:r>
              <a:rPr lang="tr-TR" sz="2900" b="1" dirty="0">
                <a:solidFill>
                  <a:srgbClr val="00B050"/>
                </a:solidFill>
                <a:latin typeface="Tahoma" panose="020B0604030504040204" pitchFamily="34" charset="0"/>
              </a:rPr>
              <a:t> </a:t>
            </a:r>
            <a:r>
              <a:rPr lang="tr-TR" sz="2900" b="1" dirty="0" err="1">
                <a:solidFill>
                  <a:srgbClr val="00B050"/>
                </a:solidFill>
                <a:latin typeface="Tahoma" panose="020B0604030504040204" pitchFamily="34" charset="0"/>
              </a:rPr>
              <a:t>out</a:t>
            </a:r>
            <a:endParaRPr lang="tr-TR" sz="2900" b="1" dirty="0">
              <a:solidFill>
                <a:srgbClr val="00B050"/>
              </a:solidFill>
              <a:latin typeface="Tahoma" panose="020B0604030504040204" pitchFamily="34" charset="0"/>
            </a:endParaRPr>
          </a:p>
        </p:txBody>
      </p:sp>
    </p:spTree>
    <p:extLst>
      <p:ext uri="{BB962C8B-B14F-4D97-AF65-F5344CB8AC3E}">
        <p14:creationId xmlns:p14="http://schemas.microsoft.com/office/powerpoint/2010/main" val="503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Satıcının malları alıcıya kendi </a:t>
            </a:r>
            <a:r>
              <a:rPr lang="tr-TR" sz="2900" b="0" i="0" u="none" strike="noStrike" baseline="0" dirty="0" err="1">
                <a:latin typeface="Tahoma" panose="020B0604030504040204" pitchFamily="34" charset="0"/>
              </a:rPr>
              <a:t>mahalinde</a:t>
            </a:r>
            <a:r>
              <a:rPr lang="tr-TR" sz="2900" b="0" i="0" u="none" strike="noStrike" baseline="0" dirty="0">
                <a:latin typeface="Tahoma" panose="020B0604030504040204" pitchFamily="34" charset="0"/>
              </a:rPr>
              <a:t> teslim etmesini ön gören teslim şekli</a:t>
            </a:r>
          </a:p>
          <a:p>
            <a:r>
              <a:rPr lang="tr-TR" sz="2900" b="0" i="0" u="none" strike="noStrike" baseline="0" dirty="0">
                <a:latin typeface="Tahoma" panose="020B0604030504040204" pitchFamily="34" charset="0"/>
              </a:rPr>
              <a:t> </a:t>
            </a:r>
          </a:p>
          <a:p>
            <a:pPr marL="285750" indent="-285750">
              <a:buFont typeface="Arial" panose="020B0604020202020204" pitchFamily="34" charset="0"/>
              <a:buChar char="•"/>
            </a:pPr>
            <a:r>
              <a:rPr lang="tr-TR" sz="2900" dirty="0">
                <a:latin typeface="Tahoma" panose="020B0604030504040204" pitchFamily="34" charset="0"/>
              </a:rPr>
              <a:t>FOB	</a:t>
            </a:r>
          </a:p>
          <a:p>
            <a:pPr marL="285750" indent="-285750">
              <a:buFont typeface="Arial" panose="020B0604020202020204" pitchFamily="34" charset="0"/>
              <a:buChar char="•"/>
            </a:pPr>
            <a:r>
              <a:rPr lang="tr-TR" sz="2900" dirty="0">
                <a:latin typeface="Tahoma" panose="020B0604030504040204" pitchFamily="34" charset="0"/>
              </a:rPr>
              <a:t>DDP</a:t>
            </a:r>
          </a:p>
          <a:p>
            <a:pPr marL="285750" indent="-285750">
              <a:buFont typeface="Arial" panose="020B0604020202020204" pitchFamily="34" charset="0"/>
              <a:buChar char="•"/>
            </a:pPr>
            <a:r>
              <a:rPr lang="tr-TR" sz="2900" dirty="0">
                <a:latin typeface="Tahoma" panose="020B0604030504040204" pitchFamily="34" charset="0"/>
              </a:rPr>
              <a:t>EXW</a:t>
            </a:r>
          </a:p>
          <a:p>
            <a:pPr marL="285750" indent="-285750">
              <a:buFont typeface="Arial" panose="020B0604020202020204" pitchFamily="34" charset="0"/>
              <a:buChar char="•"/>
            </a:pPr>
            <a:r>
              <a:rPr lang="tr-TR" sz="2900" dirty="0">
                <a:latin typeface="Tahoma" panose="020B0604030504040204" pitchFamily="34" charset="0"/>
              </a:rPr>
              <a:t>CPT</a:t>
            </a:r>
          </a:p>
        </p:txBody>
      </p:sp>
      <p:sp>
        <p:nvSpPr>
          <p:cNvPr id="3" name="Oval 2">
            <a:extLst>
              <a:ext uri="{FF2B5EF4-FFF2-40B4-BE49-F238E27FC236}">
                <a16:creationId xmlns:a16="http://schemas.microsoft.com/office/drawing/2014/main" id="{6B8C1163-7231-18FB-EFDE-523E9366B7E7}"/>
              </a:ext>
            </a:extLst>
          </p:cNvPr>
          <p:cNvSpPr/>
          <p:nvPr/>
        </p:nvSpPr>
        <p:spPr>
          <a:xfrm>
            <a:off x="607023" y="3875969"/>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1067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4108817"/>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Fabrika İstanbul Bostancı’da</a:t>
            </a:r>
          </a:p>
          <a:p>
            <a:r>
              <a:rPr lang="tr-TR" sz="2900" b="0" i="0" u="none" strike="noStrike" baseline="0" dirty="0">
                <a:latin typeface="Tahoma" panose="020B0604030504040204" pitchFamily="34" charset="0"/>
              </a:rPr>
              <a:t>Teslim şekli EXW </a:t>
            </a:r>
            <a:r>
              <a:rPr lang="tr-TR" sz="2900" b="0" i="0" u="none" strike="noStrike" baseline="0" dirty="0" err="1">
                <a:latin typeface="Tahoma" panose="020B0604030504040204" pitchFamily="34" charset="0"/>
              </a:rPr>
              <a:t>Istanbul</a:t>
            </a:r>
            <a:r>
              <a:rPr lang="tr-TR" sz="2900" b="0" i="0" u="none" strike="noStrike" baseline="0" dirty="0">
                <a:latin typeface="Tahoma" panose="020B0604030504040204" pitchFamily="34" charset="0"/>
              </a:rPr>
              <a:t> </a:t>
            </a:r>
            <a:r>
              <a:rPr lang="tr-TR" sz="2900" b="0" i="0" u="none" strike="noStrike" baseline="0" dirty="0" err="1">
                <a:latin typeface="Tahoma" panose="020B0604030504040204" pitchFamily="34" charset="0"/>
              </a:rPr>
              <a:t>Incoterms</a:t>
            </a:r>
            <a:r>
              <a:rPr lang="tr-TR" sz="2900" b="0" i="0" u="none" strike="noStrike" baseline="0" dirty="0">
                <a:latin typeface="Tahoma" panose="020B0604030504040204" pitchFamily="34" charset="0"/>
              </a:rPr>
              <a:t> 2020</a:t>
            </a:r>
          </a:p>
          <a:p>
            <a:r>
              <a:rPr lang="tr-TR" sz="2900" dirty="0">
                <a:latin typeface="Tahoma" panose="020B0604030504040204" pitchFamily="34" charset="0"/>
              </a:rPr>
              <a:t>Malın teslimi nerelerde olabilir.</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a:t>
            </a:r>
          </a:p>
          <a:p>
            <a:pPr marL="285750" indent="-285750">
              <a:buFont typeface="Arial" panose="020B0604020202020204" pitchFamily="34" charset="0"/>
              <a:buChar char="•"/>
            </a:pPr>
            <a:r>
              <a:rPr lang="tr-TR" sz="2900" dirty="0">
                <a:latin typeface="Tahoma" panose="020B0604030504040204" pitchFamily="34" charset="0"/>
              </a:rPr>
              <a:t>Bostancı</a:t>
            </a:r>
          </a:p>
          <a:p>
            <a:pPr marL="285750" indent="-285750">
              <a:buFont typeface="Arial" panose="020B0604020202020204" pitchFamily="34" charset="0"/>
              <a:buChar char="•"/>
            </a:pPr>
            <a:r>
              <a:rPr lang="tr-TR" sz="2900" dirty="0">
                <a:latin typeface="Tahoma" panose="020B0604030504040204" pitchFamily="34" charset="0"/>
              </a:rPr>
              <a:t>Beşiktaş</a:t>
            </a:r>
          </a:p>
          <a:p>
            <a:pPr marL="285750" indent="-285750">
              <a:buFont typeface="Arial" panose="020B0604020202020204" pitchFamily="34" charset="0"/>
              <a:buChar char="•"/>
            </a:pPr>
            <a:r>
              <a:rPr lang="tr-TR" sz="2900" dirty="0">
                <a:latin typeface="Tahoma" panose="020B0604030504040204" pitchFamily="34" charset="0"/>
              </a:rPr>
              <a:t>Ambarlı</a:t>
            </a:r>
          </a:p>
          <a:p>
            <a:pPr marL="285750" indent="-285750">
              <a:buFont typeface="Arial" panose="020B0604020202020204" pitchFamily="34" charset="0"/>
              <a:buChar char="•"/>
            </a:pPr>
            <a:r>
              <a:rPr lang="tr-TR" sz="2900" dirty="0">
                <a:latin typeface="Tahoma" panose="020B0604030504040204" pitchFamily="34" charset="0"/>
              </a:rPr>
              <a:t>Hepsi</a:t>
            </a:r>
          </a:p>
        </p:txBody>
      </p:sp>
      <p:sp>
        <p:nvSpPr>
          <p:cNvPr id="3" name="Oval 2">
            <a:extLst>
              <a:ext uri="{FF2B5EF4-FFF2-40B4-BE49-F238E27FC236}">
                <a16:creationId xmlns:a16="http://schemas.microsoft.com/office/drawing/2014/main" id="{6B8C1163-7231-18FB-EFDE-523E9366B7E7}"/>
              </a:ext>
            </a:extLst>
          </p:cNvPr>
          <p:cNvSpPr/>
          <p:nvPr/>
        </p:nvSpPr>
        <p:spPr>
          <a:xfrm>
            <a:off x="604649" y="4758332"/>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484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216265"/>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Hangisinde ihracatçının sorumluluğu maksimumdur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CIP</a:t>
            </a:r>
          </a:p>
          <a:p>
            <a:r>
              <a:rPr lang="tr-TR" sz="2900" b="0" i="0" u="none" strike="noStrike" baseline="0" dirty="0">
                <a:latin typeface="Tahoma" panose="020B0604030504040204" pitchFamily="34" charset="0"/>
              </a:rPr>
              <a:t>• DDP</a:t>
            </a:r>
          </a:p>
          <a:p>
            <a:r>
              <a:rPr lang="tr-TR" sz="2900" b="0" i="0" u="none" strike="noStrike" baseline="0" dirty="0">
                <a:latin typeface="Tahoma" panose="020B0604030504040204" pitchFamily="34" charset="0"/>
              </a:rPr>
              <a:t>• FCA</a:t>
            </a:r>
          </a:p>
          <a:p>
            <a:r>
              <a:rPr lang="tr-TR" sz="2900" b="0" i="0" u="none" strike="noStrike" baseline="0" dirty="0">
                <a:latin typeface="Tahoma" panose="020B0604030504040204" pitchFamily="34" charset="0"/>
              </a:rPr>
              <a:t>• EXW</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2975215"/>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7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216265"/>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Hangisi sadece deniz ve iç su taşımacılığında kullanılır.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a:t>
            </a:r>
            <a:r>
              <a:rPr lang="tr-TR" sz="2900" dirty="0">
                <a:latin typeface="Tahoma" panose="020B0604030504040204" pitchFamily="34" charset="0"/>
              </a:rPr>
              <a:t> FAF</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CIP</a:t>
            </a:r>
          </a:p>
          <a:p>
            <a:r>
              <a:rPr lang="tr-TR" sz="2900" b="0" i="0" u="none" strike="noStrike" baseline="0" dirty="0">
                <a:latin typeface="Tahoma" panose="020B0604030504040204" pitchFamily="34" charset="0"/>
              </a:rPr>
              <a:t>• FAS</a:t>
            </a:r>
          </a:p>
          <a:p>
            <a:r>
              <a:rPr lang="tr-TR" sz="2900" b="0" i="0" u="none" strike="noStrike" baseline="0" dirty="0">
                <a:latin typeface="Tahoma" panose="020B0604030504040204" pitchFamily="34" charset="0"/>
              </a:rPr>
              <a:t>• DPU</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411950"/>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988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216265"/>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Teslim noktasının gemi bordası olduğu teslim şekilleri hangisidir.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EXW – FOB - CIP</a:t>
            </a:r>
          </a:p>
          <a:p>
            <a:r>
              <a:rPr lang="tr-TR" sz="2900" b="0" i="0" u="none" strike="noStrike" baseline="0" dirty="0">
                <a:latin typeface="Tahoma" panose="020B0604030504040204" pitchFamily="34" charset="0"/>
              </a:rPr>
              <a:t>• FAF – FAS - CIF</a:t>
            </a:r>
          </a:p>
          <a:p>
            <a:r>
              <a:rPr lang="tr-TR" sz="2900" b="0" i="0" u="none" strike="noStrike" baseline="0" dirty="0">
                <a:latin typeface="Tahoma" panose="020B0604030504040204" pitchFamily="34" charset="0"/>
              </a:rPr>
              <a:t>• FAS – FOB – CIF </a:t>
            </a:r>
          </a:p>
          <a:p>
            <a:r>
              <a:rPr lang="tr-TR" sz="2900" b="0" i="0" u="none" strike="noStrike" baseline="0" dirty="0">
                <a:latin typeface="Tahoma" panose="020B0604030504040204" pitchFamily="34" charset="0"/>
              </a:rPr>
              <a:t>• FOB – CFR - CIF</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848683"/>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59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216265"/>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Hangisinde sigortayı satıcı ödemek </a:t>
            </a:r>
            <a:r>
              <a:rPr lang="tr-TR" sz="2900" b="0" i="0" u="sng" strike="noStrike" baseline="0" dirty="0">
                <a:solidFill>
                  <a:srgbClr val="0070C0"/>
                </a:solidFill>
                <a:latin typeface="Tahoma" panose="020B0604030504040204" pitchFamily="34" charset="0"/>
              </a:rPr>
              <a:t>zorundadır.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CFR</a:t>
            </a:r>
          </a:p>
          <a:p>
            <a:r>
              <a:rPr lang="tr-TR" sz="2900" b="0" i="0" u="none" strike="noStrike" baseline="0" dirty="0">
                <a:latin typeface="Tahoma" panose="020B0604030504040204" pitchFamily="34" charset="0"/>
              </a:rPr>
              <a:t>• CIF</a:t>
            </a:r>
          </a:p>
          <a:p>
            <a:r>
              <a:rPr lang="tr-TR" sz="2900" b="0" i="0" u="none" strike="noStrike" baseline="0" dirty="0">
                <a:latin typeface="Tahoma" panose="020B0604030504040204" pitchFamily="34" charset="0"/>
              </a:rPr>
              <a:t>• DPU </a:t>
            </a:r>
          </a:p>
          <a:p>
            <a:r>
              <a:rPr lang="tr-TR" sz="2900" b="0" i="0" u="none" strike="noStrike" baseline="0" dirty="0">
                <a:latin typeface="Tahoma" panose="020B0604030504040204" pitchFamily="34" charset="0"/>
              </a:rPr>
              <a:t>• DDP</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002517"/>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399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216265"/>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Hangilerinde ana </a:t>
            </a:r>
            <a:r>
              <a:rPr lang="tr-TR" sz="2900" dirty="0">
                <a:latin typeface="Tahoma" panose="020B0604030504040204" pitchFamily="34" charset="0"/>
              </a:rPr>
              <a:t>taşıma ve </a:t>
            </a:r>
            <a:r>
              <a:rPr lang="tr-TR" sz="2900" b="0" i="0" u="none" strike="noStrike" baseline="0" dirty="0">
                <a:latin typeface="Tahoma" panose="020B0604030504040204" pitchFamily="34" charset="0"/>
              </a:rPr>
              <a:t>navlunu satıcı öder.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FCA – CPT – DDP </a:t>
            </a:r>
          </a:p>
          <a:p>
            <a:r>
              <a:rPr lang="tr-TR" sz="2900" b="0" i="0" u="none" strike="noStrike" baseline="0" dirty="0">
                <a:latin typeface="Tahoma" panose="020B0604030504040204" pitchFamily="34" charset="0"/>
              </a:rPr>
              <a:t>• </a:t>
            </a:r>
            <a:r>
              <a:rPr lang="tr-TR" sz="2900" dirty="0">
                <a:latin typeface="Tahoma" panose="020B0604030504040204" pitchFamily="34" charset="0"/>
              </a:rPr>
              <a:t>CPT – CFR - CIP</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CFR – CIF - FAS</a:t>
            </a:r>
          </a:p>
          <a:p>
            <a:r>
              <a:rPr lang="tr-TR" sz="2900" b="0" i="0" u="none" strike="noStrike" baseline="0" dirty="0">
                <a:latin typeface="Tahoma" panose="020B0604030504040204" pitchFamily="34" charset="0"/>
              </a:rPr>
              <a:t>• DAP – EXW - DPU</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002517"/>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0DFD44E9-6DF7-D401-66C4-AAF2D048144D}"/>
              </a:ext>
            </a:extLst>
          </p:cNvPr>
          <p:cNvSpPr txBox="1"/>
          <p:nvPr/>
        </p:nvSpPr>
        <p:spPr>
          <a:xfrm>
            <a:off x="620671" y="4773906"/>
            <a:ext cx="10001836" cy="538609"/>
          </a:xfrm>
          <a:prstGeom prst="rect">
            <a:avLst/>
          </a:prstGeom>
          <a:noFill/>
        </p:spPr>
        <p:txBody>
          <a:bodyPr wrap="square" rtlCol="0">
            <a:spAutoFit/>
          </a:bodyPr>
          <a:lstStyle/>
          <a:p>
            <a:r>
              <a:rPr lang="tr-TR" sz="2900" b="0" i="0" u="none" strike="noStrike" baseline="0" dirty="0">
                <a:latin typeface="Tahoma" panose="020B0604030504040204" pitchFamily="34" charset="0"/>
              </a:rPr>
              <a:t>• </a:t>
            </a:r>
            <a:r>
              <a:rPr lang="tr-TR" sz="2900" dirty="0">
                <a:latin typeface="Tahoma" panose="020B0604030504040204" pitchFamily="34" charset="0"/>
              </a:rPr>
              <a:t>CPT – CFR – CIP – CIF – DAP – DPU - DDP</a:t>
            </a:r>
            <a:endParaRPr lang="tr-TR" sz="2900" b="0" i="0" u="none" strike="noStrike" baseline="0" dirty="0">
              <a:latin typeface="Tahoma" panose="020B0604030504040204" pitchFamily="34" charset="0"/>
            </a:endParaRPr>
          </a:p>
        </p:txBody>
      </p:sp>
    </p:spTree>
    <p:extLst>
      <p:ext uri="{BB962C8B-B14F-4D97-AF65-F5344CB8AC3E}">
        <p14:creationId xmlns:p14="http://schemas.microsoft.com/office/powerpoint/2010/main" val="22431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Sigorta ve ana taşıma ücretini satıcının ödemek </a:t>
            </a:r>
            <a:r>
              <a:rPr lang="tr-TR" sz="2900" b="0" i="0" u="sng" strike="noStrike" baseline="0" dirty="0">
                <a:solidFill>
                  <a:srgbClr val="0070C0"/>
                </a:solidFill>
                <a:latin typeface="Tahoma" panose="020B0604030504040204" pitchFamily="34" charset="0"/>
              </a:rPr>
              <a:t>zorunda </a:t>
            </a:r>
            <a:r>
              <a:rPr lang="tr-TR" sz="2900" b="0" i="0" u="none" strike="noStrike" baseline="0" dirty="0">
                <a:latin typeface="Tahoma" panose="020B0604030504040204" pitchFamily="34" charset="0"/>
              </a:rPr>
              <a:t>olduğu teslim şekli hangisidir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EXW - DDP</a:t>
            </a:r>
          </a:p>
          <a:p>
            <a:r>
              <a:rPr lang="tr-TR" sz="2900" b="0" i="0" u="none" strike="noStrike" baseline="0" dirty="0">
                <a:latin typeface="Tahoma" panose="020B0604030504040204" pitchFamily="34" charset="0"/>
              </a:rPr>
              <a:t>• CPT – CIP</a:t>
            </a:r>
          </a:p>
          <a:p>
            <a:r>
              <a:rPr lang="tr-TR" sz="2900" b="0" i="0" u="none" strike="noStrike" baseline="0" dirty="0">
                <a:latin typeface="Tahoma" panose="020B0604030504040204" pitchFamily="34" charset="0"/>
              </a:rPr>
              <a:t>• CIP - CIF</a:t>
            </a:r>
          </a:p>
          <a:p>
            <a:r>
              <a:rPr lang="tr-TR" sz="2900" b="0" i="0" u="none" strike="noStrike" baseline="0" dirty="0">
                <a:latin typeface="Tahoma" panose="020B0604030504040204" pitchFamily="34" charset="0"/>
              </a:rPr>
              <a:t>• DDU - DDP</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875984"/>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609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Satıcının </a:t>
            </a:r>
            <a:r>
              <a:rPr lang="tr-TR" sz="2900" b="0" i="0" u="none" strike="noStrike" baseline="0" dirty="0" err="1">
                <a:latin typeface="Tahoma" panose="020B0604030504040204" pitchFamily="34" charset="0"/>
              </a:rPr>
              <a:t>min</a:t>
            </a:r>
            <a:r>
              <a:rPr lang="tr-TR" sz="2900" b="0" i="0" u="none" strike="noStrike" baseline="0" dirty="0">
                <a:latin typeface="Tahoma" panose="020B0604030504040204" pitchFamily="34" charset="0"/>
              </a:rPr>
              <a:t> ICC C </a:t>
            </a:r>
            <a:r>
              <a:rPr lang="tr-TR" sz="2900" b="0" i="0" u="none" strike="noStrike" baseline="0" dirty="0" err="1">
                <a:latin typeface="Tahoma" panose="020B0604030504040204" pitchFamily="34" charset="0"/>
              </a:rPr>
              <a:t>clause</a:t>
            </a:r>
            <a:r>
              <a:rPr lang="tr-TR" sz="2900" b="0" i="0" u="none" strike="noStrike" baseline="0" dirty="0">
                <a:latin typeface="Tahoma" panose="020B0604030504040204" pitchFamily="34" charset="0"/>
              </a:rPr>
              <a:t> poliçe yaptırmak </a:t>
            </a:r>
            <a:r>
              <a:rPr lang="tr-TR" sz="2900" b="0" i="0" u="sng" strike="noStrike" baseline="0" dirty="0">
                <a:solidFill>
                  <a:srgbClr val="0070C0"/>
                </a:solidFill>
                <a:latin typeface="Tahoma" panose="020B0604030504040204" pitchFamily="34" charset="0"/>
              </a:rPr>
              <a:t>zorunda</a:t>
            </a:r>
            <a:r>
              <a:rPr lang="tr-TR" sz="2900" b="0" i="0" u="none" strike="noStrike" baseline="0" dirty="0">
                <a:latin typeface="Tahoma" panose="020B0604030504040204" pitchFamily="34" charset="0"/>
              </a:rPr>
              <a:t> olduğu sigortanın kapsamı ve teslim şekli nedir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Tam ziya - EXW</a:t>
            </a:r>
          </a:p>
          <a:p>
            <a:r>
              <a:rPr lang="tr-TR" sz="2900" b="0" i="0" u="none" strike="noStrike" baseline="0" dirty="0">
                <a:latin typeface="Tahoma" panose="020B0604030504040204" pitchFamily="34" charset="0"/>
              </a:rPr>
              <a:t>• </a:t>
            </a:r>
            <a:r>
              <a:rPr lang="tr-TR" sz="2900" dirty="0" err="1">
                <a:latin typeface="Tahoma" panose="020B0604030504040204" pitchFamily="34" charset="0"/>
              </a:rPr>
              <a:t>A</a:t>
            </a:r>
            <a:r>
              <a:rPr lang="tr-TR" sz="2900" b="0" i="0" u="none" strike="noStrike" baseline="0" dirty="0" err="1">
                <a:latin typeface="Tahoma" panose="020B0604030504040204" pitchFamily="34" charset="0"/>
              </a:rPr>
              <a:t>ll</a:t>
            </a:r>
            <a:r>
              <a:rPr lang="tr-TR" sz="2900" b="0" i="0" u="none" strike="noStrike" baseline="0" dirty="0">
                <a:latin typeface="Tahoma" panose="020B0604030504040204" pitchFamily="34" charset="0"/>
              </a:rPr>
              <a:t> risk - DDP </a:t>
            </a:r>
          </a:p>
          <a:p>
            <a:r>
              <a:rPr lang="tr-TR" sz="2900" b="0" i="0" u="none" strike="noStrike" baseline="0" dirty="0">
                <a:latin typeface="Tahoma" panose="020B0604030504040204" pitchFamily="34" charset="0"/>
              </a:rPr>
              <a:t>• Dar kapsamlı - CIF</a:t>
            </a:r>
          </a:p>
          <a:p>
            <a:r>
              <a:rPr lang="tr-TR" sz="2900" b="0" i="0" u="none" strike="noStrike" baseline="0" dirty="0">
                <a:latin typeface="Tahoma" panose="020B0604030504040204" pitchFamily="34" charset="0"/>
              </a:rPr>
              <a:t>• Geniş kapsamlı - CIP</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875984"/>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255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017744" y="246160"/>
            <a:ext cx="6156511" cy="574113"/>
          </a:xfrm>
        </p:spPr>
        <p:txBody>
          <a:bodyPr>
            <a:normAutofit fontScale="90000"/>
          </a:bodyPr>
          <a:lstStyle/>
          <a:p>
            <a:r>
              <a:rPr lang="tr-TR" sz="3300" dirty="0" err="1">
                <a:solidFill>
                  <a:srgbClr val="002060"/>
                </a:solidFill>
              </a:rPr>
              <a:t>Incoterms</a:t>
            </a:r>
            <a:r>
              <a:rPr lang="tr-TR" sz="3300" dirty="0">
                <a:solidFill>
                  <a:srgbClr val="002060"/>
                </a:solidFill>
              </a:rPr>
              <a:t> Kuralları Neleri Kapsamaz</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183775" y="891622"/>
            <a:ext cx="11716871" cy="5623478"/>
          </a:xfrm>
        </p:spPr>
        <p:txBody>
          <a:bodyPr>
            <a:noAutofit/>
          </a:bodyPr>
          <a:lstStyle/>
          <a:p>
            <a:pPr>
              <a:buFont typeface="Wingdings" panose="05000000000000000000" pitchFamily="2" charset="2"/>
              <a:buChar char="§"/>
            </a:pPr>
            <a:r>
              <a:rPr lang="tr-TR" sz="1900" b="0" i="0" u="none" strike="noStrike" baseline="0" dirty="0" err="1">
                <a:solidFill>
                  <a:srgbClr val="000000"/>
                </a:solidFill>
                <a:latin typeface="Tahoma" panose="020B0604030504040204" pitchFamily="34" charset="0"/>
              </a:rPr>
              <a:t>Incoterms</a:t>
            </a:r>
            <a:r>
              <a:rPr lang="tr-TR" sz="1900" b="0" i="0" u="none" strike="noStrike" baseline="0" dirty="0">
                <a:solidFill>
                  <a:srgbClr val="000000"/>
                </a:solidFill>
                <a:latin typeface="Tahoma" panose="020B0604030504040204" pitchFamily="34" charset="0"/>
              </a:rPr>
              <a:t> kuralları kendi başına bir </a:t>
            </a:r>
            <a:r>
              <a:rPr lang="tr-TR" sz="1900" b="0" i="0" u="none" strike="noStrike" baseline="0" dirty="0">
                <a:solidFill>
                  <a:srgbClr val="0070C0"/>
                </a:solidFill>
                <a:latin typeface="Tahoma" panose="020B0604030504040204" pitchFamily="34" charset="0"/>
              </a:rPr>
              <a:t>satış sözleşmesi DEĞİLDİR </a:t>
            </a:r>
            <a:r>
              <a:rPr lang="tr-TR" sz="1900" b="0" i="0" u="none" strike="noStrike" baseline="0" dirty="0">
                <a:solidFill>
                  <a:srgbClr val="000000"/>
                </a:solidFill>
                <a:latin typeface="Tahoma" panose="020B0604030504040204" pitchFamily="34" charset="0"/>
              </a:rPr>
              <a:t>ve bu nedenle sözleşme yerine geçmez. </a:t>
            </a:r>
          </a:p>
          <a:p>
            <a:pPr>
              <a:buFont typeface="Wingdings" panose="05000000000000000000" pitchFamily="2" charset="2"/>
              <a:buChar char="§"/>
            </a:pPr>
            <a:r>
              <a:rPr lang="tr-TR" sz="1900" dirty="0">
                <a:solidFill>
                  <a:srgbClr val="000000"/>
                </a:solidFill>
                <a:latin typeface="Tahoma" panose="020B0604030504040204" pitchFamily="34" charset="0"/>
              </a:rPr>
              <a:t>S</a:t>
            </a:r>
            <a:r>
              <a:rPr lang="tr-TR" sz="1900" b="0" i="0" u="none" strike="noStrike" baseline="0" dirty="0">
                <a:solidFill>
                  <a:srgbClr val="000000"/>
                </a:solidFill>
                <a:latin typeface="Tahoma" panose="020B0604030504040204" pitchFamily="34" charset="0"/>
              </a:rPr>
              <a:t>atılan </a:t>
            </a:r>
            <a:r>
              <a:rPr lang="tr-TR" sz="1900" b="0" i="0" u="none" strike="noStrike" baseline="0" dirty="0">
                <a:solidFill>
                  <a:srgbClr val="0070C0"/>
                </a:solidFill>
                <a:latin typeface="Tahoma" panose="020B0604030504040204" pitchFamily="34" charset="0"/>
              </a:rPr>
              <a:t>malların özellikleri</a:t>
            </a:r>
            <a:r>
              <a:rPr lang="tr-TR" sz="1900" b="0" i="0" u="none" strike="noStrike" baseline="0" dirty="0">
                <a:solidFill>
                  <a:srgbClr val="000000"/>
                </a:solidFill>
                <a:latin typeface="Tahoma" panose="020B0604030504040204" pitchFamily="34" charset="0"/>
              </a:rPr>
              <a:t>;</a:t>
            </a:r>
          </a:p>
          <a:p>
            <a:pPr>
              <a:buFont typeface="Wingdings" panose="05000000000000000000" pitchFamily="2" charset="2"/>
              <a:buChar char="§"/>
            </a:pPr>
            <a:r>
              <a:rPr lang="tr-TR" sz="1900" dirty="0">
                <a:solidFill>
                  <a:srgbClr val="000000"/>
                </a:solidFill>
                <a:latin typeface="Tahoma" panose="020B0604030504040204" pitchFamily="34" charset="0"/>
              </a:rPr>
              <a:t>B</a:t>
            </a:r>
            <a:r>
              <a:rPr lang="tr-TR" sz="1900" b="0" i="0" u="none" strike="noStrike" baseline="0" dirty="0">
                <a:solidFill>
                  <a:srgbClr val="000000"/>
                </a:solidFill>
                <a:latin typeface="Tahoma" panose="020B0604030504040204" pitchFamily="34" charset="0"/>
              </a:rPr>
              <a:t>edelin </a:t>
            </a:r>
            <a:r>
              <a:rPr lang="tr-TR" sz="1900" b="0" i="0" u="none" strike="noStrike" baseline="0" dirty="0">
                <a:solidFill>
                  <a:srgbClr val="0070C0"/>
                </a:solidFill>
                <a:latin typeface="Tahoma" panose="020B0604030504040204" pitchFamily="34" charset="0"/>
              </a:rPr>
              <a:t>ödeneceği zaman, yer, yöntem veya para birimi;</a:t>
            </a:r>
          </a:p>
          <a:p>
            <a:pPr>
              <a:buFont typeface="Wingdings" panose="05000000000000000000" pitchFamily="2" charset="2"/>
              <a:buChar char="§"/>
            </a:pPr>
            <a:r>
              <a:rPr lang="tr-TR" sz="1900" b="0" i="0" u="none" strike="noStrike" baseline="0" dirty="0">
                <a:solidFill>
                  <a:srgbClr val="000000"/>
                </a:solidFill>
                <a:latin typeface="Tahoma" panose="020B0604030504040204" pitchFamily="34" charset="0"/>
              </a:rPr>
              <a:t>Satış sözleşmesinin ihlali durumunda </a:t>
            </a:r>
            <a:r>
              <a:rPr lang="tr-TR" sz="1900" b="0" i="0" u="none" strike="noStrike" baseline="0" dirty="0">
                <a:solidFill>
                  <a:srgbClr val="0070C0"/>
                </a:solidFill>
                <a:latin typeface="Tahoma" panose="020B0604030504040204" pitchFamily="34" charset="0"/>
              </a:rPr>
              <a:t>aranabilecek hukuki yollar;</a:t>
            </a:r>
          </a:p>
          <a:p>
            <a:pPr>
              <a:buFont typeface="Wingdings" panose="05000000000000000000" pitchFamily="2" charset="2"/>
              <a:buChar char="§"/>
            </a:pPr>
            <a:r>
              <a:rPr lang="tr-TR" sz="1900" dirty="0">
                <a:solidFill>
                  <a:srgbClr val="000000"/>
                </a:solidFill>
                <a:latin typeface="Tahoma" panose="020B0604030504040204" pitchFamily="34" charset="0"/>
              </a:rPr>
              <a:t>S</a:t>
            </a:r>
            <a:r>
              <a:rPr lang="tr-TR" sz="1900" b="0" i="0" u="none" strike="noStrike" baseline="0" dirty="0">
                <a:solidFill>
                  <a:srgbClr val="000000"/>
                </a:solidFill>
                <a:latin typeface="Tahoma" panose="020B0604030504040204" pitchFamily="34" charset="0"/>
              </a:rPr>
              <a:t>özleşmeden doğan yükümlülüklerin yerine getirilmesindeki </a:t>
            </a:r>
            <a:r>
              <a:rPr lang="tr-TR" sz="1900" b="0" i="0" u="none" strike="noStrike" baseline="0" dirty="0">
                <a:solidFill>
                  <a:srgbClr val="0070C0"/>
                </a:solidFill>
                <a:latin typeface="Tahoma" panose="020B0604030504040204" pitchFamily="34" charset="0"/>
              </a:rPr>
              <a:t>gecikmelerin ve diğer ihlallerin sonucu</a:t>
            </a:r>
          </a:p>
          <a:p>
            <a:pPr>
              <a:buFont typeface="Wingdings" panose="05000000000000000000" pitchFamily="2" charset="2"/>
              <a:buChar char="§"/>
            </a:pPr>
            <a:r>
              <a:rPr lang="tr-TR" sz="1900" dirty="0">
                <a:solidFill>
                  <a:srgbClr val="000000"/>
                </a:solidFill>
                <a:latin typeface="Tahoma" panose="020B0604030504040204" pitchFamily="34" charset="0"/>
              </a:rPr>
              <a:t>Y</a:t>
            </a:r>
            <a:r>
              <a:rPr lang="tr-TR" sz="1900" b="0" i="0" u="none" strike="noStrike" baseline="0" dirty="0">
                <a:solidFill>
                  <a:srgbClr val="000000"/>
                </a:solidFill>
                <a:latin typeface="Tahoma" panose="020B0604030504040204" pitchFamily="34" charset="0"/>
              </a:rPr>
              <a:t>aptırımların </a:t>
            </a:r>
            <a:r>
              <a:rPr lang="tr-TR" sz="1900" b="0" i="0" u="none" strike="noStrike" baseline="0" dirty="0">
                <a:solidFill>
                  <a:srgbClr val="0070C0"/>
                </a:solidFill>
                <a:latin typeface="Tahoma" panose="020B0604030504040204" pitchFamily="34" charset="0"/>
              </a:rPr>
              <a:t>etkisi; tarifelerin uygulanması; ihracat veya ithalat yasakları;</a:t>
            </a:r>
          </a:p>
          <a:p>
            <a:pPr>
              <a:buFont typeface="Wingdings" panose="05000000000000000000" pitchFamily="2" charset="2"/>
              <a:buChar char="§"/>
            </a:pPr>
            <a:r>
              <a:rPr lang="tr-TR" sz="1900" b="0" i="0" u="none" strike="noStrike" baseline="0" dirty="0">
                <a:solidFill>
                  <a:srgbClr val="000000"/>
                </a:solidFill>
                <a:latin typeface="Tahoma" panose="020B0604030504040204" pitchFamily="34" charset="0"/>
              </a:rPr>
              <a:t>Mücbir </a:t>
            </a:r>
            <a:r>
              <a:rPr lang="tr-TR" sz="1900" b="0" i="0" u="none" strike="noStrike" baseline="0" dirty="0">
                <a:solidFill>
                  <a:srgbClr val="0070C0"/>
                </a:solidFill>
                <a:latin typeface="Tahoma" panose="020B0604030504040204" pitchFamily="34" charset="0"/>
              </a:rPr>
              <a:t>sebep veya aşırı ifa güçlüğü;</a:t>
            </a:r>
          </a:p>
          <a:p>
            <a:pPr>
              <a:buFont typeface="Wingdings" panose="05000000000000000000" pitchFamily="2" charset="2"/>
              <a:buChar char="§"/>
            </a:pPr>
            <a:r>
              <a:rPr lang="tr-TR" sz="1900" b="0" i="0" u="none" strike="noStrike" baseline="0" dirty="0">
                <a:solidFill>
                  <a:srgbClr val="000000"/>
                </a:solidFill>
                <a:latin typeface="Tahoma" panose="020B0604030504040204" pitchFamily="34" charset="0"/>
              </a:rPr>
              <a:t>Fikri </a:t>
            </a:r>
            <a:r>
              <a:rPr lang="tr-TR" sz="1900" b="0" i="0" u="none" strike="noStrike" baseline="0" dirty="0">
                <a:solidFill>
                  <a:srgbClr val="0070C0"/>
                </a:solidFill>
                <a:latin typeface="Tahoma" panose="020B0604030504040204" pitchFamily="34" charset="0"/>
              </a:rPr>
              <a:t>Mülkiyet Hakları; </a:t>
            </a:r>
          </a:p>
          <a:p>
            <a:pPr>
              <a:buFont typeface="Wingdings" panose="05000000000000000000" pitchFamily="2" charset="2"/>
              <a:buChar char="§"/>
            </a:pPr>
            <a:r>
              <a:rPr lang="tr-TR" sz="1900" dirty="0">
                <a:solidFill>
                  <a:srgbClr val="000000"/>
                </a:solidFill>
                <a:latin typeface="Tahoma" panose="020B0604030504040204" pitchFamily="34" charset="0"/>
              </a:rPr>
              <a:t>B</a:t>
            </a:r>
            <a:r>
              <a:rPr lang="tr-TR" sz="1900" b="0" i="0" u="none" strike="noStrike" baseline="0" dirty="0">
                <a:solidFill>
                  <a:srgbClr val="000000"/>
                </a:solidFill>
                <a:latin typeface="Tahoma" panose="020B0604030504040204" pitchFamily="34" charset="0"/>
              </a:rPr>
              <a:t>ir ihlal durumunda </a:t>
            </a:r>
            <a:r>
              <a:rPr lang="tr-TR" sz="1900" b="0" i="0" u="none" strike="noStrike" baseline="0" dirty="0">
                <a:solidFill>
                  <a:srgbClr val="0070C0"/>
                </a:solidFill>
                <a:latin typeface="Tahoma" panose="020B0604030504040204" pitchFamily="34" charset="0"/>
              </a:rPr>
              <a:t>uyuşmazlık çözümü, yöntemi, yeri veya kanunu.</a:t>
            </a:r>
          </a:p>
          <a:p>
            <a:pPr>
              <a:buFont typeface="Wingdings" panose="05000000000000000000" pitchFamily="2" charset="2"/>
              <a:buChar char="§"/>
            </a:pPr>
            <a:r>
              <a:rPr lang="tr-TR" sz="1900" b="0" i="0" u="none" strike="noStrike" baseline="0" dirty="0">
                <a:solidFill>
                  <a:srgbClr val="000000"/>
                </a:solidFill>
                <a:latin typeface="Tahoma" panose="020B0604030504040204" pitchFamily="34" charset="0"/>
              </a:rPr>
              <a:t>Belki de en önemlisi, </a:t>
            </a:r>
            <a:r>
              <a:rPr lang="tr-TR" sz="1900" b="0" i="0" u="none" strike="noStrike" baseline="0" dirty="0" err="1">
                <a:solidFill>
                  <a:srgbClr val="000000"/>
                </a:solidFill>
                <a:latin typeface="Tahoma" panose="020B0604030504040204" pitchFamily="34" charset="0"/>
              </a:rPr>
              <a:t>Incoterms</a:t>
            </a:r>
            <a:r>
              <a:rPr lang="tr-TR" sz="1900" b="0" i="0" u="none" strike="noStrike" baseline="0" dirty="0">
                <a:solidFill>
                  <a:srgbClr val="000000"/>
                </a:solidFill>
                <a:latin typeface="Tahoma" panose="020B0604030504040204" pitchFamily="34" charset="0"/>
              </a:rPr>
              <a:t> kurallarının </a:t>
            </a:r>
            <a:r>
              <a:rPr lang="tr-TR" sz="1900" b="0" i="0" u="none" strike="noStrike" baseline="0" dirty="0">
                <a:solidFill>
                  <a:srgbClr val="0070C0"/>
                </a:solidFill>
                <a:latin typeface="Tahoma" panose="020B0604030504040204" pitchFamily="34" charset="0"/>
              </a:rPr>
              <a:t>satılan malların mülkiyeti/sahipliği/devri ve transferi ile ilgilenmemektedir.</a:t>
            </a:r>
          </a:p>
          <a:p>
            <a:pPr>
              <a:buFont typeface="Wingdings" panose="05000000000000000000" pitchFamily="2" charset="2"/>
              <a:buChar char="§"/>
            </a:pPr>
            <a:r>
              <a:rPr lang="tr-TR" sz="1900" b="0" i="0" u="none" strike="noStrike" baseline="0" dirty="0">
                <a:solidFill>
                  <a:srgbClr val="000000"/>
                </a:solidFill>
                <a:latin typeface="Tahoma" panose="020B0604030504040204" pitchFamily="34" charset="0"/>
              </a:rPr>
              <a:t>Bunlar, tarafların satış sözleşmesinde </a:t>
            </a:r>
            <a:r>
              <a:rPr lang="tr-TR" sz="1900" b="0" i="0" u="none" strike="noStrike" baseline="0" dirty="0">
                <a:solidFill>
                  <a:srgbClr val="0070C0"/>
                </a:solidFill>
                <a:latin typeface="Tahoma" panose="020B0604030504040204" pitchFamily="34" charset="0"/>
              </a:rPr>
              <a:t>özel hüküm koyması gereken hususlardır</a:t>
            </a:r>
            <a:r>
              <a:rPr lang="tr-TR" sz="1900" b="0" i="0" u="none" strike="noStrike" baseline="0" dirty="0">
                <a:solidFill>
                  <a:srgbClr val="000000"/>
                </a:solidFill>
                <a:latin typeface="Tahoma" panose="020B0604030504040204" pitchFamily="34" charset="0"/>
              </a:rPr>
              <a:t>. Aslında </a:t>
            </a:r>
            <a:r>
              <a:rPr lang="tr-TR" sz="1900" b="0" i="0" u="none" strike="noStrike" baseline="0" dirty="0" err="1">
                <a:solidFill>
                  <a:srgbClr val="000000"/>
                </a:solidFill>
                <a:latin typeface="Tahoma" panose="020B0604030504040204" pitchFamily="34" charset="0"/>
              </a:rPr>
              <a:t>Incoterms</a:t>
            </a:r>
            <a:r>
              <a:rPr lang="tr-TR" sz="1900" b="0" i="0" u="none" strike="noStrike" baseline="0" dirty="0">
                <a:solidFill>
                  <a:srgbClr val="000000"/>
                </a:solidFill>
                <a:latin typeface="Tahoma" panose="020B0604030504040204" pitchFamily="34" charset="0"/>
              </a:rPr>
              <a:t> 2020 kuralları bir satış sözleşmesi değildir; yalnızca halihazırda mevcut bir sözleşmeye dahil edildiklerinde </a:t>
            </a:r>
            <a:r>
              <a:rPr lang="tr-TR" sz="1900" b="0" i="0" u="none" strike="noStrike" baseline="0" dirty="0">
                <a:solidFill>
                  <a:srgbClr val="0070C0"/>
                </a:solidFill>
                <a:latin typeface="Tahoma" panose="020B0604030504040204" pitchFamily="34" charset="0"/>
              </a:rPr>
              <a:t>bu sözleşmenin parçası haline gelirler. </a:t>
            </a:r>
            <a:r>
              <a:rPr lang="tr-TR" sz="1900" b="0" i="0" u="none" strike="noStrike" baseline="0" dirty="0" err="1">
                <a:solidFill>
                  <a:srgbClr val="000000"/>
                </a:solidFill>
                <a:latin typeface="Tahoma" panose="020B0604030504040204" pitchFamily="34" charset="0"/>
              </a:rPr>
              <a:t>Incoterms</a:t>
            </a:r>
            <a:r>
              <a:rPr lang="tr-TR" sz="1900" b="0" i="0" u="none" strike="noStrike" baseline="0" dirty="0">
                <a:solidFill>
                  <a:srgbClr val="000000"/>
                </a:solidFill>
                <a:latin typeface="Tahoma" panose="020B0604030504040204" pitchFamily="34" charset="0"/>
              </a:rPr>
              <a:t> kuralları da sözleşmeye uygulanacak </a:t>
            </a:r>
            <a:r>
              <a:rPr lang="tr-TR" sz="1900" b="0" i="0" u="none" strike="noStrike" baseline="0" dirty="0">
                <a:solidFill>
                  <a:srgbClr val="0070C0"/>
                </a:solidFill>
                <a:latin typeface="Tahoma" panose="020B0604030504040204" pitchFamily="34" charset="0"/>
              </a:rPr>
              <a:t>hukuku sağlamaz</a:t>
            </a:r>
            <a:r>
              <a:rPr lang="tr-TR" sz="1900" b="0" i="0" u="none" strike="noStrike" baseline="0" dirty="0">
                <a:solidFill>
                  <a:srgbClr val="000000"/>
                </a:solidFill>
                <a:latin typeface="Tahoma" panose="020B0604030504040204" pitchFamily="34" charset="0"/>
              </a:rPr>
              <a:t>. Uluslararası Mal Satışına İlişkin Sözleşme </a:t>
            </a:r>
            <a:r>
              <a:rPr lang="tr-TR" sz="1900" b="0" i="0" u="none" strike="noStrike" baseline="0" dirty="0">
                <a:solidFill>
                  <a:srgbClr val="0070C0"/>
                </a:solidFill>
                <a:latin typeface="Tahoma" panose="020B0604030504040204" pitchFamily="34" charset="0"/>
              </a:rPr>
              <a:t>(CISG) gibi, </a:t>
            </a:r>
            <a:r>
              <a:rPr lang="tr-TR" sz="1900" b="0" i="0" u="none" strike="noStrike" baseline="0" dirty="0">
                <a:solidFill>
                  <a:srgbClr val="000000"/>
                </a:solidFill>
                <a:latin typeface="Tahoma" panose="020B0604030504040204" pitchFamily="34" charset="0"/>
              </a:rPr>
              <a:t>uluslararası olsun, sözleşmeye uygulanan yasal rejimler olabilir.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33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50759" y="1270351"/>
            <a:ext cx="4752716" cy="2769989"/>
          </a:xfrm>
          <a:prstGeom prst="rect">
            <a:avLst/>
          </a:prstGeom>
          <a:noFill/>
        </p:spPr>
        <p:txBody>
          <a:bodyPr wrap="square" rtlCol="0">
            <a:spAutoFit/>
          </a:bodyPr>
          <a:lstStyle/>
          <a:p>
            <a:r>
              <a:rPr lang="tr-TR" sz="2900" b="0" i="0" u="none" strike="noStrike" baseline="0" dirty="0" err="1">
                <a:latin typeface="Tahoma" panose="020B0604030504040204" pitchFamily="34" charset="0"/>
              </a:rPr>
              <a:t>Multimodal</a:t>
            </a:r>
            <a:r>
              <a:rPr lang="tr-TR" sz="2900" b="0" i="0" u="none" strike="noStrike" baseline="0" dirty="0">
                <a:latin typeface="Tahoma" panose="020B0604030504040204" pitchFamily="34" charset="0"/>
              </a:rPr>
              <a:t> taşıma</a:t>
            </a:r>
          </a:p>
          <a:p>
            <a:r>
              <a:rPr lang="tr-TR" sz="2900" dirty="0">
                <a:latin typeface="Tahoma" panose="020B0604030504040204" pitchFamily="34" charset="0"/>
              </a:rPr>
              <a:t>Yükleme alıcıya ait</a:t>
            </a:r>
          </a:p>
          <a:p>
            <a:r>
              <a:rPr lang="tr-TR" sz="2900" dirty="0">
                <a:latin typeface="Tahoma" panose="020B0604030504040204" pitchFamily="34" charset="0"/>
              </a:rPr>
              <a:t>Ana taşıma satıcıya ait</a:t>
            </a:r>
          </a:p>
          <a:p>
            <a:r>
              <a:rPr lang="tr-TR" sz="2900" b="0" i="0" u="none" strike="noStrike" baseline="0" dirty="0">
                <a:latin typeface="Tahoma" panose="020B0604030504040204" pitchFamily="34" charset="0"/>
              </a:rPr>
              <a:t>Sigorta alıcıya ait</a:t>
            </a:r>
          </a:p>
          <a:p>
            <a:r>
              <a:rPr lang="tr-TR" sz="2900" dirty="0">
                <a:latin typeface="Tahoma" panose="020B0604030504040204" pitchFamily="34" charset="0"/>
              </a:rPr>
              <a:t>Boşaltma satıcıya ait</a:t>
            </a:r>
          </a:p>
          <a:p>
            <a:r>
              <a:rPr lang="tr-TR" sz="2900" dirty="0">
                <a:latin typeface="Tahoma" panose="020B0604030504040204" pitchFamily="34" charset="0"/>
              </a:rPr>
              <a:t>İthalat Satıcıya ait</a:t>
            </a:r>
            <a:endParaRPr lang="tr-TR" sz="2900" b="0" i="0" u="none" strike="noStrike" baseline="0" dirty="0">
              <a:latin typeface="Tahoma" panose="020B0604030504040204" pitchFamily="34" charset="0"/>
            </a:endParaRPr>
          </a:p>
        </p:txBody>
      </p:sp>
      <p:sp>
        <p:nvSpPr>
          <p:cNvPr id="8" name="Metin kutusu 7">
            <a:extLst>
              <a:ext uri="{FF2B5EF4-FFF2-40B4-BE49-F238E27FC236}">
                <a16:creationId xmlns:a16="http://schemas.microsoft.com/office/drawing/2014/main" id="{9E97F397-D120-DAC8-E2AE-7B5E28210AF0}"/>
              </a:ext>
            </a:extLst>
          </p:cNvPr>
          <p:cNvSpPr txBox="1"/>
          <p:nvPr/>
        </p:nvSpPr>
        <p:spPr>
          <a:xfrm>
            <a:off x="650759" y="4584098"/>
            <a:ext cx="10993574" cy="984885"/>
          </a:xfrm>
          <a:prstGeom prst="rect">
            <a:avLst/>
          </a:prstGeom>
          <a:noFill/>
        </p:spPr>
        <p:txBody>
          <a:bodyPr wrap="square" rtlCol="0">
            <a:spAutoFit/>
          </a:bodyPr>
          <a:lstStyle/>
          <a:p>
            <a:r>
              <a:rPr lang="tr-TR" sz="2900" dirty="0">
                <a:solidFill>
                  <a:srgbClr val="00B050"/>
                </a:solidFill>
                <a:latin typeface="Tahoma" panose="020B0604030504040204" pitchFamily="34" charset="0"/>
              </a:rPr>
              <a:t>Böyle bir teslim şekli bulunmamaktadır.</a:t>
            </a:r>
          </a:p>
          <a:p>
            <a:r>
              <a:rPr lang="tr-TR" sz="2900" dirty="0">
                <a:solidFill>
                  <a:srgbClr val="00B050"/>
                </a:solidFill>
                <a:latin typeface="Tahoma" panose="020B0604030504040204" pitchFamily="34" charset="0"/>
              </a:rPr>
              <a:t>Ancak </a:t>
            </a:r>
            <a:r>
              <a:rPr lang="tr-TR" sz="2900" dirty="0" err="1">
                <a:solidFill>
                  <a:srgbClr val="00B050"/>
                </a:solidFill>
                <a:latin typeface="Tahoma" panose="020B0604030504040204" pitchFamily="34" charset="0"/>
              </a:rPr>
              <a:t>modifiye</a:t>
            </a:r>
            <a:r>
              <a:rPr lang="tr-TR" sz="2900" dirty="0">
                <a:solidFill>
                  <a:srgbClr val="00B050"/>
                </a:solidFill>
                <a:latin typeface="Tahoma" panose="020B0604030504040204" pitchFamily="34" charset="0"/>
              </a:rPr>
              <a:t> edilerek ulaşılabilir. </a:t>
            </a:r>
          </a:p>
        </p:txBody>
      </p:sp>
    </p:spTree>
    <p:extLst>
      <p:ext uri="{BB962C8B-B14F-4D97-AF65-F5344CB8AC3E}">
        <p14:creationId xmlns:p14="http://schemas.microsoft.com/office/powerpoint/2010/main" val="30391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599213" y="962969"/>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err="1">
                <a:latin typeface="Tahoma" panose="020B0604030504040204" pitchFamily="34" charset="0"/>
              </a:rPr>
              <a:t>Multimodal</a:t>
            </a:r>
            <a:r>
              <a:rPr lang="tr-TR" sz="2900" b="0" i="0" u="none" strike="noStrike" baseline="0" dirty="0">
                <a:latin typeface="Tahoma" panose="020B0604030504040204" pitchFamily="34" charset="0"/>
              </a:rPr>
              <a:t> taşıma</a:t>
            </a:r>
          </a:p>
          <a:p>
            <a:r>
              <a:rPr lang="tr-TR" sz="2900" dirty="0">
                <a:latin typeface="Tahoma" panose="020B0604030504040204" pitchFamily="34" charset="0"/>
              </a:rPr>
              <a:t>Yükleme satıcıya ait</a:t>
            </a:r>
          </a:p>
          <a:p>
            <a:r>
              <a:rPr lang="tr-TR" sz="2900" dirty="0">
                <a:latin typeface="Tahoma" panose="020B0604030504040204" pitchFamily="34" charset="0"/>
              </a:rPr>
              <a:t>Ana taşıma alıcıya ait</a:t>
            </a:r>
          </a:p>
          <a:p>
            <a:r>
              <a:rPr lang="tr-TR" sz="2900" b="0" i="0" u="none" strike="noStrike" baseline="0" dirty="0">
                <a:latin typeface="Tahoma" panose="020B0604030504040204" pitchFamily="34" charset="0"/>
              </a:rPr>
              <a:t>Sigorta satıcıya ait</a:t>
            </a:r>
          </a:p>
          <a:p>
            <a:r>
              <a:rPr lang="tr-TR" sz="2900" dirty="0">
                <a:latin typeface="Tahoma" panose="020B0604030504040204" pitchFamily="34" charset="0"/>
              </a:rPr>
              <a:t>Boşaltma alıcıya ait</a:t>
            </a:r>
          </a:p>
          <a:p>
            <a:r>
              <a:rPr lang="tr-TR" sz="2900" dirty="0">
                <a:latin typeface="Tahoma" panose="020B0604030504040204" pitchFamily="34" charset="0"/>
              </a:rPr>
              <a:t>İthalat Satıcıya ait</a:t>
            </a:r>
            <a:endParaRPr lang="tr-TR" sz="2900" b="0" i="0" u="none" strike="noStrike" baseline="0" dirty="0">
              <a:latin typeface="Tahoma" panose="020B0604030504040204" pitchFamily="34" charset="0"/>
            </a:endParaRPr>
          </a:p>
          <a:p>
            <a:endParaRPr lang="tr-TR" sz="2900" dirty="0">
              <a:latin typeface="Tahoma" panose="020B0604030504040204" pitchFamily="34" charset="0"/>
            </a:endParaRPr>
          </a:p>
        </p:txBody>
      </p:sp>
      <p:sp>
        <p:nvSpPr>
          <p:cNvPr id="8" name="Metin kutusu 7">
            <a:extLst>
              <a:ext uri="{FF2B5EF4-FFF2-40B4-BE49-F238E27FC236}">
                <a16:creationId xmlns:a16="http://schemas.microsoft.com/office/drawing/2014/main" id="{9E97F397-D120-DAC8-E2AE-7B5E28210AF0}"/>
              </a:ext>
            </a:extLst>
          </p:cNvPr>
          <p:cNvSpPr txBox="1"/>
          <p:nvPr/>
        </p:nvSpPr>
        <p:spPr>
          <a:xfrm>
            <a:off x="599213" y="4226458"/>
            <a:ext cx="10993574" cy="2323713"/>
          </a:xfrm>
          <a:prstGeom prst="rect">
            <a:avLst/>
          </a:prstGeom>
          <a:noFill/>
        </p:spPr>
        <p:txBody>
          <a:bodyPr wrap="square" rtlCol="0">
            <a:spAutoFit/>
          </a:bodyPr>
          <a:lstStyle/>
          <a:p>
            <a:r>
              <a:rPr lang="tr-TR" sz="2900" dirty="0" err="1">
                <a:latin typeface="Tahoma" panose="020B0604030504040204" pitchFamily="34" charset="0"/>
              </a:rPr>
              <a:t>Multimodal</a:t>
            </a:r>
            <a:r>
              <a:rPr lang="tr-TR" sz="2900" dirty="0">
                <a:latin typeface="Tahoma" panose="020B0604030504040204" pitchFamily="34" charset="0"/>
              </a:rPr>
              <a:t> – EXW – FCA – CPT – CIP – DAP – DPU – DDP</a:t>
            </a:r>
          </a:p>
          <a:p>
            <a:r>
              <a:rPr lang="tr-TR" sz="2900" dirty="0">
                <a:latin typeface="Tahoma" panose="020B0604030504040204" pitchFamily="34" charset="0"/>
              </a:rPr>
              <a:t>Ana taşıma alıcıya ait – EXW – FCA</a:t>
            </a:r>
          </a:p>
          <a:p>
            <a:r>
              <a:rPr lang="tr-TR" sz="2900" dirty="0">
                <a:latin typeface="Tahoma" panose="020B0604030504040204" pitchFamily="34" charset="0"/>
              </a:rPr>
              <a:t>Yükleme ve boşaltma satıcıya ait – FCA satıcı tesisinde </a:t>
            </a:r>
          </a:p>
          <a:p>
            <a:r>
              <a:rPr lang="tr-TR" sz="2900" dirty="0">
                <a:latin typeface="Tahoma" panose="020B0604030504040204" pitchFamily="34" charset="0"/>
              </a:rPr>
              <a:t>Sigorta ve ithalat satıcıya ait - ??????</a:t>
            </a:r>
          </a:p>
          <a:p>
            <a:r>
              <a:rPr lang="tr-TR" sz="2900" dirty="0">
                <a:solidFill>
                  <a:srgbClr val="00B050"/>
                </a:solidFill>
                <a:latin typeface="Tahoma" panose="020B0604030504040204" pitchFamily="34" charset="0"/>
              </a:rPr>
              <a:t>FCA – </a:t>
            </a:r>
            <a:r>
              <a:rPr lang="tr-TR" sz="2900" dirty="0" err="1">
                <a:solidFill>
                  <a:srgbClr val="00B050"/>
                </a:solidFill>
                <a:latin typeface="Tahoma" panose="020B0604030504040204" pitchFamily="34" charset="0"/>
              </a:rPr>
              <a:t>Insurance</a:t>
            </a:r>
            <a:r>
              <a:rPr lang="tr-TR" sz="2900" dirty="0">
                <a:solidFill>
                  <a:srgbClr val="00B050"/>
                </a:solidFill>
                <a:latin typeface="Tahoma" panose="020B0604030504040204" pitchFamily="34" charset="0"/>
              </a:rPr>
              <a:t> ve </a:t>
            </a:r>
            <a:r>
              <a:rPr lang="tr-TR" sz="2900" dirty="0" err="1">
                <a:solidFill>
                  <a:srgbClr val="00B050"/>
                </a:solidFill>
                <a:latin typeface="Tahoma" panose="020B0604030504040204" pitchFamily="34" charset="0"/>
              </a:rPr>
              <a:t>import</a:t>
            </a:r>
            <a:r>
              <a:rPr lang="tr-TR" sz="2900" dirty="0">
                <a:solidFill>
                  <a:srgbClr val="00B050"/>
                </a:solidFill>
                <a:latin typeface="Tahoma" panose="020B0604030504040204" pitchFamily="34" charset="0"/>
              </a:rPr>
              <a:t> </a:t>
            </a:r>
            <a:r>
              <a:rPr lang="tr-TR" sz="2900" dirty="0" err="1">
                <a:solidFill>
                  <a:srgbClr val="00B050"/>
                </a:solidFill>
                <a:latin typeface="Tahoma" panose="020B0604030504040204" pitchFamily="34" charset="0"/>
              </a:rPr>
              <a:t>customs</a:t>
            </a:r>
            <a:r>
              <a:rPr lang="tr-TR" sz="2900" dirty="0">
                <a:solidFill>
                  <a:srgbClr val="00B050"/>
                </a:solidFill>
                <a:latin typeface="Tahoma" panose="020B0604030504040204" pitchFamily="34" charset="0"/>
              </a:rPr>
              <a:t> </a:t>
            </a:r>
            <a:r>
              <a:rPr lang="tr-TR" sz="2900" dirty="0" err="1">
                <a:solidFill>
                  <a:srgbClr val="00B050"/>
                </a:solidFill>
                <a:latin typeface="Tahoma" panose="020B0604030504040204" pitchFamily="34" charset="0"/>
              </a:rPr>
              <a:t>are</a:t>
            </a:r>
            <a:r>
              <a:rPr lang="tr-TR" sz="2900" dirty="0">
                <a:solidFill>
                  <a:srgbClr val="00B050"/>
                </a:solidFill>
                <a:latin typeface="Tahoma" panose="020B0604030504040204" pitchFamily="34" charset="0"/>
              </a:rPr>
              <a:t> </a:t>
            </a:r>
            <a:r>
              <a:rPr lang="tr-TR" sz="2900" dirty="0" err="1">
                <a:solidFill>
                  <a:srgbClr val="00B050"/>
                </a:solidFill>
                <a:latin typeface="Tahoma" panose="020B0604030504040204" pitchFamily="34" charset="0"/>
              </a:rPr>
              <a:t>to</a:t>
            </a:r>
            <a:r>
              <a:rPr lang="tr-TR" sz="2900" dirty="0">
                <a:solidFill>
                  <a:srgbClr val="00B050"/>
                </a:solidFill>
                <a:latin typeface="Tahoma" panose="020B0604030504040204" pitchFamily="34" charset="0"/>
              </a:rPr>
              <a:t> be </a:t>
            </a:r>
            <a:r>
              <a:rPr lang="tr-TR" sz="2900" dirty="0" err="1">
                <a:solidFill>
                  <a:srgbClr val="00B050"/>
                </a:solidFill>
                <a:latin typeface="Tahoma" panose="020B0604030504040204" pitchFamily="34" charset="0"/>
              </a:rPr>
              <a:t>performed</a:t>
            </a:r>
            <a:r>
              <a:rPr lang="tr-TR" sz="2900" dirty="0">
                <a:solidFill>
                  <a:srgbClr val="00B050"/>
                </a:solidFill>
                <a:latin typeface="Tahoma" panose="020B0604030504040204" pitchFamily="34" charset="0"/>
              </a:rPr>
              <a:t> </a:t>
            </a:r>
            <a:r>
              <a:rPr lang="tr-TR" sz="2900" dirty="0" err="1">
                <a:solidFill>
                  <a:srgbClr val="00B050"/>
                </a:solidFill>
                <a:latin typeface="Tahoma" panose="020B0604030504040204" pitchFamily="34" charset="0"/>
              </a:rPr>
              <a:t>by</a:t>
            </a:r>
            <a:r>
              <a:rPr lang="tr-TR" sz="2900" dirty="0">
                <a:solidFill>
                  <a:srgbClr val="00B050"/>
                </a:solidFill>
                <a:latin typeface="Tahoma" panose="020B0604030504040204" pitchFamily="34" charset="0"/>
              </a:rPr>
              <a:t> seller </a:t>
            </a:r>
          </a:p>
        </p:txBody>
      </p:sp>
    </p:spTree>
    <p:extLst>
      <p:ext uri="{BB962C8B-B14F-4D97-AF65-F5344CB8AC3E}">
        <p14:creationId xmlns:p14="http://schemas.microsoft.com/office/powerpoint/2010/main" val="12783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Satıcının </a:t>
            </a:r>
            <a:r>
              <a:rPr lang="tr-TR" sz="2900" b="0" i="0" u="none" strike="noStrike" baseline="0" dirty="0" err="1">
                <a:latin typeface="Tahoma" panose="020B0604030504040204" pitchFamily="34" charset="0"/>
              </a:rPr>
              <a:t>min</a:t>
            </a:r>
            <a:r>
              <a:rPr lang="tr-TR" sz="2900" b="0" i="0" u="none" strike="noStrike" baseline="0" dirty="0">
                <a:latin typeface="Tahoma" panose="020B0604030504040204" pitchFamily="34" charset="0"/>
              </a:rPr>
              <a:t> ICC A </a:t>
            </a:r>
            <a:r>
              <a:rPr lang="tr-TR" sz="2900" b="0" i="0" u="none" strike="noStrike" baseline="0" dirty="0" err="1">
                <a:latin typeface="Tahoma" panose="020B0604030504040204" pitchFamily="34" charset="0"/>
              </a:rPr>
              <a:t>clause</a:t>
            </a:r>
            <a:r>
              <a:rPr lang="tr-TR" sz="2900" b="0" i="0" u="none" strike="noStrike" baseline="0" dirty="0">
                <a:latin typeface="Tahoma" panose="020B0604030504040204" pitchFamily="34" charset="0"/>
              </a:rPr>
              <a:t> poliçe yaptırmak </a:t>
            </a:r>
            <a:r>
              <a:rPr lang="tr-TR" sz="2900" b="0" i="0" u="sng" strike="noStrike" baseline="0" dirty="0">
                <a:solidFill>
                  <a:srgbClr val="0070C0"/>
                </a:solidFill>
                <a:latin typeface="Tahoma" panose="020B0604030504040204" pitchFamily="34" charset="0"/>
              </a:rPr>
              <a:t>zorunda</a:t>
            </a:r>
            <a:r>
              <a:rPr lang="tr-TR" sz="2900" b="0" i="0" u="none" strike="noStrike" baseline="0" dirty="0">
                <a:latin typeface="Tahoma" panose="020B0604030504040204" pitchFamily="34" charset="0"/>
              </a:rPr>
              <a:t> olduğu sigortanın kapsamı ve teslim şekli nedir</a:t>
            </a:r>
          </a:p>
          <a:p>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Tam ziya - EXW</a:t>
            </a:r>
          </a:p>
          <a:p>
            <a:r>
              <a:rPr lang="tr-TR" sz="2900" b="0" i="0" u="none" strike="noStrike" baseline="0" dirty="0">
                <a:latin typeface="Tahoma" panose="020B0604030504040204" pitchFamily="34" charset="0"/>
              </a:rPr>
              <a:t>• </a:t>
            </a:r>
            <a:r>
              <a:rPr lang="tr-TR" sz="2900" dirty="0">
                <a:latin typeface="Tahoma" panose="020B0604030504040204" pitchFamily="34" charset="0"/>
              </a:rPr>
              <a:t>Geniş Kapsamlı </a:t>
            </a:r>
            <a:r>
              <a:rPr lang="tr-TR" sz="2900" b="0" i="0" u="none" strike="noStrike" baseline="0" dirty="0">
                <a:latin typeface="Tahoma" panose="020B0604030504040204" pitchFamily="34" charset="0"/>
              </a:rPr>
              <a:t>- DDP </a:t>
            </a:r>
          </a:p>
          <a:p>
            <a:r>
              <a:rPr lang="tr-TR" sz="2900" b="0" i="0" u="none" strike="noStrike" baseline="0" dirty="0">
                <a:latin typeface="Tahoma" panose="020B0604030504040204" pitchFamily="34" charset="0"/>
              </a:rPr>
              <a:t>• Dar kapsamlı - CIF</a:t>
            </a:r>
          </a:p>
          <a:p>
            <a:r>
              <a:rPr lang="tr-TR" sz="2900" b="0" i="0" u="none" strike="noStrike" baseline="0" dirty="0">
                <a:latin typeface="Tahoma" panose="020B0604030504040204" pitchFamily="34" charset="0"/>
              </a:rPr>
              <a:t>• </a:t>
            </a:r>
            <a:r>
              <a:rPr lang="tr-TR" sz="2900" b="0" i="0" u="none" strike="noStrike" baseline="0" dirty="0" err="1">
                <a:latin typeface="Tahoma" panose="020B0604030504040204" pitchFamily="34" charset="0"/>
              </a:rPr>
              <a:t>All</a:t>
            </a:r>
            <a:r>
              <a:rPr lang="tr-TR" sz="2900" b="0" i="0" u="none" strike="noStrike" baseline="0" dirty="0">
                <a:latin typeface="Tahoma" panose="020B0604030504040204" pitchFamily="34" charset="0"/>
              </a:rPr>
              <a:t> Risk - CIP</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4312716"/>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056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3662541"/>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FCA teslim şekline ana taşıma ve boşaltmayı da eklersek hangi teslim şekline ulaşırız. </a:t>
            </a:r>
          </a:p>
          <a:p>
            <a:endParaRPr lang="tr-TR" sz="2900" dirty="0">
              <a:latin typeface="Tahoma" panose="020B0604030504040204" pitchFamily="34" charset="0"/>
            </a:endParaRPr>
          </a:p>
          <a:p>
            <a:r>
              <a:rPr lang="tr-TR" sz="2900" b="0" i="0" u="none" strike="noStrike" baseline="0" dirty="0">
                <a:latin typeface="Tahoma" panose="020B0604030504040204" pitchFamily="34" charset="0"/>
              </a:rPr>
              <a:t>• DAP</a:t>
            </a:r>
          </a:p>
          <a:p>
            <a:r>
              <a:rPr lang="tr-TR" sz="2900" b="0" i="0" u="none" strike="noStrike" baseline="0" dirty="0">
                <a:latin typeface="Tahoma" panose="020B0604030504040204" pitchFamily="34" charset="0"/>
              </a:rPr>
              <a:t>• DPU</a:t>
            </a:r>
          </a:p>
          <a:p>
            <a:r>
              <a:rPr lang="tr-TR" sz="2900" b="0" i="0" u="none" strike="noStrike" baseline="0" dirty="0">
                <a:latin typeface="Tahoma" panose="020B0604030504040204" pitchFamily="34" charset="0"/>
              </a:rPr>
              <a:t>• DDP</a:t>
            </a:r>
          </a:p>
          <a:p>
            <a:r>
              <a:rPr lang="tr-TR" sz="2900" b="0" i="0" u="none" strike="noStrike" baseline="0" dirty="0">
                <a:latin typeface="Tahoma" panose="020B0604030504040204" pitchFamily="34" charset="0"/>
              </a:rPr>
              <a:t>• Hepsi</a:t>
            </a:r>
            <a:endParaRPr lang="tr-TR" sz="2900" dirty="0">
              <a:latin typeface="Tahoma" panose="020B0604030504040204" pitchFamily="34" charset="0"/>
            </a:endParaRPr>
          </a:p>
        </p:txBody>
      </p:sp>
      <p:sp>
        <p:nvSpPr>
          <p:cNvPr id="3" name="Oval 2">
            <a:extLst>
              <a:ext uri="{FF2B5EF4-FFF2-40B4-BE49-F238E27FC236}">
                <a16:creationId xmlns:a16="http://schemas.microsoft.com/office/drawing/2014/main" id="{6B8C1163-7231-18FB-EFDE-523E9366B7E7}"/>
              </a:ext>
            </a:extLst>
          </p:cNvPr>
          <p:cNvSpPr/>
          <p:nvPr/>
        </p:nvSpPr>
        <p:spPr>
          <a:xfrm>
            <a:off x="607023" y="3439252"/>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314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4108817"/>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dirty="0">
                <a:latin typeface="Tahoma" panose="020B0604030504040204" pitchFamily="34" charset="0"/>
              </a:rPr>
              <a:t>DAP</a:t>
            </a:r>
            <a:r>
              <a:rPr lang="tr-TR" sz="2900" b="0" i="0" u="none" strike="noStrike" baseline="0" dirty="0">
                <a:latin typeface="Tahoma" panose="020B0604030504040204" pitchFamily="34" charset="0"/>
              </a:rPr>
              <a:t> teslim şeklinden ana taşımayı çıkartır ve yüklemeyi de alıcının sorumluluğuna bırakırsak hangi teslim şekline ulaşırız (Deniz- </a:t>
            </a:r>
            <a:r>
              <a:rPr lang="tr-TR" sz="2900" dirty="0" err="1">
                <a:latin typeface="Tahoma" panose="020B0604030504040204" pitchFamily="34" charset="0"/>
              </a:rPr>
              <a:t>Multimodal</a:t>
            </a:r>
            <a:r>
              <a:rPr lang="tr-TR" sz="2900" b="0" i="0" u="none" strike="noStrike" baseline="0" dirty="0">
                <a:latin typeface="Tahoma" panose="020B0604030504040204" pitchFamily="34" charset="0"/>
              </a:rPr>
              <a:t>) </a:t>
            </a:r>
          </a:p>
          <a:p>
            <a:endParaRPr lang="tr-TR" sz="2900" dirty="0">
              <a:latin typeface="Tahoma" panose="020B0604030504040204" pitchFamily="34" charset="0"/>
            </a:endParaRPr>
          </a:p>
          <a:p>
            <a:r>
              <a:rPr lang="tr-TR" sz="2900" b="0" i="0" u="none" strike="noStrike" baseline="0" dirty="0">
                <a:latin typeface="Tahoma" panose="020B0604030504040204" pitchFamily="34" charset="0"/>
              </a:rPr>
              <a:t>• FOB – </a:t>
            </a:r>
            <a:r>
              <a:rPr lang="tr-TR" sz="2900" dirty="0">
                <a:latin typeface="Tahoma" panose="020B0604030504040204" pitchFamily="34" charset="0"/>
              </a:rPr>
              <a:t>FCA</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CIF - CIP</a:t>
            </a:r>
          </a:p>
          <a:p>
            <a:r>
              <a:rPr lang="tr-TR" sz="2900" b="0" i="0" u="none" strike="noStrike" baseline="0" dirty="0">
                <a:latin typeface="Tahoma" panose="020B0604030504040204" pitchFamily="34" charset="0"/>
              </a:rPr>
              <a:t>• FAS – FCA</a:t>
            </a:r>
          </a:p>
          <a:p>
            <a:r>
              <a:rPr lang="tr-TR" sz="2900" b="0" i="0" u="none" strike="noStrike" baseline="0" dirty="0">
                <a:latin typeface="Tahoma" panose="020B0604030504040204" pitchFamily="34" charset="0"/>
              </a:rPr>
              <a:t>• FAS - EXW</a:t>
            </a:r>
            <a:endParaRPr lang="tr-TR" sz="2900" dirty="0">
              <a:latin typeface="Tahoma" panose="020B0604030504040204" pitchFamily="34" charset="0"/>
            </a:endParaRPr>
          </a:p>
        </p:txBody>
      </p:sp>
      <p:sp>
        <p:nvSpPr>
          <p:cNvPr id="8" name="Oval 7">
            <a:extLst>
              <a:ext uri="{FF2B5EF4-FFF2-40B4-BE49-F238E27FC236}">
                <a16:creationId xmlns:a16="http://schemas.microsoft.com/office/drawing/2014/main" id="{C16B24B8-28E1-D58A-97F6-150B7539FD6C}"/>
              </a:ext>
            </a:extLst>
          </p:cNvPr>
          <p:cNvSpPr/>
          <p:nvPr/>
        </p:nvSpPr>
        <p:spPr>
          <a:xfrm>
            <a:off x="622944" y="4765357"/>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a:extLst>
              <a:ext uri="{FF2B5EF4-FFF2-40B4-BE49-F238E27FC236}">
                <a16:creationId xmlns:a16="http://schemas.microsoft.com/office/drawing/2014/main" id="{47069E2E-3FBD-4A8A-F756-CFF216EF17E3}"/>
              </a:ext>
            </a:extLst>
          </p:cNvPr>
          <p:cNvSpPr txBox="1"/>
          <p:nvPr/>
        </p:nvSpPr>
        <p:spPr>
          <a:xfrm>
            <a:off x="793241" y="5683954"/>
            <a:ext cx="10234150" cy="369332"/>
          </a:xfrm>
          <a:prstGeom prst="rect">
            <a:avLst/>
          </a:prstGeom>
          <a:noFill/>
        </p:spPr>
        <p:txBody>
          <a:bodyPr wrap="square" rtlCol="0">
            <a:spAutoFit/>
          </a:bodyPr>
          <a:lstStyle/>
          <a:p>
            <a:r>
              <a:rPr lang="tr-TR" dirty="0"/>
              <a:t>FCA yükleme satıcının tesisinde olmaması halinde taşıma aracına yükleme satıcıya aittir</a:t>
            </a:r>
          </a:p>
        </p:txBody>
      </p:sp>
    </p:spTree>
    <p:extLst>
      <p:ext uri="{BB962C8B-B14F-4D97-AF65-F5344CB8AC3E}">
        <p14:creationId xmlns:p14="http://schemas.microsoft.com/office/powerpoint/2010/main" val="18689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620671" y="1174046"/>
            <a:ext cx="10993574" cy="4555093"/>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FCA teslim şeklinde </a:t>
            </a:r>
          </a:p>
          <a:p>
            <a:r>
              <a:rPr lang="tr-TR" sz="2900" dirty="0">
                <a:latin typeface="Tahoma" panose="020B0604030504040204" pitchFamily="34" charset="0"/>
              </a:rPr>
              <a:t>* </a:t>
            </a:r>
            <a:r>
              <a:rPr lang="tr-TR" sz="2900" b="0" i="0" u="none" strike="noStrike" baseline="0" dirty="0">
                <a:latin typeface="Tahoma" panose="020B0604030504040204" pitchFamily="34" charset="0"/>
              </a:rPr>
              <a:t>satıcının tesisinde ve </a:t>
            </a:r>
          </a:p>
          <a:p>
            <a:r>
              <a:rPr lang="tr-TR" sz="2900" b="0" i="0" u="none" strike="noStrike" baseline="0" dirty="0">
                <a:latin typeface="Tahoma" panose="020B0604030504040204" pitchFamily="34" charset="0"/>
              </a:rPr>
              <a:t>* satıcının tesisi haricinde </a:t>
            </a:r>
            <a:r>
              <a:rPr lang="tr-TR" sz="2900" dirty="0">
                <a:latin typeface="Tahoma" panose="020B0604030504040204" pitchFamily="34" charset="0"/>
              </a:rPr>
              <a:t>belirtilen yerde </a:t>
            </a:r>
          </a:p>
          <a:p>
            <a:r>
              <a:rPr lang="tr-TR" sz="2900" dirty="0">
                <a:latin typeface="Tahoma" panose="020B0604030504040204" pitchFamily="34" charset="0"/>
              </a:rPr>
              <a:t>malların ana taşıma aracına yüklenmesinden kim sorumludur</a:t>
            </a:r>
          </a:p>
          <a:p>
            <a:endParaRPr lang="tr-TR" sz="2900" dirty="0">
              <a:latin typeface="Tahoma" panose="020B0604030504040204" pitchFamily="34" charset="0"/>
            </a:endParaRPr>
          </a:p>
          <a:p>
            <a:r>
              <a:rPr lang="tr-TR" sz="2900" b="0" i="0" u="none" strike="noStrike" baseline="0" dirty="0">
                <a:latin typeface="Tahoma" panose="020B0604030504040204" pitchFamily="34" charset="0"/>
              </a:rPr>
              <a:t>• </a:t>
            </a:r>
            <a:r>
              <a:rPr lang="tr-TR" sz="2900" dirty="0">
                <a:latin typeface="Tahoma" panose="020B0604030504040204" pitchFamily="34" charset="0"/>
              </a:rPr>
              <a:t>Satıcı - Alıcı</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a:t>
            </a:r>
            <a:r>
              <a:rPr lang="tr-TR" sz="2900" dirty="0">
                <a:latin typeface="Tahoma" panose="020B0604030504040204" pitchFamily="34" charset="0"/>
              </a:rPr>
              <a:t>Alıcı - Satıcı</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a:t>
            </a:r>
            <a:r>
              <a:rPr lang="tr-TR" sz="2900" dirty="0">
                <a:latin typeface="Tahoma" panose="020B0604030504040204" pitchFamily="34" charset="0"/>
              </a:rPr>
              <a:t>Satıcı - Satıcı</a:t>
            </a:r>
            <a:endParaRPr lang="tr-TR" sz="2900" b="0" i="0" u="none" strike="noStrike" baseline="0" dirty="0">
              <a:latin typeface="Tahoma" panose="020B0604030504040204" pitchFamily="34" charset="0"/>
            </a:endParaRPr>
          </a:p>
          <a:p>
            <a:r>
              <a:rPr lang="tr-TR" sz="2900" b="0" i="0" u="none" strike="noStrike" baseline="0" dirty="0">
                <a:latin typeface="Tahoma" panose="020B0604030504040204" pitchFamily="34" charset="0"/>
              </a:rPr>
              <a:t>• A</a:t>
            </a:r>
            <a:r>
              <a:rPr lang="tr-TR" sz="2900" dirty="0">
                <a:latin typeface="Tahoma" panose="020B0604030504040204" pitchFamily="34" charset="0"/>
              </a:rPr>
              <a:t>lıcı - Alıcı</a:t>
            </a:r>
          </a:p>
        </p:txBody>
      </p:sp>
      <p:sp>
        <p:nvSpPr>
          <p:cNvPr id="3" name="Oval 2">
            <a:extLst>
              <a:ext uri="{FF2B5EF4-FFF2-40B4-BE49-F238E27FC236}">
                <a16:creationId xmlns:a16="http://schemas.microsoft.com/office/drawing/2014/main" id="{6B8C1163-7231-18FB-EFDE-523E9366B7E7}"/>
              </a:ext>
            </a:extLst>
          </p:cNvPr>
          <p:cNvSpPr/>
          <p:nvPr/>
        </p:nvSpPr>
        <p:spPr>
          <a:xfrm>
            <a:off x="620671" y="3848689"/>
            <a:ext cx="345141" cy="48419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590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Değerlendirme Soruları</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Metin kutusu 6">
            <a:extLst>
              <a:ext uri="{FF2B5EF4-FFF2-40B4-BE49-F238E27FC236}">
                <a16:creationId xmlns:a16="http://schemas.microsoft.com/office/drawing/2014/main" id="{F5104B4D-0287-A11A-8D5A-FE9726F069E7}"/>
              </a:ext>
            </a:extLst>
          </p:cNvPr>
          <p:cNvSpPr txBox="1"/>
          <p:nvPr/>
        </p:nvSpPr>
        <p:spPr>
          <a:xfrm>
            <a:off x="903060" y="1207213"/>
            <a:ext cx="10993574" cy="2323713"/>
          </a:xfrm>
          <a:prstGeom prst="rect">
            <a:avLst/>
          </a:prstGeom>
          <a:noFill/>
        </p:spPr>
        <p:txBody>
          <a:bodyPr wrap="square" rtlCol="0">
            <a:spAutoFit/>
          </a:bodyPr>
          <a:lstStyle/>
          <a:p>
            <a:pPr algn="l"/>
            <a:endParaRPr lang="tr-TR" sz="2900" b="0" i="0" u="none" strike="noStrike" baseline="0" dirty="0">
              <a:solidFill>
                <a:srgbClr val="000000"/>
              </a:solidFill>
              <a:latin typeface="Tahoma" panose="020B0604030504040204" pitchFamily="34" charset="0"/>
            </a:endParaRPr>
          </a:p>
          <a:p>
            <a:r>
              <a:rPr lang="tr-TR" sz="2900" b="0" i="0" u="none" strike="noStrike" baseline="0" dirty="0">
                <a:latin typeface="Tahoma" panose="020B0604030504040204" pitchFamily="34" charset="0"/>
              </a:rPr>
              <a:t>Denizyolu taşıması</a:t>
            </a:r>
          </a:p>
          <a:p>
            <a:r>
              <a:rPr lang="tr-TR" sz="2900" b="0" i="0" u="none" strike="noStrike" baseline="0" dirty="0">
                <a:latin typeface="Tahoma" panose="020B0604030504040204" pitchFamily="34" charset="0"/>
              </a:rPr>
              <a:t>Ana taşıma alıcıya ait</a:t>
            </a:r>
          </a:p>
          <a:p>
            <a:r>
              <a:rPr lang="tr-TR" sz="2900" dirty="0">
                <a:latin typeface="Tahoma" panose="020B0604030504040204" pitchFamily="34" charset="0"/>
              </a:rPr>
              <a:t>Yükleme alıcıya ait</a:t>
            </a:r>
          </a:p>
          <a:p>
            <a:endParaRPr lang="tr-TR" sz="2900" dirty="0">
              <a:latin typeface="Tahoma" panose="020B0604030504040204" pitchFamily="34" charset="0"/>
            </a:endParaRPr>
          </a:p>
        </p:txBody>
      </p:sp>
      <p:sp>
        <p:nvSpPr>
          <p:cNvPr id="5" name="Metin kutusu 4">
            <a:extLst>
              <a:ext uri="{FF2B5EF4-FFF2-40B4-BE49-F238E27FC236}">
                <a16:creationId xmlns:a16="http://schemas.microsoft.com/office/drawing/2014/main" id="{6394752B-7160-EB50-72AB-C6B1289E274E}"/>
              </a:ext>
            </a:extLst>
          </p:cNvPr>
          <p:cNvSpPr txBox="1"/>
          <p:nvPr/>
        </p:nvSpPr>
        <p:spPr>
          <a:xfrm>
            <a:off x="981636" y="4007223"/>
            <a:ext cx="10192870" cy="1431161"/>
          </a:xfrm>
          <a:prstGeom prst="rect">
            <a:avLst/>
          </a:prstGeom>
          <a:noFill/>
        </p:spPr>
        <p:txBody>
          <a:bodyPr wrap="square" rtlCol="0">
            <a:spAutoFit/>
          </a:bodyPr>
          <a:lstStyle>
            <a:defPPr>
              <a:defRPr lang="tr-TR"/>
            </a:defPPr>
            <a:lvl1pPr>
              <a:defRPr sz="2900" b="0" i="0" u="none" strike="noStrike" baseline="0">
                <a:solidFill>
                  <a:srgbClr val="000000"/>
                </a:solidFill>
                <a:latin typeface="Tahoma" panose="020B0604030504040204" pitchFamily="34" charset="0"/>
              </a:defRPr>
            </a:lvl1pPr>
          </a:lstStyle>
          <a:p>
            <a:r>
              <a:rPr lang="tr-TR" dirty="0"/>
              <a:t>Deniz yolu – FAS – FOB – CFR – CIF</a:t>
            </a:r>
          </a:p>
          <a:p>
            <a:r>
              <a:rPr lang="tr-TR" dirty="0"/>
              <a:t>Ana taşıma alıcıya ait FAS - FOB</a:t>
            </a:r>
          </a:p>
          <a:p>
            <a:r>
              <a:rPr lang="tr-TR" dirty="0"/>
              <a:t>Yükleme alıcıya ait – </a:t>
            </a:r>
            <a:r>
              <a:rPr lang="tr-TR" b="1" dirty="0">
                <a:solidFill>
                  <a:srgbClr val="00B050"/>
                </a:solidFill>
              </a:rPr>
              <a:t>FAS</a:t>
            </a:r>
          </a:p>
        </p:txBody>
      </p:sp>
    </p:spTree>
    <p:extLst>
      <p:ext uri="{BB962C8B-B14F-4D97-AF65-F5344CB8AC3E}">
        <p14:creationId xmlns:p14="http://schemas.microsoft.com/office/powerpoint/2010/main" val="209088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584813" y="1465735"/>
            <a:ext cx="11423411" cy="4662815"/>
          </a:xfrm>
          <a:prstGeom prst="rect">
            <a:avLst/>
          </a:prstGeom>
          <a:noFill/>
        </p:spPr>
        <p:txBody>
          <a:bodyPr wrap="square" rtlCol="0">
            <a:spAutoFit/>
          </a:bodyPr>
          <a:lstStyle/>
          <a:p>
            <a:pPr lvl="0"/>
            <a:r>
              <a:rPr lang="tr-TR" sz="2700" b="1" dirty="0">
                <a:solidFill>
                  <a:prstClr val="black"/>
                </a:solidFill>
              </a:rPr>
              <a:t>1-Emtea Nakliyatı Sigortaları</a:t>
            </a:r>
          </a:p>
          <a:p>
            <a:pPr lvl="0"/>
            <a:r>
              <a:rPr lang="tr-TR" sz="2700" b="1" dirty="0">
                <a:solidFill>
                  <a:prstClr val="black"/>
                </a:solidFill>
              </a:rPr>
              <a:t>2-Kıymet Nakliyatı Sigortaları</a:t>
            </a:r>
          </a:p>
          <a:p>
            <a:pPr lvl="0"/>
            <a:r>
              <a:rPr lang="tr-TR" sz="2700" b="1" dirty="0">
                <a:solidFill>
                  <a:prstClr val="black"/>
                </a:solidFill>
              </a:rPr>
              <a:t>3-Tekne Sigortaları</a:t>
            </a:r>
          </a:p>
          <a:p>
            <a:pPr lvl="0"/>
            <a:r>
              <a:rPr lang="tr-TR" sz="2700" dirty="0">
                <a:solidFill>
                  <a:prstClr val="black"/>
                </a:solidFill>
              </a:rPr>
              <a:t>a-Gezinti Teknesi-Yat Sigortaları</a:t>
            </a:r>
          </a:p>
          <a:p>
            <a:pPr lvl="0"/>
            <a:r>
              <a:rPr lang="tr-TR" sz="2700" dirty="0">
                <a:solidFill>
                  <a:prstClr val="black"/>
                </a:solidFill>
              </a:rPr>
              <a:t>b-Ticari Tekne Sigortaları</a:t>
            </a:r>
          </a:p>
          <a:p>
            <a:pPr lvl="0"/>
            <a:r>
              <a:rPr lang="tr-TR" sz="2700" dirty="0">
                <a:solidFill>
                  <a:prstClr val="black"/>
                </a:solidFill>
              </a:rPr>
              <a:t>c-Tekne İnşaat Sigortaları</a:t>
            </a:r>
          </a:p>
          <a:p>
            <a:pPr lvl="0"/>
            <a:r>
              <a:rPr lang="tr-TR" sz="2700" dirty="0">
                <a:solidFill>
                  <a:prstClr val="black"/>
                </a:solidFill>
              </a:rPr>
              <a:t>d-Navlun Kaybı, Kira Kaybı Sigortaları</a:t>
            </a:r>
          </a:p>
          <a:p>
            <a:pPr lvl="0"/>
            <a:r>
              <a:rPr lang="tr-TR" sz="2700" b="1" dirty="0">
                <a:solidFill>
                  <a:prstClr val="black"/>
                </a:solidFill>
              </a:rPr>
              <a:t>4-Sorumluluk Sigortaları</a:t>
            </a:r>
          </a:p>
          <a:p>
            <a:pPr lvl="0"/>
            <a:r>
              <a:rPr lang="tr-TR" sz="2700" dirty="0">
                <a:solidFill>
                  <a:prstClr val="black"/>
                </a:solidFill>
              </a:rPr>
              <a:t>a-Taşıyıcı Mali Sorumluluk Sigortası</a:t>
            </a:r>
          </a:p>
          <a:p>
            <a:pPr lvl="0"/>
            <a:r>
              <a:rPr lang="tr-TR" sz="2700" dirty="0">
                <a:solidFill>
                  <a:prstClr val="black"/>
                </a:solidFill>
              </a:rPr>
              <a:t>b-C.M.R Sigortaları</a:t>
            </a:r>
          </a:p>
          <a:p>
            <a:pPr lvl="0"/>
            <a:r>
              <a:rPr lang="tr-TR" sz="2700" dirty="0">
                <a:solidFill>
                  <a:prstClr val="black"/>
                </a:solidFill>
              </a:rPr>
              <a:t>c-Gemi Tamircileri Hukuki Sorumluluk Sigortası</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2773081" y="873784"/>
            <a:ext cx="5756579"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Genel Sigorta Çeşitleri</a:t>
            </a:r>
          </a:p>
        </p:txBody>
      </p:sp>
    </p:spTree>
    <p:extLst>
      <p:ext uri="{BB962C8B-B14F-4D97-AF65-F5344CB8AC3E}">
        <p14:creationId xmlns:p14="http://schemas.microsoft.com/office/powerpoint/2010/main" val="3782932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Metin kutusu 42">
            <a:extLst>
              <a:ext uri="{FF2B5EF4-FFF2-40B4-BE49-F238E27FC236}">
                <a16:creationId xmlns:a16="http://schemas.microsoft.com/office/drawing/2014/main" id="{48D2FB32-DD53-0217-BF32-F2C2F58B1948}"/>
              </a:ext>
            </a:extLst>
          </p:cNvPr>
          <p:cNvSpPr txBox="1"/>
          <p:nvPr/>
        </p:nvSpPr>
        <p:spPr>
          <a:xfrm>
            <a:off x="147918" y="1766572"/>
            <a:ext cx="11423411" cy="3970318"/>
          </a:xfrm>
          <a:prstGeom prst="rect">
            <a:avLst/>
          </a:prstGeom>
          <a:noFill/>
        </p:spPr>
        <p:txBody>
          <a:bodyPr wrap="square" rtlCol="0">
            <a:spAutoFit/>
          </a:bodyPr>
          <a:lstStyle/>
          <a:p>
            <a:pPr marL="457200" lvl="1" indent="0" algn="just">
              <a:buNone/>
            </a:pPr>
            <a:r>
              <a:rPr lang="tr-TR" sz="2800" b="1" dirty="0"/>
              <a:t>Tam Zıya (Gerçek Tam Zıya):</a:t>
            </a:r>
            <a:r>
              <a:rPr lang="tr-TR" sz="2800" dirty="0"/>
              <a:t> Sigorta konusunun tamamen hasar görüp yok olması, sigorta konusunun fiziki varlığının ortadan kalkmasıdır. </a:t>
            </a:r>
          </a:p>
          <a:p>
            <a:pPr marL="457200" lvl="1" indent="0" algn="just">
              <a:buNone/>
            </a:pPr>
            <a:endParaRPr lang="tr-TR" sz="2800" dirty="0"/>
          </a:p>
          <a:p>
            <a:pPr marL="457200" lvl="1" indent="0" algn="just">
              <a:buNone/>
            </a:pPr>
            <a:r>
              <a:rPr lang="tr-TR" sz="2800" b="1" dirty="0"/>
              <a:t>Örnek:</a:t>
            </a:r>
            <a:r>
              <a:rPr lang="tr-TR" sz="2800" dirty="0"/>
              <a:t> Tekne ile birlikte yükün batması, çıkarılamayacak duruma gelmesi, yükün yangın sonucu tahrip olması, sigorta konusunun temel niteliklerini kaybetmesi (dökme çimentonun ıslanıp taşlaşması, vb.),nakil aracı ile birlikte yükün de bir daha ele geçmeyecek şekilde hasarlanıp fiziki varlığının sona ermesi halleri. (Uçağın düşüp parçalanıp yanması, trenin, kamyonun yüküyle birlikte yanması, vb.)</a:t>
            </a:r>
          </a:p>
        </p:txBody>
      </p: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NAKLİYAT SİGORTALARINDA KULLANILAN BAZI TEMEL KAVRAMLAR</a:t>
            </a:r>
          </a:p>
        </p:txBody>
      </p:sp>
    </p:spTree>
    <p:extLst>
      <p:ext uri="{BB962C8B-B14F-4D97-AF65-F5344CB8AC3E}">
        <p14:creationId xmlns:p14="http://schemas.microsoft.com/office/powerpoint/2010/main" val="32300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NAKLİYAT SİGORTALARINDA KULLANILAN BAZI TEMEL KAVRAMLAR</a:t>
            </a:r>
          </a:p>
        </p:txBody>
      </p:sp>
      <p:sp>
        <p:nvSpPr>
          <p:cNvPr id="10" name="İçerik Yer Tutucusu 2">
            <a:extLst>
              <a:ext uri="{FF2B5EF4-FFF2-40B4-BE49-F238E27FC236}">
                <a16:creationId xmlns:a16="http://schemas.microsoft.com/office/drawing/2014/main" id="{7FB67F8D-BC12-E054-4CA9-F63BBA171E49}"/>
              </a:ext>
            </a:extLst>
          </p:cNvPr>
          <p:cNvSpPr>
            <a:spLocks noGrp="1"/>
          </p:cNvSpPr>
          <p:nvPr>
            <p:ph idx="1"/>
          </p:nvPr>
        </p:nvSpPr>
        <p:spPr>
          <a:xfrm>
            <a:off x="443432" y="1778002"/>
            <a:ext cx="11075467" cy="5467421"/>
          </a:xfrm>
        </p:spPr>
        <p:txBody>
          <a:bodyPr>
            <a:normAutofit/>
          </a:bodyPr>
          <a:lstStyle/>
          <a:p>
            <a:pPr algn="just"/>
            <a:r>
              <a:rPr lang="tr-TR" b="1" dirty="0"/>
              <a:t>Avarya:</a:t>
            </a:r>
            <a:r>
              <a:rPr lang="tr-TR" dirty="0"/>
              <a:t> Gemi ve yükün uğradığı olağandışı zarar, zıya ile sefer sırasında yapılan olağanüstü masrafları kapsar. </a:t>
            </a:r>
            <a:endParaRPr lang="tr-TR" b="1" dirty="0"/>
          </a:p>
          <a:p>
            <a:pPr marL="0" indent="0" algn="just">
              <a:buNone/>
            </a:pPr>
            <a:endParaRPr lang="tr-TR" b="1" dirty="0"/>
          </a:p>
          <a:p>
            <a:pPr algn="just"/>
            <a:r>
              <a:rPr lang="tr-TR" b="1" dirty="0"/>
              <a:t>Müşterek (Büyük, Genel) Avarya: </a:t>
            </a:r>
            <a:r>
              <a:rPr lang="tr-TR" dirty="0"/>
              <a:t>Müşterek bir deniz yolculuğuna çıkmış olan gemi ve yükü tehdit eden bir tehlikeden, onları korumak amacıyla ve makul bir hareket tarzı oluşturacak şekilde ve bile bile olağanüstü bir fedakarlık yapılması ve olağanüstü bir masrafa katlanılması halinde, gemi veya yükün kısmen veya tamamen kurtulmuş olmaları haline müşterek avarya denir.  </a:t>
            </a:r>
          </a:p>
        </p:txBody>
      </p:sp>
    </p:spTree>
    <p:extLst>
      <p:ext uri="{BB962C8B-B14F-4D97-AF65-F5344CB8AC3E}">
        <p14:creationId xmlns:p14="http://schemas.microsoft.com/office/powerpoint/2010/main" val="266726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001682" y="311620"/>
            <a:ext cx="6239435" cy="574113"/>
          </a:xfrm>
        </p:spPr>
        <p:txBody>
          <a:bodyPr>
            <a:normAutofit/>
          </a:bodyPr>
          <a:lstStyle/>
          <a:p>
            <a:r>
              <a:rPr lang="tr-TR" sz="3000" dirty="0" err="1">
                <a:solidFill>
                  <a:srgbClr val="002060"/>
                </a:solidFill>
              </a:rPr>
              <a:t>Incoterms</a:t>
            </a:r>
            <a:r>
              <a:rPr lang="tr-TR" sz="3000" dirty="0">
                <a:solidFill>
                  <a:srgbClr val="002060"/>
                </a:solidFill>
              </a:rPr>
              <a:t> Kurallarının Belirtilmesi</a:t>
            </a:r>
          </a:p>
        </p:txBody>
      </p:sp>
      <p:sp>
        <p:nvSpPr>
          <p:cNvPr id="3" name="İçerik Yer Tutucusu 2">
            <a:extLst>
              <a:ext uri="{FF2B5EF4-FFF2-40B4-BE49-F238E27FC236}">
                <a16:creationId xmlns:a16="http://schemas.microsoft.com/office/drawing/2014/main" id="{EC245ADD-4433-9917-9789-0FE86AF9E751}"/>
              </a:ext>
            </a:extLst>
          </p:cNvPr>
          <p:cNvSpPr>
            <a:spLocks noGrp="1"/>
          </p:cNvSpPr>
          <p:nvPr>
            <p:ph idx="1"/>
          </p:nvPr>
        </p:nvSpPr>
        <p:spPr>
          <a:xfrm>
            <a:off x="482600" y="1104902"/>
            <a:ext cx="11277600" cy="5072061"/>
          </a:xfrm>
        </p:spPr>
        <p:txBody>
          <a:bodyPr>
            <a:normAutofit/>
          </a:bodyPr>
          <a:lstStyle/>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Teslim şeklinin "[seçilen </a:t>
            </a:r>
            <a:r>
              <a:rPr lang="tr-TR" sz="2100" b="0" i="0" u="none" strike="noStrike" baseline="0" dirty="0" err="1">
                <a:solidFill>
                  <a:srgbClr val="000000"/>
                </a:solidFill>
                <a:latin typeface="Tahoma" panose="020B0604030504040204" pitchFamily="34" charset="0"/>
              </a:rPr>
              <a:t>Incoterms</a:t>
            </a:r>
            <a:r>
              <a:rPr lang="tr-TR" sz="2100" b="0" i="0" u="none" strike="noStrike" baseline="0" dirty="0">
                <a:solidFill>
                  <a:srgbClr val="000000"/>
                </a:solidFill>
                <a:latin typeface="Tahoma" panose="020B0604030504040204" pitchFamily="34" charset="0"/>
              </a:rPr>
              <a:t> kuralı] [adlandırılmış liman, yer veya nokta]» gibi </a:t>
            </a:r>
            <a:r>
              <a:rPr lang="tr-TR" sz="2100" b="0" i="0" u="none" strike="noStrike" baseline="0" dirty="0">
                <a:solidFill>
                  <a:srgbClr val="0070C0"/>
                </a:solidFill>
                <a:latin typeface="Tahoma" panose="020B0604030504040204" pitchFamily="34" charset="0"/>
              </a:rPr>
              <a:t>kelimelerle sözleşmelerde açıkça belirtmek</a:t>
            </a:r>
            <a:r>
              <a:rPr lang="tr-TR" sz="2100" b="0" i="0" u="none" strike="noStrike" baseline="0" dirty="0">
                <a:solidFill>
                  <a:srgbClr val="000000"/>
                </a:solidFill>
                <a:latin typeface="Tahoma" panose="020B0604030504040204" pitchFamily="34" charset="0"/>
              </a:rPr>
              <a:t> </a:t>
            </a:r>
            <a:r>
              <a:rPr lang="tr-TR" sz="2100" dirty="0" err="1">
                <a:solidFill>
                  <a:srgbClr val="000000"/>
                </a:solidFill>
                <a:latin typeface="Tahoma" panose="020B0604030504040204" pitchFamily="34" charset="0"/>
              </a:rPr>
              <a:t>Ör;FOB</a:t>
            </a:r>
            <a:r>
              <a:rPr lang="tr-TR" sz="2100" dirty="0">
                <a:solidFill>
                  <a:srgbClr val="000000"/>
                </a:solidFill>
                <a:latin typeface="Tahoma" panose="020B0604030504040204" pitchFamily="34" charset="0"/>
              </a:rPr>
              <a:t> Bartın Port </a:t>
            </a:r>
            <a:r>
              <a:rPr lang="tr-TR" sz="2100" b="0" i="0" u="none" strike="noStrike" baseline="0" dirty="0" err="1">
                <a:solidFill>
                  <a:srgbClr val="000000"/>
                </a:solidFill>
                <a:latin typeface="Tahoma" panose="020B0604030504040204" pitchFamily="34" charset="0"/>
              </a:rPr>
              <a:t>Incoterms</a:t>
            </a:r>
            <a:r>
              <a:rPr lang="tr-TR" sz="2100" b="0" i="0" u="none" strike="noStrike" baseline="0" dirty="0">
                <a:solidFill>
                  <a:srgbClr val="000000"/>
                </a:solidFill>
                <a:latin typeface="Tahoma" panose="020B0604030504040204" pitchFamily="34" charset="0"/>
              </a:rPr>
              <a:t> 2020</a:t>
            </a:r>
          </a:p>
          <a:p>
            <a:pPr>
              <a:buFont typeface="Wingdings" panose="05000000000000000000" pitchFamily="2" charset="2"/>
              <a:buChar char="§"/>
            </a:pPr>
            <a:r>
              <a:rPr lang="tr-TR" sz="2100" dirty="0">
                <a:solidFill>
                  <a:srgbClr val="000000"/>
                </a:solidFill>
                <a:latin typeface="Tahoma" panose="020B0604030504040204" pitchFamily="34" charset="0"/>
              </a:rPr>
              <a:t>Tabi olduğu yayın yılını dışarıda bırakmak, çözülmesi zor olabilecek sorunlara neden olabileceğinden </a:t>
            </a:r>
            <a:r>
              <a:rPr lang="tr-TR" sz="2100" dirty="0">
                <a:solidFill>
                  <a:srgbClr val="0070C0"/>
                </a:solidFill>
                <a:latin typeface="Tahoma" panose="020B0604030504040204" pitchFamily="34" charset="0"/>
              </a:rPr>
              <a:t>hangi versiyonunun uygulanacağını özellikle belirtmek  </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Seçilen </a:t>
            </a:r>
            <a:r>
              <a:rPr lang="tr-TR" sz="2100" b="0" i="0" u="none" strike="noStrike" baseline="0" dirty="0" err="1">
                <a:solidFill>
                  <a:srgbClr val="000000"/>
                </a:solidFill>
                <a:latin typeface="Tahoma" panose="020B0604030504040204" pitchFamily="34" charset="0"/>
              </a:rPr>
              <a:t>Incoterms</a:t>
            </a:r>
            <a:r>
              <a:rPr lang="tr-TR" sz="2100" b="0" i="0" u="none" strike="noStrike" baseline="0" dirty="0">
                <a:solidFill>
                  <a:srgbClr val="000000"/>
                </a:solidFill>
                <a:latin typeface="Tahoma" panose="020B0604030504040204" pitchFamily="34" charset="0"/>
              </a:rPr>
              <a:t> kuralının yanında </a:t>
            </a:r>
            <a:r>
              <a:rPr lang="tr-TR" sz="2100" b="0" i="0" u="none" strike="noStrike" baseline="0" dirty="0">
                <a:solidFill>
                  <a:srgbClr val="0070C0"/>
                </a:solidFill>
                <a:latin typeface="Tahoma" panose="020B0604030504040204" pitchFamily="34" charset="0"/>
              </a:rPr>
              <a:t>riskin devredileceği </a:t>
            </a:r>
            <a:r>
              <a:rPr lang="tr-TR" sz="2100" dirty="0">
                <a:solidFill>
                  <a:srgbClr val="0070C0"/>
                </a:solidFill>
                <a:latin typeface="Tahoma" panose="020B0604030504040204" pitchFamily="34" charset="0"/>
              </a:rPr>
              <a:t>yeri </a:t>
            </a:r>
            <a:r>
              <a:rPr lang="tr-TR" sz="2100" b="0" i="0" u="none" strike="noStrike" baseline="0" dirty="0">
                <a:solidFill>
                  <a:srgbClr val="0070C0"/>
                </a:solidFill>
                <a:latin typeface="Tahoma" panose="020B0604030504040204" pitchFamily="34" charset="0"/>
              </a:rPr>
              <a:t>belirtilmek </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C kuralları dışındaki tüm </a:t>
            </a:r>
            <a:r>
              <a:rPr lang="tr-TR" sz="2100" b="0" i="0" u="none" strike="noStrike" baseline="0" dirty="0" err="1">
                <a:solidFill>
                  <a:srgbClr val="000000"/>
                </a:solidFill>
                <a:latin typeface="Tahoma" panose="020B0604030504040204" pitchFamily="34" charset="0"/>
              </a:rPr>
              <a:t>Incoterms</a:t>
            </a:r>
            <a:r>
              <a:rPr lang="tr-TR" sz="2100" b="0" i="0" u="none" strike="noStrike" baseline="0" dirty="0">
                <a:solidFill>
                  <a:srgbClr val="000000"/>
                </a:solidFill>
                <a:latin typeface="Tahoma" panose="020B0604030504040204" pitchFamily="34" charset="0"/>
              </a:rPr>
              <a:t>® kurallarında adı geçen yer, </a:t>
            </a:r>
            <a:r>
              <a:rPr lang="tr-TR" sz="2100" b="0" i="0" u="none" strike="noStrike" baseline="0" dirty="0">
                <a:solidFill>
                  <a:srgbClr val="0070C0"/>
                </a:solidFill>
                <a:latin typeface="Tahoma" panose="020B0604030504040204" pitchFamily="34" charset="0"/>
              </a:rPr>
              <a:t>malların “teslim edildiği” yeri</a:t>
            </a:r>
            <a:r>
              <a:rPr lang="tr-TR" sz="2100" b="0" i="0" u="none" strike="noStrike" baseline="0" dirty="0">
                <a:solidFill>
                  <a:srgbClr val="000000"/>
                </a:solidFill>
                <a:latin typeface="Tahoma" panose="020B0604030504040204" pitchFamily="34" charset="0"/>
              </a:rPr>
              <a:t>, yani riskin satıcıdan alıcıya aktarıldığı yeri belirtir;</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D kurallarında belirtilen yer, </a:t>
            </a:r>
            <a:r>
              <a:rPr lang="tr-TR" sz="2100" b="0" i="0" u="none" strike="noStrike" baseline="0" dirty="0">
                <a:solidFill>
                  <a:srgbClr val="0070C0"/>
                </a:solidFill>
                <a:latin typeface="Tahoma" panose="020B0604030504040204" pitchFamily="34" charset="0"/>
              </a:rPr>
              <a:t>teslimat yeri ve aynı zamanda varış yeridir </a:t>
            </a:r>
            <a:r>
              <a:rPr lang="tr-TR" sz="2100" b="0" i="0" u="none" strike="noStrike" baseline="0" dirty="0">
                <a:solidFill>
                  <a:srgbClr val="000000"/>
                </a:solidFill>
                <a:latin typeface="Tahoma" panose="020B0604030504040204" pitchFamily="34" charset="0"/>
              </a:rPr>
              <a:t>ve satıcı bu noktaya kadar taşımayı organize etmelidir;</a:t>
            </a:r>
          </a:p>
          <a:p>
            <a:pPr>
              <a:buFont typeface="Wingdings" panose="05000000000000000000" pitchFamily="2" charset="2"/>
              <a:buChar char="§"/>
            </a:pPr>
            <a:r>
              <a:rPr lang="tr-TR" sz="2100" b="0" i="0" u="none" strike="noStrike" baseline="0" dirty="0">
                <a:solidFill>
                  <a:srgbClr val="000000"/>
                </a:solidFill>
                <a:latin typeface="Tahoma" panose="020B0604030504040204" pitchFamily="34" charset="0"/>
              </a:rPr>
              <a:t>C kurallarında adı geçen yer, satıcının malların taşınmasını organize etmesi ve ödemesini yapması gereken varış yerini belirtir; </a:t>
            </a:r>
            <a:r>
              <a:rPr lang="tr-TR" sz="2100" b="0" i="0" u="none" strike="noStrike" baseline="0" dirty="0">
                <a:solidFill>
                  <a:srgbClr val="0070C0"/>
                </a:solidFill>
                <a:latin typeface="Tahoma" panose="020B0604030504040204" pitchFamily="34" charset="0"/>
              </a:rPr>
              <a:t>ancak bu, teslimat yeri veya limanı değildir.</a:t>
            </a:r>
          </a:p>
          <a:p>
            <a:pPr>
              <a:buFont typeface="Wingdings" panose="05000000000000000000" pitchFamily="2" charset="2"/>
              <a:buChar char="§"/>
            </a:pPr>
            <a:r>
              <a:rPr lang="tr-TR" sz="2100" b="0" i="0" u="none" strike="noStrike" baseline="0" dirty="0">
                <a:latin typeface="Tahoma" panose="020B0604030504040204" pitchFamily="34" charset="0"/>
              </a:rPr>
              <a:t>Seçilen </a:t>
            </a:r>
            <a:r>
              <a:rPr lang="tr-TR" sz="2100" b="0" i="0" u="none" strike="noStrike" baseline="0" dirty="0" err="1">
                <a:latin typeface="Tahoma" panose="020B0604030504040204" pitchFamily="34" charset="0"/>
              </a:rPr>
              <a:t>Incoterms</a:t>
            </a:r>
            <a:r>
              <a:rPr lang="tr-TR" sz="2100" b="0" i="0" u="none" strike="noStrike" baseline="0" dirty="0">
                <a:latin typeface="Tahoma" panose="020B0604030504040204" pitchFamily="34" charset="0"/>
              </a:rPr>
              <a:t>® kuralında duruma göre liman, yer veya noktanın isimlendirilmesinde coğrafi olarak mümkün olduğunca </a:t>
            </a:r>
            <a:r>
              <a:rPr lang="tr-TR" sz="2100" b="0" i="0" u="none" strike="noStrike" baseline="0" dirty="0">
                <a:solidFill>
                  <a:srgbClr val="0070C0"/>
                </a:solidFill>
                <a:latin typeface="Tahoma" panose="020B0604030504040204" pitchFamily="34" charset="0"/>
              </a:rPr>
              <a:t>spesifik olmak suretiyle </a:t>
            </a:r>
            <a:r>
              <a:rPr lang="tr-TR" sz="2100" b="0" i="0" u="none" strike="noStrike" baseline="0" dirty="0">
                <a:latin typeface="Tahoma" panose="020B0604030504040204" pitchFamily="34" charset="0"/>
              </a:rPr>
              <a:t>bu tür sorunlardan kaçınmak en iyisidir.</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3734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0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Nakliyat Sigortalarında Kullanılan Bazı Temel Kavramlar</a:t>
            </a:r>
          </a:p>
        </p:txBody>
      </p:sp>
      <p:sp>
        <p:nvSpPr>
          <p:cNvPr id="11" name="İçerik Yer Tutucusu 2">
            <a:extLst>
              <a:ext uri="{FF2B5EF4-FFF2-40B4-BE49-F238E27FC236}">
                <a16:creationId xmlns:a16="http://schemas.microsoft.com/office/drawing/2014/main" id="{73137430-7C72-7EFB-B0B3-2D8B40D5C46A}"/>
              </a:ext>
            </a:extLst>
          </p:cNvPr>
          <p:cNvSpPr txBox="1">
            <a:spLocks/>
          </p:cNvSpPr>
          <p:nvPr/>
        </p:nvSpPr>
        <p:spPr>
          <a:xfrm>
            <a:off x="611560" y="1537082"/>
            <a:ext cx="11021640" cy="5132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dirty="0"/>
              <a:t>Muafiyet:</a:t>
            </a:r>
            <a:r>
              <a:rPr lang="tr-TR" dirty="0"/>
              <a:t> Poliçe kapsamındaki bir hasarın ödenmesi sırasında, hasarın sigortalının üstünde kalan bölümüne muafiyet adı verilir.</a:t>
            </a:r>
          </a:p>
          <a:p>
            <a:pPr algn="just"/>
            <a:endParaRPr lang="tr-TR" b="1" dirty="0"/>
          </a:p>
          <a:p>
            <a:pPr algn="just"/>
            <a:r>
              <a:rPr lang="tr-TR" b="1" dirty="0"/>
              <a:t>Tenzili Muafiyet: </a:t>
            </a:r>
            <a:r>
              <a:rPr lang="tr-TR" dirty="0"/>
              <a:t>Hasarın muafiyet miktarını aşan kısmı ödenir, muafiyet miktarının altındaki hasarlar ödenmez. Nakliyat sigortalarında yaygın olarak uygulanan muafiyet türüdür.</a:t>
            </a:r>
          </a:p>
          <a:p>
            <a:pPr algn="just"/>
            <a:endParaRPr lang="tr-TR" b="1" dirty="0"/>
          </a:p>
          <a:p>
            <a:pPr algn="just"/>
            <a:r>
              <a:rPr lang="tr-TR" b="1" dirty="0"/>
              <a:t>Örnek:</a:t>
            </a:r>
            <a:r>
              <a:rPr lang="tr-TR" dirty="0"/>
              <a:t> Muafiyet tutarı  : 10.000.-TL</a:t>
            </a:r>
          </a:p>
          <a:p>
            <a:pPr algn="just"/>
            <a:r>
              <a:rPr lang="tr-TR" dirty="0"/>
              <a:t>Hasar(1):   9.000.-TL (Tazminat ödenmez)</a:t>
            </a:r>
          </a:p>
          <a:p>
            <a:pPr algn="just"/>
            <a:r>
              <a:rPr lang="tr-TR" dirty="0"/>
              <a:t>Hasar(2): 11.000.-TL( </a:t>
            </a:r>
            <a:r>
              <a:rPr lang="tr-TR" b="1" dirty="0"/>
              <a:t>1.000.-TL tazminat ödenir</a:t>
            </a:r>
            <a:r>
              <a:rPr lang="tr-TR" dirty="0"/>
              <a:t>) </a:t>
            </a:r>
          </a:p>
          <a:p>
            <a:endParaRPr lang="tr-TR" dirty="0"/>
          </a:p>
          <a:p>
            <a:endParaRPr lang="tr-TR" dirty="0"/>
          </a:p>
        </p:txBody>
      </p:sp>
    </p:spTree>
    <p:extLst>
      <p:ext uri="{BB962C8B-B14F-4D97-AF65-F5344CB8AC3E}">
        <p14:creationId xmlns:p14="http://schemas.microsoft.com/office/powerpoint/2010/main" val="1806180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EMTİA NAKLİYATI  SİGORTALARI</a:t>
            </a:r>
          </a:p>
        </p:txBody>
      </p:sp>
      <p:sp>
        <p:nvSpPr>
          <p:cNvPr id="9" name="2 İçerik Yer Tutucusu">
            <a:extLst>
              <a:ext uri="{FF2B5EF4-FFF2-40B4-BE49-F238E27FC236}">
                <a16:creationId xmlns:a16="http://schemas.microsoft.com/office/drawing/2014/main" id="{D799E5C8-9A1D-98E2-2096-7F18A5069C96}"/>
              </a:ext>
            </a:extLst>
          </p:cNvPr>
          <p:cNvSpPr>
            <a:spLocks noGrp="1"/>
          </p:cNvSpPr>
          <p:nvPr>
            <p:ph idx="1"/>
          </p:nvPr>
        </p:nvSpPr>
        <p:spPr>
          <a:xfrm>
            <a:off x="528171" y="1811555"/>
            <a:ext cx="11099800" cy="4925144"/>
          </a:xfrm>
        </p:spPr>
        <p:txBody>
          <a:bodyPr>
            <a:normAutofit/>
          </a:bodyPr>
          <a:lstStyle/>
          <a:p>
            <a:pPr algn="just"/>
            <a:r>
              <a:rPr lang="tr-TR" b="1" u="sng" dirty="0"/>
              <a:t>Sigortanın konusu, sigortalı ve sigorta bedeli</a:t>
            </a:r>
            <a:r>
              <a:rPr lang="tr-TR" dirty="0"/>
              <a:t>:</a:t>
            </a:r>
          </a:p>
          <a:p>
            <a:pPr algn="just"/>
            <a:r>
              <a:rPr lang="tr-TR" dirty="0"/>
              <a:t>Bir yerden başka bir yere, herhangi bir taşıma aracı üzerinde sevk edilen, ticari niteliği olsun veya olmasın her türlü mal, </a:t>
            </a:r>
            <a:r>
              <a:rPr lang="tr-TR" b="1" dirty="0"/>
              <a:t>‘’Emtia Nakliyatı Sigortası’</a:t>
            </a:r>
            <a:r>
              <a:rPr lang="tr-TR" dirty="0"/>
              <a:t>’</a:t>
            </a:r>
            <a:r>
              <a:rPr lang="tr-TR" dirty="0" err="1"/>
              <a:t>nın</a:t>
            </a:r>
            <a:r>
              <a:rPr lang="tr-TR" dirty="0"/>
              <a:t> konusuna girer.</a:t>
            </a:r>
          </a:p>
          <a:p>
            <a:pPr algn="just"/>
            <a:endParaRPr lang="tr-TR" dirty="0"/>
          </a:p>
          <a:p>
            <a:pPr algn="just"/>
            <a:r>
              <a:rPr lang="tr-TR" dirty="0"/>
              <a:t>Taşınan </a:t>
            </a:r>
            <a:r>
              <a:rPr lang="tr-TR" dirty="0" err="1"/>
              <a:t>emteanın</a:t>
            </a:r>
            <a:r>
              <a:rPr lang="tr-TR" dirty="0"/>
              <a:t> sağlam olarak varış noktasına ulaşmasında, para ile ölçülebilir riski üstlenen kişi veya kuruluşlar sigorta yaptırabilirler. </a:t>
            </a:r>
          </a:p>
        </p:txBody>
      </p:sp>
    </p:spTree>
    <p:extLst>
      <p:ext uri="{BB962C8B-B14F-4D97-AF65-F5344CB8AC3E}">
        <p14:creationId xmlns:p14="http://schemas.microsoft.com/office/powerpoint/2010/main" val="27360094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EMTİA NAKLİYATI  SİGORTALARI</a:t>
            </a:r>
          </a:p>
        </p:txBody>
      </p:sp>
      <p:sp>
        <p:nvSpPr>
          <p:cNvPr id="10" name="2 İçerik Yer Tutucusu">
            <a:extLst>
              <a:ext uri="{FF2B5EF4-FFF2-40B4-BE49-F238E27FC236}">
                <a16:creationId xmlns:a16="http://schemas.microsoft.com/office/drawing/2014/main" id="{ABB7CCFF-ACFB-54EF-A8D3-113C3FAA0D6C}"/>
              </a:ext>
            </a:extLst>
          </p:cNvPr>
          <p:cNvSpPr txBox="1">
            <a:spLocks/>
          </p:cNvSpPr>
          <p:nvPr/>
        </p:nvSpPr>
        <p:spPr>
          <a:xfrm>
            <a:off x="263775" y="1946912"/>
            <a:ext cx="11049000" cy="52565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b="1" u="sng" dirty="0">
                <a:latin typeface="Arial" pitchFamily="34" charset="0"/>
                <a:cs typeface="Arial" pitchFamily="34" charset="0"/>
              </a:rPr>
              <a:t>a- </a:t>
            </a:r>
            <a:r>
              <a:rPr lang="tr-TR" b="1" u="sng" dirty="0" err="1">
                <a:latin typeface="Arial" pitchFamily="34" charset="0"/>
                <a:cs typeface="Arial" pitchFamily="34" charset="0"/>
              </a:rPr>
              <a:t>Flotan</a:t>
            </a:r>
            <a:r>
              <a:rPr lang="tr-TR" b="1" u="sng" dirty="0">
                <a:latin typeface="Arial" pitchFamily="34" charset="0"/>
                <a:cs typeface="Arial" pitchFamily="34" charset="0"/>
              </a:rPr>
              <a:t> (Geçici) Poliçe: </a:t>
            </a:r>
            <a:r>
              <a:rPr lang="tr-TR" dirty="0">
                <a:latin typeface="Arial" pitchFamily="34" charset="0"/>
                <a:cs typeface="Arial" pitchFamily="34" charset="0"/>
              </a:rPr>
              <a:t> Sigorta sözleşmesi yapılırken sevkiyat ile ilgili bazı bilgilerin (malın değeri, gemi adı, kamyonun plakası, vb.) bilgilerin eksik olduğu, daha sonra eksikliklerin bildirileceği kaydı ile teminat verilen poliçelerdir.</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Özellikle bankaların açtıkları </a:t>
            </a:r>
            <a:r>
              <a:rPr lang="tr-TR" b="1" dirty="0">
                <a:latin typeface="Arial" pitchFamily="34" charset="0"/>
                <a:cs typeface="Arial" pitchFamily="34" charset="0"/>
              </a:rPr>
              <a:t>akreditifli işlerde</a:t>
            </a:r>
            <a:r>
              <a:rPr lang="tr-TR" dirty="0">
                <a:latin typeface="Arial" pitchFamily="34" charset="0"/>
                <a:cs typeface="Arial" pitchFamily="34" charset="0"/>
              </a:rPr>
              <a:t>, bankaya ibraz edebilmek için veya yükleme başlamadan önce kesin sevkiyat ayrıntılarının bildirilmesinin mümkün olmadığı hallerde, sigortalıya güvence sağlar.</a:t>
            </a:r>
          </a:p>
          <a:p>
            <a:pPr algn="just"/>
            <a:endParaRPr lang="tr-TR" dirty="0">
              <a:latin typeface="Arial" pitchFamily="34" charset="0"/>
              <a:cs typeface="Arial" pitchFamily="34" charset="0"/>
            </a:endParaRPr>
          </a:p>
        </p:txBody>
      </p:sp>
    </p:spTree>
    <p:extLst>
      <p:ext uri="{BB962C8B-B14F-4D97-AF65-F5344CB8AC3E}">
        <p14:creationId xmlns:p14="http://schemas.microsoft.com/office/powerpoint/2010/main" val="626782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962969"/>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EMTİA NAKLİYATI  SİGORTALARI</a:t>
            </a:r>
          </a:p>
        </p:txBody>
      </p:sp>
      <p:sp>
        <p:nvSpPr>
          <p:cNvPr id="8" name="2 İçerik Yer Tutucusu">
            <a:extLst>
              <a:ext uri="{FF2B5EF4-FFF2-40B4-BE49-F238E27FC236}">
                <a16:creationId xmlns:a16="http://schemas.microsoft.com/office/drawing/2014/main" id="{143B2FA0-85E4-3F59-A4ED-FBD485DF7F75}"/>
              </a:ext>
            </a:extLst>
          </p:cNvPr>
          <p:cNvSpPr>
            <a:spLocks noGrp="1"/>
          </p:cNvSpPr>
          <p:nvPr>
            <p:ph idx="1"/>
          </p:nvPr>
        </p:nvSpPr>
        <p:spPr>
          <a:xfrm>
            <a:off x="457200" y="1679776"/>
            <a:ext cx="10960100" cy="4989583"/>
          </a:xfrm>
        </p:spPr>
        <p:txBody>
          <a:bodyPr>
            <a:normAutofit/>
          </a:bodyPr>
          <a:lstStyle/>
          <a:p>
            <a:pPr algn="just"/>
            <a:r>
              <a:rPr lang="tr-TR" sz="2800" b="1" u="sng" dirty="0">
                <a:latin typeface="Arial" pitchFamily="34" charset="0"/>
                <a:cs typeface="Arial" pitchFamily="34" charset="0"/>
              </a:rPr>
              <a:t>b-Direkt Kati Poliçe: </a:t>
            </a:r>
            <a:r>
              <a:rPr lang="tr-TR" sz="2800" dirty="0">
                <a:latin typeface="Arial" pitchFamily="34" charset="0"/>
                <a:cs typeface="Arial" pitchFamily="34" charset="0"/>
              </a:rPr>
              <a:t>Poliçe düzenlenmesine ilişkin bilgilerin tamamı, yükleme başlamadan önce biliniyorsa, direkt kati poliçe düzenlenerek, </a:t>
            </a:r>
            <a:r>
              <a:rPr lang="tr-TR" sz="2800" dirty="0" err="1">
                <a:latin typeface="Arial" pitchFamily="34" charset="0"/>
                <a:cs typeface="Arial" pitchFamily="34" charset="0"/>
              </a:rPr>
              <a:t>emtea</a:t>
            </a:r>
            <a:r>
              <a:rPr lang="tr-TR" sz="2800" dirty="0">
                <a:latin typeface="Arial" pitchFamily="34" charset="0"/>
                <a:cs typeface="Arial" pitchFamily="34" charset="0"/>
              </a:rPr>
              <a:t> güvence altına alınır.</a:t>
            </a:r>
            <a:endParaRPr lang="tr-TR" sz="2800" b="1" u="sng" dirty="0">
              <a:latin typeface="Arial" pitchFamily="34" charset="0"/>
              <a:cs typeface="Arial" pitchFamily="34" charset="0"/>
            </a:endParaRPr>
          </a:p>
          <a:p>
            <a:pPr algn="just"/>
            <a:endParaRPr lang="tr-TR" sz="2800" b="1" u="sng" dirty="0">
              <a:latin typeface="Arial" pitchFamily="34" charset="0"/>
              <a:cs typeface="Arial" pitchFamily="34" charset="0"/>
            </a:endParaRPr>
          </a:p>
          <a:p>
            <a:pPr algn="just"/>
            <a:r>
              <a:rPr lang="tr-TR" sz="2800" b="1" u="sng" dirty="0">
                <a:latin typeface="Arial" pitchFamily="34" charset="0"/>
                <a:cs typeface="Arial" pitchFamily="34" charset="0"/>
              </a:rPr>
              <a:t>c-Abonman Sözleşmesi: </a:t>
            </a:r>
            <a:r>
              <a:rPr lang="tr-TR" sz="2800" dirty="0">
                <a:latin typeface="Arial" pitchFamily="34" charset="0"/>
                <a:cs typeface="Arial" pitchFamily="34" charset="0"/>
              </a:rPr>
              <a:t>Sigortalı ile sigortacı arasında genellikle 1 yıllık süre için hazırlanan nakliyat emtia poliçelerinin düzenlenmesine yönelik çerçeve anlaşmasıdır.</a:t>
            </a:r>
          </a:p>
          <a:p>
            <a:pPr algn="just"/>
            <a:endParaRPr lang="tr-TR" sz="2800" dirty="0">
              <a:latin typeface="Arial" pitchFamily="34" charset="0"/>
              <a:cs typeface="Arial" pitchFamily="34" charset="0"/>
            </a:endParaRPr>
          </a:p>
          <a:p>
            <a:pPr algn="just"/>
            <a:r>
              <a:rPr lang="tr-TR" sz="2800" dirty="0">
                <a:latin typeface="Arial" pitchFamily="34" charset="0"/>
                <a:cs typeface="Arial" pitchFamily="34" charset="0"/>
              </a:rPr>
              <a:t>Sigortalı açısından birçok yararı olan abonman sözleşmesi, sadece taşıma kapasitesi ve frekansı yüksek olan sigorta müşterileri için hazırlanmaktadır.</a:t>
            </a:r>
          </a:p>
        </p:txBody>
      </p:sp>
    </p:spTree>
    <p:extLst>
      <p:ext uri="{BB962C8B-B14F-4D97-AF65-F5344CB8AC3E}">
        <p14:creationId xmlns:p14="http://schemas.microsoft.com/office/powerpoint/2010/main" val="4033666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11" name="İçerik Yer Tutucusu 2">
            <a:extLst>
              <a:ext uri="{FF2B5EF4-FFF2-40B4-BE49-F238E27FC236}">
                <a16:creationId xmlns:a16="http://schemas.microsoft.com/office/drawing/2014/main" id="{54C99C8C-E435-ADC5-8E74-D1C8FEA08860}"/>
              </a:ext>
            </a:extLst>
          </p:cNvPr>
          <p:cNvSpPr txBox="1">
            <a:spLocks/>
          </p:cNvSpPr>
          <p:nvPr/>
        </p:nvSpPr>
        <p:spPr>
          <a:xfrm>
            <a:off x="457200" y="1257300"/>
            <a:ext cx="10934700" cy="519603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b="1" u="sng" dirty="0">
                <a:latin typeface="Arial" pitchFamily="34" charset="0"/>
                <a:cs typeface="Arial" pitchFamily="34" charset="0"/>
              </a:rPr>
              <a:t>A- TAM ZİYA KLOZU: </a:t>
            </a:r>
          </a:p>
          <a:p>
            <a:pPr algn="just"/>
            <a:r>
              <a:rPr lang="tr-TR" dirty="0">
                <a:latin typeface="Arial" pitchFamily="34" charset="0"/>
                <a:cs typeface="Arial" pitchFamily="34" charset="0"/>
              </a:rPr>
              <a:t>Nakil aracının tamamen ve fiilen kayba uğraması sonucunda emtianın fiilen ve tamamen kayba uğraması teminat kapsamındadır.(Geride hiçbir ekonomik değer bırakmamak üzere zayi olması) </a:t>
            </a:r>
          </a:p>
          <a:p>
            <a:pPr algn="just"/>
            <a:endParaRPr lang="tr-TR" b="1" u="sng" dirty="0">
              <a:latin typeface="Arial" pitchFamily="34" charset="0"/>
              <a:cs typeface="Arial" pitchFamily="34" charset="0"/>
            </a:endParaRPr>
          </a:p>
          <a:p>
            <a:pPr algn="just"/>
            <a:r>
              <a:rPr lang="tr-TR" b="1" u="sng" dirty="0">
                <a:latin typeface="Arial" pitchFamily="34" charset="0"/>
                <a:cs typeface="Arial" pitchFamily="34" charset="0"/>
              </a:rPr>
              <a:t>Örnek(1)-</a:t>
            </a:r>
            <a:r>
              <a:rPr lang="tr-TR" dirty="0">
                <a:latin typeface="Arial" pitchFamily="34" charset="0"/>
                <a:cs typeface="Arial" pitchFamily="34" charset="0"/>
              </a:rPr>
              <a:t>Nakil aracı ile </a:t>
            </a:r>
            <a:r>
              <a:rPr lang="tr-TR" dirty="0" err="1">
                <a:latin typeface="Arial" pitchFamily="34" charset="0"/>
                <a:cs typeface="Arial" pitchFamily="34" charset="0"/>
              </a:rPr>
              <a:t>emteanın</a:t>
            </a:r>
            <a:r>
              <a:rPr lang="tr-TR" dirty="0">
                <a:latin typeface="Arial" pitchFamily="34" charset="0"/>
                <a:cs typeface="Arial" pitchFamily="34" charset="0"/>
              </a:rPr>
              <a:t> tamamen yanması yani geride hiçbir ekonomik değer bırakmadan zayi olması.</a:t>
            </a:r>
          </a:p>
          <a:p>
            <a:pPr algn="just"/>
            <a:endParaRPr lang="tr-TR" b="1" u="sng" dirty="0">
              <a:latin typeface="Arial" pitchFamily="34" charset="0"/>
              <a:cs typeface="Arial" pitchFamily="34" charset="0"/>
            </a:endParaRPr>
          </a:p>
          <a:p>
            <a:pPr algn="just"/>
            <a:r>
              <a:rPr lang="tr-TR" b="1" u="sng" dirty="0">
                <a:latin typeface="Arial" pitchFamily="34" charset="0"/>
                <a:cs typeface="Arial" pitchFamily="34" charset="0"/>
              </a:rPr>
              <a:t>Örnek(2)-</a:t>
            </a:r>
            <a:r>
              <a:rPr lang="tr-TR" dirty="0">
                <a:latin typeface="Arial" pitchFamily="34" charset="0"/>
                <a:cs typeface="Arial" pitchFamily="34" charset="0"/>
              </a:rPr>
              <a:t>Nakil aracıyla, </a:t>
            </a:r>
            <a:r>
              <a:rPr lang="tr-TR" dirty="0" err="1">
                <a:latin typeface="Arial" pitchFamily="34" charset="0"/>
                <a:cs typeface="Arial" pitchFamily="34" charset="0"/>
              </a:rPr>
              <a:t>emteanın</a:t>
            </a:r>
            <a:r>
              <a:rPr lang="tr-TR" dirty="0">
                <a:latin typeface="Arial" pitchFamily="34" charset="0"/>
                <a:cs typeface="Arial" pitchFamily="34" charset="0"/>
              </a:rPr>
              <a:t>, kurtarılma olanağı bulunmayan bir uçuruma yuvarlanarak, tamamen zayi olması.</a:t>
            </a:r>
          </a:p>
          <a:p>
            <a:pPr algn="just"/>
            <a:r>
              <a:rPr lang="tr-TR" b="1" dirty="0">
                <a:latin typeface="Arial" pitchFamily="34" charset="0"/>
                <a:cs typeface="Arial" pitchFamily="34" charset="0"/>
              </a:rPr>
              <a:t>Her türlü nakil aracıyla taşınan </a:t>
            </a:r>
            <a:r>
              <a:rPr lang="tr-TR" b="1" dirty="0" err="1">
                <a:latin typeface="Arial" pitchFamily="34" charset="0"/>
                <a:cs typeface="Arial" pitchFamily="34" charset="0"/>
              </a:rPr>
              <a:t>emtea</a:t>
            </a:r>
            <a:r>
              <a:rPr lang="tr-TR" b="1" dirty="0">
                <a:latin typeface="Arial" pitchFamily="34" charset="0"/>
                <a:cs typeface="Arial" pitchFamily="34" charset="0"/>
              </a:rPr>
              <a:t> için bu teminat verilebilir.</a:t>
            </a:r>
          </a:p>
          <a:p>
            <a:endParaRPr lang="tr-TR" dirty="0"/>
          </a:p>
        </p:txBody>
      </p:sp>
    </p:spTree>
    <p:extLst>
      <p:ext uri="{BB962C8B-B14F-4D97-AF65-F5344CB8AC3E}">
        <p14:creationId xmlns:p14="http://schemas.microsoft.com/office/powerpoint/2010/main" val="3871595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2 İçerik Yer Tutucusu">
            <a:extLst>
              <a:ext uri="{FF2B5EF4-FFF2-40B4-BE49-F238E27FC236}">
                <a16:creationId xmlns:a16="http://schemas.microsoft.com/office/drawing/2014/main" id="{2393172F-DC36-CE30-6F6B-7DE0E2B1D207}"/>
              </a:ext>
            </a:extLst>
          </p:cNvPr>
          <p:cNvSpPr>
            <a:spLocks noGrp="1"/>
          </p:cNvSpPr>
          <p:nvPr>
            <p:ph idx="1"/>
          </p:nvPr>
        </p:nvSpPr>
        <p:spPr>
          <a:xfrm>
            <a:off x="457200" y="1501408"/>
            <a:ext cx="11277600" cy="4624755"/>
          </a:xfrm>
        </p:spPr>
        <p:txBody>
          <a:bodyPr>
            <a:normAutofit fontScale="85000" lnSpcReduction="20000"/>
          </a:bodyPr>
          <a:lstStyle/>
          <a:p>
            <a:pPr algn="just"/>
            <a:r>
              <a:rPr lang="tr-TR" b="1" u="sng" dirty="0">
                <a:latin typeface="Arial" pitchFamily="34" charset="0"/>
                <a:cs typeface="Arial" pitchFamily="34" charset="0"/>
              </a:rPr>
              <a:t>B- DAR TEMİNAT</a:t>
            </a:r>
            <a:r>
              <a:rPr lang="tr-TR" u="sng" dirty="0">
                <a:latin typeface="Arial" pitchFamily="34" charset="0"/>
                <a:cs typeface="Arial" pitchFamily="34" charset="0"/>
              </a:rPr>
              <a:t>:</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 Hususi avaryalar hariç olarak da adlandırılan bu teminat kapsamında, emtiada meydana gelecek </a:t>
            </a:r>
            <a:r>
              <a:rPr lang="tr-TR" b="1" dirty="0">
                <a:latin typeface="Arial" pitchFamily="34" charset="0"/>
                <a:cs typeface="Arial" pitchFamily="34" charset="0"/>
              </a:rPr>
              <a:t>kısmi hasarlar temin edilmez. </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Ancak, poliçe özel şartları olarak kullanılan</a:t>
            </a:r>
            <a:r>
              <a:rPr lang="tr-TR" b="1" dirty="0">
                <a:latin typeface="Arial" pitchFamily="34" charset="0"/>
                <a:cs typeface="Arial" pitchFamily="34" charset="0"/>
              </a:rPr>
              <a:t> </a:t>
            </a:r>
            <a:r>
              <a:rPr lang="tr-TR" b="1" dirty="0" err="1">
                <a:latin typeface="Arial" pitchFamily="34" charset="0"/>
                <a:cs typeface="Arial" pitchFamily="34" charset="0"/>
              </a:rPr>
              <a:t>klozlarda</a:t>
            </a:r>
            <a:r>
              <a:rPr lang="tr-TR" b="1" dirty="0">
                <a:latin typeface="Arial" pitchFamily="34" charset="0"/>
                <a:cs typeface="Arial" pitchFamily="34" charset="0"/>
              </a:rPr>
              <a:t> sayılan rizikolar </a:t>
            </a:r>
            <a:r>
              <a:rPr lang="tr-TR" dirty="0">
                <a:latin typeface="Arial" pitchFamily="34" charset="0"/>
                <a:cs typeface="Arial" pitchFamily="34" charset="0"/>
              </a:rPr>
              <a:t>nedeniyle meydana gelecek </a:t>
            </a:r>
            <a:r>
              <a:rPr lang="tr-TR" b="1" dirty="0">
                <a:latin typeface="Arial" pitchFamily="34" charset="0"/>
                <a:cs typeface="Arial" pitchFamily="34" charset="0"/>
              </a:rPr>
              <a:t>kısmi hasarlar teminat kapsamındadır.</a:t>
            </a:r>
            <a:endParaRPr lang="tr-TR" b="1" dirty="0"/>
          </a:p>
          <a:p>
            <a:pPr algn="just"/>
            <a:endParaRPr lang="tr-TR" b="1" dirty="0"/>
          </a:p>
          <a:p>
            <a:pPr algn="just"/>
            <a:r>
              <a:rPr lang="tr-TR" b="0" i="0" dirty="0">
                <a:solidFill>
                  <a:srgbClr val="212529"/>
                </a:solidFill>
                <a:effectLst/>
                <a:latin typeface="Tahoma" panose="020B0604030504040204" pitchFamily="34" charset="0"/>
              </a:rPr>
              <a:t>Bu </a:t>
            </a:r>
            <a:r>
              <a:rPr lang="tr-TR" b="0" i="0" dirty="0" err="1">
                <a:solidFill>
                  <a:srgbClr val="212529"/>
                </a:solidFill>
                <a:effectLst/>
                <a:latin typeface="Tahoma" panose="020B0604030504040204" pitchFamily="34" charset="0"/>
              </a:rPr>
              <a:t>klozlar</a:t>
            </a:r>
            <a:r>
              <a:rPr lang="tr-TR" b="0" i="0" dirty="0">
                <a:solidFill>
                  <a:srgbClr val="212529"/>
                </a:solidFill>
                <a:effectLst/>
                <a:latin typeface="Tahoma" panose="020B0604030504040204" pitchFamily="34" charset="0"/>
              </a:rPr>
              <a:t> kısaca; çarpma, çarpışma, devrilme, yangın, yıldırım, infilak, dağ heyelanı, köprü çökmesi, sel ve su basması </a:t>
            </a:r>
            <a:r>
              <a:rPr lang="tr-TR" b="0" i="0" dirty="0" err="1">
                <a:solidFill>
                  <a:srgbClr val="212529"/>
                </a:solidFill>
                <a:effectLst/>
                <a:latin typeface="Tahoma" panose="020B0604030504040204" pitchFamily="34" charset="0"/>
              </a:rPr>
              <a:t>v.b.rizikolar</a:t>
            </a:r>
            <a:r>
              <a:rPr lang="tr-TR" b="0" i="0" dirty="0">
                <a:solidFill>
                  <a:srgbClr val="212529"/>
                </a:solidFill>
                <a:effectLst/>
                <a:latin typeface="Tahoma" panose="020B0604030504040204" pitchFamily="34" charset="0"/>
              </a:rPr>
              <a:t> ile yükleme, olağan aktarma ve boşaltma rizikoları, (Denizyolunda) batma, karaya oturma, çatışma, fırtınadan bir liman veya kıyıya sığınma ile Müşterek Avarya (Gemi ile yükün aynı anda aynı tehlike ile karşı karşıya gelmesi sonucu doğacak masraflar ile zarar, ziyan) hasarları ve kurtarma masraflarını kapsar.</a:t>
            </a:r>
            <a:endParaRPr lang="tr-TR" b="1" dirty="0"/>
          </a:p>
        </p:txBody>
      </p:sp>
    </p:spTree>
    <p:extLst>
      <p:ext uri="{BB962C8B-B14F-4D97-AF65-F5344CB8AC3E}">
        <p14:creationId xmlns:p14="http://schemas.microsoft.com/office/powerpoint/2010/main" val="7852137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9" name="2 İçerik Yer Tutucusu">
            <a:extLst>
              <a:ext uri="{FF2B5EF4-FFF2-40B4-BE49-F238E27FC236}">
                <a16:creationId xmlns:a16="http://schemas.microsoft.com/office/drawing/2014/main" id="{C04EE7DA-150F-5D03-9370-1324586DC44A}"/>
              </a:ext>
            </a:extLst>
          </p:cNvPr>
          <p:cNvSpPr>
            <a:spLocks noGrp="1"/>
          </p:cNvSpPr>
          <p:nvPr>
            <p:ph idx="1"/>
          </p:nvPr>
        </p:nvSpPr>
        <p:spPr>
          <a:xfrm>
            <a:off x="496421" y="975851"/>
            <a:ext cx="11163300" cy="5551759"/>
          </a:xfrm>
        </p:spPr>
        <p:txBody>
          <a:bodyPr>
            <a:normAutofit fontScale="92500" lnSpcReduction="10000"/>
          </a:bodyPr>
          <a:lstStyle/>
          <a:p>
            <a:pPr algn="just"/>
            <a:r>
              <a:rPr lang="tr-TR" b="1" dirty="0"/>
              <a:t>Dar teminat;</a:t>
            </a:r>
          </a:p>
          <a:p>
            <a:pPr algn="just"/>
            <a:r>
              <a:rPr lang="tr-TR" u="sng" dirty="0"/>
              <a:t>Hava yolu taşımacılığı dışındaki </a:t>
            </a:r>
            <a:r>
              <a:rPr lang="tr-TR" dirty="0"/>
              <a:t>bütün taşıma türlerinde bu güvence verilebilir.</a:t>
            </a:r>
          </a:p>
          <a:p>
            <a:pPr algn="just"/>
            <a:endParaRPr lang="tr-TR" dirty="0"/>
          </a:p>
          <a:p>
            <a:pPr algn="just"/>
            <a:r>
              <a:rPr lang="tr-TR" dirty="0"/>
              <a:t>Denizyolu ile yapılan taşımalarda dar teminat olarak, </a:t>
            </a:r>
            <a:r>
              <a:rPr lang="tr-TR" b="1" u="sng" dirty="0"/>
              <a:t>FPA(</a:t>
            </a:r>
            <a:r>
              <a:rPr lang="tr-TR" b="1" u="sng" dirty="0" err="1"/>
              <a:t>Free</a:t>
            </a:r>
            <a:r>
              <a:rPr lang="tr-TR" b="1" u="sng" dirty="0"/>
              <a:t> </a:t>
            </a:r>
            <a:r>
              <a:rPr lang="tr-TR" b="1" u="sng" dirty="0" err="1"/>
              <a:t>Particular</a:t>
            </a:r>
            <a:r>
              <a:rPr lang="tr-TR" b="1" u="sng" dirty="0"/>
              <a:t> </a:t>
            </a:r>
            <a:r>
              <a:rPr lang="tr-TR" b="1" u="sng" dirty="0" err="1"/>
              <a:t>Average</a:t>
            </a:r>
            <a:r>
              <a:rPr lang="tr-TR" b="1" u="sng" dirty="0"/>
              <a:t>-Hususi Avarya) </a:t>
            </a:r>
            <a:r>
              <a:rPr lang="tr-TR" b="1" u="sng" dirty="0" err="1"/>
              <a:t>klozu</a:t>
            </a:r>
            <a:r>
              <a:rPr lang="tr-TR" b="1" u="sng" dirty="0"/>
              <a:t> </a:t>
            </a:r>
            <a:r>
              <a:rPr lang="tr-TR" dirty="0"/>
              <a:t>kullanılmaktadır.</a:t>
            </a:r>
          </a:p>
          <a:p>
            <a:pPr algn="just"/>
            <a:endParaRPr lang="tr-TR" dirty="0"/>
          </a:p>
          <a:p>
            <a:pPr algn="just"/>
            <a:r>
              <a:rPr lang="tr-TR" dirty="0"/>
              <a:t>Yine Londra Sigortacılar Enstitüsü tarafından hazırlanan ‘’</a:t>
            </a:r>
            <a:r>
              <a:rPr lang="tr-TR" dirty="0" err="1"/>
              <a:t>Institute</a:t>
            </a:r>
            <a:r>
              <a:rPr lang="tr-TR" dirty="0"/>
              <a:t> Cargo </a:t>
            </a:r>
            <a:r>
              <a:rPr lang="tr-TR" dirty="0" err="1"/>
              <a:t>Clauses</a:t>
            </a:r>
            <a:r>
              <a:rPr lang="tr-TR" dirty="0"/>
              <a:t> (I.C.C.)  (C) ve (B)’’ yani </a:t>
            </a:r>
            <a:r>
              <a:rPr lang="tr-TR" b="1" u="sng" dirty="0"/>
              <a:t>‘’Enstitü Yük </a:t>
            </a:r>
            <a:r>
              <a:rPr lang="tr-TR" b="1" u="sng" dirty="0" err="1"/>
              <a:t>Klozları</a:t>
            </a:r>
            <a:r>
              <a:rPr lang="tr-TR" b="1" u="sng" dirty="0"/>
              <a:t> (C) ve (B)’’</a:t>
            </a:r>
            <a:r>
              <a:rPr lang="tr-TR" dirty="0"/>
              <a:t> geliştirilmiş olup, özel şart olarak kullanılmaktadır.  </a:t>
            </a:r>
          </a:p>
          <a:p>
            <a:pPr algn="just"/>
            <a:endParaRPr lang="tr-TR" dirty="0"/>
          </a:p>
          <a:p>
            <a:pPr algn="just"/>
            <a:r>
              <a:rPr lang="tr-TR" dirty="0"/>
              <a:t>Karayolu taşımalarında </a:t>
            </a:r>
            <a:r>
              <a:rPr lang="tr-TR" b="1" u="sng" dirty="0"/>
              <a:t>‘’ Kamyon </a:t>
            </a:r>
            <a:r>
              <a:rPr lang="tr-TR" b="1" u="sng" dirty="0" err="1"/>
              <a:t>Klozu</a:t>
            </a:r>
            <a:r>
              <a:rPr lang="tr-TR" b="1" u="sng" dirty="0"/>
              <a:t>’’</a:t>
            </a:r>
          </a:p>
          <a:p>
            <a:pPr algn="just"/>
            <a:endParaRPr lang="tr-TR" dirty="0"/>
          </a:p>
          <a:p>
            <a:pPr algn="just"/>
            <a:r>
              <a:rPr lang="tr-TR" dirty="0"/>
              <a:t>Demiryolu taşımalarında </a:t>
            </a:r>
            <a:r>
              <a:rPr lang="tr-TR" b="1" u="sng" dirty="0"/>
              <a:t>‘’Demiryolu </a:t>
            </a:r>
            <a:r>
              <a:rPr lang="tr-TR" b="1" u="sng" dirty="0" err="1"/>
              <a:t>Klozu</a:t>
            </a:r>
            <a:r>
              <a:rPr lang="tr-TR" b="1" u="sng" dirty="0"/>
              <a:t>’’ </a:t>
            </a:r>
            <a:r>
              <a:rPr lang="tr-TR" dirty="0"/>
              <a:t>kullanılmaktadır.</a:t>
            </a:r>
          </a:p>
          <a:p>
            <a:endParaRPr lang="tr-TR" dirty="0"/>
          </a:p>
        </p:txBody>
      </p:sp>
    </p:spTree>
    <p:extLst>
      <p:ext uri="{BB962C8B-B14F-4D97-AF65-F5344CB8AC3E}">
        <p14:creationId xmlns:p14="http://schemas.microsoft.com/office/powerpoint/2010/main" val="17834727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13" name="2 İçerik Yer Tutucusu">
            <a:extLst>
              <a:ext uri="{FF2B5EF4-FFF2-40B4-BE49-F238E27FC236}">
                <a16:creationId xmlns:a16="http://schemas.microsoft.com/office/drawing/2014/main" id="{7744E543-DE77-3F53-A195-59871C56DAED}"/>
              </a:ext>
            </a:extLst>
          </p:cNvPr>
          <p:cNvSpPr>
            <a:spLocks noGrp="1"/>
          </p:cNvSpPr>
          <p:nvPr>
            <p:ph idx="1"/>
          </p:nvPr>
        </p:nvSpPr>
        <p:spPr>
          <a:xfrm>
            <a:off x="457200" y="1501408"/>
            <a:ext cx="11061700" cy="4624755"/>
          </a:xfrm>
        </p:spPr>
        <p:txBody>
          <a:bodyPr>
            <a:normAutofit fontScale="77500" lnSpcReduction="20000"/>
          </a:bodyPr>
          <a:lstStyle/>
          <a:p>
            <a:pPr algn="just"/>
            <a:r>
              <a:rPr lang="tr-TR" b="1" u="sng" dirty="0">
                <a:latin typeface="Arial" pitchFamily="34" charset="0"/>
                <a:cs typeface="Arial" pitchFamily="34" charset="0"/>
              </a:rPr>
              <a:t>C- GENİŞ TEMİNAT – ALL RISK</a:t>
            </a:r>
            <a:endParaRPr lang="tr-TR" u="sng" dirty="0">
              <a:latin typeface="Arial" pitchFamily="34" charset="0"/>
              <a:cs typeface="Arial" pitchFamily="34" charset="0"/>
            </a:endParaRP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Taşıma sırasında meydana gelen, poliçede belirtilmiş istisnalar dışında kalan tüm riskleri teminat altına almaktadır. Kara, demir ve denizyolunda Enstitü Yük </a:t>
            </a:r>
            <a:r>
              <a:rPr lang="tr-TR" dirty="0" err="1">
                <a:latin typeface="Arial" pitchFamily="34" charset="0"/>
                <a:cs typeface="Arial" pitchFamily="34" charset="0"/>
              </a:rPr>
              <a:t>Klozları</a:t>
            </a:r>
            <a:r>
              <a:rPr lang="tr-TR" dirty="0">
                <a:latin typeface="Arial" pitchFamily="34" charset="0"/>
                <a:cs typeface="Arial" pitchFamily="34" charset="0"/>
              </a:rPr>
              <a:t> (A) (</a:t>
            </a:r>
            <a:r>
              <a:rPr lang="tr-TR" dirty="0" err="1">
                <a:latin typeface="Arial" pitchFamily="34" charset="0"/>
                <a:cs typeface="Arial" pitchFamily="34" charset="0"/>
              </a:rPr>
              <a:t>Institute</a:t>
            </a:r>
            <a:r>
              <a:rPr lang="tr-TR" dirty="0">
                <a:latin typeface="Arial" pitchFamily="34" charset="0"/>
                <a:cs typeface="Arial" pitchFamily="34" charset="0"/>
              </a:rPr>
              <a:t> Cargo </a:t>
            </a:r>
            <a:r>
              <a:rPr lang="tr-TR" dirty="0" err="1">
                <a:latin typeface="Arial" pitchFamily="34" charset="0"/>
                <a:cs typeface="Arial" pitchFamily="34" charset="0"/>
              </a:rPr>
              <a:t>Clauses</a:t>
            </a:r>
            <a:r>
              <a:rPr lang="tr-TR" dirty="0">
                <a:latin typeface="Arial" pitchFamily="34" charset="0"/>
                <a:cs typeface="Arial" pitchFamily="34" charset="0"/>
              </a:rPr>
              <a:t> (A)1.1.82), havayolunda ise Enstitü Yük </a:t>
            </a:r>
            <a:r>
              <a:rPr lang="tr-TR" dirty="0" err="1">
                <a:latin typeface="Arial" pitchFamily="34" charset="0"/>
                <a:cs typeface="Arial" pitchFamily="34" charset="0"/>
              </a:rPr>
              <a:t>Klozları</a:t>
            </a:r>
            <a:r>
              <a:rPr lang="tr-TR" dirty="0">
                <a:latin typeface="Arial" pitchFamily="34" charset="0"/>
                <a:cs typeface="Arial" pitchFamily="34" charset="0"/>
              </a:rPr>
              <a:t> (Havayolu) (</a:t>
            </a:r>
            <a:r>
              <a:rPr lang="tr-TR" dirty="0" err="1">
                <a:latin typeface="Arial" pitchFamily="34" charset="0"/>
                <a:cs typeface="Arial" pitchFamily="34" charset="0"/>
              </a:rPr>
              <a:t>Institute</a:t>
            </a:r>
            <a:r>
              <a:rPr lang="tr-TR" dirty="0">
                <a:latin typeface="Arial" pitchFamily="34" charset="0"/>
                <a:cs typeface="Arial" pitchFamily="34" charset="0"/>
              </a:rPr>
              <a:t> Cargo </a:t>
            </a:r>
            <a:r>
              <a:rPr lang="tr-TR" dirty="0" err="1">
                <a:latin typeface="Arial" pitchFamily="34" charset="0"/>
                <a:cs typeface="Arial" pitchFamily="34" charset="0"/>
              </a:rPr>
              <a:t>Clauses</a:t>
            </a:r>
            <a:r>
              <a:rPr lang="tr-TR" dirty="0">
                <a:latin typeface="Arial" pitchFamily="34" charset="0"/>
                <a:cs typeface="Arial" pitchFamily="34" charset="0"/>
              </a:rPr>
              <a:t> (</a:t>
            </a:r>
            <a:r>
              <a:rPr lang="tr-TR" dirty="0" err="1">
                <a:latin typeface="Arial" pitchFamily="34" charset="0"/>
                <a:cs typeface="Arial" pitchFamily="34" charset="0"/>
              </a:rPr>
              <a:t>Air</a:t>
            </a:r>
            <a:r>
              <a:rPr lang="tr-TR" dirty="0">
                <a:latin typeface="Arial" pitchFamily="34" charset="0"/>
                <a:cs typeface="Arial" pitchFamily="34" charset="0"/>
              </a:rPr>
              <a:t>)1.1.82) şartlarına tabi tutulmaktadır.</a:t>
            </a:r>
          </a:p>
          <a:p>
            <a:pPr algn="just"/>
            <a:endParaRPr lang="tr-TR" dirty="0">
              <a:latin typeface="Arial" pitchFamily="34" charset="0"/>
              <a:cs typeface="Arial" pitchFamily="34" charset="0"/>
            </a:endParaRPr>
          </a:p>
          <a:p>
            <a:pPr algn="just"/>
            <a:r>
              <a:rPr lang="tr-TR" dirty="0">
                <a:latin typeface="Arial" pitchFamily="34" charset="0"/>
                <a:cs typeface="Arial" pitchFamily="34" charset="0"/>
              </a:rPr>
              <a:t>Bu teminat için geçerli olan en önemli istisnalar; malın doğası ve yapısı gereği oluşan hasarlar (örneğin malın olağan şekilde akması), olağan ağırlık veya hacim kaybı ya da aşınma ve yıpranması, taşıyan aracın ya da ambalajın uygunsuz olması, sigorta konusu şeyin gizli ayıbı, her türlü gecikmeden kaynaklanan hasarlar, radyoaktif kirlenme-bulaşma, sigortalının kötü niyeti ve bilerek yaptığı hareketler, savaş, grev, terör, kargaşalık, atom veya nükleer parçalanma ve/veya birleşme ya da diğer benzer tepkime (reaksiyon)veya radyoaktif güç ya da madde ile çalışan herhangi bir savaş silahının kullanılması vb. hallerdir.</a:t>
            </a:r>
            <a:endParaRPr lang="tr-TR" b="1" dirty="0"/>
          </a:p>
        </p:txBody>
      </p:sp>
    </p:spTree>
    <p:extLst>
      <p:ext uri="{BB962C8B-B14F-4D97-AF65-F5344CB8AC3E}">
        <p14:creationId xmlns:p14="http://schemas.microsoft.com/office/powerpoint/2010/main" val="33044430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889391"/>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TEMİNAT TÜRLERİ</a:t>
            </a:r>
          </a:p>
        </p:txBody>
      </p:sp>
      <p:sp>
        <p:nvSpPr>
          <p:cNvPr id="10" name="2 İçerik Yer Tutucusu">
            <a:extLst>
              <a:ext uri="{FF2B5EF4-FFF2-40B4-BE49-F238E27FC236}">
                <a16:creationId xmlns:a16="http://schemas.microsoft.com/office/drawing/2014/main" id="{5AFFD654-D9C8-7F81-276B-4DC1D1CA4E0E}"/>
              </a:ext>
            </a:extLst>
          </p:cNvPr>
          <p:cNvSpPr>
            <a:spLocks noGrp="1"/>
          </p:cNvSpPr>
          <p:nvPr>
            <p:ph idx="1"/>
          </p:nvPr>
        </p:nvSpPr>
        <p:spPr>
          <a:xfrm>
            <a:off x="577720" y="1143004"/>
            <a:ext cx="11239500" cy="5217453"/>
          </a:xfrm>
        </p:spPr>
        <p:txBody>
          <a:bodyPr>
            <a:noAutofit/>
          </a:bodyPr>
          <a:lstStyle/>
          <a:p>
            <a:pPr marL="0" indent="0" algn="just">
              <a:buNone/>
            </a:pPr>
            <a:r>
              <a:rPr lang="tr-TR" sz="1500" b="1" dirty="0">
                <a:latin typeface="Arial" pitchFamily="34" charset="0"/>
                <a:cs typeface="Arial" pitchFamily="34" charset="0"/>
              </a:rPr>
              <a:t>  	</a:t>
            </a:r>
          </a:p>
          <a:p>
            <a:pPr marL="0" indent="0" algn="just">
              <a:buNone/>
            </a:pPr>
            <a:r>
              <a:rPr lang="tr-TR" sz="1500" b="1" u="sng" dirty="0">
                <a:latin typeface="Arial" pitchFamily="34" charset="0"/>
                <a:cs typeface="Arial" pitchFamily="34" charset="0"/>
              </a:rPr>
              <a:t>Taşıma Türleri</a:t>
            </a:r>
            <a:r>
              <a:rPr lang="tr-TR" sz="1500" b="1" dirty="0">
                <a:latin typeface="Arial" pitchFamily="34" charset="0"/>
                <a:cs typeface="Arial" pitchFamily="34" charset="0"/>
              </a:rPr>
              <a:t>	</a:t>
            </a:r>
            <a:r>
              <a:rPr lang="tr-TR" sz="1500" b="1" u="sng" dirty="0">
                <a:latin typeface="Arial" pitchFamily="34" charset="0"/>
                <a:cs typeface="Arial" pitchFamily="34" charset="0"/>
              </a:rPr>
              <a:t>Tam Ziya</a:t>
            </a:r>
            <a:r>
              <a:rPr lang="tr-TR" sz="1500" b="1" dirty="0">
                <a:latin typeface="Arial" pitchFamily="34" charset="0"/>
                <a:cs typeface="Arial" pitchFamily="34" charset="0"/>
              </a:rPr>
              <a:t>			</a:t>
            </a:r>
            <a:r>
              <a:rPr lang="tr-TR" sz="1500" b="1" u="sng" dirty="0">
                <a:latin typeface="Arial" pitchFamily="34" charset="0"/>
                <a:cs typeface="Arial" pitchFamily="34" charset="0"/>
              </a:rPr>
              <a:t>Dar Teminat</a:t>
            </a:r>
            <a:r>
              <a:rPr lang="tr-TR" sz="1500" b="1" dirty="0">
                <a:latin typeface="Arial" pitchFamily="34" charset="0"/>
                <a:cs typeface="Arial" pitchFamily="34" charset="0"/>
              </a:rPr>
              <a:t> 			</a:t>
            </a:r>
            <a:r>
              <a:rPr lang="tr-TR" sz="1500" b="1" u="sng" dirty="0" err="1">
                <a:latin typeface="Arial" pitchFamily="34" charset="0"/>
                <a:cs typeface="Arial" pitchFamily="34" charset="0"/>
              </a:rPr>
              <a:t>GenişTeminat</a:t>
            </a:r>
            <a:endParaRPr lang="tr-TR" sz="1500" b="1" u="sng" dirty="0">
              <a:latin typeface="Arial" pitchFamily="34" charset="0"/>
              <a:cs typeface="Arial" pitchFamily="34" charset="0"/>
            </a:endParaRPr>
          </a:p>
          <a:p>
            <a:pPr marL="0" indent="0" algn="just">
              <a:buNone/>
            </a:pP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Denizyolu		Tam Ziya </a:t>
            </a:r>
            <a:r>
              <a:rPr lang="tr-TR" sz="1500" b="1" dirty="0" err="1">
                <a:latin typeface="Arial" pitchFamily="34" charset="0"/>
                <a:cs typeface="Arial" pitchFamily="34" charset="0"/>
              </a:rPr>
              <a:t>Klozu</a:t>
            </a:r>
            <a:r>
              <a:rPr lang="tr-TR" sz="1500" b="1" dirty="0">
                <a:latin typeface="Arial" pitchFamily="34" charset="0"/>
                <a:cs typeface="Arial" pitchFamily="34" charset="0"/>
              </a:rPr>
              <a:t>		I.C.C.-F.P.A			I.C.C. (A) </a:t>
            </a:r>
            <a:r>
              <a:rPr lang="tr-TR" sz="1500" b="1" dirty="0" err="1">
                <a:latin typeface="Arial" pitchFamily="34" charset="0"/>
                <a:cs typeface="Arial" pitchFamily="34" charset="0"/>
              </a:rPr>
              <a:t>Kloz</a:t>
            </a:r>
            <a:r>
              <a:rPr lang="tr-TR" sz="1500" b="1" dirty="0">
                <a:latin typeface="Arial" pitchFamily="34" charset="0"/>
                <a:cs typeface="Arial" pitchFamily="34" charset="0"/>
              </a:rPr>
              <a:t> </a:t>
            </a:r>
          </a:p>
          <a:p>
            <a:pPr marL="0" indent="0" algn="just">
              <a:buNone/>
            </a:pPr>
            <a:r>
              <a:rPr lang="tr-TR" sz="1500" b="1" dirty="0">
                <a:latin typeface="Arial" pitchFamily="34" charset="0"/>
                <a:cs typeface="Arial" pitchFamily="34" charset="0"/>
              </a:rPr>
              <a:t>					I.C.C.(C)</a:t>
            </a:r>
          </a:p>
          <a:p>
            <a:pPr marL="0" indent="0" algn="just">
              <a:buNone/>
            </a:pPr>
            <a:r>
              <a:rPr lang="tr-TR" sz="1500" b="1" dirty="0">
                <a:latin typeface="Arial" pitchFamily="34" charset="0"/>
                <a:cs typeface="Arial" pitchFamily="34" charset="0"/>
              </a:rPr>
              <a:t>					I.C.C.(B)</a:t>
            </a:r>
          </a:p>
          <a:p>
            <a:pPr marL="0" indent="0" algn="just">
              <a:buNone/>
            </a:pP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Karayolu		Tam Ziya </a:t>
            </a:r>
            <a:r>
              <a:rPr lang="tr-TR" sz="1500" b="1" dirty="0" err="1">
                <a:latin typeface="Arial" pitchFamily="34" charset="0"/>
                <a:cs typeface="Arial" pitchFamily="34" charset="0"/>
              </a:rPr>
              <a:t>Klozu</a:t>
            </a:r>
            <a:r>
              <a:rPr lang="tr-TR" sz="1500" b="1" dirty="0">
                <a:latin typeface="Arial" pitchFamily="34" charset="0"/>
                <a:cs typeface="Arial" pitchFamily="34" charset="0"/>
              </a:rPr>
              <a:t>		Kamyon </a:t>
            </a:r>
            <a:r>
              <a:rPr lang="tr-TR" sz="1500" b="1" dirty="0" err="1">
                <a:latin typeface="Arial" pitchFamily="34" charset="0"/>
                <a:cs typeface="Arial" pitchFamily="34" charset="0"/>
              </a:rPr>
              <a:t>Klozu</a:t>
            </a:r>
            <a:r>
              <a:rPr lang="tr-TR" sz="1500" b="1" dirty="0">
                <a:latin typeface="Arial" pitchFamily="34" charset="0"/>
                <a:cs typeface="Arial" pitchFamily="34" charset="0"/>
              </a:rPr>
              <a:t>			I.C.C.(A) </a:t>
            </a:r>
            <a:r>
              <a:rPr lang="tr-TR" sz="1500" b="1" dirty="0" err="1">
                <a:latin typeface="Arial" pitchFamily="34" charset="0"/>
                <a:cs typeface="Arial" pitchFamily="34" charset="0"/>
              </a:rPr>
              <a:t>Kloz</a:t>
            </a: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					</a:t>
            </a:r>
            <a:r>
              <a:rPr lang="tr-TR" sz="1500" b="1" dirty="0" err="1">
                <a:latin typeface="Arial" pitchFamily="34" charset="0"/>
                <a:cs typeface="Arial" pitchFamily="34" charset="0"/>
              </a:rPr>
              <a:t>Yükleme+Aktarma+Boşaltma</a:t>
            </a: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					Dahil veya Hariç</a:t>
            </a:r>
          </a:p>
          <a:p>
            <a:pPr marL="0" indent="0" algn="just">
              <a:buNone/>
            </a:pP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Havayolu		Tam Ziya </a:t>
            </a:r>
            <a:r>
              <a:rPr lang="tr-TR" sz="1500" b="1" dirty="0" err="1">
                <a:latin typeface="Arial" pitchFamily="34" charset="0"/>
                <a:cs typeface="Arial" pitchFamily="34" charset="0"/>
              </a:rPr>
              <a:t>Klozu</a:t>
            </a:r>
            <a:r>
              <a:rPr lang="tr-TR" sz="1500" b="1" dirty="0">
                <a:latin typeface="Arial" pitchFamily="34" charset="0"/>
                <a:cs typeface="Arial" pitchFamily="34" charset="0"/>
              </a:rPr>
              <a:t>		-YOK-				I.C.C. </a:t>
            </a:r>
            <a:r>
              <a:rPr lang="tr-TR" sz="1500" b="1" dirty="0" err="1">
                <a:latin typeface="Arial" pitchFamily="34" charset="0"/>
                <a:cs typeface="Arial" pitchFamily="34" charset="0"/>
              </a:rPr>
              <a:t>Air</a:t>
            </a:r>
            <a:r>
              <a:rPr lang="tr-TR" sz="1500" b="1" dirty="0">
                <a:latin typeface="Arial" pitchFamily="34" charset="0"/>
                <a:cs typeface="Arial" pitchFamily="34" charset="0"/>
              </a:rPr>
              <a:t> </a:t>
            </a:r>
            <a:r>
              <a:rPr lang="tr-TR" sz="1500" b="1" dirty="0" err="1">
                <a:latin typeface="Arial" pitchFamily="34" charset="0"/>
                <a:cs typeface="Arial" pitchFamily="34" charset="0"/>
              </a:rPr>
              <a:t>Kloz</a:t>
            </a:r>
            <a:endParaRPr lang="tr-TR" sz="1500" b="1" dirty="0">
              <a:latin typeface="Arial" pitchFamily="34" charset="0"/>
              <a:cs typeface="Arial" pitchFamily="34" charset="0"/>
            </a:endParaRPr>
          </a:p>
          <a:p>
            <a:pPr marL="0" indent="0" algn="just">
              <a:buNone/>
            </a:pP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Demiryolu	Tam Ziya </a:t>
            </a:r>
            <a:r>
              <a:rPr lang="tr-TR" sz="1500" b="1" dirty="0" err="1">
                <a:latin typeface="Arial" pitchFamily="34" charset="0"/>
                <a:cs typeface="Arial" pitchFamily="34" charset="0"/>
              </a:rPr>
              <a:t>Klozu</a:t>
            </a:r>
            <a:r>
              <a:rPr lang="tr-TR" sz="1500" b="1" dirty="0">
                <a:latin typeface="Arial" pitchFamily="34" charset="0"/>
                <a:cs typeface="Arial" pitchFamily="34" charset="0"/>
              </a:rPr>
              <a:t>		Demiryolu </a:t>
            </a:r>
            <a:r>
              <a:rPr lang="tr-TR" sz="1500" b="1" dirty="0" err="1">
                <a:latin typeface="Arial" pitchFamily="34" charset="0"/>
                <a:cs typeface="Arial" pitchFamily="34" charset="0"/>
              </a:rPr>
              <a:t>Klozu</a:t>
            </a:r>
            <a:r>
              <a:rPr lang="tr-TR" sz="1500" b="1" dirty="0">
                <a:latin typeface="Arial" pitchFamily="34" charset="0"/>
                <a:cs typeface="Arial" pitchFamily="34" charset="0"/>
              </a:rPr>
              <a:t>			I.C.C.(A) </a:t>
            </a:r>
            <a:r>
              <a:rPr lang="tr-TR" sz="1500" b="1" dirty="0" err="1">
                <a:latin typeface="Arial" pitchFamily="34" charset="0"/>
                <a:cs typeface="Arial" pitchFamily="34" charset="0"/>
              </a:rPr>
              <a:t>Kloz</a:t>
            </a: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					</a:t>
            </a:r>
            <a:r>
              <a:rPr lang="tr-TR" sz="1500" b="1" dirty="0" err="1">
                <a:latin typeface="Arial" pitchFamily="34" charset="0"/>
                <a:cs typeface="Arial" pitchFamily="34" charset="0"/>
              </a:rPr>
              <a:t>Yükleme+Aktarma+Boşaltma</a:t>
            </a:r>
            <a:endParaRPr lang="tr-TR" sz="1500" b="1" dirty="0">
              <a:latin typeface="Arial" pitchFamily="34" charset="0"/>
              <a:cs typeface="Arial" pitchFamily="34" charset="0"/>
            </a:endParaRPr>
          </a:p>
          <a:p>
            <a:pPr marL="0" indent="0" algn="just">
              <a:buNone/>
            </a:pPr>
            <a:r>
              <a:rPr lang="tr-TR" sz="1500" b="1" dirty="0">
                <a:latin typeface="Arial" pitchFamily="34" charset="0"/>
                <a:cs typeface="Arial" pitchFamily="34" charset="0"/>
              </a:rPr>
              <a:t>					Dahil veya Hariç</a:t>
            </a:r>
          </a:p>
          <a:p>
            <a:pPr marL="0" indent="0" algn="just">
              <a:buNone/>
            </a:pPr>
            <a:r>
              <a:rPr lang="tr-TR" sz="1500" b="1" dirty="0">
                <a:latin typeface="Arial" pitchFamily="34" charset="0"/>
                <a:cs typeface="Arial" pitchFamily="34" charset="0"/>
              </a:rPr>
              <a:t>		</a:t>
            </a:r>
          </a:p>
        </p:txBody>
      </p:sp>
    </p:spTree>
    <p:extLst>
      <p:ext uri="{BB962C8B-B14F-4D97-AF65-F5344CB8AC3E}">
        <p14:creationId xmlns:p14="http://schemas.microsoft.com/office/powerpoint/2010/main" val="15516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7B9E36-FA25-2FA0-B2DD-E0DB082C1960}"/>
              </a:ext>
            </a:extLst>
          </p:cNvPr>
          <p:cNvSpPr>
            <a:spLocks noGrp="1"/>
          </p:cNvSpPr>
          <p:nvPr>
            <p:ph type="title"/>
          </p:nvPr>
        </p:nvSpPr>
        <p:spPr>
          <a:xfrm>
            <a:off x="3319181" y="281834"/>
            <a:ext cx="5756579" cy="574113"/>
          </a:xfrm>
        </p:spPr>
        <p:txBody>
          <a:bodyPr>
            <a:normAutofit/>
          </a:bodyPr>
          <a:lstStyle/>
          <a:p>
            <a:pPr algn="ctr"/>
            <a:r>
              <a:rPr lang="tr-TR" sz="3300" dirty="0">
                <a:solidFill>
                  <a:srgbClr val="002060"/>
                </a:solidFill>
              </a:rPr>
              <a:t>Sigorta </a:t>
            </a:r>
          </a:p>
        </p:txBody>
      </p:sp>
      <p:sp>
        <p:nvSpPr>
          <p:cNvPr id="4" name="Dikdörtgen 3">
            <a:extLst>
              <a:ext uri="{FF2B5EF4-FFF2-40B4-BE49-F238E27FC236}">
                <a16:creationId xmlns:a16="http://schemas.microsoft.com/office/drawing/2014/main" id="{FB28C9B6-2C77-82CF-BF8E-19B5ABB43233}"/>
              </a:ext>
            </a:extLst>
          </p:cNvPr>
          <p:cNvSpPr/>
          <p:nvPr/>
        </p:nvSpPr>
        <p:spPr>
          <a:xfrm>
            <a:off x="147918" y="174812"/>
            <a:ext cx="11860306" cy="650837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a:extLst>
              <a:ext uri="{FF2B5EF4-FFF2-40B4-BE49-F238E27FC236}">
                <a16:creationId xmlns:a16="http://schemas.microsoft.com/office/drawing/2014/main" id="{81641914-586B-063E-427C-124222767997}"/>
              </a:ext>
            </a:extLst>
          </p:cNvPr>
          <p:cNvCxnSpPr/>
          <p:nvPr/>
        </p:nvCxnSpPr>
        <p:spPr>
          <a:xfrm>
            <a:off x="147918" y="820273"/>
            <a:ext cx="11860306"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Resim 11">
            <a:extLst>
              <a:ext uri="{FF2B5EF4-FFF2-40B4-BE49-F238E27FC236}">
                <a16:creationId xmlns:a16="http://schemas.microsoft.com/office/drawing/2014/main" id="{042F6271-0FC4-E444-6C97-24117602CEA0}"/>
              </a:ext>
            </a:extLst>
          </p:cNvPr>
          <p:cNvPicPr>
            <a:picLocks noChangeAspect="1"/>
          </p:cNvPicPr>
          <p:nvPr/>
        </p:nvPicPr>
        <p:blipFill>
          <a:blip r:embed="rId2"/>
          <a:stretch>
            <a:fillRect/>
          </a:stretch>
        </p:blipFill>
        <p:spPr>
          <a:xfrm>
            <a:off x="10610176" y="5509529"/>
            <a:ext cx="1337229" cy="1056395"/>
          </a:xfrm>
          <a:prstGeom prst="rect">
            <a:avLst/>
          </a:prstGeom>
        </p:spPr>
      </p:pic>
      <p:sp>
        <p:nvSpPr>
          <p:cNvPr id="7" name="Başlık 1">
            <a:extLst>
              <a:ext uri="{FF2B5EF4-FFF2-40B4-BE49-F238E27FC236}">
                <a16:creationId xmlns:a16="http://schemas.microsoft.com/office/drawing/2014/main" id="{105CD2FA-4B06-DE13-8118-4E59BB07EC6C}"/>
              </a:ext>
            </a:extLst>
          </p:cNvPr>
          <p:cNvSpPr txBox="1">
            <a:spLocks/>
          </p:cNvSpPr>
          <p:nvPr/>
        </p:nvSpPr>
        <p:spPr>
          <a:xfrm>
            <a:off x="1962020" y="889391"/>
            <a:ext cx="8470900" cy="57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300" dirty="0">
                <a:solidFill>
                  <a:srgbClr val="002060"/>
                </a:solidFill>
              </a:rPr>
              <a:t>INSTITUTE CARGO CLAUSES (A), (B) ,(C) </a:t>
            </a:r>
          </a:p>
        </p:txBody>
      </p:sp>
      <p:sp>
        <p:nvSpPr>
          <p:cNvPr id="11" name="İçerik Yer Tutucusu 2">
            <a:extLst>
              <a:ext uri="{FF2B5EF4-FFF2-40B4-BE49-F238E27FC236}">
                <a16:creationId xmlns:a16="http://schemas.microsoft.com/office/drawing/2014/main" id="{4A7136B7-A0DC-E040-1FFD-B6B01B1A6905}"/>
              </a:ext>
            </a:extLst>
          </p:cNvPr>
          <p:cNvSpPr>
            <a:spLocks noGrp="1"/>
          </p:cNvSpPr>
          <p:nvPr>
            <p:ph idx="1"/>
          </p:nvPr>
        </p:nvSpPr>
        <p:spPr>
          <a:xfrm>
            <a:off x="547812" y="1695271"/>
            <a:ext cx="11110788" cy="4756150"/>
          </a:xfrm>
        </p:spPr>
        <p:txBody>
          <a:bodyPr>
            <a:normAutofit/>
          </a:bodyPr>
          <a:lstStyle/>
          <a:p>
            <a:r>
              <a:rPr lang="tr-TR" sz="2000" b="1" u="sng" dirty="0"/>
              <a:t>TEMİNATLAR</a:t>
            </a:r>
            <a:r>
              <a:rPr lang="tr-TR" sz="2000" dirty="0"/>
              <a:t>						</a:t>
            </a:r>
            <a:r>
              <a:rPr lang="tr-TR" sz="2000" b="1" u="sng" dirty="0"/>
              <a:t>I.C.C.(A)</a:t>
            </a:r>
            <a:r>
              <a:rPr lang="tr-TR" sz="2000" dirty="0"/>
              <a:t>	        </a:t>
            </a:r>
            <a:r>
              <a:rPr lang="tr-TR" sz="2000" b="1" u="sng" dirty="0"/>
              <a:t>I.C.C.(B)</a:t>
            </a:r>
            <a:r>
              <a:rPr lang="tr-TR" sz="2000" dirty="0"/>
              <a:t>	</a:t>
            </a:r>
            <a:r>
              <a:rPr lang="tr-TR" sz="2000" b="1" u="sng" dirty="0"/>
              <a:t>I.C.C.(C)</a:t>
            </a:r>
            <a:r>
              <a:rPr lang="tr-TR" sz="2000" dirty="0"/>
              <a:t>	</a:t>
            </a:r>
          </a:p>
          <a:p>
            <a:r>
              <a:rPr lang="tr-TR" sz="2000" dirty="0"/>
              <a:t>-Yangın veya patlama……………………………..    		(+)	            (+)	    (+)</a:t>
            </a:r>
          </a:p>
          <a:p>
            <a:r>
              <a:rPr lang="tr-TR" sz="2000" dirty="0"/>
              <a:t>-Gemi/Tekne karaya oturması…………………    	 	(+)	            (+)                   (+)</a:t>
            </a:r>
          </a:p>
          <a:p>
            <a:r>
              <a:rPr lang="tr-TR" sz="1600" dirty="0"/>
              <a:t>-Taşıma araçlarının devrilmesi veya raydan çıkmas</a:t>
            </a:r>
            <a:r>
              <a:rPr lang="tr-TR" sz="2000" dirty="0"/>
              <a:t>ı….  	 	(+)	            (+)                   (+)</a:t>
            </a:r>
          </a:p>
          <a:p>
            <a:r>
              <a:rPr lang="tr-TR" sz="2000" dirty="0"/>
              <a:t>-Gemi, tekne veya taşıma aracının su dışında devrilmesi 	(+)                       (+)                   (+)</a:t>
            </a:r>
          </a:p>
          <a:p>
            <a:r>
              <a:rPr lang="tr-TR" sz="2000" dirty="0"/>
              <a:t>-Tehlikeli Limanlarda kargo boşaltılması …….		(+)                       (+)                   (+)</a:t>
            </a:r>
          </a:p>
          <a:p>
            <a:r>
              <a:rPr lang="tr-TR" sz="2000" dirty="0"/>
              <a:t>-Deprem, volkanik püskürme veya yıldırım ..		(+)                       (+)                   </a:t>
            </a:r>
            <a:r>
              <a:rPr lang="tr-TR" sz="2000" dirty="0">
                <a:solidFill>
                  <a:srgbClr val="FF0000"/>
                </a:solidFill>
              </a:rPr>
              <a:t>(-)</a:t>
            </a:r>
          </a:p>
          <a:p>
            <a:r>
              <a:rPr lang="tr-TR" sz="2000" dirty="0"/>
              <a:t>-Genel avarya zararı……………………………………		(+)                       (+)                   (+)</a:t>
            </a:r>
          </a:p>
          <a:p>
            <a:r>
              <a:rPr lang="tr-TR" sz="2000" dirty="0"/>
              <a:t>-Yük atılması	…………………………………………….		(+)	            (+)	   (+)</a:t>
            </a:r>
          </a:p>
          <a:p>
            <a:r>
              <a:rPr lang="tr-TR" sz="2000" dirty="0"/>
              <a:t>-Denize sürüklenme……………………………………		(+)	            (+)                   </a:t>
            </a:r>
            <a:r>
              <a:rPr lang="tr-TR" sz="2000" dirty="0">
                <a:solidFill>
                  <a:srgbClr val="FF0000"/>
                </a:solidFill>
              </a:rPr>
              <a:t>(-)</a:t>
            </a:r>
          </a:p>
          <a:p>
            <a:endParaRPr lang="tr-TR" sz="2000" dirty="0"/>
          </a:p>
        </p:txBody>
      </p:sp>
    </p:spTree>
    <p:extLst>
      <p:ext uri="{BB962C8B-B14F-4D97-AF65-F5344CB8AC3E}">
        <p14:creationId xmlns:p14="http://schemas.microsoft.com/office/powerpoint/2010/main" val="31599439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2661</TotalTime>
  <Words>9422</Words>
  <Application>Microsoft Office PowerPoint</Application>
  <PresentationFormat>Geniş ekran</PresentationFormat>
  <Paragraphs>1728</Paragraphs>
  <Slides>117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117</vt:i4>
      </vt:variant>
    </vt:vector>
  </HeadingPairs>
  <TitlesOfParts>
    <vt:vector size="125" baseType="lpstr">
      <vt:lpstr>Arial</vt:lpstr>
      <vt:lpstr>Bahnschrift SemiBold</vt:lpstr>
      <vt:lpstr>Calibri</vt:lpstr>
      <vt:lpstr>Calibri Light</vt:lpstr>
      <vt:lpstr>Tahoma</vt:lpstr>
      <vt:lpstr>Verdana</vt:lpstr>
      <vt:lpstr>Wingdings</vt:lpstr>
      <vt:lpstr>Office Teması</vt:lpstr>
      <vt:lpstr>PowerPoint Sunusu</vt:lpstr>
      <vt:lpstr>Eğitmen Tanıtım</vt:lpstr>
      <vt:lpstr>Tanım</vt:lpstr>
      <vt:lpstr>Incoterms Tarihi Gelişimi</vt:lpstr>
      <vt:lpstr>Incoterms Amacı</vt:lpstr>
      <vt:lpstr>Incoterms Kapsamı</vt:lpstr>
      <vt:lpstr>Incoterms Kuralları Neleri Kapsar</vt:lpstr>
      <vt:lpstr>Incoterms Kuralları Neleri Kapsamaz</vt:lpstr>
      <vt:lpstr>Incoterms Kurallarının Belirtilmesi</vt:lpstr>
      <vt:lpstr>Teslimat, Risk, Sorumluluklar ve Maliyet</vt:lpstr>
      <vt:lpstr>Teslim Şeklini Belirleyen Kriterler</vt:lpstr>
      <vt:lpstr>Incoterms 2020 Teslim Şekilleri </vt:lpstr>
      <vt:lpstr>Incoterms 2020 Teslim Şekilleri </vt:lpstr>
      <vt:lpstr>Incoterms 2020 Teslim Şekilleri </vt:lpstr>
      <vt:lpstr>EXW | Ex Works</vt:lpstr>
      <vt:lpstr>EXW | Ex Works</vt:lpstr>
      <vt:lpstr>EXW | Ex Works</vt:lpstr>
      <vt:lpstr>FCA | Free Carrier</vt:lpstr>
      <vt:lpstr>FCA | Free Carrier</vt:lpstr>
      <vt:lpstr>FCA | Free Carrier</vt:lpstr>
      <vt:lpstr>FAS | Free Alongside Ship</vt:lpstr>
      <vt:lpstr>FAS | Free Alongside Ship</vt:lpstr>
      <vt:lpstr>FAS | Free Alongside Ship</vt:lpstr>
      <vt:lpstr>FOB | Free On Board</vt:lpstr>
      <vt:lpstr>FOB | Free On Board</vt:lpstr>
      <vt:lpstr>FOB | Free On Board</vt:lpstr>
      <vt:lpstr>FAF | Free All Free</vt:lpstr>
      <vt:lpstr>CFR | Cost and Freight</vt:lpstr>
      <vt:lpstr>CFR | Cost and Freight</vt:lpstr>
      <vt:lpstr>CFR | Cost and Freight</vt:lpstr>
      <vt:lpstr>CIF | Cost Insurance and Freight</vt:lpstr>
      <vt:lpstr>CIF | Cost Insurance and Freight</vt:lpstr>
      <vt:lpstr>CIF | Cost Insurance and Freight</vt:lpstr>
      <vt:lpstr>CPT | Carriage Paid To</vt:lpstr>
      <vt:lpstr>CPT | Carriage Paid To</vt:lpstr>
      <vt:lpstr>CPT | Carriage Paid To</vt:lpstr>
      <vt:lpstr>CIP | Carriage and Insurance Paid To</vt:lpstr>
      <vt:lpstr>CIP | Carriage and Insurance Paid To</vt:lpstr>
      <vt:lpstr>CIP | Carriage and Insurance Paid To</vt:lpstr>
      <vt:lpstr>DAP | Delivered at Place</vt:lpstr>
      <vt:lpstr>DAP | Delivered at Place</vt:lpstr>
      <vt:lpstr>DAP | Delivered at Place</vt:lpstr>
      <vt:lpstr>DPU | Delivered at Place Unloaded</vt:lpstr>
      <vt:lpstr>DPU | Delivered at Place Unloaded</vt:lpstr>
      <vt:lpstr>DPU | Delivered at Place Unloaded</vt:lpstr>
      <vt:lpstr>DDP | Delivered Duty Paid</vt:lpstr>
      <vt:lpstr>DDP | Delivered Duty Paid</vt:lpstr>
      <vt:lpstr>DDP | Delivered Duty Paid</vt:lpstr>
      <vt:lpstr>Doğru Kullanım </vt:lpstr>
      <vt:lpstr>Teslim Şekilleri Bağlantılar</vt:lpstr>
      <vt:lpstr>Teslim Şekilleri Bağlantılar</vt:lpstr>
      <vt:lpstr>Teslim Şekilleri Ana Tablo</vt:lpstr>
      <vt:lpstr>Maliyet Hesaplama</vt:lpstr>
      <vt:lpstr>Teslim Şekillere Yapılan İlaveler ve Bazı İfadeler</vt:lpstr>
      <vt:lpstr>Incoterms 2010 vs Incoterms 2020</vt:lpstr>
      <vt:lpstr>DAT teslim DPU olarak revize edildi.</vt:lpstr>
      <vt:lpstr>Sigorta Konusu Netleştirildi</vt:lpstr>
      <vt:lpstr>Maliyetler Netleştirildi</vt:lpstr>
      <vt:lpstr>Güvenlik Arttırıldı</vt:lpstr>
      <vt:lpstr>Öz Taşıma</vt:lpstr>
      <vt:lpstr>FCA, FOB ve Konşimento</vt:lpstr>
      <vt:lpstr>FCA, FOB ve Konşimento</vt:lpstr>
      <vt:lpstr>Sunum ve Tasarım </vt:lpstr>
      <vt:lpstr>Değerlendirme</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Değerlendirme Soruları</vt:lpstr>
      <vt:lpstr>Sigorta </vt:lpstr>
      <vt:lpstr>Sigorta </vt:lpstr>
      <vt:lpstr>Sigorta </vt:lpstr>
      <vt:lpstr>Sigorta </vt:lpstr>
      <vt:lpstr>Sigorta </vt:lpstr>
      <vt:lpstr>Sigorta </vt:lpstr>
      <vt:lpstr>Sigorta </vt:lpstr>
      <vt:lpstr>Sigorta </vt:lpstr>
      <vt:lpstr>Sigorta </vt:lpstr>
      <vt:lpstr>Sigorta </vt:lpstr>
      <vt:lpstr>Sigorta </vt:lpstr>
      <vt:lpstr>Sigorta </vt:lpstr>
      <vt:lpstr>Sigorta </vt:lpstr>
      <vt:lpstr>Sigorta </vt:lpstr>
      <vt:lpstr>Sigorta </vt:lpstr>
      <vt:lpstr>Sigorta </vt:lpstr>
      <vt:lpstr>Hasar Resimleri </vt:lpstr>
      <vt:lpstr>Hasar Resimleri </vt:lpstr>
      <vt:lpstr>Hasar Resimleri </vt:lpstr>
      <vt:lpstr>Hasar Resimleri </vt:lpstr>
      <vt:lpstr>Hasar Resimleri </vt:lpstr>
      <vt:lpstr>Hasar Resimleri </vt:lpstr>
      <vt:lpstr>Hasar Resimleri </vt:lpstr>
      <vt:lpstr>Hasar Resimleri </vt:lpstr>
      <vt:lpstr>Hasar Resimleri </vt:lpstr>
      <vt:lpstr>Hasar Resimleri </vt:lpstr>
      <vt:lpstr>Hasar Resimleri </vt:lpstr>
      <vt:lpstr>Hasar Resimleri </vt:lpstr>
      <vt:lpstr>Hasar Resimleri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Orhan Gündoğdu</dc:creator>
  <cp:lastModifiedBy>Orhan Gündoğdu</cp:lastModifiedBy>
  <cp:revision>31</cp:revision>
  <dcterms:created xsi:type="dcterms:W3CDTF">2024-02-19T08:03:45Z</dcterms:created>
  <dcterms:modified xsi:type="dcterms:W3CDTF">2024-02-22T09:33:01Z</dcterms:modified>
</cp:coreProperties>
</file>