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8">
  <p:sldMasterIdLst>
    <p:sldMasterId id="2147483648" r:id="rId1"/>
  </p:sldMasterIdLst>
  <p:notesMasterIdLst>
    <p:notesMasterId r:id="rId175"/>
  </p:notesMasterIdLst>
  <p:sldIdLst>
    <p:sldId id="256" r:id="rId2"/>
    <p:sldId id="298" r:id="rId3"/>
    <p:sldId id="261" r:id="rId4"/>
    <p:sldId id="328" r:id="rId5"/>
    <p:sldId id="329" r:id="rId6"/>
    <p:sldId id="301" r:id="rId7"/>
    <p:sldId id="300" r:id="rId8"/>
    <p:sldId id="302" r:id="rId9"/>
    <p:sldId id="304" r:id="rId10"/>
    <p:sldId id="303" r:id="rId11"/>
    <p:sldId id="262" r:id="rId12"/>
    <p:sldId id="263" r:id="rId13"/>
    <p:sldId id="264" r:id="rId14"/>
    <p:sldId id="265" r:id="rId15"/>
    <p:sldId id="270" r:id="rId16"/>
    <p:sldId id="271" r:id="rId17"/>
    <p:sldId id="275" r:id="rId18"/>
    <p:sldId id="277" r:id="rId19"/>
    <p:sldId id="354" r:id="rId20"/>
    <p:sldId id="355" r:id="rId21"/>
    <p:sldId id="276" r:id="rId22"/>
    <p:sldId id="356" r:id="rId23"/>
    <p:sldId id="273" r:id="rId24"/>
    <p:sldId id="357" r:id="rId25"/>
    <p:sldId id="274" r:id="rId26"/>
    <p:sldId id="272" r:id="rId27"/>
    <p:sldId id="278" r:id="rId28"/>
    <p:sldId id="279" r:id="rId29"/>
    <p:sldId id="281" r:id="rId30"/>
    <p:sldId id="285" r:id="rId31"/>
    <p:sldId id="282" r:id="rId32"/>
    <p:sldId id="290" r:id="rId33"/>
    <p:sldId id="289" r:id="rId34"/>
    <p:sldId id="287" r:id="rId35"/>
    <p:sldId id="283" r:id="rId36"/>
    <p:sldId id="284" r:id="rId37"/>
    <p:sldId id="286" r:id="rId38"/>
    <p:sldId id="288" r:id="rId39"/>
    <p:sldId id="294" r:id="rId40"/>
    <p:sldId id="291" r:id="rId41"/>
    <p:sldId id="292" r:id="rId42"/>
    <p:sldId id="293" r:id="rId43"/>
    <p:sldId id="295" r:id="rId44"/>
    <p:sldId id="296" r:id="rId45"/>
    <p:sldId id="297" r:id="rId46"/>
    <p:sldId id="330" r:id="rId47"/>
    <p:sldId id="307" r:id="rId48"/>
    <p:sldId id="306" r:id="rId49"/>
    <p:sldId id="305" r:id="rId50"/>
    <p:sldId id="448" r:id="rId51"/>
    <p:sldId id="308" r:id="rId52"/>
    <p:sldId id="310" r:id="rId53"/>
    <p:sldId id="313" r:id="rId54"/>
    <p:sldId id="314" r:id="rId55"/>
    <p:sldId id="309" r:id="rId56"/>
    <p:sldId id="311" r:id="rId57"/>
    <p:sldId id="312" r:id="rId58"/>
    <p:sldId id="315" r:id="rId59"/>
    <p:sldId id="316" r:id="rId60"/>
    <p:sldId id="317" r:id="rId61"/>
    <p:sldId id="325" r:id="rId62"/>
    <p:sldId id="320" r:id="rId63"/>
    <p:sldId id="324" r:id="rId64"/>
    <p:sldId id="321" r:id="rId65"/>
    <p:sldId id="390" r:id="rId66"/>
    <p:sldId id="393" r:id="rId67"/>
    <p:sldId id="394" r:id="rId68"/>
    <p:sldId id="442" r:id="rId69"/>
    <p:sldId id="387" r:id="rId70"/>
    <p:sldId id="444" r:id="rId71"/>
    <p:sldId id="445" r:id="rId72"/>
    <p:sldId id="400" r:id="rId73"/>
    <p:sldId id="401" r:id="rId74"/>
    <p:sldId id="402" r:id="rId75"/>
    <p:sldId id="403" r:id="rId76"/>
    <p:sldId id="404" r:id="rId77"/>
    <p:sldId id="441" r:id="rId78"/>
    <p:sldId id="440" r:id="rId79"/>
    <p:sldId id="449" r:id="rId80"/>
    <p:sldId id="450" r:id="rId81"/>
    <p:sldId id="405" r:id="rId82"/>
    <p:sldId id="406" r:id="rId83"/>
    <p:sldId id="407" r:id="rId84"/>
    <p:sldId id="408" r:id="rId85"/>
    <p:sldId id="409" r:id="rId86"/>
    <p:sldId id="410" r:id="rId87"/>
    <p:sldId id="411" r:id="rId88"/>
    <p:sldId id="412" r:id="rId89"/>
    <p:sldId id="413" r:id="rId90"/>
    <p:sldId id="414" r:id="rId91"/>
    <p:sldId id="415" r:id="rId92"/>
    <p:sldId id="416" r:id="rId93"/>
    <p:sldId id="417" r:id="rId94"/>
    <p:sldId id="418" r:id="rId95"/>
    <p:sldId id="419" r:id="rId96"/>
    <p:sldId id="420" r:id="rId97"/>
    <p:sldId id="421" r:id="rId98"/>
    <p:sldId id="422" r:id="rId99"/>
    <p:sldId id="423" r:id="rId100"/>
    <p:sldId id="424" r:id="rId101"/>
    <p:sldId id="425" r:id="rId102"/>
    <p:sldId id="426" r:id="rId103"/>
    <p:sldId id="427" r:id="rId104"/>
    <p:sldId id="428" r:id="rId105"/>
    <p:sldId id="429" r:id="rId106"/>
    <p:sldId id="430" r:id="rId107"/>
    <p:sldId id="431" r:id="rId108"/>
    <p:sldId id="432" r:id="rId109"/>
    <p:sldId id="433" r:id="rId110"/>
    <p:sldId id="434" r:id="rId111"/>
    <p:sldId id="435" r:id="rId112"/>
    <p:sldId id="436" r:id="rId113"/>
    <p:sldId id="437" r:id="rId114"/>
    <p:sldId id="438" r:id="rId115"/>
    <p:sldId id="439" r:id="rId116"/>
    <p:sldId id="341" r:id="rId117"/>
    <p:sldId id="327" r:id="rId118"/>
    <p:sldId id="446" r:id="rId119"/>
    <p:sldId id="447" r:id="rId120"/>
    <p:sldId id="473" r:id="rId121"/>
    <p:sldId id="474" r:id="rId122"/>
    <p:sldId id="477" r:id="rId123"/>
    <p:sldId id="476" r:id="rId124"/>
    <p:sldId id="475" r:id="rId125"/>
    <p:sldId id="462" r:id="rId126"/>
    <p:sldId id="482" r:id="rId127"/>
    <p:sldId id="483" r:id="rId128"/>
    <p:sldId id="481" r:id="rId129"/>
    <p:sldId id="342" r:id="rId130"/>
    <p:sldId id="333" r:id="rId131"/>
    <p:sldId id="331" r:id="rId132"/>
    <p:sldId id="332" r:id="rId133"/>
    <p:sldId id="334" r:id="rId134"/>
    <p:sldId id="335" r:id="rId135"/>
    <p:sldId id="337" r:id="rId136"/>
    <p:sldId id="343" r:id="rId137"/>
    <p:sldId id="338" r:id="rId138"/>
    <p:sldId id="344" r:id="rId139"/>
    <p:sldId id="345" r:id="rId140"/>
    <p:sldId id="347" r:id="rId141"/>
    <p:sldId id="351" r:id="rId142"/>
    <p:sldId id="353" r:id="rId143"/>
    <p:sldId id="340" r:id="rId144"/>
    <p:sldId id="349" r:id="rId145"/>
    <p:sldId id="348" r:id="rId146"/>
    <p:sldId id="352" r:id="rId147"/>
    <p:sldId id="368" r:id="rId148"/>
    <p:sldId id="358" r:id="rId149"/>
    <p:sldId id="359" r:id="rId150"/>
    <p:sldId id="360" r:id="rId151"/>
    <p:sldId id="361" r:id="rId152"/>
    <p:sldId id="362" r:id="rId153"/>
    <p:sldId id="363" r:id="rId154"/>
    <p:sldId id="369" r:id="rId155"/>
    <p:sldId id="371" r:id="rId156"/>
    <p:sldId id="370" r:id="rId157"/>
    <p:sldId id="364" r:id="rId158"/>
    <p:sldId id="365" r:id="rId159"/>
    <p:sldId id="366" r:id="rId160"/>
    <p:sldId id="375" r:id="rId161"/>
    <p:sldId id="376" r:id="rId162"/>
    <p:sldId id="377" r:id="rId163"/>
    <p:sldId id="378" r:id="rId164"/>
    <p:sldId id="367" r:id="rId165"/>
    <p:sldId id="372" r:id="rId166"/>
    <p:sldId id="379" r:id="rId167"/>
    <p:sldId id="373" r:id="rId168"/>
    <p:sldId id="382" r:id="rId169"/>
    <p:sldId id="381" r:id="rId170"/>
    <p:sldId id="380" r:id="rId171"/>
    <p:sldId id="383" r:id="rId172"/>
    <p:sldId id="384" r:id="rId173"/>
    <p:sldId id="260" r:id="rId17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02" autoAdjust="0"/>
    <p:restoredTop sz="93883" autoAdjust="0"/>
  </p:normalViewPr>
  <p:slideViewPr>
    <p:cSldViewPr snapToGrid="0" snapToObjects="1">
      <p:cViewPr>
        <p:scale>
          <a:sx n="75" d="100"/>
          <a:sy n="75" d="100"/>
        </p:scale>
        <p:origin x="136"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viewProps" Target="view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notesMaster" Target="notesMasters/notesMaster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presProps" Target="pres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7853A4-51D4-4F4B-9191-4A89653C97D8}" type="datetimeFigureOut">
              <a:rPr lang="tr-TR" smtClean="0"/>
              <a:t>7.03.2026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94B228-E26A-7544-B7A7-3169233C6FAE}" type="slidenum">
              <a:rPr lang="tr-TR" smtClean="0"/>
              <a:t>‹#›</a:t>
            </a:fld>
            <a:endParaRPr lang="tr-TR"/>
          </a:p>
        </p:txBody>
      </p:sp>
    </p:spTree>
    <p:extLst>
      <p:ext uri="{BB962C8B-B14F-4D97-AF65-F5344CB8AC3E}">
        <p14:creationId xmlns:p14="http://schemas.microsoft.com/office/powerpoint/2010/main" val="3608413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1</a:t>
            </a:fld>
            <a:endParaRPr lang="tr-TR"/>
          </a:p>
        </p:txBody>
      </p:sp>
    </p:spTree>
    <p:extLst>
      <p:ext uri="{BB962C8B-B14F-4D97-AF65-F5344CB8AC3E}">
        <p14:creationId xmlns:p14="http://schemas.microsoft.com/office/powerpoint/2010/main" val="2312716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26988915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157</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76301309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31630344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159</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51688580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28311702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161</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585868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162</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6580098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23588686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74466034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40454648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166</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29376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11</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7512452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167</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23599484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39803956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169</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68383215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170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78808555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171</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84372779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172</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960430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12</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908027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517028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687576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804193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16</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3273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17</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7328365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410847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19</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640812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2</a:t>
            </a:fld>
            <a:endParaRPr lang="tr-TR"/>
          </a:p>
        </p:txBody>
      </p:sp>
    </p:spTree>
    <p:extLst>
      <p:ext uri="{BB962C8B-B14F-4D97-AF65-F5344CB8AC3E}">
        <p14:creationId xmlns:p14="http://schemas.microsoft.com/office/powerpoint/2010/main" val="3677436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20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708166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21</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251508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22</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584443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23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342391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24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8933768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25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9525906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26</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2319625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27</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8640957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28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1062439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29</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937030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3740397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30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5147298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31</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943731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32</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7712040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33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8503621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34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9086746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35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2887582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36</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1129941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37</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0308496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38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dirty="0" smtClean="0"/>
          </a:p>
        </p:txBody>
      </p:sp>
    </p:spTree>
    <p:extLst>
      <p:ext uri="{BB962C8B-B14F-4D97-AF65-F5344CB8AC3E}">
        <p14:creationId xmlns:p14="http://schemas.microsoft.com/office/powerpoint/2010/main" val="38443457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39</a:t>
            </a:fld>
            <a:endParaRPr lang="tr-TR"/>
          </a:p>
        </p:txBody>
      </p:sp>
    </p:spTree>
    <p:extLst>
      <p:ext uri="{BB962C8B-B14F-4D97-AF65-F5344CB8AC3E}">
        <p14:creationId xmlns:p14="http://schemas.microsoft.com/office/powerpoint/2010/main" val="265098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0177559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40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762879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41</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4094549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42</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4067377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43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3772775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44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3011205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45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6706621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46</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5796226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47</a:t>
            </a:fld>
            <a:endParaRPr lang="tr-TR"/>
          </a:p>
        </p:txBody>
      </p:sp>
    </p:spTree>
    <p:extLst>
      <p:ext uri="{BB962C8B-B14F-4D97-AF65-F5344CB8AC3E}">
        <p14:creationId xmlns:p14="http://schemas.microsoft.com/office/powerpoint/2010/main" val="1658115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48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1948121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49</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491464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8346835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7402514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51</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2141097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52</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2601915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9372636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8255742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8381363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56</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0081235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57</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0239138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2434865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59</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76508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6</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8829147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60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14631771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61</a:t>
            </a:fld>
            <a:endParaRPr lang="tr-TR"/>
          </a:p>
        </p:txBody>
      </p:sp>
    </p:spTree>
    <p:extLst>
      <p:ext uri="{BB962C8B-B14F-4D97-AF65-F5344CB8AC3E}">
        <p14:creationId xmlns:p14="http://schemas.microsoft.com/office/powerpoint/2010/main" val="18793584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62</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987629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63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31635491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64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14316640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65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7549692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66</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11205897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67</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9149050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116</a:t>
            </a:fld>
            <a:endParaRPr lang="tr-TR"/>
          </a:p>
        </p:txBody>
      </p:sp>
    </p:spTree>
    <p:extLst>
      <p:ext uri="{BB962C8B-B14F-4D97-AF65-F5344CB8AC3E}">
        <p14:creationId xmlns:p14="http://schemas.microsoft.com/office/powerpoint/2010/main" val="30414457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117</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809750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7</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96783995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118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5614953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119</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67474325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129</a:t>
            </a:fld>
            <a:endParaRPr lang="tr-TR"/>
          </a:p>
        </p:txBody>
      </p:sp>
    </p:spTree>
    <p:extLst>
      <p:ext uri="{BB962C8B-B14F-4D97-AF65-F5344CB8AC3E}">
        <p14:creationId xmlns:p14="http://schemas.microsoft.com/office/powerpoint/2010/main" val="36353504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130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10801491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131</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60373427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132</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41662665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133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88476303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134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54048850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135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23282911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136</a:t>
            </a:fld>
            <a:endParaRPr lang="tr-TR"/>
          </a:p>
        </p:txBody>
      </p:sp>
    </p:spTree>
    <p:extLst>
      <p:ext uri="{BB962C8B-B14F-4D97-AF65-F5344CB8AC3E}">
        <p14:creationId xmlns:p14="http://schemas.microsoft.com/office/powerpoint/2010/main" val="1286432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4475565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137</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32604753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138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47565181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139</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30226162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140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44242605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141</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6402460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142</a:t>
            </a:fld>
            <a:endParaRPr lang="tr-TR"/>
          </a:p>
        </p:txBody>
      </p:sp>
    </p:spTree>
    <p:extLst>
      <p:ext uri="{BB962C8B-B14F-4D97-AF65-F5344CB8AC3E}">
        <p14:creationId xmlns:p14="http://schemas.microsoft.com/office/powerpoint/2010/main" val="297278333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143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82647263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144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4115386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145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28887849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146</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61731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9</a:t>
            </a:fld>
            <a:endParaRPr lang="tr-TR"/>
          </a:p>
        </p:txBody>
      </p:sp>
    </p:spTree>
    <p:extLst>
      <p:ext uri="{BB962C8B-B14F-4D97-AF65-F5344CB8AC3E}">
        <p14:creationId xmlns:p14="http://schemas.microsoft.com/office/powerpoint/2010/main" val="2908448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594B228-E26A-7544-B7A7-3169233C6FAE}" type="slidenum">
              <a:rPr lang="tr-TR" smtClean="0"/>
              <a:t>147</a:t>
            </a:fld>
            <a:endParaRPr lang="tr-TR"/>
          </a:p>
        </p:txBody>
      </p:sp>
    </p:spTree>
    <p:extLst>
      <p:ext uri="{BB962C8B-B14F-4D97-AF65-F5344CB8AC3E}">
        <p14:creationId xmlns:p14="http://schemas.microsoft.com/office/powerpoint/2010/main" val="38430164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148</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92075664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149</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44523916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150</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63405402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151</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33473641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152</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3413819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153</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249861200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154</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6980292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155</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401542682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fld id="{C0413813-420F-455E-8C23-DE44D717657A}" type="slidenum">
              <a:rPr lang="tr-TR" smtClean="0"/>
              <a:pPr/>
              <a:t>156</a:t>
            </a:fld>
            <a:endParaRPr lang="tr-TR" smtClean="0"/>
          </a:p>
        </p:txBody>
      </p:sp>
      <p:sp>
        <p:nvSpPr>
          <p:cNvPr id="634883" name="Rectangle 2"/>
          <p:cNvSpPr>
            <a:spLocks noGrp="1" noRot="1" noChangeAspect="1" noChangeArrowheads="1" noTextEdit="1"/>
          </p:cNvSpPr>
          <p:nvPr>
            <p:ph type="sldImg"/>
          </p:nvPr>
        </p:nvSpPr>
        <p:spPr>
          <a:ln/>
        </p:spPr>
      </p:sp>
      <p:sp>
        <p:nvSpPr>
          <p:cNvPr id="63488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1716120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35D64F-1048-3543-B8F2-E7CA2409DB9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C2BDDF4-5100-E247-8F39-592D07C00B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EC26BF6-1FB1-6946-A437-693B976B07FC}"/>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5" name="Alt Bilgi Yer Tutucusu 4">
            <a:extLst>
              <a:ext uri="{FF2B5EF4-FFF2-40B4-BE49-F238E27FC236}">
                <a16:creationId xmlns:a16="http://schemas.microsoft.com/office/drawing/2014/main" id="{611C25B2-B026-BF41-86BD-BE6333A7CD7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587AFCB-D239-6A4F-A0E5-EF1313B78077}"/>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416144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1F2BC7-2CBF-7A4A-A2B1-C2C643BB0CC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E357EC8-9ACA-0243-9FE7-00A4BF690F3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E4696A0-BB2B-934A-B5EF-DCB7A395C7EA}"/>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5" name="Alt Bilgi Yer Tutucusu 4">
            <a:extLst>
              <a:ext uri="{FF2B5EF4-FFF2-40B4-BE49-F238E27FC236}">
                <a16:creationId xmlns:a16="http://schemas.microsoft.com/office/drawing/2014/main" id="{BA1936D5-E121-C74C-A12D-2FDB846EDE3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42F48B-6088-6341-9D24-5FCB612E9CF8}"/>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2776268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48B2AB5-7C1D-1D41-97CB-B42040FEE75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D2A14FE-0B4D-B348-8FEF-DFED2C3E545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C3870F8-8447-B648-AA98-AD59A6568B75}"/>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5" name="Alt Bilgi Yer Tutucusu 4">
            <a:extLst>
              <a:ext uri="{FF2B5EF4-FFF2-40B4-BE49-F238E27FC236}">
                <a16:creationId xmlns:a16="http://schemas.microsoft.com/office/drawing/2014/main" id="{FBF66D6C-A20A-1844-A983-9F93C11664F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095055F-FB36-664E-8DE7-8366616EAE47}"/>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3705762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57936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5B0BBB-EA9F-9640-8AEA-73FE90B88E1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C25A481-5FD8-994D-B0C6-426A663EC4E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5201CA5-B0EB-064B-8A88-74AA6D22FA25}"/>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5" name="Alt Bilgi Yer Tutucusu 4">
            <a:extLst>
              <a:ext uri="{FF2B5EF4-FFF2-40B4-BE49-F238E27FC236}">
                <a16:creationId xmlns:a16="http://schemas.microsoft.com/office/drawing/2014/main" id="{1E48FA9A-5263-D643-AAB3-707E938A090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8BC76CD-75C3-304D-AF0D-7DA88EAAB00D}"/>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702135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DA58A-C434-CC40-85EC-672E928E135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A699307-59EB-704B-B516-9801AD3C4B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2B3EE58-ECF3-4449-B917-C554BC0470D9}"/>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5" name="Alt Bilgi Yer Tutucusu 4">
            <a:extLst>
              <a:ext uri="{FF2B5EF4-FFF2-40B4-BE49-F238E27FC236}">
                <a16:creationId xmlns:a16="http://schemas.microsoft.com/office/drawing/2014/main" id="{8F24A470-3C2D-FC45-9D31-1AA1FEAB6D1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1DEFA12-C75B-3741-84B3-C6B250EBC4E7}"/>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730981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667FAE-256A-034A-B913-C3CDB9853C2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AEB893B-BCEC-9F47-9E0B-95498510D92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832B6F6-9BCB-8947-90B0-58B878A5C15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53229C5-81B7-304D-98C7-A7AA8A745F79}"/>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6" name="Alt Bilgi Yer Tutucusu 5">
            <a:extLst>
              <a:ext uri="{FF2B5EF4-FFF2-40B4-BE49-F238E27FC236}">
                <a16:creationId xmlns:a16="http://schemas.microsoft.com/office/drawing/2014/main" id="{DB88606E-9624-844D-A043-96E57556286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D8659E1-F8C7-5F4A-9B12-3F24E08FBD5D}"/>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650252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3A18CE-03C5-D145-AD4E-F1E003339AB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978BBC-882F-B543-88FD-98414932E0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E2D6DFB-D94E-EF4E-B7F6-C863AFEE567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40E367E-F726-FC4B-B535-7FE2A33BAC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127A98F-6E2D-2A4F-8557-DF559DC3A05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A2D482E-BA96-B24D-A198-DC96C0684A9D}"/>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8" name="Alt Bilgi Yer Tutucusu 7">
            <a:extLst>
              <a:ext uri="{FF2B5EF4-FFF2-40B4-BE49-F238E27FC236}">
                <a16:creationId xmlns:a16="http://schemas.microsoft.com/office/drawing/2014/main" id="{8FD9ADD1-2427-914E-B6FF-CFE31AE3B8E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8366344-AF1E-3C40-A171-E2842F42E670}"/>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226101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AC8513-2F7F-444F-99D4-D74F85B6FDE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9BB5551-45E0-0F4F-B66A-7C73A31CF482}"/>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4" name="Alt Bilgi Yer Tutucusu 3">
            <a:extLst>
              <a:ext uri="{FF2B5EF4-FFF2-40B4-BE49-F238E27FC236}">
                <a16:creationId xmlns:a16="http://schemas.microsoft.com/office/drawing/2014/main" id="{FA94D91B-3D98-6442-B920-2E262963B77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5563889-3CA3-9F47-AC37-FC65A42C5CA2}"/>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1470062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00AB55B-0F6B-2E40-9B52-D428493CFB94}"/>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3" name="Alt Bilgi Yer Tutucusu 2">
            <a:extLst>
              <a:ext uri="{FF2B5EF4-FFF2-40B4-BE49-F238E27FC236}">
                <a16:creationId xmlns:a16="http://schemas.microsoft.com/office/drawing/2014/main" id="{97352436-86A5-4A43-8140-AF6EC96AACE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0222637-606E-E54C-B6F3-1EFEEABCB028}"/>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295841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6409C7-CF79-C24E-8CDA-2926D190A28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0389E01-07A8-394E-A5AF-526DD89AE1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43E4555-030A-EF48-B122-8B3F3D4F6D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31A6892-AE9D-4644-B269-92CB2C4757D4}"/>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6" name="Alt Bilgi Yer Tutucusu 5">
            <a:extLst>
              <a:ext uri="{FF2B5EF4-FFF2-40B4-BE49-F238E27FC236}">
                <a16:creationId xmlns:a16="http://schemas.microsoft.com/office/drawing/2014/main" id="{5000722B-D262-4B44-9082-4C026C25317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1A7F2D-E255-8646-83B5-FD9C864478B1}"/>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244288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527347-6271-1B49-BCD8-33EA9790BEB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FA5AC3A-A903-4D4C-BA51-6459EA75D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D7E9663-14E6-8E43-9C83-2379616641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034EF8A-90F7-974F-A539-4B7B7F3EDDEE}"/>
              </a:ext>
            </a:extLst>
          </p:cNvPr>
          <p:cNvSpPr>
            <a:spLocks noGrp="1"/>
          </p:cNvSpPr>
          <p:nvPr>
            <p:ph type="dt" sz="half" idx="10"/>
          </p:nvPr>
        </p:nvSpPr>
        <p:spPr/>
        <p:txBody>
          <a:bodyPr/>
          <a:lstStyle/>
          <a:p>
            <a:fld id="{D6D36EA8-9E7D-9D45-BD61-4C6AC44200A0}" type="datetimeFigureOut">
              <a:rPr lang="tr-TR" smtClean="0"/>
              <a:t>7.03.2026</a:t>
            </a:fld>
            <a:endParaRPr lang="tr-TR"/>
          </a:p>
        </p:txBody>
      </p:sp>
      <p:sp>
        <p:nvSpPr>
          <p:cNvPr id="6" name="Alt Bilgi Yer Tutucusu 5">
            <a:extLst>
              <a:ext uri="{FF2B5EF4-FFF2-40B4-BE49-F238E27FC236}">
                <a16:creationId xmlns:a16="http://schemas.microsoft.com/office/drawing/2014/main" id="{D4A763CB-6B24-E940-8BDE-B9701AFDE47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31E7092-B7D0-F548-90FD-6C08923A4B4E}"/>
              </a:ext>
            </a:extLst>
          </p:cNvPr>
          <p:cNvSpPr>
            <a:spLocks noGrp="1"/>
          </p:cNvSpPr>
          <p:nvPr>
            <p:ph type="sldNum" sz="quarter" idx="12"/>
          </p:nvPr>
        </p:nvSpPr>
        <p:spPr/>
        <p:txBody>
          <a:bodyPr/>
          <a:lstStyle/>
          <a:p>
            <a:fld id="{1FDAEE31-F172-BA40-A193-C742C29FA991}" type="slidenum">
              <a:rPr lang="tr-TR" smtClean="0"/>
              <a:t>‹#›</a:t>
            </a:fld>
            <a:endParaRPr lang="tr-TR"/>
          </a:p>
        </p:txBody>
      </p:sp>
    </p:spTree>
    <p:extLst>
      <p:ext uri="{BB962C8B-B14F-4D97-AF65-F5344CB8AC3E}">
        <p14:creationId xmlns:p14="http://schemas.microsoft.com/office/powerpoint/2010/main" val="122009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A420344-5EE3-1342-8058-AE87AD08A2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E1156DB-ABCD-6E43-B820-EB7C954026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B1BC5CB-61D2-614A-9B7F-85BE83C2A7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D36EA8-9E7D-9D45-BD61-4C6AC44200A0}" type="datetimeFigureOut">
              <a:rPr lang="tr-TR" smtClean="0"/>
              <a:t>7.03.2026</a:t>
            </a:fld>
            <a:endParaRPr lang="tr-TR"/>
          </a:p>
        </p:txBody>
      </p:sp>
      <p:sp>
        <p:nvSpPr>
          <p:cNvPr id="5" name="Alt Bilgi Yer Tutucusu 4">
            <a:extLst>
              <a:ext uri="{FF2B5EF4-FFF2-40B4-BE49-F238E27FC236}">
                <a16:creationId xmlns:a16="http://schemas.microsoft.com/office/drawing/2014/main" id="{1D864A95-A394-5947-9B16-675A60236D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62AA56E-9D4E-214D-9FA5-8C9ED5D92A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DAEE31-F172-BA40-A193-C742C29FA991}" type="slidenum">
              <a:rPr lang="tr-TR" smtClean="0"/>
              <a:t>‹#›</a:t>
            </a:fld>
            <a:endParaRPr lang="tr-TR"/>
          </a:p>
        </p:txBody>
      </p:sp>
    </p:spTree>
    <p:extLst>
      <p:ext uri="{BB962C8B-B14F-4D97-AF65-F5344CB8AC3E}">
        <p14:creationId xmlns:p14="http://schemas.microsoft.com/office/powerpoint/2010/main" val="652810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hyperlink" Target="https://www.gumrukkulliyati.com/docs/gumruk_mevzuati/gumruk_kanunu_.htm?fasilno=&amp;kriter=&amp;dil=TR&amp;tip=ith&amp;gtip=&amp;varyant=1&amp;yil=2022&amp;yili=&amp;ayi=&amp;konu=&amp;mulga=0&amp;bolge=&amp;refno=&amp;donem=&amp;sort=1&amp;yid=&amp;ktip=K&amp;menu=1#madde21" TargetMode="External"/><Relationship Id="rId3" Type="http://schemas.openxmlformats.org/officeDocument/2006/relationships/hyperlink" Target="https://www.resmigazete.gov.tr/eskiler/2020/12/20201231M3-1.pdf" TargetMode="External"/><Relationship Id="rId7" Type="http://schemas.openxmlformats.org/officeDocument/2006/relationships/hyperlink" Target="https://www.gumrukkulliyati.com/docs/gumruk_mevzuati/gumruk_kanunu_.htm?fasilno=&amp;kriter=&amp;dil=TR&amp;tip=ith&amp;gtip=&amp;varyant=1&amp;yil=2022&amp;yili=&amp;ayi=&amp;konu=&amp;mulga=0&amp;bolge=&amp;refno=&amp;donem=&amp;sort=1&amp;yid=&amp;ktip=K&amp;menu=1#madde15ve16G%C3%BCmr%C3%BCkTarifesi"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gumrukkulliyati.com/index.php?id=docs/gumruk_mevzuati/gumruk_kanunu_.htm" TargetMode="External"/><Relationship Id="rId5" Type="http://schemas.openxmlformats.org/officeDocument/2006/relationships/hyperlink" Target="https://www.gumrukkulliyati.com/index.php?id=docs/gumruk_mevzuati/dosyalar/tarife_ve_izahname/474_sayili_gumruk_giris_tarife_cetveli_hakkinda_kanun.htm" TargetMode="External"/><Relationship Id="rId10" Type="http://schemas.openxmlformats.org/officeDocument/2006/relationships/hyperlink" Target="https://www.gumrukkulliyati.com/index.php?id=docs/gumruk_mevzuati/dosyalar/diger_kanunlar/2976_sayili_dis_ticaretin_duzenlenmesi_hakkinda_kanun.htm" TargetMode="External"/><Relationship Id="rId4" Type="http://schemas.openxmlformats.org/officeDocument/2006/relationships/hyperlink" Target="https://www.gumrukkulliyati.com/index.php?id=docs/gumruk_mevzuati/dosyalar/diger_kanunlar/1567_sayili_turk_parasininkk.htm" TargetMode="External"/><Relationship Id="rId9" Type="http://schemas.openxmlformats.org/officeDocument/2006/relationships/hyperlink" Target="https://www.gumrukkulliyati.com/docs/gumruk_mevzuati/gumruk_kanunu_.htm?fasilno=&amp;kriter=&amp;dil=TR&amp;tip=ith&amp;gtip=&amp;varyant=1&amp;yil=2022&amp;yili=&amp;ayi=&amp;konu=&amp;mulga=0&amp;bolge=&amp;refno=&amp;donem=&amp;sort=1&amp;yid=&amp;ktip=K&amp;menu=1#madde55x56x57Onaylanm%C4%B1%C5%9F%C4%B0%C5%9FlemveKullan%C4%B1m" TargetMode="Externa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7.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digerleri/ck_00001_cumhurbaskanligi_teskilati_hakkinda_cumhurbaskanligi_kararnamesi_x1kararname_numarasi_1x2.htm"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hyperlink" Target="https://www.gumrukkulliyati.com/index.php?id=docs/gumruk_mevzuati/dosyalar/ithalat/ck_2020-03350_ithalat_rejimi_karari.htm" TargetMode="External"/></Relationships>
</file>

<file path=ppt/slides/_rels/slide118.xml.rels><?xml version="1.0" encoding="UTF-8" standalone="yes"?>
<Relationships xmlns="http://schemas.openxmlformats.org/package/2006/relationships"><Relationship Id="rId8" Type="http://schemas.openxmlformats.org/officeDocument/2006/relationships/hyperlink" Target="http://www.gumrukkulliyati.com/index.php?id=docs/gumruk_mevzuati/dosyalar/ticaret_politikalari/ithalat/2026-06_genellestirilmis_tercihler_sistemine_iliskin_ithalat_tebligi.htm" TargetMode="External"/><Relationship Id="rId3" Type="http://schemas.openxmlformats.org/officeDocument/2006/relationships/hyperlink" Target="http://www.gumrukkulliyati.com/index.php?id=docs/gumruk_mevzuati/dosyalar/ticaret_politikalari/ithalat/2026-01_yurt_icinde_duzenlenen_uluslararasi_fuarlara_iliskin_ithalat_tebligi.htm" TargetMode="External"/><Relationship Id="rId7" Type="http://schemas.openxmlformats.org/officeDocument/2006/relationships/hyperlink" Target="http://www.gumrukkulliyati.com/index.php?id=docs/gumruk_mevzuati/dosyalar/ticaret_politikalari/ithalat/2026-05_haritalar_ve_harita_bilgisi_iceren_esyanin_ithaline_iliskin_ithalat_tebligi.htm" TargetMode="External"/><Relationship Id="rId12" Type="http://schemas.openxmlformats.org/officeDocument/2006/relationships/hyperlink" Target="http://www.gumrukkulliyati.com/index.php?id=docs/gumruk_mevzuati/dosyalar/ticaret_politikalari/ithalat/2026-10_banknot_ve_benzeri_kiymetli_evraka_mahsus_kagitlarin_ithaline_iliskin_ithalat_tebligi.htm"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hyperlink" Target="http://www.gumrukkulliyati.com/index.php?id=docs/gumruk_mevzuati/dosyalar/ticaret_politikalari/ithalat/2026-04_yuksek_yogunluklu_tatlandiricilarin_ithaline_iliskin_ithalat_tebligi.htm" TargetMode="External"/><Relationship Id="rId11" Type="http://schemas.openxmlformats.org/officeDocument/2006/relationships/hyperlink" Target="http://www.gumrukkulliyati.com/index.php?id=docs/gumruk_mevzuati/dosyalar/ticaret_politikalari/ithalat/2026-09_kullanilmis_ve_yenilestirilmis_esya_ithalatina_iliskin_ithalat_tebligi.htm" TargetMode="External"/><Relationship Id="rId5" Type="http://schemas.openxmlformats.org/officeDocument/2006/relationships/hyperlink" Target="http://www.gumrukkulliyati.com/index.php?id=docs/gumruk_mevzuati/dosyalar/ticaret_politikalari/ithalat/2026-03_radyoaktif_maddeler_ile_bunlarin_kullanildigi_cihazlarin_ithaline_iliskin_ithalat_tebligi.htm" TargetMode="External"/><Relationship Id="rId10" Type="http://schemas.openxmlformats.org/officeDocument/2006/relationships/hyperlink" Target="http://www.gumrukkulliyati.com/index.php?id=docs/gumruk_mevzuati/dosyalar/ticaret_politikalari/ithalat/2026-08_sivil_hava_tasitlarinin_ithaline_iliskin_ithalat_tebligi.htm" TargetMode="External"/><Relationship Id="rId4" Type="http://schemas.openxmlformats.org/officeDocument/2006/relationships/hyperlink" Target="http://www.gumrukkulliyati.com/index.php?id=docs/gumruk_mevzuati/dosyalar/ticaret_politikalari/ithalat/2026-02_harp_silahlari_ile_bunlarin_aksam_ve_parcalarinin_ithaline_iliskin_ithalat_tebligi.htm" TargetMode="External"/><Relationship Id="rId9" Type="http://schemas.openxmlformats.org/officeDocument/2006/relationships/hyperlink" Target="http://www.gumrukkulliyati.com/index.php?id=docs/gumruk_mevzuati/dosyalar/ticaret_politikalari/ithalat/2026-07_elektronik_kimlik_bilgisini_haiz_esyanin_ithalati_hakkinda_ithalat_tebligi.htm" TargetMode="External"/></Relationships>
</file>

<file path=ppt/slides/_rels/slide119.xml.rels><?xml version="1.0" encoding="UTF-8" standalone="yes"?>
<Relationships xmlns="http://schemas.openxmlformats.org/package/2006/relationships"><Relationship Id="rId8" Type="http://schemas.openxmlformats.org/officeDocument/2006/relationships/hyperlink" Target="http://www.gumrukkulliyati.com/index.php?id=docs/gumruk_mevzuati/dosyalar/ticaret_politikalari/ithalat/2026-16_gubre_ithaline_iliskin_ithalat_tebligi.htm" TargetMode="External"/><Relationship Id="rId3" Type="http://schemas.openxmlformats.org/officeDocument/2006/relationships/hyperlink" Target="http://www.gumrukkulliyati.com/index.php?id=docs/gumruk_mevzuati/dosyalar/ticaret_politikalari/ithalat/2026-11_bazi_patlayici_maddeler_atesli_silahlar_bicaklar_ve_benzeri_aletlerin_ithaline_iliskin_ithalat_tebligi.htm" TargetMode="External"/><Relationship Id="rId7" Type="http://schemas.openxmlformats.org/officeDocument/2006/relationships/hyperlink" Target="http://www.gumrukkulliyati.com/index.php?id=docs/gumruk_mevzuati/dosyalar/ticaret_politikalari/ithalat/2026-15_kamu_kurum_ve_kuruluslari_tarafindan_yapilacak_ithalatta_alinacak_izin_hakkinda_ithalat_tebligi.htm"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hyperlink" Target="http://www.gumrukkulliyati.com/index.php?id=docs/gumruk_mevzuati/dosyalar/ticaret_politikalari/ithalat/2026-14_mushaflarin_ithaline_iliskin_ithalat_tebligi.htm" TargetMode="External"/><Relationship Id="rId11" Type="http://schemas.openxmlformats.org/officeDocument/2006/relationships/hyperlink" Target="http://www.gumrukkulliyati.com/index.php?id=docs/gumruk_mevzuati/dosyalar/ticaret_politikalari/ithalat/2026-19_ithalat_islemlerinde_elektronik_basvuru_icin_yetkilendirme.htm" TargetMode="External"/><Relationship Id="rId5" Type="http://schemas.openxmlformats.org/officeDocument/2006/relationships/hyperlink" Target="http://www.gumrukkulliyati.com/index.php?id=docs/gumruk_mevzuati/dosyalar/ticaret_politikalari/ithalat/2026-13_is_sagligi_ve_guvenligini_etkileyen_bazi_maddelerin_ithaline_iliskin_ithalat_tebligi.htm" TargetMode="External"/><Relationship Id="rId10" Type="http://schemas.openxmlformats.org/officeDocument/2006/relationships/hyperlink" Target="http://www.gumrukkulliyati.com/index.php?id=docs/gumruk_mevzuati/dosyalar/ticaret_politikalari/ithalat/2026-18_askiya_alma_sistemine_iliskin_ithalat_tebligi.htm" TargetMode="External"/><Relationship Id="rId4" Type="http://schemas.openxmlformats.org/officeDocument/2006/relationships/hyperlink" Target="http://www.gumrukkulliyati.com/index.php?id=docs/gumruk_mevzuati/dosyalar/ticaret_politikalari/ithalat/2026-12_cift_kullanimli_malzeme_ve_teknolojilere_dair_belgelerin_onaylanmasina_iliskin_ithalat_tebligi.htm" TargetMode="External"/><Relationship Id="rId9" Type="http://schemas.openxmlformats.org/officeDocument/2006/relationships/hyperlink" Target="http://www.gumrukkulliyati.com/index.php?id=docs/gumruk_mevzuati/dosyalar/ticaret_politikalari/ithalat/2026-17_kimyasal_silahlar_sozlesmesi_ekinde_yer_alan_kimyasal_maddelerin_ithaline_iliskin_ithalat_tebligi.ht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ithalat/ck_2020-03350_ithalat_rejimi_karari.htm" TargetMode="External"/><Relationship Id="rId2" Type="http://schemas.openxmlformats.org/officeDocument/2006/relationships/hyperlink" Target="https://www.gumrukkulliyati.com/index.php?id=docs/gumruk_mevzuati/dosyalar/digerleri/ck_00001_cumhurbaskanligi_teskilati_hakkinda_cumhurbaskanligi_kararnamesi_x1kararname_numarasi_1x2.htm" TargetMode="External"/><Relationship Id="rId1" Type="http://schemas.openxmlformats.org/officeDocument/2006/relationships/slideLayout" Target="../slideLayouts/slideLayout12.xml"/><Relationship Id="rId4" Type="http://schemas.openxmlformats.org/officeDocument/2006/relationships/hyperlink" Target="#ek1"/></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hyperlink" Target="https://ticaret.gov.tr/ithalat/askiya-alma-ve-tarife-kontenjani/askiya-alma-sistemi" TargetMode="External"/><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hyperlink" Target="https://www.gumrukkulliyati.com/index.php?id=docs/gumruk_mevzuati/dosyalar/ithalat/ck_2020-03350_ithalat_rejimi_karari.htm" TargetMode="External"/></Relationships>
</file>

<file path=ppt/slides/_rels/slide1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7.xml.rels><?xml version="1.0" encoding="UTF-8" standalone="yes"?>
<Relationships xmlns="http://schemas.openxmlformats.org/package/2006/relationships"><Relationship Id="rId3" Type="http://schemas.openxmlformats.org/officeDocument/2006/relationships/hyperlink" Target="https://www.gumrukkulliyati.com/index.php?id=docs/gumruk_mevzuati/gumruk_kanunu_.htm"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hyperlink" Target="https://www.gumrukkulliyati.com/index.php?id=docs/gumruk_mevzuati/gumruk_kanunu_.htm#madde244" TargetMode="External"/></Relationships>
</file>

<file path=ppt/slides/_rels/slide138.xml.rels><?xml version="1.0" encoding="UTF-8" standalone="yes"?>
<Relationships xmlns="http://schemas.openxmlformats.org/package/2006/relationships"><Relationship Id="rId3" Type="http://schemas.openxmlformats.org/officeDocument/2006/relationships/hyperlink" Target="#ek01"/><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hyperlink" Target="#ek02"/></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genelgeler/genelge_2016-09_cari_islem_veya_sonradan_kontrollerde_belirli_kurumlarin_iznine_tabi_esyada_gk_235.maddesinin_uygulama_durumlari.htm" TargetMode="External"/><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hyperlink" Target="https://www.gumrukkulliyati.com/docs/gumruk_mevzuati/gumruk_kanunu_.htm?fasilno=&amp;kriter=&amp;dil=TR&amp;tip=ith&amp;gtip=&amp;varyant=1&amp;yil=2022&amp;yili=&amp;ayi=&amp;konu=&amp;mulga=0&amp;bolge=&amp;refno=&amp;donem=&amp;sort=1&amp;yid=&amp;ktip=K&amp;menu=1#madde241_1" TargetMode="External"/></Relationships>
</file>

<file path=ppt/slides/_rels/slide159.xml.rels><?xml version="1.0" encoding="UTF-8" standalone="yes"?>
<Relationships xmlns="http://schemas.openxmlformats.org/package/2006/relationships"><Relationship Id="rId3" Type="http://schemas.openxmlformats.org/officeDocument/2006/relationships/hyperlink" Target="https://www.gumrukkulliyati.com/docs/gumruk_mevzuati/gumruk_kanunu_.htm?fasilno=&amp;kriter=&amp;dil=TR&amp;tip=ith&amp;gtip=&amp;varyant=1&amp;yil=2022&amp;yili=&amp;ayi=&amp;konu=&amp;mulga=0&amp;bolge=&amp;refno=&amp;donem=&amp;sort=1&amp;yid=&amp;ktip=K&amp;menu=1#madde241_1" TargetMode="External"/><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hyperlink" Target="https://www.gumrukkulliyati.com/docs/gumruk_mevzuati/gumruk_kanunu_.htm?fasilno=&amp;fasac=&amp;kriter=&amp;dil=TR&amp;tip=ith&amp;gtip=&amp;varyant=1&amp;yil=2025&amp;yili=&amp;ayi=&amp;konu=&amp;mulga=0&amp;bolge=&amp;refno=&amp;donem=&amp;sort=1&amp;yid=&amp;ktip=B&amp;menu=1&amp;dvtarih=2025-03-23#madde177den180tasfiyeedilecekesya" TargetMode="External"/><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muafiyetler/bkk_2009-15481_gumruk_kanununun_bazi_maddelerinin_uygulanmasi_hakkinda_karar.htm#madde131" TargetMode="External"/><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hyperlink" Target="https://www.gumrukkulliyati.com/docs/gumruk_mevzuati/gumruk_kanunu_.htm?fasilno=&amp;fasac=&amp;kriter=&amp;dil=TR&amp;tip=ith&amp;gtip=&amp;varyant=1&amp;yil=2025&amp;yili=&amp;ayi=&amp;konu=&amp;mulga=0&amp;bolge=&amp;refno=&amp;donem=&amp;sort=1&amp;yid=&amp;ktip=B&amp;menu=1&amp;dvtarih=2025-03-23#madde241_3_h" TargetMode="External"/><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hyperlink" Target="https://www.gumrukkulliyati.com/index.php?id=docs/gumruk_mevzuati/dosyalar/diger_kanunlar/6183_sayili_amme_alacaklari_usulu_hakkinda_kanun.htm"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8" Type="http://schemas.openxmlformats.org/officeDocument/2006/relationships/hyperlink" Target="https://www.gumrukkulliyati.com/docs/gumruk_mevzuati/gumruk_kanunu_.htm?fasilno=&amp;fasac=&amp;kriter=&amp;dil=TR&amp;tip=ith&amp;gtip=&amp;varyant=1&amp;yil=2025&amp;yili=&amp;ayi=&amp;konu=&amp;mulga=0&amp;bolge=&amp;refno=&amp;donem=&amp;sort=1&amp;yid=&amp;ktip=B&amp;menu=1&amp;dvtarih=2025-03-23#madde241_4_e" TargetMode="External"/><Relationship Id="rId3" Type="http://schemas.openxmlformats.org/officeDocument/2006/relationships/hyperlink" Target="https://www.gumrukkulliyati.com/index.php?id=docs/gumruk_mevzuati/dosyalar/tasarruflu_yazilar/19.12.2019_50581400_eeg_rejim_ihlalinde_altmis_gun_icinde_gumrukce_onaylanmis_baska_bir_islem_yapilmamasinda_para_cezasi_icin_teblig_takibati_usulleri.htm" TargetMode="External"/><Relationship Id="rId7" Type="http://schemas.openxmlformats.org/officeDocument/2006/relationships/hyperlink" Target="https://www.gumrukkulliyati.com/docs/gumruk_mevzuati/gumruk_kanunu_.htm?fasilno=&amp;fasac=&amp;kriter=&amp;dil=TR&amp;tip=ith&amp;gtip=&amp;varyant=1&amp;yil=2025&amp;yili=&amp;ayi=&amp;konu=&amp;mulga=0&amp;bolge=&amp;refno=&amp;donem=&amp;sort=1&amp;yid=&amp;ktip=B&amp;menu=1&amp;dvtarih=2025-03-23#madde241_3_h" TargetMode="External"/><Relationship Id="rId2" Type="http://schemas.openxmlformats.org/officeDocument/2006/relationships/notesSlide" Target="../notesSlides/notesSlide113.xml"/><Relationship Id="rId1" Type="http://schemas.openxmlformats.org/officeDocument/2006/relationships/slideLayout" Target="../slideLayouts/slideLayout2.xml"/><Relationship Id="rId6" Type="http://schemas.openxmlformats.org/officeDocument/2006/relationships/hyperlink" Target="https://www.gumrukkulliyati.com/index.php?id=docs/gumruk_mevzuati/dosyalar/diger_kanunlar/5018_sayili_kanun.htm#isayilicetve" TargetMode="External"/><Relationship Id="rId5" Type="http://schemas.openxmlformats.org/officeDocument/2006/relationships/hyperlink" Target="https://www.gumrukkulliyati.com/docs/gumruk_mevzuati/gumruk_kanunu_.htm?fasilno=&amp;fasac=&amp;kriter=&amp;dil=TR&amp;tip=ith&amp;gtip=&amp;varyant=1&amp;yil=2025&amp;yili=&amp;ayi=&amp;konu=&amp;mulga=0&amp;bolge=&amp;refno=&amp;donem=&amp;sort=1&amp;yid=&amp;ktip=B&amp;menu=1&amp;dvtarih=2025-03-23#madde241_6" TargetMode="External"/><Relationship Id="rId4" Type="http://schemas.openxmlformats.org/officeDocument/2006/relationships/hyperlink" Target="https://www.gumrukkulliyati.com/docs/gumruk_mevzuati/gumruk_kanunu_.htm?fasilno=&amp;fasac=&amp;kriter=&amp;dil=TR&amp;tip=ith&amp;gtip=&amp;varyant=1&amp;yil=2025&amp;yili=&amp;ayi=&amp;konu=&amp;mulga=0&amp;bolge=&amp;refno=&amp;donem=&amp;sort=1&amp;yid=&amp;ktip=B&amp;menu=1&amp;dvtarih=2025-03-23#_ftn272" TargetMode="External"/><Relationship Id="rId9" Type="http://schemas.openxmlformats.org/officeDocument/2006/relationships/hyperlink" Target="https://www.gumrukkulliyati.com/docs/gumruk_mevzuati/gumruk_kanunu_.htm?fasilno=&amp;fasac=&amp;kriter=&amp;dil=TR&amp;tip=ith&amp;gtip=&amp;varyant=1&amp;yil=2025&amp;yili=&amp;ayi=&amp;konu=&amp;mulga=0&amp;bolge=&amp;refno=&amp;donem=&amp;sort=1&amp;yid=&amp;ktip=B&amp;menu=1&amp;dvtarih=2025-03-23#madde241_5" TargetMode="External"/></Relationships>
</file>

<file path=ppt/slides/_rels/slide171.xml.rels><?xml version="1.0" encoding="UTF-8" standalone="yes"?>
<Relationships xmlns="http://schemas.openxmlformats.org/package/2006/relationships"><Relationship Id="rId3" Type="http://schemas.openxmlformats.org/officeDocument/2006/relationships/hyperlink" Target="https://www.gumrukkulliyati.com/docs/gumruk_mevzuati/gumruk_kanunu_.htm?fasilno=&amp;fasac=&amp;kriter=&amp;dil=TR&amp;tip=ith&amp;gtip=&amp;varyant=1&amp;yil=2025&amp;yili=&amp;ayi=&amp;konu=&amp;mulga=0&amp;bolge=&amp;refno=&amp;donem=&amp;sort=1&amp;yid=&amp;ktip=B&amp;menu=1&amp;dvtarih=2025-03-23#madde33x34x35Ta%C5%9F%C4%B1tlar%C4%B1nGiri%C5%9F%C3%87%C4%B1k%C4%B1%C5%9F%C4%B1" TargetMode="External"/><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ticaret_politikalari/damping-ithalatta_haksiz_rekabet/3577_sayili_ithalatta_haksiz_rekabetin_onlenmesi_hakkinda_kanun.ht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ticaret_politikalari/gozetim-koruma-tarifekont.-kotalar/ithalatta_korunma_onlemleri_hakkinda_karar_2004-7305.htm"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ticaret_politikalari/gozetim-koruma-tarifekont.-kotalar/ithalatta_kota_ve_tarife_kontenjani_idaresi_hakkinda_karar_2010-339.htm"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ticaret_politikalari/gozetim-koruma-tarifekont.-kotalar/ithalatta_gozetim_uygulamasi_hakkinda_karar_7004-7304.ht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ticaret_politikalari/gozetim-koruma-tarifekont.-kotalar/ikili_anlasmalar_..._95-6816.ht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ticaret_politikalari/gozetim-koruma-tarifekont.-kotalar/belirli_tekstil_urunleri_ithalatinda_gozetim_ve_korunma_onlemleri_hakkinda_karar_95-6815.htm"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ticaret_politikalari/turkiyenin_ticari_haklarinin_korunmasi_hakkinda_karar_95-7608.ht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diger_kanunlar/0213_sayili_vergi_usul_kanunu.ht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www.gumrukkulliyati.com/index.php?id=docs/gumruk_mevzuati/dosyalar/ithalat/ck_2021-05052_ithalat_rejimi_karari_ek-1.htm" TargetMode="External"/><Relationship Id="rId3" Type="http://schemas.openxmlformats.org/officeDocument/2006/relationships/hyperlink" Target="https://www.resmigazete.gov.tr/eskiler/2021/12/20211231M3-1.pdf" TargetMode="External"/><Relationship Id="rId7" Type="http://schemas.openxmlformats.org/officeDocument/2006/relationships/hyperlink" Target="https://www.gumrukkulliyati.com/docs/gumruk_mevzuati/dosyalar/ithalat/ck_2021-05052_ithalat_rejimi_kararinda_degisiklik_yapilmasina_iliskin_karar.htm?fasilno=&amp;kriter=&amp;dil=TR&amp;tip=ith&amp;gtip=&amp;varyant=1&amp;yil=2022&amp;yili=&amp;ayi=&amp;konu=&amp;mulga=0&amp;bolge=&amp;refno=&amp;donem=&amp;sort=1&amp;yid=&amp;ktip=K&amp;menu=1#listeviI"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www.gumrukkulliyati.com/docs/gumruk_mevzuati/dosyalar/ithalat/ck_2021-05052_ithalat_rejimi_kararinda_degisiklik_yapilmasina_iliskin_karar.htm?fasilno=&amp;kriter=&amp;dil=TR&amp;tip=ith&amp;gtip=&amp;varyant=1&amp;yil=2022&amp;yili=&amp;ayi=&amp;konu=&amp;mulga=0&amp;bolge=&amp;refno=&amp;donem=&amp;sort=1&amp;yid=&amp;ktip=K&amp;menu=1#listevi" TargetMode="External"/><Relationship Id="rId11" Type="http://schemas.openxmlformats.org/officeDocument/2006/relationships/hyperlink" Target="https://www.gumrukkulliyati.com/index.php?id=docs/gumruk_mevzuati/dosyalar/ithalat/ck_2021-05052_ithalat_rejimi_karari_ek-4.xls" TargetMode="External"/><Relationship Id="rId5" Type="http://schemas.openxmlformats.org/officeDocument/2006/relationships/hyperlink" Target="https://www.gumrukkulliyati.com/index.php?id=docs/gumruk_mevzuati/dosyalar/ithalat/ck_2020-03350_ithalat_rejimi_karari_tablo_2_tarim_payi_tablosu.htm" TargetMode="External"/><Relationship Id="rId10" Type="http://schemas.openxmlformats.org/officeDocument/2006/relationships/hyperlink" Target="https://www.gumrukkulliyati.com/index.php?id=docs/gumruk_mevzuati/dosyalar/ithalat/ck_2021-05052_ithalat_rejimi_karari_ek-3.xls" TargetMode="External"/><Relationship Id="rId4" Type="http://schemas.openxmlformats.org/officeDocument/2006/relationships/hyperlink" Target="https://www.gumrukkulliyati.com/index.php?id=docs/gumruk_mevzuati/dosyalar/ithalat/ck_2020-03350_ithalat_rejimi_karari_tablo_1_bilesim_tablosu.xls" TargetMode="External"/><Relationship Id="rId9" Type="http://schemas.openxmlformats.org/officeDocument/2006/relationships/hyperlink" Target="https://www.gumrukkulliyati.com/index.php?id=docs/gumruk_mevzuati/dosyalar/ithalat/ck_2021-05052_ithalat_rejimi_karari_ek-2.xl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ithalat/ck_2021-05052_ithalat_rejimi_kararinda_degisiklik_yapilmasina_iliskin_karar.htm#ListeVII"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ithalat/ck_2020-03350_ithalat_rejimi_karari_tablo_1_bilesim_tablosu.xls"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www.gumrukkulliyati.com/index.php?id=docs/gumruk_mevzuati/dosyalar/ithalat/ck_2020-03350_ithalat_rejimi_karari_tablo_2_tarim_payi_tablosu.htm"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resmigazete.gov.tr/eskiler/2009/10/20091007-2.htm"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gumrukkulliyati.com/index.php?id=docs/gumruk_mevzuati/dosyalar/ticaret_politikalari/gozetim-koruma-tarifekont.-kotalar/ithalatta_korunma_onlemleri_hakkinda_karar_2004-7305.htm"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hyperlink" Target="https://www.gumrukkulliyati.com/index.php?id=docs/gumruk_mevzuati/dosyalar/ticaret_politikalari/gozetim-koruma-tarifekont.-kotalar/ithalatta_korunma_onlemlerine_iliskin_teblig_2024-04.htm" TargetMode="External"/><Relationship Id="rId4" Type="http://schemas.openxmlformats.org/officeDocument/2006/relationships/hyperlink" Target="https://www.gumrukkulliyati.com/index.php?id=docs/gumruk_mevzuati/dosyalar/ticaret_politikalari/gozetim-koruma-tarifekont.-kotalar/ithalatta_korunma_onlemleri_yonetmeligi.ht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resmigazete.gov.tr/eskiler/2025/02/20250228-4.htm"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hyperlink" Target="#mulga_tablo"/></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ek1"/><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hyperlink" Target="http://www.gumrukkulliyati.com/index.php?id=docs/gumruk_mevzuati/dosyalar/ticaret_politikalari/standardizasyon_ve_dis_ticaret/2026-06_ugd_cevrenin_korunmasi_yonunden_kontrol_altinda_tutulan_kimyasallarin_ithalat_denetimi_tebligi.htm" TargetMode="External"/><Relationship Id="rId3" Type="http://schemas.openxmlformats.org/officeDocument/2006/relationships/hyperlink" Target="http://www.gumrukkulliyati.com/index.php?id=docs/gumruk_mevzuati/dosyalar/ticaret_politikalari/standardizasyon_ve_dis_ticaret/2026-01_ugd_ithalatta_standartlara_uygunluk_denetimi_tebligi.htm" TargetMode="External"/><Relationship Id="rId7" Type="http://schemas.openxmlformats.org/officeDocument/2006/relationships/hyperlink" Target="http://www.gumrukkulliyati.com/index.php?id=docs/gumruk_mevzuati/dosyalar/ticaret_politikalari/standardizasyon_ve_dis_ticaret/2026-05_ugd_tarim_ve_orman_bakanliginin_kontrolune_tabi_urunlerin_ithalat_denetimi_tebligi.htm"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hyperlink" Target="http://www.gumrukkulliyati.com/index.php?id=docs/gumruk_mevzuati/dosyalar/ticaret_politikalari/standardizasyon_ve_dis_ticaret/2026-04_ugd_saglik_bakanliginin_ozel_iznine_tabi_maddelerin_ithalat_denetimi_tebligi.htm" TargetMode="External"/><Relationship Id="rId11" Type="http://schemas.openxmlformats.org/officeDocument/2006/relationships/hyperlink" Target="http://www.gumrukkulliyati.com/index.php?id=docs/gumruk_mevzuati/dosyalar/ticaret_politikalari/standardizasyon_ve_dis_ticaret/2026-09_ugd_ce_isareti_tasimasi_gereken_bazi_urunlerin_ithalat_denetimi_tebligi.htm" TargetMode="External"/><Relationship Id="rId5" Type="http://schemas.openxmlformats.org/officeDocument/2006/relationships/hyperlink" Target="http://www.gumrukkulliyati.com/index.php?id=docs/gumruk_mevzuati/dosyalar/ticaret_politikalari/standardizasyon_ve_dis_ticaret/2026-03_ugd_cevrenin_korunmasi_yonunden_kontrol_altinda_tutulan_atiklarin_ithalat_denetimi_tebligi.htm" TargetMode="External"/><Relationship Id="rId10" Type="http://schemas.openxmlformats.org/officeDocument/2006/relationships/hyperlink" Target="http://www.gumrukkulliyati.com/index.php?id=docs/gumruk_mevzuati/dosyalar/ticaret_politikalari/standardizasyon_ve_dis_ticaret/2026-08_ugd_telsiz_ekipmanlarinin_ithalat_denetimi_tebligi.htm" TargetMode="External"/><Relationship Id="rId4" Type="http://schemas.openxmlformats.org/officeDocument/2006/relationships/hyperlink" Target="http://www.gumrukkulliyati.com/index.php?id=docs/gumruk_mevzuati/dosyalar/ticaret_politikalari/standardizasyon_ve_dis_ticaret/2026-02_ugd_karayolu_disinda_kullanilan_hareketli_makinalarin_ithalat_denetimi_tebligi.htm" TargetMode="External"/><Relationship Id="rId9" Type="http://schemas.openxmlformats.org/officeDocument/2006/relationships/hyperlink" Target="http://www.gumrukkulliyati.com/index.php?id=docs/gumruk_mevzuati/dosyalar/ticaret_politikalari/standardizasyon_ve_dis_ticaret/2026-07_ugd_cevrenin_korunmasi_yonunden_kontrol_altinda_tutulan_kati_yakitlarin_ithalat_denetimi_tebligi.htm" TargetMode="External"/></Relationships>
</file>

<file path=ppt/slides/_rels/slide66.xml.rels><?xml version="1.0" encoding="UTF-8" standalone="yes"?>
<Relationships xmlns="http://schemas.openxmlformats.org/package/2006/relationships"><Relationship Id="rId8" Type="http://schemas.openxmlformats.org/officeDocument/2006/relationships/hyperlink" Target="http://www.gumrukkulliyati.com/index.php?id=docs/gumruk_mevzuati/dosyalar/ticaret_politikalari/standardizasyon_ve_dis_ticaret/2026-15_ugd_pil_ve_akumulatorlerin_ithalat_denetimi_tebligi.htm" TargetMode="External"/><Relationship Id="rId3" Type="http://schemas.openxmlformats.org/officeDocument/2006/relationships/hyperlink" Target="http://www.gumrukkulliyati.com/index.php?id=docs/gumruk_mevzuati/dosyalar/ticaret_politikalari/standardizasyon_ve_dis_ticaret/2026-10_ugd_oyuncaklarin_ithalat_denetimi_tebligi.htm" TargetMode="External"/><Relationship Id="rId7" Type="http://schemas.openxmlformats.org/officeDocument/2006/relationships/hyperlink" Target="http://www.gumrukkulliyati.com/index.php?id=docs/gumruk_mevzuati/dosyalar/ticaret_politikalari/standardizasyon_ve_dis_ticaret/2026-14_ugd_yapi_malzemelerinin_ithalat_denetimi_tebligi.htm"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hyperlink" Target="http://www.gumrukkulliyati.com/index.php?id=docs/gumruk_mevzuati/dosyalar/ticaret_politikalari/standardizasyon_ve_dis_ticaret/2026-13_ugd_urun_guvenligi_ve_teknik_duzenlemeler_kanunu_idari_para_cezalarinin_yeni_degerlerine_iliskin_teblig.htm" TargetMode="External"/><Relationship Id="rId11" Type="http://schemas.openxmlformats.org/officeDocument/2006/relationships/hyperlink" Target="http://www.gumrukkulliyati.com/index.php?id=docs/gumruk_mevzuati/dosyalar/ticaret_politikalari/standardizasyon_ve_dis_ticaret/2026-18_ugd_tekstil_ve_deri_urunlerinin_ithalat_denetimi_tebligi.htm" TargetMode="External"/><Relationship Id="rId5" Type="http://schemas.openxmlformats.org/officeDocument/2006/relationships/hyperlink" Target="http://www.gumrukkulliyati.com/index.php?id=docs/gumruk_mevzuati/dosyalar/ticaret_politikalari/standardizasyon_ve_dis_ticaret/2026-12_ugd_tuketici_urunlerinin_ithalat_denetimi_tebligi.htm" TargetMode="External"/><Relationship Id="rId10" Type="http://schemas.openxmlformats.org/officeDocument/2006/relationships/hyperlink" Target="http://www.gumrukkulliyati.com/index.php?id=docs/gumruk_mevzuati/dosyalar/ticaret_politikalari/standardizasyon_ve_dis_ticaret/2026-17_ugd_anne_ve_bebek_urunlerinin_ithalat_denetimi_tebligi.htm" TargetMode="External"/><Relationship Id="rId4" Type="http://schemas.openxmlformats.org/officeDocument/2006/relationships/hyperlink" Target="http://www.gumrukkulliyati.com/index.php?id=docs/gumruk_mevzuati/dosyalar/ticaret_politikalari/standardizasyon_ve_dis_ticaret/2026-11_ugd_kisisel_koruyucu_donanimlarin_ithalat_denetimi_tebligi.htm" TargetMode="External"/><Relationship Id="rId9" Type="http://schemas.openxmlformats.org/officeDocument/2006/relationships/hyperlink" Target="http://www.gumrukkulliyati.com/index.php?id=docs/gumruk_mevzuati/dosyalar/ticaret_politikalari/standardizasyon_ve_dis_ticaret/2026-16_ugd_tibbi_cihazlarin_ithalat_denetimi_tebligi.htm"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www.gumrukkulliyati.com/index.php?id=docs/gumruk_mevzuati/dosyalar/ticaret_politikalari/standardizasyon_ve_dis_ticaret/2026-32_ugd_makinalarin_ithalat_denetimi_tebligi.htm" TargetMode="External"/><Relationship Id="rId3" Type="http://schemas.openxmlformats.org/officeDocument/2006/relationships/hyperlink" Target="http://www.gumrukkulliyati.com/index.php?id=docs/gumruk_mevzuati/dosyalar/ticaret_politikalari/standardizasyon_ve_dis_ticaret/2026-20_ugd_saglik_bakanliginca_denetlenen_bazi_urunlerin_ithalat_denetimi_tebligi.htm" TargetMode="External"/><Relationship Id="rId7" Type="http://schemas.openxmlformats.org/officeDocument/2006/relationships/hyperlink" Target="http://www.gumrukkulliyati.com/index.php?id=docs/gumruk_mevzuati/dosyalar/ticaret_politikalari/standardizasyon_ve_dis_ticaret/2026-25_ugd_arac_parcalarinin_ithalat_denetimi_tebligi.htm"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hyperlink" Target="http://www.gumrukkulliyati.com/index.php?id=docs/gumruk_mevzuati/dosyalar/ticaret_politikalari/standardizasyon_ve_dis_ticaret/2026-23_ugd_cevrenin_korunmasi_yonunden_kontrol_altinda_tutulan_metal_hurdalarin_ithalat_denetimi_tebligi.htm" TargetMode="External"/><Relationship Id="rId5" Type="http://schemas.openxmlformats.org/officeDocument/2006/relationships/hyperlink" Target="http://www.gumrukkulliyati.com/index.php?id=docs/gumruk_mevzuati/dosyalar/ticaret_politikalari/standardizasyon_ve_dis_ticaret/2026-21_ugd_bazi_tarim_urunlerinin_ihracatinda_ve_ithalatinda_ticari_kalite_denetimi_tebligi.htm" TargetMode="External"/><Relationship Id="rId4" Type="http://schemas.openxmlformats.org/officeDocument/2006/relationships/hyperlink" Target="http://www.gumrukkulliyati.com/index.php?id=docs/gumruk_mevzuati/dosyalar/ticaret_politikalari/standardizasyon_ve_dis_ticaret/2026-19_ugd_tutun_tutun_mamulleri_alkol_ve_alkollu_ickilerin_ithalat_denetimi_tebligi.htm" TargetMode="External"/><Relationship Id="rId9" Type="http://schemas.openxmlformats.org/officeDocument/2006/relationships/hyperlink" Target="http://www.gumrukkulliyati.com/index.php?id=docs/gumruk_mevzuati/dosyalar/ticaret_politikalari/standardizasyon_ve_dis_ticaret/2026-33_ugd_bazi_elektrikli_ve_haricen_sarj_edilebilir_hibrit_araclarin_ithalat_denetimi_tebligi.htm"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https://www.resmigazete.gov.tr/eskiler/2025/12/20251231M4-73.pdf"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hyperlink" Target="https://www.gumrukkulliyati.com/docs/gumruk_mevzuati/dosyalar/ticaret_politikalari/standardizasyon_ve_dis_ticaret/2026-32_ugd_makinalarin_ithalat_denetimi_tebligi.htm?fasilno=&amp;fasac=&amp;kriter=&amp;dil=TR&amp;tip=ith&amp;gtip=&amp;varyant=1&amp;yil=2026&amp;yili=&amp;ayi=&amp;konu=&amp;mulga=0&amp;bolge=&amp;refno=&amp;donem=&amp;sort=1&amp;yid=&amp;ktip=B&amp;menu=1&amp;dvtarih=2026-03-07&amp;trf=#ek3"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8564" y="-22488"/>
            <a:ext cx="2313436" cy="1233702"/>
          </a:xfrm>
          <a:prstGeom prst="rect">
            <a:avLst/>
          </a:prstGeom>
        </p:spPr>
      </p:pic>
      <p:sp>
        <p:nvSpPr>
          <p:cNvPr id="6" name="Rectangle 5"/>
          <p:cNvSpPr>
            <a:spLocks noChangeArrowheads="1"/>
          </p:cNvSpPr>
          <p:nvPr/>
        </p:nvSpPr>
        <p:spPr bwMode="auto">
          <a:xfrm>
            <a:off x="2171700" y="2348880"/>
            <a:ext cx="8528538" cy="2308324"/>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DIŞ TİCARET EĞİTİMİ</a:t>
            </a:r>
          </a:p>
          <a:p>
            <a:pPr algn="ctr" eaLnBrk="0" hangingPunct="0"/>
            <a:r>
              <a:rPr lang="tr-TR" sz="4800" b="1" dirty="0" smtClean="0">
                <a:solidFill>
                  <a:schemeClr val="accent5">
                    <a:lumMod val="75000"/>
                  </a:schemeClr>
                </a:solidFill>
                <a:latin typeface="Times New Roman" pitchFamily="18" charset="0"/>
              </a:rPr>
              <a:t>Gümrük Müşaviri </a:t>
            </a:r>
          </a:p>
          <a:p>
            <a:pPr algn="ctr" eaLnBrk="0" hangingPunct="0"/>
            <a:r>
              <a:rPr lang="tr-TR" sz="4800" b="1" dirty="0" smtClean="0">
                <a:solidFill>
                  <a:schemeClr val="accent5">
                    <a:lumMod val="75000"/>
                  </a:schemeClr>
                </a:solidFill>
                <a:latin typeface="Times New Roman" pitchFamily="18" charset="0"/>
              </a:rPr>
              <a:t>İlyas ATEŞ</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3897677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311085" y="260648"/>
            <a:ext cx="10218655" cy="566936"/>
          </a:xfrm>
        </p:spPr>
        <p:txBody>
          <a:bodyPr>
            <a:normAutofit fontScale="90000"/>
          </a:bodyPr>
          <a:lstStyle/>
          <a:p>
            <a:r>
              <a:rPr lang="tr-TR" sz="2800" b="1" u="sng" dirty="0" smtClean="0"/>
              <a:t/>
            </a:r>
            <a:br>
              <a:rPr lang="tr-TR" sz="2800" b="1" u="sng" dirty="0" smtClean="0"/>
            </a:br>
            <a:r>
              <a:rPr lang="tr-TR" sz="2800" b="1" u="sng" dirty="0"/>
              <a:t/>
            </a:r>
            <a:br>
              <a:rPr lang="tr-TR" sz="2800" b="1" u="sng" dirty="0"/>
            </a:br>
            <a:r>
              <a:rPr lang="tr-TR" sz="2800" b="1" u="sng" dirty="0" smtClean="0"/>
              <a:t/>
            </a:r>
            <a:br>
              <a:rPr lang="tr-TR" sz="2800" b="1" u="sng" dirty="0" smtClean="0"/>
            </a:br>
            <a:r>
              <a:rPr lang="tr-TR" sz="2800" b="1" u="sng" dirty="0" smtClean="0"/>
              <a:t>İTHALAT </a:t>
            </a:r>
            <a:r>
              <a:rPr lang="tr-TR" sz="2800" b="1" u="sng" dirty="0"/>
              <a:t>REJİMİ </a:t>
            </a:r>
            <a:r>
              <a:rPr lang="tr-TR" sz="2800" b="1" u="sng" dirty="0" smtClean="0"/>
              <a:t>KARARI </a:t>
            </a:r>
            <a:br>
              <a:rPr lang="tr-TR" sz="2800" b="1" u="sng" dirty="0" smtClean="0"/>
            </a:br>
            <a:r>
              <a:rPr lang="tr-TR" sz="2800" b="1" i="1" dirty="0" smtClean="0"/>
              <a:t>Karar </a:t>
            </a:r>
            <a:r>
              <a:rPr lang="tr-TR" sz="2800" b="1" i="1" dirty="0"/>
              <a:t>Sayısı: </a:t>
            </a:r>
            <a:r>
              <a:rPr lang="tr-TR" sz="2800" b="1" i="1" dirty="0" smtClean="0"/>
              <a:t>3350 </a:t>
            </a:r>
            <a:r>
              <a:rPr lang="tr-TR" sz="2800" i="1" dirty="0"/>
              <a:t>31.12.2020 tarih ve 31351 Sayılı 3. </a:t>
            </a:r>
            <a:r>
              <a:rPr lang="tr-TR" sz="2800" i="1" u="sng" dirty="0">
                <a:hlinkClick r:id="rId3"/>
              </a:rPr>
              <a:t>Mükerrer</a:t>
            </a:r>
            <a:r>
              <a:rPr lang="tr-TR" sz="2800" i="1" dirty="0"/>
              <a:t> R.G.</a:t>
            </a:r>
            <a:r>
              <a:rPr lang="tr-TR" sz="2800" dirty="0"/>
              <a:t/>
            </a:r>
            <a:br>
              <a:rPr lang="tr-TR" sz="2800" dirty="0"/>
            </a:br>
            <a:r>
              <a:rPr lang="tr-TR" sz="2800" dirty="0"/>
              <a:t/>
            </a:r>
            <a:br>
              <a:rPr lang="tr-TR" sz="2800" dirty="0"/>
            </a:br>
            <a:r>
              <a:rPr lang="tr-TR" sz="2800" dirty="0"/>
              <a:t/>
            </a:r>
            <a:br>
              <a:rPr lang="tr-TR" sz="2800" dirty="0"/>
            </a:br>
            <a:endParaRPr lang="tr-TR" sz="2800" dirty="0">
              <a:effectLst>
                <a:outerShdw blurRad="38100" dist="38100" dir="2700000" algn="tl">
                  <a:srgbClr val="000000">
                    <a:alpha val="43137"/>
                  </a:srgbClr>
                </a:outerShdw>
              </a:effectLst>
            </a:endParaRPr>
          </a:p>
        </p:txBody>
      </p:sp>
      <p:sp>
        <p:nvSpPr>
          <p:cNvPr id="5" name="Rectangle 3"/>
          <p:cNvSpPr>
            <a:spLocks noGrp="1" noChangeArrowheads="1"/>
          </p:cNvSpPr>
          <p:nvPr>
            <p:ph sz="quarter" idx="1"/>
          </p:nvPr>
        </p:nvSpPr>
        <p:spPr>
          <a:xfrm>
            <a:off x="311085" y="980388"/>
            <a:ext cx="11010507" cy="5373278"/>
          </a:xfrm>
          <a:noFill/>
        </p:spPr>
        <p:txBody>
          <a:bodyPr>
            <a:noAutofit/>
          </a:bodyPr>
          <a:lstStyle/>
          <a:p>
            <a:pPr marL="0" indent="0">
              <a:buNone/>
            </a:pPr>
            <a:r>
              <a:rPr lang="tr-TR" u="sng" dirty="0" smtClean="0">
                <a:solidFill>
                  <a:srgbClr val="FF0000"/>
                </a:solidFill>
              </a:rPr>
              <a:t>"İthalat </a:t>
            </a:r>
            <a:r>
              <a:rPr lang="tr-TR" u="sng" dirty="0">
                <a:solidFill>
                  <a:srgbClr val="FF0000"/>
                </a:solidFill>
              </a:rPr>
              <a:t>Rejimi </a:t>
            </a:r>
            <a:r>
              <a:rPr lang="tr-TR" u="sng" dirty="0" smtClean="0">
                <a:solidFill>
                  <a:srgbClr val="FF0000"/>
                </a:solidFill>
              </a:rPr>
              <a:t>Kararı’nın </a:t>
            </a:r>
            <a:r>
              <a:rPr lang="tr-TR" u="sng" dirty="0">
                <a:solidFill>
                  <a:srgbClr val="FF0000"/>
                </a:solidFill>
              </a:rPr>
              <a:t>yürürlüğe konulmasına</a:t>
            </a:r>
            <a:r>
              <a:rPr lang="tr-TR" u="sng" dirty="0" smtClean="0">
                <a:solidFill>
                  <a:srgbClr val="FF0000"/>
                </a:solidFill>
              </a:rPr>
              <a:t>;</a:t>
            </a:r>
          </a:p>
          <a:p>
            <a:pPr marL="0" indent="0">
              <a:buNone/>
            </a:pPr>
            <a:endParaRPr lang="tr-TR" u="sng" dirty="0">
              <a:solidFill>
                <a:srgbClr val="FF0000"/>
              </a:solidFill>
            </a:endParaRPr>
          </a:p>
          <a:p>
            <a:pPr lvl="0"/>
            <a:r>
              <a:rPr lang="tr-TR" u="sng" dirty="0">
                <a:hlinkClick r:id="rId4"/>
              </a:rPr>
              <a:t>1567</a:t>
            </a:r>
            <a:r>
              <a:rPr lang="tr-TR" dirty="0"/>
              <a:t> sayılı Kanunun (</a:t>
            </a:r>
            <a:r>
              <a:rPr lang="tr-TR" dirty="0">
                <a:solidFill>
                  <a:srgbClr val="FF0000"/>
                </a:solidFill>
              </a:rPr>
              <a:t>Türk Parasının </a:t>
            </a:r>
            <a:r>
              <a:rPr lang="tr-TR" dirty="0" smtClean="0">
                <a:solidFill>
                  <a:srgbClr val="FF0000"/>
                </a:solidFill>
              </a:rPr>
              <a:t>Kıymeti Korunması Hakkında Kanun</a:t>
            </a:r>
            <a:endParaRPr lang="tr-TR" dirty="0">
              <a:solidFill>
                <a:srgbClr val="FF0000"/>
              </a:solidFill>
            </a:endParaRPr>
          </a:p>
          <a:p>
            <a:pPr lvl="0"/>
            <a:r>
              <a:rPr lang="tr-TR" u="sng" dirty="0">
                <a:hlinkClick r:id="rId5"/>
              </a:rPr>
              <a:t>474</a:t>
            </a:r>
            <a:r>
              <a:rPr lang="tr-TR" dirty="0"/>
              <a:t> sayılı Kanının (</a:t>
            </a:r>
            <a:r>
              <a:rPr lang="tr-TR" dirty="0">
                <a:solidFill>
                  <a:srgbClr val="FF0000"/>
                </a:solidFill>
              </a:rPr>
              <a:t>Gümrük Giriş Tarife </a:t>
            </a:r>
            <a:r>
              <a:rPr lang="tr-TR" dirty="0" smtClean="0">
                <a:solidFill>
                  <a:srgbClr val="FF0000"/>
                </a:solidFill>
              </a:rPr>
              <a:t>Cetveli Hakkında Kanun</a:t>
            </a:r>
            <a:r>
              <a:rPr lang="tr-TR" dirty="0"/>
              <a:t> </a:t>
            </a:r>
          </a:p>
          <a:p>
            <a:pPr lvl="0"/>
            <a:r>
              <a:rPr lang="tr-TR" u="sng" dirty="0">
                <a:hlinkClick r:id="rId6"/>
              </a:rPr>
              <a:t>4458</a:t>
            </a:r>
            <a:r>
              <a:rPr lang="tr-TR" dirty="0"/>
              <a:t> sayılı </a:t>
            </a:r>
            <a:r>
              <a:rPr lang="tr-TR" dirty="0" smtClean="0"/>
              <a:t>Gümrük Kanunun </a:t>
            </a:r>
            <a:r>
              <a:rPr lang="tr-TR" dirty="0"/>
              <a:t>16 </a:t>
            </a:r>
            <a:r>
              <a:rPr lang="tr-TR" dirty="0" err="1"/>
              <a:t>ncı</a:t>
            </a:r>
            <a:r>
              <a:rPr lang="tr-TR" dirty="0"/>
              <a:t>, 22 </a:t>
            </a:r>
            <a:r>
              <a:rPr lang="tr-TR" dirty="0" err="1"/>
              <a:t>nci</a:t>
            </a:r>
            <a:r>
              <a:rPr lang="tr-TR" dirty="0"/>
              <a:t> ve 55 inci maddeleri ile </a:t>
            </a:r>
          </a:p>
          <a:p>
            <a:pPr lvl="0"/>
            <a:r>
              <a:rPr lang="tr-TR" dirty="0"/>
              <a:t>Gümrük Tarifesi ve Eşyanın Tarife Pozisyonlarına Ayrılması (</a:t>
            </a:r>
            <a:r>
              <a:rPr lang="tr-TR" u="sng" dirty="0">
                <a:hlinkClick r:id="rId7"/>
              </a:rPr>
              <a:t>Madde: 15-16)</a:t>
            </a:r>
            <a:endParaRPr lang="tr-TR" dirty="0"/>
          </a:p>
          <a:p>
            <a:pPr lvl="0"/>
            <a:r>
              <a:rPr lang="tr-TR" dirty="0"/>
              <a:t>  Eşyanın Tercihli Menşei (</a:t>
            </a:r>
            <a:r>
              <a:rPr lang="tr-TR" u="sng" dirty="0">
                <a:hlinkClick r:id="rId8"/>
              </a:rPr>
              <a:t>Madde: 22)</a:t>
            </a:r>
            <a:endParaRPr lang="tr-TR" dirty="0"/>
          </a:p>
          <a:p>
            <a:pPr lvl="0"/>
            <a:r>
              <a:rPr lang="tr-TR" dirty="0"/>
              <a:t> Gümrükçe Onaylanmış İşlem veya Kullanım Genel Hükümler (</a:t>
            </a:r>
            <a:r>
              <a:rPr lang="tr-TR" u="sng" dirty="0">
                <a:hlinkClick r:id="rId9"/>
              </a:rPr>
              <a:t>Madde: 55-57)</a:t>
            </a:r>
            <a:endParaRPr lang="tr-TR" dirty="0"/>
          </a:p>
          <a:p>
            <a:pPr lvl="0"/>
            <a:r>
              <a:rPr lang="tr-TR" u="sng" dirty="0">
                <a:hlinkClick r:id="rId10"/>
              </a:rPr>
              <a:t>2976</a:t>
            </a:r>
            <a:r>
              <a:rPr lang="tr-TR" dirty="0"/>
              <a:t> sayılı Kanun (Dış Ticaretin Düzenlenmesi Hak Kanun) hükümleri gereğince karar </a:t>
            </a:r>
            <a:r>
              <a:rPr lang="tr-TR" dirty="0" smtClean="0"/>
              <a:t>verilerek hazırlanmaktadır. </a:t>
            </a:r>
            <a:endParaRPr lang="tr-TR" dirty="0"/>
          </a:p>
          <a:p>
            <a:pPr marL="0" indent="0">
              <a:lnSpc>
                <a:spcPct val="80000"/>
              </a:lnSpc>
              <a:spcAft>
                <a:spcPts val="1800"/>
              </a:spcAft>
              <a:buNone/>
              <a:defRPr/>
            </a:pPr>
            <a:endParaRPr lang="tr-TR" dirty="0">
              <a:latin typeface="Cambria" panose="02040503050406030204" pitchFamily="18" charset="0"/>
            </a:endParaRPr>
          </a:p>
        </p:txBody>
      </p:sp>
    </p:spTree>
    <p:extLst>
      <p:ext uri="{BB962C8B-B14F-4D97-AF65-F5344CB8AC3E}">
        <p14:creationId xmlns:p14="http://schemas.microsoft.com/office/powerpoint/2010/main" val="657068051"/>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881962" y="783666"/>
            <a:ext cx="8527311" cy="236174"/>
          </a:xfrm>
          <a:prstGeom prst="rect">
            <a:avLst/>
          </a:prstGeom>
        </p:spPr>
        <p:txBody>
          <a:bodyPr vert="horz" wrap="square" lIns="0" tIns="10941" rIns="0" bIns="0" rtlCol="0">
            <a:spAutoFit/>
          </a:bodyPr>
          <a:lstStyle/>
          <a:p>
            <a:pPr marL="313821" marR="4607" indent="-302880">
              <a:lnSpc>
                <a:spcPct val="110000"/>
              </a:lnSpc>
              <a:spcBef>
                <a:spcPts val="86"/>
              </a:spcBef>
            </a:pPr>
            <a:r>
              <a:rPr sz="1400" b="1" spc="-9" dirty="0">
                <a:solidFill>
                  <a:srgbClr val="FF0000"/>
                </a:solidFill>
                <a:latin typeface="Calibri"/>
                <a:cs typeface="Calibri"/>
              </a:rPr>
              <a:t>Kişisel</a:t>
            </a:r>
            <a:r>
              <a:rPr sz="1400" b="1" spc="-5" dirty="0">
                <a:solidFill>
                  <a:srgbClr val="FF0000"/>
                </a:solidFill>
                <a:latin typeface="Calibri"/>
                <a:cs typeface="Calibri"/>
              </a:rPr>
              <a:t> </a:t>
            </a:r>
            <a:r>
              <a:rPr sz="1400" b="1" dirty="0">
                <a:solidFill>
                  <a:srgbClr val="FF0000"/>
                </a:solidFill>
                <a:latin typeface="Calibri"/>
                <a:cs typeface="Calibri"/>
              </a:rPr>
              <a:t>Koruyucu</a:t>
            </a:r>
            <a:r>
              <a:rPr sz="1400" b="1" spc="5" dirty="0">
                <a:solidFill>
                  <a:srgbClr val="FF0000"/>
                </a:solidFill>
                <a:latin typeface="Calibri"/>
                <a:cs typeface="Calibri"/>
              </a:rPr>
              <a:t> </a:t>
            </a:r>
            <a:r>
              <a:rPr sz="1400" b="1" spc="-9" dirty="0">
                <a:solidFill>
                  <a:srgbClr val="FF0000"/>
                </a:solidFill>
                <a:latin typeface="Calibri"/>
                <a:cs typeface="Calibri"/>
              </a:rPr>
              <a:t>Donanımların</a:t>
            </a:r>
            <a:r>
              <a:rPr sz="1400" b="1" dirty="0">
                <a:solidFill>
                  <a:srgbClr val="FF0000"/>
                </a:solidFill>
                <a:latin typeface="Calibri"/>
                <a:cs typeface="Calibri"/>
              </a:rPr>
              <a:t> İthalat</a:t>
            </a:r>
            <a:r>
              <a:rPr sz="1400" b="1" spc="5" dirty="0">
                <a:solidFill>
                  <a:srgbClr val="FF0000"/>
                </a:solidFill>
                <a:latin typeface="Calibri"/>
                <a:cs typeface="Calibri"/>
              </a:rPr>
              <a:t> </a:t>
            </a:r>
            <a:r>
              <a:rPr sz="1400" b="1" dirty="0">
                <a:solidFill>
                  <a:srgbClr val="FF0000"/>
                </a:solidFill>
                <a:latin typeface="Calibri"/>
                <a:cs typeface="Calibri"/>
              </a:rPr>
              <a:t>Denetimi </a:t>
            </a:r>
            <a:r>
              <a:rPr sz="1400" b="1" spc="-9" dirty="0">
                <a:solidFill>
                  <a:srgbClr val="FF0000"/>
                </a:solidFill>
                <a:latin typeface="Calibri"/>
                <a:cs typeface="Calibri"/>
              </a:rPr>
              <a:t>Tebliği</a:t>
            </a:r>
            <a:r>
              <a:rPr sz="1400" b="1" spc="453" dirty="0">
                <a:solidFill>
                  <a:srgbClr val="FF0000"/>
                </a:solidFill>
                <a:latin typeface="Calibri"/>
                <a:cs typeface="Calibri"/>
              </a:rPr>
              <a:t> </a:t>
            </a:r>
            <a:r>
              <a:rPr sz="1400" b="1" dirty="0">
                <a:solidFill>
                  <a:srgbClr val="FF0000"/>
                </a:solidFill>
                <a:latin typeface="Calibri"/>
                <a:cs typeface="Calibri"/>
              </a:rPr>
              <a:t>(Ürün</a:t>
            </a:r>
            <a:r>
              <a:rPr sz="1400" b="1" spc="-27" dirty="0">
                <a:solidFill>
                  <a:srgbClr val="FF0000"/>
                </a:solidFill>
                <a:latin typeface="Calibri"/>
                <a:cs typeface="Calibri"/>
              </a:rPr>
              <a:t> </a:t>
            </a:r>
            <a:r>
              <a:rPr sz="1400" b="1" dirty="0">
                <a:solidFill>
                  <a:srgbClr val="FF0000"/>
                </a:solidFill>
                <a:latin typeface="Calibri"/>
                <a:cs typeface="Calibri"/>
              </a:rPr>
              <a:t>Güvenliği</a:t>
            </a:r>
            <a:r>
              <a:rPr sz="1400" b="1" spc="-23" dirty="0">
                <a:solidFill>
                  <a:srgbClr val="FF0000"/>
                </a:solidFill>
                <a:latin typeface="Calibri"/>
                <a:cs typeface="Calibri"/>
              </a:rPr>
              <a:t> </a:t>
            </a:r>
            <a:r>
              <a:rPr sz="1400" b="1" dirty="0">
                <a:solidFill>
                  <a:srgbClr val="FF0000"/>
                </a:solidFill>
                <a:latin typeface="Calibri"/>
                <a:cs typeface="Calibri"/>
              </a:rPr>
              <a:t>ve</a:t>
            </a:r>
            <a:r>
              <a:rPr sz="1400" b="1" spc="-14" dirty="0">
                <a:solidFill>
                  <a:srgbClr val="FF0000"/>
                </a:solidFill>
                <a:latin typeface="Calibri"/>
                <a:cs typeface="Calibri"/>
              </a:rPr>
              <a:t> </a:t>
            </a:r>
            <a:r>
              <a:rPr sz="1400" b="1" dirty="0">
                <a:solidFill>
                  <a:srgbClr val="FF0000"/>
                </a:solidFill>
                <a:latin typeface="Calibri"/>
                <a:cs typeface="Calibri"/>
              </a:rPr>
              <a:t>Denetimi:</a:t>
            </a:r>
            <a:r>
              <a:rPr sz="1400" b="1" spc="-9" dirty="0">
                <a:solidFill>
                  <a:srgbClr val="FF0000"/>
                </a:solidFill>
                <a:latin typeface="Calibri"/>
                <a:cs typeface="Calibri"/>
              </a:rPr>
              <a:t> 2026/11)</a:t>
            </a:r>
            <a:endParaRPr sz="1400">
              <a:latin typeface="Calibri"/>
              <a:cs typeface="Calibri"/>
            </a:endParaRPr>
          </a:p>
        </p:txBody>
      </p:sp>
      <p:sp>
        <p:nvSpPr>
          <p:cNvPr id="5" name="object 5"/>
          <p:cNvSpPr txBox="1"/>
          <p:nvPr/>
        </p:nvSpPr>
        <p:spPr>
          <a:xfrm>
            <a:off x="6292699" y="4759026"/>
            <a:ext cx="51248" cy="123197"/>
          </a:xfrm>
          <a:prstGeom prst="rect">
            <a:avLst/>
          </a:prstGeom>
        </p:spPr>
        <p:txBody>
          <a:bodyPr vert="horz" wrap="square" lIns="0" tIns="11516" rIns="0" bIns="0" rtlCol="0">
            <a:spAutoFit/>
          </a:bodyPr>
          <a:lstStyle/>
          <a:p>
            <a:pPr marL="11516">
              <a:spcBef>
                <a:spcPts val="91"/>
              </a:spcBef>
            </a:pPr>
            <a:r>
              <a:rPr sz="725" spc="-45" dirty="0">
                <a:latin typeface="Calibri"/>
                <a:cs typeface="Calibri"/>
              </a:rPr>
              <a:t>(</a:t>
            </a:r>
            <a:endParaRPr sz="725">
              <a:latin typeface="Calibri"/>
              <a:cs typeface="Calibri"/>
            </a:endParaRPr>
          </a:p>
        </p:txBody>
      </p:sp>
      <p:graphicFrame>
        <p:nvGraphicFramePr>
          <p:cNvPr id="6" name="object 6"/>
          <p:cNvGraphicFramePr>
            <a:graphicFrameLocks noGrp="1"/>
          </p:cNvGraphicFramePr>
          <p:nvPr>
            <p:extLst>
              <p:ext uri="{D42A27DB-BD31-4B8C-83A1-F6EECF244321}">
                <p14:modId xmlns:p14="http://schemas.microsoft.com/office/powerpoint/2010/main" val="557801894"/>
              </p:ext>
            </p:extLst>
          </p:nvPr>
        </p:nvGraphicFramePr>
        <p:xfrm>
          <a:off x="467832" y="1185033"/>
          <a:ext cx="11121655" cy="4875524"/>
        </p:xfrm>
        <a:graphic>
          <a:graphicData uri="http://schemas.openxmlformats.org/drawingml/2006/table">
            <a:tbl>
              <a:tblPr firstRow="1" bandRow="1">
                <a:tableStyleId>{2D5ABB26-0587-4C30-8999-92F81FD0307C}</a:tableStyleId>
              </a:tblPr>
              <a:tblGrid>
                <a:gridCol w="2099799">
                  <a:extLst>
                    <a:ext uri="{9D8B030D-6E8A-4147-A177-3AD203B41FA5}">
                      <a16:colId xmlns:a16="http://schemas.microsoft.com/office/drawing/2014/main" val="20000"/>
                    </a:ext>
                  </a:extLst>
                </a:gridCol>
                <a:gridCol w="3608035">
                  <a:extLst>
                    <a:ext uri="{9D8B030D-6E8A-4147-A177-3AD203B41FA5}">
                      <a16:colId xmlns:a16="http://schemas.microsoft.com/office/drawing/2014/main" val="20001"/>
                    </a:ext>
                  </a:extLst>
                </a:gridCol>
                <a:gridCol w="4135283">
                  <a:extLst>
                    <a:ext uri="{9D8B030D-6E8A-4147-A177-3AD203B41FA5}">
                      <a16:colId xmlns:a16="http://schemas.microsoft.com/office/drawing/2014/main" val="20002"/>
                    </a:ext>
                  </a:extLst>
                </a:gridCol>
                <a:gridCol w="1278538">
                  <a:extLst>
                    <a:ext uri="{9D8B030D-6E8A-4147-A177-3AD203B41FA5}">
                      <a16:colId xmlns:a16="http://schemas.microsoft.com/office/drawing/2014/main" val="20003"/>
                    </a:ext>
                  </a:extLst>
                </a:gridCol>
              </a:tblGrid>
              <a:tr h="123636">
                <a:tc>
                  <a:txBody>
                    <a:bodyPr/>
                    <a:lstStyle/>
                    <a:p>
                      <a:pPr marL="333375">
                        <a:lnSpc>
                          <a:spcPts val="919"/>
                        </a:lnSpc>
                      </a:pPr>
                      <a:r>
                        <a:rPr sz="700" b="1" dirty="0">
                          <a:solidFill>
                            <a:srgbClr val="FF0000"/>
                          </a:solidFill>
                          <a:latin typeface="Calibri"/>
                          <a:cs typeface="Calibri"/>
                        </a:rPr>
                        <a:t>Değişen</a:t>
                      </a:r>
                      <a:r>
                        <a:rPr sz="700" b="1" spc="-30" dirty="0">
                          <a:solidFill>
                            <a:srgbClr val="FF0000"/>
                          </a:solidFill>
                          <a:latin typeface="Calibri"/>
                          <a:cs typeface="Calibri"/>
                        </a:rPr>
                        <a:t> </a:t>
                      </a:r>
                      <a:r>
                        <a:rPr sz="700" b="1" dirty="0">
                          <a:solidFill>
                            <a:srgbClr val="FF0000"/>
                          </a:solidFill>
                          <a:latin typeface="Calibri"/>
                          <a:cs typeface="Calibri"/>
                        </a:rPr>
                        <a:t>Maddenin</a:t>
                      </a:r>
                      <a:r>
                        <a:rPr sz="700" b="1" spc="-15" dirty="0">
                          <a:solidFill>
                            <a:srgbClr val="FF0000"/>
                          </a:solidFill>
                          <a:latin typeface="Calibri"/>
                          <a:cs typeface="Calibri"/>
                        </a:rPr>
                        <a:t> </a:t>
                      </a:r>
                      <a:r>
                        <a:rPr sz="700" b="1" spc="-10" dirty="0">
                          <a:solidFill>
                            <a:srgbClr val="FF0000"/>
                          </a:solidFill>
                          <a:latin typeface="Calibri"/>
                          <a:cs typeface="Calibri"/>
                        </a:rPr>
                        <a:t>Numarası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dirty="0">
                          <a:solidFill>
                            <a:srgbClr val="FF0000"/>
                          </a:solidFill>
                          <a:latin typeface="Calibri"/>
                          <a:cs typeface="Calibri"/>
                        </a:rPr>
                        <a:t>Eski</a:t>
                      </a:r>
                      <a:r>
                        <a:rPr sz="700" b="1" spc="-20" dirty="0">
                          <a:solidFill>
                            <a:srgbClr val="FF0000"/>
                          </a:solidFill>
                          <a:latin typeface="Calibri"/>
                          <a:cs typeface="Calibri"/>
                        </a:rPr>
                        <a:t> </a:t>
                      </a:r>
                      <a:r>
                        <a:rPr sz="700" b="1" dirty="0">
                          <a:solidFill>
                            <a:srgbClr val="FF0000"/>
                          </a:solidFill>
                          <a:latin typeface="Calibri"/>
                          <a:cs typeface="Calibri"/>
                        </a:rPr>
                        <a:t>Madde</a:t>
                      </a:r>
                      <a:r>
                        <a:rPr sz="700" b="1" spc="-15" dirty="0">
                          <a:solidFill>
                            <a:srgbClr val="FF0000"/>
                          </a:solidFill>
                          <a:latin typeface="Calibri"/>
                          <a:cs typeface="Calibri"/>
                        </a:rPr>
                        <a:t> </a:t>
                      </a:r>
                      <a:r>
                        <a:rPr sz="700" b="1" spc="-20" dirty="0">
                          <a:solidFill>
                            <a:srgbClr val="FF0000"/>
                          </a:solidFill>
                          <a:latin typeface="Calibri"/>
                          <a:cs typeface="Calibri"/>
                        </a:rPr>
                        <a:t>2025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b="1" dirty="0">
                          <a:solidFill>
                            <a:srgbClr val="FF0000"/>
                          </a:solidFill>
                          <a:latin typeface="Calibri"/>
                          <a:cs typeface="Calibri"/>
                        </a:rPr>
                        <a:t>Yeni</a:t>
                      </a:r>
                      <a:r>
                        <a:rPr sz="700" b="1" spc="-10" dirty="0">
                          <a:solidFill>
                            <a:srgbClr val="FF0000"/>
                          </a:solidFill>
                          <a:latin typeface="Calibri"/>
                          <a:cs typeface="Calibri"/>
                        </a:rPr>
                        <a:t> </a:t>
                      </a:r>
                      <a:r>
                        <a:rPr sz="700" b="1" dirty="0">
                          <a:solidFill>
                            <a:srgbClr val="FF0000"/>
                          </a:solidFill>
                          <a:latin typeface="Calibri"/>
                          <a:cs typeface="Calibri"/>
                        </a:rPr>
                        <a:t>Madde</a:t>
                      </a:r>
                      <a:r>
                        <a:rPr sz="700" b="1" spc="5" dirty="0">
                          <a:solidFill>
                            <a:srgbClr val="FF0000"/>
                          </a:solidFill>
                          <a:latin typeface="Calibri"/>
                          <a:cs typeface="Calibri"/>
                        </a:rPr>
                        <a:t> </a:t>
                      </a:r>
                      <a:r>
                        <a:rPr sz="700" b="1" spc="-20" dirty="0">
                          <a:solidFill>
                            <a:srgbClr val="FF0000"/>
                          </a:solidFill>
                          <a:latin typeface="Calibri"/>
                          <a:cs typeface="Calibri"/>
                        </a:rPr>
                        <a:t>2026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spc="-10" dirty="0">
                          <a:solidFill>
                            <a:srgbClr val="FF0000"/>
                          </a:solidFill>
                          <a:latin typeface="Calibri"/>
                          <a:cs typeface="Calibri"/>
                        </a:rPr>
                        <a:t>Durumu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811870">
                <a:tc>
                  <a:txBody>
                    <a:bodyPr/>
                    <a:lstStyle/>
                    <a:p>
                      <a:pPr marL="68580" marR="1435735">
                        <a:lnSpc>
                          <a:spcPts val="969"/>
                        </a:lnSpc>
                        <a:spcBef>
                          <a:spcPts val="15"/>
                        </a:spcBef>
                      </a:pPr>
                      <a:r>
                        <a:rPr sz="1100" b="1" spc="-10" dirty="0">
                          <a:latin typeface="Calibri"/>
                          <a:cs typeface="Calibri"/>
                        </a:rPr>
                        <a:t>Tanımlar</a:t>
                      </a:r>
                      <a:r>
                        <a:rPr sz="1100" b="1" spc="500" dirty="0">
                          <a:latin typeface="Calibri"/>
                          <a:cs typeface="Calibri"/>
                        </a:rPr>
                        <a:t> </a:t>
                      </a:r>
                      <a:r>
                        <a:rPr sz="1100" b="1" dirty="0">
                          <a:latin typeface="Calibri"/>
                          <a:cs typeface="Calibri"/>
                        </a:rPr>
                        <a:t>3</a:t>
                      </a:r>
                      <a:r>
                        <a:rPr sz="1100" b="1" spc="-5" dirty="0">
                          <a:latin typeface="Calibri"/>
                          <a:cs typeface="Calibri"/>
                        </a:rPr>
                        <a:t> </a:t>
                      </a:r>
                      <a:r>
                        <a:rPr sz="1100" b="1" spc="-20" dirty="0">
                          <a:latin typeface="Calibri"/>
                          <a:cs typeface="Calibri"/>
                        </a:rPr>
                        <a:t>Madde</a:t>
                      </a:r>
                      <a:endParaRPr sz="11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437515">
                        <a:lnSpc>
                          <a:spcPts val="969"/>
                        </a:lnSpc>
                        <a:spcBef>
                          <a:spcPts val="15"/>
                        </a:spcBef>
                      </a:pPr>
                      <a:r>
                        <a:rPr sz="700" b="1" dirty="0">
                          <a:latin typeface="Calibri"/>
                          <a:cs typeface="Calibri"/>
                        </a:rPr>
                        <a:t>h)</a:t>
                      </a:r>
                      <a:r>
                        <a:rPr sz="700" b="1" spc="5" dirty="0">
                          <a:latin typeface="Calibri"/>
                          <a:cs typeface="Calibri"/>
                        </a:rPr>
                        <a:t> </a:t>
                      </a:r>
                      <a:r>
                        <a:rPr sz="700" b="1" spc="-10" dirty="0">
                          <a:latin typeface="Calibri"/>
                          <a:cs typeface="Calibri"/>
                        </a:rPr>
                        <a:t>Kullanıcı:</a:t>
                      </a:r>
                      <a:r>
                        <a:rPr sz="700" b="1" spc="15" dirty="0">
                          <a:latin typeface="Calibri"/>
                          <a:cs typeface="Calibri"/>
                        </a:rPr>
                        <a:t> </a:t>
                      </a:r>
                      <a:r>
                        <a:rPr sz="700" dirty="0">
                          <a:latin typeface="Calibri"/>
                          <a:cs typeface="Calibri"/>
                        </a:rPr>
                        <a:t>TAREKS</a:t>
                      </a:r>
                      <a:r>
                        <a:rPr sz="700" spc="10" dirty="0">
                          <a:latin typeface="Calibri"/>
                          <a:cs typeface="Calibri"/>
                        </a:rPr>
                        <a:t> </a:t>
                      </a:r>
                      <a:r>
                        <a:rPr sz="700" spc="-10" dirty="0">
                          <a:latin typeface="Calibri"/>
                          <a:cs typeface="Calibri"/>
                        </a:rPr>
                        <a:t>aracılığıyla</a:t>
                      </a:r>
                      <a:r>
                        <a:rPr sz="700" spc="5" dirty="0">
                          <a:latin typeface="Calibri"/>
                          <a:cs typeface="Calibri"/>
                        </a:rPr>
                        <a:t> </a:t>
                      </a:r>
                      <a:r>
                        <a:rPr sz="700" spc="-10" dirty="0">
                          <a:latin typeface="Calibri"/>
                          <a:cs typeface="Calibri"/>
                        </a:rPr>
                        <a:t>firmalar</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yapmak </a:t>
                      </a:r>
                      <a:r>
                        <a:rPr sz="700" spc="-10" dirty="0">
                          <a:latin typeface="Calibri"/>
                          <a:cs typeface="Calibri"/>
                        </a:rPr>
                        <a:t>üzere</a:t>
                      </a:r>
                      <a:r>
                        <a:rPr sz="700" spc="500" dirty="0">
                          <a:latin typeface="Calibri"/>
                          <a:cs typeface="Calibri"/>
                        </a:rPr>
                        <a:t> </a:t>
                      </a:r>
                      <a:r>
                        <a:rPr sz="700" spc="-10" dirty="0">
                          <a:latin typeface="Calibri"/>
                          <a:cs typeface="Calibri"/>
                        </a:rPr>
                        <a:t>yetkilendirilmiş</a:t>
                      </a:r>
                      <a:r>
                        <a:rPr sz="700" spc="65" dirty="0">
                          <a:latin typeface="Calibri"/>
                          <a:cs typeface="Calibri"/>
                        </a:rPr>
                        <a:t> </a:t>
                      </a:r>
                      <a:r>
                        <a:rPr sz="700" spc="-10" dirty="0">
                          <a:latin typeface="Calibri"/>
                          <a:cs typeface="Calibri"/>
                        </a:rPr>
                        <a:t>kişileri,</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5"/>
                        </a:spcBef>
                      </a:pPr>
                      <a:r>
                        <a:rPr sz="700" b="1" dirty="0">
                          <a:latin typeface="Calibri"/>
                          <a:cs typeface="Calibri"/>
                        </a:rPr>
                        <a:t>Firma</a:t>
                      </a:r>
                      <a:r>
                        <a:rPr sz="700" dirty="0">
                          <a:latin typeface="Calibri"/>
                          <a:cs typeface="Calibri"/>
                        </a:rPr>
                        <a:t>:</a:t>
                      </a:r>
                      <a:r>
                        <a:rPr sz="700" spc="-2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aracılığıyla yapılan </a:t>
                      </a:r>
                      <a:r>
                        <a:rPr sz="700" dirty="0">
                          <a:latin typeface="Calibri"/>
                          <a:cs typeface="Calibri"/>
                        </a:rPr>
                        <a:t>işlemlere</a:t>
                      </a:r>
                      <a:r>
                        <a:rPr sz="700" spc="-20" dirty="0">
                          <a:latin typeface="Calibri"/>
                          <a:cs typeface="Calibri"/>
                        </a:rPr>
                        <a:t> </a:t>
                      </a:r>
                      <a:r>
                        <a:rPr sz="700" dirty="0">
                          <a:latin typeface="Calibri"/>
                          <a:cs typeface="Calibri"/>
                        </a:rPr>
                        <a:t>konu</a:t>
                      </a:r>
                      <a:r>
                        <a:rPr sz="700" spc="-10" dirty="0">
                          <a:latin typeface="Calibri"/>
                          <a:cs typeface="Calibri"/>
                        </a:rPr>
                        <a:t> </a:t>
                      </a:r>
                      <a:r>
                        <a:rPr sz="700" dirty="0">
                          <a:latin typeface="Calibri"/>
                          <a:cs typeface="Calibri"/>
                        </a:rPr>
                        <a:t>olan kamu</a:t>
                      </a:r>
                      <a:r>
                        <a:rPr sz="700" spc="-10" dirty="0">
                          <a:latin typeface="Calibri"/>
                          <a:cs typeface="Calibri"/>
                        </a:rPr>
                        <a:t> kurumları</a:t>
                      </a:r>
                      <a:r>
                        <a:rPr sz="700" spc="-20" dirty="0">
                          <a:latin typeface="Calibri"/>
                          <a:cs typeface="Calibri"/>
                        </a:rPr>
                        <a:t> </a:t>
                      </a:r>
                      <a:r>
                        <a:rPr sz="700" dirty="0">
                          <a:latin typeface="Calibri"/>
                          <a:cs typeface="Calibri"/>
                        </a:rPr>
                        <a:t>dahil,</a:t>
                      </a:r>
                      <a:r>
                        <a:rPr sz="700" spc="-5" dirty="0">
                          <a:latin typeface="Calibri"/>
                          <a:cs typeface="Calibri"/>
                        </a:rPr>
                        <a:t> </a:t>
                      </a:r>
                      <a:r>
                        <a:rPr sz="700" spc="-25" dirty="0">
                          <a:latin typeface="Calibri"/>
                          <a:cs typeface="Calibri"/>
                        </a:rPr>
                        <a:t>tüm</a:t>
                      </a:r>
                      <a:endParaRPr sz="700">
                        <a:latin typeface="Calibri"/>
                        <a:cs typeface="Calibri"/>
                      </a:endParaRPr>
                    </a:p>
                    <a:p>
                      <a:pPr marL="67945">
                        <a:lnSpc>
                          <a:spcPct val="100000"/>
                        </a:lnSpc>
                        <a:spcBef>
                          <a:spcPts val="165"/>
                        </a:spcBef>
                      </a:pPr>
                      <a:r>
                        <a:rPr sz="700" dirty="0">
                          <a:latin typeface="Calibri"/>
                          <a:cs typeface="Calibri"/>
                        </a:rPr>
                        <a:t>gerçek</a:t>
                      </a:r>
                      <a:r>
                        <a:rPr sz="700" spc="-2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tüzel</a:t>
                      </a:r>
                      <a:r>
                        <a:rPr sz="700" spc="-20" dirty="0">
                          <a:latin typeface="Calibri"/>
                          <a:cs typeface="Calibri"/>
                        </a:rPr>
                        <a:t> </a:t>
                      </a:r>
                      <a:r>
                        <a:rPr sz="700" spc="-10" dirty="0">
                          <a:latin typeface="Calibri"/>
                          <a:cs typeface="Calibri"/>
                        </a:rPr>
                        <a:t>kişileri,</a:t>
                      </a:r>
                      <a:endParaRPr sz="700">
                        <a:latin typeface="Calibri"/>
                        <a:cs typeface="Calibri"/>
                      </a:endParaRPr>
                    </a:p>
                    <a:p>
                      <a:pPr marL="67945" marR="363855">
                        <a:lnSpc>
                          <a:spcPct val="117500"/>
                        </a:lnSpc>
                      </a:pPr>
                      <a:r>
                        <a:rPr sz="700" b="1" dirty="0">
                          <a:latin typeface="Calibri"/>
                          <a:cs typeface="Calibri"/>
                        </a:rPr>
                        <a:t>Firma </a:t>
                      </a:r>
                      <a:r>
                        <a:rPr sz="700" b="1" spc="-10" dirty="0">
                          <a:latin typeface="Calibri"/>
                          <a:cs typeface="Calibri"/>
                        </a:rPr>
                        <a:t>kullanıcısı</a:t>
                      </a:r>
                      <a:r>
                        <a:rPr sz="700" spc="-10" dirty="0">
                          <a:latin typeface="Calibri"/>
                          <a:cs typeface="Calibri"/>
                        </a:rPr>
                        <a:t>:</a:t>
                      </a:r>
                      <a:r>
                        <a:rPr sz="700" spc="5" dirty="0">
                          <a:latin typeface="Calibri"/>
                          <a:cs typeface="Calibri"/>
                        </a:rPr>
                        <a:t> </a:t>
                      </a:r>
                      <a:r>
                        <a:rPr sz="700" dirty="0">
                          <a:latin typeface="Calibri"/>
                          <a:cs typeface="Calibri"/>
                        </a:rPr>
                        <a:t>Firma </a:t>
                      </a:r>
                      <a:r>
                        <a:rPr sz="700" spc="-10" dirty="0">
                          <a:latin typeface="Calibri"/>
                          <a:cs typeface="Calibri"/>
                        </a:rPr>
                        <a:t>yetkilisi</a:t>
                      </a:r>
                      <a:r>
                        <a:rPr sz="700" spc="10" dirty="0">
                          <a:latin typeface="Calibri"/>
                          <a:cs typeface="Calibri"/>
                        </a:rPr>
                        <a:t> </a:t>
                      </a:r>
                      <a:r>
                        <a:rPr sz="700" spc="-10" dirty="0">
                          <a:latin typeface="Calibri"/>
                          <a:cs typeface="Calibri"/>
                        </a:rPr>
                        <a:t>tarafından</a:t>
                      </a:r>
                      <a:r>
                        <a:rPr sz="700" dirty="0">
                          <a:latin typeface="Calibri"/>
                          <a:cs typeface="Calibri"/>
                        </a:rPr>
                        <a:t> firma </a:t>
                      </a:r>
                      <a:r>
                        <a:rPr sz="700" spc="-10" dirty="0">
                          <a:latin typeface="Calibri"/>
                          <a:cs typeface="Calibri"/>
                        </a:rPr>
                        <a:t>adına</a:t>
                      </a:r>
                      <a:r>
                        <a:rPr sz="700" dirty="0">
                          <a:latin typeface="Calibri"/>
                          <a:cs typeface="Calibri"/>
                        </a:rPr>
                        <a:t> TAREKS'te</a:t>
                      </a:r>
                      <a:r>
                        <a:rPr sz="700" spc="-5"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yapmak</a:t>
                      </a:r>
                      <a:r>
                        <a:rPr sz="700" spc="500" dirty="0">
                          <a:latin typeface="Calibri"/>
                          <a:cs typeface="Calibri"/>
                        </a:rPr>
                        <a:t> </a:t>
                      </a:r>
                      <a:r>
                        <a:rPr sz="700" dirty="0">
                          <a:latin typeface="Calibri"/>
                          <a:cs typeface="Calibri"/>
                        </a:rPr>
                        <a:t>üzere</a:t>
                      </a:r>
                      <a:r>
                        <a:rPr sz="700" spc="20" dirty="0">
                          <a:latin typeface="Calibri"/>
                          <a:cs typeface="Calibri"/>
                        </a:rPr>
                        <a:t> </a:t>
                      </a:r>
                      <a:r>
                        <a:rPr sz="700" spc="-10" dirty="0">
                          <a:latin typeface="Calibri"/>
                          <a:cs typeface="Calibri"/>
                        </a:rPr>
                        <a:t>yetkilendirilmiş</a:t>
                      </a:r>
                      <a:r>
                        <a:rPr sz="700" spc="25" dirty="0">
                          <a:latin typeface="Calibri"/>
                          <a:cs typeface="Calibri"/>
                        </a:rPr>
                        <a:t> </a:t>
                      </a:r>
                      <a:r>
                        <a:rPr sz="700" spc="-10" dirty="0">
                          <a:latin typeface="Calibri"/>
                          <a:cs typeface="Calibri"/>
                        </a:rPr>
                        <a:t>kişiyi,</a:t>
                      </a:r>
                      <a:endParaRPr sz="700">
                        <a:latin typeface="Calibri"/>
                        <a:cs typeface="Calibri"/>
                      </a:endParaRPr>
                    </a:p>
                    <a:p>
                      <a:pPr marL="67945" marR="257810">
                        <a:lnSpc>
                          <a:spcPts val="1140"/>
                        </a:lnSpc>
                        <a:spcBef>
                          <a:spcPts val="45"/>
                        </a:spcBef>
                      </a:pPr>
                      <a:r>
                        <a:rPr sz="700" b="1" dirty="0">
                          <a:latin typeface="Calibri"/>
                          <a:cs typeface="Calibri"/>
                        </a:rPr>
                        <a:t>Firma</a:t>
                      </a:r>
                      <a:r>
                        <a:rPr sz="700" b="1" spc="-20" dirty="0">
                          <a:latin typeface="Calibri"/>
                          <a:cs typeface="Calibri"/>
                        </a:rPr>
                        <a:t> </a:t>
                      </a:r>
                      <a:r>
                        <a:rPr sz="700" b="1" spc="-10" dirty="0">
                          <a:latin typeface="Calibri"/>
                          <a:cs typeface="Calibri"/>
                        </a:rPr>
                        <a:t>yetkilisi</a:t>
                      </a:r>
                      <a:r>
                        <a:rPr sz="700" spc="-10" dirty="0">
                          <a:latin typeface="Calibri"/>
                          <a:cs typeface="Calibri"/>
                        </a:rPr>
                        <a:t>:</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imza</a:t>
                      </a:r>
                      <a:r>
                        <a:rPr sz="700" spc="-5" dirty="0">
                          <a:latin typeface="Calibri"/>
                          <a:cs typeface="Calibri"/>
                        </a:rPr>
                        <a:t> </a:t>
                      </a:r>
                      <a:r>
                        <a:rPr sz="700" spc="-10" dirty="0">
                          <a:latin typeface="Calibri"/>
                          <a:cs typeface="Calibri"/>
                        </a:rPr>
                        <a:t>sirkülerinde </a:t>
                      </a:r>
                      <a:r>
                        <a:rPr sz="700" dirty="0">
                          <a:latin typeface="Calibri"/>
                          <a:cs typeface="Calibri"/>
                        </a:rPr>
                        <a:t>yer</a:t>
                      </a:r>
                      <a:r>
                        <a:rPr sz="700" spc="-15"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firmayı</a:t>
                      </a:r>
                      <a:r>
                        <a:rPr sz="700" spc="-15" dirty="0">
                          <a:latin typeface="Calibri"/>
                          <a:cs typeface="Calibri"/>
                        </a:rPr>
                        <a:t> </a:t>
                      </a:r>
                      <a:r>
                        <a:rPr sz="700" dirty="0">
                          <a:latin typeface="Calibri"/>
                          <a:cs typeface="Calibri"/>
                        </a:rPr>
                        <a:t>temsil</a:t>
                      </a:r>
                      <a:r>
                        <a:rPr sz="700" spc="-15" dirty="0">
                          <a:latin typeface="Calibri"/>
                          <a:cs typeface="Calibri"/>
                        </a:rPr>
                        <a:t> </a:t>
                      </a:r>
                      <a:r>
                        <a:rPr sz="700" dirty="0">
                          <a:latin typeface="Calibri"/>
                          <a:cs typeface="Calibri"/>
                        </a:rPr>
                        <a:t>ve ilzama</a:t>
                      </a:r>
                      <a:r>
                        <a:rPr sz="700" spc="-10" dirty="0">
                          <a:latin typeface="Calibri"/>
                          <a:cs typeface="Calibri"/>
                        </a:rPr>
                        <a:t> </a:t>
                      </a:r>
                      <a:r>
                        <a:rPr sz="700" spc="-20" dirty="0">
                          <a:latin typeface="Calibri"/>
                          <a:cs typeface="Calibri"/>
                        </a:rPr>
                        <a:t>yet-</a:t>
                      </a:r>
                      <a:r>
                        <a:rPr sz="700" spc="500" dirty="0">
                          <a:latin typeface="Calibri"/>
                          <a:cs typeface="Calibri"/>
                        </a:rPr>
                        <a:t> </a:t>
                      </a:r>
                      <a:r>
                        <a:rPr sz="700" dirty="0">
                          <a:latin typeface="Calibri"/>
                          <a:cs typeface="Calibri"/>
                        </a:rPr>
                        <a:t>kili</a:t>
                      </a:r>
                      <a:r>
                        <a:rPr sz="700" spc="-40" dirty="0">
                          <a:latin typeface="Calibri"/>
                          <a:cs typeface="Calibri"/>
                        </a:rPr>
                        <a:t> </a:t>
                      </a:r>
                      <a:r>
                        <a:rPr sz="700" dirty="0">
                          <a:latin typeface="Calibri"/>
                          <a:cs typeface="Calibri"/>
                        </a:rPr>
                        <a:t>olan</a:t>
                      </a:r>
                      <a:r>
                        <a:rPr sz="700" spc="-30" dirty="0">
                          <a:latin typeface="Calibri"/>
                          <a:cs typeface="Calibri"/>
                        </a:rPr>
                        <a:t> </a:t>
                      </a:r>
                      <a:r>
                        <a:rPr sz="700" spc="-10" dirty="0">
                          <a:latin typeface="Calibri"/>
                          <a:cs typeface="Calibri"/>
                        </a:rPr>
                        <a:t>kişiyi,</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Genişletildi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804722">
                <a:tc>
                  <a:txBody>
                    <a:bodyPr/>
                    <a:lstStyle/>
                    <a:p>
                      <a:pPr marL="68580" marR="605790">
                        <a:lnSpc>
                          <a:spcPts val="969"/>
                        </a:lnSpc>
                        <a:spcBef>
                          <a:spcPts val="15"/>
                        </a:spcBef>
                      </a:pPr>
                      <a:r>
                        <a:rPr sz="1100" b="1" spc="-10" dirty="0">
                          <a:solidFill>
                            <a:srgbClr val="221F1F"/>
                          </a:solidFill>
                          <a:latin typeface="Calibri"/>
                          <a:cs typeface="Calibri"/>
                        </a:rPr>
                        <a:t>TAREKS</a:t>
                      </a:r>
                      <a:r>
                        <a:rPr sz="1100" b="1" spc="-20" dirty="0">
                          <a:solidFill>
                            <a:srgbClr val="221F1F"/>
                          </a:solidFill>
                          <a:latin typeface="Calibri"/>
                          <a:cs typeface="Calibri"/>
                        </a:rPr>
                        <a:t> </a:t>
                      </a:r>
                      <a:r>
                        <a:rPr sz="1100" b="1" dirty="0">
                          <a:solidFill>
                            <a:srgbClr val="221F1F"/>
                          </a:solidFill>
                          <a:latin typeface="Calibri"/>
                          <a:cs typeface="Calibri"/>
                        </a:rPr>
                        <a:t>ve</a:t>
                      </a:r>
                      <a:r>
                        <a:rPr sz="1100" b="1" spc="-15" dirty="0">
                          <a:solidFill>
                            <a:srgbClr val="221F1F"/>
                          </a:solidFill>
                          <a:latin typeface="Calibri"/>
                          <a:cs typeface="Calibri"/>
                        </a:rPr>
                        <a:t> </a:t>
                      </a:r>
                      <a:r>
                        <a:rPr sz="1100" b="1" spc="-20" dirty="0">
                          <a:solidFill>
                            <a:srgbClr val="221F1F"/>
                          </a:solidFill>
                          <a:latin typeface="Calibri"/>
                          <a:cs typeface="Calibri"/>
                        </a:rPr>
                        <a:t>firma </a:t>
                      </a:r>
                      <a:r>
                        <a:rPr sz="1100" b="1" spc="-10" dirty="0" err="1">
                          <a:solidFill>
                            <a:srgbClr val="221F1F"/>
                          </a:solidFill>
                          <a:latin typeface="Calibri"/>
                          <a:cs typeface="Calibri"/>
                        </a:rPr>
                        <a:t>tanımlaması</a:t>
                      </a:r>
                      <a:r>
                        <a:rPr sz="1100" b="1" spc="500" dirty="0">
                          <a:solidFill>
                            <a:srgbClr val="221F1F"/>
                          </a:solidFill>
                          <a:latin typeface="Calibri"/>
                          <a:cs typeface="Calibri"/>
                        </a:rPr>
                        <a:t> </a:t>
                      </a:r>
                      <a:endParaRPr lang="tr-TR" sz="1100" b="1" spc="500" dirty="0" smtClean="0">
                        <a:solidFill>
                          <a:srgbClr val="221F1F"/>
                        </a:solidFill>
                        <a:latin typeface="Calibri"/>
                        <a:cs typeface="Calibri"/>
                      </a:endParaRPr>
                    </a:p>
                    <a:p>
                      <a:pPr marL="68580" marR="605790">
                        <a:lnSpc>
                          <a:spcPts val="969"/>
                        </a:lnSpc>
                        <a:spcBef>
                          <a:spcPts val="15"/>
                        </a:spcBef>
                      </a:pPr>
                      <a:r>
                        <a:rPr sz="1100" b="1" spc="-10" dirty="0" smtClean="0">
                          <a:solidFill>
                            <a:srgbClr val="221F1F"/>
                          </a:solidFill>
                          <a:latin typeface="Calibri"/>
                          <a:cs typeface="Calibri"/>
                        </a:rPr>
                        <a:t>MADDE</a:t>
                      </a:r>
                      <a:r>
                        <a:rPr sz="1100" b="1" spc="-20" dirty="0" smtClean="0">
                          <a:solidFill>
                            <a:srgbClr val="221F1F"/>
                          </a:solidFill>
                          <a:latin typeface="Calibri"/>
                          <a:cs typeface="Calibri"/>
                        </a:rPr>
                        <a:t> </a:t>
                      </a:r>
                      <a:r>
                        <a:rPr sz="1100" b="1" spc="-50" dirty="0">
                          <a:solidFill>
                            <a:srgbClr val="221F1F"/>
                          </a:solidFill>
                          <a:latin typeface="Calibri"/>
                          <a:cs typeface="Calibri"/>
                        </a:rPr>
                        <a:t>4</a:t>
                      </a:r>
                      <a:endParaRPr sz="11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20" dirty="0">
                          <a:latin typeface="Calibri"/>
                          <a:cs typeface="Calibri"/>
                        </a:rPr>
                        <a:t> </a:t>
                      </a:r>
                      <a:r>
                        <a:rPr sz="700" dirty="0">
                          <a:latin typeface="Calibri"/>
                          <a:cs typeface="Calibri"/>
                        </a:rPr>
                        <a:t>Bu</a:t>
                      </a:r>
                      <a:r>
                        <a:rPr sz="700" spc="-20" dirty="0">
                          <a:latin typeface="Calibri"/>
                          <a:cs typeface="Calibri"/>
                        </a:rPr>
                        <a:t> </a:t>
                      </a:r>
                      <a:r>
                        <a:rPr sz="700" dirty="0">
                          <a:latin typeface="Calibri"/>
                          <a:cs typeface="Calibri"/>
                        </a:rPr>
                        <a:t>Tebliğ</a:t>
                      </a:r>
                      <a:r>
                        <a:rPr sz="700" spc="-10" dirty="0">
                          <a:latin typeface="Calibri"/>
                          <a:cs typeface="Calibri"/>
                        </a:rPr>
                        <a:t> kapsamındaki</a:t>
                      </a:r>
                      <a:r>
                        <a:rPr sz="700" spc="-25" dirty="0">
                          <a:latin typeface="Calibri"/>
                          <a:cs typeface="Calibri"/>
                        </a:rPr>
                        <a:t> </a:t>
                      </a:r>
                      <a:r>
                        <a:rPr sz="700" dirty="0">
                          <a:latin typeface="Calibri"/>
                          <a:cs typeface="Calibri"/>
                        </a:rPr>
                        <a:t>ürünleri</a:t>
                      </a:r>
                      <a:r>
                        <a:rPr sz="700" spc="-5" dirty="0">
                          <a:latin typeface="Calibri"/>
                          <a:cs typeface="Calibri"/>
                        </a:rPr>
                        <a:t> </a:t>
                      </a:r>
                      <a:r>
                        <a:rPr sz="700" dirty="0">
                          <a:latin typeface="Calibri"/>
                          <a:cs typeface="Calibri"/>
                        </a:rPr>
                        <a:t>ithal</a:t>
                      </a:r>
                      <a:r>
                        <a:rPr sz="700" spc="-25" dirty="0">
                          <a:latin typeface="Calibri"/>
                          <a:cs typeface="Calibri"/>
                        </a:rPr>
                        <a:t> </a:t>
                      </a:r>
                      <a:r>
                        <a:rPr sz="700" dirty="0">
                          <a:latin typeface="Calibri"/>
                          <a:cs typeface="Calibri"/>
                        </a:rPr>
                        <a:t>etmek</a:t>
                      </a:r>
                      <a:r>
                        <a:rPr sz="700" spc="-20" dirty="0">
                          <a:latin typeface="Calibri"/>
                          <a:cs typeface="Calibri"/>
                        </a:rPr>
                        <a:t> </a:t>
                      </a:r>
                      <a:r>
                        <a:rPr sz="700" dirty="0">
                          <a:latin typeface="Calibri"/>
                          <a:cs typeface="Calibri"/>
                        </a:rPr>
                        <a:t>isteyen</a:t>
                      </a:r>
                      <a:r>
                        <a:rPr sz="700" spc="-20" dirty="0">
                          <a:latin typeface="Calibri"/>
                          <a:cs typeface="Calibri"/>
                        </a:rPr>
                        <a:t> </a:t>
                      </a:r>
                      <a:r>
                        <a:rPr sz="700" spc="-10" dirty="0">
                          <a:latin typeface="Calibri"/>
                          <a:cs typeface="Calibri"/>
                        </a:rPr>
                        <a:t>firmaların,</a:t>
                      </a:r>
                      <a:endParaRPr sz="700">
                        <a:latin typeface="Calibri"/>
                        <a:cs typeface="Calibri"/>
                      </a:endParaRPr>
                    </a:p>
                    <a:p>
                      <a:pPr marL="67945" marR="137795">
                        <a:lnSpc>
                          <a:spcPct val="101699"/>
                        </a:lnSpc>
                        <a:spcBef>
                          <a:spcPts val="5"/>
                        </a:spcBef>
                      </a:pPr>
                      <a:r>
                        <a:rPr sz="700" dirty="0">
                          <a:latin typeface="Calibri"/>
                          <a:cs typeface="Calibri"/>
                        </a:rPr>
                        <a:t>29/12/2011 </a:t>
                      </a:r>
                      <a:r>
                        <a:rPr sz="700" spc="-10" dirty="0">
                          <a:latin typeface="Calibri"/>
                          <a:cs typeface="Calibri"/>
                        </a:rPr>
                        <a:t>tarihli</a:t>
                      </a:r>
                      <a:r>
                        <a:rPr sz="700" dirty="0">
                          <a:latin typeface="Calibri"/>
                          <a:cs typeface="Calibri"/>
                        </a:rPr>
                        <a:t> ve</a:t>
                      </a:r>
                      <a:r>
                        <a:rPr sz="700" spc="5" dirty="0">
                          <a:latin typeface="Calibri"/>
                          <a:cs typeface="Calibri"/>
                        </a:rPr>
                        <a:t> </a:t>
                      </a:r>
                      <a:r>
                        <a:rPr sz="700" dirty="0">
                          <a:latin typeface="Calibri"/>
                          <a:cs typeface="Calibri"/>
                        </a:rPr>
                        <a:t>28157</a:t>
                      </a:r>
                      <a:r>
                        <a:rPr sz="700" spc="5" dirty="0">
                          <a:latin typeface="Calibri"/>
                          <a:cs typeface="Calibri"/>
                        </a:rPr>
                        <a:t> </a:t>
                      </a:r>
                      <a:r>
                        <a:rPr sz="700" spc="-10" dirty="0">
                          <a:latin typeface="Calibri"/>
                          <a:cs typeface="Calibri"/>
                        </a:rPr>
                        <a:t>sayılı</a:t>
                      </a:r>
                      <a:r>
                        <a:rPr sz="700" dirty="0">
                          <a:latin typeface="Calibri"/>
                          <a:cs typeface="Calibri"/>
                        </a:rPr>
                        <a:t> Resmî Gazete’de </a:t>
                      </a:r>
                      <a:r>
                        <a:rPr sz="700" spc="-10" dirty="0">
                          <a:latin typeface="Calibri"/>
                          <a:cs typeface="Calibri"/>
                        </a:rPr>
                        <a:t>yayımlanan</a:t>
                      </a:r>
                      <a:r>
                        <a:rPr sz="700" spc="5" dirty="0">
                          <a:latin typeface="Calibri"/>
                          <a:cs typeface="Calibri"/>
                        </a:rPr>
                        <a:t> </a:t>
                      </a:r>
                      <a:r>
                        <a:rPr sz="700" spc="-25" dirty="0">
                          <a:latin typeface="Calibri"/>
                          <a:cs typeface="Calibri"/>
                        </a:rPr>
                        <a:t>Dış</a:t>
                      </a:r>
                      <a:r>
                        <a:rPr sz="700" spc="500" dirty="0">
                          <a:latin typeface="Calibri"/>
                          <a:cs typeface="Calibri"/>
                        </a:rPr>
                        <a:t> </a:t>
                      </a:r>
                      <a:r>
                        <a:rPr sz="700" spc="-10" dirty="0">
                          <a:latin typeface="Calibri"/>
                          <a:cs typeface="Calibri"/>
                        </a:rPr>
                        <a:t>Ticarette</a:t>
                      </a:r>
                      <a:r>
                        <a:rPr sz="700" dirty="0">
                          <a:latin typeface="Calibri"/>
                          <a:cs typeface="Calibri"/>
                        </a:rPr>
                        <a:t> Risk Esaslı</a:t>
                      </a:r>
                      <a:r>
                        <a:rPr sz="700" spc="15" dirty="0">
                          <a:latin typeface="Calibri"/>
                          <a:cs typeface="Calibri"/>
                        </a:rPr>
                        <a:t> </a:t>
                      </a:r>
                      <a:r>
                        <a:rPr sz="700" spc="-10" dirty="0">
                          <a:latin typeface="Calibri"/>
                          <a:cs typeface="Calibri"/>
                        </a:rPr>
                        <a:t>Kontrol</a:t>
                      </a:r>
                      <a:r>
                        <a:rPr sz="700" dirty="0">
                          <a:latin typeface="Calibri"/>
                          <a:cs typeface="Calibri"/>
                        </a:rPr>
                        <a:t> Sistemi </a:t>
                      </a:r>
                      <a:r>
                        <a:rPr sz="700" spc="-10" dirty="0">
                          <a:latin typeface="Calibri"/>
                          <a:cs typeface="Calibri"/>
                        </a:rPr>
                        <a:t>Tebliği</a:t>
                      </a:r>
                      <a:r>
                        <a:rPr sz="700" dirty="0">
                          <a:latin typeface="Calibri"/>
                          <a:cs typeface="Calibri"/>
                        </a:rPr>
                        <a:t> (Ürün</a:t>
                      </a:r>
                      <a:r>
                        <a:rPr sz="700" spc="5" dirty="0">
                          <a:latin typeface="Calibri"/>
                          <a:cs typeface="Calibri"/>
                        </a:rPr>
                        <a:t> </a:t>
                      </a:r>
                      <a:r>
                        <a:rPr sz="700" spc="-10" dirty="0">
                          <a:latin typeface="Calibri"/>
                          <a:cs typeface="Calibri"/>
                        </a:rPr>
                        <a:t>Güvenliği</a:t>
                      </a:r>
                      <a:r>
                        <a:rPr sz="700" dirty="0">
                          <a:latin typeface="Calibri"/>
                          <a:cs typeface="Calibri"/>
                        </a:rPr>
                        <a:t> ve </a:t>
                      </a:r>
                      <a:r>
                        <a:rPr sz="700" spc="-10" dirty="0">
                          <a:latin typeface="Calibri"/>
                          <a:cs typeface="Calibri"/>
                        </a:rPr>
                        <a:t>Denetimi:</a:t>
                      </a:r>
                      <a:r>
                        <a:rPr sz="700" spc="500" dirty="0">
                          <a:latin typeface="Calibri"/>
                          <a:cs typeface="Calibri"/>
                        </a:rPr>
                        <a:t> </a:t>
                      </a:r>
                      <a:r>
                        <a:rPr sz="700" dirty="0">
                          <a:latin typeface="Calibri"/>
                          <a:cs typeface="Calibri"/>
                        </a:rPr>
                        <a:t>2011/53)</a:t>
                      </a:r>
                      <a:r>
                        <a:rPr sz="700" spc="10" dirty="0">
                          <a:latin typeface="Calibri"/>
                          <a:cs typeface="Calibri"/>
                        </a:rPr>
                        <a:t> </a:t>
                      </a:r>
                      <a:r>
                        <a:rPr sz="700" spc="-10" dirty="0">
                          <a:latin typeface="Calibri"/>
                          <a:cs typeface="Calibri"/>
                        </a:rPr>
                        <a:t>çerçevesinde</a:t>
                      </a:r>
                      <a:r>
                        <a:rPr sz="700" spc="10" dirty="0">
                          <a:latin typeface="Calibri"/>
                          <a:cs typeface="Calibri"/>
                        </a:rPr>
                        <a:t> </a:t>
                      </a:r>
                      <a:r>
                        <a:rPr sz="700" dirty="0">
                          <a:latin typeface="Calibri"/>
                          <a:cs typeface="Calibri"/>
                        </a:rPr>
                        <a:t>TAREKS’te</a:t>
                      </a:r>
                      <a:r>
                        <a:rPr sz="700" spc="15" dirty="0">
                          <a:latin typeface="Calibri"/>
                          <a:cs typeface="Calibri"/>
                        </a:rPr>
                        <a:t> </a:t>
                      </a:r>
                      <a:r>
                        <a:rPr sz="700" spc="-10" dirty="0">
                          <a:latin typeface="Calibri"/>
                          <a:cs typeface="Calibri"/>
                        </a:rPr>
                        <a:t>tanımlanması</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adına</a:t>
                      </a:r>
                      <a:r>
                        <a:rPr sz="700" spc="15" dirty="0">
                          <a:latin typeface="Calibri"/>
                          <a:cs typeface="Calibri"/>
                        </a:rPr>
                        <a:t> </a:t>
                      </a:r>
                      <a:r>
                        <a:rPr sz="700" spc="-10" dirty="0">
                          <a:latin typeface="Calibri"/>
                          <a:cs typeface="Calibri"/>
                        </a:rPr>
                        <a:t>TAREKS’te</a:t>
                      </a:r>
                      <a:r>
                        <a:rPr sz="700" spc="500"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yapacak</a:t>
                      </a:r>
                      <a:r>
                        <a:rPr sz="700" spc="-5" dirty="0">
                          <a:latin typeface="Calibri"/>
                          <a:cs typeface="Calibri"/>
                        </a:rPr>
                        <a:t> </a:t>
                      </a:r>
                      <a:r>
                        <a:rPr sz="700" dirty="0">
                          <a:latin typeface="Calibri"/>
                          <a:cs typeface="Calibri"/>
                        </a:rPr>
                        <a:t>en</a:t>
                      </a:r>
                      <a:r>
                        <a:rPr sz="700" spc="5" dirty="0">
                          <a:latin typeface="Calibri"/>
                          <a:cs typeface="Calibri"/>
                        </a:rPr>
                        <a:t> </a:t>
                      </a:r>
                      <a:r>
                        <a:rPr sz="700" dirty="0">
                          <a:latin typeface="Calibri"/>
                          <a:cs typeface="Calibri"/>
                        </a:rPr>
                        <a:t>az</a:t>
                      </a:r>
                      <a:r>
                        <a:rPr sz="700" spc="10" dirty="0">
                          <a:latin typeface="Calibri"/>
                          <a:cs typeface="Calibri"/>
                        </a:rPr>
                        <a:t> </a:t>
                      </a:r>
                      <a:r>
                        <a:rPr sz="700" dirty="0">
                          <a:latin typeface="Calibri"/>
                          <a:cs typeface="Calibri"/>
                        </a:rPr>
                        <a:t>bir </a:t>
                      </a:r>
                      <a:r>
                        <a:rPr sz="700" spc="-10" dirty="0">
                          <a:latin typeface="Calibri"/>
                          <a:cs typeface="Calibri"/>
                        </a:rPr>
                        <a:t>kullanıcının</a:t>
                      </a:r>
                      <a:r>
                        <a:rPr sz="700" dirty="0">
                          <a:latin typeface="Calibri"/>
                          <a:cs typeface="Calibri"/>
                        </a:rPr>
                        <a:t> </a:t>
                      </a:r>
                      <a:r>
                        <a:rPr sz="700" spc="-10" dirty="0">
                          <a:latin typeface="Calibri"/>
                          <a:cs typeface="Calibri"/>
                        </a:rPr>
                        <a:t>yetkilendirilmiş</a:t>
                      </a:r>
                      <a:r>
                        <a:rPr sz="700" dirty="0">
                          <a:latin typeface="Calibri"/>
                          <a:cs typeface="Calibri"/>
                        </a:rPr>
                        <a:t> olması </a:t>
                      </a:r>
                      <a:r>
                        <a:rPr sz="700" spc="-10" dirty="0">
                          <a:latin typeface="Calibri"/>
                          <a:cs typeface="Calibri"/>
                        </a:rPr>
                        <a:t>gerekir.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5" dirty="0">
                          <a:latin typeface="Calibri"/>
                          <a:cs typeface="Calibri"/>
                        </a:rPr>
                        <a:t> </a:t>
                      </a:r>
                      <a:r>
                        <a:rPr sz="700" spc="-10" dirty="0">
                          <a:latin typeface="Calibri"/>
                          <a:cs typeface="Calibri"/>
                        </a:rPr>
                        <a:t>kapsamındaki ürünleri</a:t>
                      </a:r>
                      <a:r>
                        <a:rPr sz="700" spc="10" dirty="0">
                          <a:latin typeface="Calibri"/>
                          <a:cs typeface="Calibri"/>
                        </a:rPr>
                        <a:t> </a:t>
                      </a:r>
                      <a:r>
                        <a:rPr sz="700" dirty="0">
                          <a:latin typeface="Calibri"/>
                          <a:cs typeface="Calibri"/>
                        </a:rPr>
                        <a:t>ithal</a:t>
                      </a:r>
                      <a:r>
                        <a:rPr sz="700" spc="-10" dirty="0">
                          <a:latin typeface="Calibri"/>
                          <a:cs typeface="Calibri"/>
                        </a:rPr>
                        <a:t> </a:t>
                      </a:r>
                      <a:r>
                        <a:rPr sz="700" dirty="0">
                          <a:latin typeface="Calibri"/>
                          <a:cs typeface="Calibri"/>
                        </a:rPr>
                        <a:t>etmek</a:t>
                      </a:r>
                      <a:r>
                        <a:rPr sz="700" spc="-5" dirty="0">
                          <a:latin typeface="Calibri"/>
                          <a:cs typeface="Calibri"/>
                        </a:rPr>
                        <a:t> </a:t>
                      </a:r>
                      <a:r>
                        <a:rPr sz="700" dirty="0">
                          <a:latin typeface="Calibri"/>
                          <a:cs typeface="Calibri"/>
                        </a:rPr>
                        <a:t>isteyen</a:t>
                      </a:r>
                      <a:r>
                        <a:rPr sz="700" spc="-5" dirty="0">
                          <a:latin typeface="Calibri"/>
                          <a:cs typeface="Calibri"/>
                        </a:rPr>
                        <a:t> </a:t>
                      </a:r>
                      <a:r>
                        <a:rPr sz="700" spc="-10" dirty="0">
                          <a:latin typeface="Calibri"/>
                          <a:cs typeface="Calibri"/>
                        </a:rPr>
                        <a:t>firmaların,</a:t>
                      </a:r>
                      <a:r>
                        <a:rPr sz="700" spc="5" dirty="0">
                          <a:latin typeface="Calibri"/>
                          <a:cs typeface="Calibri"/>
                        </a:rPr>
                        <a:t> </a:t>
                      </a:r>
                      <a:r>
                        <a:rPr sz="700" dirty="0">
                          <a:latin typeface="Calibri"/>
                          <a:cs typeface="Calibri"/>
                        </a:rPr>
                        <a:t>8/8/2025</a:t>
                      </a:r>
                      <a:r>
                        <a:rPr sz="700" spc="-5" dirty="0">
                          <a:latin typeface="Calibri"/>
                          <a:cs typeface="Calibri"/>
                        </a:rPr>
                        <a:t> </a:t>
                      </a:r>
                      <a:r>
                        <a:rPr sz="700" spc="-10" dirty="0">
                          <a:latin typeface="Calibri"/>
                          <a:cs typeface="Calibri"/>
                        </a:rPr>
                        <a:t>tarihli</a:t>
                      </a:r>
                      <a:endParaRPr sz="700">
                        <a:latin typeface="Calibri"/>
                        <a:cs typeface="Calibri"/>
                      </a:endParaRPr>
                    </a:p>
                    <a:p>
                      <a:pPr marL="67945" marR="203200">
                        <a:lnSpc>
                          <a:spcPct val="115799"/>
                        </a:lnSpc>
                        <a:spcBef>
                          <a:spcPts val="15"/>
                        </a:spcBef>
                      </a:pPr>
                      <a:r>
                        <a:rPr sz="700" dirty="0">
                          <a:latin typeface="Calibri"/>
                          <a:cs typeface="Calibri"/>
                        </a:rPr>
                        <a:t>ve</a:t>
                      </a:r>
                      <a:r>
                        <a:rPr sz="700" spc="-15" dirty="0">
                          <a:latin typeface="Calibri"/>
                          <a:cs typeface="Calibri"/>
                        </a:rPr>
                        <a:t> </a:t>
                      </a:r>
                      <a:r>
                        <a:rPr sz="700" dirty="0">
                          <a:latin typeface="Calibri"/>
                          <a:cs typeface="Calibri"/>
                        </a:rPr>
                        <a:t>32980</a:t>
                      </a:r>
                      <a:r>
                        <a:rPr sz="700" spc="-10" dirty="0">
                          <a:latin typeface="Calibri"/>
                          <a:cs typeface="Calibri"/>
                        </a:rPr>
                        <a:t> sayılı</a:t>
                      </a:r>
                      <a:r>
                        <a:rPr sz="700" spc="-15" dirty="0">
                          <a:latin typeface="Calibri"/>
                          <a:cs typeface="Calibri"/>
                        </a:rPr>
                        <a:t> </a:t>
                      </a:r>
                      <a:r>
                        <a:rPr sz="700" dirty="0">
                          <a:latin typeface="Calibri"/>
                          <a:cs typeface="Calibri"/>
                        </a:rPr>
                        <a:t>Resmı</a:t>
                      </a:r>
                      <a:r>
                        <a:rPr sz="700" spc="-20" dirty="0">
                          <a:latin typeface="Calibri"/>
                          <a:cs typeface="Calibri"/>
                        </a:rPr>
                        <a:t> </a:t>
                      </a:r>
                      <a:r>
                        <a:rPr sz="700" dirty="0">
                          <a:latin typeface="Calibri"/>
                          <a:cs typeface="Calibri"/>
                        </a:rPr>
                        <a:t>Gazete'de</a:t>
                      </a:r>
                      <a:r>
                        <a:rPr sz="700" spc="-10" dirty="0">
                          <a:latin typeface="Calibri"/>
                          <a:cs typeface="Calibri"/>
                        </a:rPr>
                        <a:t> yayımlanan </a:t>
                      </a:r>
                      <a:r>
                        <a:rPr sz="700" dirty="0">
                          <a:latin typeface="Calibri"/>
                          <a:cs typeface="Calibri"/>
                        </a:rPr>
                        <a:t>Dış</a:t>
                      </a:r>
                      <a:r>
                        <a:rPr sz="700" spc="-15" dirty="0">
                          <a:latin typeface="Calibri"/>
                          <a:cs typeface="Calibri"/>
                        </a:rPr>
                        <a:t> </a:t>
                      </a:r>
                      <a:r>
                        <a:rPr sz="700" dirty="0">
                          <a:latin typeface="Calibri"/>
                          <a:cs typeface="Calibri"/>
                        </a:rPr>
                        <a:t>Ticarette</a:t>
                      </a:r>
                      <a:r>
                        <a:rPr sz="700" spc="-10" dirty="0">
                          <a:latin typeface="Calibri"/>
                          <a:cs typeface="Calibri"/>
                        </a:rPr>
                        <a:t> </a:t>
                      </a:r>
                      <a:r>
                        <a:rPr sz="700" dirty="0">
                          <a:latin typeface="Calibri"/>
                          <a:cs typeface="Calibri"/>
                        </a:rPr>
                        <a:t>Risk</a:t>
                      </a:r>
                      <a:r>
                        <a:rPr sz="700" spc="-15" dirty="0">
                          <a:latin typeface="Calibri"/>
                          <a:cs typeface="Calibri"/>
                        </a:rPr>
                        <a:t> </a:t>
                      </a:r>
                      <a:r>
                        <a:rPr sz="700" dirty="0">
                          <a:latin typeface="Calibri"/>
                          <a:cs typeface="Calibri"/>
                        </a:rPr>
                        <a:t>Esaslı</a:t>
                      </a:r>
                      <a:r>
                        <a:rPr sz="700" spc="-5" dirty="0">
                          <a:latin typeface="Calibri"/>
                          <a:cs typeface="Calibri"/>
                        </a:rPr>
                        <a:t> </a:t>
                      </a:r>
                      <a:r>
                        <a:rPr sz="700" dirty="0">
                          <a:latin typeface="Calibri"/>
                          <a:cs typeface="Calibri"/>
                        </a:rPr>
                        <a:t>Kontrol</a:t>
                      </a:r>
                      <a:r>
                        <a:rPr sz="700" spc="-15" dirty="0">
                          <a:latin typeface="Calibri"/>
                          <a:cs typeface="Calibri"/>
                        </a:rPr>
                        <a:t> </a:t>
                      </a:r>
                      <a:r>
                        <a:rPr sz="700" spc="-10" dirty="0">
                          <a:latin typeface="Calibri"/>
                          <a:cs typeface="Calibri"/>
                        </a:rPr>
                        <a:t>Sistemi</a:t>
                      </a:r>
                      <a:r>
                        <a:rPr sz="700" spc="500" dirty="0">
                          <a:latin typeface="Calibri"/>
                          <a:cs typeface="Calibri"/>
                        </a:rPr>
                        <a:t> </a:t>
                      </a:r>
                      <a:r>
                        <a:rPr sz="700" spc="-10" dirty="0">
                          <a:latin typeface="Calibri"/>
                          <a:cs typeface="Calibri"/>
                        </a:rPr>
                        <a:t>Hakkında</a:t>
                      </a:r>
                      <a:r>
                        <a:rPr sz="700" dirty="0">
                          <a:latin typeface="Calibri"/>
                          <a:cs typeface="Calibri"/>
                        </a:rPr>
                        <a:t> Tebliğ</a:t>
                      </a:r>
                      <a:r>
                        <a:rPr sz="700" spc="15"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Denetimi:</a:t>
                      </a:r>
                      <a:r>
                        <a:rPr sz="700" spc="15" dirty="0">
                          <a:latin typeface="Calibri"/>
                          <a:cs typeface="Calibri"/>
                        </a:rPr>
                        <a:t> </a:t>
                      </a:r>
                      <a:r>
                        <a:rPr sz="700" dirty="0">
                          <a:latin typeface="Calibri"/>
                          <a:cs typeface="Calibri"/>
                        </a:rPr>
                        <a:t>2025/28) </a:t>
                      </a:r>
                      <a:r>
                        <a:rPr sz="700" spc="-10" dirty="0">
                          <a:latin typeface="Calibri"/>
                          <a:cs typeface="Calibri"/>
                        </a:rPr>
                        <a:t>çerçevesinde</a:t>
                      </a:r>
                      <a:r>
                        <a:rPr sz="700" spc="5" dirty="0">
                          <a:latin typeface="Calibri"/>
                          <a:cs typeface="Calibri"/>
                        </a:rPr>
                        <a:t> </a:t>
                      </a:r>
                      <a:r>
                        <a:rPr sz="700" spc="-10" dirty="0">
                          <a:latin typeface="Calibri"/>
                          <a:cs typeface="Calibri"/>
                        </a:rPr>
                        <a:t>TAREKS'te</a:t>
                      </a:r>
                      <a:r>
                        <a:rPr sz="700" spc="500" dirty="0">
                          <a:latin typeface="Calibri"/>
                          <a:cs typeface="Calibri"/>
                        </a:rPr>
                        <a:t> </a:t>
                      </a:r>
                      <a:r>
                        <a:rPr sz="700" spc="-10" dirty="0">
                          <a:latin typeface="Calibri"/>
                          <a:cs typeface="Calibri"/>
                        </a:rPr>
                        <a:t>tanımlanması </a:t>
                      </a:r>
                      <a:r>
                        <a:rPr sz="700" dirty="0">
                          <a:latin typeface="Calibri"/>
                          <a:cs typeface="Calibri"/>
                        </a:rPr>
                        <a:t>ve</a:t>
                      </a:r>
                      <a:r>
                        <a:rPr sz="700" spc="-10" dirty="0">
                          <a:latin typeface="Calibri"/>
                          <a:cs typeface="Calibri"/>
                        </a:rPr>
                        <a:t> fir-</a:t>
                      </a:r>
                      <a:r>
                        <a:rPr sz="700" dirty="0">
                          <a:latin typeface="Calibri"/>
                          <a:cs typeface="Calibri"/>
                        </a:rPr>
                        <a:t>ma</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TAREKS'te</a:t>
                      </a:r>
                      <a:r>
                        <a:rPr sz="700" spc="-10" dirty="0">
                          <a:latin typeface="Calibri"/>
                          <a:cs typeface="Calibri"/>
                        </a:rPr>
                        <a:t> </a:t>
                      </a:r>
                      <a:r>
                        <a:rPr sz="700" dirty="0">
                          <a:latin typeface="Calibri"/>
                          <a:cs typeface="Calibri"/>
                        </a:rPr>
                        <a:t>işlem </a:t>
                      </a:r>
                      <a:r>
                        <a:rPr sz="700" spc="-10" dirty="0">
                          <a:latin typeface="Calibri"/>
                          <a:cs typeface="Calibri"/>
                        </a:rPr>
                        <a:t>yapacak </a:t>
                      </a:r>
                      <a:r>
                        <a:rPr sz="700" dirty="0">
                          <a:latin typeface="Calibri"/>
                          <a:cs typeface="Calibri"/>
                        </a:rPr>
                        <a:t>en</a:t>
                      </a:r>
                      <a:r>
                        <a:rPr sz="700" spc="-5" dirty="0">
                          <a:latin typeface="Calibri"/>
                          <a:cs typeface="Calibri"/>
                        </a:rPr>
                        <a:t> </a:t>
                      </a:r>
                      <a:r>
                        <a:rPr sz="700" dirty="0">
                          <a:latin typeface="Calibri"/>
                          <a:cs typeface="Calibri"/>
                        </a:rPr>
                        <a:t>az</a:t>
                      </a:r>
                      <a:r>
                        <a:rPr sz="700" spc="5" dirty="0">
                          <a:latin typeface="Calibri"/>
                          <a:cs typeface="Calibri"/>
                        </a:rPr>
                        <a:t> </a:t>
                      </a:r>
                      <a:r>
                        <a:rPr sz="700" dirty="0">
                          <a:latin typeface="Calibri"/>
                          <a:cs typeface="Calibri"/>
                        </a:rPr>
                        <a:t>bir</a:t>
                      </a:r>
                      <a:r>
                        <a:rPr sz="700" spc="5" dirty="0">
                          <a:latin typeface="Calibri"/>
                          <a:cs typeface="Calibri"/>
                        </a:rPr>
                        <a:t> </a:t>
                      </a:r>
                      <a:r>
                        <a:rPr sz="700" dirty="0">
                          <a:latin typeface="Calibri"/>
                          <a:cs typeface="Calibri"/>
                        </a:rPr>
                        <a:t>firma</a:t>
                      </a:r>
                      <a:r>
                        <a:rPr sz="700" spc="-5" dirty="0">
                          <a:latin typeface="Calibri"/>
                          <a:cs typeface="Calibri"/>
                        </a:rPr>
                        <a:t> </a:t>
                      </a:r>
                      <a:r>
                        <a:rPr sz="700" spc="-10" dirty="0">
                          <a:latin typeface="Calibri"/>
                          <a:cs typeface="Calibri"/>
                        </a:rPr>
                        <a:t>kullanıcısının</a:t>
                      </a:r>
                      <a:r>
                        <a:rPr sz="700" spc="500" dirty="0">
                          <a:latin typeface="Calibri"/>
                          <a:cs typeface="Calibri"/>
                        </a:rPr>
                        <a:t> </a:t>
                      </a:r>
                      <a:r>
                        <a:rPr sz="700" spc="-10" dirty="0">
                          <a:latin typeface="Calibri"/>
                          <a:cs typeface="Calibri"/>
                        </a:rPr>
                        <a:t>yetkilendirilmiş</a:t>
                      </a:r>
                      <a:r>
                        <a:rPr sz="700" spc="15" dirty="0">
                          <a:latin typeface="Calibri"/>
                          <a:cs typeface="Calibri"/>
                        </a:rPr>
                        <a:t> </a:t>
                      </a:r>
                      <a:r>
                        <a:rPr sz="700" dirty="0">
                          <a:latin typeface="Calibri"/>
                          <a:cs typeface="Calibri"/>
                        </a:rPr>
                        <a:t>olması</a:t>
                      </a:r>
                      <a:r>
                        <a:rPr sz="700" spc="10" dirty="0">
                          <a:latin typeface="Calibri"/>
                          <a:cs typeface="Calibri"/>
                        </a:rPr>
                        <a:t> </a:t>
                      </a:r>
                      <a:r>
                        <a:rPr sz="700" dirty="0">
                          <a:latin typeface="Calibri"/>
                          <a:cs typeface="Calibri"/>
                        </a:rPr>
                        <a:t>ge-</a:t>
                      </a:r>
                      <a:r>
                        <a:rPr sz="700" spc="-10" dirty="0">
                          <a:latin typeface="Calibri"/>
                          <a:cs typeface="Calibri"/>
                        </a:rPr>
                        <a:t>rekir.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535757">
                <a:tc>
                  <a:txBody>
                    <a:bodyPr/>
                    <a:lstStyle/>
                    <a:p>
                      <a:pPr marL="68580" marR="1320165">
                        <a:lnSpc>
                          <a:spcPts val="969"/>
                        </a:lnSpc>
                      </a:pPr>
                      <a:r>
                        <a:rPr sz="1100" b="1" spc="-10" dirty="0">
                          <a:solidFill>
                            <a:srgbClr val="221F1F"/>
                          </a:solidFill>
                          <a:latin typeface="Calibri"/>
                          <a:cs typeface="Calibri"/>
                        </a:rPr>
                        <a:t>Kapsam</a:t>
                      </a:r>
                      <a:r>
                        <a:rPr sz="1100" b="1" spc="-35" dirty="0">
                          <a:solidFill>
                            <a:srgbClr val="221F1F"/>
                          </a:solidFill>
                          <a:latin typeface="Calibri"/>
                          <a:cs typeface="Calibri"/>
                        </a:rPr>
                        <a:t> </a:t>
                      </a:r>
                      <a:r>
                        <a:rPr sz="1100" b="1" spc="-20" dirty="0">
                          <a:solidFill>
                            <a:srgbClr val="221F1F"/>
                          </a:solidFill>
                          <a:latin typeface="Calibri"/>
                          <a:cs typeface="Calibri"/>
                        </a:rPr>
                        <a:t>dışı</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7</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81610">
                        <a:lnSpc>
                          <a:spcPts val="969"/>
                        </a:lnSpc>
                      </a:pPr>
                      <a:r>
                        <a:rPr sz="700" dirty="0">
                          <a:latin typeface="Calibri"/>
                          <a:cs typeface="Calibri"/>
                        </a:rPr>
                        <a:t>(2)</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dirty="0">
                          <a:latin typeface="Calibri"/>
                          <a:cs typeface="Calibri"/>
                        </a:rPr>
                        <a:t>idaresi</a:t>
                      </a:r>
                      <a:r>
                        <a:rPr sz="700" spc="10" dirty="0">
                          <a:latin typeface="Calibri"/>
                          <a:cs typeface="Calibri"/>
                        </a:rPr>
                        <a:t> </a:t>
                      </a:r>
                      <a:r>
                        <a:rPr sz="700" spc="-10" dirty="0">
                          <a:latin typeface="Calibri"/>
                          <a:cs typeface="Calibri"/>
                        </a:rPr>
                        <a:t>tarafından</a:t>
                      </a:r>
                      <a:r>
                        <a:rPr sz="700" dirty="0">
                          <a:latin typeface="Calibri"/>
                          <a:cs typeface="Calibri"/>
                        </a:rPr>
                        <a:t> başvuru</a:t>
                      </a:r>
                      <a:r>
                        <a:rPr sz="700" spc="-5" dirty="0">
                          <a:latin typeface="Calibri"/>
                          <a:cs typeface="Calibri"/>
                        </a:rPr>
                        <a:t> </a:t>
                      </a:r>
                      <a:r>
                        <a:rPr sz="700" spc="-10" dirty="0">
                          <a:latin typeface="Calibri"/>
                          <a:cs typeface="Calibri"/>
                        </a:rPr>
                        <a:t>konusu</a:t>
                      </a:r>
                      <a:r>
                        <a:rPr sz="700" dirty="0">
                          <a:latin typeface="Calibri"/>
                          <a:cs typeface="Calibri"/>
                        </a:rPr>
                        <a:t> </a:t>
                      </a:r>
                      <a:r>
                        <a:rPr sz="700" spc="-10" dirty="0">
                          <a:latin typeface="Calibri"/>
                          <a:cs typeface="Calibri"/>
                        </a:rPr>
                        <a:t>ithalat</a:t>
                      </a:r>
                      <a:r>
                        <a:rPr sz="700" spc="-5" dirty="0">
                          <a:latin typeface="Calibri"/>
                          <a:cs typeface="Calibri"/>
                        </a:rPr>
                        <a:t> </a:t>
                      </a:r>
                      <a:r>
                        <a:rPr sz="700" spc="-10" dirty="0">
                          <a:latin typeface="Calibri"/>
                          <a:cs typeface="Calibri"/>
                        </a:rPr>
                        <a:t>partisinin</a:t>
                      </a:r>
                      <a:r>
                        <a:rPr sz="700" spc="-5" dirty="0">
                          <a:latin typeface="Calibri"/>
                          <a:cs typeface="Calibri"/>
                        </a:rPr>
                        <a:t> </a:t>
                      </a:r>
                      <a:r>
                        <a:rPr sz="700" spc="-25" dirty="0">
                          <a:latin typeface="Calibri"/>
                          <a:cs typeface="Calibri"/>
                        </a:rPr>
                        <a:t>bu</a:t>
                      </a:r>
                      <a:r>
                        <a:rPr sz="700" spc="500" dirty="0">
                          <a:latin typeface="Calibri"/>
                          <a:cs typeface="Calibri"/>
                        </a:rPr>
                        <a:t> </a:t>
                      </a:r>
                      <a:r>
                        <a:rPr sz="700" dirty="0">
                          <a:latin typeface="Calibri"/>
                          <a:cs typeface="Calibri"/>
                        </a:rPr>
                        <a:t>Tebliğ</a:t>
                      </a:r>
                      <a:r>
                        <a:rPr sz="700" spc="10" dirty="0">
                          <a:latin typeface="Calibri"/>
                          <a:cs typeface="Calibri"/>
                        </a:rPr>
                        <a:t> </a:t>
                      </a:r>
                      <a:r>
                        <a:rPr sz="700" spc="-10" dirty="0">
                          <a:latin typeface="Calibri"/>
                          <a:cs typeface="Calibri"/>
                        </a:rPr>
                        <a:t>kapsamında</a:t>
                      </a:r>
                      <a:r>
                        <a:rPr sz="700" spc="10"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aldığına</a:t>
                      </a:r>
                      <a:r>
                        <a:rPr sz="700" spc="5" dirty="0">
                          <a:latin typeface="Calibri"/>
                          <a:cs typeface="Calibri"/>
                        </a:rPr>
                        <a:t> </a:t>
                      </a:r>
                      <a:r>
                        <a:rPr sz="700" dirty="0">
                          <a:latin typeface="Calibri"/>
                          <a:cs typeface="Calibri"/>
                        </a:rPr>
                        <a:t>karar</a:t>
                      </a:r>
                      <a:r>
                        <a:rPr sz="700" spc="20" dirty="0">
                          <a:latin typeface="Calibri"/>
                          <a:cs typeface="Calibri"/>
                        </a:rPr>
                        <a:t> </a:t>
                      </a:r>
                      <a:r>
                        <a:rPr sz="700" spc="-10" dirty="0">
                          <a:latin typeface="Calibri"/>
                          <a:cs typeface="Calibri"/>
                        </a:rPr>
                        <a:t>verilmesi</a:t>
                      </a:r>
                      <a:r>
                        <a:rPr sz="700" spc="5" dirty="0">
                          <a:latin typeface="Calibri"/>
                          <a:cs typeface="Calibri"/>
                        </a:rPr>
                        <a:t> </a:t>
                      </a:r>
                      <a:r>
                        <a:rPr sz="700" spc="-10" dirty="0">
                          <a:latin typeface="Calibri"/>
                          <a:cs typeface="Calibri"/>
                        </a:rPr>
                        <a:t>durumunda,</a:t>
                      </a:r>
                      <a:r>
                        <a:rPr sz="700" spc="15" dirty="0">
                          <a:latin typeface="Calibri"/>
                          <a:cs typeface="Calibri"/>
                        </a:rPr>
                        <a:t> </a:t>
                      </a:r>
                      <a:r>
                        <a:rPr sz="700" spc="-10" dirty="0">
                          <a:latin typeface="Calibri"/>
                          <a:cs typeface="Calibri"/>
                        </a:rPr>
                        <a:t>kapsam</a:t>
                      </a:r>
                      <a:r>
                        <a:rPr sz="700" spc="500" dirty="0">
                          <a:latin typeface="Calibri"/>
                          <a:cs typeface="Calibri"/>
                        </a:rPr>
                        <a:t> </a:t>
                      </a:r>
                      <a:r>
                        <a:rPr sz="700" spc="-10" dirty="0">
                          <a:latin typeface="Calibri"/>
                          <a:cs typeface="Calibri"/>
                        </a:rPr>
                        <a:t>değerlendirmesi</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denetim</a:t>
                      </a:r>
                      <a:r>
                        <a:rPr sz="700" spc="20" dirty="0">
                          <a:latin typeface="Calibri"/>
                          <a:cs typeface="Calibri"/>
                        </a:rPr>
                        <a:t> </a:t>
                      </a:r>
                      <a:r>
                        <a:rPr sz="700" spc="-10" dirty="0">
                          <a:latin typeface="Calibri"/>
                          <a:cs typeface="Calibri"/>
                        </a:rPr>
                        <a:t>biriminin</a:t>
                      </a:r>
                      <a:r>
                        <a:rPr sz="700" spc="15" dirty="0">
                          <a:latin typeface="Calibri"/>
                          <a:cs typeface="Calibri"/>
                        </a:rPr>
                        <a:t> </a:t>
                      </a:r>
                      <a:r>
                        <a:rPr sz="700" dirty="0">
                          <a:latin typeface="Calibri"/>
                          <a:cs typeface="Calibri"/>
                        </a:rPr>
                        <a:t>teknik</a:t>
                      </a:r>
                      <a:r>
                        <a:rPr sz="700" spc="10" dirty="0">
                          <a:latin typeface="Calibri"/>
                          <a:cs typeface="Calibri"/>
                        </a:rPr>
                        <a:t> </a:t>
                      </a:r>
                      <a:r>
                        <a:rPr sz="700" spc="-10" dirty="0">
                          <a:latin typeface="Calibri"/>
                          <a:cs typeface="Calibri"/>
                        </a:rPr>
                        <a:t>incelemesi</a:t>
                      </a:r>
                      <a:r>
                        <a:rPr sz="700" spc="10" dirty="0">
                          <a:latin typeface="Calibri"/>
                          <a:cs typeface="Calibri"/>
                        </a:rPr>
                        <a:t> </a:t>
                      </a:r>
                      <a:r>
                        <a:rPr sz="700" spc="-10" dirty="0">
                          <a:latin typeface="Calibri"/>
                          <a:cs typeface="Calibri"/>
                        </a:rPr>
                        <a:t>neticesinde</a:t>
                      </a:r>
                      <a:r>
                        <a:rPr sz="700" spc="10" dirty="0">
                          <a:latin typeface="Calibri"/>
                          <a:cs typeface="Calibri"/>
                        </a:rPr>
                        <a:t> </a:t>
                      </a:r>
                      <a:r>
                        <a:rPr sz="700" spc="-25" dirty="0">
                          <a:latin typeface="Calibri"/>
                          <a:cs typeface="Calibri"/>
                        </a:rPr>
                        <a:t>de</a:t>
                      </a:r>
                      <a:endParaRPr sz="700">
                        <a:latin typeface="Calibri"/>
                        <a:cs typeface="Calibri"/>
                      </a:endParaRPr>
                    </a:p>
                    <a:p>
                      <a:pPr marL="67945">
                        <a:lnSpc>
                          <a:spcPts val="935"/>
                        </a:lnSpc>
                      </a:pPr>
                      <a:r>
                        <a:rPr sz="700" spc="-10" dirty="0">
                          <a:latin typeface="Calibri"/>
                          <a:cs typeface="Calibri"/>
                        </a:rPr>
                        <a:t>belirlenebilir.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813061">
                <a:tc>
                  <a:txBody>
                    <a:bodyPr/>
                    <a:lstStyle/>
                    <a:p>
                      <a:pPr marL="68580">
                        <a:lnSpc>
                          <a:spcPts val="940"/>
                        </a:lnSpc>
                      </a:pPr>
                      <a:r>
                        <a:rPr sz="1100" b="1" spc="-20" dirty="0">
                          <a:solidFill>
                            <a:srgbClr val="221F1F"/>
                          </a:solidFill>
                          <a:latin typeface="Calibri"/>
                          <a:cs typeface="Calibri"/>
                        </a:rPr>
                        <a:t>Kullanıcıya</a:t>
                      </a:r>
                      <a:r>
                        <a:rPr sz="1100" b="1" spc="20" dirty="0">
                          <a:solidFill>
                            <a:srgbClr val="221F1F"/>
                          </a:solidFill>
                          <a:latin typeface="Calibri"/>
                          <a:cs typeface="Calibri"/>
                        </a:rPr>
                        <a:t> </a:t>
                      </a:r>
                      <a:r>
                        <a:rPr sz="1100" b="1" spc="-20" dirty="0">
                          <a:solidFill>
                            <a:srgbClr val="221F1F"/>
                          </a:solidFill>
                          <a:latin typeface="Calibri"/>
                          <a:cs typeface="Calibri"/>
                        </a:rPr>
                        <a:t>yapılan</a:t>
                      </a:r>
                      <a:r>
                        <a:rPr sz="1100" b="1" spc="30" dirty="0">
                          <a:solidFill>
                            <a:srgbClr val="221F1F"/>
                          </a:solidFill>
                          <a:latin typeface="Calibri"/>
                          <a:cs typeface="Calibri"/>
                        </a:rPr>
                        <a:t> </a:t>
                      </a:r>
                      <a:r>
                        <a:rPr sz="1100" b="1" spc="-10" dirty="0">
                          <a:solidFill>
                            <a:srgbClr val="221F1F"/>
                          </a:solidFill>
                          <a:latin typeface="Calibri"/>
                          <a:cs typeface="Calibri"/>
                        </a:rPr>
                        <a:t>bildirimler</a:t>
                      </a:r>
                      <a:endParaRPr sz="1100">
                        <a:latin typeface="Calibri"/>
                        <a:cs typeface="Calibri"/>
                      </a:endParaRPr>
                    </a:p>
                    <a:p>
                      <a:pPr marL="68580">
                        <a:lnSpc>
                          <a:spcPct val="100000"/>
                        </a:lnSpc>
                        <a:spcBef>
                          <a:spcPts val="20"/>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25" dirty="0">
                          <a:solidFill>
                            <a:srgbClr val="221F1F"/>
                          </a:solidFill>
                          <a:latin typeface="Calibri"/>
                          <a:cs typeface="Calibri"/>
                        </a:rPr>
                        <a:t>10</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a:t>
                      </a:r>
                      <a:r>
                        <a:rPr sz="700" spc="-10" dirty="0">
                          <a:latin typeface="Calibri"/>
                          <a:cs typeface="Calibri"/>
                        </a:rPr>
                        <a:t> </a:t>
                      </a:r>
                      <a:r>
                        <a:rPr sz="700" dirty="0">
                          <a:latin typeface="Calibri"/>
                          <a:cs typeface="Calibri"/>
                        </a:rPr>
                        <a:t>Denetim sürecine</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sonucuna</a:t>
                      </a:r>
                      <a:r>
                        <a:rPr sz="700" spc="-5" dirty="0">
                          <a:latin typeface="Calibri"/>
                          <a:cs typeface="Calibri"/>
                        </a:rPr>
                        <a:t> </a:t>
                      </a:r>
                      <a:r>
                        <a:rPr sz="700" dirty="0">
                          <a:latin typeface="Calibri"/>
                          <a:cs typeface="Calibri"/>
                        </a:rPr>
                        <a:t>ilişkin</a:t>
                      </a:r>
                      <a:r>
                        <a:rPr sz="700" spc="-10" dirty="0">
                          <a:latin typeface="Calibri"/>
                          <a:cs typeface="Calibri"/>
                        </a:rPr>
                        <a:t> bildirimler,</a:t>
                      </a:r>
                      <a:r>
                        <a:rPr sz="700" dirty="0">
                          <a:latin typeface="Calibri"/>
                          <a:cs typeface="Calibri"/>
                        </a:rPr>
                        <a:t> Dış</a:t>
                      </a:r>
                      <a:r>
                        <a:rPr sz="700" spc="-5" dirty="0">
                          <a:latin typeface="Calibri"/>
                          <a:cs typeface="Calibri"/>
                        </a:rPr>
                        <a:t> </a:t>
                      </a:r>
                      <a:r>
                        <a:rPr sz="700" dirty="0">
                          <a:latin typeface="Calibri"/>
                          <a:cs typeface="Calibri"/>
                        </a:rPr>
                        <a:t>Ticarette</a:t>
                      </a:r>
                      <a:r>
                        <a:rPr sz="700" spc="-10" dirty="0">
                          <a:latin typeface="Calibri"/>
                          <a:cs typeface="Calibri"/>
                        </a:rPr>
                        <a:t> </a:t>
                      </a:r>
                      <a:r>
                        <a:rPr sz="700" spc="-20" dirty="0">
                          <a:latin typeface="Calibri"/>
                          <a:cs typeface="Calibri"/>
                        </a:rPr>
                        <a:t>Risk</a:t>
                      </a:r>
                      <a:endParaRPr sz="700">
                        <a:latin typeface="Calibri"/>
                        <a:cs typeface="Calibri"/>
                      </a:endParaRPr>
                    </a:p>
                    <a:p>
                      <a:pPr marL="67945">
                        <a:lnSpc>
                          <a:spcPct val="100000"/>
                        </a:lnSpc>
                        <a:spcBef>
                          <a:spcPts val="60"/>
                        </a:spcBef>
                      </a:pPr>
                      <a:r>
                        <a:rPr sz="700" dirty="0">
                          <a:latin typeface="Calibri"/>
                          <a:cs typeface="Calibri"/>
                        </a:rPr>
                        <a:t>Esaslı</a:t>
                      </a:r>
                      <a:r>
                        <a:rPr sz="700" spc="-10" dirty="0">
                          <a:latin typeface="Calibri"/>
                          <a:cs typeface="Calibri"/>
                        </a:rPr>
                        <a:t> Kontrol</a:t>
                      </a:r>
                      <a:r>
                        <a:rPr sz="700" spc="-5" dirty="0">
                          <a:latin typeface="Calibri"/>
                          <a:cs typeface="Calibri"/>
                        </a:rPr>
                        <a:t> </a:t>
                      </a:r>
                      <a:r>
                        <a:rPr sz="700" dirty="0">
                          <a:latin typeface="Calibri"/>
                          <a:cs typeface="Calibri"/>
                        </a:rPr>
                        <a:t>Sistemi</a:t>
                      </a:r>
                      <a:r>
                        <a:rPr sz="700" spc="-5" dirty="0">
                          <a:latin typeface="Calibri"/>
                          <a:cs typeface="Calibri"/>
                        </a:rPr>
                        <a:t> </a:t>
                      </a:r>
                      <a:r>
                        <a:rPr sz="700" spc="-10" dirty="0">
                          <a:latin typeface="Calibri"/>
                          <a:cs typeface="Calibri"/>
                        </a:rPr>
                        <a:t>Tebliği </a:t>
                      </a:r>
                      <a:r>
                        <a:rPr sz="700" dirty="0">
                          <a:latin typeface="Calibri"/>
                          <a:cs typeface="Calibri"/>
                        </a:rPr>
                        <a:t>(Ürün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Denetimi:</a:t>
                      </a:r>
                      <a:r>
                        <a:rPr sz="700" spc="5" dirty="0">
                          <a:latin typeface="Calibri"/>
                          <a:cs typeface="Calibri"/>
                        </a:rPr>
                        <a:t> </a:t>
                      </a:r>
                      <a:r>
                        <a:rPr sz="700" spc="-10" dirty="0">
                          <a:latin typeface="Calibri"/>
                          <a:cs typeface="Calibri"/>
                        </a:rPr>
                        <a:t>2011/53)’nin</a:t>
                      </a:r>
                      <a:endParaRPr sz="700">
                        <a:latin typeface="Calibri"/>
                        <a:cs typeface="Calibri"/>
                      </a:endParaRPr>
                    </a:p>
                    <a:p>
                      <a:pPr marL="67945" marR="260985">
                        <a:lnSpc>
                          <a:spcPct val="106700"/>
                        </a:lnSpc>
                        <a:spcBef>
                          <a:spcPts val="5"/>
                        </a:spcBef>
                      </a:pPr>
                      <a:r>
                        <a:rPr sz="700" dirty="0">
                          <a:latin typeface="Calibri"/>
                          <a:cs typeface="Calibri"/>
                        </a:rPr>
                        <a:t>6</a:t>
                      </a:r>
                      <a:r>
                        <a:rPr sz="700" spc="15" dirty="0">
                          <a:latin typeface="Calibri"/>
                          <a:cs typeface="Calibri"/>
                        </a:rPr>
                        <a:t> </a:t>
                      </a:r>
                      <a:r>
                        <a:rPr sz="700" dirty="0">
                          <a:latin typeface="Calibri"/>
                          <a:cs typeface="Calibri"/>
                        </a:rPr>
                        <a:t>ncı</a:t>
                      </a:r>
                      <a:r>
                        <a:rPr sz="700" spc="15" dirty="0">
                          <a:latin typeface="Calibri"/>
                          <a:cs typeface="Calibri"/>
                        </a:rPr>
                        <a:t> </a:t>
                      </a:r>
                      <a:r>
                        <a:rPr sz="700" spc="-10" dirty="0">
                          <a:latin typeface="Calibri"/>
                          <a:cs typeface="Calibri"/>
                        </a:rPr>
                        <a:t>maddesi</a:t>
                      </a:r>
                      <a:r>
                        <a:rPr sz="700" spc="10" dirty="0">
                          <a:latin typeface="Calibri"/>
                          <a:cs typeface="Calibri"/>
                        </a:rPr>
                        <a:t> </a:t>
                      </a:r>
                      <a:r>
                        <a:rPr sz="700" spc="-10" dirty="0">
                          <a:latin typeface="Calibri"/>
                          <a:cs typeface="Calibri"/>
                        </a:rPr>
                        <a:t>kapsamında</a:t>
                      </a:r>
                      <a:r>
                        <a:rPr sz="700" spc="20" dirty="0">
                          <a:latin typeface="Calibri"/>
                          <a:cs typeface="Calibri"/>
                        </a:rPr>
                        <a:t> </a:t>
                      </a:r>
                      <a:r>
                        <a:rPr sz="700" spc="-10" dirty="0">
                          <a:latin typeface="Calibri"/>
                          <a:cs typeface="Calibri"/>
                        </a:rPr>
                        <a:t>yapılan</a:t>
                      </a:r>
                      <a:r>
                        <a:rPr sz="700" spc="20" dirty="0">
                          <a:latin typeface="Calibri"/>
                          <a:cs typeface="Calibri"/>
                        </a:rPr>
                        <a:t> </a:t>
                      </a:r>
                      <a:r>
                        <a:rPr sz="700" spc="-10" dirty="0">
                          <a:latin typeface="Calibri"/>
                          <a:cs typeface="Calibri"/>
                        </a:rPr>
                        <a:t>“Yetkilendirme</a:t>
                      </a:r>
                      <a:r>
                        <a:rPr sz="700" spc="15" dirty="0">
                          <a:latin typeface="Calibri"/>
                          <a:cs typeface="Calibri"/>
                        </a:rPr>
                        <a:t> </a:t>
                      </a:r>
                      <a:r>
                        <a:rPr sz="700" spc="-10" dirty="0">
                          <a:latin typeface="Calibri"/>
                          <a:cs typeface="Calibri"/>
                        </a:rPr>
                        <a:t>Başvuruları”</a:t>
                      </a:r>
                      <a:r>
                        <a:rPr sz="700" spc="500" dirty="0">
                          <a:latin typeface="Calibri"/>
                          <a:cs typeface="Calibri"/>
                        </a:rPr>
                        <a:t> </a:t>
                      </a:r>
                      <a:r>
                        <a:rPr sz="700" spc="-10" dirty="0">
                          <a:latin typeface="Calibri"/>
                          <a:cs typeface="Calibri"/>
                        </a:rPr>
                        <a:t>uygulamasında</a:t>
                      </a:r>
                      <a:r>
                        <a:rPr sz="700" spc="10" dirty="0">
                          <a:latin typeface="Calibri"/>
                          <a:cs typeface="Calibri"/>
                        </a:rPr>
                        <a:t> </a:t>
                      </a:r>
                      <a:r>
                        <a:rPr sz="700" spc="-10" dirty="0">
                          <a:latin typeface="Calibri"/>
                          <a:cs typeface="Calibri"/>
                        </a:rPr>
                        <a:t>kullanıcılar</a:t>
                      </a:r>
                      <a:r>
                        <a:rPr sz="700" spc="10" dirty="0">
                          <a:latin typeface="Calibri"/>
                          <a:cs typeface="Calibri"/>
                        </a:rPr>
                        <a:t> </a:t>
                      </a:r>
                      <a:r>
                        <a:rPr sz="700" spc="-10" dirty="0">
                          <a:latin typeface="Calibri"/>
                          <a:cs typeface="Calibri"/>
                        </a:rPr>
                        <a:t>tarafından</a:t>
                      </a:r>
                      <a:r>
                        <a:rPr sz="700" spc="25" dirty="0">
                          <a:latin typeface="Calibri"/>
                          <a:cs typeface="Calibri"/>
                        </a:rPr>
                        <a:t> </a:t>
                      </a:r>
                      <a:r>
                        <a:rPr sz="700" dirty="0">
                          <a:latin typeface="Calibri"/>
                          <a:cs typeface="Calibri"/>
                        </a:rPr>
                        <a:t>beyan</a:t>
                      </a:r>
                      <a:r>
                        <a:rPr sz="700" spc="15" dirty="0">
                          <a:latin typeface="Calibri"/>
                          <a:cs typeface="Calibri"/>
                        </a:rPr>
                        <a:t> </a:t>
                      </a:r>
                      <a:r>
                        <a:rPr sz="700" dirty="0">
                          <a:latin typeface="Calibri"/>
                          <a:cs typeface="Calibri"/>
                        </a:rPr>
                        <a:t>edilen</a:t>
                      </a:r>
                      <a:r>
                        <a:rPr sz="700" spc="25" dirty="0">
                          <a:latin typeface="Calibri"/>
                          <a:cs typeface="Calibri"/>
                        </a:rPr>
                        <a:t> </a:t>
                      </a:r>
                      <a:r>
                        <a:rPr sz="700" spc="-10" dirty="0">
                          <a:latin typeface="Calibri"/>
                          <a:cs typeface="Calibri"/>
                        </a:rPr>
                        <a:t>elektronik</a:t>
                      </a:r>
                      <a:r>
                        <a:rPr sz="700" spc="5" dirty="0">
                          <a:latin typeface="Calibri"/>
                          <a:cs typeface="Calibri"/>
                        </a:rPr>
                        <a:t> </a:t>
                      </a:r>
                      <a:r>
                        <a:rPr sz="700" spc="-20" dirty="0">
                          <a:latin typeface="Calibri"/>
                          <a:cs typeface="Calibri"/>
                        </a:rPr>
                        <a:t>posta</a:t>
                      </a:r>
                      <a:r>
                        <a:rPr sz="700" spc="500" dirty="0">
                          <a:latin typeface="Calibri"/>
                          <a:cs typeface="Calibri"/>
                        </a:rPr>
                        <a:t> </a:t>
                      </a:r>
                      <a:r>
                        <a:rPr sz="700" spc="-10" dirty="0">
                          <a:latin typeface="Calibri"/>
                          <a:cs typeface="Calibri"/>
                        </a:rPr>
                        <a:t>adresine</a:t>
                      </a:r>
                      <a:r>
                        <a:rPr sz="700" spc="20" dirty="0">
                          <a:latin typeface="Calibri"/>
                          <a:cs typeface="Calibri"/>
                        </a:rPr>
                        <a:t> </a:t>
                      </a:r>
                      <a:r>
                        <a:rPr sz="700" dirty="0">
                          <a:latin typeface="Calibri"/>
                          <a:cs typeface="Calibri"/>
                        </a:rPr>
                        <a:t>iletilir.</a:t>
                      </a:r>
                      <a:r>
                        <a:rPr sz="700" spc="25" dirty="0">
                          <a:latin typeface="Calibri"/>
                          <a:cs typeface="Calibri"/>
                        </a:rPr>
                        <a:t> </a:t>
                      </a:r>
                      <a:r>
                        <a:rPr sz="700" spc="-10" dirty="0">
                          <a:latin typeface="Calibri"/>
                          <a:cs typeface="Calibri"/>
                        </a:rPr>
                        <a:t>Kullanıcıya</a:t>
                      </a:r>
                      <a:r>
                        <a:rPr sz="700" spc="20" dirty="0">
                          <a:latin typeface="Calibri"/>
                          <a:cs typeface="Calibri"/>
                        </a:rPr>
                        <a:t> </a:t>
                      </a:r>
                      <a:r>
                        <a:rPr sz="700" spc="-10" dirty="0">
                          <a:latin typeface="Calibri"/>
                          <a:cs typeface="Calibri"/>
                        </a:rPr>
                        <a:t>ulaşmayan</a:t>
                      </a:r>
                      <a:r>
                        <a:rPr sz="700" spc="2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15" dirty="0">
                          <a:latin typeface="Calibri"/>
                          <a:cs typeface="Calibri"/>
                        </a:rPr>
                        <a:t> </a:t>
                      </a:r>
                      <a:r>
                        <a:rPr sz="700" spc="-10" dirty="0">
                          <a:latin typeface="Calibri"/>
                          <a:cs typeface="Calibri"/>
                        </a:rPr>
                        <a:t>sorumlu</a:t>
                      </a:r>
                      <a:r>
                        <a:rPr sz="700" spc="50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8115" marR="147320" indent="359410">
                        <a:lnSpc>
                          <a:spcPts val="1100"/>
                        </a:lnSpc>
                        <a:spcBef>
                          <a:spcPts val="30"/>
                        </a:spcBef>
                      </a:pPr>
                      <a:r>
                        <a:rPr sz="900" dirty="0">
                          <a:solidFill>
                            <a:srgbClr val="221F1F"/>
                          </a:solidFill>
                          <a:latin typeface="Times New Roman"/>
                          <a:cs typeface="Times New Roman"/>
                        </a:rPr>
                        <a:t>(2)</a:t>
                      </a:r>
                      <a:r>
                        <a:rPr sz="900" spc="-50" dirty="0">
                          <a:solidFill>
                            <a:srgbClr val="221F1F"/>
                          </a:solidFill>
                          <a:latin typeface="Times New Roman"/>
                          <a:cs typeface="Times New Roman"/>
                        </a:rPr>
                        <a:t> </a:t>
                      </a:r>
                      <a:r>
                        <a:rPr sz="700" dirty="0">
                          <a:latin typeface="Calibri"/>
                          <a:cs typeface="Calibri"/>
                        </a:rPr>
                        <a:t>Denetim</a:t>
                      </a:r>
                      <a:r>
                        <a:rPr sz="700" spc="110" dirty="0">
                          <a:latin typeface="Calibri"/>
                          <a:cs typeface="Calibri"/>
                        </a:rPr>
                        <a:t> </a:t>
                      </a:r>
                      <a:r>
                        <a:rPr sz="700" dirty="0">
                          <a:latin typeface="Calibri"/>
                          <a:cs typeface="Calibri"/>
                        </a:rPr>
                        <a:t>sürecine</a:t>
                      </a:r>
                      <a:r>
                        <a:rPr sz="700" spc="100" dirty="0">
                          <a:latin typeface="Calibri"/>
                          <a:cs typeface="Calibri"/>
                        </a:rPr>
                        <a:t> </a:t>
                      </a:r>
                      <a:r>
                        <a:rPr sz="700" dirty="0">
                          <a:latin typeface="Calibri"/>
                          <a:cs typeface="Calibri"/>
                        </a:rPr>
                        <a:t>ve</a:t>
                      </a:r>
                      <a:r>
                        <a:rPr sz="700" spc="105" dirty="0">
                          <a:latin typeface="Calibri"/>
                          <a:cs typeface="Calibri"/>
                        </a:rPr>
                        <a:t> </a:t>
                      </a:r>
                      <a:r>
                        <a:rPr sz="700" dirty="0">
                          <a:latin typeface="Calibri"/>
                          <a:cs typeface="Calibri"/>
                        </a:rPr>
                        <a:t>sonucuna</a:t>
                      </a:r>
                      <a:r>
                        <a:rPr sz="700" spc="105" dirty="0">
                          <a:latin typeface="Calibri"/>
                          <a:cs typeface="Calibri"/>
                        </a:rPr>
                        <a:t> </a:t>
                      </a:r>
                      <a:r>
                        <a:rPr sz="700" dirty="0">
                          <a:latin typeface="Calibri"/>
                          <a:cs typeface="Calibri"/>
                        </a:rPr>
                        <a:t>ilişkin</a:t>
                      </a:r>
                      <a:r>
                        <a:rPr sz="700" spc="100" dirty="0">
                          <a:latin typeface="Calibri"/>
                          <a:cs typeface="Calibri"/>
                        </a:rPr>
                        <a:t> </a:t>
                      </a:r>
                      <a:r>
                        <a:rPr sz="700" dirty="0">
                          <a:latin typeface="Calibri"/>
                          <a:cs typeface="Calibri"/>
                        </a:rPr>
                        <a:t>bildirimler,</a:t>
                      </a:r>
                      <a:r>
                        <a:rPr sz="700" spc="114" dirty="0">
                          <a:latin typeface="Calibri"/>
                          <a:cs typeface="Calibri"/>
                        </a:rPr>
                        <a:t> </a:t>
                      </a:r>
                      <a:r>
                        <a:rPr sz="700" dirty="0">
                          <a:latin typeface="Calibri"/>
                          <a:cs typeface="Calibri"/>
                        </a:rPr>
                        <a:t>Dış</a:t>
                      </a:r>
                      <a:r>
                        <a:rPr sz="700" spc="100" dirty="0">
                          <a:latin typeface="Calibri"/>
                          <a:cs typeface="Calibri"/>
                        </a:rPr>
                        <a:t> </a:t>
                      </a:r>
                      <a:r>
                        <a:rPr sz="700" dirty="0">
                          <a:latin typeface="Calibri"/>
                          <a:cs typeface="Calibri"/>
                        </a:rPr>
                        <a:t>Ticarette</a:t>
                      </a:r>
                      <a:r>
                        <a:rPr sz="700" spc="100" dirty="0">
                          <a:latin typeface="Calibri"/>
                          <a:cs typeface="Calibri"/>
                        </a:rPr>
                        <a:t> </a:t>
                      </a:r>
                      <a:r>
                        <a:rPr sz="700" spc="-20" dirty="0">
                          <a:latin typeface="Calibri"/>
                          <a:cs typeface="Calibri"/>
                        </a:rPr>
                        <a:t>Risk</a:t>
                      </a:r>
                      <a:r>
                        <a:rPr sz="700" spc="500" dirty="0">
                          <a:latin typeface="Calibri"/>
                          <a:cs typeface="Calibri"/>
                        </a:rPr>
                        <a:t> </a:t>
                      </a:r>
                      <a:r>
                        <a:rPr sz="700" dirty="0">
                          <a:latin typeface="Calibri"/>
                          <a:cs typeface="Calibri"/>
                        </a:rPr>
                        <a:t>Esaslı</a:t>
                      </a:r>
                      <a:r>
                        <a:rPr sz="700" spc="-20" dirty="0">
                          <a:latin typeface="Calibri"/>
                          <a:cs typeface="Calibri"/>
                        </a:rPr>
                        <a:t> </a:t>
                      </a:r>
                      <a:r>
                        <a:rPr sz="700" dirty="0">
                          <a:latin typeface="Calibri"/>
                          <a:cs typeface="Calibri"/>
                        </a:rPr>
                        <a:t>Kontrol</a:t>
                      </a:r>
                      <a:r>
                        <a:rPr sz="700" spc="-5" dirty="0">
                          <a:latin typeface="Calibri"/>
                          <a:cs typeface="Calibri"/>
                        </a:rPr>
                        <a:t> </a:t>
                      </a:r>
                      <a:r>
                        <a:rPr sz="700" dirty="0">
                          <a:latin typeface="Calibri"/>
                          <a:cs typeface="Calibri"/>
                        </a:rPr>
                        <a:t>Sistemi</a:t>
                      </a:r>
                      <a:r>
                        <a:rPr sz="700" spc="-15" dirty="0">
                          <a:latin typeface="Calibri"/>
                          <a:cs typeface="Calibri"/>
                        </a:rPr>
                        <a:t> </a:t>
                      </a:r>
                      <a:r>
                        <a:rPr sz="700" spc="-10" dirty="0">
                          <a:latin typeface="Calibri"/>
                          <a:cs typeface="Calibri"/>
                        </a:rPr>
                        <a:t>Hakkında</a:t>
                      </a:r>
                      <a:r>
                        <a:rPr sz="700" spc="-15" dirty="0">
                          <a:latin typeface="Calibri"/>
                          <a:cs typeface="Calibri"/>
                        </a:rPr>
                        <a:t> </a:t>
                      </a:r>
                      <a:r>
                        <a:rPr sz="700" dirty="0">
                          <a:latin typeface="Calibri"/>
                          <a:cs typeface="Calibri"/>
                        </a:rPr>
                        <a:t>Tebliğ</a:t>
                      </a:r>
                      <a:r>
                        <a:rPr sz="700" spc="-5" dirty="0">
                          <a:latin typeface="Calibri"/>
                          <a:cs typeface="Calibri"/>
                        </a:rPr>
                        <a:t> </a:t>
                      </a:r>
                      <a:r>
                        <a:rPr sz="700" dirty="0">
                          <a:latin typeface="Calibri"/>
                          <a:cs typeface="Calibri"/>
                        </a:rPr>
                        <a:t>(Ürün</a:t>
                      </a:r>
                      <a:r>
                        <a:rPr sz="700" spc="-15" dirty="0">
                          <a:latin typeface="Calibri"/>
                          <a:cs typeface="Calibri"/>
                        </a:rPr>
                        <a:t> </a:t>
                      </a:r>
                      <a:r>
                        <a:rPr sz="700" spc="-10" dirty="0">
                          <a:latin typeface="Calibri"/>
                          <a:cs typeface="Calibri"/>
                        </a:rPr>
                        <a:t>Güvenliği</a:t>
                      </a:r>
                      <a:r>
                        <a:rPr sz="700" spc="-1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Denetimi:</a:t>
                      </a:r>
                      <a:r>
                        <a:rPr sz="700" spc="-5" dirty="0">
                          <a:latin typeface="Calibri"/>
                          <a:cs typeface="Calibri"/>
                        </a:rPr>
                        <a:t> </a:t>
                      </a:r>
                      <a:r>
                        <a:rPr sz="700" dirty="0">
                          <a:latin typeface="Calibri"/>
                          <a:cs typeface="Calibri"/>
                        </a:rPr>
                        <a:t>2025/28)'nin</a:t>
                      </a:r>
                      <a:r>
                        <a:rPr sz="700" spc="-15" dirty="0">
                          <a:latin typeface="Calibri"/>
                          <a:cs typeface="Calibri"/>
                        </a:rPr>
                        <a:t> </a:t>
                      </a:r>
                      <a:r>
                        <a:rPr sz="700" spc="-50" dirty="0">
                          <a:latin typeface="Calibri"/>
                          <a:cs typeface="Calibri"/>
                        </a:rPr>
                        <a:t>5</a:t>
                      </a:r>
                      <a:endParaRPr sz="700">
                        <a:latin typeface="Calibri"/>
                        <a:cs typeface="Calibri"/>
                      </a:endParaRPr>
                    </a:p>
                    <a:p>
                      <a:pPr marL="158115" marR="146685">
                        <a:lnSpc>
                          <a:spcPts val="1090"/>
                        </a:lnSpc>
                        <a:spcBef>
                          <a:spcPts val="15"/>
                        </a:spcBef>
                      </a:pPr>
                      <a:r>
                        <a:rPr sz="700" dirty="0">
                          <a:latin typeface="Calibri"/>
                          <a:cs typeface="Calibri"/>
                        </a:rPr>
                        <a:t>inci</a:t>
                      </a:r>
                      <a:r>
                        <a:rPr sz="700" spc="15" dirty="0">
                          <a:latin typeface="Calibri"/>
                          <a:cs typeface="Calibri"/>
                        </a:rPr>
                        <a:t> </a:t>
                      </a:r>
                      <a:r>
                        <a:rPr sz="700" spc="-10" dirty="0">
                          <a:latin typeface="Calibri"/>
                          <a:cs typeface="Calibri"/>
                        </a:rPr>
                        <a:t>maddesi</a:t>
                      </a:r>
                      <a:r>
                        <a:rPr sz="700" spc="20" dirty="0">
                          <a:latin typeface="Calibri"/>
                          <a:cs typeface="Calibri"/>
                        </a:rPr>
                        <a:t> </a:t>
                      </a:r>
                      <a:r>
                        <a:rPr sz="700" spc="-10" dirty="0">
                          <a:latin typeface="Calibri"/>
                          <a:cs typeface="Calibri"/>
                        </a:rPr>
                        <a:t>kapsamında</a:t>
                      </a:r>
                      <a:r>
                        <a:rPr sz="700" spc="25" dirty="0">
                          <a:latin typeface="Calibri"/>
                          <a:cs typeface="Calibri"/>
                        </a:rPr>
                        <a:t> </a:t>
                      </a:r>
                      <a:r>
                        <a:rPr sz="700" spc="-10" dirty="0">
                          <a:latin typeface="Calibri"/>
                          <a:cs typeface="Calibri"/>
                        </a:rPr>
                        <a:t>yapılan</a:t>
                      </a:r>
                      <a:r>
                        <a:rPr sz="700" spc="25" dirty="0">
                          <a:latin typeface="Calibri"/>
                          <a:cs typeface="Calibri"/>
                        </a:rPr>
                        <a:t> </a:t>
                      </a:r>
                      <a:r>
                        <a:rPr sz="700" spc="-10" dirty="0">
                          <a:latin typeface="Calibri"/>
                          <a:cs typeface="Calibri"/>
                        </a:rPr>
                        <a:t>"Yetkilendirme</a:t>
                      </a:r>
                      <a:r>
                        <a:rPr sz="700" spc="25" dirty="0">
                          <a:latin typeface="Calibri"/>
                          <a:cs typeface="Calibri"/>
                        </a:rPr>
                        <a:t> </a:t>
                      </a:r>
                      <a:r>
                        <a:rPr sz="700" spc="-10" dirty="0">
                          <a:latin typeface="Calibri"/>
                          <a:cs typeface="Calibri"/>
                        </a:rPr>
                        <a:t>Başvuruları"</a:t>
                      </a:r>
                      <a:r>
                        <a:rPr sz="700" spc="30" dirty="0">
                          <a:latin typeface="Calibri"/>
                          <a:cs typeface="Calibri"/>
                        </a:rPr>
                        <a:t> </a:t>
                      </a:r>
                      <a:r>
                        <a:rPr sz="700" spc="-10" dirty="0">
                          <a:latin typeface="Calibri"/>
                          <a:cs typeface="Calibri"/>
                        </a:rPr>
                        <a:t>uygulamasında</a:t>
                      </a:r>
                      <a:r>
                        <a:rPr sz="700" spc="25" dirty="0">
                          <a:latin typeface="Calibri"/>
                          <a:cs typeface="Calibri"/>
                        </a:rPr>
                        <a:t> </a:t>
                      </a:r>
                      <a:r>
                        <a:rPr sz="700" spc="-10" dirty="0">
                          <a:latin typeface="Calibri"/>
                          <a:cs typeface="Calibri"/>
                        </a:rPr>
                        <a:t>firma</a:t>
                      </a:r>
                      <a:r>
                        <a:rPr sz="700" spc="500" dirty="0">
                          <a:latin typeface="Calibri"/>
                          <a:cs typeface="Calibri"/>
                        </a:rPr>
                        <a:t> </a:t>
                      </a:r>
                      <a:r>
                        <a:rPr sz="700" dirty="0">
                          <a:latin typeface="Calibri"/>
                          <a:cs typeface="Calibri"/>
                        </a:rPr>
                        <a:t>kullanıcıları</a:t>
                      </a:r>
                      <a:r>
                        <a:rPr sz="700" spc="254" dirty="0">
                          <a:latin typeface="Calibri"/>
                          <a:cs typeface="Calibri"/>
                        </a:rPr>
                        <a:t> </a:t>
                      </a:r>
                      <a:r>
                        <a:rPr sz="700" dirty="0">
                          <a:latin typeface="Calibri"/>
                          <a:cs typeface="Calibri"/>
                        </a:rPr>
                        <a:t>tarafından</a:t>
                      </a:r>
                      <a:r>
                        <a:rPr sz="700" spc="250" dirty="0">
                          <a:latin typeface="Calibri"/>
                          <a:cs typeface="Calibri"/>
                        </a:rPr>
                        <a:t> </a:t>
                      </a:r>
                      <a:r>
                        <a:rPr sz="700" dirty="0">
                          <a:latin typeface="Calibri"/>
                          <a:cs typeface="Calibri"/>
                        </a:rPr>
                        <a:t>beyan</a:t>
                      </a:r>
                      <a:r>
                        <a:rPr sz="700" spc="250" dirty="0">
                          <a:latin typeface="Calibri"/>
                          <a:cs typeface="Calibri"/>
                        </a:rPr>
                        <a:t> </a:t>
                      </a:r>
                      <a:r>
                        <a:rPr sz="700" dirty="0">
                          <a:latin typeface="Calibri"/>
                          <a:cs typeface="Calibri"/>
                        </a:rPr>
                        <a:t>edilen</a:t>
                      </a:r>
                      <a:r>
                        <a:rPr sz="700" spc="250" dirty="0">
                          <a:latin typeface="Calibri"/>
                          <a:cs typeface="Calibri"/>
                        </a:rPr>
                        <a:t> </a:t>
                      </a:r>
                      <a:r>
                        <a:rPr sz="700" dirty="0">
                          <a:latin typeface="Calibri"/>
                          <a:cs typeface="Calibri"/>
                        </a:rPr>
                        <a:t>elektronik</a:t>
                      </a:r>
                      <a:r>
                        <a:rPr sz="700" spc="245" dirty="0">
                          <a:latin typeface="Calibri"/>
                          <a:cs typeface="Calibri"/>
                        </a:rPr>
                        <a:t> </a:t>
                      </a:r>
                      <a:r>
                        <a:rPr sz="700" dirty="0">
                          <a:latin typeface="Calibri"/>
                          <a:cs typeface="Calibri"/>
                        </a:rPr>
                        <a:t>posta</a:t>
                      </a:r>
                      <a:r>
                        <a:rPr sz="700" spc="250" dirty="0">
                          <a:latin typeface="Calibri"/>
                          <a:cs typeface="Calibri"/>
                        </a:rPr>
                        <a:t> </a:t>
                      </a:r>
                      <a:r>
                        <a:rPr sz="700" dirty="0">
                          <a:latin typeface="Calibri"/>
                          <a:cs typeface="Calibri"/>
                        </a:rPr>
                        <a:t>adresine</a:t>
                      </a:r>
                      <a:r>
                        <a:rPr sz="700" spc="250" dirty="0">
                          <a:latin typeface="Calibri"/>
                          <a:cs typeface="Calibri"/>
                        </a:rPr>
                        <a:t> </a:t>
                      </a:r>
                      <a:r>
                        <a:rPr sz="700" dirty="0">
                          <a:latin typeface="Calibri"/>
                          <a:cs typeface="Calibri"/>
                        </a:rPr>
                        <a:t>iletilir.</a:t>
                      </a:r>
                      <a:r>
                        <a:rPr sz="700" spc="254" dirty="0">
                          <a:latin typeface="Calibri"/>
                          <a:cs typeface="Calibri"/>
                        </a:rPr>
                        <a:t> </a:t>
                      </a:r>
                      <a:r>
                        <a:rPr sz="700" spc="-10" dirty="0">
                          <a:latin typeface="Calibri"/>
                          <a:cs typeface="Calibri"/>
                        </a:rPr>
                        <a:t>Firma</a:t>
                      </a:r>
                      <a:endParaRPr sz="700">
                        <a:latin typeface="Calibri"/>
                        <a:cs typeface="Calibri"/>
                      </a:endParaRPr>
                    </a:p>
                    <a:p>
                      <a:pPr marL="158115">
                        <a:lnSpc>
                          <a:spcPct val="100000"/>
                        </a:lnSpc>
                        <a:spcBef>
                          <a:spcPts val="90"/>
                        </a:spcBef>
                      </a:pPr>
                      <a:r>
                        <a:rPr sz="700" spc="-10" dirty="0">
                          <a:latin typeface="Calibri"/>
                          <a:cs typeface="Calibri"/>
                        </a:rPr>
                        <a:t>kullanıcısına</a:t>
                      </a:r>
                      <a:r>
                        <a:rPr sz="700" spc="15" dirty="0">
                          <a:latin typeface="Calibri"/>
                          <a:cs typeface="Calibri"/>
                        </a:rPr>
                        <a:t> </a:t>
                      </a:r>
                      <a:r>
                        <a:rPr sz="700" spc="-10" dirty="0">
                          <a:latin typeface="Calibri"/>
                          <a:cs typeface="Calibri"/>
                        </a:rPr>
                        <a:t>ulaşmayan</a:t>
                      </a:r>
                      <a:r>
                        <a:rPr sz="700" spc="2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30" dirty="0">
                          <a:latin typeface="Calibri"/>
                          <a:cs typeface="Calibri"/>
                        </a:rPr>
                        <a:t> </a:t>
                      </a:r>
                      <a:r>
                        <a:rPr sz="700" dirty="0">
                          <a:latin typeface="Calibri"/>
                          <a:cs typeface="Calibri"/>
                        </a:rPr>
                        <a:t>sorumlu</a:t>
                      </a:r>
                      <a:r>
                        <a:rPr sz="700" spc="20" dirty="0">
                          <a:latin typeface="Calibri"/>
                          <a:cs typeface="Calibri"/>
                        </a:rPr>
                        <a:t> </a:t>
                      </a:r>
                      <a:r>
                        <a:rPr sz="700" spc="-10" dirty="0">
                          <a:latin typeface="Calibri"/>
                          <a:cs typeface="Calibri"/>
                        </a:rPr>
                        <a:t>değildir.</a:t>
                      </a:r>
                      <a:endParaRPr sz="700">
                        <a:latin typeface="Calibri"/>
                        <a:cs typeface="Calibri"/>
                      </a:endParaRPr>
                    </a:p>
                  </a:txBody>
                  <a:tcPr marL="0" marR="0" marT="345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961614">
                <a:tc>
                  <a:txBody>
                    <a:bodyPr/>
                    <a:lstStyle/>
                    <a:p>
                      <a:pPr marL="68580" marR="561975">
                        <a:lnSpc>
                          <a:spcPts val="969"/>
                        </a:lnSpc>
                      </a:pPr>
                      <a:r>
                        <a:rPr sz="1100" b="1" dirty="0">
                          <a:latin typeface="Calibri"/>
                          <a:cs typeface="Calibri"/>
                        </a:rPr>
                        <a:t>TAREKS</a:t>
                      </a:r>
                      <a:r>
                        <a:rPr sz="1100" b="1" spc="-35" dirty="0">
                          <a:latin typeface="Calibri"/>
                          <a:cs typeface="Calibri"/>
                        </a:rPr>
                        <a:t> </a:t>
                      </a:r>
                      <a:r>
                        <a:rPr sz="1100" b="1" dirty="0">
                          <a:latin typeface="Calibri"/>
                          <a:cs typeface="Calibri"/>
                        </a:rPr>
                        <a:t>referans</a:t>
                      </a:r>
                      <a:r>
                        <a:rPr sz="1100" b="1" spc="-30" dirty="0">
                          <a:latin typeface="Calibri"/>
                          <a:cs typeface="Calibri"/>
                        </a:rPr>
                        <a:t> </a:t>
                      </a:r>
                      <a:r>
                        <a:rPr sz="1100" b="1" spc="-10" dirty="0">
                          <a:latin typeface="Calibri"/>
                          <a:cs typeface="Calibri"/>
                        </a:rPr>
                        <a:t>numarasının</a:t>
                      </a:r>
                      <a:r>
                        <a:rPr sz="1100" b="1" spc="500" dirty="0">
                          <a:latin typeface="Calibri"/>
                          <a:cs typeface="Calibri"/>
                        </a:rPr>
                        <a:t> </a:t>
                      </a:r>
                      <a:r>
                        <a:rPr sz="1100" b="1" dirty="0">
                          <a:latin typeface="Calibri"/>
                          <a:cs typeface="Calibri"/>
                        </a:rPr>
                        <a:t>gümrüklere</a:t>
                      </a:r>
                      <a:r>
                        <a:rPr sz="1100" b="1" spc="-30" dirty="0">
                          <a:latin typeface="Calibri"/>
                          <a:cs typeface="Calibri"/>
                        </a:rPr>
                        <a:t> </a:t>
                      </a:r>
                      <a:r>
                        <a:rPr sz="1100" b="1" spc="-10" dirty="0">
                          <a:latin typeface="Calibri"/>
                          <a:cs typeface="Calibri"/>
                        </a:rPr>
                        <a:t>beyanı</a:t>
                      </a:r>
                      <a:endParaRPr sz="1100">
                        <a:latin typeface="Calibri"/>
                        <a:cs typeface="Calibri"/>
                      </a:endParaRPr>
                    </a:p>
                    <a:p>
                      <a:pPr marL="68580">
                        <a:lnSpc>
                          <a:spcPts val="950"/>
                        </a:lnSpc>
                      </a:pPr>
                      <a:r>
                        <a:rPr sz="1100" b="1" spc="-10" dirty="0">
                          <a:solidFill>
                            <a:srgbClr val="221F1F"/>
                          </a:solidFill>
                          <a:latin typeface="Calibri"/>
                          <a:cs typeface="Calibri"/>
                        </a:rPr>
                        <a:t>MADDE</a:t>
                      </a:r>
                      <a:r>
                        <a:rPr sz="1100" b="1" spc="-55" dirty="0">
                          <a:solidFill>
                            <a:srgbClr val="221F1F"/>
                          </a:solidFill>
                          <a:latin typeface="Calibri"/>
                          <a:cs typeface="Calibri"/>
                        </a:rPr>
                        <a:t> </a:t>
                      </a:r>
                      <a:r>
                        <a:rPr sz="1100" b="1" spc="-25" dirty="0">
                          <a:solidFill>
                            <a:srgbClr val="221F1F"/>
                          </a:solidFill>
                          <a:latin typeface="Calibri"/>
                          <a:cs typeface="Calibri"/>
                        </a:rPr>
                        <a:t>11</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67665">
                        <a:lnSpc>
                          <a:spcPts val="969"/>
                        </a:lnSpc>
                      </a:pPr>
                      <a:r>
                        <a:rPr sz="700" dirty="0">
                          <a:latin typeface="Calibri"/>
                          <a:cs typeface="Calibri"/>
                        </a:rPr>
                        <a:t>(3)</a:t>
                      </a:r>
                      <a:r>
                        <a:rPr sz="700" spc="-15"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idarelerine</a:t>
                      </a:r>
                      <a:r>
                        <a:rPr sz="700" spc="-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0" dirty="0">
                          <a:latin typeface="Calibri"/>
                          <a:cs typeface="Calibri"/>
                        </a:rPr>
                        <a:t> </a:t>
                      </a:r>
                      <a:r>
                        <a:rPr sz="700" dirty="0">
                          <a:latin typeface="Calibri"/>
                          <a:cs typeface="Calibri"/>
                        </a:rPr>
                        <a:t>olarak</a:t>
                      </a:r>
                      <a:r>
                        <a:rPr sz="700" spc="-20" dirty="0">
                          <a:latin typeface="Calibri"/>
                          <a:cs typeface="Calibri"/>
                        </a:rPr>
                        <a:t> </a:t>
                      </a:r>
                      <a:r>
                        <a:rPr sz="700" spc="-10" dirty="0">
                          <a:latin typeface="Calibri"/>
                          <a:cs typeface="Calibri"/>
                        </a:rPr>
                        <a:t>beyan</a:t>
                      </a:r>
                      <a:r>
                        <a:rPr sz="700" spc="-15" dirty="0">
                          <a:latin typeface="Calibri"/>
                          <a:cs typeface="Calibri"/>
                        </a:rPr>
                        <a:t> </a:t>
                      </a:r>
                      <a:r>
                        <a:rPr sz="700" dirty="0">
                          <a:latin typeface="Calibri"/>
                          <a:cs typeface="Calibri"/>
                        </a:rPr>
                        <a:t>edilen</a:t>
                      </a:r>
                      <a:r>
                        <a:rPr sz="700" spc="-15" dirty="0">
                          <a:latin typeface="Calibri"/>
                          <a:cs typeface="Calibri"/>
                        </a:rPr>
                        <a:t> </a:t>
                      </a:r>
                      <a:r>
                        <a:rPr sz="700" spc="-10" dirty="0">
                          <a:latin typeface="Calibri"/>
                          <a:cs typeface="Calibri"/>
                        </a:rPr>
                        <a:t>ürünlerin</a:t>
                      </a:r>
                      <a:r>
                        <a:rPr sz="700" spc="500" dirty="0">
                          <a:latin typeface="Calibri"/>
                          <a:cs typeface="Calibri"/>
                        </a:rPr>
                        <a:t> </a:t>
                      </a:r>
                      <a:r>
                        <a:rPr sz="700" spc="-10" dirty="0">
                          <a:latin typeface="Calibri"/>
                          <a:cs typeface="Calibri"/>
                        </a:rPr>
                        <a:t>ithalatında,</a:t>
                      </a:r>
                      <a:r>
                        <a:rPr sz="700" spc="30" dirty="0">
                          <a:latin typeface="Calibri"/>
                          <a:cs typeface="Calibri"/>
                        </a:rPr>
                        <a:t> </a:t>
                      </a:r>
                      <a:r>
                        <a:rPr sz="700" dirty="0">
                          <a:latin typeface="Calibri"/>
                          <a:cs typeface="Calibri"/>
                        </a:rPr>
                        <a:t>18110099232013015773484</a:t>
                      </a:r>
                      <a:r>
                        <a:rPr sz="700" spc="20" dirty="0">
                          <a:latin typeface="Calibri"/>
                          <a:cs typeface="Calibri"/>
                        </a:rPr>
                        <a:t> </a:t>
                      </a:r>
                      <a:r>
                        <a:rPr sz="700" spc="-10" dirty="0">
                          <a:latin typeface="Calibri"/>
                          <a:cs typeface="Calibri"/>
                        </a:rPr>
                        <a:t>olarak</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23</a:t>
                      </a:r>
                      <a:r>
                        <a:rPr sz="700" spc="25" dirty="0">
                          <a:latin typeface="Calibri"/>
                          <a:cs typeface="Calibri"/>
                        </a:rPr>
                        <a:t> </a:t>
                      </a:r>
                      <a:r>
                        <a:rPr sz="700" spc="-10" dirty="0">
                          <a:latin typeface="Calibri"/>
                          <a:cs typeface="Calibri"/>
                        </a:rPr>
                        <a:t>haneli</a:t>
                      </a:r>
                      <a:endParaRPr sz="700">
                        <a:latin typeface="Calibri"/>
                        <a:cs typeface="Calibri"/>
                      </a:endParaRPr>
                    </a:p>
                    <a:p>
                      <a:pPr marL="67945" marR="76835">
                        <a:lnSpc>
                          <a:spcPts val="969"/>
                        </a:lnSpc>
                        <a:spcBef>
                          <a:spcPts val="20"/>
                        </a:spcBef>
                      </a:pPr>
                      <a:r>
                        <a:rPr sz="700" dirty="0">
                          <a:latin typeface="Calibri"/>
                          <a:cs typeface="Calibri"/>
                        </a:rPr>
                        <a:t>TAREKS</a:t>
                      </a:r>
                      <a:r>
                        <a:rPr sz="700" spc="15" dirty="0">
                          <a:latin typeface="Calibri"/>
                          <a:cs typeface="Calibri"/>
                        </a:rPr>
                        <a:t> </a:t>
                      </a:r>
                      <a:r>
                        <a:rPr sz="700" spc="-10" dirty="0">
                          <a:latin typeface="Calibri"/>
                          <a:cs typeface="Calibri"/>
                        </a:rPr>
                        <a:t>referans</a:t>
                      </a:r>
                      <a:r>
                        <a:rPr sz="700" spc="15" dirty="0">
                          <a:latin typeface="Calibri"/>
                          <a:cs typeface="Calibri"/>
                        </a:rPr>
                        <a:t> </a:t>
                      </a:r>
                      <a:r>
                        <a:rPr sz="700" spc="-10" dirty="0">
                          <a:latin typeface="Calibri"/>
                          <a:cs typeface="Calibri"/>
                        </a:rPr>
                        <a:t>numarası,</a:t>
                      </a:r>
                      <a:r>
                        <a:rPr sz="700" spc="20"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beyannamesinin</a:t>
                      </a:r>
                      <a:r>
                        <a:rPr sz="700" spc="15" dirty="0">
                          <a:latin typeface="Calibri"/>
                          <a:cs typeface="Calibri"/>
                        </a:rPr>
                        <a:t> </a:t>
                      </a:r>
                      <a:r>
                        <a:rPr sz="700" dirty="0">
                          <a:latin typeface="Calibri"/>
                          <a:cs typeface="Calibri"/>
                        </a:rPr>
                        <a:t>44</a:t>
                      </a:r>
                      <a:r>
                        <a:rPr sz="700" spc="10" dirty="0">
                          <a:latin typeface="Calibri"/>
                          <a:cs typeface="Calibri"/>
                        </a:rPr>
                        <a:t> </a:t>
                      </a:r>
                      <a:r>
                        <a:rPr sz="700" spc="-10" dirty="0">
                          <a:latin typeface="Calibri"/>
                          <a:cs typeface="Calibri"/>
                        </a:rPr>
                        <a:t>numaralı</a:t>
                      </a:r>
                      <a:r>
                        <a:rPr sz="700" spc="10" dirty="0">
                          <a:latin typeface="Calibri"/>
                          <a:cs typeface="Calibri"/>
                        </a:rPr>
                        <a:t> </a:t>
                      </a:r>
                      <a:r>
                        <a:rPr sz="700" spc="-10" dirty="0">
                          <a:latin typeface="Calibri"/>
                          <a:cs typeface="Calibri"/>
                        </a:rPr>
                        <a:t>hanesine</a:t>
                      </a:r>
                      <a:r>
                        <a:rPr sz="700" spc="500" dirty="0">
                          <a:latin typeface="Calibri"/>
                          <a:cs typeface="Calibri"/>
                        </a:rPr>
                        <a:t> </a:t>
                      </a:r>
                      <a:r>
                        <a:rPr sz="700" spc="-10" dirty="0">
                          <a:latin typeface="Calibri"/>
                          <a:cs typeface="Calibri"/>
                        </a:rPr>
                        <a:t>ithalatçı </a:t>
                      </a:r>
                      <a:r>
                        <a:rPr sz="700" dirty="0">
                          <a:latin typeface="Calibri"/>
                          <a:cs typeface="Calibri"/>
                        </a:rPr>
                        <a:t>firma </a:t>
                      </a:r>
                      <a:r>
                        <a:rPr sz="700" spc="-10" dirty="0">
                          <a:latin typeface="Calibri"/>
                          <a:cs typeface="Calibri"/>
                        </a:rPr>
                        <a:t>tarafından</a:t>
                      </a:r>
                      <a:r>
                        <a:rPr sz="700" dirty="0">
                          <a:latin typeface="Calibri"/>
                          <a:cs typeface="Calibri"/>
                        </a:rPr>
                        <a:t> </a:t>
                      </a:r>
                      <a:r>
                        <a:rPr sz="700" spc="-10" dirty="0">
                          <a:latin typeface="Calibri"/>
                          <a:cs typeface="Calibri"/>
                        </a:rPr>
                        <a:t>kaydedilir.</a:t>
                      </a:r>
                      <a:r>
                        <a:rPr sz="700" spc="5" dirty="0">
                          <a:latin typeface="Calibri"/>
                          <a:cs typeface="Calibri"/>
                        </a:rPr>
                        <a:t> </a:t>
                      </a:r>
                      <a:r>
                        <a:rPr sz="700" dirty="0">
                          <a:latin typeface="Calibri"/>
                          <a:cs typeface="Calibri"/>
                        </a:rPr>
                        <a:t>Kapsam dışı</a:t>
                      </a:r>
                      <a:r>
                        <a:rPr sz="700" spc="-5" dirty="0">
                          <a:latin typeface="Calibri"/>
                          <a:cs typeface="Calibri"/>
                        </a:rPr>
                        <a:t> </a:t>
                      </a:r>
                      <a:r>
                        <a:rPr sz="700" spc="-10" dirty="0">
                          <a:latin typeface="Calibri"/>
                          <a:cs typeface="Calibri"/>
                        </a:rPr>
                        <a:t>olarak</a:t>
                      </a:r>
                      <a:r>
                        <a:rPr sz="700" spc="-5" dirty="0">
                          <a:latin typeface="Calibri"/>
                          <a:cs typeface="Calibri"/>
                        </a:rPr>
                        <a:t> </a:t>
                      </a:r>
                      <a:r>
                        <a:rPr sz="700" dirty="0">
                          <a:latin typeface="Calibri"/>
                          <a:cs typeface="Calibri"/>
                        </a:rPr>
                        <a:t>beyan</a:t>
                      </a:r>
                      <a:r>
                        <a:rPr sz="700" spc="10" dirty="0">
                          <a:latin typeface="Calibri"/>
                          <a:cs typeface="Calibri"/>
                        </a:rPr>
                        <a:t> </a:t>
                      </a:r>
                      <a:r>
                        <a:rPr sz="700" spc="-10" dirty="0">
                          <a:latin typeface="Calibri"/>
                          <a:cs typeface="Calibri"/>
                        </a:rPr>
                        <a:t>edilen</a:t>
                      </a:r>
                      <a:r>
                        <a:rPr sz="700" spc="500" dirty="0">
                          <a:latin typeface="Calibri"/>
                          <a:cs typeface="Calibri"/>
                        </a:rPr>
                        <a:t> </a:t>
                      </a:r>
                      <a:r>
                        <a:rPr sz="700" spc="-10" dirty="0">
                          <a:latin typeface="Calibri"/>
                          <a:cs typeface="Calibri"/>
                        </a:rPr>
                        <a:t>ürünlerin,</a:t>
                      </a:r>
                      <a:r>
                        <a:rPr sz="700" spc="1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gözetiminde</a:t>
                      </a:r>
                      <a:r>
                        <a:rPr sz="700" spc="10" dirty="0">
                          <a:latin typeface="Calibri"/>
                          <a:cs typeface="Calibri"/>
                        </a:rPr>
                        <a:t> </a:t>
                      </a:r>
                      <a:r>
                        <a:rPr sz="700" spc="-10" dirty="0">
                          <a:latin typeface="Calibri"/>
                          <a:cs typeface="Calibri"/>
                        </a:rPr>
                        <a:t>bulunması</a:t>
                      </a:r>
                      <a:r>
                        <a:rPr sz="700" spc="5" dirty="0">
                          <a:latin typeface="Calibri"/>
                          <a:cs typeface="Calibri"/>
                        </a:rPr>
                        <a:t> </a:t>
                      </a:r>
                      <a:r>
                        <a:rPr sz="700" spc="-10" dirty="0">
                          <a:latin typeface="Calibri"/>
                          <a:cs typeface="Calibri"/>
                        </a:rPr>
                        <a:t>kaydıyla,</a:t>
                      </a:r>
                      <a:r>
                        <a:rPr sz="700" spc="20"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idaresince</a:t>
                      </a:r>
                      <a:endParaRPr sz="700">
                        <a:latin typeface="Calibri"/>
                        <a:cs typeface="Calibri"/>
                      </a:endParaRPr>
                    </a:p>
                    <a:p>
                      <a:pPr marL="67945" marR="307340">
                        <a:lnSpc>
                          <a:spcPts val="969"/>
                        </a:lnSpc>
                      </a:pPr>
                      <a:r>
                        <a:rPr sz="700" dirty="0">
                          <a:latin typeface="Calibri"/>
                          <a:cs typeface="Calibri"/>
                        </a:rPr>
                        <a:t>denetime</a:t>
                      </a:r>
                      <a:r>
                        <a:rPr sz="700" spc="5" dirty="0">
                          <a:latin typeface="Calibri"/>
                          <a:cs typeface="Calibri"/>
                        </a:rPr>
                        <a:t> </a:t>
                      </a:r>
                      <a:r>
                        <a:rPr sz="700" spc="-10" dirty="0">
                          <a:latin typeface="Calibri"/>
                          <a:cs typeface="Calibri"/>
                        </a:rPr>
                        <a:t>yönlendirilmesi</a:t>
                      </a:r>
                      <a:r>
                        <a:rPr sz="700" spc="5" dirty="0">
                          <a:latin typeface="Calibri"/>
                          <a:cs typeface="Calibri"/>
                        </a:rPr>
                        <a:t> </a:t>
                      </a:r>
                      <a:r>
                        <a:rPr sz="700" spc="-10" dirty="0">
                          <a:latin typeface="Calibri"/>
                          <a:cs typeface="Calibri"/>
                        </a:rPr>
                        <a:t>halinde,</a:t>
                      </a:r>
                      <a:r>
                        <a:rPr sz="700" spc="10" dirty="0">
                          <a:latin typeface="Calibri"/>
                          <a:cs typeface="Calibri"/>
                        </a:rPr>
                        <a:t> </a:t>
                      </a:r>
                      <a:r>
                        <a:rPr sz="700" dirty="0">
                          <a:latin typeface="Calibri"/>
                          <a:cs typeface="Calibri"/>
                        </a:rPr>
                        <a:t>5</a:t>
                      </a:r>
                      <a:r>
                        <a:rPr sz="700" spc="10" dirty="0">
                          <a:latin typeface="Calibri"/>
                          <a:cs typeface="Calibri"/>
                        </a:rPr>
                        <a:t> </a:t>
                      </a:r>
                      <a:r>
                        <a:rPr sz="700" dirty="0">
                          <a:latin typeface="Calibri"/>
                          <a:cs typeface="Calibri"/>
                        </a:rPr>
                        <a:t>inci madde</a:t>
                      </a:r>
                      <a:r>
                        <a:rPr sz="700" spc="10" dirty="0">
                          <a:latin typeface="Calibri"/>
                          <a:cs typeface="Calibri"/>
                        </a:rPr>
                        <a:t> </a:t>
                      </a:r>
                      <a:r>
                        <a:rPr sz="700" spc="-10" dirty="0">
                          <a:latin typeface="Calibri"/>
                          <a:cs typeface="Calibri"/>
                        </a:rPr>
                        <a:t>çerçevesinde</a:t>
                      </a:r>
                      <a:r>
                        <a:rPr sz="700" spc="5" dirty="0">
                          <a:latin typeface="Calibri"/>
                          <a:cs typeface="Calibri"/>
                        </a:rPr>
                        <a:t> </a:t>
                      </a:r>
                      <a:r>
                        <a:rPr sz="700" spc="-10" dirty="0">
                          <a:latin typeface="Calibri"/>
                          <a:cs typeface="Calibri"/>
                        </a:rPr>
                        <a:t>TAREKS</a:t>
                      </a:r>
                      <a:r>
                        <a:rPr sz="700" spc="500" dirty="0">
                          <a:latin typeface="Calibri"/>
                          <a:cs typeface="Calibri"/>
                        </a:rPr>
                        <a:t> </a:t>
                      </a:r>
                      <a:r>
                        <a:rPr sz="700" spc="-10" dirty="0">
                          <a:latin typeface="Calibri"/>
                          <a:cs typeface="Calibri"/>
                        </a:rPr>
                        <a:t>üzerinden</a:t>
                      </a:r>
                      <a:r>
                        <a:rPr sz="700" spc="25" dirty="0">
                          <a:latin typeface="Calibri"/>
                          <a:cs typeface="Calibri"/>
                        </a:rPr>
                        <a:t> </a:t>
                      </a:r>
                      <a:r>
                        <a:rPr sz="700" spc="-10" dirty="0">
                          <a:latin typeface="Calibri"/>
                          <a:cs typeface="Calibri"/>
                        </a:rPr>
                        <a:t>başvuru</a:t>
                      </a:r>
                      <a:r>
                        <a:rPr sz="700" spc="30" dirty="0">
                          <a:latin typeface="Calibri"/>
                          <a:cs typeface="Calibri"/>
                        </a:rPr>
                        <a:t> </a:t>
                      </a:r>
                      <a:r>
                        <a:rPr sz="700" spc="-10" dirty="0">
                          <a:latin typeface="Calibri"/>
                          <a:cs typeface="Calibri"/>
                        </a:rPr>
                        <a:t>yapılır.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p>
                      <a:pPr marL="67945">
                        <a:lnSpc>
                          <a:spcPct val="100000"/>
                        </a:lnSpc>
                        <a:spcBef>
                          <a:spcPts val="165"/>
                        </a:spcBef>
                      </a:pPr>
                      <a:r>
                        <a:rPr sz="700" dirty="0">
                          <a:latin typeface="Calibri"/>
                          <a:cs typeface="Calibri"/>
                        </a:rPr>
                        <a:t>Artık</a:t>
                      </a:r>
                      <a:r>
                        <a:rPr sz="700" spc="-2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5" dirty="0">
                          <a:latin typeface="Calibri"/>
                          <a:cs typeface="Calibri"/>
                        </a:rPr>
                        <a:t> </a:t>
                      </a:r>
                      <a:r>
                        <a:rPr sz="700" spc="-10" dirty="0">
                          <a:latin typeface="Calibri"/>
                          <a:cs typeface="Calibri"/>
                        </a:rPr>
                        <a:t>beyanı</a:t>
                      </a:r>
                      <a:r>
                        <a:rPr sz="700" spc="-20" dirty="0">
                          <a:latin typeface="Calibri"/>
                          <a:cs typeface="Calibri"/>
                        </a:rPr>
                        <a:t> </a:t>
                      </a:r>
                      <a:r>
                        <a:rPr sz="700" spc="-10" dirty="0">
                          <a:latin typeface="Calibri"/>
                          <a:cs typeface="Calibri"/>
                        </a:rPr>
                        <a:t>yapılamayacaktır.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824864">
                <a:tc>
                  <a:txBody>
                    <a:bodyPr/>
                    <a:lstStyle/>
                    <a:p>
                      <a:pPr marL="518159">
                        <a:lnSpc>
                          <a:spcPct val="100000"/>
                        </a:lnSpc>
                        <a:spcBef>
                          <a:spcPts val="75"/>
                        </a:spcBef>
                      </a:pPr>
                      <a:r>
                        <a:rPr sz="1100" b="1" spc="-10" dirty="0">
                          <a:solidFill>
                            <a:srgbClr val="221F1F"/>
                          </a:solidFill>
                          <a:latin typeface="Calibri"/>
                          <a:cs typeface="Calibri"/>
                        </a:rPr>
                        <a:t>İthalatçının sorumluluğu</a:t>
                      </a:r>
                      <a:endParaRPr sz="1100" dirty="0">
                        <a:latin typeface="Calibri"/>
                        <a:cs typeface="Calibri"/>
                      </a:endParaRPr>
                    </a:p>
                    <a:p>
                      <a:pPr marL="68580">
                        <a:lnSpc>
                          <a:spcPct val="100000"/>
                        </a:lnSpc>
                        <a:spcBef>
                          <a:spcPts val="10"/>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35" dirty="0">
                          <a:solidFill>
                            <a:srgbClr val="221F1F"/>
                          </a:solidFill>
                          <a:latin typeface="Calibri"/>
                          <a:cs typeface="Calibri"/>
                        </a:rPr>
                        <a:t>12</a:t>
                      </a:r>
                      <a:endParaRPr sz="1100" dirty="0">
                        <a:latin typeface="Calibri"/>
                        <a:cs typeface="Calibri"/>
                      </a:endParaRPr>
                    </a:p>
                  </a:txBody>
                  <a:tcPr marL="0" marR="0" marT="863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20345">
                        <a:lnSpc>
                          <a:spcPts val="969"/>
                        </a:lnSpc>
                        <a:spcBef>
                          <a:spcPts val="5"/>
                        </a:spcBef>
                      </a:pPr>
                      <a:r>
                        <a:rPr sz="700" dirty="0">
                          <a:latin typeface="Calibri"/>
                          <a:cs typeface="Calibri"/>
                        </a:rPr>
                        <a:t>(4)</a:t>
                      </a:r>
                      <a:r>
                        <a:rPr sz="700" spc="-5" dirty="0">
                          <a:latin typeface="Calibri"/>
                          <a:cs typeface="Calibri"/>
                        </a:rPr>
                        <a:t> </a:t>
                      </a:r>
                      <a:r>
                        <a:rPr sz="700" dirty="0">
                          <a:latin typeface="Calibri"/>
                          <a:cs typeface="Calibri"/>
                        </a:rPr>
                        <a:t>İthal</a:t>
                      </a:r>
                      <a:r>
                        <a:rPr sz="700" spc="-10" dirty="0">
                          <a:latin typeface="Calibri"/>
                          <a:cs typeface="Calibri"/>
                        </a:rPr>
                        <a:t> </a:t>
                      </a:r>
                      <a:r>
                        <a:rPr sz="700" dirty="0">
                          <a:latin typeface="Calibri"/>
                          <a:cs typeface="Calibri"/>
                        </a:rPr>
                        <a:t>edilmiş </a:t>
                      </a:r>
                      <a:r>
                        <a:rPr sz="700" spc="-10" dirty="0">
                          <a:latin typeface="Calibri"/>
                          <a:cs typeface="Calibri"/>
                        </a:rPr>
                        <a:t>ürünün</a:t>
                      </a:r>
                      <a:r>
                        <a:rPr sz="700" spc="-5" dirty="0">
                          <a:latin typeface="Calibri"/>
                          <a:cs typeface="Calibri"/>
                        </a:rPr>
                        <a:t> </a:t>
                      </a:r>
                      <a:r>
                        <a:rPr sz="700" dirty="0">
                          <a:latin typeface="Calibri"/>
                          <a:cs typeface="Calibri"/>
                        </a:rPr>
                        <a:t>GTİP’inin </a:t>
                      </a:r>
                      <a:r>
                        <a:rPr sz="700" spc="-10" dirty="0">
                          <a:latin typeface="Calibri"/>
                          <a:cs typeface="Calibri"/>
                        </a:rPr>
                        <a:t>Ek-</a:t>
                      </a:r>
                      <a:r>
                        <a:rPr sz="700" dirty="0">
                          <a:latin typeface="Calibri"/>
                          <a:cs typeface="Calibri"/>
                        </a:rPr>
                        <a:t>1’de</a:t>
                      </a:r>
                      <a:r>
                        <a:rPr sz="700" spc="-5"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aldığının</a:t>
                      </a:r>
                      <a:r>
                        <a:rPr sz="700" spc="-5" dirty="0">
                          <a:latin typeface="Calibri"/>
                          <a:cs typeface="Calibri"/>
                        </a:rPr>
                        <a:t> </a:t>
                      </a:r>
                      <a:r>
                        <a:rPr sz="700" spc="-10" dirty="0">
                          <a:latin typeface="Calibri"/>
                          <a:cs typeface="Calibri"/>
                        </a:rPr>
                        <a:t>sonradan</a:t>
                      </a:r>
                      <a:r>
                        <a:rPr sz="700" dirty="0">
                          <a:latin typeface="Calibri"/>
                          <a:cs typeface="Calibri"/>
                        </a:rPr>
                        <a:t> </a:t>
                      </a:r>
                      <a:r>
                        <a:rPr sz="700" spc="-10" dirty="0">
                          <a:latin typeface="Calibri"/>
                          <a:cs typeface="Calibri"/>
                        </a:rPr>
                        <a:t>yapılan</a:t>
                      </a:r>
                      <a:r>
                        <a:rPr sz="700" spc="500" dirty="0">
                          <a:latin typeface="Calibri"/>
                          <a:cs typeface="Calibri"/>
                        </a:rPr>
                        <a:t> </a:t>
                      </a:r>
                      <a:r>
                        <a:rPr sz="700" spc="-10" dirty="0">
                          <a:latin typeface="Calibri"/>
                          <a:cs typeface="Calibri"/>
                        </a:rPr>
                        <a:t>kontrol sonucunda</a:t>
                      </a:r>
                      <a:r>
                        <a:rPr sz="700" spc="15" dirty="0">
                          <a:latin typeface="Calibri"/>
                          <a:cs typeface="Calibri"/>
                        </a:rPr>
                        <a:t> </a:t>
                      </a:r>
                      <a:r>
                        <a:rPr sz="700" dirty="0">
                          <a:latin typeface="Calibri"/>
                          <a:cs typeface="Calibri"/>
                        </a:rPr>
                        <a:t>tespit</a:t>
                      </a:r>
                      <a:r>
                        <a:rPr sz="700" spc="10" dirty="0">
                          <a:latin typeface="Calibri"/>
                          <a:cs typeface="Calibri"/>
                        </a:rPr>
                        <a:t> </a:t>
                      </a:r>
                      <a:r>
                        <a:rPr sz="700" spc="-10" dirty="0">
                          <a:latin typeface="Calibri"/>
                          <a:cs typeface="Calibri"/>
                        </a:rPr>
                        <a:t>edilmesi</a:t>
                      </a:r>
                      <a:r>
                        <a:rPr sz="700" spc="-5" dirty="0">
                          <a:latin typeface="Calibri"/>
                          <a:cs typeface="Calibri"/>
                        </a:rPr>
                        <a:t> </a:t>
                      </a:r>
                      <a:r>
                        <a:rPr sz="700" spc="-10" dirty="0">
                          <a:latin typeface="Calibri"/>
                          <a:cs typeface="Calibri"/>
                        </a:rPr>
                        <a:t>halinde</a:t>
                      </a:r>
                      <a:r>
                        <a:rPr sz="700" spc="-5" dirty="0">
                          <a:latin typeface="Calibri"/>
                          <a:cs typeface="Calibri"/>
                        </a:rPr>
                        <a:t> </a:t>
                      </a:r>
                      <a:r>
                        <a:rPr sz="700" dirty="0">
                          <a:latin typeface="Calibri"/>
                          <a:cs typeface="Calibri"/>
                        </a:rPr>
                        <a:t>keyfiyet</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a:t>
                      </a:r>
                      <a:r>
                        <a:rPr sz="700" spc="500" dirty="0">
                          <a:latin typeface="Calibri"/>
                          <a:cs typeface="Calibri"/>
                        </a:rPr>
                        <a:t> </a:t>
                      </a:r>
                      <a:r>
                        <a:rPr sz="700" spc="-10" dirty="0">
                          <a:latin typeface="Calibri"/>
                          <a:cs typeface="Calibri"/>
                        </a:rPr>
                        <a:t>tarafından </a:t>
                      </a:r>
                      <a:r>
                        <a:rPr sz="700" dirty="0">
                          <a:latin typeface="Calibri"/>
                          <a:cs typeface="Calibri"/>
                        </a:rPr>
                        <a:t>Çalışma</a:t>
                      </a:r>
                      <a:r>
                        <a:rPr sz="700" spc="-10"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Sosyal</a:t>
                      </a:r>
                      <a:r>
                        <a:rPr sz="700" spc="-15" dirty="0">
                          <a:latin typeface="Calibri"/>
                          <a:cs typeface="Calibri"/>
                        </a:rPr>
                        <a:t> </a:t>
                      </a:r>
                      <a:r>
                        <a:rPr sz="700" dirty="0">
                          <a:latin typeface="Calibri"/>
                          <a:cs typeface="Calibri"/>
                        </a:rPr>
                        <a:t>Güvenlik </a:t>
                      </a:r>
                      <a:r>
                        <a:rPr sz="700" spc="-10" dirty="0">
                          <a:latin typeface="Calibri"/>
                          <a:cs typeface="Calibri"/>
                        </a:rPr>
                        <a:t>Bakanlığına bildirilir.</a:t>
                      </a:r>
                      <a:r>
                        <a:rPr sz="700" spc="-5" dirty="0">
                          <a:latin typeface="Calibri"/>
                          <a:cs typeface="Calibri"/>
                        </a:rPr>
                        <a:t> </a:t>
                      </a:r>
                      <a:r>
                        <a:rPr sz="700" dirty="0">
                          <a:latin typeface="Calibri"/>
                          <a:cs typeface="Calibri"/>
                        </a:rPr>
                        <a:t>Çalışma</a:t>
                      </a:r>
                      <a:r>
                        <a:rPr sz="700" spc="-10" dirty="0">
                          <a:latin typeface="Calibri"/>
                          <a:cs typeface="Calibri"/>
                        </a:rPr>
                        <a:t> </a:t>
                      </a:r>
                      <a:r>
                        <a:rPr sz="700" spc="-25" dirty="0">
                          <a:latin typeface="Calibri"/>
                          <a:cs typeface="Calibri"/>
                        </a:rPr>
                        <a:t>ve</a:t>
                      </a:r>
                      <a:endParaRPr sz="700" dirty="0">
                        <a:latin typeface="Calibri"/>
                        <a:cs typeface="Calibri"/>
                      </a:endParaRPr>
                    </a:p>
                    <a:p>
                      <a:pPr marL="67945">
                        <a:lnSpc>
                          <a:spcPts val="955"/>
                        </a:lnSpc>
                      </a:pPr>
                      <a:r>
                        <a:rPr sz="700" dirty="0">
                          <a:latin typeface="Calibri"/>
                          <a:cs typeface="Calibri"/>
                        </a:rPr>
                        <a:t>Sosyal</a:t>
                      </a:r>
                      <a:r>
                        <a:rPr sz="700" spc="-5" dirty="0">
                          <a:latin typeface="Calibri"/>
                          <a:cs typeface="Calibri"/>
                        </a:rPr>
                        <a:t> </a:t>
                      </a:r>
                      <a:r>
                        <a:rPr sz="700" spc="-10" dirty="0">
                          <a:latin typeface="Calibri"/>
                          <a:cs typeface="Calibri"/>
                        </a:rPr>
                        <a:t>Güvenlik</a:t>
                      </a:r>
                      <a:r>
                        <a:rPr sz="700" dirty="0">
                          <a:latin typeface="Calibri"/>
                          <a:cs typeface="Calibri"/>
                        </a:rPr>
                        <a:t> </a:t>
                      </a:r>
                      <a:r>
                        <a:rPr sz="700" spc="-10" dirty="0">
                          <a:latin typeface="Calibri"/>
                          <a:cs typeface="Calibri"/>
                        </a:rPr>
                        <a:t>Bakanlığının</a:t>
                      </a:r>
                      <a:r>
                        <a:rPr sz="700" spc="5" dirty="0">
                          <a:latin typeface="Calibri"/>
                          <a:cs typeface="Calibri"/>
                        </a:rPr>
                        <a:t> </a:t>
                      </a:r>
                      <a:r>
                        <a:rPr sz="700" dirty="0">
                          <a:latin typeface="Calibri"/>
                          <a:cs typeface="Calibri"/>
                        </a:rPr>
                        <a:t>ürünün</a:t>
                      </a:r>
                      <a:r>
                        <a:rPr sz="700" spc="20" dirty="0">
                          <a:latin typeface="Calibri"/>
                          <a:cs typeface="Calibri"/>
                        </a:rPr>
                        <a:t> </a:t>
                      </a:r>
                      <a:r>
                        <a:rPr sz="700" spc="-10" dirty="0">
                          <a:latin typeface="Calibri"/>
                          <a:cs typeface="Calibri"/>
                        </a:rPr>
                        <a:t>güvenli</a:t>
                      </a:r>
                      <a:r>
                        <a:rPr sz="700" dirty="0">
                          <a:latin typeface="Calibri"/>
                          <a:cs typeface="Calibri"/>
                        </a:rPr>
                        <a:t> </a:t>
                      </a:r>
                      <a:r>
                        <a:rPr sz="700" spc="-10" dirty="0">
                          <a:latin typeface="Calibri"/>
                          <a:cs typeface="Calibri"/>
                        </a:rPr>
                        <a:t>olmadığını</a:t>
                      </a:r>
                      <a:r>
                        <a:rPr sz="700" spc="-5" dirty="0">
                          <a:latin typeface="Calibri"/>
                          <a:cs typeface="Calibri"/>
                        </a:rPr>
                        <a:t> </a:t>
                      </a:r>
                      <a:r>
                        <a:rPr sz="700" dirty="0">
                          <a:latin typeface="Calibri"/>
                          <a:cs typeface="Calibri"/>
                        </a:rPr>
                        <a:t>tespit </a:t>
                      </a:r>
                      <a:r>
                        <a:rPr sz="700" spc="-10" dirty="0">
                          <a:latin typeface="Calibri"/>
                          <a:cs typeface="Calibri"/>
                        </a:rPr>
                        <a:t>ederek</a:t>
                      </a:r>
                      <a:endParaRPr sz="700" dirty="0">
                        <a:latin typeface="Calibri"/>
                        <a:cs typeface="Calibri"/>
                      </a:endParaRPr>
                    </a:p>
                    <a:p>
                      <a:pPr marL="67945" marR="69215">
                        <a:lnSpc>
                          <a:spcPts val="980"/>
                        </a:lnSpc>
                        <a:spcBef>
                          <a:spcPts val="25"/>
                        </a:spcBef>
                      </a:pPr>
                      <a:r>
                        <a:rPr sz="700" dirty="0">
                          <a:latin typeface="Calibri"/>
                          <a:cs typeface="Calibri"/>
                        </a:rPr>
                        <a:t>gümrük</a:t>
                      </a:r>
                      <a:r>
                        <a:rPr sz="700" spc="25" dirty="0">
                          <a:latin typeface="Calibri"/>
                          <a:cs typeface="Calibri"/>
                        </a:rPr>
                        <a:t> </a:t>
                      </a:r>
                      <a:r>
                        <a:rPr sz="700" spc="-10" dirty="0">
                          <a:latin typeface="Calibri"/>
                          <a:cs typeface="Calibri"/>
                        </a:rPr>
                        <a:t>idaresine</a:t>
                      </a:r>
                      <a:r>
                        <a:rPr sz="700" spc="35" dirty="0">
                          <a:latin typeface="Calibri"/>
                          <a:cs typeface="Calibri"/>
                        </a:rPr>
                        <a:t> </a:t>
                      </a:r>
                      <a:r>
                        <a:rPr sz="700" spc="-10" dirty="0">
                          <a:latin typeface="Calibri"/>
                          <a:cs typeface="Calibri"/>
                        </a:rPr>
                        <a:t>bildirmesi</a:t>
                      </a:r>
                      <a:r>
                        <a:rPr sz="700" spc="30" dirty="0">
                          <a:latin typeface="Calibri"/>
                          <a:cs typeface="Calibri"/>
                        </a:rPr>
                        <a:t> </a:t>
                      </a:r>
                      <a:r>
                        <a:rPr sz="700" spc="-10" dirty="0">
                          <a:latin typeface="Calibri"/>
                          <a:cs typeface="Calibri"/>
                        </a:rPr>
                        <a:t>halinde,</a:t>
                      </a:r>
                      <a:r>
                        <a:rPr sz="700" spc="40" dirty="0">
                          <a:latin typeface="Calibri"/>
                          <a:cs typeface="Calibri"/>
                        </a:rPr>
                        <a:t> </a:t>
                      </a:r>
                      <a:r>
                        <a:rPr sz="700" spc="-10" dirty="0">
                          <a:latin typeface="Calibri"/>
                          <a:cs typeface="Calibri"/>
                        </a:rPr>
                        <a:t>uygunluk</a:t>
                      </a:r>
                      <a:r>
                        <a:rPr sz="700" spc="30" dirty="0">
                          <a:latin typeface="Calibri"/>
                          <a:cs typeface="Calibri"/>
                        </a:rPr>
                        <a:t> </a:t>
                      </a:r>
                      <a:r>
                        <a:rPr sz="700" spc="-10" dirty="0">
                          <a:latin typeface="Calibri"/>
                          <a:cs typeface="Calibri"/>
                        </a:rPr>
                        <a:t>değerlendirmesinin</a:t>
                      </a:r>
                      <a:r>
                        <a:rPr sz="700" spc="35" dirty="0">
                          <a:latin typeface="Calibri"/>
                          <a:cs typeface="Calibri"/>
                        </a:rPr>
                        <a:t> </a:t>
                      </a:r>
                      <a:r>
                        <a:rPr sz="700" spc="-10" dirty="0">
                          <a:latin typeface="Calibri"/>
                          <a:cs typeface="Calibri"/>
                        </a:rPr>
                        <a:t>olumsuz</a:t>
                      </a:r>
                      <a:r>
                        <a:rPr sz="700" spc="500" dirty="0">
                          <a:latin typeface="Calibri"/>
                          <a:cs typeface="Calibri"/>
                        </a:rPr>
                        <a:t> </a:t>
                      </a:r>
                      <a:r>
                        <a:rPr sz="700" spc="-10" dirty="0">
                          <a:latin typeface="Calibri"/>
                          <a:cs typeface="Calibri"/>
                        </a:rPr>
                        <a:t>sonuçlandığı </a:t>
                      </a:r>
                      <a:r>
                        <a:rPr sz="700" dirty="0">
                          <a:latin typeface="Calibri"/>
                          <a:cs typeface="Calibri"/>
                        </a:rPr>
                        <a:t>kabul</a:t>
                      </a:r>
                      <a:r>
                        <a:rPr sz="700" spc="5" dirty="0">
                          <a:latin typeface="Calibri"/>
                          <a:cs typeface="Calibri"/>
                        </a:rPr>
                        <a:t> </a:t>
                      </a:r>
                      <a:r>
                        <a:rPr sz="700" spc="-10" dirty="0">
                          <a:latin typeface="Calibri"/>
                          <a:cs typeface="Calibri"/>
                        </a:rPr>
                        <a:t>edilir.</a:t>
                      </a:r>
                      <a:endParaRPr sz="7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7780" algn="just">
                        <a:lnSpc>
                          <a:spcPct val="100000"/>
                        </a:lnSpc>
                        <a:spcBef>
                          <a:spcPts val="5"/>
                        </a:spcBef>
                      </a:pPr>
                      <a:r>
                        <a:rPr sz="700" dirty="0">
                          <a:latin typeface="Calibri"/>
                          <a:cs typeface="Calibri"/>
                        </a:rPr>
                        <a:t>4)İthal</a:t>
                      </a:r>
                      <a:r>
                        <a:rPr sz="700" spc="95" dirty="0">
                          <a:latin typeface="Calibri"/>
                          <a:cs typeface="Calibri"/>
                        </a:rPr>
                        <a:t> </a:t>
                      </a:r>
                      <a:r>
                        <a:rPr sz="700" dirty="0">
                          <a:latin typeface="Calibri"/>
                          <a:cs typeface="Calibri"/>
                        </a:rPr>
                        <a:t>edilmiş</a:t>
                      </a:r>
                      <a:r>
                        <a:rPr sz="700" spc="100" dirty="0">
                          <a:latin typeface="Calibri"/>
                          <a:cs typeface="Calibri"/>
                        </a:rPr>
                        <a:t> </a:t>
                      </a:r>
                      <a:r>
                        <a:rPr sz="700" dirty="0">
                          <a:latin typeface="Calibri"/>
                          <a:cs typeface="Calibri"/>
                        </a:rPr>
                        <a:t>ürünün</a:t>
                      </a:r>
                      <a:r>
                        <a:rPr sz="700" spc="95" dirty="0">
                          <a:latin typeface="Calibri"/>
                          <a:cs typeface="Calibri"/>
                        </a:rPr>
                        <a:t> </a:t>
                      </a:r>
                      <a:r>
                        <a:rPr sz="700" dirty="0">
                          <a:latin typeface="Calibri"/>
                          <a:cs typeface="Calibri"/>
                        </a:rPr>
                        <a:t>GTİP'inin</a:t>
                      </a:r>
                      <a:r>
                        <a:rPr sz="700" spc="100" dirty="0">
                          <a:latin typeface="Calibri"/>
                          <a:cs typeface="Calibri"/>
                        </a:rPr>
                        <a:t> </a:t>
                      </a:r>
                      <a:r>
                        <a:rPr sz="700" spc="-10" dirty="0">
                          <a:latin typeface="Calibri"/>
                          <a:cs typeface="Calibri"/>
                        </a:rPr>
                        <a:t>Ek-</a:t>
                      </a:r>
                      <a:r>
                        <a:rPr sz="700" dirty="0">
                          <a:latin typeface="Calibri"/>
                          <a:cs typeface="Calibri"/>
                        </a:rPr>
                        <a:t>1'de</a:t>
                      </a:r>
                      <a:r>
                        <a:rPr sz="700" spc="100" dirty="0">
                          <a:latin typeface="Calibri"/>
                          <a:cs typeface="Calibri"/>
                        </a:rPr>
                        <a:t> </a:t>
                      </a:r>
                      <a:r>
                        <a:rPr sz="700" dirty="0">
                          <a:latin typeface="Calibri"/>
                          <a:cs typeface="Calibri"/>
                        </a:rPr>
                        <a:t>yer</a:t>
                      </a:r>
                      <a:r>
                        <a:rPr sz="700" spc="95" dirty="0">
                          <a:latin typeface="Calibri"/>
                          <a:cs typeface="Calibri"/>
                        </a:rPr>
                        <a:t> </a:t>
                      </a:r>
                      <a:r>
                        <a:rPr sz="700" dirty="0">
                          <a:latin typeface="Calibri"/>
                          <a:cs typeface="Calibri"/>
                        </a:rPr>
                        <a:t>aldığının</a:t>
                      </a:r>
                      <a:r>
                        <a:rPr sz="700" spc="100" dirty="0">
                          <a:latin typeface="Calibri"/>
                          <a:cs typeface="Calibri"/>
                        </a:rPr>
                        <a:t> </a:t>
                      </a:r>
                      <a:r>
                        <a:rPr sz="700" dirty="0">
                          <a:latin typeface="Calibri"/>
                          <a:cs typeface="Calibri"/>
                        </a:rPr>
                        <a:t>sonradan</a:t>
                      </a:r>
                      <a:r>
                        <a:rPr sz="700" spc="95" dirty="0">
                          <a:latin typeface="Calibri"/>
                          <a:cs typeface="Calibri"/>
                        </a:rPr>
                        <a:t> </a:t>
                      </a:r>
                      <a:r>
                        <a:rPr sz="700" dirty="0">
                          <a:latin typeface="Calibri"/>
                          <a:cs typeface="Calibri"/>
                        </a:rPr>
                        <a:t>yapılan</a:t>
                      </a:r>
                      <a:r>
                        <a:rPr sz="700" spc="100" dirty="0">
                          <a:latin typeface="Calibri"/>
                          <a:cs typeface="Calibri"/>
                        </a:rPr>
                        <a:t> </a:t>
                      </a:r>
                      <a:r>
                        <a:rPr sz="700" dirty="0">
                          <a:latin typeface="Calibri"/>
                          <a:cs typeface="Calibri"/>
                        </a:rPr>
                        <a:t>kontrol</a:t>
                      </a:r>
                      <a:r>
                        <a:rPr sz="700" spc="100" dirty="0">
                          <a:latin typeface="Calibri"/>
                          <a:cs typeface="Calibri"/>
                        </a:rPr>
                        <a:t> </a:t>
                      </a:r>
                      <a:r>
                        <a:rPr sz="700" spc="-25" dirty="0">
                          <a:latin typeface="Calibri"/>
                          <a:cs typeface="Calibri"/>
                        </a:rPr>
                        <a:t>ne-</a:t>
                      </a:r>
                      <a:endParaRPr sz="700" dirty="0">
                        <a:latin typeface="Calibri"/>
                        <a:cs typeface="Calibri"/>
                      </a:endParaRPr>
                    </a:p>
                    <a:p>
                      <a:pPr marR="145415" algn="just">
                        <a:lnSpc>
                          <a:spcPct val="116700"/>
                        </a:lnSpc>
                        <a:spcBef>
                          <a:spcPts val="5"/>
                        </a:spcBef>
                      </a:pPr>
                      <a:r>
                        <a:rPr sz="700" dirty="0">
                          <a:latin typeface="Calibri"/>
                          <a:cs typeface="Calibri"/>
                        </a:rPr>
                        <a:t>ticesinde</a:t>
                      </a:r>
                      <a:r>
                        <a:rPr sz="700" spc="60" dirty="0">
                          <a:latin typeface="Calibri"/>
                          <a:cs typeface="Calibri"/>
                        </a:rPr>
                        <a:t> </a:t>
                      </a:r>
                      <a:r>
                        <a:rPr sz="700" dirty="0">
                          <a:latin typeface="Calibri"/>
                          <a:cs typeface="Calibri"/>
                        </a:rPr>
                        <a:t>tespit</a:t>
                      </a:r>
                      <a:r>
                        <a:rPr sz="700" spc="65" dirty="0">
                          <a:latin typeface="Calibri"/>
                          <a:cs typeface="Calibri"/>
                        </a:rPr>
                        <a:t> </a:t>
                      </a:r>
                      <a:r>
                        <a:rPr sz="700" dirty="0">
                          <a:latin typeface="Calibri"/>
                          <a:cs typeface="Calibri"/>
                        </a:rPr>
                        <a:t>edilmesi</a:t>
                      </a:r>
                      <a:r>
                        <a:rPr sz="700" spc="60" dirty="0">
                          <a:latin typeface="Calibri"/>
                          <a:cs typeface="Calibri"/>
                        </a:rPr>
                        <a:t> </a:t>
                      </a:r>
                      <a:r>
                        <a:rPr sz="700" dirty="0">
                          <a:latin typeface="Calibri"/>
                          <a:cs typeface="Calibri"/>
                        </a:rPr>
                        <a:t>halinde,</a:t>
                      </a:r>
                      <a:r>
                        <a:rPr sz="700" spc="70" dirty="0">
                          <a:latin typeface="Calibri"/>
                          <a:cs typeface="Calibri"/>
                        </a:rPr>
                        <a:t> </a:t>
                      </a:r>
                      <a:r>
                        <a:rPr sz="700" dirty="0">
                          <a:latin typeface="Calibri"/>
                          <a:cs typeface="Calibri"/>
                        </a:rPr>
                        <a:t>ilgili</a:t>
                      </a:r>
                      <a:r>
                        <a:rPr sz="700" spc="60" dirty="0">
                          <a:latin typeface="Calibri"/>
                          <a:cs typeface="Calibri"/>
                        </a:rPr>
                        <a:t> </a:t>
                      </a:r>
                      <a:r>
                        <a:rPr sz="700" dirty="0">
                          <a:latin typeface="Calibri"/>
                          <a:cs typeface="Calibri"/>
                        </a:rPr>
                        <a:t>gümrük</a:t>
                      </a:r>
                      <a:r>
                        <a:rPr sz="700" spc="65" dirty="0">
                          <a:latin typeface="Calibri"/>
                          <a:cs typeface="Calibri"/>
                        </a:rPr>
                        <a:t> </a:t>
                      </a:r>
                      <a:r>
                        <a:rPr sz="700" dirty="0">
                          <a:latin typeface="Calibri"/>
                          <a:cs typeface="Calibri"/>
                        </a:rPr>
                        <a:t>idaresi,</a:t>
                      </a:r>
                      <a:r>
                        <a:rPr sz="700" spc="70" dirty="0">
                          <a:latin typeface="Calibri"/>
                          <a:cs typeface="Calibri"/>
                        </a:rPr>
                        <a:t> </a:t>
                      </a:r>
                      <a:r>
                        <a:rPr sz="700" dirty="0">
                          <a:latin typeface="Calibri"/>
                          <a:cs typeface="Calibri"/>
                        </a:rPr>
                        <a:t>söz</a:t>
                      </a:r>
                      <a:r>
                        <a:rPr sz="700" spc="70" dirty="0">
                          <a:latin typeface="Calibri"/>
                          <a:cs typeface="Calibri"/>
                        </a:rPr>
                        <a:t> </a:t>
                      </a:r>
                      <a:r>
                        <a:rPr sz="700" dirty="0">
                          <a:latin typeface="Calibri"/>
                          <a:cs typeface="Calibri"/>
                        </a:rPr>
                        <a:t>konusu</a:t>
                      </a:r>
                      <a:r>
                        <a:rPr sz="700" spc="65" dirty="0">
                          <a:latin typeface="Calibri"/>
                          <a:cs typeface="Calibri"/>
                        </a:rPr>
                        <a:t> </a:t>
                      </a:r>
                      <a:r>
                        <a:rPr sz="700" dirty="0">
                          <a:latin typeface="Calibri"/>
                          <a:cs typeface="Calibri"/>
                        </a:rPr>
                        <a:t>tespiti</a:t>
                      </a:r>
                      <a:r>
                        <a:rPr sz="700" spc="70" dirty="0">
                          <a:latin typeface="Calibri"/>
                          <a:cs typeface="Calibri"/>
                        </a:rPr>
                        <a:t> </a:t>
                      </a:r>
                      <a:r>
                        <a:rPr sz="700" dirty="0">
                          <a:latin typeface="Calibri"/>
                          <a:cs typeface="Calibri"/>
                        </a:rPr>
                        <a:t>Çalışma</a:t>
                      </a:r>
                      <a:r>
                        <a:rPr sz="700" spc="65" dirty="0">
                          <a:latin typeface="Calibri"/>
                          <a:cs typeface="Calibri"/>
                        </a:rPr>
                        <a:t> </a:t>
                      </a:r>
                      <a:r>
                        <a:rPr sz="700" spc="-25" dirty="0">
                          <a:latin typeface="Calibri"/>
                          <a:cs typeface="Calibri"/>
                        </a:rPr>
                        <a:t>ve</a:t>
                      </a:r>
                      <a:r>
                        <a:rPr sz="700" spc="500" dirty="0">
                          <a:latin typeface="Calibri"/>
                          <a:cs typeface="Calibri"/>
                        </a:rPr>
                        <a:t> </a:t>
                      </a:r>
                      <a:r>
                        <a:rPr sz="700" spc="-10" dirty="0">
                          <a:latin typeface="Calibri"/>
                          <a:cs typeface="Calibri"/>
                        </a:rPr>
                        <a:t>Sosyal</a:t>
                      </a:r>
                      <a:r>
                        <a:rPr sz="700" spc="-20" dirty="0">
                          <a:latin typeface="Calibri"/>
                          <a:cs typeface="Calibri"/>
                        </a:rPr>
                        <a:t> </a:t>
                      </a:r>
                      <a:r>
                        <a:rPr sz="700" spc="-10" dirty="0">
                          <a:latin typeface="Calibri"/>
                          <a:cs typeface="Calibri"/>
                        </a:rPr>
                        <a:t>Güvenlik</a:t>
                      </a:r>
                      <a:r>
                        <a:rPr sz="700" spc="-15" dirty="0">
                          <a:latin typeface="Calibri"/>
                          <a:cs typeface="Calibri"/>
                        </a:rPr>
                        <a:t> </a:t>
                      </a:r>
                      <a:r>
                        <a:rPr sz="700" spc="-10" dirty="0">
                          <a:latin typeface="Calibri"/>
                          <a:cs typeface="Calibri"/>
                        </a:rPr>
                        <a:t>Bakanlığına</a:t>
                      </a:r>
                      <a:r>
                        <a:rPr sz="700" spc="-15" dirty="0">
                          <a:latin typeface="Calibri"/>
                          <a:cs typeface="Calibri"/>
                        </a:rPr>
                        <a:t> </a:t>
                      </a:r>
                      <a:r>
                        <a:rPr sz="700" spc="-10" dirty="0">
                          <a:latin typeface="Calibri"/>
                          <a:cs typeface="Calibri"/>
                        </a:rPr>
                        <a:t>bildirir. İlgili</a:t>
                      </a:r>
                      <a:r>
                        <a:rPr sz="700" spc="-15" dirty="0">
                          <a:latin typeface="Calibri"/>
                          <a:cs typeface="Calibri"/>
                        </a:rPr>
                        <a:t> </a:t>
                      </a:r>
                      <a:r>
                        <a:rPr sz="700" spc="-10" dirty="0">
                          <a:latin typeface="Calibri"/>
                          <a:cs typeface="Calibri"/>
                        </a:rPr>
                        <a:t>Bakanlık</a:t>
                      </a:r>
                      <a:r>
                        <a:rPr sz="700" spc="-20" dirty="0">
                          <a:latin typeface="Calibri"/>
                          <a:cs typeface="Calibri"/>
                        </a:rPr>
                        <a:t> </a:t>
                      </a:r>
                      <a:r>
                        <a:rPr sz="700" spc="-10" dirty="0">
                          <a:latin typeface="Calibri"/>
                          <a:cs typeface="Calibri"/>
                        </a:rPr>
                        <a:t>tarafından ürünün güvenli</a:t>
                      </a:r>
                      <a:r>
                        <a:rPr sz="700" dirty="0">
                          <a:latin typeface="Calibri"/>
                          <a:cs typeface="Calibri"/>
                        </a:rPr>
                        <a:t> </a:t>
                      </a:r>
                      <a:r>
                        <a:rPr sz="700" spc="-10" dirty="0">
                          <a:latin typeface="Calibri"/>
                          <a:cs typeface="Calibri"/>
                        </a:rPr>
                        <a:t>olmadığının</a:t>
                      </a:r>
                      <a:r>
                        <a:rPr sz="700" spc="500" dirty="0">
                          <a:latin typeface="Calibri"/>
                          <a:cs typeface="Calibri"/>
                        </a:rPr>
                        <a:t> </a:t>
                      </a:r>
                      <a:r>
                        <a:rPr sz="700" spc="-10" dirty="0">
                          <a:latin typeface="Calibri"/>
                          <a:cs typeface="Calibri"/>
                        </a:rPr>
                        <a:t>belirle-</a:t>
                      </a:r>
                      <a:r>
                        <a:rPr sz="700" dirty="0">
                          <a:latin typeface="Calibri"/>
                          <a:cs typeface="Calibri"/>
                        </a:rPr>
                        <a:t>nerek</a:t>
                      </a:r>
                      <a:r>
                        <a:rPr sz="700" spc="220" dirty="0">
                          <a:latin typeface="Calibri"/>
                          <a:cs typeface="Calibri"/>
                        </a:rPr>
                        <a:t> </a:t>
                      </a:r>
                      <a:r>
                        <a:rPr sz="700" dirty="0">
                          <a:latin typeface="Calibri"/>
                          <a:cs typeface="Calibri"/>
                        </a:rPr>
                        <a:t>gümrük</a:t>
                      </a:r>
                      <a:r>
                        <a:rPr sz="700" spc="225" dirty="0">
                          <a:latin typeface="Calibri"/>
                          <a:cs typeface="Calibri"/>
                        </a:rPr>
                        <a:t> </a:t>
                      </a:r>
                      <a:r>
                        <a:rPr sz="700" dirty="0">
                          <a:latin typeface="Calibri"/>
                          <a:cs typeface="Calibri"/>
                        </a:rPr>
                        <a:t>idaresine</a:t>
                      </a:r>
                      <a:r>
                        <a:rPr sz="700" spc="235" dirty="0">
                          <a:latin typeface="Calibri"/>
                          <a:cs typeface="Calibri"/>
                        </a:rPr>
                        <a:t> </a:t>
                      </a:r>
                      <a:r>
                        <a:rPr sz="700" dirty="0">
                          <a:latin typeface="Calibri"/>
                          <a:cs typeface="Calibri"/>
                        </a:rPr>
                        <a:t>iletilmesi</a:t>
                      </a:r>
                      <a:r>
                        <a:rPr sz="700" spc="220" dirty="0">
                          <a:latin typeface="Calibri"/>
                          <a:cs typeface="Calibri"/>
                        </a:rPr>
                        <a:t> </a:t>
                      </a:r>
                      <a:r>
                        <a:rPr sz="700" dirty="0">
                          <a:latin typeface="Calibri"/>
                          <a:cs typeface="Calibri"/>
                        </a:rPr>
                        <a:t>halinde,</a:t>
                      </a:r>
                      <a:r>
                        <a:rPr sz="700" spc="235" dirty="0">
                          <a:latin typeface="Calibri"/>
                          <a:cs typeface="Calibri"/>
                        </a:rPr>
                        <a:t> </a:t>
                      </a:r>
                      <a:r>
                        <a:rPr sz="700" dirty="0">
                          <a:latin typeface="Calibri"/>
                          <a:cs typeface="Calibri"/>
                        </a:rPr>
                        <a:t>söz</a:t>
                      </a:r>
                      <a:r>
                        <a:rPr sz="700" spc="229" dirty="0">
                          <a:latin typeface="Calibri"/>
                          <a:cs typeface="Calibri"/>
                        </a:rPr>
                        <a:t> </a:t>
                      </a:r>
                      <a:r>
                        <a:rPr sz="700" dirty="0">
                          <a:latin typeface="Calibri"/>
                          <a:cs typeface="Calibri"/>
                        </a:rPr>
                        <a:t>konusu</a:t>
                      </a:r>
                      <a:r>
                        <a:rPr sz="700" spc="225" dirty="0">
                          <a:latin typeface="Calibri"/>
                          <a:cs typeface="Calibri"/>
                        </a:rPr>
                        <a:t> </a:t>
                      </a:r>
                      <a:r>
                        <a:rPr sz="700" dirty="0">
                          <a:latin typeface="Calibri"/>
                          <a:cs typeface="Calibri"/>
                        </a:rPr>
                        <a:t>ürünlerin</a:t>
                      </a:r>
                      <a:r>
                        <a:rPr sz="700" spc="220" dirty="0">
                          <a:latin typeface="Calibri"/>
                          <a:cs typeface="Calibri"/>
                        </a:rPr>
                        <a:t> </a:t>
                      </a:r>
                      <a:r>
                        <a:rPr sz="700" spc="-10" dirty="0">
                          <a:latin typeface="Calibri"/>
                          <a:cs typeface="Calibri"/>
                        </a:rPr>
                        <a:t>uygunluk</a:t>
                      </a:r>
                      <a:r>
                        <a:rPr sz="700" spc="500" dirty="0">
                          <a:latin typeface="Calibri"/>
                          <a:cs typeface="Calibri"/>
                        </a:rPr>
                        <a:t> </a:t>
                      </a:r>
                      <a:r>
                        <a:rPr sz="700" spc="-10" dirty="0">
                          <a:latin typeface="Calibri"/>
                          <a:cs typeface="Calibri"/>
                        </a:rPr>
                        <a:t>değerlendirmesi</a:t>
                      </a:r>
                      <a:r>
                        <a:rPr sz="700" spc="25" dirty="0">
                          <a:latin typeface="Calibri"/>
                          <a:cs typeface="Calibri"/>
                        </a:rPr>
                        <a:t> </a:t>
                      </a:r>
                      <a:r>
                        <a:rPr sz="700" dirty="0">
                          <a:latin typeface="Calibri"/>
                          <a:cs typeface="Calibri"/>
                        </a:rPr>
                        <a:t>olumsuz</a:t>
                      </a:r>
                      <a:r>
                        <a:rPr sz="700" spc="40" dirty="0">
                          <a:latin typeface="Calibri"/>
                          <a:cs typeface="Calibri"/>
                        </a:rPr>
                        <a:t> </a:t>
                      </a:r>
                      <a:r>
                        <a:rPr sz="700" spc="-10" dirty="0">
                          <a:latin typeface="Calibri"/>
                          <a:cs typeface="Calibri"/>
                        </a:rPr>
                        <a:t>sonuçlanmış</a:t>
                      </a:r>
                      <a:r>
                        <a:rPr sz="700" spc="35" dirty="0">
                          <a:latin typeface="Calibri"/>
                          <a:cs typeface="Calibri"/>
                        </a:rPr>
                        <a:t> </a:t>
                      </a:r>
                      <a:r>
                        <a:rPr sz="700" spc="-10" dirty="0">
                          <a:latin typeface="Calibri"/>
                          <a:cs typeface="Calibri"/>
                        </a:rPr>
                        <a:t>addedilir.</a:t>
                      </a:r>
                      <a:endParaRPr sz="7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89193763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nvGraphicFramePr>
        <p:xfrm>
          <a:off x="1662197" y="688207"/>
          <a:ext cx="9061082" cy="1107875"/>
        </p:xfrm>
        <a:graphic>
          <a:graphicData uri="http://schemas.openxmlformats.org/drawingml/2006/table">
            <a:tbl>
              <a:tblPr firstRow="1" bandRow="1">
                <a:tableStyleId>{2D5ABB26-0587-4C30-8999-92F81FD0307C}</a:tableStyleId>
              </a:tblPr>
              <a:tblGrid>
                <a:gridCol w="1710757">
                  <a:extLst>
                    <a:ext uri="{9D8B030D-6E8A-4147-A177-3AD203B41FA5}">
                      <a16:colId xmlns:a16="http://schemas.microsoft.com/office/drawing/2014/main" val="20000"/>
                    </a:ext>
                  </a:extLst>
                </a:gridCol>
                <a:gridCol w="2939554">
                  <a:extLst>
                    <a:ext uri="{9D8B030D-6E8A-4147-A177-3AD203B41FA5}">
                      <a16:colId xmlns:a16="http://schemas.microsoft.com/office/drawing/2014/main" val="20001"/>
                    </a:ext>
                  </a:extLst>
                </a:gridCol>
                <a:gridCol w="3369115">
                  <a:extLst>
                    <a:ext uri="{9D8B030D-6E8A-4147-A177-3AD203B41FA5}">
                      <a16:colId xmlns:a16="http://schemas.microsoft.com/office/drawing/2014/main" val="20002"/>
                    </a:ext>
                  </a:extLst>
                </a:gridCol>
                <a:gridCol w="1041656">
                  <a:extLst>
                    <a:ext uri="{9D8B030D-6E8A-4147-A177-3AD203B41FA5}">
                      <a16:colId xmlns:a16="http://schemas.microsoft.com/office/drawing/2014/main" val="20003"/>
                    </a:ext>
                  </a:extLst>
                </a:gridCol>
              </a:tblGrid>
              <a:tr h="985226">
                <a:tc>
                  <a:txBody>
                    <a:bodyPr/>
                    <a:lstStyle/>
                    <a:p>
                      <a:pPr marL="68580" marR="1351915">
                        <a:lnSpc>
                          <a:spcPct val="112500"/>
                        </a:lnSpc>
                        <a:spcBef>
                          <a:spcPts val="170"/>
                        </a:spcBef>
                      </a:pPr>
                      <a:r>
                        <a:rPr sz="700" b="1" spc="-25" dirty="0">
                          <a:solidFill>
                            <a:srgbClr val="221F1F"/>
                          </a:solidFill>
                          <a:latin typeface="Calibri"/>
                          <a:cs typeface="Calibri"/>
                        </a:rPr>
                        <a:t>Yaptırımlar</a:t>
                      </a:r>
                      <a:r>
                        <a:rPr sz="700" b="1" spc="500" dirty="0">
                          <a:solidFill>
                            <a:srgbClr val="221F1F"/>
                          </a:solidFill>
                          <a:latin typeface="Calibri"/>
                          <a:cs typeface="Calibri"/>
                        </a:rPr>
                        <a:t> </a:t>
                      </a:r>
                      <a:r>
                        <a:rPr sz="700" b="1" dirty="0">
                          <a:solidFill>
                            <a:srgbClr val="221F1F"/>
                          </a:solidFill>
                          <a:latin typeface="Calibri"/>
                          <a:cs typeface="Calibri"/>
                        </a:rPr>
                        <a:t>MADDE</a:t>
                      </a:r>
                      <a:r>
                        <a:rPr sz="700" b="1" spc="-10" dirty="0">
                          <a:solidFill>
                            <a:srgbClr val="221F1F"/>
                          </a:solidFill>
                          <a:latin typeface="Calibri"/>
                          <a:cs typeface="Calibri"/>
                        </a:rPr>
                        <a:t> </a:t>
                      </a:r>
                      <a:r>
                        <a:rPr sz="700" b="1" spc="-25" dirty="0">
                          <a:solidFill>
                            <a:srgbClr val="221F1F"/>
                          </a:solidFill>
                          <a:latin typeface="Calibri"/>
                          <a:cs typeface="Calibri"/>
                        </a:rPr>
                        <a:t>13</a:t>
                      </a:r>
                      <a:endParaRPr sz="700">
                        <a:latin typeface="Calibri"/>
                        <a:cs typeface="Calibri"/>
                      </a:endParaRPr>
                    </a:p>
                  </a:txBody>
                  <a:tcPr marL="0" marR="0" marT="195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6845">
                        <a:lnSpc>
                          <a:spcPct val="100000"/>
                        </a:lnSpc>
                        <a:spcBef>
                          <a:spcPts val="15"/>
                        </a:spcBef>
                      </a:pPr>
                      <a:r>
                        <a:rPr sz="700" dirty="0">
                          <a:latin typeface="Times New Roman"/>
                          <a:cs typeface="Times New Roman"/>
                        </a:rPr>
                        <a:t>(2)</a:t>
                      </a:r>
                      <a:r>
                        <a:rPr sz="700" spc="-30" dirty="0">
                          <a:latin typeface="Times New Roman"/>
                          <a:cs typeface="Times New Roman"/>
                        </a:rPr>
                        <a:t> </a:t>
                      </a:r>
                      <a:r>
                        <a:rPr sz="700" dirty="0">
                          <a:latin typeface="Times New Roman"/>
                          <a:cs typeface="Times New Roman"/>
                        </a:rPr>
                        <a:t>TAREKS</a:t>
                      </a:r>
                      <a:r>
                        <a:rPr sz="700" spc="-40" dirty="0">
                          <a:latin typeface="Times New Roman"/>
                          <a:cs typeface="Times New Roman"/>
                        </a:rPr>
                        <a:t> </a:t>
                      </a:r>
                      <a:r>
                        <a:rPr sz="700" dirty="0">
                          <a:latin typeface="Times New Roman"/>
                          <a:cs typeface="Times New Roman"/>
                        </a:rPr>
                        <a:t>üzerinden</a:t>
                      </a:r>
                      <a:r>
                        <a:rPr sz="700" spc="-30" dirty="0">
                          <a:latin typeface="Times New Roman"/>
                          <a:cs typeface="Times New Roman"/>
                        </a:rPr>
                        <a:t> </a:t>
                      </a:r>
                      <a:r>
                        <a:rPr sz="700" dirty="0">
                          <a:latin typeface="Times New Roman"/>
                          <a:cs typeface="Times New Roman"/>
                        </a:rPr>
                        <a:t>yürütülen</a:t>
                      </a:r>
                      <a:r>
                        <a:rPr sz="700" spc="-30" dirty="0">
                          <a:latin typeface="Times New Roman"/>
                          <a:cs typeface="Times New Roman"/>
                        </a:rPr>
                        <a:t> </a:t>
                      </a:r>
                      <a:r>
                        <a:rPr sz="700" dirty="0">
                          <a:latin typeface="Times New Roman"/>
                          <a:cs typeface="Times New Roman"/>
                        </a:rPr>
                        <a:t>denetimlerde,</a:t>
                      </a:r>
                      <a:r>
                        <a:rPr sz="700" spc="-20" dirty="0">
                          <a:latin typeface="Times New Roman"/>
                          <a:cs typeface="Times New Roman"/>
                        </a:rPr>
                        <a:t> </a:t>
                      </a:r>
                      <a:r>
                        <a:rPr sz="700" dirty="0">
                          <a:latin typeface="Times New Roman"/>
                          <a:cs typeface="Times New Roman"/>
                        </a:rPr>
                        <a:t>ilgili</a:t>
                      </a:r>
                      <a:r>
                        <a:rPr sz="700" spc="-25" dirty="0">
                          <a:latin typeface="Times New Roman"/>
                          <a:cs typeface="Times New Roman"/>
                        </a:rPr>
                        <a:t> </a:t>
                      </a:r>
                      <a:r>
                        <a:rPr sz="700" dirty="0">
                          <a:latin typeface="Times New Roman"/>
                          <a:cs typeface="Times New Roman"/>
                        </a:rPr>
                        <a:t>mevzuata,</a:t>
                      </a:r>
                      <a:r>
                        <a:rPr sz="700" spc="-30" dirty="0">
                          <a:latin typeface="Times New Roman"/>
                          <a:cs typeface="Times New Roman"/>
                        </a:rPr>
                        <a:t> </a:t>
                      </a:r>
                      <a:r>
                        <a:rPr sz="700" spc="-25" dirty="0">
                          <a:latin typeface="Times New Roman"/>
                          <a:cs typeface="Times New Roman"/>
                        </a:rPr>
                        <a:t>bu</a:t>
                      </a:r>
                      <a:endParaRPr sz="700">
                        <a:latin typeface="Times New Roman"/>
                        <a:cs typeface="Times New Roman"/>
                      </a:endParaRPr>
                    </a:p>
                    <a:p>
                      <a:pPr marL="156845">
                        <a:lnSpc>
                          <a:spcPct val="100000"/>
                        </a:lnSpc>
                        <a:spcBef>
                          <a:spcPts val="85"/>
                        </a:spcBef>
                      </a:pPr>
                      <a:r>
                        <a:rPr sz="700" dirty="0">
                          <a:latin typeface="Times New Roman"/>
                          <a:cs typeface="Times New Roman"/>
                        </a:rPr>
                        <a:t>Tebliğ</a:t>
                      </a:r>
                      <a:r>
                        <a:rPr sz="700" spc="-25" dirty="0">
                          <a:latin typeface="Times New Roman"/>
                          <a:cs typeface="Times New Roman"/>
                        </a:rPr>
                        <a:t> </a:t>
                      </a:r>
                      <a:r>
                        <a:rPr sz="700" dirty="0">
                          <a:latin typeface="Times New Roman"/>
                          <a:cs typeface="Times New Roman"/>
                        </a:rPr>
                        <a:t>hükümlerine</a:t>
                      </a:r>
                      <a:r>
                        <a:rPr sz="700" spc="-25" dirty="0">
                          <a:latin typeface="Times New Roman"/>
                          <a:cs typeface="Times New Roman"/>
                        </a:rPr>
                        <a:t> </a:t>
                      </a:r>
                      <a:r>
                        <a:rPr sz="700" dirty="0">
                          <a:latin typeface="Times New Roman"/>
                          <a:cs typeface="Times New Roman"/>
                        </a:rPr>
                        <a:t>ve</a:t>
                      </a:r>
                      <a:r>
                        <a:rPr sz="700" spc="-25" dirty="0">
                          <a:latin typeface="Times New Roman"/>
                          <a:cs typeface="Times New Roman"/>
                        </a:rPr>
                        <a:t> </a:t>
                      </a:r>
                      <a:r>
                        <a:rPr sz="700" dirty="0">
                          <a:latin typeface="Times New Roman"/>
                          <a:cs typeface="Times New Roman"/>
                        </a:rPr>
                        <a:t>bu</a:t>
                      </a:r>
                      <a:r>
                        <a:rPr sz="700" spc="-25" dirty="0">
                          <a:latin typeface="Times New Roman"/>
                          <a:cs typeface="Times New Roman"/>
                        </a:rPr>
                        <a:t> </a:t>
                      </a:r>
                      <a:r>
                        <a:rPr sz="700" dirty="0">
                          <a:latin typeface="Times New Roman"/>
                          <a:cs typeface="Times New Roman"/>
                        </a:rPr>
                        <a:t>Tebliğe</a:t>
                      </a:r>
                      <a:r>
                        <a:rPr sz="700" spc="-25" dirty="0">
                          <a:latin typeface="Times New Roman"/>
                          <a:cs typeface="Times New Roman"/>
                        </a:rPr>
                        <a:t> </a:t>
                      </a:r>
                      <a:r>
                        <a:rPr sz="700" dirty="0">
                          <a:latin typeface="Times New Roman"/>
                          <a:cs typeface="Times New Roman"/>
                        </a:rPr>
                        <a:t>ilişkin</a:t>
                      </a:r>
                      <a:r>
                        <a:rPr sz="700" spc="-25" dirty="0">
                          <a:latin typeface="Times New Roman"/>
                          <a:cs typeface="Times New Roman"/>
                        </a:rPr>
                        <a:t> </a:t>
                      </a:r>
                      <a:r>
                        <a:rPr sz="700" dirty="0">
                          <a:latin typeface="Times New Roman"/>
                          <a:cs typeface="Times New Roman"/>
                        </a:rPr>
                        <a:t>uygulamalara</a:t>
                      </a:r>
                      <a:r>
                        <a:rPr sz="700" spc="-25" dirty="0">
                          <a:latin typeface="Times New Roman"/>
                          <a:cs typeface="Times New Roman"/>
                        </a:rPr>
                        <a:t> </a:t>
                      </a:r>
                      <a:r>
                        <a:rPr sz="700" dirty="0">
                          <a:latin typeface="Times New Roman"/>
                          <a:cs typeface="Times New Roman"/>
                        </a:rPr>
                        <a:t>aykırı</a:t>
                      </a:r>
                      <a:r>
                        <a:rPr sz="700" spc="-25" dirty="0">
                          <a:latin typeface="Times New Roman"/>
                          <a:cs typeface="Times New Roman"/>
                        </a:rPr>
                        <a:t> </a:t>
                      </a:r>
                      <a:r>
                        <a:rPr sz="700" spc="-10" dirty="0">
                          <a:latin typeface="Times New Roman"/>
                          <a:cs typeface="Times New Roman"/>
                        </a:rPr>
                        <a:t>hareket</a:t>
                      </a:r>
                      <a:endParaRPr sz="700">
                        <a:latin typeface="Times New Roman"/>
                        <a:cs typeface="Times New Roman"/>
                      </a:endParaRPr>
                    </a:p>
                    <a:p>
                      <a:pPr marL="156845" marR="227965">
                        <a:lnSpc>
                          <a:spcPct val="110000"/>
                        </a:lnSpc>
                        <a:spcBef>
                          <a:spcPts val="10"/>
                        </a:spcBef>
                      </a:pPr>
                      <a:r>
                        <a:rPr sz="700" dirty="0">
                          <a:latin typeface="Times New Roman"/>
                          <a:cs typeface="Times New Roman"/>
                        </a:rPr>
                        <a:t>eden</a:t>
                      </a:r>
                      <a:r>
                        <a:rPr sz="700" spc="-5" dirty="0">
                          <a:latin typeface="Times New Roman"/>
                          <a:cs typeface="Times New Roman"/>
                        </a:rPr>
                        <a:t> </a:t>
                      </a:r>
                      <a:r>
                        <a:rPr sz="700" spc="-10" dirty="0">
                          <a:latin typeface="Times New Roman"/>
                          <a:cs typeface="Times New Roman"/>
                        </a:rPr>
                        <a:t>kullanıcının</a:t>
                      </a:r>
                      <a:r>
                        <a:rPr sz="700" dirty="0">
                          <a:latin typeface="Times New Roman"/>
                          <a:cs typeface="Times New Roman"/>
                        </a:rPr>
                        <a:t> yetkisi,</a:t>
                      </a:r>
                      <a:r>
                        <a:rPr sz="700" spc="10" dirty="0">
                          <a:latin typeface="Times New Roman"/>
                          <a:cs typeface="Times New Roman"/>
                        </a:rPr>
                        <a:t> </a:t>
                      </a:r>
                      <a:r>
                        <a:rPr sz="700" dirty="0">
                          <a:latin typeface="Times New Roman"/>
                          <a:cs typeface="Times New Roman"/>
                        </a:rPr>
                        <a:t>fiilin</a:t>
                      </a:r>
                      <a:r>
                        <a:rPr sz="700" spc="15" dirty="0">
                          <a:latin typeface="Times New Roman"/>
                          <a:cs typeface="Times New Roman"/>
                        </a:rPr>
                        <a:t> </a:t>
                      </a:r>
                      <a:r>
                        <a:rPr sz="700" spc="-10" dirty="0">
                          <a:latin typeface="Times New Roman"/>
                          <a:cs typeface="Times New Roman"/>
                        </a:rPr>
                        <a:t>ağırlığına</a:t>
                      </a:r>
                      <a:r>
                        <a:rPr sz="700" dirty="0">
                          <a:latin typeface="Times New Roman"/>
                          <a:cs typeface="Times New Roman"/>
                        </a:rPr>
                        <a:t> göre 3</a:t>
                      </a:r>
                      <a:r>
                        <a:rPr sz="700" spc="195" dirty="0">
                          <a:latin typeface="Times New Roman"/>
                          <a:cs typeface="Times New Roman"/>
                        </a:rPr>
                        <a:t> </a:t>
                      </a:r>
                      <a:r>
                        <a:rPr sz="700" dirty="0">
                          <a:latin typeface="Times New Roman"/>
                          <a:cs typeface="Times New Roman"/>
                        </a:rPr>
                        <a:t>ila 12 ay </a:t>
                      </a:r>
                      <a:r>
                        <a:rPr sz="700" spc="-10" dirty="0">
                          <a:latin typeface="Times New Roman"/>
                          <a:cs typeface="Times New Roman"/>
                        </a:rPr>
                        <a:t>süreyle</a:t>
                      </a:r>
                      <a:r>
                        <a:rPr sz="700" spc="500" dirty="0">
                          <a:latin typeface="Times New Roman"/>
                          <a:cs typeface="Times New Roman"/>
                        </a:rPr>
                        <a:t> </a:t>
                      </a:r>
                      <a:r>
                        <a:rPr sz="700" dirty="0">
                          <a:latin typeface="Times New Roman"/>
                          <a:cs typeface="Times New Roman"/>
                        </a:rPr>
                        <a:t>askıya</a:t>
                      </a:r>
                      <a:r>
                        <a:rPr sz="700" spc="-15" dirty="0">
                          <a:latin typeface="Times New Roman"/>
                          <a:cs typeface="Times New Roman"/>
                        </a:rPr>
                        <a:t> </a:t>
                      </a:r>
                      <a:r>
                        <a:rPr sz="700" dirty="0">
                          <a:latin typeface="Times New Roman"/>
                          <a:cs typeface="Times New Roman"/>
                        </a:rPr>
                        <a:t>alınır,</a:t>
                      </a:r>
                      <a:r>
                        <a:rPr sz="700" spc="-10" dirty="0">
                          <a:latin typeface="Times New Roman"/>
                          <a:cs typeface="Times New Roman"/>
                        </a:rPr>
                        <a:t> </a:t>
                      </a:r>
                      <a:r>
                        <a:rPr sz="700" dirty="0">
                          <a:latin typeface="Times New Roman"/>
                          <a:cs typeface="Times New Roman"/>
                        </a:rPr>
                        <a:t>firmanın</a:t>
                      </a:r>
                      <a:r>
                        <a:rPr sz="700" spc="-20" dirty="0">
                          <a:latin typeface="Times New Roman"/>
                          <a:cs typeface="Times New Roman"/>
                        </a:rPr>
                        <a:t> </a:t>
                      </a:r>
                      <a:r>
                        <a:rPr sz="700" dirty="0">
                          <a:latin typeface="Times New Roman"/>
                          <a:cs typeface="Times New Roman"/>
                        </a:rPr>
                        <a:t>denetim</a:t>
                      </a:r>
                      <a:r>
                        <a:rPr sz="700" spc="-25" dirty="0">
                          <a:latin typeface="Times New Roman"/>
                          <a:cs typeface="Times New Roman"/>
                        </a:rPr>
                        <a:t> </a:t>
                      </a:r>
                      <a:r>
                        <a:rPr sz="700" dirty="0">
                          <a:latin typeface="Times New Roman"/>
                          <a:cs typeface="Times New Roman"/>
                        </a:rPr>
                        <a:t>başvuruları</a:t>
                      </a:r>
                      <a:r>
                        <a:rPr sz="700" spc="-20" dirty="0">
                          <a:latin typeface="Times New Roman"/>
                          <a:cs typeface="Times New Roman"/>
                        </a:rPr>
                        <a:t> </a:t>
                      </a:r>
                      <a:r>
                        <a:rPr sz="700" dirty="0">
                          <a:latin typeface="Times New Roman"/>
                          <a:cs typeface="Times New Roman"/>
                        </a:rPr>
                        <a:t>6</a:t>
                      </a:r>
                      <a:r>
                        <a:rPr sz="700" spc="170" dirty="0">
                          <a:latin typeface="Times New Roman"/>
                          <a:cs typeface="Times New Roman"/>
                        </a:rPr>
                        <a:t> </a:t>
                      </a:r>
                      <a:r>
                        <a:rPr sz="700" dirty="0">
                          <a:latin typeface="Times New Roman"/>
                          <a:cs typeface="Times New Roman"/>
                        </a:rPr>
                        <a:t>ila</a:t>
                      </a:r>
                      <a:r>
                        <a:rPr sz="700" spc="-25" dirty="0">
                          <a:latin typeface="Times New Roman"/>
                          <a:cs typeface="Times New Roman"/>
                        </a:rPr>
                        <a:t> </a:t>
                      </a:r>
                      <a:r>
                        <a:rPr sz="700" dirty="0">
                          <a:latin typeface="Times New Roman"/>
                          <a:cs typeface="Times New Roman"/>
                        </a:rPr>
                        <a:t>12</a:t>
                      </a:r>
                      <a:r>
                        <a:rPr sz="700" spc="-5" dirty="0">
                          <a:latin typeface="Times New Roman"/>
                          <a:cs typeface="Times New Roman"/>
                        </a:rPr>
                        <a:t> </a:t>
                      </a:r>
                      <a:r>
                        <a:rPr sz="700" dirty="0">
                          <a:latin typeface="Times New Roman"/>
                          <a:cs typeface="Times New Roman"/>
                        </a:rPr>
                        <a:t>ay</a:t>
                      </a:r>
                      <a:r>
                        <a:rPr sz="700" spc="-10" dirty="0">
                          <a:latin typeface="Times New Roman"/>
                          <a:cs typeface="Times New Roman"/>
                        </a:rPr>
                        <a:t> </a:t>
                      </a:r>
                      <a:r>
                        <a:rPr sz="700" dirty="0">
                          <a:latin typeface="Times New Roman"/>
                          <a:cs typeface="Times New Roman"/>
                        </a:rPr>
                        <a:t>süreyle</a:t>
                      </a:r>
                      <a:r>
                        <a:rPr sz="700" spc="180" dirty="0">
                          <a:latin typeface="Times New Roman"/>
                          <a:cs typeface="Times New Roman"/>
                        </a:rPr>
                        <a:t> </a:t>
                      </a:r>
                      <a:r>
                        <a:rPr sz="700" spc="-20" dirty="0">
                          <a:latin typeface="Times New Roman"/>
                          <a:cs typeface="Times New Roman"/>
                        </a:rPr>
                        <a:t>fiili</a:t>
                      </a:r>
                      <a:r>
                        <a:rPr sz="700" spc="500" dirty="0">
                          <a:latin typeface="Times New Roman"/>
                          <a:cs typeface="Times New Roman"/>
                        </a:rPr>
                        <a:t> </a:t>
                      </a:r>
                      <a:r>
                        <a:rPr sz="700" dirty="0">
                          <a:latin typeface="Times New Roman"/>
                          <a:cs typeface="Times New Roman"/>
                        </a:rPr>
                        <a:t>denetime</a:t>
                      </a:r>
                      <a:r>
                        <a:rPr sz="700" spc="-15" dirty="0">
                          <a:latin typeface="Times New Roman"/>
                          <a:cs typeface="Times New Roman"/>
                        </a:rPr>
                        <a:t> </a:t>
                      </a:r>
                      <a:r>
                        <a:rPr sz="700" spc="-10" dirty="0">
                          <a:latin typeface="Times New Roman"/>
                          <a:cs typeface="Times New Roman"/>
                        </a:rPr>
                        <a:t>yönlendirilir. </a:t>
                      </a:r>
                      <a:r>
                        <a:rPr sz="700" dirty="0">
                          <a:latin typeface="Times New Roman"/>
                          <a:cs typeface="Times New Roman"/>
                        </a:rPr>
                        <a:t>Bu</a:t>
                      </a:r>
                      <a:r>
                        <a:rPr sz="700" spc="-10" dirty="0">
                          <a:latin typeface="Times New Roman"/>
                          <a:cs typeface="Times New Roman"/>
                        </a:rPr>
                        <a:t> </a:t>
                      </a:r>
                      <a:r>
                        <a:rPr sz="700" dirty="0">
                          <a:latin typeface="Times New Roman"/>
                          <a:cs typeface="Times New Roman"/>
                        </a:rPr>
                        <a:t>yaptırımlar</a:t>
                      </a:r>
                      <a:r>
                        <a:rPr sz="700" spc="-20" dirty="0">
                          <a:latin typeface="Times New Roman"/>
                          <a:cs typeface="Times New Roman"/>
                        </a:rPr>
                        <a:t> </a:t>
                      </a:r>
                      <a:r>
                        <a:rPr sz="700" dirty="0">
                          <a:latin typeface="Times New Roman"/>
                          <a:cs typeface="Times New Roman"/>
                        </a:rPr>
                        <a:t>uygulanırken</a:t>
                      </a:r>
                      <a:r>
                        <a:rPr sz="700" spc="-15" dirty="0">
                          <a:latin typeface="Times New Roman"/>
                          <a:cs typeface="Times New Roman"/>
                        </a:rPr>
                        <a:t> </a:t>
                      </a:r>
                      <a:r>
                        <a:rPr sz="700" dirty="0">
                          <a:latin typeface="Times New Roman"/>
                          <a:cs typeface="Times New Roman"/>
                        </a:rPr>
                        <a:t>belirlenen</a:t>
                      </a:r>
                      <a:r>
                        <a:rPr sz="700" spc="-10" dirty="0">
                          <a:latin typeface="Times New Roman"/>
                          <a:cs typeface="Times New Roman"/>
                        </a:rPr>
                        <a:t> süreler</a:t>
                      </a:r>
                      <a:r>
                        <a:rPr sz="700" spc="500" dirty="0">
                          <a:latin typeface="Times New Roman"/>
                          <a:cs typeface="Times New Roman"/>
                        </a:rPr>
                        <a:t> </a:t>
                      </a:r>
                      <a:r>
                        <a:rPr sz="700" dirty="0">
                          <a:latin typeface="Times New Roman"/>
                          <a:cs typeface="Times New Roman"/>
                        </a:rPr>
                        <a:t>ve</a:t>
                      </a:r>
                      <a:r>
                        <a:rPr sz="700" spc="-25" dirty="0">
                          <a:latin typeface="Times New Roman"/>
                          <a:cs typeface="Times New Roman"/>
                        </a:rPr>
                        <a:t> </a:t>
                      </a:r>
                      <a:r>
                        <a:rPr sz="700" dirty="0">
                          <a:latin typeface="Times New Roman"/>
                          <a:cs typeface="Times New Roman"/>
                        </a:rPr>
                        <a:t>denetim</a:t>
                      </a:r>
                      <a:r>
                        <a:rPr sz="700" spc="-25" dirty="0">
                          <a:latin typeface="Times New Roman"/>
                          <a:cs typeface="Times New Roman"/>
                        </a:rPr>
                        <a:t> </a:t>
                      </a:r>
                      <a:r>
                        <a:rPr sz="700" dirty="0">
                          <a:latin typeface="Times New Roman"/>
                          <a:cs typeface="Times New Roman"/>
                        </a:rPr>
                        <a:t>oranları,</a:t>
                      </a:r>
                      <a:r>
                        <a:rPr sz="700" spc="-15" dirty="0">
                          <a:latin typeface="Times New Roman"/>
                          <a:cs typeface="Times New Roman"/>
                        </a:rPr>
                        <a:t> </a:t>
                      </a:r>
                      <a:r>
                        <a:rPr sz="700" dirty="0">
                          <a:latin typeface="Times New Roman"/>
                          <a:cs typeface="Times New Roman"/>
                        </a:rPr>
                        <a:t>firmanın</a:t>
                      </a:r>
                      <a:r>
                        <a:rPr sz="700" spc="-20" dirty="0">
                          <a:latin typeface="Times New Roman"/>
                          <a:cs typeface="Times New Roman"/>
                        </a:rPr>
                        <a:t> </a:t>
                      </a:r>
                      <a:r>
                        <a:rPr sz="700" dirty="0">
                          <a:latin typeface="Times New Roman"/>
                          <a:cs typeface="Times New Roman"/>
                        </a:rPr>
                        <a:t>başvuru</a:t>
                      </a:r>
                      <a:r>
                        <a:rPr sz="700" spc="-20" dirty="0">
                          <a:latin typeface="Times New Roman"/>
                          <a:cs typeface="Times New Roman"/>
                        </a:rPr>
                        <a:t> </a:t>
                      </a:r>
                      <a:r>
                        <a:rPr sz="700" dirty="0">
                          <a:latin typeface="Times New Roman"/>
                          <a:cs typeface="Times New Roman"/>
                        </a:rPr>
                        <a:t>sıklığı,</a:t>
                      </a:r>
                      <a:r>
                        <a:rPr sz="700" spc="-25" dirty="0">
                          <a:latin typeface="Times New Roman"/>
                          <a:cs typeface="Times New Roman"/>
                        </a:rPr>
                        <a:t> </a:t>
                      </a:r>
                      <a:r>
                        <a:rPr sz="700" dirty="0">
                          <a:latin typeface="Times New Roman"/>
                          <a:cs typeface="Times New Roman"/>
                        </a:rPr>
                        <a:t>varsa</a:t>
                      </a:r>
                      <a:r>
                        <a:rPr sz="700" spc="-20" dirty="0">
                          <a:latin typeface="Times New Roman"/>
                          <a:cs typeface="Times New Roman"/>
                        </a:rPr>
                        <a:t> </a:t>
                      </a:r>
                      <a:r>
                        <a:rPr sz="700" dirty="0">
                          <a:latin typeface="Times New Roman"/>
                          <a:cs typeface="Times New Roman"/>
                        </a:rPr>
                        <a:t>önceki</a:t>
                      </a:r>
                      <a:r>
                        <a:rPr sz="700" spc="-20" dirty="0">
                          <a:latin typeface="Times New Roman"/>
                          <a:cs typeface="Times New Roman"/>
                        </a:rPr>
                        <a:t> </a:t>
                      </a:r>
                      <a:r>
                        <a:rPr sz="700" spc="-10" dirty="0">
                          <a:latin typeface="Times New Roman"/>
                          <a:cs typeface="Times New Roman"/>
                        </a:rPr>
                        <a:t>ihlalleri</a:t>
                      </a:r>
                      <a:r>
                        <a:rPr sz="700" spc="500" dirty="0">
                          <a:latin typeface="Times New Roman"/>
                          <a:cs typeface="Times New Roman"/>
                        </a:rPr>
                        <a:t> </a:t>
                      </a:r>
                      <a:r>
                        <a:rPr sz="700" dirty="0">
                          <a:latin typeface="Times New Roman"/>
                          <a:cs typeface="Times New Roman"/>
                        </a:rPr>
                        <a:t>ve/veya</a:t>
                      </a:r>
                      <a:r>
                        <a:rPr sz="700" spc="-15" dirty="0">
                          <a:latin typeface="Times New Roman"/>
                          <a:cs typeface="Times New Roman"/>
                        </a:rPr>
                        <a:t> </a:t>
                      </a:r>
                      <a:r>
                        <a:rPr sz="700" dirty="0">
                          <a:latin typeface="Times New Roman"/>
                          <a:cs typeface="Times New Roman"/>
                        </a:rPr>
                        <a:t>ürünün</a:t>
                      </a:r>
                      <a:r>
                        <a:rPr sz="700" spc="-15" dirty="0">
                          <a:latin typeface="Times New Roman"/>
                          <a:cs typeface="Times New Roman"/>
                        </a:rPr>
                        <a:t> </a:t>
                      </a:r>
                      <a:r>
                        <a:rPr sz="700" spc="-10" dirty="0">
                          <a:latin typeface="Times New Roman"/>
                          <a:cs typeface="Times New Roman"/>
                        </a:rPr>
                        <a:t>niteliği </a:t>
                      </a:r>
                      <a:r>
                        <a:rPr sz="700" dirty="0">
                          <a:latin typeface="Times New Roman"/>
                          <a:cs typeface="Times New Roman"/>
                        </a:rPr>
                        <a:t>gibi</a:t>
                      </a:r>
                      <a:r>
                        <a:rPr sz="700" spc="-15" dirty="0">
                          <a:latin typeface="Times New Roman"/>
                          <a:cs typeface="Times New Roman"/>
                        </a:rPr>
                        <a:t> </a:t>
                      </a:r>
                      <a:r>
                        <a:rPr sz="700" dirty="0">
                          <a:latin typeface="Times New Roman"/>
                          <a:cs typeface="Times New Roman"/>
                        </a:rPr>
                        <a:t>hususlar</a:t>
                      </a:r>
                      <a:r>
                        <a:rPr sz="700" spc="-25" dirty="0">
                          <a:latin typeface="Times New Roman"/>
                          <a:cs typeface="Times New Roman"/>
                        </a:rPr>
                        <a:t> </a:t>
                      </a:r>
                      <a:r>
                        <a:rPr sz="700" dirty="0">
                          <a:latin typeface="Times New Roman"/>
                          <a:cs typeface="Times New Roman"/>
                        </a:rPr>
                        <a:t>dikkate</a:t>
                      </a:r>
                      <a:r>
                        <a:rPr sz="700" spc="-10" dirty="0">
                          <a:latin typeface="Times New Roman"/>
                          <a:cs typeface="Times New Roman"/>
                        </a:rPr>
                        <a:t> </a:t>
                      </a:r>
                      <a:r>
                        <a:rPr sz="700" dirty="0">
                          <a:latin typeface="Times New Roman"/>
                          <a:cs typeface="Times New Roman"/>
                        </a:rPr>
                        <a:t>alınarak</a:t>
                      </a:r>
                      <a:r>
                        <a:rPr sz="700" spc="-15" dirty="0">
                          <a:latin typeface="Times New Roman"/>
                          <a:cs typeface="Times New Roman"/>
                        </a:rPr>
                        <a:t> </a:t>
                      </a:r>
                      <a:r>
                        <a:rPr sz="700" spc="-10" dirty="0">
                          <a:latin typeface="Times New Roman"/>
                          <a:cs typeface="Times New Roman"/>
                        </a:rPr>
                        <a:t>belirlenir.</a:t>
                      </a:r>
                      <a:endParaRPr sz="700">
                        <a:latin typeface="Times New Roman"/>
                        <a:cs typeface="Times New Roman"/>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17525">
                        <a:lnSpc>
                          <a:spcPct val="100000"/>
                        </a:lnSpc>
                        <a:spcBef>
                          <a:spcPts val="15"/>
                        </a:spcBef>
                      </a:pPr>
                      <a:r>
                        <a:rPr sz="700" dirty="0">
                          <a:latin typeface="Times New Roman"/>
                          <a:cs typeface="Times New Roman"/>
                        </a:rPr>
                        <a:t>(2)</a:t>
                      </a:r>
                      <a:r>
                        <a:rPr sz="700" spc="-25" dirty="0">
                          <a:latin typeface="Times New Roman"/>
                          <a:cs typeface="Times New Roman"/>
                        </a:rPr>
                        <a:t> </a:t>
                      </a:r>
                      <a:r>
                        <a:rPr sz="700" dirty="0">
                          <a:latin typeface="Times New Roman"/>
                          <a:cs typeface="Times New Roman"/>
                        </a:rPr>
                        <a:t>TAREKS</a:t>
                      </a:r>
                      <a:r>
                        <a:rPr sz="700" spc="-40" dirty="0">
                          <a:latin typeface="Times New Roman"/>
                          <a:cs typeface="Times New Roman"/>
                        </a:rPr>
                        <a:t> </a:t>
                      </a:r>
                      <a:r>
                        <a:rPr sz="700" dirty="0">
                          <a:latin typeface="Times New Roman"/>
                          <a:cs typeface="Times New Roman"/>
                        </a:rPr>
                        <a:t>üzerinden</a:t>
                      </a:r>
                      <a:r>
                        <a:rPr sz="700" spc="-25" dirty="0">
                          <a:latin typeface="Times New Roman"/>
                          <a:cs typeface="Times New Roman"/>
                        </a:rPr>
                        <a:t> </a:t>
                      </a:r>
                      <a:r>
                        <a:rPr sz="700" dirty="0">
                          <a:latin typeface="Times New Roman"/>
                          <a:cs typeface="Times New Roman"/>
                        </a:rPr>
                        <a:t>yürütülen</a:t>
                      </a:r>
                      <a:r>
                        <a:rPr sz="700" spc="-30" dirty="0">
                          <a:latin typeface="Times New Roman"/>
                          <a:cs typeface="Times New Roman"/>
                        </a:rPr>
                        <a:t> </a:t>
                      </a:r>
                      <a:r>
                        <a:rPr sz="700" dirty="0">
                          <a:latin typeface="Times New Roman"/>
                          <a:cs typeface="Times New Roman"/>
                        </a:rPr>
                        <a:t>denetimlerde,</a:t>
                      </a:r>
                      <a:r>
                        <a:rPr sz="700" spc="-20" dirty="0">
                          <a:latin typeface="Times New Roman"/>
                          <a:cs typeface="Times New Roman"/>
                        </a:rPr>
                        <a:t> </a:t>
                      </a:r>
                      <a:r>
                        <a:rPr sz="700" dirty="0">
                          <a:latin typeface="Times New Roman"/>
                          <a:cs typeface="Times New Roman"/>
                        </a:rPr>
                        <a:t>ilgili</a:t>
                      </a:r>
                      <a:r>
                        <a:rPr sz="700" spc="-20" dirty="0">
                          <a:latin typeface="Times New Roman"/>
                          <a:cs typeface="Times New Roman"/>
                        </a:rPr>
                        <a:t> </a:t>
                      </a:r>
                      <a:r>
                        <a:rPr sz="700" dirty="0">
                          <a:latin typeface="Times New Roman"/>
                          <a:cs typeface="Times New Roman"/>
                        </a:rPr>
                        <a:t>mevzuata,</a:t>
                      </a:r>
                      <a:r>
                        <a:rPr sz="700" spc="-30" dirty="0">
                          <a:latin typeface="Times New Roman"/>
                          <a:cs typeface="Times New Roman"/>
                        </a:rPr>
                        <a:t> </a:t>
                      </a:r>
                      <a:r>
                        <a:rPr sz="700" dirty="0">
                          <a:latin typeface="Times New Roman"/>
                          <a:cs typeface="Times New Roman"/>
                        </a:rPr>
                        <a:t>bu</a:t>
                      </a:r>
                      <a:r>
                        <a:rPr sz="700" spc="-15" dirty="0">
                          <a:latin typeface="Times New Roman"/>
                          <a:cs typeface="Times New Roman"/>
                        </a:rPr>
                        <a:t> </a:t>
                      </a:r>
                      <a:r>
                        <a:rPr sz="700" spc="-10" dirty="0">
                          <a:latin typeface="Times New Roman"/>
                          <a:cs typeface="Times New Roman"/>
                        </a:rPr>
                        <a:t>Tebliğ</a:t>
                      </a:r>
                      <a:endParaRPr sz="700">
                        <a:latin typeface="Times New Roman"/>
                        <a:cs typeface="Times New Roman"/>
                      </a:endParaRPr>
                    </a:p>
                    <a:p>
                      <a:pPr marL="156845">
                        <a:lnSpc>
                          <a:spcPct val="100000"/>
                        </a:lnSpc>
                        <a:spcBef>
                          <a:spcPts val="85"/>
                        </a:spcBef>
                      </a:pPr>
                      <a:r>
                        <a:rPr sz="700" dirty="0">
                          <a:latin typeface="Times New Roman"/>
                          <a:cs typeface="Times New Roman"/>
                        </a:rPr>
                        <a:t>hükümlerine</a:t>
                      </a:r>
                      <a:r>
                        <a:rPr sz="700" spc="-15" dirty="0">
                          <a:latin typeface="Times New Roman"/>
                          <a:cs typeface="Times New Roman"/>
                        </a:rPr>
                        <a:t> </a:t>
                      </a:r>
                      <a:r>
                        <a:rPr sz="700" dirty="0">
                          <a:latin typeface="Times New Roman"/>
                          <a:cs typeface="Times New Roman"/>
                        </a:rPr>
                        <a:t>ve</a:t>
                      </a:r>
                      <a:r>
                        <a:rPr sz="700" spc="-10" dirty="0">
                          <a:latin typeface="Times New Roman"/>
                          <a:cs typeface="Times New Roman"/>
                        </a:rPr>
                        <a:t> </a:t>
                      </a:r>
                      <a:r>
                        <a:rPr sz="700" dirty="0">
                          <a:latin typeface="Times New Roman"/>
                          <a:cs typeface="Times New Roman"/>
                        </a:rPr>
                        <a:t>bu</a:t>
                      </a:r>
                      <a:r>
                        <a:rPr sz="700" spc="-10" dirty="0">
                          <a:latin typeface="Times New Roman"/>
                          <a:cs typeface="Times New Roman"/>
                        </a:rPr>
                        <a:t> </a:t>
                      </a:r>
                      <a:r>
                        <a:rPr sz="700" dirty="0">
                          <a:latin typeface="Times New Roman"/>
                          <a:cs typeface="Times New Roman"/>
                        </a:rPr>
                        <a:t>Tebliğe</a:t>
                      </a:r>
                      <a:r>
                        <a:rPr sz="700" spc="-10" dirty="0">
                          <a:latin typeface="Times New Roman"/>
                          <a:cs typeface="Times New Roman"/>
                        </a:rPr>
                        <a:t> </a:t>
                      </a:r>
                      <a:r>
                        <a:rPr sz="700" dirty="0">
                          <a:latin typeface="Times New Roman"/>
                          <a:cs typeface="Times New Roman"/>
                        </a:rPr>
                        <a:t>ilişkin</a:t>
                      </a:r>
                      <a:r>
                        <a:rPr sz="700" spc="-10" dirty="0">
                          <a:latin typeface="Times New Roman"/>
                          <a:cs typeface="Times New Roman"/>
                        </a:rPr>
                        <a:t> uygulamalara </a:t>
                      </a:r>
                      <a:r>
                        <a:rPr sz="700" dirty="0">
                          <a:latin typeface="Times New Roman"/>
                          <a:cs typeface="Times New Roman"/>
                        </a:rPr>
                        <a:t>aykırı</a:t>
                      </a:r>
                      <a:r>
                        <a:rPr sz="700" spc="-15" dirty="0">
                          <a:latin typeface="Times New Roman"/>
                          <a:cs typeface="Times New Roman"/>
                        </a:rPr>
                        <a:t> </a:t>
                      </a:r>
                      <a:r>
                        <a:rPr sz="700" dirty="0">
                          <a:latin typeface="Times New Roman"/>
                          <a:cs typeface="Times New Roman"/>
                        </a:rPr>
                        <a:t>hareket</a:t>
                      </a:r>
                      <a:r>
                        <a:rPr sz="700" spc="-10" dirty="0">
                          <a:latin typeface="Times New Roman"/>
                          <a:cs typeface="Times New Roman"/>
                        </a:rPr>
                        <a:t> </a:t>
                      </a:r>
                      <a:r>
                        <a:rPr sz="700" dirty="0">
                          <a:latin typeface="Times New Roman"/>
                          <a:cs typeface="Times New Roman"/>
                        </a:rPr>
                        <a:t>eden</a:t>
                      </a:r>
                      <a:r>
                        <a:rPr sz="700" spc="5" dirty="0">
                          <a:latin typeface="Times New Roman"/>
                          <a:cs typeface="Times New Roman"/>
                        </a:rPr>
                        <a:t> </a:t>
                      </a:r>
                      <a:r>
                        <a:rPr sz="700" spc="-20" dirty="0">
                          <a:latin typeface="Times New Roman"/>
                          <a:cs typeface="Times New Roman"/>
                        </a:rPr>
                        <a:t>firma</a:t>
                      </a:r>
                      <a:endParaRPr sz="700">
                        <a:latin typeface="Times New Roman"/>
                        <a:cs typeface="Times New Roman"/>
                      </a:endParaRPr>
                    </a:p>
                    <a:p>
                      <a:pPr marL="156845" marR="199390">
                        <a:lnSpc>
                          <a:spcPct val="110000"/>
                        </a:lnSpc>
                        <a:spcBef>
                          <a:spcPts val="10"/>
                        </a:spcBef>
                      </a:pPr>
                      <a:r>
                        <a:rPr sz="700" spc="-10" dirty="0">
                          <a:latin typeface="Times New Roman"/>
                          <a:cs typeface="Times New Roman"/>
                        </a:rPr>
                        <a:t>kullanıcısının </a:t>
                      </a:r>
                      <a:r>
                        <a:rPr sz="700" dirty="0">
                          <a:latin typeface="Times New Roman"/>
                          <a:cs typeface="Times New Roman"/>
                        </a:rPr>
                        <a:t>yetkisi,</a:t>
                      </a:r>
                      <a:r>
                        <a:rPr sz="700" spc="5" dirty="0">
                          <a:latin typeface="Times New Roman"/>
                          <a:cs typeface="Times New Roman"/>
                        </a:rPr>
                        <a:t> </a:t>
                      </a:r>
                      <a:r>
                        <a:rPr sz="700" dirty="0">
                          <a:latin typeface="Times New Roman"/>
                          <a:cs typeface="Times New Roman"/>
                        </a:rPr>
                        <a:t>fiilin</a:t>
                      </a:r>
                      <a:r>
                        <a:rPr sz="700" spc="5" dirty="0">
                          <a:latin typeface="Times New Roman"/>
                          <a:cs typeface="Times New Roman"/>
                        </a:rPr>
                        <a:t> </a:t>
                      </a:r>
                      <a:r>
                        <a:rPr sz="700" spc="-10" dirty="0">
                          <a:latin typeface="Times New Roman"/>
                          <a:cs typeface="Times New Roman"/>
                        </a:rPr>
                        <a:t>ağır-</a:t>
                      </a:r>
                      <a:r>
                        <a:rPr sz="700" dirty="0">
                          <a:latin typeface="Times New Roman"/>
                          <a:cs typeface="Times New Roman"/>
                        </a:rPr>
                        <a:t>lığına</a:t>
                      </a:r>
                      <a:r>
                        <a:rPr sz="700" spc="-5" dirty="0">
                          <a:latin typeface="Times New Roman"/>
                          <a:cs typeface="Times New Roman"/>
                        </a:rPr>
                        <a:t> </a:t>
                      </a:r>
                      <a:r>
                        <a:rPr sz="700" dirty="0">
                          <a:latin typeface="Times New Roman"/>
                          <a:cs typeface="Times New Roman"/>
                        </a:rPr>
                        <a:t>göre</a:t>
                      </a:r>
                      <a:r>
                        <a:rPr sz="700" spc="-5" dirty="0">
                          <a:latin typeface="Times New Roman"/>
                          <a:cs typeface="Times New Roman"/>
                        </a:rPr>
                        <a:t> </a:t>
                      </a:r>
                      <a:r>
                        <a:rPr sz="700" dirty="0">
                          <a:latin typeface="Times New Roman"/>
                          <a:cs typeface="Times New Roman"/>
                        </a:rPr>
                        <a:t>1</a:t>
                      </a:r>
                      <a:r>
                        <a:rPr sz="700" spc="-10" dirty="0">
                          <a:latin typeface="Times New Roman"/>
                          <a:cs typeface="Times New Roman"/>
                        </a:rPr>
                        <a:t> </a:t>
                      </a:r>
                      <a:r>
                        <a:rPr sz="700" dirty="0">
                          <a:latin typeface="Times New Roman"/>
                          <a:cs typeface="Times New Roman"/>
                        </a:rPr>
                        <a:t>ila</a:t>
                      </a:r>
                      <a:r>
                        <a:rPr sz="700" spc="-5" dirty="0">
                          <a:latin typeface="Times New Roman"/>
                          <a:cs typeface="Times New Roman"/>
                        </a:rPr>
                        <a:t> </a:t>
                      </a:r>
                      <a:r>
                        <a:rPr sz="700" dirty="0">
                          <a:latin typeface="Times New Roman"/>
                          <a:cs typeface="Times New Roman"/>
                        </a:rPr>
                        <a:t>12</a:t>
                      </a:r>
                      <a:r>
                        <a:rPr sz="700" spc="-10" dirty="0">
                          <a:latin typeface="Times New Roman"/>
                          <a:cs typeface="Times New Roman"/>
                        </a:rPr>
                        <a:t> </a:t>
                      </a:r>
                      <a:r>
                        <a:rPr sz="700" dirty="0">
                          <a:latin typeface="Times New Roman"/>
                          <a:cs typeface="Times New Roman"/>
                        </a:rPr>
                        <a:t>ay</a:t>
                      </a:r>
                      <a:r>
                        <a:rPr sz="700" spc="10" dirty="0">
                          <a:latin typeface="Times New Roman"/>
                          <a:cs typeface="Times New Roman"/>
                        </a:rPr>
                        <a:t> </a:t>
                      </a:r>
                      <a:r>
                        <a:rPr sz="700" dirty="0">
                          <a:latin typeface="Times New Roman"/>
                          <a:cs typeface="Times New Roman"/>
                        </a:rPr>
                        <a:t>süreyle</a:t>
                      </a:r>
                      <a:r>
                        <a:rPr sz="700" spc="-5" dirty="0">
                          <a:latin typeface="Times New Roman"/>
                          <a:cs typeface="Times New Roman"/>
                        </a:rPr>
                        <a:t> </a:t>
                      </a:r>
                      <a:r>
                        <a:rPr sz="700" dirty="0">
                          <a:latin typeface="Times New Roman"/>
                          <a:cs typeface="Times New Roman"/>
                        </a:rPr>
                        <a:t>askıya</a:t>
                      </a:r>
                      <a:r>
                        <a:rPr sz="700" spc="-10" dirty="0">
                          <a:latin typeface="Times New Roman"/>
                          <a:cs typeface="Times New Roman"/>
                        </a:rPr>
                        <a:t> alınır,</a:t>
                      </a:r>
                      <a:r>
                        <a:rPr sz="700" spc="500" dirty="0">
                          <a:latin typeface="Times New Roman"/>
                          <a:cs typeface="Times New Roman"/>
                        </a:rPr>
                        <a:t> </a:t>
                      </a:r>
                      <a:r>
                        <a:rPr sz="700" dirty="0">
                          <a:latin typeface="Times New Roman"/>
                          <a:cs typeface="Times New Roman"/>
                        </a:rPr>
                        <a:t>firmanın</a:t>
                      </a:r>
                      <a:r>
                        <a:rPr sz="700" spc="-15" dirty="0">
                          <a:latin typeface="Times New Roman"/>
                          <a:cs typeface="Times New Roman"/>
                        </a:rPr>
                        <a:t> </a:t>
                      </a:r>
                      <a:r>
                        <a:rPr sz="700" dirty="0">
                          <a:latin typeface="Times New Roman"/>
                          <a:cs typeface="Times New Roman"/>
                        </a:rPr>
                        <a:t>denetim</a:t>
                      </a:r>
                      <a:r>
                        <a:rPr sz="700" spc="-15" dirty="0">
                          <a:latin typeface="Times New Roman"/>
                          <a:cs typeface="Times New Roman"/>
                        </a:rPr>
                        <a:t> </a:t>
                      </a:r>
                      <a:r>
                        <a:rPr sz="700" dirty="0">
                          <a:latin typeface="Times New Roman"/>
                          <a:cs typeface="Times New Roman"/>
                        </a:rPr>
                        <a:t>başvuruları</a:t>
                      </a:r>
                      <a:r>
                        <a:rPr sz="700" spc="-10" dirty="0">
                          <a:latin typeface="Times New Roman"/>
                          <a:cs typeface="Times New Roman"/>
                        </a:rPr>
                        <a:t> </a:t>
                      </a:r>
                      <a:r>
                        <a:rPr sz="700" dirty="0">
                          <a:latin typeface="Times New Roman"/>
                          <a:cs typeface="Times New Roman"/>
                        </a:rPr>
                        <a:t>1</a:t>
                      </a:r>
                      <a:r>
                        <a:rPr sz="700" spc="-10" dirty="0">
                          <a:latin typeface="Times New Roman"/>
                          <a:cs typeface="Times New Roman"/>
                        </a:rPr>
                        <a:t> </a:t>
                      </a:r>
                      <a:r>
                        <a:rPr sz="700" dirty="0">
                          <a:latin typeface="Times New Roman"/>
                          <a:cs typeface="Times New Roman"/>
                        </a:rPr>
                        <a:t>ila</a:t>
                      </a:r>
                      <a:r>
                        <a:rPr sz="700" spc="-10" dirty="0">
                          <a:latin typeface="Times New Roman"/>
                          <a:cs typeface="Times New Roman"/>
                        </a:rPr>
                        <a:t> </a:t>
                      </a:r>
                      <a:r>
                        <a:rPr sz="700" dirty="0">
                          <a:latin typeface="Times New Roman"/>
                          <a:cs typeface="Times New Roman"/>
                        </a:rPr>
                        <a:t>12</a:t>
                      </a:r>
                      <a:r>
                        <a:rPr sz="700" spc="-10" dirty="0">
                          <a:latin typeface="Times New Roman"/>
                          <a:cs typeface="Times New Roman"/>
                        </a:rPr>
                        <a:t> </a:t>
                      </a:r>
                      <a:r>
                        <a:rPr sz="700" dirty="0">
                          <a:latin typeface="Times New Roman"/>
                          <a:cs typeface="Times New Roman"/>
                        </a:rPr>
                        <a:t>ay</a:t>
                      </a:r>
                      <a:r>
                        <a:rPr sz="700" spc="5" dirty="0">
                          <a:latin typeface="Times New Roman"/>
                          <a:cs typeface="Times New Roman"/>
                        </a:rPr>
                        <a:t> </a:t>
                      </a:r>
                      <a:r>
                        <a:rPr sz="700" dirty="0">
                          <a:latin typeface="Times New Roman"/>
                          <a:cs typeface="Times New Roman"/>
                        </a:rPr>
                        <a:t>süreyle fiili</a:t>
                      </a:r>
                      <a:r>
                        <a:rPr sz="700" spc="-15" dirty="0">
                          <a:latin typeface="Times New Roman"/>
                          <a:cs typeface="Times New Roman"/>
                        </a:rPr>
                        <a:t> </a:t>
                      </a:r>
                      <a:r>
                        <a:rPr sz="700" dirty="0">
                          <a:latin typeface="Times New Roman"/>
                          <a:cs typeface="Times New Roman"/>
                        </a:rPr>
                        <a:t>denetime</a:t>
                      </a:r>
                      <a:r>
                        <a:rPr sz="700" spc="-10" dirty="0">
                          <a:latin typeface="Times New Roman"/>
                          <a:cs typeface="Times New Roman"/>
                        </a:rPr>
                        <a:t> yönlendirilir. </a:t>
                      </a:r>
                      <a:r>
                        <a:rPr sz="700" spc="-25" dirty="0">
                          <a:latin typeface="Times New Roman"/>
                          <a:cs typeface="Times New Roman"/>
                        </a:rPr>
                        <a:t>Bu</a:t>
                      </a:r>
                      <a:r>
                        <a:rPr sz="700" spc="500" dirty="0">
                          <a:latin typeface="Times New Roman"/>
                          <a:cs typeface="Times New Roman"/>
                        </a:rPr>
                        <a:t> </a:t>
                      </a:r>
                      <a:r>
                        <a:rPr sz="700" dirty="0">
                          <a:latin typeface="Times New Roman"/>
                          <a:cs typeface="Times New Roman"/>
                        </a:rPr>
                        <a:t>yaptırımlar</a:t>
                      </a:r>
                      <a:r>
                        <a:rPr sz="700" spc="-40" dirty="0">
                          <a:latin typeface="Times New Roman"/>
                          <a:cs typeface="Times New Roman"/>
                        </a:rPr>
                        <a:t> </a:t>
                      </a:r>
                      <a:r>
                        <a:rPr sz="700" dirty="0">
                          <a:latin typeface="Times New Roman"/>
                          <a:cs typeface="Times New Roman"/>
                        </a:rPr>
                        <a:t>uygulanırken</a:t>
                      </a:r>
                      <a:r>
                        <a:rPr sz="700" spc="-25" dirty="0">
                          <a:latin typeface="Times New Roman"/>
                          <a:cs typeface="Times New Roman"/>
                        </a:rPr>
                        <a:t> </a:t>
                      </a:r>
                      <a:r>
                        <a:rPr sz="700" dirty="0">
                          <a:latin typeface="Times New Roman"/>
                          <a:cs typeface="Times New Roman"/>
                        </a:rPr>
                        <a:t>belirlenen</a:t>
                      </a:r>
                      <a:r>
                        <a:rPr sz="700" spc="-15" dirty="0">
                          <a:latin typeface="Times New Roman"/>
                          <a:cs typeface="Times New Roman"/>
                        </a:rPr>
                        <a:t> </a:t>
                      </a:r>
                      <a:r>
                        <a:rPr sz="700" dirty="0">
                          <a:latin typeface="Times New Roman"/>
                          <a:cs typeface="Times New Roman"/>
                        </a:rPr>
                        <a:t>süreler</a:t>
                      </a:r>
                      <a:r>
                        <a:rPr sz="700" spc="-35" dirty="0">
                          <a:latin typeface="Times New Roman"/>
                          <a:cs typeface="Times New Roman"/>
                        </a:rPr>
                        <a:t> </a:t>
                      </a:r>
                      <a:r>
                        <a:rPr sz="700" dirty="0">
                          <a:latin typeface="Times New Roman"/>
                          <a:cs typeface="Times New Roman"/>
                        </a:rPr>
                        <a:t>ve</a:t>
                      </a:r>
                      <a:r>
                        <a:rPr sz="700" spc="-25" dirty="0">
                          <a:latin typeface="Times New Roman"/>
                          <a:cs typeface="Times New Roman"/>
                        </a:rPr>
                        <a:t> </a:t>
                      </a:r>
                      <a:r>
                        <a:rPr sz="700" dirty="0">
                          <a:latin typeface="Times New Roman"/>
                          <a:cs typeface="Times New Roman"/>
                        </a:rPr>
                        <a:t>denetim</a:t>
                      </a:r>
                      <a:r>
                        <a:rPr sz="700" spc="-30" dirty="0">
                          <a:latin typeface="Times New Roman"/>
                          <a:cs typeface="Times New Roman"/>
                        </a:rPr>
                        <a:t> </a:t>
                      </a:r>
                      <a:r>
                        <a:rPr sz="700" dirty="0">
                          <a:latin typeface="Times New Roman"/>
                          <a:cs typeface="Times New Roman"/>
                        </a:rPr>
                        <a:t>oranları,</a:t>
                      </a:r>
                      <a:r>
                        <a:rPr sz="700" spc="-20" dirty="0">
                          <a:latin typeface="Times New Roman"/>
                          <a:cs typeface="Times New Roman"/>
                        </a:rPr>
                        <a:t> </a:t>
                      </a:r>
                      <a:r>
                        <a:rPr sz="700" dirty="0">
                          <a:latin typeface="Times New Roman"/>
                          <a:cs typeface="Times New Roman"/>
                        </a:rPr>
                        <a:t>firmanın</a:t>
                      </a:r>
                      <a:r>
                        <a:rPr sz="700" spc="-25" dirty="0">
                          <a:latin typeface="Times New Roman"/>
                          <a:cs typeface="Times New Roman"/>
                        </a:rPr>
                        <a:t> </a:t>
                      </a:r>
                      <a:r>
                        <a:rPr sz="700" spc="-10" dirty="0">
                          <a:latin typeface="Times New Roman"/>
                          <a:cs typeface="Times New Roman"/>
                        </a:rPr>
                        <a:t>başvuru</a:t>
                      </a:r>
                      <a:r>
                        <a:rPr sz="700" spc="500" dirty="0">
                          <a:latin typeface="Times New Roman"/>
                          <a:cs typeface="Times New Roman"/>
                        </a:rPr>
                        <a:t> </a:t>
                      </a:r>
                      <a:r>
                        <a:rPr sz="700" dirty="0">
                          <a:latin typeface="Times New Roman"/>
                          <a:cs typeface="Times New Roman"/>
                        </a:rPr>
                        <a:t>sıklığı,</a:t>
                      </a:r>
                      <a:r>
                        <a:rPr sz="700" spc="-25" dirty="0">
                          <a:latin typeface="Times New Roman"/>
                          <a:cs typeface="Times New Roman"/>
                        </a:rPr>
                        <a:t> </a:t>
                      </a:r>
                      <a:r>
                        <a:rPr sz="700" dirty="0">
                          <a:latin typeface="Times New Roman"/>
                          <a:cs typeface="Times New Roman"/>
                        </a:rPr>
                        <a:t>varsa</a:t>
                      </a:r>
                      <a:r>
                        <a:rPr sz="700" spc="-25" dirty="0">
                          <a:latin typeface="Times New Roman"/>
                          <a:cs typeface="Times New Roman"/>
                        </a:rPr>
                        <a:t> </a:t>
                      </a:r>
                      <a:r>
                        <a:rPr sz="700" dirty="0">
                          <a:latin typeface="Times New Roman"/>
                          <a:cs typeface="Times New Roman"/>
                        </a:rPr>
                        <a:t>önceki</a:t>
                      </a:r>
                      <a:r>
                        <a:rPr sz="700" spc="-25" dirty="0">
                          <a:latin typeface="Times New Roman"/>
                          <a:cs typeface="Times New Roman"/>
                        </a:rPr>
                        <a:t> </a:t>
                      </a:r>
                      <a:r>
                        <a:rPr sz="700" dirty="0">
                          <a:latin typeface="Times New Roman"/>
                          <a:cs typeface="Times New Roman"/>
                        </a:rPr>
                        <a:t>ihlalleri</a:t>
                      </a:r>
                      <a:r>
                        <a:rPr sz="700" spc="-25" dirty="0">
                          <a:latin typeface="Times New Roman"/>
                          <a:cs typeface="Times New Roman"/>
                        </a:rPr>
                        <a:t> </a:t>
                      </a:r>
                      <a:r>
                        <a:rPr sz="700" dirty="0">
                          <a:latin typeface="Times New Roman"/>
                          <a:cs typeface="Times New Roman"/>
                        </a:rPr>
                        <a:t>ve/veya</a:t>
                      </a:r>
                      <a:r>
                        <a:rPr sz="700" spc="-20" dirty="0">
                          <a:latin typeface="Times New Roman"/>
                          <a:cs typeface="Times New Roman"/>
                        </a:rPr>
                        <a:t> </a:t>
                      </a:r>
                      <a:r>
                        <a:rPr sz="700" dirty="0">
                          <a:latin typeface="Times New Roman"/>
                          <a:cs typeface="Times New Roman"/>
                        </a:rPr>
                        <a:t>ürünün</a:t>
                      </a:r>
                      <a:r>
                        <a:rPr sz="700" spc="-25" dirty="0">
                          <a:latin typeface="Times New Roman"/>
                          <a:cs typeface="Times New Roman"/>
                        </a:rPr>
                        <a:t> </a:t>
                      </a:r>
                      <a:r>
                        <a:rPr sz="700" dirty="0">
                          <a:latin typeface="Times New Roman"/>
                          <a:cs typeface="Times New Roman"/>
                        </a:rPr>
                        <a:t>niteliği</a:t>
                      </a:r>
                      <a:r>
                        <a:rPr sz="700" spc="-25" dirty="0">
                          <a:latin typeface="Times New Roman"/>
                          <a:cs typeface="Times New Roman"/>
                        </a:rPr>
                        <a:t> </a:t>
                      </a:r>
                      <a:r>
                        <a:rPr sz="700" dirty="0">
                          <a:latin typeface="Times New Roman"/>
                          <a:cs typeface="Times New Roman"/>
                        </a:rPr>
                        <a:t>gibi</a:t>
                      </a:r>
                      <a:r>
                        <a:rPr sz="700" spc="-25" dirty="0">
                          <a:latin typeface="Times New Roman"/>
                          <a:cs typeface="Times New Roman"/>
                        </a:rPr>
                        <a:t> </a:t>
                      </a:r>
                      <a:r>
                        <a:rPr sz="700" dirty="0">
                          <a:latin typeface="Times New Roman"/>
                          <a:cs typeface="Times New Roman"/>
                        </a:rPr>
                        <a:t>hususlar</a:t>
                      </a:r>
                      <a:r>
                        <a:rPr sz="700" spc="-30" dirty="0">
                          <a:latin typeface="Times New Roman"/>
                          <a:cs typeface="Times New Roman"/>
                        </a:rPr>
                        <a:t> </a:t>
                      </a:r>
                      <a:r>
                        <a:rPr sz="700" dirty="0">
                          <a:latin typeface="Times New Roman"/>
                          <a:cs typeface="Times New Roman"/>
                        </a:rPr>
                        <a:t>dikkate</a:t>
                      </a:r>
                      <a:r>
                        <a:rPr sz="700" spc="-25" dirty="0">
                          <a:latin typeface="Times New Roman"/>
                          <a:cs typeface="Times New Roman"/>
                        </a:rPr>
                        <a:t> </a:t>
                      </a:r>
                      <a:r>
                        <a:rPr sz="700" spc="-10" dirty="0">
                          <a:latin typeface="Times New Roman"/>
                          <a:cs typeface="Times New Roman"/>
                        </a:rPr>
                        <a:t>alınarak</a:t>
                      </a:r>
                      <a:r>
                        <a:rPr sz="700" spc="500" dirty="0">
                          <a:latin typeface="Times New Roman"/>
                          <a:cs typeface="Times New Roman"/>
                        </a:rPr>
                        <a:t> </a:t>
                      </a:r>
                      <a:r>
                        <a:rPr sz="700" spc="-10" dirty="0">
                          <a:latin typeface="Times New Roman"/>
                          <a:cs typeface="Times New Roman"/>
                        </a:rPr>
                        <a:t>belirlenir.</a:t>
                      </a:r>
                      <a:endParaRPr sz="700">
                        <a:latin typeface="Times New Roman"/>
                        <a:cs typeface="Times New Roman"/>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2649">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5" name="object 5"/>
          <p:cNvSpPr txBox="1"/>
          <p:nvPr/>
        </p:nvSpPr>
        <p:spPr>
          <a:xfrm>
            <a:off x="1650680" y="1777290"/>
            <a:ext cx="8765111" cy="1038798"/>
          </a:xfrm>
          <a:prstGeom prst="rect">
            <a:avLst/>
          </a:prstGeom>
        </p:spPr>
        <p:txBody>
          <a:bodyPr vert="horz" wrap="square" lIns="0" tIns="32246" rIns="0" bIns="0" rtlCol="0">
            <a:spAutoFit/>
          </a:bodyPr>
          <a:lstStyle/>
          <a:p>
            <a:pPr marL="11516">
              <a:spcBef>
                <a:spcPts val="254"/>
              </a:spcBef>
            </a:pPr>
            <a:r>
              <a:rPr sz="725" b="1" dirty="0">
                <a:latin typeface="Calibri"/>
                <a:cs typeface="Calibri"/>
              </a:rPr>
              <a:t>Geçiş</a:t>
            </a:r>
            <a:r>
              <a:rPr sz="725" b="1" spc="-32" dirty="0">
                <a:latin typeface="Calibri"/>
                <a:cs typeface="Calibri"/>
              </a:rPr>
              <a:t> </a:t>
            </a:r>
            <a:r>
              <a:rPr sz="725" b="1" spc="-9" dirty="0">
                <a:latin typeface="Calibri"/>
                <a:cs typeface="Calibri"/>
              </a:rPr>
              <a:t>süreci</a:t>
            </a:r>
            <a:endParaRPr sz="725">
              <a:latin typeface="Calibri"/>
              <a:cs typeface="Calibri"/>
            </a:endParaRPr>
          </a:p>
          <a:p>
            <a:pPr marL="91555" marR="4607" indent="328792">
              <a:lnSpc>
                <a:spcPct val="111300"/>
              </a:lnSpc>
              <a:spcBef>
                <a:spcPts val="63"/>
              </a:spcBef>
            </a:pPr>
            <a:r>
              <a:rPr sz="725" b="1" dirty="0">
                <a:latin typeface="Calibri"/>
                <a:cs typeface="Calibri"/>
              </a:rPr>
              <a:t>GEÇİCİ</a:t>
            </a:r>
            <a:r>
              <a:rPr sz="725" b="1" spc="-36" dirty="0">
                <a:latin typeface="Calibri"/>
                <a:cs typeface="Calibri"/>
              </a:rPr>
              <a:t> </a:t>
            </a:r>
            <a:r>
              <a:rPr sz="725" b="1" dirty="0">
                <a:latin typeface="Calibri"/>
                <a:cs typeface="Calibri"/>
              </a:rPr>
              <a:t>MADDE</a:t>
            </a:r>
            <a:r>
              <a:rPr sz="725" b="1" spc="-14" dirty="0">
                <a:latin typeface="Calibri"/>
                <a:cs typeface="Calibri"/>
              </a:rPr>
              <a:t> </a:t>
            </a:r>
            <a:r>
              <a:rPr sz="725" b="1" dirty="0">
                <a:latin typeface="Calibri"/>
                <a:cs typeface="Calibri"/>
              </a:rPr>
              <a:t>1</a:t>
            </a:r>
            <a:r>
              <a:rPr sz="725" b="1" dirty="0">
                <a:solidFill>
                  <a:srgbClr val="221F1F"/>
                </a:solidFill>
                <a:latin typeface="Calibri"/>
                <a:cs typeface="Calibri"/>
              </a:rPr>
              <a:t>-</a:t>
            </a:r>
            <a:r>
              <a:rPr sz="725" b="1" spc="-9" dirty="0">
                <a:solidFill>
                  <a:srgbClr val="221F1F"/>
                </a:solidFill>
                <a:latin typeface="Calibri"/>
                <a:cs typeface="Calibri"/>
              </a:rPr>
              <a:t> </a:t>
            </a:r>
            <a:r>
              <a:rPr sz="725" dirty="0">
                <a:solidFill>
                  <a:srgbClr val="221F1F"/>
                </a:solidFill>
                <a:latin typeface="Calibri"/>
                <a:cs typeface="Calibri"/>
              </a:rPr>
              <a:t>(1)</a:t>
            </a:r>
            <a:r>
              <a:rPr sz="725" spc="-18" dirty="0">
                <a:solidFill>
                  <a:srgbClr val="221F1F"/>
                </a:solidFill>
                <a:latin typeface="Calibri"/>
                <a:cs typeface="Calibri"/>
              </a:rPr>
              <a:t> </a:t>
            </a:r>
            <a:r>
              <a:rPr sz="725" dirty="0">
                <a:solidFill>
                  <a:srgbClr val="221F1F"/>
                </a:solidFill>
                <a:latin typeface="Calibri"/>
                <a:cs typeface="Calibri"/>
              </a:rPr>
              <a:t>)</a:t>
            </a:r>
            <a:r>
              <a:rPr sz="725" spc="-59" dirty="0">
                <a:solidFill>
                  <a:srgbClr val="221F1F"/>
                </a:solidFill>
                <a:latin typeface="Calibri"/>
                <a:cs typeface="Calibri"/>
              </a:rPr>
              <a:t> </a:t>
            </a:r>
            <a:r>
              <a:rPr sz="725" dirty="0">
                <a:latin typeface="Times New Roman"/>
                <a:cs typeface="Times New Roman"/>
              </a:rPr>
              <a:t>1/1/2026</a:t>
            </a:r>
            <a:r>
              <a:rPr sz="725" spc="-18" dirty="0">
                <a:latin typeface="Times New Roman"/>
                <a:cs typeface="Times New Roman"/>
              </a:rPr>
              <a:t> </a:t>
            </a:r>
            <a:r>
              <a:rPr sz="725" dirty="0">
                <a:latin typeface="Times New Roman"/>
                <a:cs typeface="Times New Roman"/>
              </a:rPr>
              <a:t>tarihinden</a:t>
            </a:r>
            <a:r>
              <a:rPr sz="725" spc="-18" dirty="0">
                <a:latin typeface="Times New Roman"/>
                <a:cs typeface="Times New Roman"/>
              </a:rPr>
              <a:t> </a:t>
            </a:r>
            <a:r>
              <a:rPr sz="725" dirty="0">
                <a:latin typeface="Times New Roman"/>
                <a:cs typeface="Times New Roman"/>
              </a:rPr>
              <a:t>önce</a:t>
            </a:r>
            <a:r>
              <a:rPr sz="725" spc="-23" dirty="0">
                <a:latin typeface="Times New Roman"/>
                <a:cs typeface="Times New Roman"/>
              </a:rPr>
              <a:t> </a:t>
            </a:r>
            <a:r>
              <a:rPr sz="725" dirty="0">
                <a:latin typeface="Times New Roman"/>
                <a:cs typeface="Times New Roman"/>
              </a:rPr>
              <a:t>çıkış</a:t>
            </a:r>
            <a:r>
              <a:rPr sz="725" spc="-23" dirty="0">
                <a:latin typeface="Times New Roman"/>
                <a:cs typeface="Times New Roman"/>
              </a:rPr>
              <a:t> </a:t>
            </a:r>
            <a:r>
              <a:rPr sz="725" dirty="0">
                <a:latin typeface="Times New Roman"/>
                <a:cs typeface="Times New Roman"/>
              </a:rPr>
              <a:t>ülkesinde</a:t>
            </a:r>
            <a:r>
              <a:rPr sz="725" spc="-18" dirty="0">
                <a:latin typeface="Times New Roman"/>
                <a:cs typeface="Times New Roman"/>
              </a:rPr>
              <a:t> </a:t>
            </a:r>
            <a:r>
              <a:rPr sz="725" dirty="0">
                <a:latin typeface="Times New Roman"/>
                <a:cs typeface="Times New Roman"/>
              </a:rPr>
              <a:t>ihraç</a:t>
            </a:r>
            <a:r>
              <a:rPr sz="725" spc="-18" dirty="0">
                <a:latin typeface="Times New Roman"/>
                <a:cs typeface="Times New Roman"/>
              </a:rPr>
              <a:t> </a:t>
            </a:r>
            <a:r>
              <a:rPr sz="725" dirty="0">
                <a:latin typeface="Times New Roman"/>
                <a:cs typeface="Times New Roman"/>
              </a:rPr>
              <a:t>amacıyla</a:t>
            </a:r>
            <a:r>
              <a:rPr sz="725" spc="-9" dirty="0">
                <a:latin typeface="Times New Roman"/>
                <a:cs typeface="Times New Roman"/>
              </a:rPr>
              <a:t> </a:t>
            </a:r>
            <a:r>
              <a:rPr sz="725" dirty="0">
                <a:latin typeface="Times New Roman"/>
                <a:cs typeface="Times New Roman"/>
              </a:rPr>
              <a:t>Türkiye'ye</a:t>
            </a:r>
            <a:r>
              <a:rPr sz="725" spc="-9" dirty="0">
                <a:latin typeface="Times New Roman"/>
                <a:cs typeface="Times New Roman"/>
              </a:rPr>
              <a:t> </a:t>
            </a:r>
            <a:r>
              <a:rPr sz="725" dirty="0">
                <a:latin typeface="Times New Roman"/>
                <a:cs typeface="Times New Roman"/>
              </a:rPr>
              <a:t>sevk</a:t>
            </a:r>
            <a:r>
              <a:rPr sz="725" spc="-23" dirty="0">
                <a:latin typeface="Times New Roman"/>
                <a:cs typeface="Times New Roman"/>
              </a:rPr>
              <a:t> </a:t>
            </a:r>
            <a:r>
              <a:rPr sz="725" dirty="0">
                <a:latin typeface="Times New Roman"/>
                <a:cs typeface="Times New Roman"/>
              </a:rPr>
              <a:t>edilmek</a:t>
            </a:r>
            <a:r>
              <a:rPr sz="725" spc="-18" dirty="0">
                <a:latin typeface="Times New Roman"/>
                <a:cs typeface="Times New Roman"/>
              </a:rPr>
              <a:t> </a:t>
            </a:r>
            <a:r>
              <a:rPr sz="725" dirty="0">
                <a:latin typeface="Times New Roman"/>
                <a:cs typeface="Times New Roman"/>
              </a:rPr>
              <a:t>üzere</a:t>
            </a:r>
            <a:r>
              <a:rPr sz="725" spc="-9" dirty="0">
                <a:latin typeface="Times New Roman"/>
                <a:cs typeface="Times New Roman"/>
              </a:rPr>
              <a:t> </a:t>
            </a:r>
            <a:r>
              <a:rPr sz="725" dirty="0">
                <a:latin typeface="Times New Roman"/>
                <a:cs typeface="Times New Roman"/>
              </a:rPr>
              <a:t>taşıma</a:t>
            </a:r>
            <a:r>
              <a:rPr sz="725" spc="-18" dirty="0">
                <a:latin typeface="Times New Roman"/>
                <a:cs typeface="Times New Roman"/>
              </a:rPr>
              <a:t> </a:t>
            </a:r>
            <a:r>
              <a:rPr sz="725" dirty="0">
                <a:latin typeface="Times New Roman"/>
                <a:cs typeface="Times New Roman"/>
              </a:rPr>
              <a:t>belgesi</a:t>
            </a:r>
            <a:r>
              <a:rPr sz="725" spc="-18" dirty="0">
                <a:latin typeface="Times New Roman"/>
                <a:cs typeface="Times New Roman"/>
              </a:rPr>
              <a:t> </a:t>
            </a:r>
            <a:r>
              <a:rPr sz="725" dirty="0">
                <a:latin typeface="Times New Roman"/>
                <a:cs typeface="Times New Roman"/>
              </a:rPr>
              <a:t>düzenlenmiş</a:t>
            </a:r>
            <a:r>
              <a:rPr sz="725" spc="-23" dirty="0">
                <a:latin typeface="Times New Roman"/>
                <a:cs typeface="Times New Roman"/>
              </a:rPr>
              <a:t> </a:t>
            </a:r>
            <a:r>
              <a:rPr sz="725" dirty="0">
                <a:latin typeface="Times New Roman"/>
                <a:cs typeface="Times New Roman"/>
              </a:rPr>
              <a:t>veya</a:t>
            </a:r>
            <a:r>
              <a:rPr sz="725" spc="-23" dirty="0">
                <a:latin typeface="Times New Roman"/>
                <a:cs typeface="Times New Roman"/>
              </a:rPr>
              <a:t> </a:t>
            </a:r>
            <a:r>
              <a:rPr sz="725" dirty="0">
                <a:latin typeface="Times New Roman"/>
                <a:cs typeface="Times New Roman"/>
              </a:rPr>
              <a:t>gümrük</a:t>
            </a:r>
            <a:r>
              <a:rPr sz="725" spc="-5" dirty="0">
                <a:latin typeface="Times New Roman"/>
                <a:cs typeface="Times New Roman"/>
              </a:rPr>
              <a:t> </a:t>
            </a:r>
            <a:r>
              <a:rPr sz="725" dirty="0">
                <a:latin typeface="Times New Roman"/>
                <a:cs typeface="Times New Roman"/>
              </a:rPr>
              <a:t>mevzuatı</a:t>
            </a:r>
            <a:r>
              <a:rPr sz="725" spc="-18" dirty="0">
                <a:latin typeface="Times New Roman"/>
                <a:cs typeface="Times New Roman"/>
              </a:rPr>
              <a:t> </a:t>
            </a:r>
            <a:r>
              <a:rPr sz="725" dirty="0">
                <a:latin typeface="Times New Roman"/>
                <a:cs typeface="Times New Roman"/>
              </a:rPr>
              <a:t>uyarınca</a:t>
            </a:r>
            <a:r>
              <a:rPr sz="725" spc="-18" dirty="0">
                <a:latin typeface="Times New Roman"/>
                <a:cs typeface="Times New Roman"/>
              </a:rPr>
              <a:t> </a:t>
            </a:r>
            <a:r>
              <a:rPr sz="725" dirty="0">
                <a:latin typeface="Times New Roman"/>
                <a:cs typeface="Times New Roman"/>
              </a:rPr>
              <a:t>gümrük</a:t>
            </a:r>
            <a:r>
              <a:rPr sz="725" spc="-18" dirty="0">
                <a:latin typeface="Times New Roman"/>
                <a:cs typeface="Times New Roman"/>
              </a:rPr>
              <a:t> </a:t>
            </a:r>
            <a:r>
              <a:rPr sz="725" dirty="0">
                <a:latin typeface="Times New Roman"/>
                <a:cs typeface="Times New Roman"/>
              </a:rPr>
              <a:t>idarelerine</a:t>
            </a:r>
            <a:r>
              <a:rPr sz="725" spc="-14" dirty="0">
                <a:latin typeface="Times New Roman"/>
                <a:cs typeface="Times New Roman"/>
              </a:rPr>
              <a:t> </a:t>
            </a:r>
            <a:r>
              <a:rPr sz="725" spc="-9" dirty="0">
                <a:latin typeface="Times New Roman"/>
                <a:cs typeface="Times New Roman"/>
              </a:rPr>
              <a:t>sunulmuş</a:t>
            </a:r>
            <a:r>
              <a:rPr sz="725" spc="-23" dirty="0">
                <a:latin typeface="Times New Roman"/>
                <a:cs typeface="Times New Roman"/>
              </a:rPr>
              <a:t> </a:t>
            </a:r>
            <a:r>
              <a:rPr sz="725" dirty="0">
                <a:latin typeface="Times New Roman"/>
                <a:cs typeface="Times New Roman"/>
              </a:rPr>
              <a:t>olan</a:t>
            </a:r>
            <a:r>
              <a:rPr sz="725" spc="-18" dirty="0">
                <a:latin typeface="Times New Roman"/>
                <a:cs typeface="Times New Roman"/>
              </a:rPr>
              <a:t> </a:t>
            </a:r>
            <a:r>
              <a:rPr sz="725" dirty="0">
                <a:latin typeface="Times New Roman"/>
                <a:cs typeface="Times New Roman"/>
              </a:rPr>
              <a:t>ürünlerin</a:t>
            </a:r>
            <a:r>
              <a:rPr sz="725" spc="-18" dirty="0">
                <a:latin typeface="Times New Roman"/>
                <a:cs typeface="Times New Roman"/>
              </a:rPr>
              <a:t> </a:t>
            </a:r>
            <a:r>
              <a:rPr sz="725" spc="-9" dirty="0">
                <a:latin typeface="Times New Roman"/>
                <a:cs typeface="Times New Roman"/>
              </a:rPr>
              <a:t>ithalatı,</a:t>
            </a:r>
            <a:r>
              <a:rPr sz="725" spc="453" dirty="0">
                <a:latin typeface="Times New Roman"/>
                <a:cs typeface="Times New Roman"/>
              </a:rPr>
              <a:t> </a:t>
            </a:r>
            <a:r>
              <a:rPr sz="725" dirty="0">
                <a:latin typeface="Times New Roman"/>
                <a:cs typeface="Times New Roman"/>
              </a:rPr>
              <a:t>28/2/2026</a:t>
            </a:r>
            <a:r>
              <a:rPr sz="725" spc="-5" dirty="0">
                <a:latin typeface="Times New Roman"/>
                <a:cs typeface="Times New Roman"/>
              </a:rPr>
              <a:t> </a:t>
            </a:r>
            <a:r>
              <a:rPr sz="725" dirty="0">
                <a:latin typeface="Times New Roman"/>
                <a:cs typeface="Times New Roman"/>
              </a:rPr>
              <a:t>tarihine</a:t>
            </a:r>
            <a:r>
              <a:rPr sz="725" spc="-18" dirty="0">
                <a:latin typeface="Times New Roman"/>
                <a:cs typeface="Times New Roman"/>
              </a:rPr>
              <a:t> </a:t>
            </a:r>
            <a:r>
              <a:rPr sz="725" dirty="0">
                <a:latin typeface="Times New Roman"/>
                <a:cs typeface="Times New Roman"/>
              </a:rPr>
              <a:t>kadar</a:t>
            </a:r>
            <a:r>
              <a:rPr sz="725" spc="-9" dirty="0">
                <a:latin typeface="Times New Roman"/>
                <a:cs typeface="Times New Roman"/>
              </a:rPr>
              <a:t> </a:t>
            </a:r>
            <a:r>
              <a:rPr sz="725" dirty="0">
                <a:latin typeface="Times New Roman"/>
                <a:cs typeface="Times New Roman"/>
              </a:rPr>
              <a:t>(bu</a:t>
            </a:r>
            <a:r>
              <a:rPr sz="725" spc="-18" dirty="0">
                <a:latin typeface="Times New Roman"/>
                <a:cs typeface="Times New Roman"/>
              </a:rPr>
              <a:t> </a:t>
            </a:r>
            <a:r>
              <a:rPr sz="725" dirty="0">
                <a:latin typeface="Times New Roman"/>
                <a:cs typeface="Times New Roman"/>
              </a:rPr>
              <a:t>tarih</a:t>
            </a:r>
            <a:r>
              <a:rPr sz="725" spc="-14" dirty="0">
                <a:latin typeface="Times New Roman"/>
                <a:cs typeface="Times New Roman"/>
              </a:rPr>
              <a:t> </a:t>
            </a:r>
            <a:r>
              <a:rPr sz="725" dirty="0">
                <a:latin typeface="Times New Roman"/>
                <a:cs typeface="Times New Roman"/>
              </a:rPr>
              <a:t>dahil)</a:t>
            </a:r>
            <a:r>
              <a:rPr sz="725" spc="-14" dirty="0">
                <a:latin typeface="Times New Roman"/>
                <a:cs typeface="Times New Roman"/>
              </a:rPr>
              <a:t> </a:t>
            </a:r>
            <a:r>
              <a:rPr sz="725" spc="-9" dirty="0">
                <a:latin typeface="Times New Roman"/>
                <a:cs typeface="Times New Roman"/>
              </a:rPr>
              <a:t>TAREKS</a:t>
            </a:r>
            <a:r>
              <a:rPr sz="725" spc="-27" dirty="0">
                <a:latin typeface="Times New Roman"/>
                <a:cs typeface="Times New Roman"/>
              </a:rPr>
              <a:t> </a:t>
            </a:r>
            <a:r>
              <a:rPr sz="725" dirty="0">
                <a:latin typeface="Times New Roman"/>
                <a:cs typeface="Times New Roman"/>
              </a:rPr>
              <a:t>başvurusunun</a:t>
            </a:r>
            <a:r>
              <a:rPr sz="725" spc="-14" dirty="0">
                <a:latin typeface="Times New Roman"/>
                <a:cs typeface="Times New Roman"/>
              </a:rPr>
              <a:t> </a:t>
            </a:r>
            <a:r>
              <a:rPr sz="725" spc="-9" dirty="0">
                <a:latin typeface="Times New Roman"/>
                <a:cs typeface="Times New Roman"/>
              </a:rPr>
              <a:t>gerçekleştirilmesi</a:t>
            </a:r>
            <a:r>
              <a:rPr sz="725" spc="-18" dirty="0">
                <a:latin typeface="Times New Roman"/>
                <a:cs typeface="Times New Roman"/>
              </a:rPr>
              <a:t> </a:t>
            </a:r>
            <a:r>
              <a:rPr sz="725" dirty="0">
                <a:latin typeface="Times New Roman"/>
                <a:cs typeface="Times New Roman"/>
              </a:rPr>
              <a:t>ve</a:t>
            </a:r>
            <a:r>
              <a:rPr sz="725" spc="-14" dirty="0">
                <a:latin typeface="Times New Roman"/>
                <a:cs typeface="Times New Roman"/>
              </a:rPr>
              <a:t> </a:t>
            </a:r>
            <a:r>
              <a:rPr sz="725" dirty="0">
                <a:latin typeface="Times New Roman"/>
                <a:cs typeface="Times New Roman"/>
              </a:rPr>
              <a:t>ithalatçı</a:t>
            </a:r>
            <a:r>
              <a:rPr sz="725" spc="-18" dirty="0">
                <a:latin typeface="Times New Roman"/>
                <a:cs typeface="Times New Roman"/>
              </a:rPr>
              <a:t> </a:t>
            </a:r>
            <a:r>
              <a:rPr sz="725" dirty="0">
                <a:latin typeface="Times New Roman"/>
                <a:cs typeface="Times New Roman"/>
              </a:rPr>
              <a:t>firmanın</a:t>
            </a:r>
            <a:r>
              <a:rPr sz="725" spc="-14" dirty="0">
                <a:latin typeface="Times New Roman"/>
                <a:cs typeface="Times New Roman"/>
              </a:rPr>
              <a:t> </a:t>
            </a:r>
            <a:r>
              <a:rPr sz="725" dirty="0">
                <a:latin typeface="Times New Roman"/>
                <a:cs typeface="Times New Roman"/>
              </a:rPr>
              <a:t>talebi</a:t>
            </a:r>
            <a:r>
              <a:rPr sz="725" spc="-18" dirty="0">
                <a:latin typeface="Times New Roman"/>
                <a:cs typeface="Times New Roman"/>
              </a:rPr>
              <a:t> </a:t>
            </a:r>
            <a:r>
              <a:rPr sz="725" dirty="0">
                <a:latin typeface="Times New Roman"/>
                <a:cs typeface="Times New Roman"/>
              </a:rPr>
              <a:t>halinde,</a:t>
            </a:r>
            <a:r>
              <a:rPr sz="725" spc="-14" dirty="0">
                <a:latin typeface="Times New Roman"/>
                <a:cs typeface="Times New Roman"/>
              </a:rPr>
              <a:t> </a:t>
            </a:r>
            <a:r>
              <a:rPr sz="725" dirty="0">
                <a:latin typeface="Times New Roman"/>
                <a:cs typeface="Times New Roman"/>
              </a:rPr>
              <a:t>15</a:t>
            </a:r>
            <a:r>
              <a:rPr sz="725" spc="-5" dirty="0">
                <a:latin typeface="Times New Roman"/>
                <a:cs typeface="Times New Roman"/>
              </a:rPr>
              <a:t> </a:t>
            </a:r>
            <a:r>
              <a:rPr sz="725" dirty="0">
                <a:latin typeface="Times New Roman"/>
                <a:cs typeface="Times New Roman"/>
              </a:rPr>
              <a:t>inci</a:t>
            </a:r>
            <a:r>
              <a:rPr sz="725" spc="-18" dirty="0">
                <a:latin typeface="Times New Roman"/>
                <a:cs typeface="Times New Roman"/>
              </a:rPr>
              <a:t> </a:t>
            </a:r>
            <a:r>
              <a:rPr sz="725" dirty="0">
                <a:latin typeface="Times New Roman"/>
                <a:cs typeface="Times New Roman"/>
              </a:rPr>
              <a:t>maddeyle</a:t>
            </a:r>
            <a:r>
              <a:rPr sz="725" spc="-14" dirty="0">
                <a:latin typeface="Times New Roman"/>
                <a:cs typeface="Times New Roman"/>
              </a:rPr>
              <a:t> </a:t>
            </a:r>
            <a:r>
              <a:rPr sz="725" dirty="0">
                <a:latin typeface="Times New Roman"/>
                <a:cs typeface="Times New Roman"/>
              </a:rPr>
              <a:t>yürürlükten</a:t>
            </a:r>
            <a:r>
              <a:rPr sz="725" spc="-18" dirty="0">
                <a:latin typeface="Times New Roman"/>
                <a:cs typeface="Times New Roman"/>
              </a:rPr>
              <a:t> </a:t>
            </a:r>
            <a:r>
              <a:rPr sz="725" dirty="0">
                <a:latin typeface="Times New Roman"/>
                <a:cs typeface="Times New Roman"/>
              </a:rPr>
              <a:t>kaldırılan</a:t>
            </a:r>
            <a:r>
              <a:rPr sz="725" spc="-14" dirty="0">
                <a:latin typeface="Times New Roman"/>
                <a:cs typeface="Times New Roman"/>
              </a:rPr>
              <a:t> </a:t>
            </a:r>
            <a:r>
              <a:rPr sz="725" dirty="0">
                <a:latin typeface="Times New Roman"/>
                <a:cs typeface="Times New Roman"/>
              </a:rPr>
              <a:t>Kişisel</a:t>
            </a:r>
            <a:r>
              <a:rPr sz="725" spc="-18" dirty="0">
                <a:latin typeface="Times New Roman"/>
                <a:cs typeface="Times New Roman"/>
              </a:rPr>
              <a:t> </a:t>
            </a:r>
            <a:r>
              <a:rPr sz="725" dirty="0">
                <a:latin typeface="Times New Roman"/>
                <a:cs typeface="Times New Roman"/>
              </a:rPr>
              <a:t>Koruyucu</a:t>
            </a:r>
            <a:r>
              <a:rPr sz="725" spc="-5" dirty="0">
                <a:latin typeface="Times New Roman"/>
                <a:cs typeface="Times New Roman"/>
              </a:rPr>
              <a:t> </a:t>
            </a:r>
            <a:r>
              <a:rPr sz="725" spc="-9" dirty="0">
                <a:latin typeface="Times New Roman"/>
                <a:cs typeface="Times New Roman"/>
              </a:rPr>
              <a:t>Donanımların</a:t>
            </a:r>
            <a:r>
              <a:rPr sz="725" dirty="0">
                <a:latin typeface="Times New Roman"/>
                <a:cs typeface="Times New Roman"/>
              </a:rPr>
              <a:t> İthalat</a:t>
            </a:r>
            <a:r>
              <a:rPr sz="725" spc="-9" dirty="0">
                <a:latin typeface="Times New Roman"/>
                <a:cs typeface="Times New Roman"/>
              </a:rPr>
              <a:t> </a:t>
            </a:r>
            <a:r>
              <a:rPr sz="725" dirty="0">
                <a:latin typeface="Times New Roman"/>
                <a:cs typeface="Times New Roman"/>
              </a:rPr>
              <a:t>Denetimi</a:t>
            </a:r>
            <a:r>
              <a:rPr sz="725" spc="-18" dirty="0">
                <a:latin typeface="Times New Roman"/>
                <a:cs typeface="Times New Roman"/>
              </a:rPr>
              <a:t> </a:t>
            </a:r>
            <a:r>
              <a:rPr sz="725" dirty="0">
                <a:latin typeface="Times New Roman"/>
                <a:cs typeface="Times New Roman"/>
              </a:rPr>
              <a:t>Tebliği</a:t>
            </a:r>
            <a:r>
              <a:rPr sz="725" spc="-5" dirty="0">
                <a:latin typeface="Times New Roman"/>
                <a:cs typeface="Times New Roman"/>
              </a:rPr>
              <a:t> </a:t>
            </a:r>
            <a:r>
              <a:rPr sz="725" dirty="0">
                <a:latin typeface="Times New Roman"/>
                <a:cs typeface="Times New Roman"/>
              </a:rPr>
              <a:t>(Ürün</a:t>
            </a:r>
            <a:r>
              <a:rPr sz="725" spc="-5" dirty="0">
                <a:latin typeface="Times New Roman"/>
                <a:cs typeface="Times New Roman"/>
              </a:rPr>
              <a:t> </a:t>
            </a:r>
            <a:r>
              <a:rPr sz="725" spc="-9" dirty="0">
                <a:latin typeface="Times New Roman"/>
                <a:cs typeface="Times New Roman"/>
              </a:rPr>
              <a:t>Güven-</a:t>
            </a:r>
            <a:r>
              <a:rPr sz="725" spc="-18" dirty="0">
                <a:latin typeface="Times New Roman"/>
                <a:cs typeface="Times New Roman"/>
              </a:rPr>
              <a:t>liği</a:t>
            </a:r>
            <a:r>
              <a:rPr sz="725" spc="453" dirty="0">
                <a:latin typeface="Times New Roman"/>
                <a:cs typeface="Times New Roman"/>
              </a:rPr>
              <a:t> </a:t>
            </a:r>
            <a:r>
              <a:rPr sz="725" dirty="0">
                <a:latin typeface="Times New Roman"/>
                <a:cs typeface="Times New Roman"/>
              </a:rPr>
              <a:t>ve</a:t>
            </a:r>
            <a:r>
              <a:rPr sz="725" spc="5" dirty="0">
                <a:latin typeface="Times New Roman"/>
                <a:cs typeface="Times New Roman"/>
              </a:rPr>
              <a:t> </a:t>
            </a:r>
            <a:r>
              <a:rPr sz="725" spc="-9" dirty="0">
                <a:latin typeface="Times New Roman"/>
                <a:cs typeface="Times New Roman"/>
              </a:rPr>
              <a:t>Denetimi:</a:t>
            </a:r>
            <a:r>
              <a:rPr sz="725" spc="-5" dirty="0">
                <a:latin typeface="Times New Roman"/>
                <a:cs typeface="Times New Roman"/>
              </a:rPr>
              <a:t> </a:t>
            </a:r>
            <a:r>
              <a:rPr sz="725" dirty="0">
                <a:latin typeface="Times New Roman"/>
                <a:cs typeface="Times New Roman"/>
              </a:rPr>
              <a:t>2025/11)'ne göre</a:t>
            </a:r>
            <a:r>
              <a:rPr sz="725" spc="-5" dirty="0">
                <a:latin typeface="Times New Roman"/>
                <a:cs typeface="Times New Roman"/>
              </a:rPr>
              <a:t> </a:t>
            </a:r>
            <a:r>
              <a:rPr sz="725" spc="-9" dirty="0">
                <a:latin typeface="Times New Roman"/>
                <a:cs typeface="Times New Roman"/>
              </a:rPr>
              <a:t>sonuçlandırılır.</a:t>
            </a:r>
            <a:endParaRPr sz="725">
              <a:latin typeface="Times New Roman"/>
              <a:cs typeface="Times New Roman"/>
            </a:endParaRPr>
          </a:p>
          <a:p>
            <a:pPr marL="418620">
              <a:spcBef>
                <a:spcPts val="240"/>
              </a:spcBef>
            </a:pPr>
            <a:r>
              <a:rPr sz="725" b="1" spc="-9" dirty="0">
                <a:latin typeface="Calibri"/>
                <a:cs typeface="Calibri"/>
              </a:rPr>
              <a:t>Yürürlük</a:t>
            </a:r>
            <a:endParaRPr sz="725">
              <a:latin typeface="Calibri"/>
              <a:cs typeface="Calibri"/>
            </a:endParaRPr>
          </a:p>
          <a:p>
            <a:pPr marL="418620">
              <a:spcBef>
                <a:spcPts val="272"/>
              </a:spcBef>
            </a:pPr>
            <a:r>
              <a:rPr sz="725" b="1" dirty="0">
                <a:latin typeface="Calibri"/>
                <a:cs typeface="Calibri"/>
              </a:rPr>
              <a:t>MADDE</a:t>
            </a:r>
            <a:r>
              <a:rPr sz="725" b="1" spc="-9" dirty="0">
                <a:latin typeface="Calibri"/>
                <a:cs typeface="Calibri"/>
              </a:rPr>
              <a:t> </a:t>
            </a:r>
            <a:r>
              <a:rPr sz="725" b="1" dirty="0">
                <a:latin typeface="Calibri"/>
                <a:cs typeface="Calibri"/>
              </a:rPr>
              <a:t>16-</a:t>
            </a:r>
            <a:r>
              <a:rPr sz="725" b="1" spc="-18" dirty="0">
                <a:latin typeface="Calibri"/>
                <a:cs typeface="Calibri"/>
              </a:rPr>
              <a:t> </a:t>
            </a:r>
            <a:r>
              <a:rPr sz="725" dirty="0">
                <a:solidFill>
                  <a:srgbClr val="221F1F"/>
                </a:solidFill>
                <a:latin typeface="Calibri"/>
                <a:cs typeface="Calibri"/>
              </a:rPr>
              <a:t>(1)</a:t>
            </a:r>
            <a:r>
              <a:rPr sz="725" spc="-23" dirty="0">
                <a:solidFill>
                  <a:srgbClr val="221F1F"/>
                </a:solidFill>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Tebliğ</a:t>
            </a:r>
            <a:r>
              <a:rPr sz="725" spc="-5" dirty="0">
                <a:latin typeface="Calibri"/>
                <a:cs typeface="Calibri"/>
              </a:rPr>
              <a:t> </a:t>
            </a:r>
            <a:r>
              <a:rPr sz="725" dirty="0">
                <a:latin typeface="Calibri"/>
                <a:cs typeface="Calibri"/>
              </a:rPr>
              <a:t>1/1/2026</a:t>
            </a:r>
            <a:r>
              <a:rPr sz="725" spc="-14" dirty="0">
                <a:latin typeface="Calibri"/>
                <a:cs typeface="Calibri"/>
              </a:rPr>
              <a:t> </a:t>
            </a:r>
            <a:r>
              <a:rPr sz="725" spc="-9" dirty="0">
                <a:latin typeface="Calibri"/>
                <a:cs typeface="Calibri"/>
              </a:rPr>
              <a:t>tarihinde</a:t>
            </a:r>
            <a:r>
              <a:rPr sz="725" spc="-14" dirty="0">
                <a:latin typeface="Calibri"/>
                <a:cs typeface="Calibri"/>
              </a:rPr>
              <a:t> </a:t>
            </a:r>
            <a:r>
              <a:rPr sz="725" dirty="0">
                <a:latin typeface="Calibri"/>
                <a:cs typeface="Calibri"/>
              </a:rPr>
              <a:t>yürürlüğe</a:t>
            </a:r>
            <a:r>
              <a:rPr sz="725" spc="-9" dirty="0">
                <a:latin typeface="Calibri"/>
                <a:cs typeface="Calibri"/>
              </a:rPr>
              <a:t> girer.</a:t>
            </a:r>
            <a:endParaRPr sz="725">
              <a:latin typeface="Calibri"/>
              <a:cs typeface="Calibri"/>
            </a:endParaRPr>
          </a:p>
          <a:p>
            <a:pPr marL="418620">
              <a:spcBef>
                <a:spcPts val="41"/>
              </a:spcBef>
            </a:pPr>
            <a:r>
              <a:rPr sz="725" b="1" spc="-9" dirty="0">
                <a:latin typeface="Calibri"/>
                <a:cs typeface="Calibri"/>
              </a:rPr>
              <a:t>Yürütme</a:t>
            </a:r>
            <a:endParaRPr sz="725">
              <a:latin typeface="Calibri"/>
              <a:cs typeface="Calibri"/>
            </a:endParaRPr>
          </a:p>
          <a:p>
            <a:pPr marL="418620">
              <a:spcBef>
                <a:spcPts val="45"/>
              </a:spcBef>
            </a:pPr>
            <a:r>
              <a:rPr sz="725" b="1" dirty="0">
                <a:latin typeface="Calibri"/>
                <a:cs typeface="Calibri"/>
              </a:rPr>
              <a:t>MADDE</a:t>
            </a:r>
            <a:r>
              <a:rPr sz="725" b="1" spc="-5" dirty="0">
                <a:latin typeface="Calibri"/>
                <a:cs typeface="Calibri"/>
              </a:rPr>
              <a:t> </a:t>
            </a:r>
            <a:r>
              <a:rPr sz="725" b="1" dirty="0">
                <a:latin typeface="Calibri"/>
                <a:cs typeface="Calibri"/>
              </a:rPr>
              <a:t>17</a:t>
            </a:r>
            <a:r>
              <a:rPr sz="725" b="1" dirty="0">
                <a:solidFill>
                  <a:srgbClr val="221F1F"/>
                </a:solidFill>
                <a:latin typeface="Calibri"/>
                <a:cs typeface="Calibri"/>
              </a:rPr>
              <a:t>-</a:t>
            </a:r>
            <a:r>
              <a:rPr sz="725" b="1" spc="-23" dirty="0">
                <a:solidFill>
                  <a:srgbClr val="221F1F"/>
                </a:solidFill>
                <a:latin typeface="Calibri"/>
                <a:cs typeface="Calibri"/>
              </a:rPr>
              <a:t> </a:t>
            </a:r>
            <a:r>
              <a:rPr sz="725" b="1" dirty="0">
                <a:latin typeface="Calibri"/>
                <a:cs typeface="Calibri"/>
              </a:rPr>
              <a:t>(1) </a:t>
            </a:r>
            <a:r>
              <a:rPr sz="725" dirty="0">
                <a:latin typeface="Calibri"/>
                <a:cs typeface="Calibri"/>
              </a:rPr>
              <a:t>Bu</a:t>
            </a:r>
            <a:r>
              <a:rPr sz="725" spc="-9" dirty="0">
                <a:latin typeface="Calibri"/>
                <a:cs typeface="Calibri"/>
              </a:rPr>
              <a:t> </a:t>
            </a:r>
            <a:r>
              <a:rPr sz="725" dirty="0">
                <a:latin typeface="Calibri"/>
                <a:cs typeface="Calibri"/>
              </a:rPr>
              <a:t>Tebliğ </a:t>
            </a:r>
            <a:r>
              <a:rPr sz="725" spc="-9" dirty="0">
                <a:latin typeface="Calibri"/>
                <a:cs typeface="Calibri"/>
              </a:rPr>
              <a:t>hükümlerini</a:t>
            </a:r>
            <a:r>
              <a:rPr sz="725" spc="-14" dirty="0">
                <a:latin typeface="Calibri"/>
                <a:cs typeface="Calibri"/>
              </a:rPr>
              <a:t> </a:t>
            </a:r>
            <a:r>
              <a:rPr sz="725" dirty="0">
                <a:latin typeface="Calibri"/>
                <a:cs typeface="Calibri"/>
              </a:rPr>
              <a:t>Ticaret</a:t>
            </a:r>
            <a:r>
              <a:rPr sz="725" spc="-9" dirty="0">
                <a:latin typeface="Calibri"/>
                <a:cs typeface="Calibri"/>
              </a:rPr>
              <a:t> Bakanı</a:t>
            </a:r>
            <a:r>
              <a:rPr sz="725" spc="-14" dirty="0">
                <a:latin typeface="Calibri"/>
                <a:cs typeface="Calibri"/>
              </a:rPr>
              <a:t> </a:t>
            </a:r>
            <a:r>
              <a:rPr sz="725" spc="-9" dirty="0">
                <a:latin typeface="Calibri"/>
                <a:cs typeface="Calibri"/>
              </a:rPr>
              <a:t>yürütür</a:t>
            </a:r>
            <a:r>
              <a:rPr sz="725" b="1" spc="-9" dirty="0">
                <a:latin typeface="Calibri"/>
                <a:cs typeface="Calibri"/>
              </a:rPr>
              <a:t>.</a:t>
            </a:r>
            <a:endParaRPr sz="725">
              <a:latin typeface="Calibri"/>
              <a:cs typeface="Calibri"/>
            </a:endParaRPr>
          </a:p>
        </p:txBody>
      </p:sp>
      <p:sp>
        <p:nvSpPr>
          <p:cNvPr id="6" name="object 6"/>
          <p:cNvSpPr txBox="1"/>
          <p:nvPr/>
        </p:nvSpPr>
        <p:spPr>
          <a:xfrm>
            <a:off x="1650680" y="2925159"/>
            <a:ext cx="2024578" cy="207648"/>
          </a:xfrm>
          <a:prstGeom prst="rect">
            <a:avLst/>
          </a:prstGeom>
        </p:spPr>
        <p:txBody>
          <a:bodyPr vert="horz" wrap="square" lIns="0" tIns="12092" rIns="0" bIns="0" rtlCol="0">
            <a:spAutoFit/>
          </a:bodyPr>
          <a:lstStyle/>
          <a:p>
            <a:pPr marL="11516">
              <a:spcBef>
                <a:spcPts val="95"/>
              </a:spcBef>
            </a:pPr>
            <a:r>
              <a:rPr sz="1270" b="1" dirty="0">
                <a:solidFill>
                  <a:srgbClr val="ED0000"/>
                </a:solidFill>
                <a:latin typeface="Calibri"/>
                <a:cs typeface="Calibri"/>
              </a:rPr>
              <a:t>2026</a:t>
            </a:r>
            <a:r>
              <a:rPr sz="1270" b="1" spc="-32" dirty="0">
                <a:solidFill>
                  <a:srgbClr val="ED0000"/>
                </a:solidFill>
                <a:latin typeface="Calibri"/>
                <a:cs typeface="Calibri"/>
              </a:rPr>
              <a:t> </a:t>
            </a:r>
            <a:r>
              <a:rPr sz="1270" b="1" dirty="0">
                <a:solidFill>
                  <a:srgbClr val="ED0000"/>
                </a:solidFill>
                <a:latin typeface="Calibri"/>
                <a:cs typeface="Calibri"/>
              </a:rPr>
              <a:t>Eklenen</a:t>
            </a:r>
            <a:r>
              <a:rPr sz="1270" b="1" spc="-27"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dirty="0">
                <a:solidFill>
                  <a:srgbClr val="ED0000"/>
                </a:solidFill>
                <a:latin typeface="Calibri"/>
                <a:cs typeface="Calibri"/>
              </a:rPr>
              <a:t>Listesi</a:t>
            </a:r>
            <a:r>
              <a:rPr sz="1270" b="1" spc="-27" dirty="0">
                <a:solidFill>
                  <a:srgbClr val="ED0000"/>
                </a:solidFill>
                <a:latin typeface="Calibri"/>
                <a:cs typeface="Calibri"/>
              </a:rPr>
              <a:t> </a:t>
            </a:r>
            <a:r>
              <a:rPr sz="1270" b="1" spc="-9" dirty="0">
                <a:solidFill>
                  <a:srgbClr val="ED0000"/>
                </a:solidFill>
                <a:latin typeface="Calibri"/>
                <a:cs typeface="Calibri"/>
              </a:rPr>
              <a:t>EK-</a:t>
            </a:r>
            <a:r>
              <a:rPr sz="1270" b="1" spc="-45" dirty="0">
                <a:solidFill>
                  <a:srgbClr val="ED0000"/>
                </a:solidFill>
                <a:latin typeface="Calibri"/>
                <a:cs typeface="Calibri"/>
              </a:rPr>
              <a:t>1</a:t>
            </a:r>
            <a:endParaRPr sz="1270">
              <a:latin typeface="Calibri"/>
              <a:cs typeface="Calibri"/>
            </a:endParaRPr>
          </a:p>
        </p:txBody>
      </p:sp>
      <p:graphicFrame>
        <p:nvGraphicFramePr>
          <p:cNvPr id="7" name="object 7"/>
          <p:cNvGraphicFramePr>
            <a:graphicFrameLocks noGrp="1"/>
          </p:cNvGraphicFramePr>
          <p:nvPr/>
        </p:nvGraphicFramePr>
        <p:xfrm>
          <a:off x="1662196" y="3156401"/>
          <a:ext cx="6678344" cy="590789"/>
        </p:xfrm>
        <a:graphic>
          <a:graphicData uri="http://schemas.openxmlformats.org/drawingml/2006/table">
            <a:tbl>
              <a:tblPr firstRow="1" bandRow="1">
                <a:tableStyleId>{2D5ABB26-0587-4C30-8999-92F81FD0307C}</a:tableStyleId>
              </a:tblPr>
              <a:tblGrid>
                <a:gridCol w="304032">
                  <a:extLst>
                    <a:ext uri="{9D8B030D-6E8A-4147-A177-3AD203B41FA5}">
                      <a16:colId xmlns:a16="http://schemas.microsoft.com/office/drawing/2014/main" val="20000"/>
                    </a:ext>
                  </a:extLst>
                </a:gridCol>
                <a:gridCol w="1168912">
                  <a:extLst>
                    <a:ext uri="{9D8B030D-6E8A-4147-A177-3AD203B41FA5}">
                      <a16:colId xmlns:a16="http://schemas.microsoft.com/office/drawing/2014/main" val="20001"/>
                    </a:ext>
                  </a:extLst>
                </a:gridCol>
                <a:gridCol w="3822284">
                  <a:extLst>
                    <a:ext uri="{9D8B030D-6E8A-4147-A177-3AD203B41FA5}">
                      <a16:colId xmlns:a16="http://schemas.microsoft.com/office/drawing/2014/main" val="20002"/>
                    </a:ext>
                  </a:extLst>
                </a:gridCol>
                <a:gridCol w="1383116">
                  <a:extLst>
                    <a:ext uri="{9D8B030D-6E8A-4147-A177-3AD203B41FA5}">
                      <a16:colId xmlns:a16="http://schemas.microsoft.com/office/drawing/2014/main" val="20003"/>
                    </a:ext>
                  </a:extLst>
                </a:gridCol>
              </a:tblGrid>
              <a:tr h="228024">
                <a:tc>
                  <a:txBody>
                    <a:bodyPr/>
                    <a:lstStyle/>
                    <a:p>
                      <a:pPr marL="68580">
                        <a:lnSpc>
                          <a:spcPts val="940"/>
                        </a:lnSpc>
                      </a:pPr>
                      <a:r>
                        <a:rPr sz="700" b="1" spc="-25" dirty="0">
                          <a:latin typeface="Calibri"/>
                          <a:cs typeface="Calibri"/>
                        </a:rPr>
                        <a:t>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dirty="0">
                          <a:latin typeface="Calibri"/>
                          <a:cs typeface="Calibri"/>
                        </a:rPr>
                        <a:t>GTİP</a:t>
                      </a:r>
                      <a:r>
                        <a:rPr sz="700" b="1" spc="-25" dirty="0">
                          <a:latin typeface="Calibri"/>
                          <a:cs typeface="Calibri"/>
                        </a:rPr>
                        <a:t> </a:t>
                      </a:r>
                      <a:r>
                        <a:rPr sz="700" b="1" spc="-20" dirty="0">
                          <a:latin typeface="Calibri"/>
                          <a:cs typeface="Calibri"/>
                        </a:rPr>
                        <a:t>Kodu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7448">
                <a:tc>
                  <a:txBody>
                    <a:bodyPr/>
                    <a:lstStyle/>
                    <a:p>
                      <a:pPr marL="68580">
                        <a:lnSpc>
                          <a:spcPts val="940"/>
                        </a:lnSpc>
                      </a:pPr>
                      <a:r>
                        <a:rPr sz="700" spc="-25" dirty="0">
                          <a:latin typeface="Calibri"/>
                          <a:cs typeface="Calibri"/>
                        </a:rPr>
                        <a:t>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6506.10.10.20.00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Motosiklet</a:t>
                      </a:r>
                      <a:r>
                        <a:rPr sz="700" dirty="0">
                          <a:latin typeface="Calibri"/>
                          <a:cs typeface="Calibri"/>
                        </a:rPr>
                        <a:t> ve</a:t>
                      </a:r>
                      <a:r>
                        <a:rPr sz="700" spc="5" dirty="0">
                          <a:latin typeface="Calibri"/>
                          <a:cs typeface="Calibri"/>
                        </a:rPr>
                        <a:t> </a:t>
                      </a:r>
                      <a:r>
                        <a:rPr sz="700" spc="-10" dirty="0">
                          <a:latin typeface="Calibri"/>
                          <a:cs typeface="Calibri"/>
                        </a:rPr>
                        <a:t>bisikletçi</a:t>
                      </a:r>
                      <a:r>
                        <a:rPr sz="700" dirty="0">
                          <a:latin typeface="Calibri"/>
                          <a:cs typeface="Calibri"/>
                        </a:rPr>
                        <a:t> </a:t>
                      </a:r>
                      <a:r>
                        <a:rPr sz="700" spc="-10" dirty="0">
                          <a:latin typeface="Calibri"/>
                          <a:cs typeface="Calibri"/>
                        </a:rPr>
                        <a:t>başlıktan</a:t>
                      </a:r>
                      <a:r>
                        <a:rPr sz="700" spc="15" dirty="0">
                          <a:latin typeface="Calibri"/>
                          <a:cs typeface="Calibri"/>
                        </a:rPr>
                        <a:t> </a:t>
                      </a:r>
                      <a:r>
                        <a:rPr sz="700" dirty="0">
                          <a:latin typeface="Calibri"/>
                          <a:cs typeface="Calibri"/>
                        </a:rPr>
                        <a:t>(Yalnızca</a:t>
                      </a:r>
                      <a:r>
                        <a:rPr sz="700" spc="10" dirty="0">
                          <a:latin typeface="Calibri"/>
                          <a:cs typeface="Calibri"/>
                        </a:rPr>
                        <a:t> </a:t>
                      </a:r>
                      <a:r>
                        <a:rPr sz="700" dirty="0">
                          <a:latin typeface="Calibri"/>
                          <a:cs typeface="Calibri"/>
                        </a:rPr>
                        <a:t>kişisel</a:t>
                      </a:r>
                      <a:r>
                        <a:rPr sz="700" spc="15" dirty="0">
                          <a:latin typeface="Calibri"/>
                          <a:cs typeface="Calibri"/>
                        </a:rPr>
                        <a:t> </a:t>
                      </a:r>
                      <a:r>
                        <a:rPr sz="700" spc="-10" dirty="0">
                          <a:latin typeface="Calibri"/>
                          <a:cs typeface="Calibri"/>
                        </a:rPr>
                        <a:t>koruyucu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135317">
                <a:tc>
                  <a:txBody>
                    <a:bodyPr/>
                    <a:lstStyle/>
                    <a:p>
                      <a:pPr marL="68580">
                        <a:lnSpc>
                          <a:spcPts val="940"/>
                        </a:lnSpc>
                      </a:pPr>
                      <a:r>
                        <a:rPr sz="700" spc="-25" dirty="0">
                          <a:latin typeface="Calibri"/>
                          <a:cs typeface="Calibri"/>
                        </a:rPr>
                        <a:t>28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6506.10.80.20.00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Motosiklet</a:t>
                      </a:r>
                      <a:r>
                        <a:rPr sz="700" spc="15" dirty="0">
                          <a:latin typeface="Calibri"/>
                          <a:cs typeface="Calibri"/>
                        </a:rPr>
                        <a:t> </a:t>
                      </a:r>
                      <a:r>
                        <a:rPr sz="700" dirty="0">
                          <a:latin typeface="Calibri"/>
                          <a:cs typeface="Calibri"/>
                        </a:rPr>
                        <a:t>ve</a:t>
                      </a:r>
                      <a:r>
                        <a:rPr sz="700" spc="20" dirty="0">
                          <a:latin typeface="Calibri"/>
                          <a:cs typeface="Calibri"/>
                        </a:rPr>
                        <a:t> </a:t>
                      </a:r>
                      <a:r>
                        <a:rPr sz="700" spc="-10" dirty="0">
                          <a:latin typeface="Calibri"/>
                          <a:cs typeface="Calibri"/>
                        </a:rPr>
                        <a:t>bisikletçi</a:t>
                      </a:r>
                      <a:r>
                        <a:rPr sz="700" spc="15" dirty="0">
                          <a:latin typeface="Calibri"/>
                          <a:cs typeface="Calibri"/>
                        </a:rPr>
                        <a:t> </a:t>
                      </a:r>
                      <a:r>
                        <a:rPr sz="700" spc="-10" dirty="0">
                          <a:latin typeface="Calibri"/>
                          <a:cs typeface="Calibri"/>
                        </a:rPr>
                        <a:t>başlıkları</a:t>
                      </a:r>
                      <a:r>
                        <a:rPr sz="700" spc="15" dirty="0">
                          <a:latin typeface="Calibri"/>
                          <a:cs typeface="Calibri"/>
                        </a:rPr>
                        <a:t> </a:t>
                      </a:r>
                      <a:r>
                        <a:rPr sz="700" dirty="0">
                          <a:latin typeface="Calibri"/>
                          <a:cs typeface="Calibri"/>
                        </a:rPr>
                        <a:t>(Yalnızca</a:t>
                      </a:r>
                      <a:r>
                        <a:rPr sz="700" spc="25" dirty="0">
                          <a:latin typeface="Calibri"/>
                          <a:cs typeface="Calibri"/>
                        </a:rPr>
                        <a:t> </a:t>
                      </a:r>
                      <a:r>
                        <a:rPr sz="700" spc="-10" dirty="0">
                          <a:latin typeface="Calibri"/>
                          <a:cs typeface="Calibri"/>
                        </a:rPr>
                        <a:t>kişisel</a:t>
                      </a:r>
                      <a:r>
                        <a:rPr sz="700" spc="30" dirty="0">
                          <a:latin typeface="Calibri"/>
                          <a:cs typeface="Calibri"/>
                        </a:rPr>
                        <a:t> </a:t>
                      </a:r>
                      <a:r>
                        <a:rPr sz="700" spc="-10" dirty="0">
                          <a:latin typeface="Calibri"/>
                          <a:cs typeface="Calibri"/>
                        </a:rPr>
                        <a:t>koruyucu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bl>
          </a:graphicData>
        </a:graphic>
      </p:graphicFrame>
      <p:sp>
        <p:nvSpPr>
          <p:cNvPr id="8" name="object 8"/>
          <p:cNvSpPr txBox="1"/>
          <p:nvPr/>
        </p:nvSpPr>
        <p:spPr>
          <a:xfrm>
            <a:off x="1650680" y="3734991"/>
            <a:ext cx="1743579" cy="207648"/>
          </a:xfrm>
          <a:prstGeom prst="rect">
            <a:avLst/>
          </a:prstGeom>
        </p:spPr>
        <p:txBody>
          <a:bodyPr vert="horz" wrap="square" lIns="0" tIns="12092" rIns="0" bIns="0" rtlCol="0">
            <a:spAutoFit/>
          </a:bodyPr>
          <a:lstStyle/>
          <a:p>
            <a:pPr marL="11516">
              <a:spcBef>
                <a:spcPts val="95"/>
              </a:spcBef>
            </a:pPr>
            <a:r>
              <a:rPr sz="1270" b="1" dirty="0">
                <a:solidFill>
                  <a:srgbClr val="ED0000"/>
                </a:solidFill>
                <a:latin typeface="Calibri"/>
                <a:cs typeface="Calibri"/>
              </a:rPr>
              <a:t>2026</a:t>
            </a:r>
            <a:r>
              <a:rPr sz="1270" b="1" spc="-41" dirty="0">
                <a:solidFill>
                  <a:srgbClr val="ED0000"/>
                </a:solidFill>
                <a:latin typeface="Calibri"/>
                <a:cs typeface="Calibri"/>
              </a:rPr>
              <a:t> </a:t>
            </a:r>
            <a:r>
              <a:rPr sz="1270" b="1" dirty="0">
                <a:solidFill>
                  <a:srgbClr val="ED0000"/>
                </a:solidFill>
                <a:latin typeface="Calibri"/>
                <a:cs typeface="Calibri"/>
              </a:rPr>
              <a:t>Çıkarılan</a:t>
            </a:r>
            <a:r>
              <a:rPr sz="1270" b="1" spc="-36"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spc="-9" dirty="0">
                <a:solidFill>
                  <a:srgbClr val="ED0000"/>
                </a:solidFill>
                <a:latin typeface="Calibri"/>
                <a:cs typeface="Calibri"/>
              </a:rPr>
              <a:t>Listesi</a:t>
            </a:r>
            <a:endParaRPr sz="1270">
              <a:latin typeface="Calibri"/>
              <a:cs typeface="Calibri"/>
            </a:endParaRPr>
          </a:p>
        </p:txBody>
      </p:sp>
      <p:graphicFrame>
        <p:nvGraphicFramePr>
          <p:cNvPr id="9" name="object 9"/>
          <p:cNvGraphicFramePr>
            <a:graphicFrameLocks noGrp="1"/>
          </p:cNvGraphicFramePr>
          <p:nvPr/>
        </p:nvGraphicFramePr>
        <p:xfrm>
          <a:off x="1662196" y="3966238"/>
          <a:ext cx="6678344" cy="456048"/>
        </p:xfrm>
        <a:graphic>
          <a:graphicData uri="http://schemas.openxmlformats.org/drawingml/2006/table">
            <a:tbl>
              <a:tblPr firstRow="1" bandRow="1">
                <a:tableStyleId>{2D5ABB26-0587-4C30-8999-92F81FD0307C}</a:tableStyleId>
              </a:tblPr>
              <a:tblGrid>
                <a:gridCol w="304032">
                  <a:extLst>
                    <a:ext uri="{9D8B030D-6E8A-4147-A177-3AD203B41FA5}">
                      <a16:colId xmlns:a16="http://schemas.microsoft.com/office/drawing/2014/main" val="20000"/>
                    </a:ext>
                  </a:extLst>
                </a:gridCol>
                <a:gridCol w="1168912">
                  <a:extLst>
                    <a:ext uri="{9D8B030D-6E8A-4147-A177-3AD203B41FA5}">
                      <a16:colId xmlns:a16="http://schemas.microsoft.com/office/drawing/2014/main" val="20001"/>
                    </a:ext>
                  </a:extLst>
                </a:gridCol>
                <a:gridCol w="3822284">
                  <a:extLst>
                    <a:ext uri="{9D8B030D-6E8A-4147-A177-3AD203B41FA5}">
                      <a16:colId xmlns:a16="http://schemas.microsoft.com/office/drawing/2014/main" val="20002"/>
                    </a:ext>
                  </a:extLst>
                </a:gridCol>
                <a:gridCol w="1383116">
                  <a:extLst>
                    <a:ext uri="{9D8B030D-6E8A-4147-A177-3AD203B41FA5}">
                      <a16:colId xmlns:a16="http://schemas.microsoft.com/office/drawing/2014/main" val="20003"/>
                    </a:ext>
                  </a:extLst>
                </a:gridCol>
              </a:tblGrid>
              <a:tr h="228024">
                <a:tc>
                  <a:txBody>
                    <a:bodyPr/>
                    <a:lstStyle/>
                    <a:p>
                      <a:pPr marL="68580">
                        <a:lnSpc>
                          <a:spcPts val="940"/>
                        </a:lnSpc>
                      </a:pPr>
                      <a:r>
                        <a:rPr sz="700" b="1" spc="-25" dirty="0">
                          <a:latin typeface="Calibri"/>
                          <a:cs typeface="Calibri"/>
                        </a:rPr>
                        <a:t>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dirty="0">
                          <a:latin typeface="Calibri"/>
                          <a:cs typeface="Calibri"/>
                        </a:rPr>
                        <a:t>GTİP</a:t>
                      </a:r>
                      <a:r>
                        <a:rPr sz="700" b="1" spc="-25" dirty="0">
                          <a:latin typeface="Calibri"/>
                          <a:cs typeface="Calibri"/>
                        </a:rPr>
                        <a:t> </a:t>
                      </a:r>
                      <a:r>
                        <a:rPr sz="700" b="1" spc="-20" dirty="0">
                          <a:latin typeface="Calibri"/>
                          <a:cs typeface="Calibri"/>
                        </a:rPr>
                        <a:t>Kodu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marL="68580">
                        <a:lnSpc>
                          <a:spcPts val="940"/>
                        </a:lnSpc>
                      </a:pPr>
                      <a:r>
                        <a:rPr sz="700" spc="-50" dirty="0">
                          <a:latin typeface="Calibri"/>
                          <a:cs typeface="Calibri"/>
                        </a:rPr>
                        <a:t>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3926.90.97.90.18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15" dirty="0">
                          <a:latin typeface="Calibri"/>
                          <a:cs typeface="Calibri"/>
                        </a:rPr>
                        <a:t> </a:t>
                      </a:r>
                      <a:r>
                        <a:rPr sz="700" dirty="0">
                          <a:latin typeface="Calibri"/>
                          <a:cs typeface="Calibri"/>
                        </a:rPr>
                        <a:t>(yalnız </a:t>
                      </a:r>
                      <a:r>
                        <a:rPr sz="700" spc="-10" dirty="0">
                          <a:latin typeface="Calibri"/>
                          <a:cs typeface="Calibri"/>
                        </a:rPr>
                        <a:t>manşonlu </a:t>
                      </a:r>
                      <a:r>
                        <a:rPr sz="700" dirty="0">
                          <a:latin typeface="Calibri"/>
                          <a:cs typeface="Calibri"/>
                        </a:rPr>
                        <a:t>ve</a:t>
                      </a:r>
                      <a:r>
                        <a:rPr sz="700" spc="-10" dirty="0">
                          <a:latin typeface="Calibri"/>
                          <a:cs typeface="Calibri"/>
                        </a:rPr>
                        <a:t> </a:t>
                      </a:r>
                      <a:r>
                        <a:rPr sz="700" dirty="0">
                          <a:latin typeface="Calibri"/>
                          <a:cs typeface="Calibri"/>
                        </a:rPr>
                        <a:t>tıkaç</a:t>
                      </a:r>
                      <a:r>
                        <a:rPr sz="700" spc="-10" dirty="0">
                          <a:latin typeface="Calibri"/>
                          <a:cs typeface="Calibri"/>
                        </a:rPr>
                        <a:t> şeklindeki</a:t>
                      </a:r>
                      <a:r>
                        <a:rPr sz="700" spc="-15" dirty="0">
                          <a:latin typeface="Calibri"/>
                          <a:cs typeface="Calibri"/>
                        </a:rPr>
                        <a:t> </a:t>
                      </a:r>
                      <a:r>
                        <a:rPr sz="700" dirty="0">
                          <a:latin typeface="Calibri"/>
                          <a:cs typeface="Calibri"/>
                        </a:rPr>
                        <a:t>kulak</a:t>
                      </a:r>
                      <a:r>
                        <a:rPr sz="700" spc="-10" dirty="0">
                          <a:latin typeface="Calibri"/>
                          <a:cs typeface="Calibri"/>
                        </a:rPr>
                        <a:t> koruyucuları)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Çıkarılmıştır.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10" name="object 10"/>
          <p:cNvSpPr txBox="1"/>
          <p:nvPr/>
        </p:nvSpPr>
        <p:spPr>
          <a:xfrm>
            <a:off x="1650681" y="4533725"/>
            <a:ext cx="5594078" cy="371984"/>
          </a:xfrm>
          <a:prstGeom prst="rect">
            <a:avLst/>
          </a:prstGeom>
        </p:spPr>
        <p:txBody>
          <a:bodyPr vert="horz" wrap="square" lIns="0" tIns="11516" rIns="0" bIns="0" rtlCol="0">
            <a:spAutoFit/>
          </a:bodyPr>
          <a:lstStyle/>
          <a:p>
            <a:pPr marL="11516">
              <a:spcBef>
                <a:spcPts val="91"/>
              </a:spcBef>
            </a:pPr>
            <a:r>
              <a:rPr sz="725" spc="-9" dirty="0">
                <a:latin typeface="Calibri"/>
                <a:cs typeface="Calibri"/>
              </a:rPr>
              <a:t>Evraksal Değişiklik</a:t>
            </a:r>
            <a:r>
              <a:rPr sz="725" spc="-5" dirty="0">
                <a:latin typeface="Calibri"/>
                <a:cs typeface="Calibri"/>
              </a:rPr>
              <a:t> </a:t>
            </a:r>
            <a:r>
              <a:rPr sz="725" dirty="0">
                <a:latin typeface="Calibri"/>
                <a:cs typeface="Calibri"/>
              </a:rPr>
              <a:t>Tespit</a:t>
            </a:r>
            <a:r>
              <a:rPr sz="725" spc="9" dirty="0">
                <a:latin typeface="Calibri"/>
                <a:cs typeface="Calibri"/>
              </a:rPr>
              <a:t> </a:t>
            </a:r>
            <a:r>
              <a:rPr sz="725" spc="-9" dirty="0">
                <a:latin typeface="Calibri"/>
                <a:cs typeface="Calibri"/>
              </a:rPr>
              <a:t>edilmedi.</a:t>
            </a:r>
            <a:r>
              <a:rPr sz="725" spc="5" dirty="0">
                <a:latin typeface="Calibri"/>
                <a:cs typeface="Calibri"/>
              </a:rPr>
              <a:t> </a:t>
            </a:r>
            <a:r>
              <a:rPr sz="725" dirty="0">
                <a:latin typeface="Calibri"/>
                <a:cs typeface="Calibri"/>
              </a:rPr>
              <a:t>Ek</a:t>
            </a:r>
            <a:r>
              <a:rPr sz="725" spc="9" dirty="0">
                <a:latin typeface="Calibri"/>
                <a:cs typeface="Calibri"/>
              </a:rPr>
              <a:t> </a:t>
            </a:r>
            <a:r>
              <a:rPr sz="725" dirty="0">
                <a:latin typeface="Calibri"/>
                <a:cs typeface="Calibri"/>
              </a:rPr>
              <a:t>Olarak</a:t>
            </a:r>
            <a:r>
              <a:rPr sz="725" spc="-5" dirty="0">
                <a:latin typeface="Calibri"/>
                <a:cs typeface="Calibri"/>
              </a:rPr>
              <a:t> </a:t>
            </a:r>
            <a:r>
              <a:rPr sz="725" b="1" dirty="0">
                <a:latin typeface="Calibri"/>
                <a:cs typeface="Calibri"/>
              </a:rPr>
              <a:t>4.İthal</a:t>
            </a:r>
            <a:r>
              <a:rPr sz="725" b="1" spc="-5" dirty="0">
                <a:latin typeface="Calibri"/>
                <a:cs typeface="Calibri"/>
              </a:rPr>
              <a:t> </a:t>
            </a:r>
            <a:r>
              <a:rPr sz="725" b="1" dirty="0">
                <a:latin typeface="Calibri"/>
                <a:cs typeface="Calibri"/>
              </a:rPr>
              <a:t>edilmek istenen ürüne</a:t>
            </a:r>
            <a:r>
              <a:rPr sz="725" b="1" spc="-5" dirty="0">
                <a:latin typeface="Calibri"/>
                <a:cs typeface="Calibri"/>
              </a:rPr>
              <a:t> </a:t>
            </a:r>
            <a:r>
              <a:rPr sz="725" b="1" dirty="0">
                <a:latin typeface="Calibri"/>
                <a:cs typeface="Calibri"/>
              </a:rPr>
              <a:t>ait gümrüklü</a:t>
            </a:r>
            <a:r>
              <a:rPr sz="725" b="1" spc="-9" dirty="0">
                <a:latin typeface="Calibri"/>
                <a:cs typeface="Calibri"/>
              </a:rPr>
              <a:t> </a:t>
            </a:r>
            <a:r>
              <a:rPr sz="725" b="1" dirty="0">
                <a:latin typeface="Calibri"/>
                <a:cs typeface="Calibri"/>
              </a:rPr>
              <a:t>sahada </a:t>
            </a:r>
            <a:r>
              <a:rPr sz="725" b="1" spc="-9" dirty="0">
                <a:latin typeface="Calibri"/>
                <a:cs typeface="Calibri"/>
              </a:rPr>
              <a:t>çekilmiş</a:t>
            </a:r>
            <a:r>
              <a:rPr sz="725" b="1" spc="5" dirty="0">
                <a:latin typeface="Calibri"/>
                <a:cs typeface="Calibri"/>
              </a:rPr>
              <a:t> </a:t>
            </a:r>
            <a:r>
              <a:rPr sz="725" b="1" dirty="0">
                <a:latin typeface="Calibri"/>
                <a:cs typeface="Calibri"/>
              </a:rPr>
              <a:t>ürün </a:t>
            </a:r>
            <a:r>
              <a:rPr sz="725" b="1" spc="-9" dirty="0">
                <a:latin typeface="Calibri"/>
                <a:cs typeface="Calibri"/>
              </a:rPr>
              <a:t>görselleri </a:t>
            </a:r>
            <a:r>
              <a:rPr sz="725" spc="-9" dirty="0">
                <a:latin typeface="Calibri"/>
                <a:cs typeface="Calibri"/>
              </a:rPr>
              <a:t>Eklenmesi</a:t>
            </a:r>
            <a:r>
              <a:rPr sz="725" spc="-5" dirty="0">
                <a:latin typeface="Calibri"/>
                <a:cs typeface="Calibri"/>
              </a:rPr>
              <a:t> </a:t>
            </a:r>
            <a:r>
              <a:rPr sz="725" dirty="0">
                <a:latin typeface="Calibri"/>
                <a:cs typeface="Calibri"/>
              </a:rPr>
              <a:t>talep </a:t>
            </a:r>
            <a:r>
              <a:rPr sz="725" spc="-9" dirty="0">
                <a:latin typeface="Calibri"/>
                <a:cs typeface="Calibri"/>
              </a:rPr>
              <a:t>edilecektir.</a:t>
            </a:r>
            <a:endParaRPr sz="725">
              <a:latin typeface="Calibri"/>
              <a:cs typeface="Calibri"/>
            </a:endParaRPr>
          </a:p>
          <a:p>
            <a:pPr>
              <a:spcBef>
                <a:spcPts val="150"/>
              </a:spcBef>
            </a:pPr>
            <a:endParaRPr sz="725">
              <a:latin typeface="Calibri"/>
              <a:cs typeface="Calibri"/>
            </a:endParaRPr>
          </a:p>
          <a:p>
            <a:pPr marL="11516"/>
            <a:r>
              <a:rPr sz="725" spc="-9" dirty="0">
                <a:latin typeface="Calibri"/>
                <a:cs typeface="Calibri"/>
              </a:rPr>
              <a:t>Bilginize</a:t>
            </a:r>
            <a:r>
              <a:rPr sz="725" spc="27" dirty="0">
                <a:latin typeface="Calibri"/>
                <a:cs typeface="Calibri"/>
              </a:rPr>
              <a:t> </a:t>
            </a:r>
            <a:r>
              <a:rPr sz="725" spc="-9" dirty="0">
                <a:latin typeface="Calibri"/>
                <a:cs typeface="Calibri"/>
              </a:rPr>
              <a:t>Sunulur.</a:t>
            </a:r>
            <a:endParaRPr sz="725">
              <a:latin typeface="Calibri"/>
              <a:cs typeface="Calibri"/>
            </a:endParaRPr>
          </a:p>
        </p:txBody>
      </p:sp>
      <p:sp>
        <p:nvSpPr>
          <p:cNvPr id="11" name="object 11"/>
          <p:cNvSpPr/>
          <p:nvPr/>
        </p:nvSpPr>
        <p:spPr>
          <a:xfrm>
            <a:off x="1645613" y="4923940"/>
            <a:ext cx="8899853" cy="8637"/>
          </a:xfrm>
          <a:custGeom>
            <a:avLst/>
            <a:gdLst/>
            <a:ahLst/>
            <a:cxnLst/>
            <a:rect l="l" t="t" r="r" b="b"/>
            <a:pathLst>
              <a:path w="9814560" h="9525">
                <a:moveTo>
                  <a:pt x="9814560" y="0"/>
                </a:moveTo>
                <a:lnTo>
                  <a:pt x="0" y="0"/>
                </a:lnTo>
                <a:lnTo>
                  <a:pt x="0" y="9143"/>
                </a:lnTo>
                <a:lnTo>
                  <a:pt x="9814560" y="9143"/>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253567443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796902" y="783665"/>
            <a:ext cx="8463517" cy="236174"/>
          </a:xfrm>
          <a:prstGeom prst="rect">
            <a:avLst/>
          </a:prstGeom>
        </p:spPr>
        <p:txBody>
          <a:bodyPr vert="horz" wrap="square" lIns="0" tIns="10941" rIns="0" bIns="0" rtlCol="0">
            <a:spAutoFit/>
          </a:bodyPr>
          <a:lstStyle/>
          <a:p>
            <a:pPr marL="110557" marR="4607" indent="-99617">
              <a:lnSpc>
                <a:spcPct val="110000"/>
              </a:lnSpc>
              <a:spcBef>
                <a:spcPts val="86"/>
              </a:spcBef>
            </a:pPr>
            <a:r>
              <a:rPr sz="1400" b="1" spc="-9" dirty="0">
                <a:solidFill>
                  <a:srgbClr val="FF0000"/>
                </a:solidFill>
                <a:latin typeface="Calibri"/>
                <a:cs typeface="Calibri"/>
              </a:rPr>
              <a:t>Tüketici</a:t>
            </a:r>
            <a:r>
              <a:rPr sz="1400" b="1" spc="-18" dirty="0">
                <a:solidFill>
                  <a:srgbClr val="FF0000"/>
                </a:solidFill>
                <a:latin typeface="Calibri"/>
                <a:cs typeface="Calibri"/>
              </a:rPr>
              <a:t> </a:t>
            </a:r>
            <a:r>
              <a:rPr sz="1400" b="1" dirty="0">
                <a:solidFill>
                  <a:srgbClr val="FF0000"/>
                </a:solidFill>
                <a:latin typeface="Calibri"/>
                <a:cs typeface="Calibri"/>
              </a:rPr>
              <a:t>Ürünlerinin</a:t>
            </a:r>
            <a:r>
              <a:rPr sz="1400" b="1" spc="-9" dirty="0">
                <a:solidFill>
                  <a:srgbClr val="FF0000"/>
                </a:solidFill>
                <a:latin typeface="Calibri"/>
                <a:cs typeface="Calibri"/>
              </a:rPr>
              <a:t> </a:t>
            </a:r>
            <a:r>
              <a:rPr sz="1400" b="1" dirty="0">
                <a:solidFill>
                  <a:srgbClr val="FF0000"/>
                </a:solidFill>
                <a:latin typeface="Calibri"/>
                <a:cs typeface="Calibri"/>
              </a:rPr>
              <a:t>İthalat</a:t>
            </a:r>
            <a:r>
              <a:rPr sz="1400" b="1" spc="-9" dirty="0">
                <a:solidFill>
                  <a:srgbClr val="FF0000"/>
                </a:solidFill>
                <a:latin typeface="Calibri"/>
                <a:cs typeface="Calibri"/>
              </a:rPr>
              <a:t> </a:t>
            </a:r>
            <a:r>
              <a:rPr sz="1400" b="1" dirty="0">
                <a:solidFill>
                  <a:srgbClr val="FF0000"/>
                </a:solidFill>
                <a:latin typeface="Calibri"/>
                <a:cs typeface="Calibri"/>
              </a:rPr>
              <a:t>Denetimi</a:t>
            </a:r>
            <a:r>
              <a:rPr sz="1400" b="1" spc="-23" dirty="0">
                <a:solidFill>
                  <a:srgbClr val="FF0000"/>
                </a:solidFill>
                <a:latin typeface="Calibri"/>
                <a:cs typeface="Calibri"/>
              </a:rPr>
              <a:t> </a:t>
            </a:r>
            <a:r>
              <a:rPr sz="1400" b="1" spc="-9" dirty="0">
                <a:solidFill>
                  <a:srgbClr val="FF0000"/>
                </a:solidFill>
                <a:latin typeface="Calibri"/>
                <a:cs typeface="Calibri"/>
              </a:rPr>
              <a:t>Tebliği</a:t>
            </a:r>
            <a:r>
              <a:rPr sz="1400" b="1" spc="453" dirty="0">
                <a:solidFill>
                  <a:srgbClr val="FF0000"/>
                </a:solidFill>
                <a:latin typeface="Calibri"/>
                <a:cs typeface="Calibri"/>
              </a:rPr>
              <a:t> </a:t>
            </a:r>
            <a:r>
              <a:rPr sz="1400" b="1" dirty="0">
                <a:solidFill>
                  <a:srgbClr val="FF0000"/>
                </a:solidFill>
                <a:latin typeface="Calibri"/>
                <a:cs typeface="Calibri"/>
              </a:rPr>
              <a:t>(Ürün</a:t>
            </a:r>
            <a:r>
              <a:rPr sz="1400" b="1" spc="-27" dirty="0">
                <a:solidFill>
                  <a:srgbClr val="FF0000"/>
                </a:solidFill>
                <a:latin typeface="Calibri"/>
                <a:cs typeface="Calibri"/>
              </a:rPr>
              <a:t> </a:t>
            </a:r>
            <a:r>
              <a:rPr sz="1400" b="1" dirty="0">
                <a:solidFill>
                  <a:srgbClr val="FF0000"/>
                </a:solidFill>
                <a:latin typeface="Calibri"/>
                <a:cs typeface="Calibri"/>
              </a:rPr>
              <a:t>Güvenliği</a:t>
            </a:r>
            <a:r>
              <a:rPr sz="1400" b="1" spc="-23" dirty="0">
                <a:solidFill>
                  <a:srgbClr val="FF0000"/>
                </a:solidFill>
                <a:latin typeface="Calibri"/>
                <a:cs typeface="Calibri"/>
              </a:rPr>
              <a:t> </a:t>
            </a:r>
            <a:r>
              <a:rPr sz="1400" b="1" dirty="0">
                <a:solidFill>
                  <a:srgbClr val="FF0000"/>
                </a:solidFill>
                <a:latin typeface="Calibri"/>
                <a:cs typeface="Calibri"/>
              </a:rPr>
              <a:t>ve</a:t>
            </a:r>
            <a:r>
              <a:rPr sz="1400" b="1" spc="-14" dirty="0">
                <a:solidFill>
                  <a:srgbClr val="FF0000"/>
                </a:solidFill>
                <a:latin typeface="Calibri"/>
                <a:cs typeface="Calibri"/>
              </a:rPr>
              <a:t> </a:t>
            </a:r>
            <a:r>
              <a:rPr sz="1400" b="1" dirty="0">
                <a:solidFill>
                  <a:srgbClr val="FF0000"/>
                </a:solidFill>
                <a:latin typeface="Calibri"/>
                <a:cs typeface="Calibri"/>
              </a:rPr>
              <a:t>Denetimi:</a:t>
            </a:r>
            <a:r>
              <a:rPr sz="1400" b="1" spc="-9" dirty="0">
                <a:solidFill>
                  <a:srgbClr val="FF0000"/>
                </a:solidFill>
                <a:latin typeface="Calibri"/>
                <a:cs typeface="Calibri"/>
              </a:rPr>
              <a:t> 2026/12)</a:t>
            </a:r>
            <a:endParaRPr sz="1400" dirty="0">
              <a:latin typeface="Calibri"/>
              <a:cs typeface="Calibri"/>
            </a:endParaRPr>
          </a:p>
        </p:txBody>
      </p:sp>
      <p:sp>
        <p:nvSpPr>
          <p:cNvPr id="5" name="object 5"/>
          <p:cNvSpPr txBox="1"/>
          <p:nvPr/>
        </p:nvSpPr>
        <p:spPr>
          <a:xfrm>
            <a:off x="6292699" y="4741060"/>
            <a:ext cx="51248" cy="123197"/>
          </a:xfrm>
          <a:prstGeom prst="rect">
            <a:avLst/>
          </a:prstGeom>
        </p:spPr>
        <p:txBody>
          <a:bodyPr vert="horz" wrap="square" lIns="0" tIns="11516" rIns="0" bIns="0" rtlCol="0">
            <a:spAutoFit/>
          </a:bodyPr>
          <a:lstStyle/>
          <a:p>
            <a:pPr marL="11516">
              <a:spcBef>
                <a:spcPts val="91"/>
              </a:spcBef>
            </a:pPr>
            <a:r>
              <a:rPr sz="725" spc="-45" dirty="0">
                <a:latin typeface="Calibri"/>
                <a:cs typeface="Calibri"/>
              </a:rPr>
              <a:t>(</a:t>
            </a:r>
            <a:endParaRPr sz="725">
              <a:latin typeface="Calibri"/>
              <a:cs typeface="Calibri"/>
            </a:endParaRPr>
          </a:p>
        </p:txBody>
      </p:sp>
      <p:graphicFrame>
        <p:nvGraphicFramePr>
          <p:cNvPr id="6" name="object 6"/>
          <p:cNvGraphicFramePr>
            <a:graphicFrameLocks noGrp="1"/>
          </p:cNvGraphicFramePr>
          <p:nvPr>
            <p:extLst>
              <p:ext uri="{D42A27DB-BD31-4B8C-83A1-F6EECF244321}">
                <p14:modId xmlns:p14="http://schemas.microsoft.com/office/powerpoint/2010/main" val="3062120304"/>
              </p:ext>
            </p:extLst>
          </p:nvPr>
        </p:nvGraphicFramePr>
        <p:xfrm>
          <a:off x="790327" y="1244431"/>
          <a:ext cx="10703467" cy="4687162"/>
        </p:xfrm>
        <a:graphic>
          <a:graphicData uri="http://schemas.openxmlformats.org/drawingml/2006/table">
            <a:tbl>
              <a:tblPr firstRow="1" bandRow="1">
                <a:tableStyleId>{2D5ABB26-0587-4C30-8999-92F81FD0307C}</a:tableStyleId>
              </a:tblPr>
              <a:tblGrid>
                <a:gridCol w="2020844">
                  <a:extLst>
                    <a:ext uri="{9D8B030D-6E8A-4147-A177-3AD203B41FA5}">
                      <a16:colId xmlns:a16="http://schemas.microsoft.com/office/drawing/2014/main" val="20000"/>
                    </a:ext>
                  </a:extLst>
                </a:gridCol>
                <a:gridCol w="3472369">
                  <a:extLst>
                    <a:ext uri="{9D8B030D-6E8A-4147-A177-3AD203B41FA5}">
                      <a16:colId xmlns:a16="http://schemas.microsoft.com/office/drawing/2014/main" val="20001"/>
                    </a:ext>
                  </a:extLst>
                </a:gridCol>
                <a:gridCol w="3979791">
                  <a:extLst>
                    <a:ext uri="{9D8B030D-6E8A-4147-A177-3AD203B41FA5}">
                      <a16:colId xmlns:a16="http://schemas.microsoft.com/office/drawing/2014/main" val="20002"/>
                    </a:ext>
                  </a:extLst>
                </a:gridCol>
                <a:gridCol w="1230463">
                  <a:extLst>
                    <a:ext uri="{9D8B030D-6E8A-4147-A177-3AD203B41FA5}">
                      <a16:colId xmlns:a16="http://schemas.microsoft.com/office/drawing/2014/main" val="20003"/>
                    </a:ext>
                  </a:extLst>
                </a:gridCol>
              </a:tblGrid>
              <a:tr h="117466">
                <a:tc>
                  <a:txBody>
                    <a:bodyPr/>
                    <a:lstStyle/>
                    <a:p>
                      <a:pPr marL="333375">
                        <a:lnSpc>
                          <a:spcPts val="919"/>
                        </a:lnSpc>
                      </a:pPr>
                      <a:r>
                        <a:rPr sz="700" b="1" dirty="0">
                          <a:solidFill>
                            <a:srgbClr val="FF0000"/>
                          </a:solidFill>
                          <a:latin typeface="Calibri"/>
                          <a:cs typeface="Calibri"/>
                        </a:rPr>
                        <a:t>Değişen</a:t>
                      </a:r>
                      <a:r>
                        <a:rPr sz="700" b="1" spc="-30" dirty="0">
                          <a:solidFill>
                            <a:srgbClr val="FF0000"/>
                          </a:solidFill>
                          <a:latin typeface="Calibri"/>
                          <a:cs typeface="Calibri"/>
                        </a:rPr>
                        <a:t> </a:t>
                      </a:r>
                      <a:r>
                        <a:rPr sz="700" b="1" dirty="0">
                          <a:solidFill>
                            <a:srgbClr val="FF0000"/>
                          </a:solidFill>
                          <a:latin typeface="Calibri"/>
                          <a:cs typeface="Calibri"/>
                        </a:rPr>
                        <a:t>Maddenin</a:t>
                      </a:r>
                      <a:r>
                        <a:rPr sz="700" b="1" spc="-15" dirty="0">
                          <a:solidFill>
                            <a:srgbClr val="FF0000"/>
                          </a:solidFill>
                          <a:latin typeface="Calibri"/>
                          <a:cs typeface="Calibri"/>
                        </a:rPr>
                        <a:t> </a:t>
                      </a:r>
                      <a:r>
                        <a:rPr sz="700" b="1" spc="-10" dirty="0">
                          <a:solidFill>
                            <a:srgbClr val="FF0000"/>
                          </a:solidFill>
                          <a:latin typeface="Calibri"/>
                          <a:cs typeface="Calibri"/>
                        </a:rPr>
                        <a:t>Numarası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dirty="0">
                          <a:solidFill>
                            <a:srgbClr val="FF0000"/>
                          </a:solidFill>
                          <a:latin typeface="Calibri"/>
                          <a:cs typeface="Calibri"/>
                        </a:rPr>
                        <a:t>Eski</a:t>
                      </a:r>
                      <a:r>
                        <a:rPr sz="700" b="1" spc="-20" dirty="0">
                          <a:solidFill>
                            <a:srgbClr val="FF0000"/>
                          </a:solidFill>
                          <a:latin typeface="Calibri"/>
                          <a:cs typeface="Calibri"/>
                        </a:rPr>
                        <a:t> </a:t>
                      </a:r>
                      <a:r>
                        <a:rPr sz="700" b="1" dirty="0">
                          <a:solidFill>
                            <a:srgbClr val="FF0000"/>
                          </a:solidFill>
                          <a:latin typeface="Calibri"/>
                          <a:cs typeface="Calibri"/>
                        </a:rPr>
                        <a:t>Madde</a:t>
                      </a:r>
                      <a:r>
                        <a:rPr sz="700" b="1" spc="-15" dirty="0">
                          <a:solidFill>
                            <a:srgbClr val="FF0000"/>
                          </a:solidFill>
                          <a:latin typeface="Calibri"/>
                          <a:cs typeface="Calibri"/>
                        </a:rPr>
                        <a:t> </a:t>
                      </a:r>
                      <a:r>
                        <a:rPr sz="700" b="1" spc="-20" dirty="0">
                          <a:solidFill>
                            <a:srgbClr val="FF0000"/>
                          </a:solidFill>
                          <a:latin typeface="Calibri"/>
                          <a:cs typeface="Calibri"/>
                        </a:rPr>
                        <a:t>2025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b="1" dirty="0">
                          <a:solidFill>
                            <a:srgbClr val="FF0000"/>
                          </a:solidFill>
                          <a:latin typeface="Calibri"/>
                          <a:cs typeface="Calibri"/>
                        </a:rPr>
                        <a:t>Yeni</a:t>
                      </a:r>
                      <a:r>
                        <a:rPr sz="700" b="1" spc="-10" dirty="0">
                          <a:solidFill>
                            <a:srgbClr val="FF0000"/>
                          </a:solidFill>
                          <a:latin typeface="Calibri"/>
                          <a:cs typeface="Calibri"/>
                        </a:rPr>
                        <a:t> </a:t>
                      </a:r>
                      <a:r>
                        <a:rPr sz="700" b="1" dirty="0">
                          <a:solidFill>
                            <a:srgbClr val="FF0000"/>
                          </a:solidFill>
                          <a:latin typeface="Calibri"/>
                          <a:cs typeface="Calibri"/>
                        </a:rPr>
                        <a:t>Madde</a:t>
                      </a:r>
                      <a:r>
                        <a:rPr sz="700" b="1" spc="5" dirty="0">
                          <a:solidFill>
                            <a:srgbClr val="FF0000"/>
                          </a:solidFill>
                          <a:latin typeface="Calibri"/>
                          <a:cs typeface="Calibri"/>
                        </a:rPr>
                        <a:t> </a:t>
                      </a:r>
                      <a:r>
                        <a:rPr sz="700" b="1" spc="-20" dirty="0">
                          <a:solidFill>
                            <a:srgbClr val="FF0000"/>
                          </a:solidFill>
                          <a:latin typeface="Calibri"/>
                          <a:cs typeface="Calibri"/>
                        </a:rPr>
                        <a:t>2026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spc="-10" dirty="0">
                          <a:solidFill>
                            <a:srgbClr val="FF0000"/>
                          </a:solidFill>
                          <a:latin typeface="Calibri"/>
                          <a:cs typeface="Calibri"/>
                        </a:rPr>
                        <a:t>Durumu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784841">
                <a:tc>
                  <a:txBody>
                    <a:bodyPr/>
                    <a:lstStyle/>
                    <a:p>
                      <a:pPr marL="68580" marR="1435735">
                        <a:lnSpc>
                          <a:spcPts val="969"/>
                        </a:lnSpc>
                        <a:spcBef>
                          <a:spcPts val="15"/>
                        </a:spcBef>
                      </a:pPr>
                      <a:endParaRPr lang="tr-TR" sz="1100" b="1" spc="-10" dirty="0" smtClean="0">
                        <a:latin typeface="Calibri"/>
                        <a:cs typeface="Calibri"/>
                      </a:endParaRPr>
                    </a:p>
                    <a:p>
                      <a:pPr marL="68580" marR="1435735">
                        <a:lnSpc>
                          <a:spcPts val="969"/>
                        </a:lnSpc>
                        <a:spcBef>
                          <a:spcPts val="15"/>
                        </a:spcBef>
                      </a:pPr>
                      <a:r>
                        <a:rPr sz="1100" b="1" spc="-10" dirty="0" err="1" smtClean="0">
                          <a:latin typeface="Calibri"/>
                          <a:cs typeface="Calibri"/>
                        </a:rPr>
                        <a:t>Tanımlr</a:t>
                      </a:r>
                      <a:r>
                        <a:rPr sz="1100" b="1" spc="500" dirty="0" smtClean="0">
                          <a:latin typeface="Calibri"/>
                          <a:cs typeface="Calibri"/>
                        </a:rPr>
                        <a:t> </a:t>
                      </a:r>
                      <a:r>
                        <a:rPr sz="1100" b="1" dirty="0" smtClean="0">
                          <a:latin typeface="Calibri"/>
                          <a:cs typeface="Calibri"/>
                        </a:rPr>
                        <a:t>3</a:t>
                      </a:r>
                      <a:r>
                        <a:rPr lang="tr-TR" sz="1100" b="1" spc="-5" baseline="0" dirty="0" smtClean="0">
                          <a:latin typeface="Calibri"/>
                          <a:cs typeface="Calibri"/>
                        </a:rPr>
                        <a:t> </a:t>
                      </a:r>
                      <a:r>
                        <a:rPr sz="1100" b="1" spc="-20" dirty="0" err="1" smtClean="0">
                          <a:latin typeface="Calibri"/>
                          <a:cs typeface="Calibri"/>
                        </a:rPr>
                        <a:t>Madde</a:t>
                      </a:r>
                      <a:endParaRPr sz="11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437515">
                        <a:lnSpc>
                          <a:spcPts val="969"/>
                        </a:lnSpc>
                        <a:spcBef>
                          <a:spcPts val="15"/>
                        </a:spcBef>
                      </a:pPr>
                      <a:r>
                        <a:rPr sz="700" b="1" dirty="0">
                          <a:latin typeface="Calibri"/>
                          <a:cs typeface="Calibri"/>
                        </a:rPr>
                        <a:t>h)</a:t>
                      </a:r>
                      <a:r>
                        <a:rPr sz="700" b="1" spc="5" dirty="0">
                          <a:latin typeface="Calibri"/>
                          <a:cs typeface="Calibri"/>
                        </a:rPr>
                        <a:t> </a:t>
                      </a:r>
                      <a:r>
                        <a:rPr sz="700" b="1" spc="-10" dirty="0">
                          <a:latin typeface="Calibri"/>
                          <a:cs typeface="Calibri"/>
                        </a:rPr>
                        <a:t>Kullanıcı:</a:t>
                      </a:r>
                      <a:r>
                        <a:rPr sz="700" b="1" spc="15" dirty="0">
                          <a:latin typeface="Calibri"/>
                          <a:cs typeface="Calibri"/>
                        </a:rPr>
                        <a:t> </a:t>
                      </a:r>
                      <a:r>
                        <a:rPr sz="700" dirty="0">
                          <a:latin typeface="Calibri"/>
                          <a:cs typeface="Calibri"/>
                        </a:rPr>
                        <a:t>TAREKS</a:t>
                      </a:r>
                      <a:r>
                        <a:rPr sz="700" spc="10" dirty="0">
                          <a:latin typeface="Calibri"/>
                          <a:cs typeface="Calibri"/>
                        </a:rPr>
                        <a:t> </a:t>
                      </a:r>
                      <a:r>
                        <a:rPr sz="700" spc="-10" dirty="0">
                          <a:latin typeface="Calibri"/>
                          <a:cs typeface="Calibri"/>
                        </a:rPr>
                        <a:t>aracılığıyla</a:t>
                      </a:r>
                      <a:r>
                        <a:rPr sz="700" spc="5" dirty="0">
                          <a:latin typeface="Calibri"/>
                          <a:cs typeface="Calibri"/>
                        </a:rPr>
                        <a:t> </a:t>
                      </a:r>
                      <a:r>
                        <a:rPr sz="700" spc="-10" dirty="0">
                          <a:latin typeface="Calibri"/>
                          <a:cs typeface="Calibri"/>
                        </a:rPr>
                        <a:t>firmalar</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yapmak </a:t>
                      </a:r>
                      <a:r>
                        <a:rPr sz="700" spc="-10" dirty="0">
                          <a:latin typeface="Calibri"/>
                          <a:cs typeface="Calibri"/>
                        </a:rPr>
                        <a:t>üzere</a:t>
                      </a:r>
                      <a:r>
                        <a:rPr sz="700" spc="500" dirty="0">
                          <a:latin typeface="Calibri"/>
                          <a:cs typeface="Calibri"/>
                        </a:rPr>
                        <a:t> </a:t>
                      </a:r>
                      <a:r>
                        <a:rPr sz="700" spc="-10" dirty="0">
                          <a:latin typeface="Calibri"/>
                          <a:cs typeface="Calibri"/>
                        </a:rPr>
                        <a:t>yetkilendirilmiş</a:t>
                      </a:r>
                      <a:r>
                        <a:rPr sz="700" spc="65" dirty="0">
                          <a:latin typeface="Calibri"/>
                          <a:cs typeface="Calibri"/>
                        </a:rPr>
                        <a:t> </a:t>
                      </a:r>
                      <a:r>
                        <a:rPr sz="700" spc="-10" dirty="0">
                          <a:latin typeface="Calibri"/>
                          <a:cs typeface="Calibri"/>
                        </a:rPr>
                        <a:t>kişileri,</a:t>
                      </a:r>
                      <a:endParaRPr sz="7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5"/>
                        </a:spcBef>
                      </a:pPr>
                      <a:r>
                        <a:rPr sz="700" b="1" dirty="0">
                          <a:latin typeface="Calibri"/>
                          <a:cs typeface="Calibri"/>
                        </a:rPr>
                        <a:t>Firma</a:t>
                      </a:r>
                      <a:r>
                        <a:rPr sz="700" dirty="0">
                          <a:latin typeface="Calibri"/>
                          <a:cs typeface="Calibri"/>
                        </a:rPr>
                        <a:t>:</a:t>
                      </a:r>
                      <a:r>
                        <a:rPr sz="700" spc="-2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aracılığıyla yapılan </a:t>
                      </a:r>
                      <a:r>
                        <a:rPr sz="700" dirty="0">
                          <a:latin typeface="Calibri"/>
                          <a:cs typeface="Calibri"/>
                        </a:rPr>
                        <a:t>işlemlere</a:t>
                      </a:r>
                      <a:r>
                        <a:rPr sz="700" spc="-20" dirty="0">
                          <a:latin typeface="Calibri"/>
                          <a:cs typeface="Calibri"/>
                        </a:rPr>
                        <a:t> </a:t>
                      </a:r>
                      <a:r>
                        <a:rPr sz="700" dirty="0">
                          <a:latin typeface="Calibri"/>
                          <a:cs typeface="Calibri"/>
                        </a:rPr>
                        <a:t>konu</a:t>
                      </a:r>
                      <a:r>
                        <a:rPr sz="700" spc="-10" dirty="0">
                          <a:latin typeface="Calibri"/>
                          <a:cs typeface="Calibri"/>
                        </a:rPr>
                        <a:t> </a:t>
                      </a:r>
                      <a:r>
                        <a:rPr sz="700" dirty="0">
                          <a:latin typeface="Calibri"/>
                          <a:cs typeface="Calibri"/>
                        </a:rPr>
                        <a:t>olan kamu</a:t>
                      </a:r>
                      <a:r>
                        <a:rPr sz="700" spc="-10" dirty="0">
                          <a:latin typeface="Calibri"/>
                          <a:cs typeface="Calibri"/>
                        </a:rPr>
                        <a:t> kurumları</a:t>
                      </a:r>
                      <a:r>
                        <a:rPr sz="700" spc="-20" dirty="0">
                          <a:latin typeface="Calibri"/>
                          <a:cs typeface="Calibri"/>
                        </a:rPr>
                        <a:t> </a:t>
                      </a:r>
                      <a:r>
                        <a:rPr sz="700" dirty="0">
                          <a:latin typeface="Calibri"/>
                          <a:cs typeface="Calibri"/>
                        </a:rPr>
                        <a:t>dahil,</a:t>
                      </a:r>
                      <a:r>
                        <a:rPr sz="700" spc="-5" dirty="0">
                          <a:latin typeface="Calibri"/>
                          <a:cs typeface="Calibri"/>
                        </a:rPr>
                        <a:t> </a:t>
                      </a:r>
                      <a:r>
                        <a:rPr sz="700" spc="-25" dirty="0">
                          <a:latin typeface="Calibri"/>
                          <a:cs typeface="Calibri"/>
                        </a:rPr>
                        <a:t>tüm</a:t>
                      </a:r>
                      <a:endParaRPr sz="700">
                        <a:latin typeface="Calibri"/>
                        <a:cs typeface="Calibri"/>
                      </a:endParaRPr>
                    </a:p>
                    <a:p>
                      <a:pPr marL="67945">
                        <a:lnSpc>
                          <a:spcPct val="100000"/>
                        </a:lnSpc>
                        <a:spcBef>
                          <a:spcPts val="165"/>
                        </a:spcBef>
                      </a:pPr>
                      <a:r>
                        <a:rPr sz="700" dirty="0">
                          <a:latin typeface="Calibri"/>
                          <a:cs typeface="Calibri"/>
                        </a:rPr>
                        <a:t>gerçek</a:t>
                      </a:r>
                      <a:r>
                        <a:rPr sz="700" spc="-2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tüzel</a:t>
                      </a:r>
                      <a:r>
                        <a:rPr sz="700" spc="-20" dirty="0">
                          <a:latin typeface="Calibri"/>
                          <a:cs typeface="Calibri"/>
                        </a:rPr>
                        <a:t> </a:t>
                      </a:r>
                      <a:r>
                        <a:rPr sz="700" spc="-10" dirty="0">
                          <a:latin typeface="Calibri"/>
                          <a:cs typeface="Calibri"/>
                        </a:rPr>
                        <a:t>kişileri,</a:t>
                      </a:r>
                      <a:endParaRPr sz="700">
                        <a:latin typeface="Calibri"/>
                        <a:cs typeface="Calibri"/>
                      </a:endParaRPr>
                    </a:p>
                    <a:p>
                      <a:pPr marL="67945" marR="363855">
                        <a:lnSpc>
                          <a:spcPct val="117500"/>
                        </a:lnSpc>
                      </a:pPr>
                      <a:r>
                        <a:rPr sz="700" b="1" dirty="0">
                          <a:latin typeface="Calibri"/>
                          <a:cs typeface="Calibri"/>
                        </a:rPr>
                        <a:t>Firma </a:t>
                      </a:r>
                      <a:r>
                        <a:rPr sz="700" b="1" spc="-10" dirty="0">
                          <a:latin typeface="Calibri"/>
                          <a:cs typeface="Calibri"/>
                        </a:rPr>
                        <a:t>kullanıcısı</a:t>
                      </a:r>
                      <a:r>
                        <a:rPr sz="700" spc="-10" dirty="0">
                          <a:latin typeface="Calibri"/>
                          <a:cs typeface="Calibri"/>
                        </a:rPr>
                        <a:t>:</a:t>
                      </a:r>
                      <a:r>
                        <a:rPr sz="700" spc="5" dirty="0">
                          <a:latin typeface="Calibri"/>
                          <a:cs typeface="Calibri"/>
                        </a:rPr>
                        <a:t> </a:t>
                      </a:r>
                      <a:r>
                        <a:rPr sz="700" dirty="0">
                          <a:latin typeface="Calibri"/>
                          <a:cs typeface="Calibri"/>
                        </a:rPr>
                        <a:t>Firma </a:t>
                      </a:r>
                      <a:r>
                        <a:rPr sz="700" spc="-10" dirty="0">
                          <a:latin typeface="Calibri"/>
                          <a:cs typeface="Calibri"/>
                        </a:rPr>
                        <a:t>yetkilisi</a:t>
                      </a:r>
                      <a:r>
                        <a:rPr sz="700" spc="10" dirty="0">
                          <a:latin typeface="Calibri"/>
                          <a:cs typeface="Calibri"/>
                        </a:rPr>
                        <a:t> </a:t>
                      </a:r>
                      <a:r>
                        <a:rPr sz="700" spc="-10" dirty="0">
                          <a:latin typeface="Calibri"/>
                          <a:cs typeface="Calibri"/>
                        </a:rPr>
                        <a:t>tarafından</a:t>
                      </a:r>
                      <a:r>
                        <a:rPr sz="700" dirty="0">
                          <a:latin typeface="Calibri"/>
                          <a:cs typeface="Calibri"/>
                        </a:rPr>
                        <a:t> firma </a:t>
                      </a:r>
                      <a:r>
                        <a:rPr sz="700" spc="-10" dirty="0">
                          <a:latin typeface="Calibri"/>
                          <a:cs typeface="Calibri"/>
                        </a:rPr>
                        <a:t>adına</a:t>
                      </a:r>
                      <a:r>
                        <a:rPr sz="700" dirty="0">
                          <a:latin typeface="Calibri"/>
                          <a:cs typeface="Calibri"/>
                        </a:rPr>
                        <a:t> TAREKS'te</a:t>
                      </a:r>
                      <a:r>
                        <a:rPr sz="700" spc="-5"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yapmak</a:t>
                      </a:r>
                      <a:r>
                        <a:rPr sz="700" spc="500" dirty="0">
                          <a:latin typeface="Calibri"/>
                          <a:cs typeface="Calibri"/>
                        </a:rPr>
                        <a:t> </a:t>
                      </a:r>
                      <a:r>
                        <a:rPr sz="700" dirty="0">
                          <a:latin typeface="Calibri"/>
                          <a:cs typeface="Calibri"/>
                        </a:rPr>
                        <a:t>üzere</a:t>
                      </a:r>
                      <a:r>
                        <a:rPr sz="700" spc="20" dirty="0">
                          <a:latin typeface="Calibri"/>
                          <a:cs typeface="Calibri"/>
                        </a:rPr>
                        <a:t> </a:t>
                      </a:r>
                      <a:r>
                        <a:rPr sz="700" spc="-10" dirty="0">
                          <a:latin typeface="Calibri"/>
                          <a:cs typeface="Calibri"/>
                        </a:rPr>
                        <a:t>yetkilendirilmiş</a:t>
                      </a:r>
                      <a:r>
                        <a:rPr sz="700" spc="25" dirty="0">
                          <a:latin typeface="Calibri"/>
                          <a:cs typeface="Calibri"/>
                        </a:rPr>
                        <a:t> </a:t>
                      </a:r>
                      <a:r>
                        <a:rPr sz="700" spc="-10" dirty="0">
                          <a:latin typeface="Calibri"/>
                          <a:cs typeface="Calibri"/>
                        </a:rPr>
                        <a:t>kişiyi,</a:t>
                      </a:r>
                      <a:endParaRPr sz="700">
                        <a:latin typeface="Calibri"/>
                        <a:cs typeface="Calibri"/>
                      </a:endParaRPr>
                    </a:p>
                    <a:p>
                      <a:pPr marL="67945" marR="257810">
                        <a:lnSpc>
                          <a:spcPts val="1140"/>
                        </a:lnSpc>
                        <a:spcBef>
                          <a:spcPts val="45"/>
                        </a:spcBef>
                      </a:pPr>
                      <a:r>
                        <a:rPr sz="700" b="1" dirty="0">
                          <a:latin typeface="Calibri"/>
                          <a:cs typeface="Calibri"/>
                        </a:rPr>
                        <a:t>Firma</a:t>
                      </a:r>
                      <a:r>
                        <a:rPr sz="700" b="1" spc="-20" dirty="0">
                          <a:latin typeface="Calibri"/>
                          <a:cs typeface="Calibri"/>
                        </a:rPr>
                        <a:t> </a:t>
                      </a:r>
                      <a:r>
                        <a:rPr sz="700" b="1" spc="-10" dirty="0">
                          <a:latin typeface="Calibri"/>
                          <a:cs typeface="Calibri"/>
                        </a:rPr>
                        <a:t>yetkilisi</a:t>
                      </a:r>
                      <a:r>
                        <a:rPr sz="700" spc="-10" dirty="0">
                          <a:latin typeface="Calibri"/>
                          <a:cs typeface="Calibri"/>
                        </a:rPr>
                        <a:t>:</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imza</a:t>
                      </a:r>
                      <a:r>
                        <a:rPr sz="700" spc="-5" dirty="0">
                          <a:latin typeface="Calibri"/>
                          <a:cs typeface="Calibri"/>
                        </a:rPr>
                        <a:t> </a:t>
                      </a:r>
                      <a:r>
                        <a:rPr sz="700" spc="-10" dirty="0">
                          <a:latin typeface="Calibri"/>
                          <a:cs typeface="Calibri"/>
                        </a:rPr>
                        <a:t>sirkülerinde </a:t>
                      </a:r>
                      <a:r>
                        <a:rPr sz="700" dirty="0">
                          <a:latin typeface="Calibri"/>
                          <a:cs typeface="Calibri"/>
                        </a:rPr>
                        <a:t>yer</a:t>
                      </a:r>
                      <a:r>
                        <a:rPr sz="700" spc="-15"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firmayı</a:t>
                      </a:r>
                      <a:r>
                        <a:rPr sz="700" spc="-15" dirty="0">
                          <a:latin typeface="Calibri"/>
                          <a:cs typeface="Calibri"/>
                        </a:rPr>
                        <a:t> </a:t>
                      </a:r>
                      <a:r>
                        <a:rPr sz="700" dirty="0">
                          <a:latin typeface="Calibri"/>
                          <a:cs typeface="Calibri"/>
                        </a:rPr>
                        <a:t>temsil</a:t>
                      </a:r>
                      <a:r>
                        <a:rPr sz="700" spc="-15" dirty="0">
                          <a:latin typeface="Calibri"/>
                          <a:cs typeface="Calibri"/>
                        </a:rPr>
                        <a:t> </a:t>
                      </a:r>
                      <a:r>
                        <a:rPr sz="700" dirty="0">
                          <a:latin typeface="Calibri"/>
                          <a:cs typeface="Calibri"/>
                        </a:rPr>
                        <a:t>ve ilzama</a:t>
                      </a:r>
                      <a:r>
                        <a:rPr sz="700" spc="-10" dirty="0">
                          <a:latin typeface="Calibri"/>
                          <a:cs typeface="Calibri"/>
                        </a:rPr>
                        <a:t> </a:t>
                      </a:r>
                      <a:r>
                        <a:rPr sz="700" spc="-20" dirty="0">
                          <a:latin typeface="Calibri"/>
                          <a:cs typeface="Calibri"/>
                        </a:rPr>
                        <a:t>yet-</a:t>
                      </a:r>
                      <a:r>
                        <a:rPr sz="700" spc="500" dirty="0">
                          <a:latin typeface="Calibri"/>
                          <a:cs typeface="Calibri"/>
                        </a:rPr>
                        <a:t> </a:t>
                      </a:r>
                      <a:r>
                        <a:rPr sz="700" dirty="0">
                          <a:latin typeface="Calibri"/>
                          <a:cs typeface="Calibri"/>
                        </a:rPr>
                        <a:t>kili</a:t>
                      </a:r>
                      <a:r>
                        <a:rPr sz="700" spc="-40" dirty="0">
                          <a:latin typeface="Calibri"/>
                          <a:cs typeface="Calibri"/>
                        </a:rPr>
                        <a:t> </a:t>
                      </a:r>
                      <a:r>
                        <a:rPr sz="700" dirty="0">
                          <a:latin typeface="Calibri"/>
                          <a:cs typeface="Calibri"/>
                        </a:rPr>
                        <a:t>olan</a:t>
                      </a:r>
                      <a:r>
                        <a:rPr sz="700" spc="-30" dirty="0">
                          <a:latin typeface="Calibri"/>
                          <a:cs typeface="Calibri"/>
                        </a:rPr>
                        <a:t> </a:t>
                      </a:r>
                      <a:r>
                        <a:rPr sz="700" spc="-10" dirty="0">
                          <a:latin typeface="Calibri"/>
                          <a:cs typeface="Calibri"/>
                        </a:rPr>
                        <a:t>kişiyi,</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Genişletildi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71021">
                <a:tc>
                  <a:txBody>
                    <a:bodyPr/>
                    <a:lstStyle/>
                    <a:p>
                      <a:pPr marL="68580" marR="605790">
                        <a:lnSpc>
                          <a:spcPts val="969"/>
                        </a:lnSpc>
                        <a:spcBef>
                          <a:spcPts val="15"/>
                        </a:spcBef>
                      </a:pPr>
                      <a:r>
                        <a:rPr sz="1100" b="1" spc="-10" dirty="0">
                          <a:solidFill>
                            <a:srgbClr val="221F1F"/>
                          </a:solidFill>
                          <a:latin typeface="Calibri"/>
                          <a:cs typeface="Calibri"/>
                        </a:rPr>
                        <a:t>TAREKS</a:t>
                      </a:r>
                      <a:r>
                        <a:rPr sz="1100" b="1" spc="-20" dirty="0">
                          <a:solidFill>
                            <a:srgbClr val="221F1F"/>
                          </a:solidFill>
                          <a:latin typeface="Calibri"/>
                          <a:cs typeface="Calibri"/>
                        </a:rPr>
                        <a:t> </a:t>
                      </a:r>
                      <a:r>
                        <a:rPr sz="1100" b="1" dirty="0">
                          <a:solidFill>
                            <a:srgbClr val="221F1F"/>
                          </a:solidFill>
                          <a:latin typeface="Calibri"/>
                          <a:cs typeface="Calibri"/>
                        </a:rPr>
                        <a:t>ve</a:t>
                      </a:r>
                      <a:r>
                        <a:rPr sz="1100" b="1" spc="-15" dirty="0">
                          <a:solidFill>
                            <a:srgbClr val="221F1F"/>
                          </a:solidFill>
                          <a:latin typeface="Calibri"/>
                          <a:cs typeface="Calibri"/>
                        </a:rPr>
                        <a:t> </a:t>
                      </a:r>
                      <a:r>
                        <a:rPr sz="1100" b="1" spc="-20" dirty="0">
                          <a:solidFill>
                            <a:srgbClr val="221F1F"/>
                          </a:solidFill>
                          <a:latin typeface="Calibri"/>
                          <a:cs typeface="Calibri"/>
                        </a:rPr>
                        <a:t>firma </a:t>
                      </a:r>
                      <a:r>
                        <a:rPr sz="1100" b="1" spc="-10" dirty="0">
                          <a:solidFill>
                            <a:srgbClr val="221F1F"/>
                          </a:solidFill>
                          <a:latin typeface="Calibri"/>
                          <a:cs typeface="Calibri"/>
                        </a:rPr>
                        <a:t>tanımlaması</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4</a:t>
                      </a:r>
                      <a:endParaRPr sz="11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5" dirty="0">
                          <a:latin typeface="Calibri"/>
                          <a:cs typeface="Calibri"/>
                        </a:rPr>
                        <a:t> </a:t>
                      </a:r>
                      <a:r>
                        <a:rPr sz="700" spc="-10" dirty="0">
                          <a:latin typeface="Calibri"/>
                          <a:cs typeface="Calibri"/>
                        </a:rPr>
                        <a:t>kapsamı</a:t>
                      </a:r>
                      <a:r>
                        <a:rPr sz="700" dirty="0">
                          <a:latin typeface="Calibri"/>
                          <a:cs typeface="Calibri"/>
                        </a:rPr>
                        <a:t> </a:t>
                      </a:r>
                      <a:r>
                        <a:rPr sz="700" spc="-10" dirty="0">
                          <a:latin typeface="Calibri"/>
                          <a:cs typeface="Calibri"/>
                        </a:rPr>
                        <a:t>ürünleri</a:t>
                      </a:r>
                      <a:r>
                        <a:rPr sz="700" dirty="0">
                          <a:latin typeface="Calibri"/>
                          <a:cs typeface="Calibri"/>
                        </a:rPr>
                        <a:t> ithal</a:t>
                      </a:r>
                      <a:r>
                        <a:rPr sz="700" spc="5" dirty="0">
                          <a:latin typeface="Calibri"/>
                          <a:cs typeface="Calibri"/>
                        </a:rPr>
                        <a:t> </a:t>
                      </a:r>
                      <a:r>
                        <a:rPr sz="700" dirty="0">
                          <a:latin typeface="Calibri"/>
                          <a:cs typeface="Calibri"/>
                        </a:rPr>
                        <a:t>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spc="-10" dirty="0">
                          <a:latin typeface="Calibri"/>
                          <a:cs typeface="Calibri"/>
                        </a:rPr>
                        <a:t>29/12/2011</a:t>
                      </a:r>
                      <a:endParaRPr sz="700" dirty="0">
                        <a:latin typeface="Calibri"/>
                        <a:cs typeface="Calibri"/>
                      </a:endParaRPr>
                    </a:p>
                    <a:p>
                      <a:pPr marL="67945" marR="113664">
                        <a:lnSpc>
                          <a:spcPct val="101699"/>
                        </a:lnSpc>
                        <a:spcBef>
                          <a:spcPts val="5"/>
                        </a:spcBef>
                      </a:pPr>
                      <a:r>
                        <a:rPr sz="700" spc="-10" dirty="0">
                          <a:latin typeface="Calibri"/>
                          <a:cs typeface="Calibri"/>
                        </a:rPr>
                        <a:t>tarihli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28157</a:t>
                      </a:r>
                      <a:r>
                        <a:rPr sz="700" spc="-5" dirty="0">
                          <a:latin typeface="Calibri"/>
                          <a:cs typeface="Calibri"/>
                        </a:rPr>
                        <a:t> </a:t>
                      </a:r>
                      <a:r>
                        <a:rPr sz="700" spc="-10" dirty="0">
                          <a:latin typeface="Calibri"/>
                          <a:cs typeface="Calibri"/>
                        </a:rPr>
                        <a:t>sayılı </a:t>
                      </a:r>
                      <a:r>
                        <a:rPr sz="700" dirty="0">
                          <a:latin typeface="Calibri"/>
                          <a:cs typeface="Calibri"/>
                        </a:rPr>
                        <a:t>Resmî</a:t>
                      </a:r>
                      <a:r>
                        <a:rPr sz="700" spc="-10" dirty="0">
                          <a:latin typeface="Calibri"/>
                          <a:cs typeface="Calibri"/>
                        </a:rPr>
                        <a:t> </a:t>
                      </a:r>
                      <a:r>
                        <a:rPr sz="700" dirty="0">
                          <a:latin typeface="Calibri"/>
                          <a:cs typeface="Calibri"/>
                        </a:rPr>
                        <a:t>Gazete’de</a:t>
                      </a:r>
                      <a:r>
                        <a:rPr sz="700" spc="-10" dirty="0">
                          <a:latin typeface="Calibri"/>
                          <a:cs typeface="Calibri"/>
                        </a:rPr>
                        <a:t> yayımlanan</a:t>
                      </a:r>
                      <a:r>
                        <a:rPr sz="700" spc="-5" dirty="0">
                          <a:latin typeface="Calibri"/>
                          <a:cs typeface="Calibri"/>
                        </a:rPr>
                        <a:t> </a:t>
                      </a:r>
                      <a:r>
                        <a:rPr sz="700" dirty="0">
                          <a:latin typeface="Calibri"/>
                          <a:cs typeface="Calibri"/>
                        </a:rPr>
                        <a:t>Dış</a:t>
                      </a:r>
                      <a:r>
                        <a:rPr sz="700" spc="-5" dirty="0">
                          <a:latin typeface="Calibri"/>
                          <a:cs typeface="Calibri"/>
                        </a:rPr>
                        <a:t> </a:t>
                      </a:r>
                      <a:r>
                        <a:rPr sz="700" dirty="0">
                          <a:latin typeface="Calibri"/>
                          <a:cs typeface="Calibri"/>
                        </a:rPr>
                        <a:t>Ticarette</a:t>
                      </a:r>
                      <a:r>
                        <a:rPr sz="700" spc="-5" dirty="0">
                          <a:latin typeface="Calibri"/>
                          <a:cs typeface="Calibri"/>
                        </a:rPr>
                        <a:t> </a:t>
                      </a:r>
                      <a:r>
                        <a:rPr sz="700" dirty="0">
                          <a:latin typeface="Calibri"/>
                          <a:cs typeface="Calibri"/>
                        </a:rPr>
                        <a:t>Risk</a:t>
                      </a:r>
                      <a:r>
                        <a:rPr sz="700" spc="-10" dirty="0">
                          <a:latin typeface="Calibri"/>
                          <a:cs typeface="Calibri"/>
                        </a:rPr>
                        <a:t> Esaslı</a:t>
                      </a:r>
                      <a:r>
                        <a:rPr sz="700" spc="500" dirty="0">
                          <a:latin typeface="Calibri"/>
                          <a:cs typeface="Calibri"/>
                        </a:rPr>
                        <a:t> </a:t>
                      </a:r>
                      <a:r>
                        <a:rPr sz="700" dirty="0">
                          <a:latin typeface="Calibri"/>
                          <a:cs typeface="Calibri"/>
                        </a:rPr>
                        <a:t>Kontrol</a:t>
                      </a:r>
                      <a:r>
                        <a:rPr sz="700" spc="-35" dirty="0">
                          <a:latin typeface="Calibri"/>
                          <a:cs typeface="Calibri"/>
                        </a:rPr>
                        <a:t> </a:t>
                      </a:r>
                      <a:r>
                        <a:rPr sz="700" dirty="0">
                          <a:latin typeface="Calibri"/>
                          <a:cs typeface="Calibri"/>
                        </a:rPr>
                        <a:t>Sistemi</a:t>
                      </a:r>
                      <a:r>
                        <a:rPr sz="700" spc="-35" dirty="0">
                          <a:latin typeface="Calibri"/>
                          <a:cs typeface="Calibri"/>
                        </a:rPr>
                        <a:t> </a:t>
                      </a:r>
                      <a:r>
                        <a:rPr sz="700" dirty="0">
                          <a:latin typeface="Calibri"/>
                          <a:cs typeface="Calibri"/>
                        </a:rPr>
                        <a:t>Tebliği</a:t>
                      </a:r>
                      <a:r>
                        <a:rPr sz="700" spc="-30" dirty="0">
                          <a:latin typeface="Calibri"/>
                          <a:cs typeface="Calibri"/>
                        </a:rPr>
                        <a:t> </a:t>
                      </a:r>
                      <a:r>
                        <a:rPr sz="700" dirty="0">
                          <a:latin typeface="Calibri"/>
                          <a:cs typeface="Calibri"/>
                        </a:rPr>
                        <a:t>(Ürün</a:t>
                      </a:r>
                      <a:r>
                        <a:rPr sz="700" spc="-25" dirty="0">
                          <a:latin typeface="Calibri"/>
                          <a:cs typeface="Calibri"/>
                        </a:rPr>
                        <a:t> </a:t>
                      </a:r>
                      <a:r>
                        <a:rPr sz="700" dirty="0">
                          <a:latin typeface="Calibri"/>
                          <a:cs typeface="Calibri"/>
                        </a:rPr>
                        <a:t>Güvenliği</a:t>
                      </a:r>
                      <a:r>
                        <a:rPr sz="700" spc="-3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Denetimi:</a:t>
                      </a:r>
                      <a:r>
                        <a:rPr sz="700" spc="-25" dirty="0">
                          <a:latin typeface="Calibri"/>
                          <a:cs typeface="Calibri"/>
                        </a:rPr>
                        <a:t> </a:t>
                      </a:r>
                      <a:r>
                        <a:rPr sz="700" spc="-10" dirty="0">
                          <a:latin typeface="Calibri"/>
                          <a:cs typeface="Calibri"/>
                        </a:rPr>
                        <a:t>2011/53)</a:t>
                      </a:r>
                      <a:r>
                        <a:rPr sz="700" spc="500" dirty="0">
                          <a:latin typeface="Calibri"/>
                          <a:cs typeface="Calibri"/>
                        </a:rPr>
                        <a:t> </a:t>
                      </a:r>
                      <a:r>
                        <a:rPr sz="700" spc="-10" dirty="0">
                          <a:latin typeface="Calibri"/>
                          <a:cs typeface="Calibri"/>
                        </a:rPr>
                        <a:t>çerçevesinde</a:t>
                      </a:r>
                      <a:r>
                        <a:rPr sz="700" spc="5" dirty="0">
                          <a:latin typeface="Calibri"/>
                          <a:cs typeface="Calibri"/>
                        </a:rPr>
                        <a:t> </a:t>
                      </a:r>
                      <a:r>
                        <a:rPr sz="700" dirty="0">
                          <a:latin typeface="Calibri"/>
                          <a:cs typeface="Calibri"/>
                        </a:rPr>
                        <a:t>TAREKS’te</a:t>
                      </a:r>
                      <a:r>
                        <a:rPr sz="700" spc="10" dirty="0">
                          <a:latin typeface="Calibri"/>
                          <a:cs typeface="Calibri"/>
                        </a:rPr>
                        <a:t> </a:t>
                      </a:r>
                      <a:r>
                        <a:rPr sz="700" spc="-10" dirty="0">
                          <a:latin typeface="Calibri"/>
                          <a:cs typeface="Calibri"/>
                        </a:rPr>
                        <a:t>tanımlanması</a:t>
                      </a:r>
                      <a:r>
                        <a:rPr sz="700" dirty="0">
                          <a:latin typeface="Calibri"/>
                          <a:cs typeface="Calibri"/>
                        </a:rPr>
                        <a:t> ve</a:t>
                      </a:r>
                      <a:r>
                        <a:rPr sz="700" spc="5"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TAREKS’te</a:t>
                      </a:r>
                      <a:r>
                        <a:rPr sz="700" spc="10" dirty="0">
                          <a:latin typeface="Calibri"/>
                          <a:cs typeface="Calibri"/>
                        </a:rPr>
                        <a:t> </a:t>
                      </a:r>
                      <a:r>
                        <a:rPr sz="700" spc="-20" dirty="0">
                          <a:latin typeface="Calibri"/>
                          <a:cs typeface="Calibri"/>
                        </a:rPr>
                        <a:t>işlem</a:t>
                      </a:r>
                      <a:r>
                        <a:rPr sz="700" spc="500" dirty="0">
                          <a:latin typeface="Calibri"/>
                          <a:cs typeface="Calibri"/>
                        </a:rPr>
                        <a:t> </a:t>
                      </a:r>
                      <a:r>
                        <a:rPr sz="700" spc="-10" dirty="0">
                          <a:latin typeface="Calibri"/>
                          <a:cs typeface="Calibri"/>
                        </a:rPr>
                        <a:t>yapacak</a:t>
                      </a:r>
                      <a:r>
                        <a:rPr sz="700" dirty="0">
                          <a:latin typeface="Calibri"/>
                          <a:cs typeface="Calibri"/>
                        </a:rPr>
                        <a:t> en</a:t>
                      </a:r>
                      <a:r>
                        <a:rPr sz="700" spc="5" dirty="0">
                          <a:latin typeface="Calibri"/>
                          <a:cs typeface="Calibri"/>
                        </a:rPr>
                        <a:t> </a:t>
                      </a:r>
                      <a:r>
                        <a:rPr sz="700" dirty="0">
                          <a:latin typeface="Calibri"/>
                          <a:cs typeface="Calibri"/>
                        </a:rPr>
                        <a:t>az</a:t>
                      </a:r>
                      <a:r>
                        <a:rPr sz="700" spc="20" dirty="0">
                          <a:latin typeface="Calibri"/>
                          <a:cs typeface="Calibri"/>
                        </a:rPr>
                        <a:t> </a:t>
                      </a:r>
                      <a:r>
                        <a:rPr sz="700" dirty="0">
                          <a:latin typeface="Calibri"/>
                          <a:cs typeface="Calibri"/>
                        </a:rPr>
                        <a:t>bir </a:t>
                      </a:r>
                      <a:r>
                        <a:rPr sz="700" spc="-10" dirty="0">
                          <a:latin typeface="Calibri"/>
                          <a:cs typeface="Calibri"/>
                        </a:rPr>
                        <a:t>kullanıcının</a:t>
                      </a:r>
                      <a:r>
                        <a:rPr sz="700" spc="5" dirty="0">
                          <a:latin typeface="Calibri"/>
                          <a:cs typeface="Calibri"/>
                        </a:rPr>
                        <a:t> </a:t>
                      </a:r>
                      <a:r>
                        <a:rPr sz="700" spc="-10" dirty="0">
                          <a:latin typeface="Calibri"/>
                          <a:cs typeface="Calibri"/>
                        </a:rPr>
                        <a:t>yetkilendirilmiş</a:t>
                      </a:r>
                      <a:r>
                        <a:rPr sz="700" spc="10" dirty="0">
                          <a:latin typeface="Calibri"/>
                          <a:cs typeface="Calibri"/>
                        </a:rPr>
                        <a:t> </a:t>
                      </a:r>
                      <a:r>
                        <a:rPr sz="700" dirty="0">
                          <a:latin typeface="Calibri"/>
                          <a:cs typeface="Calibri"/>
                        </a:rPr>
                        <a:t>olması </a:t>
                      </a:r>
                      <a:r>
                        <a:rPr sz="700" spc="-10" dirty="0">
                          <a:latin typeface="Calibri"/>
                          <a:cs typeface="Calibri"/>
                        </a:rPr>
                        <a:t>gerekir.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gn="just">
                        <a:lnSpc>
                          <a:spcPts val="940"/>
                        </a:lnSpc>
                      </a:pPr>
                      <a:r>
                        <a:rPr sz="700" dirty="0">
                          <a:latin typeface="Calibri"/>
                          <a:cs typeface="Calibri"/>
                        </a:rPr>
                        <a:t>(2)</a:t>
                      </a:r>
                      <a:r>
                        <a:rPr sz="700" spc="105" dirty="0">
                          <a:latin typeface="Calibri"/>
                          <a:cs typeface="Calibri"/>
                        </a:rPr>
                        <a:t> </a:t>
                      </a:r>
                      <a:r>
                        <a:rPr sz="700" dirty="0">
                          <a:latin typeface="Calibri"/>
                          <a:cs typeface="Calibri"/>
                        </a:rPr>
                        <a:t>Bu</a:t>
                      </a:r>
                      <a:r>
                        <a:rPr sz="700" spc="105" dirty="0">
                          <a:latin typeface="Calibri"/>
                          <a:cs typeface="Calibri"/>
                        </a:rPr>
                        <a:t> </a:t>
                      </a:r>
                      <a:r>
                        <a:rPr sz="700" dirty="0">
                          <a:latin typeface="Calibri"/>
                          <a:cs typeface="Calibri"/>
                        </a:rPr>
                        <a:t>Tebliğ</a:t>
                      </a:r>
                      <a:r>
                        <a:rPr sz="700" spc="120" dirty="0">
                          <a:latin typeface="Calibri"/>
                          <a:cs typeface="Calibri"/>
                        </a:rPr>
                        <a:t> </a:t>
                      </a:r>
                      <a:r>
                        <a:rPr sz="700" dirty="0">
                          <a:latin typeface="Calibri"/>
                          <a:cs typeface="Calibri"/>
                        </a:rPr>
                        <a:t>kapsamı</a:t>
                      </a:r>
                      <a:r>
                        <a:rPr sz="700" spc="105" dirty="0">
                          <a:latin typeface="Calibri"/>
                          <a:cs typeface="Calibri"/>
                        </a:rPr>
                        <a:t> </a:t>
                      </a:r>
                      <a:r>
                        <a:rPr sz="700" dirty="0">
                          <a:latin typeface="Calibri"/>
                          <a:cs typeface="Calibri"/>
                        </a:rPr>
                        <a:t>ürünleri</a:t>
                      </a:r>
                      <a:r>
                        <a:rPr sz="700" spc="105" dirty="0">
                          <a:latin typeface="Calibri"/>
                          <a:cs typeface="Calibri"/>
                        </a:rPr>
                        <a:t> </a:t>
                      </a:r>
                      <a:r>
                        <a:rPr sz="700" dirty="0">
                          <a:latin typeface="Calibri"/>
                          <a:cs typeface="Calibri"/>
                        </a:rPr>
                        <a:t>ithal</a:t>
                      </a:r>
                      <a:r>
                        <a:rPr sz="700" spc="120" dirty="0">
                          <a:latin typeface="Calibri"/>
                          <a:cs typeface="Calibri"/>
                        </a:rPr>
                        <a:t> </a:t>
                      </a:r>
                      <a:r>
                        <a:rPr sz="700" dirty="0">
                          <a:latin typeface="Calibri"/>
                          <a:cs typeface="Calibri"/>
                        </a:rPr>
                        <a:t>etmek</a:t>
                      </a:r>
                      <a:r>
                        <a:rPr sz="700" spc="105" dirty="0">
                          <a:latin typeface="Calibri"/>
                          <a:cs typeface="Calibri"/>
                        </a:rPr>
                        <a:t> </a:t>
                      </a:r>
                      <a:r>
                        <a:rPr sz="700" dirty="0">
                          <a:latin typeface="Calibri"/>
                          <a:cs typeface="Calibri"/>
                        </a:rPr>
                        <a:t>isteyen</a:t>
                      </a:r>
                      <a:r>
                        <a:rPr sz="700" spc="105" dirty="0">
                          <a:latin typeface="Calibri"/>
                          <a:cs typeface="Calibri"/>
                        </a:rPr>
                        <a:t> </a:t>
                      </a:r>
                      <a:r>
                        <a:rPr sz="700" dirty="0">
                          <a:latin typeface="Calibri"/>
                          <a:cs typeface="Calibri"/>
                        </a:rPr>
                        <a:t>firmaların,</a:t>
                      </a:r>
                      <a:r>
                        <a:rPr sz="700" spc="120" dirty="0">
                          <a:latin typeface="Calibri"/>
                          <a:cs typeface="Calibri"/>
                        </a:rPr>
                        <a:t> </a:t>
                      </a:r>
                      <a:r>
                        <a:rPr sz="700" dirty="0">
                          <a:latin typeface="Calibri"/>
                          <a:cs typeface="Calibri"/>
                        </a:rPr>
                        <a:t>8/8/2025</a:t>
                      </a:r>
                      <a:r>
                        <a:rPr sz="700" spc="100" dirty="0">
                          <a:latin typeface="Calibri"/>
                          <a:cs typeface="Calibri"/>
                        </a:rPr>
                        <a:t> </a:t>
                      </a:r>
                      <a:r>
                        <a:rPr sz="700" dirty="0">
                          <a:latin typeface="Calibri"/>
                          <a:cs typeface="Calibri"/>
                        </a:rPr>
                        <a:t>tarihli</a:t>
                      </a:r>
                      <a:r>
                        <a:rPr sz="700" spc="110" dirty="0">
                          <a:latin typeface="Calibri"/>
                          <a:cs typeface="Calibri"/>
                        </a:rPr>
                        <a:t> </a:t>
                      </a:r>
                      <a:r>
                        <a:rPr sz="700" spc="-25" dirty="0">
                          <a:latin typeface="Calibri"/>
                          <a:cs typeface="Calibri"/>
                        </a:rPr>
                        <a:t>ve</a:t>
                      </a:r>
                      <a:endParaRPr sz="700">
                        <a:latin typeface="Calibri"/>
                        <a:cs typeface="Calibri"/>
                      </a:endParaRPr>
                    </a:p>
                    <a:p>
                      <a:pPr marL="67945" marR="147320" algn="just">
                        <a:lnSpc>
                          <a:spcPct val="114999"/>
                        </a:lnSpc>
                      </a:pPr>
                      <a:r>
                        <a:rPr sz="700" dirty="0">
                          <a:latin typeface="Calibri"/>
                          <a:cs typeface="Calibri"/>
                        </a:rPr>
                        <a:t>32980</a:t>
                      </a:r>
                      <a:r>
                        <a:rPr sz="700" spc="100" dirty="0">
                          <a:latin typeface="Calibri"/>
                          <a:cs typeface="Calibri"/>
                        </a:rPr>
                        <a:t> </a:t>
                      </a:r>
                      <a:r>
                        <a:rPr sz="700" dirty="0">
                          <a:latin typeface="Calibri"/>
                          <a:cs typeface="Calibri"/>
                        </a:rPr>
                        <a:t>sayılı</a:t>
                      </a:r>
                      <a:r>
                        <a:rPr sz="700" spc="100" dirty="0">
                          <a:latin typeface="Calibri"/>
                          <a:cs typeface="Calibri"/>
                        </a:rPr>
                        <a:t> </a:t>
                      </a:r>
                      <a:r>
                        <a:rPr sz="700" dirty="0">
                          <a:latin typeface="Calibri"/>
                          <a:cs typeface="Calibri"/>
                        </a:rPr>
                        <a:t>Resmi</a:t>
                      </a:r>
                      <a:r>
                        <a:rPr sz="700" spc="100" dirty="0">
                          <a:latin typeface="Calibri"/>
                          <a:cs typeface="Calibri"/>
                        </a:rPr>
                        <a:t> </a:t>
                      </a:r>
                      <a:r>
                        <a:rPr sz="700" dirty="0">
                          <a:latin typeface="Calibri"/>
                          <a:cs typeface="Calibri"/>
                        </a:rPr>
                        <a:t>Gazete'de</a:t>
                      </a:r>
                      <a:r>
                        <a:rPr sz="700" spc="110" dirty="0">
                          <a:latin typeface="Calibri"/>
                          <a:cs typeface="Calibri"/>
                        </a:rPr>
                        <a:t> </a:t>
                      </a:r>
                      <a:r>
                        <a:rPr sz="700" dirty="0">
                          <a:latin typeface="Calibri"/>
                          <a:cs typeface="Calibri"/>
                        </a:rPr>
                        <a:t>yayımlanan</a:t>
                      </a:r>
                      <a:r>
                        <a:rPr sz="700" spc="95" dirty="0">
                          <a:latin typeface="Calibri"/>
                          <a:cs typeface="Calibri"/>
                        </a:rPr>
                        <a:t> </a:t>
                      </a:r>
                      <a:r>
                        <a:rPr sz="700" dirty="0">
                          <a:latin typeface="Calibri"/>
                          <a:cs typeface="Calibri"/>
                        </a:rPr>
                        <a:t>Dış</a:t>
                      </a:r>
                      <a:r>
                        <a:rPr sz="700" spc="100" dirty="0">
                          <a:latin typeface="Calibri"/>
                          <a:cs typeface="Calibri"/>
                        </a:rPr>
                        <a:t> </a:t>
                      </a:r>
                      <a:r>
                        <a:rPr sz="700" dirty="0">
                          <a:latin typeface="Calibri"/>
                          <a:cs typeface="Calibri"/>
                        </a:rPr>
                        <a:t>Ticarette</a:t>
                      </a:r>
                      <a:r>
                        <a:rPr sz="700" spc="110" dirty="0">
                          <a:latin typeface="Calibri"/>
                          <a:cs typeface="Calibri"/>
                        </a:rPr>
                        <a:t> </a:t>
                      </a:r>
                      <a:r>
                        <a:rPr sz="700" dirty="0">
                          <a:latin typeface="Calibri"/>
                          <a:cs typeface="Calibri"/>
                        </a:rPr>
                        <a:t>Risk</a:t>
                      </a:r>
                      <a:r>
                        <a:rPr sz="700" spc="95" dirty="0">
                          <a:latin typeface="Calibri"/>
                          <a:cs typeface="Calibri"/>
                        </a:rPr>
                        <a:t> </a:t>
                      </a:r>
                      <a:r>
                        <a:rPr sz="700" dirty="0">
                          <a:latin typeface="Calibri"/>
                          <a:cs typeface="Calibri"/>
                        </a:rPr>
                        <a:t>Esaslı</a:t>
                      </a:r>
                      <a:r>
                        <a:rPr sz="700" spc="110" dirty="0">
                          <a:latin typeface="Calibri"/>
                          <a:cs typeface="Calibri"/>
                        </a:rPr>
                        <a:t> </a:t>
                      </a:r>
                      <a:r>
                        <a:rPr sz="700" dirty="0">
                          <a:latin typeface="Calibri"/>
                          <a:cs typeface="Calibri"/>
                        </a:rPr>
                        <a:t>Kontrol</a:t>
                      </a:r>
                      <a:r>
                        <a:rPr sz="700" spc="95" dirty="0">
                          <a:latin typeface="Calibri"/>
                          <a:cs typeface="Calibri"/>
                        </a:rPr>
                        <a:t> </a:t>
                      </a:r>
                      <a:r>
                        <a:rPr sz="700" spc="-10" dirty="0">
                          <a:latin typeface="Calibri"/>
                          <a:cs typeface="Calibri"/>
                        </a:rPr>
                        <a:t>Sistemi</a:t>
                      </a:r>
                      <a:r>
                        <a:rPr sz="700" spc="500" dirty="0">
                          <a:latin typeface="Calibri"/>
                          <a:cs typeface="Calibri"/>
                        </a:rPr>
                        <a:t> </a:t>
                      </a:r>
                      <a:r>
                        <a:rPr sz="700" dirty="0">
                          <a:latin typeface="Calibri"/>
                          <a:cs typeface="Calibri"/>
                        </a:rPr>
                        <a:t>Hakkında</a:t>
                      </a:r>
                      <a:r>
                        <a:rPr sz="700" spc="170" dirty="0">
                          <a:latin typeface="Calibri"/>
                          <a:cs typeface="Calibri"/>
                        </a:rPr>
                        <a:t> </a:t>
                      </a:r>
                      <a:r>
                        <a:rPr sz="700" dirty="0">
                          <a:latin typeface="Calibri"/>
                          <a:cs typeface="Calibri"/>
                        </a:rPr>
                        <a:t>Tebliğ</a:t>
                      </a:r>
                      <a:r>
                        <a:rPr sz="700" spc="175" dirty="0">
                          <a:latin typeface="Calibri"/>
                          <a:cs typeface="Calibri"/>
                        </a:rPr>
                        <a:t> </a:t>
                      </a:r>
                      <a:r>
                        <a:rPr sz="700" dirty="0">
                          <a:latin typeface="Calibri"/>
                          <a:cs typeface="Calibri"/>
                        </a:rPr>
                        <a:t>(Ürün</a:t>
                      </a:r>
                      <a:r>
                        <a:rPr sz="700" spc="180" dirty="0">
                          <a:latin typeface="Calibri"/>
                          <a:cs typeface="Calibri"/>
                        </a:rPr>
                        <a:t> </a:t>
                      </a:r>
                      <a:r>
                        <a:rPr sz="700" dirty="0">
                          <a:latin typeface="Calibri"/>
                          <a:cs typeface="Calibri"/>
                        </a:rPr>
                        <a:t>Güvenliği</a:t>
                      </a:r>
                      <a:r>
                        <a:rPr sz="700" spc="165" dirty="0">
                          <a:latin typeface="Calibri"/>
                          <a:cs typeface="Calibri"/>
                        </a:rPr>
                        <a:t> </a:t>
                      </a:r>
                      <a:r>
                        <a:rPr sz="700" dirty="0">
                          <a:latin typeface="Calibri"/>
                          <a:cs typeface="Calibri"/>
                        </a:rPr>
                        <a:t>ve</a:t>
                      </a:r>
                      <a:r>
                        <a:rPr sz="700" spc="180" dirty="0">
                          <a:latin typeface="Calibri"/>
                          <a:cs typeface="Calibri"/>
                        </a:rPr>
                        <a:t> </a:t>
                      </a:r>
                      <a:r>
                        <a:rPr sz="700" dirty="0">
                          <a:latin typeface="Calibri"/>
                          <a:cs typeface="Calibri"/>
                        </a:rPr>
                        <a:t>Denetimi:</a:t>
                      </a:r>
                      <a:r>
                        <a:rPr sz="700" spc="170" dirty="0">
                          <a:latin typeface="Calibri"/>
                          <a:cs typeface="Calibri"/>
                        </a:rPr>
                        <a:t> </a:t>
                      </a:r>
                      <a:r>
                        <a:rPr sz="700" dirty="0">
                          <a:latin typeface="Calibri"/>
                          <a:cs typeface="Calibri"/>
                        </a:rPr>
                        <a:t>2025/28)</a:t>
                      </a:r>
                      <a:r>
                        <a:rPr sz="700" spc="170" dirty="0">
                          <a:latin typeface="Calibri"/>
                          <a:cs typeface="Calibri"/>
                        </a:rPr>
                        <a:t> </a:t>
                      </a:r>
                      <a:r>
                        <a:rPr sz="700" dirty="0">
                          <a:latin typeface="Calibri"/>
                          <a:cs typeface="Calibri"/>
                        </a:rPr>
                        <a:t>çerçevesinde</a:t>
                      </a:r>
                      <a:r>
                        <a:rPr sz="700" spc="190" dirty="0">
                          <a:latin typeface="Calibri"/>
                          <a:cs typeface="Calibri"/>
                        </a:rPr>
                        <a:t> </a:t>
                      </a:r>
                      <a:r>
                        <a:rPr sz="700" spc="-10" dirty="0">
                          <a:latin typeface="Calibri"/>
                          <a:cs typeface="Calibri"/>
                        </a:rPr>
                        <a:t>TAREKS'te</a:t>
                      </a:r>
                      <a:r>
                        <a:rPr sz="700" spc="500" dirty="0">
                          <a:latin typeface="Calibri"/>
                          <a:cs typeface="Calibri"/>
                        </a:rPr>
                        <a:t> </a:t>
                      </a:r>
                      <a:r>
                        <a:rPr sz="700" dirty="0">
                          <a:latin typeface="Calibri"/>
                          <a:cs typeface="Calibri"/>
                        </a:rPr>
                        <a:t>tanımlanması</a:t>
                      </a:r>
                      <a:r>
                        <a:rPr sz="700" spc="45" dirty="0">
                          <a:latin typeface="Calibri"/>
                          <a:cs typeface="Calibri"/>
                        </a:rPr>
                        <a:t> </a:t>
                      </a:r>
                      <a:r>
                        <a:rPr sz="700" dirty="0">
                          <a:latin typeface="Calibri"/>
                          <a:cs typeface="Calibri"/>
                        </a:rPr>
                        <a:t>ve</a:t>
                      </a:r>
                      <a:r>
                        <a:rPr sz="700" spc="45" dirty="0">
                          <a:latin typeface="Calibri"/>
                          <a:cs typeface="Calibri"/>
                        </a:rPr>
                        <a:t> </a:t>
                      </a:r>
                      <a:r>
                        <a:rPr sz="700" dirty="0">
                          <a:latin typeface="Calibri"/>
                          <a:cs typeface="Calibri"/>
                        </a:rPr>
                        <a:t>firma</a:t>
                      </a:r>
                      <a:r>
                        <a:rPr sz="700" spc="50" dirty="0">
                          <a:latin typeface="Calibri"/>
                          <a:cs typeface="Calibri"/>
                        </a:rPr>
                        <a:t> </a:t>
                      </a:r>
                      <a:r>
                        <a:rPr sz="700" dirty="0">
                          <a:latin typeface="Calibri"/>
                          <a:cs typeface="Calibri"/>
                        </a:rPr>
                        <a:t>adına</a:t>
                      </a:r>
                      <a:r>
                        <a:rPr sz="700" spc="50" dirty="0">
                          <a:latin typeface="Calibri"/>
                          <a:cs typeface="Calibri"/>
                        </a:rPr>
                        <a:t> </a:t>
                      </a:r>
                      <a:r>
                        <a:rPr sz="700" dirty="0">
                          <a:latin typeface="Calibri"/>
                          <a:cs typeface="Calibri"/>
                        </a:rPr>
                        <a:t>TAREKS'te</a:t>
                      </a:r>
                      <a:r>
                        <a:rPr sz="700" spc="45" dirty="0">
                          <a:latin typeface="Calibri"/>
                          <a:cs typeface="Calibri"/>
                        </a:rPr>
                        <a:t> </a:t>
                      </a:r>
                      <a:r>
                        <a:rPr sz="700" dirty="0">
                          <a:latin typeface="Calibri"/>
                          <a:cs typeface="Calibri"/>
                        </a:rPr>
                        <a:t>işlem</a:t>
                      </a:r>
                      <a:r>
                        <a:rPr sz="700" spc="55" dirty="0">
                          <a:latin typeface="Calibri"/>
                          <a:cs typeface="Calibri"/>
                        </a:rPr>
                        <a:t> </a:t>
                      </a:r>
                      <a:r>
                        <a:rPr sz="700" dirty="0">
                          <a:latin typeface="Calibri"/>
                          <a:cs typeface="Calibri"/>
                        </a:rPr>
                        <a:t>yapacak</a:t>
                      </a:r>
                      <a:r>
                        <a:rPr sz="700" spc="45" dirty="0">
                          <a:latin typeface="Calibri"/>
                          <a:cs typeface="Calibri"/>
                        </a:rPr>
                        <a:t> </a:t>
                      </a:r>
                      <a:r>
                        <a:rPr sz="700" dirty="0">
                          <a:latin typeface="Calibri"/>
                          <a:cs typeface="Calibri"/>
                        </a:rPr>
                        <a:t>en</a:t>
                      </a:r>
                      <a:r>
                        <a:rPr sz="700" spc="45" dirty="0">
                          <a:latin typeface="Calibri"/>
                          <a:cs typeface="Calibri"/>
                        </a:rPr>
                        <a:t> </a:t>
                      </a:r>
                      <a:r>
                        <a:rPr sz="700" dirty="0">
                          <a:latin typeface="Calibri"/>
                          <a:cs typeface="Calibri"/>
                        </a:rPr>
                        <a:t>az</a:t>
                      </a:r>
                      <a:r>
                        <a:rPr sz="700" spc="55" dirty="0">
                          <a:latin typeface="Calibri"/>
                          <a:cs typeface="Calibri"/>
                        </a:rPr>
                        <a:t> </a:t>
                      </a:r>
                      <a:r>
                        <a:rPr sz="700" dirty="0">
                          <a:latin typeface="Calibri"/>
                          <a:cs typeface="Calibri"/>
                        </a:rPr>
                        <a:t>bir</a:t>
                      </a:r>
                      <a:r>
                        <a:rPr sz="700" spc="55" dirty="0">
                          <a:latin typeface="Calibri"/>
                          <a:cs typeface="Calibri"/>
                        </a:rPr>
                        <a:t> </a:t>
                      </a:r>
                      <a:r>
                        <a:rPr sz="700" dirty="0">
                          <a:latin typeface="Calibri"/>
                          <a:cs typeface="Calibri"/>
                        </a:rPr>
                        <a:t>firma</a:t>
                      </a:r>
                      <a:r>
                        <a:rPr sz="700" spc="50" dirty="0">
                          <a:latin typeface="Calibri"/>
                          <a:cs typeface="Calibri"/>
                        </a:rPr>
                        <a:t> </a:t>
                      </a:r>
                      <a:r>
                        <a:rPr sz="700" spc="-10" dirty="0">
                          <a:latin typeface="Calibri"/>
                          <a:cs typeface="Calibri"/>
                        </a:rPr>
                        <a:t>kullanıcısının</a:t>
                      </a:r>
                      <a:r>
                        <a:rPr sz="700" spc="500" dirty="0">
                          <a:latin typeface="Calibri"/>
                          <a:cs typeface="Calibri"/>
                        </a:rPr>
                        <a:t> </a:t>
                      </a:r>
                      <a:r>
                        <a:rPr sz="700" spc="-10" dirty="0">
                          <a:latin typeface="Calibri"/>
                          <a:cs typeface="Calibri"/>
                        </a:rPr>
                        <a:t>yetkilendirilmiş</a:t>
                      </a:r>
                      <a:r>
                        <a:rPr sz="700" spc="20" dirty="0">
                          <a:latin typeface="Calibri"/>
                          <a:cs typeface="Calibri"/>
                        </a:rPr>
                        <a:t> </a:t>
                      </a:r>
                      <a:r>
                        <a:rPr sz="700" dirty="0">
                          <a:latin typeface="Calibri"/>
                          <a:cs typeface="Calibri"/>
                        </a:rPr>
                        <a:t>olması</a:t>
                      </a:r>
                      <a:r>
                        <a:rPr sz="700" spc="15" dirty="0">
                          <a:latin typeface="Calibri"/>
                          <a:cs typeface="Calibri"/>
                        </a:rPr>
                        <a:t> </a:t>
                      </a:r>
                      <a:r>
                        <a:rPr sz="700" spc="-10" dirty="0">
                          <a:latin typeface="Calibri"/>
                          <a:cs typeface="Calibri"/>
                        </a:rPr>
                        <a:t>gerekir.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455472">
                <a:tc>
                  <a:txBody>
                    <a:bodyPr/>
                    <a:lstStyle/>
                    <a:p>
                      <a:pPr marL="68580">
                        <a:lnSpc>
                          <a:spcPts val="940"/>
                        </a:lnSpc>
                      </a:pPr>
                      <a:r>
                        <a:rPr sz="1100" b="1" spc="-10" dirty="0">
                          <a:solidFill>
                            <a:srgbClr val="221F1F"/>
                          </a:solidFill>
                          <a:latin typeface="Calibri"/>
                          <a:cs typeface="Calibri"/>
                        </a:rPr>
                        <a:t>Kapsam</a:t>
                      </a:r>
                      <a:r>
                        <a:rPr sz="1100" b="1" spc="-35" dirty="0">
                          <a:solidFill>
                            <a:srgbClr val="221F1F"/>
                          </a:solidFill>
                          <a:latin typeface="Calibri"/>
                          <a:cs typeface="Calibri"/>
                        </a:rPr>
                        <a:t> </a:t>
                      </a:r>
                      <a:r>
                        <a:rPr sz="1100" b="1" spc="-20" dirty="0">
                          <a:solidFill>
                            <a:srgbClr val="221F1F"/>
                          </a:solidFill>
                          <a:latin typeface="Calibri"/>
                          <a:cs typeface="Calibri"/>
                        </a:rPr>
                        <a:t>dışı</a:t>
                      </a:r>
                      <a:endParaRPr sz="1100">
                        <a:latin typeface="Calibri"/>
                        <a:cs typeface="Calibri"/>
                      </a:endParaRPr>
                    </a:p>
                    <a:p>
                      <a:pPr marL="68580">
                        <a:lnSpc>
                          <a:spcPct val="100000"/>
                        </a:lnSpc>
                        <a:spcBef>
                          <a:spcPts val="20"/>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7</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dirty="0">
                          <a:latin typeface="Calibri"/>
                          <a:cs typeface="Calibri"/>
                        </a:rPr>
                        <a:t>idaresi</a:t>
                      </a:r>
                      <a:r>
                        <a:rPr sz="700" spc="10" dirty="0">
                          <a:latin typeface="Calibri"/>
                          <a:cs typeface="Calibri"/>
                        </a:rPr>
                        <a:t> </a:t>
                      </a:r>
                      <a:r>
                        <a:rPr sz="700" spc="-10" dirty="0">
                          <a:latin typeface="Calibri"/>
                          <a:cs typeface="Calibri"/>
                        </a:rPr>
                        <a:t>tarafından</a:t>
                      </a:r>
                      <a:r>
                        <a:rPr sz="700" dirty="0">
                          <a:latin typeface="Calibri"/>
                          <a:cs typeface="Calibri"/>
                        </a:rPr>
                        <a:t> başvuru</a:t>
                      </a:r>
                      <a:r>
                        <a:rPr sz="700" spc="-5" dirty="0">
                          <a:latin typeface="Calibri"/>
                          <a:cs typeface="Calibri"/>
                        </a:rPr>
                        <a:t> </a:t>
                      </a:r>
                      <a:r>
                        <a:rPr sz="700" spc="-10" dirty="0">
                          <a:latin typeface="Calibri"/>
                          <a:cs typeface="Calibri"/>
                        </a:rPr>
                        <a:t>konusu</a:t>
                      </a:r>
                      <a:r>
                        <a:rPr sz="700" dirty="0">
                          <a:latin typeface="Calibri"/>
                          <a:cs typeface="Calibri"/>
                        </a:rPr>
                        <a:t> </a:t>
                      </a:r>
                      <a:r>
                        <a:rPr sz="700" spc="-10" dirty="0">
                          <a:latin typeface="Calibri"/>
                          <a:cs typeface="Calibri"/>
                        </a:rPr>
                        <a:t>ithalat</a:t>
                      </a:r>
                      <a:r>
                        <a:rPr sz="700" spc="-5" dirty="0">
                          <a:latin typeface="Calibri"/>
                          <a:cs typeface="Calibri"/>
                        </a:rPr>
                        <a:t> </a:t>
                      </a:r>
                      <a:r>
                        <a:rPr sz="700" spc="-10" dirty="0">
                          <a:latin typeface="Calibri"/>
                          <a:cs typeface="Calibri"/>
                        </a:rPr>
                        <a:t>partisinin</a:t>
                      </a:r>
                      <a:r>
                        <a:rPr sz="700" spc="-5" dirty="0">
                          <a:latin typeface="Calibri"/>
                          <a:cs typeface="Calibri"/>
                        </a:rPr>
                        <a:t> </a:t>
                      </a:r>
                      <a:r>
                        <a:rPr sz="700" spc="-25" dirty="0">
                          <a:latin typeface="Calibri"/>
                          <a:cs typeface="Calibri"/>
                        </a:rPr>
                        <a:t>bu</a:t>
                      </a:r>
                      <a:endParaRPr sz="700">
                        <a:latin typeface="Calibri"/>
                        <a:cs typeface="Calibri"/>
                      </a:endParaRPr>
                    </a:p>
                    <a:p>
                      <a:pPr marL="67945" marR="181610">
                        <a:lnSpc>
                          <a:spcPct val="101899"/>
                        </a:lnSpc>
                      </a:pPr>
                      <a:r>
                        <a:rPr sz="700" dirty="0">
                          <a:latin typeface="Calibri"/>
                          <a:cs typeface="Calibri"/>
                        </a:rPr>
                        <a:t>Tebliğ</a:t>
                      </a:r>
                      <a:r>
                        <a:rPr sz="700" spc="10" dirty="0">
                          <a:latin typeface="Calibri"/>
                          <a:cs typeface="Calibri"/>
                        </a:rPr>
                        <a:t> </a:t>
                      </a:r>
                      <a:r>
                        <a:rPr sz="700" spc="-10" dirty="0">
                          <a:latin typeface="Calibri"/>
                          <a:cs typeface="Calibri"/>
                        </a:rPr>
                        <a:t>kapsamında</a:t>
                      </a:r>
                      <a:r>
                        <a:rPr sz="700" spc="10" dirty="0">
                          <a:latin typeface="Calibri"/>
                          <a:cs typeface="Calibri"/>
                        </a:rPr>
                        <a:t> </a:t>
                      </a:r>
                      <a:r>
                        <a:rPr sz="700" dirty="0">
                          <a:latin typeface="Calibri"/>
                          <a:cs typeface="Calibri"/>
                        </a:rPr>
                        <a:t>yer </a:t>
                      </a:r>
                      <a:r>
                        <a:rPr sz="700" spc="-10" dirty="0">
                          <a:latin typeface="Calibri"/>
                          <a:cs typeface="Calibri"/>
                        </a:rPr>
                        <a:t>aldığına</a:t>
                      </a:r>
                      <a:r>
                        <a:rPr sz="700" spc="10" dirty="0">
                          <a:latin typeface="Calibri"/>
                          <a:cs typeface="Calibri"/>
                        </a:rPr>
                        <a:t> </a:t>
                      </a:r>
                      <a:r>
                        <a:rPr sz="700" dirty="0">
                          <a:latin typeface="Calibri"/>
                          <a:cs typeface="Calibri"/>
                        </a:rPr>
                        <a:t>karar</a:t>
                      </a:r>
                      <a:r>
                        <a:rPr sz="700" spc="20" dirty="0">
                          <a:latin typeface="Calibri"/>
                          <a:cs typeface="Calibri"/>
                        </a:rPr>
                        <a:t> </a:t>
                      </a:r>
                      <a:r>
                        <a:rPr sz="700" spc="-10" dirty="0">
                          <a:latin typeface="Calibri"/>
                          <a:cs typeface="Calibri"/>
                        </a:rPr>
                        <a:t>verilmesi</a:t>
                      </a:r>
                      <a:r>
                        <a:rPr sz="700" dirty="0">
                          <a:latin typeface="Calibri"/>
                          <a:cs typeface="Calibri"/>
                        </a:rPr>
                        <a:t> </a:t>
                      </a:r>
                      <a:r>
                        <a:rPr sz="700" spc="-10" dirty="0">
                          <a:latin typeface="Calibri"/>
                          <a:cs typeface="Calibri"/>
                        </a:rPr>
                        <a:t>durumunda</a:t>
                      </a:r>
                      <a:r>
                        <a:rPr sz="700" spc="10" dirty="0">
                          <a:latin typeface="Calibri"/>
                          <a:cs typeface="Calibri"/>
                        </a:rPr>
                        <a:t> </a:t>
                      </a:r>
                      <a:r>
                        <a:rPr sz="700" spc="-10" dirty="0">
                          <a:latin typeface="Calibri"/>
                          <a:cs typeface="Calibri"/>
                        </a:rPr>
                        <a:t>kapsam</a:t>
                      </a:r>
                      <a:r>
                        <a:rPr sz="700" spc="500" dirty="0">
                          <a:latin typeface="Calibri"/>
                          <a:cs typeface="Calibri"/>
                        </a:rPr>
                        <a:t> </a:t>
                      </a:r>
                      <a:r>
                        <a:rPr sz="700" spc="-10" dirty="0">
                          <a:latin typeface="Calibri"/>
                          <a:cs typeface="Calibri"/>
                        </a:rPr>
                        <a:t>değerlendirmesi</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denetim</a:t>
                      </a:r>
                      <a:r>
                        <a:rPr sz="700" spc="20" dirty="0">
                          <a:latin typeface="Calibri"/>
                          <a:cs typeface="Calibri"/>
                        </a:rPr>
                        <a:t> </a:t>
                      </a:r>
                      <a:r>
                        <a:rPr sz="700" spc="-10" dirty="0">
                          <a:latin typeface="Calibri"/>
                          <a:cs typeface="Calibri"/>
                        </a:rPr>
                        <a:t>biriminin</a:t>
                      </a:r>
                      <a:r>
                        <a:rPr sz="700" spc="15" dirty="0">
                          <a:latin typeface="Calibri"/>
                          <a:cs typeface="Calibri"/>
                        </a:rPr>
                        <a:t> </a:t>
                      </a:r>
                      <a:r>
                        <a:rPr sz="700" dirty="0">
                          <a:latin typeface="Calibri"/>
                          <a:cs typeface="Calibri"/>
                        </a:rPr>
                        <a:t>teknik</a:t>
                      </a:r>
                      <a:r>
                        <a:rPr sz="700" spc="10" dirty="0">
                          <a:latin typeface="Calibri"/>
                          <a:cs typeface="Calibri"/>
                        </a:rPr>
                        <a:t> </a:t>
                      </a:r>
                      <a:r>
                        <a:rPr sz="700" spc="-10" dirty="0">
                          <a:latin typeface="Calibri"/>
                          <a:cs typeface="Calibri"/>
                        </a:rPr>
                        <a:t>incelemesi</a:t>
                      </a:r>
                      <a:r>
                        <a:rPr sz="700" spc="10" dirty="0">
                          <a:latin typeface="Calibri"/>
                          <a:cs typeface="Calibri"/>
                        </a:rPr>
                        <a:t> </a:t>
                      </a:r>
                      <a:r>
                        <a:rPr sz="700" spc="-10" dirty="0">
                          <a:latin typeface="Calibri"/>
                          <a:cs typeface="Calibri"/>
                        </a:rPr>
                        <a:t>neticesinde</a:t>
                      </a:r>
                      <a:r>
                        <a:rPr sz="700" spc="10" dirty="0">
                          <a:latin typeface="Calibri"/>
                          <a:cs typeface="Calibri"/>
                        </a:rPr>
                        <a:t> </a:t>
                      </a:r>
                      <a:r>
                        <a:rPr sz="700" spc="-25" dirty="0">
                          <a:latin typeface="Calibri"/>
                          <a:cs typeface="Calibri"/>
                        </a:rPr>
                        <a:t>de</a:t>
                      </a:r>
                      <a:r>
                        <a:rPr sz="700" spc="500" dirty="0">
                          <a:latin typeface="Calibri"/>
                          <a:cs typeface="Calibri"/>
                        </a:rPr>
                        <a:t> </a:t>
                      </a:r>
                      <a:r>
                        <a:rPr sz="700" spc="-10" dirty="0">
                          <a:latin typeface="Calibri"/>
                          <a:cs typeface="Calibri"/>
                        </a:rPr>
                        <a:t>belirlenebilir.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736472">
                <a:tc>
                  <a:txBody>
                    <a:bodyPr/>
                    <a:lstStyle/>
                    <a:p>
                      <a:pPr marL="68580">
                        <a:lnSpc>
                          <a:spcPts val="940"/>
                        </a:lnSpc>
                      </a:pPr>
                      <a:r>
                        <a:rPr sz="1100" b="1" spc="-20" dirty="0">
                          <a:solidFill>
                            <a:srgbClr val="221F1F"/>
                          </a:solidFill>
                          <a:latin typeface="Calibri"/>
                          <a:cs typeface="Calibri"/>
                        </a:rPr>
                        <a:t>Kullanıcıya</a:t>
                      </a:r>
                      <a:r>
                        <a:rPr sz="1100" b="1" spc="20" dirty="0">
                          <a:solidFill>
                            <a:srgbClr val="221F1F"/>
                          </a:solidFill>
                          <a:latin typeface="Calibri"/>
                          <a:cs typeface="Calibri"/>
                        </a:rPr>
                        <a:t> </a:t>
                      </a:r>
                      <a:r>
                        <a:rPr sz="1100" b="1" spc="-20" dirty="0">
                          <a:solidFill>
                            <a:srgbClr val="221F1F"/>
                          </a:solidFill>
                          <a:latin typeface="Calibri"/>
                          <a:cs typeface="Calibri"/>
                        </a:rPr>
                        <a:t>yapılan</a:t>
                      </a:r>
                      <a:r>
                        <a:rPr sz="1100" b="1" spc="30" dirty="0">
                          <a:solidFill>
                            <a:srgbClr val="221F1F"/>
                          </a:solidFill>
                          <a:latin typeface="Calibri"/>
                          <a:cs typeface="Calibri"/>
                        </a:rPr>
                        <a:t> </a:t>
                      </a:r>
                      <a:r>
                        <a:rPr sz="1100" b="1" spc="-10" dirty="0">
                          <a:solidFill>
                            <a:srgbClr val="221F1F"/>
                          </a:solidFill>
                          <a:latin typeface="Calibri"/>
                          <a:cs typeface="Calibri"/>
                        </a:rPr>
                        <a:t>bildirimler</a:t>
                      </a:r>
                      <a:endParaRPr sz="1100">
                        <a:latin typeface="Calibri"/>
                        <a:cs typeface="Calibri"/>
                      </a:endParaRPr>
                    </a:p>
                    <a:p>
                      <a:pPr marL="68580">
                        <a:lnSpc>
                          <a:spcPct val="100000"/>
                        </a:lnSpc>
                        <a:spcBef>
                          <a:spcPts val="25"/>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25" dirty="0">
                          <a:solidFill>
                            <a:srgbClr val="221F1F"/>
                          </a:solidFill>
                          <a:latin typeface="Calibri"/>
                          <a:cs typeface="Calibri"/>
                        </a:rPr>
                        <a:t>10</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a:t>
                      </a:r>
                      <a:r>
                        <a:rPr sz="700" spc="-10" dirty="0">
                          <a:latin typeface="Calibri"/>
                          <a:cs typeface="Calibri"/>
                        </a:rPr>
                        <a:t> </a:t>
                      </a:r>
                      <a:r>
                        <a:rPr sz="700" dirty="0">
                          <a:latin typeface="Calibri"/>
                          <a:cs typeface="Calibri"/>
                        </a:rPr>
                        <a:t>Denetim sürecine</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sonucuna</a:t>
                      </a:r>
                      <a:r>
                        <a:rPr sz="700" spc="-5" dirty="0">
                          <a:latin typeface="Calibri"/>
                          <a:cs typeface="Calibri"/>
                        </a:rPr>
                        <a:t> </a:t>
                      </a:r>
                      <a:r>
                        <a:rPr sz="700" dirty="0">
                          <a:latin typeface="Calibri"/>
                          <a:cs typeface="Calibri"/>
                        </a:rPr>
                        <a:t>ilişkin</a:t>
                      </a:r>
                      <a:r>
                        <a:rPr sz="700" spc="-10" dirty="0">
                          <a:latin typeface="Calibri"/>
                          <a:cs typeface="Calibri"/>
                        </a:rPr>
                        <a:t> bildirimler,</a:t>
                      </a:r>
                      <a:r>
                        <a:rPr sz="700" dirty="0">
                          <a:latin typeface="Calibri"/>
                          <a:cs typeface="Calibri"/>
                        </a:rPr>
                        <a:t> Dış</a:t>
                      </a:r>
                      <a:r>
                        <a:rPr sz="700" spc="-5" dirty="0">
                          <a:latin typeface="Calibri"/>
                          <a:cs typeface="Calibri"/>
                        </a:rPr>
                        <a:t> </a:t>
                      </a:r>
                      <a:r>
                        <a:rPr sz="700" dirty="0">
                          <a:latin typeface="Calibri"/>
                          <a:cs typeface="Calibri"/>
                        </a:rPr>
                        <a:t>Ticarette</a:t>
                      </a:r>
                      <a:r>
                        <a:rPr sz="700" spc="-10" dirty="0">
                          <a:latin typeface="Calibri"/>
                          <a:cs typeface="Calibri"/>
                        </a:rPr>
                        <a:t> </a:t>
                      </a:r>
                      <a:r>
                        <a:rPr sz="700" spc="-20" dirty="0">
                          <a:latin typeface="Calibri"/>
                          <a:cs typeface="Calibri"/>
                        </a:rPr>
                        <a:t>Risk</a:t>
                      </a:r>
                      <a:endParaRPr sz="700">
                        <a:latin typeface="Calibri"/>
                        <a:cs typeface="Calibri"/>
                      </a:endParaRPr>
                    </a:p>
                    <a:p>
                      <a:pPr marL="67945" marR="219710">
                        <a:lnSpc>
                          <a:spcPct val="106300"/>
                        </a:lnSpc>
                      </a:pPr>
                      <a:r>
                        <a:rPr sz="700" dirty="0">
                          <a:latin typeface="Calibri"/>
                          <a:cs typeface="Calibri"/>
                        </a:rPr>
                        <a:t>Esaslı</a:t>
                      </a:r>
                      <a:r>
                        <a:rPr sz="700" spc="-10" dirty="0">
                          <a:latin typeface="Calibri"/>
                          <a:cs typeface="Calibri"/>
                        </a:rPr>
                        <a:t> Kontrol</a:t>
                      </a:r>
                      <a:r>
                        <a:rPr sz="700" spc="-5" dirty="0">
                          <a:latin typeface="Calibri"/>
                          <a:cs typeface="Calibri"/>
                        </a:rPr>
                        <a:t> </a:t>
                      </a:r>
                      <a:r>
                        <a:rPr sz="700" dirty="0">
                          <a:latin typeface="Calibri"/>
                          <a:cs typeface="Calibri"/>
                        </a:rPr>
                        <a:t>Sistemi</a:t>
                      </a:r>
                      <a:r>
                        <a:rPr sz="700" spc="-5" dirty="0">
                          <a:latin typeface="Calibri"/>
                          <a:cs typeface="Calibri"/>
                        </a:rPr>
                        <a:t> </a:t>
                      </a:r>
                      <a:r>
                        <a:rPr sz="700" spc="-10" dirty="0">
                          <a:latin typeface="Calibri"/>
                          <a:cs typeface="Calibri"/>
                        </a:rPr>
                        <a:t>Tebliği </a:t>
                      </a:r>
                      <a:r>
                        <a:rPr sz="700" dirty="0">
                          <a:latin typeface="Calibri"/>
                          <a:cs typeface="Calibri"/>
                        </a:rPr>
                        <a:t>(Ürün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Denetimi:</a:t>
                      </a:r>
                      <a:r>
                        <a:rPr sz="700" spc="5" dirty="0">
                          <a:latin typeface="Calibri"/>
                          <a:cs typeface="Calibri"/>
                        </a:rPr>
                        <a:t> </a:t>
                      </a:r>
                      <a:r>
                        <a:rPr sz="700" spc="-10" dirty="0">
                          <a:latin typeface="Calibri"/>
                          <a:cs typeface="Calibri"/>
                        </a:rPr>
                        <a:t>2011/53)’nin</a:t>
                      </a:r>
                      <a:r>
                        <a:rPr sz="700" spc="500" dirty="0">
                          <a:latin typeface="Calibri"/>
                          <a:cs typeface="Calibri"/>
                        </a:rPr>
                        <a:t> </a:t>
                      </a:r>
                      <a:r>
                        <a:rPr sz="700" dirty="0">
                          <a:latin typeface="Calibri"/>
                          <a:cs typeface="Calibri"/>
                        </a:rPr>
                        <a:t>6</a:t>
                      </a:r>
                      <a:r>
                        <a:rPr sz="700" spc="15" dirty="0">
                          <a:latin typeface="Calibri"/>
                          <a:cs typeface="Calibri"/>
                        </a:rPr>
                        <a:t> </a:t>
                      </a:r>
                      <a:r>
                        <a:rPr sz="700" dirty="0">
                          <a:latin typeface="Calibri"/>
                          <a:cs typeface="Calibri"/>
                        </a:rPr>
                        <a:t>ncı</a:t>
                      </a:r>
                      <a:r>
                        <a:rPr sz="700" spc="15" dirty="0">
                          <a:latin typeface="Calibri"/>
                          <a:cs typeface="Calibri"/>
                        </a:rPr>
                        <a:t> </a:t>
                      </a:r>
                      <a:r>
                        <a:rPr sz="700" spc="-10" dirty="0">
                          <a:latin typeface="Calibri"/>
                          <a:cs typeface="Calibri"/>
                        </a:rPr>
                        <a:t>maddesi</a:t>
                      </a:r>
                      <a:r>
                        <a:rPr sz="700" spc="10" dirty="0">
                          <a:latin typeface="Calibri"/>
                          <a:cs typeface="Calibri"/>
                        </a:rPr>
                        <a:t> </a:t>
                      </a:r>
                      <a:r>
                        <a:rPr sz="700" spc="-10" dirty="0">
                          <a:latin typeface="Calibri"/>
                          <a:cs typeface="Calibri"/>
                        </a:rPr>
                        <a:t>kapsamında</a:t>
                      </a:r>
                      <a:r>
                        <a:rPr sz="700" spc="20" dirty="0">
                          <a:latin typeface="Calibri"/>
                          <a:cs typeface="Calibri"/>
                        </a:rPr>
                        <a:t> </a:t>
                      </a:r>
                      <a:r>
                        <a:rPr sz="700" spc="-10" dirty="0">
                          <a:latin typeface="Calibri"/>
                          <a:cs typeface="Calibri"/>
                        </a:rPr>
                        <a:t>yapılan</a:t>
                      </a:r>
                      <a:r>
                        <a:rPr sz="700" spc="20" dirty="0">
                          <a:latin typeface="Calibri"/>
                          <a:cs typeface="Calibri"/>
                        </a:rPr>
                        <a:t> </a:t>
                      </a:r>
                      <a:r>
                        <a:rPr sz="700" spc="-10" dirty="0">
                          <a:latin typeface="Calibri"/>
                          <a:cs typeface="Calibri"/>
                        </a:rPr>
                        <a:t>“Yetkilendirme</a:t>
                      </a:r>
                      <a:r>
                        <a:rPr sz="700" spc="15" dirty="0">
                          <a:latin typeface="Calibri"/>
                          <a:cs typeface="Calibri"/>
                        </a:rPr>
                        <a:t> </a:t>
                      </a:r>
                      <a:r>
                        <a:rPr sz="700" spc="-10" dirty="0">
                          <a:latin typeface="Calibri"/>
                          <a:cs typeface="Calibri"/>
                        </a:rPr>
                        <a:t>Başvuruları”</a:t>
                      </a:r>
                      <a:endParaRPr sz="700">
                        <a:latin typeface="Calibri"/>
                        <a:cs typeface="Calibri"/>
                      </a:endParaRPr>
                    </a:p>
                    <a:p>
                      <a:pPr marL="67945" marR="260985">
                        <a:lnSpc>
                          <a:spcPct val="106900"/>
                        </a:lnSpc>
                        <a:spcBef>
                          <a:spcPts val="5"/>
                        </a:spcBef>
                      </a:pPr>
                      <a:r>
                        <a:rPr sz="700" spc="-10" dirty="0">
                          <a:latin typeface="Calibri"/>
                          <a:cs typeface="Calibri"/>
                        </a:rPr>
                        <a:t>uygulamasında</a:t>
                      </a:r>
                      <a:r>
                        <a:rPr sz="700" spc="10" dirty="0">
                          <a:latin typeface="Calibri"/>
                          <a:cs typeface="Calibri"/>
                        </a:rPr>
                        <a:t> </a:t>
                      </a:r>
                      <a:r>
                        <a:rPr sz="700" spc="-10" dirty="0">
                          <a:latin typeface="Calibri"/>
                          <a:cs typeface="Calibri"/>
                        </a:rPr>
                        <a:t>kullanıcılar</a:t>
                      </a:r>
                      <a:r>
                        <a:rPr sz="700" spc="10" dirty="0">
                          <a:latin typeface="Calibri"/>
                          <a:cs typeface="Calibri"/>
                        </a:rPr>
                        <a:t> </a:t>
                      </a:r>
                      <a:r>
                        <a:rPr sz="700" spc="-10" dirty="0">
                          <a:latin typeface="Calibri"/>
                          <a:cs typeface="Calibri"/>
                        </a:rPr>
                        <a:t>tarafından</a:t>
                      </a:r>
                      <a:r>
                        <a:rPr sz="700" spc="25" dirty="0">
                          <a:latin typeface="Calibri"/>
                          <a:cs typeface="Calibri"/>
                        </a:rPr>
                        <a:t> </a:t>
                      </a:r>
                      <a:r>
                        <a:rPr sz="700" dirty="0">
                          <a:latin typeface="Calibri"/>
                          <a:cs typeface="Calibri"/>
                        </a:rPr>
                        <a:t>beyan</a:t>
                      </a:r>
                      <a:r>
                        <a:rPr sz="700" spc="15" dirty="0">
                          <a:latin typeface="Calibri"/>
                          <a:cs typeface="Calibri"/>
                        </a:rPr>
                        <a:t> </a:t>
                      </a:r>
                      <a:r>
                        <a:rPr sz="700" dirty="0">
                          <a:latin typeface="Calibri"/>
                          <a:cs typeface="Calibri"/>
                        </a:rPr>
                        <a:t>edilen</a:t>
                      </a:r>
                      <a:r>
                        <a:rPr sz="700" spc="25" dirty="0">
                          <a:latin typeface="Calibri"/>
                          <a:cs typeface="Calibri"/>
                        </a:rPr>
                        <a:t> </a:t>
                      </a:r>
                      <a:r>
                        <a:rPr sz="700" spc="-10" dirty="0">
                          <a:latin typeface="Calibri"/>
                          <a:cs typeface="Calibri"/>
                        </a:rPr>
                        <a:t>elektronik</a:t>
                      </a:r>
                      <a:r>
                        <a:rPr sz="700" spc="5" dirty="0">
                          <a:latin typeface="Calibri"/>
                          <a:cs typeface="Calibri"/>
                        </a:rPr>
                        <a:t> </a:t>
                      </a:r>
                      <a:r>
                        <a:rPr sz="700" spc="-20" dirty="0">
                          <a:latin typeface="Calibri"/>
                          <a:cs typeface="Calibri"/>
                        </a:rPr>
                        <a:t>posta</a:t>
                      </a:r>
                      <a:r>
                        <a:rPr sz="700" spc="500" dirty="0">
                          <a:latin typeface="Calibri"/>
                          <a:cs typeface="Calibri"/>
                        </a:rPr>
                        <a:t> </a:t>
                      </a:r>
                      <a:r>
                        <a:rPr sz="700" spc="-10" dirty="0">
                          <a:latin typeface="Calibri"/>
                          <a:cs typeface="Calibri"/>
                        </a:rPr>
                        <a:t>adresine</a:t>
                      </a:r>
                      <a:r>
                        <a:rPr sz="700" spc="20" dirty="0">
                          <a:latin typeface="Calibri"/>
                          <a:cs typeface="Calibri"/>
                        </a:rPr>
                        <a:t> </a:t>
                      </a:r>
                      <a:r>
                        <a:rPr sz="700" dirty="0">
                          <a:latin typeface="Calibri"/>
                          <a:cs typeface="Calibri"/>
                        </a:rPr>
                        <a:t>iletilir.</a:t>
                      </a:r>
                      <a:r>
                        <a:rPr sz="700" spc="25" dirty="0">
                          <a:latin typeface="Calibri"/>
                          <a:cs typeface="Calibri"/>
                        </a:rPr>
                        <a:t> </a:t>
                      </a:r>
                      <a:r>
                        <a:rPr sz="700" spc="-10" dirty="0">
                          <a:latin typeface="Calibri"/>
                          <a:cs typeface="Calibri"/>
                        </a:rPr>
                        <a:t>Kullanıcıya</a:t>
                      </a:r>
                      <a:r>
                        <a:rPr sz="700" spc="20" dirty="0">
                          <a:latin typeface="Calibri"/>
                          <a:cs typeface="Calibri"/>
                        </a:rPr>
                        <a:t> </a:t>
                      </a:r>
                      <a:r>
                        <a:rPr sz="700" spc="-10" dirty="0">
                          <a:latin typeface="Calibri"/>
                          <a:cs typeface="Calibri"/>
                        </a:rPr>
                        <a:t>ulaşmayan</a:t>
                      </a:r>
                      <a:r>
                        <a:rPr sz="700" spc="2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15" dirty="0">
                          <a:latin typeface="Calibri"/>
                          <a:cs typeface="Calibri"/>
                        </a:rPr>
                        <a:t> </a:t>
                      </a:r>
                      <a:r>
                        <a:rPr sz="700" spc="-10" dirty="0">
                          <a:latin typeface="Calibri"/>
                          <a:cs typeface="Calibri"/>
                        </a:rPr>
                        <a:t>sorumlu</a:t>
                      </a:r>
                      <a:r>
                        <a:rPr sz="700" spc="50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just">
                        <a:lnSpc>
                          <a:spcPts val="950"/>
                        </a:lnSpc>
                      </a:pPr>
                      <a:r>
                        <a:rPr sz="700" dirty="0">
                          <a:latin typeface="Calibri"/>
                          <a:cs typeface="Calibri"/>
                        </a:rPr>
                        <a:t>(2)Denetim</a:t>
                      </a:r>
                      <a:r>
                        <a:rPr sz="700" spc="85" dirty="0">
                          <a:latin typeface="Calibri"/>
                          <a:cs typeface="Calibri"/>
                        </a:rPr>
                        <a:t> </a:t>
                      </a:r>
                      <a:r>
                        <a:rPr sz="700" dirty="0">
                          <a:latin typeface="Calibri"/>
                          <a:cs typeface="Calibri"/>
                        </a:rPr>
                        <a:t>sürecine</a:t>
                      </a:r>
                      <a:r>
                        <a:rPr sz="700" spc="80" dirty="0">
                          <a:latin typeface="Calibri"/>
                          <a:cs typeface="Calibri"/>
                        </a:rPr>
                        <a:t> </a:t>
                      </a:r>
                      <a:r>
                        <a:rPr sz="700" dirty="0">
                          <a:latin typeface="Calibri"/>
                          <a:cs typeface="Calibri"/>
                        </a:rPr>
                        <a:t>ve</a:t>
                      </a:r>
                      <a:r>
                        <a:rPr sz="700" spc="90" dirty="0">
                          <a:latin typeface="Calibri"/>
                          <a:cs typeface="Calibri"/>
                        </a:rPr>
                        <a:t> </a:t>
                      </a:r>
                      <a:r>
                        <a:rPr sz="700" dirty="0">
                          <a:latin typeface="Calibri"/>
                          <a:cs typeface="Calibri"/>
                        </a:rPr>
                        <a:t>sonucuna</a:t>
                      </a:r>
                      <a:r>
                        <a:rPr sz="700" spc="85" dirty="0">
                          <a:latin typeface="Calibri"/>
                          <a:cs typeface="Calibri"/>
                        </a:rPr>
                        <a:t> </a:t>
                      </a:r>
                      <a:r>
                        <a:rPr sz="700" dirty="0">
                          <a:latin typeface="Calibri"/>
                          <a:cs typeface="Calibri"/>
                        </a:rPr>
                        <a:t>ilişkin</a:t>
                      </a:r>
                      <a:r>
                        <a:rPr sz="700" spc="80" dirty="0">
                          <a:latin typeface="Calibri"/>
                          <a:cs typeface="Calibri"/>
                        </a:rPr>
                        <a:t> </a:t>
                      </a:r>
                      <a:r>
                        <a:rPr sz="700" dirty="0">
                          <a:latin typeface="Calibri"/>
                          <a:cs typeface="Calibri"/>
                        </a:rPr>
                        <a:t>bildirimler,</a:t>
                      </a:r>
                      <a:r>
                        <a:rPr sz="700" spc="90" dirty="0">
                          <a:latin typeface="Calibri"/>
                          <a:cs typeface="Calibri"/>
                        </a:rPr>
                        <a:t> </a:t>
                      </a:r>
                      <a:r>
                        <a:rPr sz="700" dirty="0">
                          <a:latin typeface="Calibri"/>
                          <a:cs typeface="Calibri"/>
                        </a:rPr>
                        <a:t>Dış</a:t>
                      </a:r>
                      <a:r>
                        <a:rPr sz="700" spc="80" dirty="0">
                          <a:latin typeface="Calibri"/>
                          <a:cs typeface="Calibri"/>
                        </a:rPr>
                        <a:t> </a:t>
                      </a:r>
                      <a:r>
                        <a:rPr sz="700" dirty="0">
                          <a:latin typeface="Calibri"/>
                          <a:cs typeface="Calibri"/>
                        </a:rPr>
                        <a:t>Ticarette</a:t>
                      </a:r>
                      <a:r>
                        <a:rPr sz="700" spc="80" dirty="0">
                          <a:latin typeface="Calibri"/>
                          <a:cs typeface="Calibri"/>
                        </a:rPr>
                        <a:t> </a:t>
                      </a:r>
                      <a:r>
                        <a:rPr sz="700" dirty="0">
                          <a:latin typeface="Calibri"/>
                          <a:cs typeface="Calibri"/>
                        </a:rPr>
                        <a:t>Risk</a:t>
                      </a:r>
                      <a:r>
                        <a:rPr sz="700" spc="80" dirty="0">
                          <a:latin typeface="Calibri"/>
                          <a:cs typeface="Calibri"/>
                        </a:rPr>
                        <a:t> </a:t>
                      </a:r>
                      <a:r>
                        <a:rPr sz="700" dirty="0">
                          <a:latin typeface="Calibri"/>
                          <a:cs typeface="Calibri"/>
                        </a:rPr>
                        <a:t>Esaslı</a:t>
                      </a:r>
                      <a:r>
                        <a:rPr sz="700" spc="75" dirty="0">
                          <a:latin typeface="Calibri"/>
                          <a:cs typeface="Calibri"/>
                        </a:rPr>
                        <a:t> </a:t>
                      </a:r>
                      <a:r>
                        <a:rPr sz="700" spc="-10" dirty="0">
                          <a:latin typeface="Calibri"/>
                          <a:cs typeface="Calibri"/>
                        </a:rPr>
                        <a:t>Kontrol</a:t>
                      </a:r>
                      <a:endParaRPr sz="700">
                        <a:latin typeface="Calibri"/>
                        <a:cs typeface="Calibri"/>
                      </a:endParaRPr>
                    </a:p>
                    <a:p>
                      <a:pPr marR="146050" algn="just">
                        <a:lnSpc>
                          <a:spcPct val="108300"/>
                        </a:lnSpc>
                        <a:spcBef>
                          <a:spcPts val="5"/>
                        </a:spcBef>
                      </a:pPr>
                      <a:r>
                        <a:rPr sz="700" dirty="0">
                          <a:latin typeface="Calibri"/>
                          <a:cs typeface="Calibri"/>
                        </a:rPr>
                        <a:t>Sistemi</a:t>
                      </a:r>
                      <a:r>
                        <a:rPr sz="700" spc="170" dirty="0">
                          <a:latin typeface="Calibri"/>
                          <a:cs typeface="Calibri"/>
                        </a:rPr>
                        <a:t> </a:t>
                      </a:r>
                      <a:r>
                        <a:rPr sz="700" dirty="0">
                          <a:latin typeface="Calibri"/>
                          <a:cs typeface="Calibri"/>
                        </a:rPr>
                        <a:t>Hakkında</a:t>
                      </a:r>
                      <a:r>
                        <a:rPr sz="700" spc="175" dirty="0">
                          <a:latin typeface="Calibri"/>
                          <a:cs typeface="Calibri"/>
                        </a:rPr>
                        <a:t> </a:t>
                      </a:r>
                      <a:r>
                        <a:rPr sz="700" dirty="0">
                          <a:latin typeface="Calibri"/>
                          <a:cs typeface="Calibri"/>
                        </a:rPr>
                        <a:t>Tebliğ</a:t>
                      </a:r>
                      <a:r>
                        <a:rPr sz="700" spc="180" dirty="0">
                          <a:latin typeface="Calibri"/>
                          <a:cs typeface="Calibri"/>
                        </a:rPr>
                        <a:t> </a:t>
                      </a:r>
                      <a:r>
                        <a:rPr sz="700" dirty="0">
                          <a:latin typeface="Calibri"/>
                          <a:cs typeface="Calibri"/>
                        </a:rPr>
                        <a:t>(Ürün</a:t>
                      </a:r>
                      <a:r>
                        <a:rPr sz="700" spc="170" dirty="0">
                          <a:latin typeface="Calibri"/>
                          <a:cs typeface="Calibri"/>
                        </a:rPr>
                        <a:t> </a:t>
                      </a:r>
                      <a:r>
                        <a:rPr sz="700" dirty="0">
                          <a:latin typeface="Calibri"/>
                          <a:cs typeface="Calibri"/>
                        </a:rPr>
                        <a:t>Güvenliği</a:t>
                      </a:r>
                      <a:r>
                        <a:rPr sz="700" spc="170" dirty="0">
                          <a:latin typeface="Calibri"/>
                          <a:cs typeface="Calibri"/>
                        </a:rPr>
                        <a:t> </a:t>
                      </a:r>
                      <a:r>
                        <a:rPr sz="700" dirty="0">
                          <a:latin typeface="Calibri"/>
                          <a:cs typeface="Calibri"/>
                        </a:rPr>
                        <a:t>ve</a:t>
                      </a:r>
                      <a:r>
                        <a:rPr sz="700" spc="170" dirty="0">
                          <a:latin typeface="Calibri"/>
                          <a:cs typeface="Calibri"/>
                        </a:rPr>
                        <a:t> </a:t>
                      </a:r>
                      <a:r>
                        <a:rPr sz="700" dirty="0">
                          <a:latin typeface="Calibri"/>
                          <a:cs typeface="Calibri"/>
                        </a:rPr>
                        <a:t>Denetimi:</a:t>
                      </a:r>
                      <a:r>
                        <a:rPr sz="700" spc="180" dirty="0">
                          <a:latin typeface="Calibri"/>
                          <a:cs typeface="Calibri"/>
                        </a:rPr>
                        <a:t> </a:t>
                      </a:r>
                      <a:r>
                        <a:rPr sz="700" dirty="0">
                          <a:latin typeface="Calibri"/>
                          <a:cs typeface="Calibri"/>
                        </a:rPr>
                        <a:t>2025/28)'in</a:t>
                      </a:r>
                      <a:r>
                        <a:rPr sz="700" spc="170" dirty="0">
                          <a:latin typeface="Calibri"/>
                          <a:cs typeface="Calibri"/>
                        </a:rPr>
                        <a:t> </a:t>
                      </a:r>
                      <a:r>
                        <a:rPr sz="700" dirty="0">
                          <a:latin typeface="Calibri"/>
                          <a:cs typeface="Calibri"/>
                        </a:rPr>
                        <a:t>5</a:t>
                      </a:r>
                      <a:r>
                        <a:rPr sz="700" spc="175" dirty="0">
                          <a:latin typeface="Calibri"/>
                          <a:cs typeface="Calibri"/>
                        </a:rPr>
                        <a:t> </a:t>
                      </a:r>
                      <a:r>
                        <a:rPr sz="700" dirty="0">
                          <a:latin typeface="Calibri"/>
                          <a:cs typeface="Calibri"/>
                        </a:rPr>
                        <a:t>inci</a:t>
                      </a:r>
                      <a:r>
                        <a:rPr sz="700" spc="170" dirty="0">
                          <a:latin typeface="Calibri"/>
                          <a:cs typeface="Calibri"/>
                        </a:rPr>
                        <a:t> </a:t>
                      </a:r>
                      <a:r>
                        <a:rPr sz="700" spc="-10" dirty="0">
                          <a:latin typeface="Calibri"/>
                          <a:cs typeface="Calibri"/>
                        </a:rPr>
                        <a:t>maddesi</a:t>
                      </a:r>
                      <a:r>
                        <a:rPr sz="700" spc="500" dirty="0">
                          <a:latin typeface="Calibri"/>
                          <a:cs typeface="Calibri"/>
                        </a:rPr>
                        <a:t> </a:t>
                      </a:r>
                      <a:r>
                        <a:rPr sz="700" dirty="0">
                          <a:latin typeface="Calibri"/>
                          <a:cs typeface="Calibri"/>
                        </a:rPr>
                        <a:t>kapsamında</a:t>
                      </a:r>
                      <a:r>
                        <a:rPr sz="700" spc="200" dirty="0">
                          <a:latin typeface="Calibri"/>
                          <a:cs typeface="Calibri"/>
                        </a:rPr>
                        <a:t> </a:t>
                      </a:r>
                      <a:r>
                        <a:rPr sz="700" dirty="0">
                          <a:latin typeface="Calibri"/>
                          <a:cs typeface="Calibri"/>
                        </a:rPr>
                        <a:t>yapılan</a:t>
                      </a:r>
                      <a:r>
                        <a:rPr sz="700" spc="200" dirty="0">
                          <a:latin typeface="Calibri"/>
                          <a:cs typeface="Calibri"/>
                        </a:rPr>
                        <a:t> </a:t>
                      </a:r>
                      <a:r>
                        <a:rPr sz="700" dirty="0">
                          <a:latin typeface="Calibri"/>
                          <a:cs typeface="Calibri"/>
                        </a:rPr>
                        <a:t>"Yetkilendirme</a:t>
                      </a:r>
                      <a:r>
                        <a:rPr sz="700" spc="210" dirty="0">
                          <a:latin typeface="Calibri"/>
                          <a:cs typeface="Calibri"/>
                        </a:rPr>
                        <a:t> </a:t>
                      </a:r>
                      <a:r>
                        <a:rPr sz="700" dirty="0">
                          <a:latin typeface="Calibri"/>
                          <a:cs typeface="Calibri"/>
                        </a:rPr>
                        <a:t>Başvuruları"</a:t>
                      </a:r>
                      <a:r>
                        <a:rPr sz="700" spc="204" dirty="0">
                          <a:latin typeface="Calibri"/>
                          <a:cs typeface="Calibri"/>
                        </a:rPr>
                        <a:t> </a:t>
                      </a:r>
                      <a:r>
                        <a:rPr sz="700" dirty="0">
                          <a:latin typeface="Calibri"/>
                          <a:cs typeface="Calibri"/>
                        </a:rPr>
                        <a:t>uygulamasında</a:t>
                      </a:r>
                      <a:r>
                        <a:rPr sz="700" spc="200" dirty="0">
                          <a:latin typeface="Calibri"/>
                          <a:cs typeface="Calibri"/>
                        </a:rPr>
                        <a:t> </a:t>
                      </a:r>
                      <a:r>
                        <a:rPr sz="700" dirty="0">
                          <a:latin typeface="Calibri"/>
                          <a:cs typeface="Calibri"/>
                        </a:rPr>
                        <a:t>firma</a:t>
                      </a:r>
                      <a:r>
                        <a:rPr sz="700" spc="204" dirty="0">
                          <a:latin typeface="Calibri"/>
                          <a:cs typeface="Calibri"/>
                        </a:rPr>
                        <a:t> </a:t>
                      </a:r>
                      <a:r>
                        <a:rPr sz="700" spc="-10" dirty="0">
                          <a:latin typeface="Calibri"/>
                          <a:cs typeface="Calibri"/>
                        </a:rPr>
                        <a:t>kullanıcıları</a:t>
                      </a:r>
                      <a:r>
                        <a:rPr sz="700" spc="500" dirty="0">
                          <a:latin typeface="Calibri"/>
                          <a:cs typeface="Calibri"/>
                        </a:rPr>
                        <a:t> </a:t>
                      </a:r>
                      <a:r>
                        <a:rPr sz="700" spc="-10" dirty="0">
                          <a:latin typeface="Calibri"/>
                          <a:cs typeface="Calibri"/>
                        </a:rPr>
                        <a:t>tarafından</a:t>
                      </a:r>
                      <a:r>
                        <a:rPr sz="700" dirty="0">
                          <a:latin typeface="Calibri"/>
                          <a:cs typeface="Calibri"/>
                        </a:rPr>
                        <a:t> </a:t>
                      </a:r>
                      <a:r>
                        <a:rPr sz="700" spc="-10" dirty="0">
                          <a:latin typeface="Calibri"/>
                          <a:cs typeface="Calibri"/>
                        </a:rPr>
                        <a:t>beyan</a:t>
                      </a:r>
                      <a:r>
                        <a:rPr sz="700" spc="5" dirty="0">
                          <a:latin typeface="Calibri"/>
                          <a:cs typeface="Calibri"/>
                        </a:rPr>
                        <a:t> </a:t>
                      </a:r>
                      <a:r>
                        <a:rPr sz="700" spc="-10" dirty="0">
                          <a:latin typeface="Calibri"/>
                          <a:cs typeface="Calibri"/>
                        </a:rPr>
                        <a:t>edilen</a:t>
                      </a:r>
                      <a:r>
                        <a:rPr sz="700" dirty="0">
                          <a:latin typeface="Calibri"/>
                          <a:cs typeface="Calibri"/>
                        </a:rPr>
                        <a:t> </a:t>
                      </a:r>
                      <a:r>
                        <a:rPr sz="700" spc="-10" dirty="0">
                          <a:latin typeface="Calibri"/>
                          <a:cs typeface="Calibri"/>
                        </a:rPr>
                        <a:t>elektronik</a:t>
                      </a:r>
                      <a:r>
                        <a:rPr sz="700" spc="5" dirty="0">
                          <a:latin typeface="Calibri"/>
                          <a:cs typeface="Calibri"/>
                        </a:rPr>
                        <a:t> </a:t>
                      </a:r>
                      <a:r>
                        <a:rPr sz="700" dirty="0">
                          <a:latin typeface="Calibri"/>
                          <a:cs typeface="Calibri"/>
                        </a:rPr>
                        <a:t>posta</a:t>
                      </a:r>
                      <a:r>
                        <a:rPr sz="700" spc="10" dirty="0">
                          <a:latin typeface="Calibri"/>
                          <a:cs typeface="Calibri"/>
                        </a:rPr>
                        <a:t> </a:t>
                      </a:r>
                      <a:r>
                        <a:rPr sz="700" spc="-10" dirty="0">
                          <a:latin typeface="Calibri"/>
                          <a:cs typeface="Calibri"/>
                        </a:rPr>
                        <a:t>adresine</a:t>
                      </a:r>
                      <a:r>
                        <a:rPr sz="700" spc="5" dirty="0">
                          <a:latin typeface="Calibri"/>
                          <a:cs typeface="Calibri"/>
                        </a:rPr>
                        <a:t> </a:t>
                      </a:r>
                      <a:r>
                        <a:rPr sz="700" spc="-10" dirty="0">
                          <a:latin typeface="Calibri"/>
                          <a:cs typeface="Calibri"/>
                        </a:rPr>
                        <a:t>iletilir.</a:t>
                      </a:r>
                      <a:r>
                        <a:rPr sz="700" spc="5"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kullanıcısına</a:t>
                      </a:r>
                      <a:r>
                        <a:rPr sz="700" spc="10" dirty="0">
                          <a:latin typeface="Calibri"/>
                          <a:cs typeface="Calibri"/>
                        </a:rPr>
                        <a:t> </a:t>
                      </a:r>
                      <a:r>
                        <a:rPr sz="700" spc="-10" dirty="0">
                          <a:latin typeface="Calibri"/>
                          <a:cs typeface="Calibri"/>
                        </a:rPr>
                        <a:t>ulaşmayan</a:t>
                      </a:r>
                      <a:r>
                        <a:rPr sz="700" spc="50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20" dirty="0">
                          <a:latin typeface="Calibri"/>
                          <a:cs typeface="Calibri"/>
                        </a:rPr>
                        <a:t> </a:t>
                      </a:r>
                      <a:r>
                        <a:rPr sz="700" spc="-10" dirty="0">
                          <a:latin typeface="Calibri"/>
                          <a:cs typeface="Calibri"/>
                        </a:rPr>
                        <a:t>so-</a:t>
                      </a:r>
                      <a:r>
                        <a:rPr sz="700" dirty="0">
                          <a:latin typeface="Calibri"/>
                          <a:cs typeface="Calibri"/>
                        </a:rPr>
                        <a:t>rumlu</a:t>
                      </a:r>
                      <a:r>
                        <a:rPr sz="700" spc="2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31482">
                <a:tc>
                  <a:txBody>
                    <a:bodyPr/>
                    <a:lstStyle/>
                    <a:p>
                      <a:pPr marL="68580" marR="561975">
                        <a:lnSpc>
                          <a:spcPts val="969"/>
                        </a:lnSpc>
                      </a:pPr>
                      <a:r>
                        <a:rPr sz="1100" b="1" dirty="0">
                          <a:latin typeface="Calibri"/>
                          <a:cs typeface="Calibri"/>
                        </a:rPr>
                        <a:t>TAREKS</a:t>
                      </a:r>
                      <a:r>
                        <a:rPr sz="1100" b="1" spc="-35" dirty="0">
                          <a:latin typeface="Calibri"/>
                          <a:cs typeface="Calibri"/>
                        </a:rPr>
                        <a:t> </a:t>
                      </a:r>
                      <a:r>
                        <a:rPr sz="1100" b="1" dirty="0">
                          <a:latin typeface="Calibri"/>
                          <a:cs typeface="Calibri"/>
                        </a:rPr>
                        <a:t>referans</a:t>
                      </a:r>
                      <a:r>
                        <a:rPr sz="1100" b="1" spc="-30" dirty="0">
                          <a:latin typeface="Calibri"/>
                          <a:cs typeface="Calibri"/>
                        </a:rPr>
                        <a:t> </a:t>
                      </a:r>
                      <a:r>
                        <a:rPr sz="1100" b="1" spc="-10" dirty="0">
                          <a:latin typeface="Calibri"/>
                          <a:cs typeface="Calibri"/>
                        </a:rPr>
                        <a:t>numarasının</a:t>
                      </a:r>
                      <a:r>
                        <a:rPr sz="1100" b="1" spc="500" dirty="0">
                          <a:latin typeface="Calibri"/>
                          <a:cs typeface="Calibri"/>
                        </a:rPr>
                        <a:t> </a:t>
                      </a:r>
                      <a:r>
                        <a:rPr sz="1100" b="1" dirty="0">
                          <a:latin typeface="Calibri"/>
                          <a:cs typeface="Calibri"/>
                        </a:rPr>
                        <a:t>gümrüklere</a:t>
                      </a:r>
                      <a:r>
                        <a:rPr sz="1100" b="1" spc="-30" dirty="0">
                          <a:latin typeface="Calibri"/>
                          <a:cs typeface="Calibri"/>
                        </a:rPr>
                        <a:t> </a:t>
                      </a:r>
                      <a:r>
                        <a:rPr sz="1100" b="1" spc="-10" dirty="0">
                          <a:latin typeface="Calibri"/>
                          <a:cs typeface="Calibri"/>
                        </a:rPr>
                        <a:t>beyanı</a:t>
                      </a:r>
                      <a:endParaRPr sz="1100">
                        <a:latin typeface="Calibri"/>
                        <a:cs typeface="Calibri"/>
                      </a:endParaRPr>
                    </a:p>
                    <a:p>
                      <a:pPr marL="68580">
                        <a:lnSpc>
                          <a:spcPts val="950"/>
                        </a:lnSpc>
                      </a:pPr>
                      <a:r>
                        <a:rPr sz="1100" b="1" spc="-10" dirty="0">
                          <a:solidFill>
                            <a:srgbClr val="221F1F"/>
                          </a:solidFill>
                          <a:latin typeface="Calibri"/>
                          <a:cs typeface="Calibri"/>
                        </a:rPr>
                        <a:t>MADDE</a:t>
                      </a:r>
                      <a:r>
                        <a:rPr sz="1100" b="1" spc="-55" dirty="0">
                          <a:solidFill>
                            <a:srgbClr val="221F1F"/>
                          </a:solidFill>
                          <a:latin typeface="Calibri"/>
                          <a:cs typeface="Calibri"/>
                        </a:rPr>
                        <a:t> </a:t>
                      </a:r>
                      <a:r>
                        <a:rPr sz="1100" b="1" spc="-25" dirty="0">
                          <a:solidFill>
                            <a:srgbClr val="221F1F"/>
                          </a:solidFill>
                          <a:latin typeface="Calibri"/>
                          <a:cs typeface="Calibri"/>
                        </a:rPr>
                        <a:t>11</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(3)</a:t>
                      </a:r>
                      <a:r>
                        <a:rPr sz="700" spc="-15"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idarelerine</a:t>
                      </a:r>
                      <a:r>
                        <a:rPr sz="700" spc="-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0" dirty="0">
                          <a:latin typeface="Calibri"/>
                          <a:cs typeface="Calibri"/>
                        </a:rPr>
                        <a:t> </a:t>
                      </a:r>
                      <a:r>
                        <a:rPr sz="700" dirty="0">
                          <a:latin typeface="Calibri"/>
                          <a:cs typeface="Calibri"/>
                        </a:rPr>
                        <a:t>olarak</a:t>
                      </a:r>
                      <a:r>
                        <a:rPr sz="700" spc="-20" dirty="0">
                          <a:latin typeface="Calibri"/>
                          <a:cs typeface="Calibri"/>
                        </a:rPr>
                        <a:t> </a:t>
                      </a:r>
                      <a:r>
                        <a:rPr sz="700" spc="-10" dirty="0">
                          <a:latin typeface="Calibri"/>
                          <a:cs typeface="Calibri"/>
                        </a:rPr>
                        <a:t>beyan</a:t>
                      </a:r>
                      <a:r>
                        <a:rPr sz="700" spc="-15" dirty="0">
                          <a:latin typeface="Calibri"/>
                          <a:cs typeface="Calibri"/>
                        </a:rPr>
                        <a:t> </a:t>
                      </a:r>
                      <a:r>
                        <a:rPr sz="700" dirty="0">
                          <a:latin typeface="Calibri"/>
                          <a:cs typeface="Calibri"/>
                        </a:rPr>
                        <a:t>edilen</a:t>
                      </a:r>
                      <a:r>
                        <a:rPr sz="700" spc="-15" dirty="0">
                          <a:latin typeface="Calibri"/>
                          <a:cs typeface="Calibri"/>
                        </a:rPr>
                        <a:t> </a:t>
                      </a:r>
                      <a:r>
                        <a:rPr sz="700" spc="-10" dirty="0">
                          <a:latin typeface="Calibri"/>
                          <a:cs typeface="Calibri"/>
                        </a:rPr>
                        <a:t>ürünlerin</a:t>
                      </a:r>
                      <a:endParaRPr sz="700">
                        <a:latin typeface="Calibri"/>
                        <a:cs typeface="Calibri"/>
                      </a:endParaRPr>
                    </a:p>
                    <a:p>
                      <a:pPr marL="67945" marR="367665">
                        <a:lnSpc>
                          <a:spcPct val="106300"/>
                        </a:lnSpc>
                      </a:pPr>
                      <a:r>
                        <a:rPr sz="700" spc="-10" dirty="0">
                          <a:latin typeface="Calibri"/>
                          <a:cs typeface="Calibri"/>
                        </a:rPr>
                        <a:t>ithalatında,</a:t>
                      </a:r>
                      <a:r>
                        <a:rPr sz="700" spc="30" dirty="0">
                          <a:latin typeface="Calibri"/>
                          <a:cs typeface="Calibri"/>
                        </a:rPr>
                        <a:t> </a:t>
                      </a:r>
                      <a:r>
                        <a:rPr sz="700" dirty="0">
                          <a:latin typeface="Calibri"/>
                          <a:cs typeface="Calibri"/>
                        </a:rPr>
                        <a:t>18120099282013015773484</a:t>
                      </a:r>
                      <a:r>
                        <a:rPr sz="700" spc="20" dirty="0">
                          <a:latin typeface="Calibri"/>
                          <a:cs typeface="Calibri"/>
                        </a:rPr>
                        <a:t> </a:t>
                      </a:r>
                      <a:r>
                        <a:rPr sz="700" spc="-10" dirty="0">
                          <a:latin typeface="Calibri"/>
                          <a:cs typeface="Calibri"/>
                        </a:rPr>
                        <a:t>olarak</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23</a:t>
                      </a:r>
                      <a:r>
                        <a:rPr sz="700" spc="25" dirty="0">
                          <a:latin typeface="Calibri"/>
                          <a:cs typeface="Calibri"/>
                        </a:rPr>
                        <a:t> </a:t>
                      </a:r>
                      <a:r>
                        <a:rPr sz="700" spc="-10" dirty="0">
                          <a:latin typeface="Calibri"/>
                          <a:cs typeface="Calibri"/>
                        </a:rPr>
                        <a:t>haneli</a:t>
                      </a:r>
                      <a:r>
                        <a:rPr sz="700" spc="500" dirty="0">
                          <a:latin typeface="Calibri"/>
                          <a:cs typeface="Calibri"/>
                        </a:rPr>
                        <a:t> </a:t>
                      </a:r>
                      <a:r>
                        <a:rPr sz="700" dirty="0">
                          <a:latin typeface="Calibri"/>
                          <a:cs typeface="Calibri"/>
                        </a:rPr>
                        <a:t>TAREKS</a:t>
                      </a:r>
                      <a:r>
                        <a:rPr sz="700" spc="15" dirty="0">
                          <a:latin typeface="Calibri"/>
                          <a:cs typeface="Calibri"/>
                        </a:rPr>
                        <a:t> </a:t>
                      </a:r>
                      <a:r>
                        <a:rPr sz="700" spc="-10" dirty="0">
                          <a:latin typeface="Calibri"/>
                          <a:cs typeface="Calibri"/>
                        </a:rPr>
                        <a:t>referans</a:t>
                      </a:r>
                      <a:r>
                        <a:rPr sz="700" spc="15" dirty="0">
                          <a:latin typeface="Calibri"/>
                          <a:cs typeface="Calibri"/>
                        </a:rPr>
                        <a:t> </a:t>
                      </a:r>
                      <a:r>
                        <a:rPr sz="700" spc="-10" dirty="0">
                          <a:latin typeface="Calibri"/>
                          <a:cs typeface="Calibri"/>
                        </a:rPr>
                        <a:t>numarası,</a:t>
                      </a:r>
                      <a:r>
                        <a:rPr sz="700" spc="1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beyannamesinin</a:t>
                      </a:r>
                      <a:r>
                        <a:rPr sz="700" spc="10" dirty="0">
                          <a:latin typeface="Calibri"/>
                          <a:cs typeface="Calibri"/>
                        </a:rPr>
                        <a:t> </a:t>
                      </a:r>
                      <a:r>
                        <a:rPr sz="700" dirty="0">
                          <a:latin typeface="Calibri"/>
                          <a:cs typeface="Calibri"/>
                        </a:rPr>
                        <a:t>44</a:t>
                      </a:r>
                      <a:r>
                        <a:rPr sz="700" spc="15" dirty="0">
                          <a:latin typeface="Calibri"/>
                          <a:cs typeface="Calibri"/>
                        </a:rPr>
                        <a:t> </a:t>
                      </a:r>
                      <a:r>
                        <a:rPr sz="700" spc="-10" dirty="0">
                          <a:latin typeface="Calibri"/>
                          <a:cs typeface="Calibri"/>
                        </a:rPr>
                        <a:t>numaralı</a:t>
                      </a:r>
                      <a:endParaRPr sz="700">
                        <a:latin typeface="Calibri"/>
                        <a:cs typeface="Calibri"/>
                      </a:endParaRPr>
                    </a:p>
                    <a:p>
                      <a:pPr marL="67945" marR="200025">
                        <a:lnSpc>
                          <a:spcPct val="106600"/>
                        </a:lnSpc>
                        <a:spcBef>
                          <a:spcPts val="5"/>
                        </a:spcBef>
                      </a:pPr>
                      <a:r>
                        <a:rPr sz="700" spc="-10" dirty="0">
                          <a:latin typeface="Calibri"/>
                          <a:cs typeface="Calibri"/>
                        </a:rPr>
                        <a:t>hanesine</a:t>
                      </a:r>
                      <a:r>
                        <a:rPr sz="700" spc="-5" dirty="0">
                          <a:latin typeface="Calibri"/>
                          <a:cs typeface="Calibri"/>
                        </a:rPr>
                        <a:t> </a:t>
                      </a:r>
                      <a:r>
                        <a:rPr sz="700" dirty="0">
                          <a:latin typeface="Calibri"/>
                          <a:cs typeface="Calibri"/>
                        </a:rPr>
                        <a:t>ithalatçı</a:t>
                      </a:r>
                      <a:r>
                        <a:rPr sz="700" spc="5" dirty="0">
                          <a:latin typeface="Calibri"/>
                          <a:cs typeface="Calibri"/>
                        </a:rPr>
                        <a:t> </a:t>
                      </a:r>
                      <a:r>
                        <a:rPr sz="700" dirty="0">
                          <a:latin typeface="Calibri"/>
                          <a:cs typeface="Calibri"/>
                        </a:rPr>
                        <a:t>firma</a:t>
                      </a:r>
                      <a:r>
                        <a:rPr sz="700" spc="-5" dirty="0">
                          <a:latin typeface="Calibri"/>
                          <a:cs typeface="Calibri"/>
                        </a:rPr>
                        <a:t> </a:t>
                      </a:r>
                      <a:r>
                        <a:rPr sz="700" spc="-10" dirty="0">
                          <a:latin typeface="Calibri"/>
                          <a:cs typeface="Calibri"/>
                        </a:rPr>
                        <a:t>tarafından</a:t>
                      </a:r>
                      <a:r>
                        <a:rPr sz="700" spc="-5" dirty="0">
                          <a:latin typeface="Calibri"/>
                          <a:cs typeface="Calibri"/>
                        </a:rPr>
                        <a:t> </a:t>
                      </a:r>
                      <a:r>
                        <a:rPr sz="700" spc="-10" dirty="0">
                          <a:latin typeface="Calibri"/>
                          <a:cs typeface="Calibri"/>
                        </a:rPr>
                        <a:t>kaydedilir.</a:t>
                      </a:r>
                      <a:r>
                        <a:rPr sz="700" dirty="0">
                          <a:latin typeface="Calibri"/>
                          <a:cs typeface="Calibri"/>
                        </a:rPr>
                        <a:t> Kapsam dışı</a:t>
                      </a:r>
                      <a:r>
                        <a:rPr sz="700" spc="-10" dirty="0">
                          <a:latin typeface="Calibri"/>
                          <a:cs typeface="Calibri"/>
                        </a:rPr>
                        <a:t> olarak </a:t>
                      </a:r>
                      <a:r>
                        <a:rPr sz="700" spc="-20" dirty="0">
                          <a:latin typeface="Calibri"/>
                          <a:cs typeface="Calibri"/>
                        </a:rPr>
                        <a:t>beyan</a:t>
                      </a:r>
                      <a:r>
                        <a:rPr sz="700" spc="500" dirty="0">
                          <a:latin typeface="Calibri"/>
                          <a:cs typeface="Calibri"/>
                        </a:rPr>
                        <a:t> </a:t>
                      </a:r>
                      <a:r>
                        <a:rPr sz="700" spc="-10" dirty="0">
                          <a:latin typeface="Calibri"/>
                          <a:cs typeface="Calibri"/>
                        </a:rPr>
                        <a:t>edilen</a:t>
                      </a:r>
                      <a:r>
                        <a:rPr sz="700" spc="15" dirty="0">
                          <a:latin typeface="Calibri"/>
                          <a:cs typeface="Calibri"/>
                        </a:rPr>
                        <a:t> </a:t>
                      </a:r>
                      <a:r>
                        <a:rPr sz="700" spc="-10" dirty="0">
                          <a:latin typeface="Calibri"/>
                          <a:cs typeface="Calibri"/>
                        </a:rPr>
                        <a:t>ürünlerin,</a:t>
                      </a:r>
                      <a:r>
                        <a:rPr sz="700" spc="20"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gözetiminde</a:t>
                      </a:r>
                      <a:r>
                        <a:rPr sz="700" spc="15" dirty="0">
                          <a:latin typeface="Calibri"/>
                          <a:cs typeface="Calibri"/>
                        </a:rPr>
                        <a:t> </a:t>
                      </a:r>
                      <a:r>
                        <a:rPr sz="700" spc="-10" dirty="0">
                          <a:latin typeface="Calibri"/>
                          <a:cs typeface="Calibri"/>
                        </a:rPr>
                        <a:t>bulunması</a:t>
                      </a:r>
                      <a:r>
                        <a:rPr sz="700" spc="10" dirty="0">
                          <a:latin typeface="Calibri"/>
                          <a:cs typeface="Calibri"/>
                        </a:rPr>
                        <a:t> </a:t>
                      </a:r>
                      <a:r>
                        <a:rPr sz="700" spc="-10" dirty="0">
                          <a:latin typeface="Calibri"/>
                          <a:cs typeface="Calibri"/>
                        </a:rPr>
                        <a:t>kaydıyla</a:t>
                      </a:r>
                      <a:r>
                        <a:rPr sz="700" spc="35" dirty="0">
                          <a:latin typeface="Calibri"/>
                          <a:cs typeface="Calibri"/>
                        </a:rPr>
                        <a:t> </a:t>
                      </a:r>
                      <a:r>
                        <a:rPr sz="700" dirty="0">
                          <a:latin typeface="Calibri"/>
                          <a:cs typeface="Calibri"/>
                        </a:rPr>
                        <a:t>ilgili</a:t>
                      </a:r>
                      <a:r>
                        <a:rPr sz="700" spc="10" dirty="0">
                          <a:latin typeface="Calibri"/>
                          <a:cs typeface="Calibri"/>
                        </a:rPr>
                        <a:t> </a:t>
                      </a:r>
                      <a:r>
                        <a:rPr sz="700" spc="-10" dirty="0">
                          <a:latin typeface="Calibri"/>
                          <a:cs typeface="Calibri"/>
                        </a:rPr>
                        <a:t>gümrük</a:t>
                      </a:r>
                      <a:r>
                        <a:rPr sz="700" spc="500" dirty="0">
                          <a:latin typeface="Calibri"/>
                          <a:cs typeface="Calibri"/>
                        </a:rPr>
                        <a:t> </a:t>
                      </a:r>
                      <a:r>
                        <a:rPr sz="700" spc="-10" dirty="0">
                          <a:latin typeface="Calibri"/>
                          <a:cs typeface="Calibri"/>
                        </a:rPr>
                        <a:t>idaresince</a:t>
                      </a:r>
                      <a:r>
                        <a:rPr sz="700" spc="10" dirty="0">
                          <a:latin typeface="Calibri"/>
                          <a:cs typeface="Calibri"/>
                        </a:rPr>
                        <a:t> </a:t>
                      </a:r>
                      <a:r>
                        <a:rPr sz="700" dirty="0">
                          <a:latin typeface="Calibri"/>
                          <a:cs typeface="Calibri"/>
                        </a:rPr>
                        <a:t>denetime </a:t>
                      </a:r>
                      <a:r>
                        <a:rPr sz="700" spc="-10" dirty="0">
                          <a:latin typeface="Calibri"/>
                          <a:cs typeface="Calibri"/>
                        </a:rPr>
                        <a:t>yönlendirilmesi</a:t>
                      </a:r>
                      <a:r>
                        <a:rPr sz="700" spc="15" dirty="0">
                          <a:latin typeface="Calibri"/>
                          <a:cs typeface="Calibri"/>
                        </a:rPr>
                        <a:t> </a:t>
                      </a:r>
                      <a:r>
                        <a:rPr sz="700" spc="-10" dirty="0">
                          <a:latin typeface="Calibri"/>
                          <a:cs typeface="Calibri"/>
                        </a:rPr>
                        <a:t>halinde,</a:t>
                      </a:r>
                      <a:r>
                        <a:rPr sz="700" spc="5" dirty="0">
                          <a:latin typeface="Calibri"/>
                          <a:cs typeface="Calibri"/>
                        </a:rPr>
                        <a:t> </a:t>
                      </a:r>
                      <a:r>
                        <a:rPr sz="700" dirty="0">
                          <a:latin typeface="Calibri"/>
                          <a:cs typeface="Calibri"/>
                        </a:rPr>
                        <a:t>5</a:t>
                      </a:r>
                      <a:r>
                        <a:rPr sz="700" spc="5" dirty="0">
                          <a:latin typeface="Calibri"/>
                          <a:cs typeface="Calibri"/>
                        </a:rPr>
                        <a:t> </a:t>
                      </a:r>
                      <a:r>
                        <a:rPr sz="700" dirty="0">
                          <a:latin typeface="Calibri"/>
                          <a:cs typeface="Calibri"/>
                        </a:rPr>
                        <a:t>inci</a:t>
                      </a:r>
                      <a:r>
                        <a:rPr sz="700" spc="-5" dirty="0">
                          <a:latin typeface="Calibri"/>
                          <a:cs typeface="Calibri"/>
                        </a:rPr>
                        <a:t> </a:t>
                      </a:r>
                      <a:r>
                        <a:rPr sz="700" dirty="0">
                          <a:latin typeface="Calibri"/>
                          <a:cs typeface="Calibri"/>
                        </a:rPr>
                        <a:t>madde </a:t>
                      </a:r>
                      <a:r>
                        <a:rPr sz="700" spc="-10" dirty="0">
                          <a:latin typeface="Calibri"/>
                          <a:cs typeface="Calibri"/>
                        </a:rPr>
                        <a:t>çerçevesinde</a:t>
                      </a:r>
                      <a:r>
                        <a:rPr sz="700" spc="500" dirty="0">
                          <a:latin typeface="Calibri"/>
                          <a:cs typeface="Calibri"/>
                        </a:rPr>
                        <a:t> </a:t>
                      </a:r>
                      <a:r>
                        <a:rPr sz="700" dirty="0">
                          <a:latin typeface="Calibri"/>
                          <a:cs typeface="Calibri"/>
                        </a:rPr>
                        <a:t>TAREKS</a:t>
                      </a:r>
                      <a:r>
                        <a:rPr sz="700" spc="20" dirty="0">
                          <a:latin typeface="Calibri"/>
                          <a:cs typeface="Calibri"/>
                        </a:rPr>
                        <a:t> </a:t>
                      </a:r>
                      <a:r>
                        <a:rPr sz="700" spc="-10" dirty="0">
                          <a:latin typeface="Calibri"/>
                          <a:cs typeface="Calibri"/>
                        </a:rPr>
                        <a:t>üzerinden</a:t>
                      </a:r>
                      <a:r>
                        <a:rPr sz="700" spc="15" dirty="0">
                          <a:latin typeface="Calibri"/>
                          <a:cs typeface="Calibri"/>
                        </a:rPr>
                        <a:t> </a:t>
                      </a:r>
                      <a:r>
                        <a:rPr sz="700" spc="-10" dirty="0">
                          <a:latin typeface="Calibri"/>
                          <a:cs typeface="Calibri"/>
                        </a:rPr>
                        <a:t>başvuru</a:t>
                      </a:r>
                      <a:r>
                        <a:rPr sz="700" spc="20" dirty="0">
                          <a:latin typeface="Calibri"/>
                          <a:cs typeface="Calibri"/>
                        </a:rPr>
                        <a:t> </a:t>
                      </a:r>
                      <a:r>
                        <a:rPr sz="700" spc="-10" dirty="0">
                          <a:latin typeface="Calibri"/>
                          <a:cs typeface="Calibri"/>
                        </a:rPr>
                        <a:t>yapılır.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dirty="0">
                        <a:latin typeface="Calibri"/>
                        <a:cs typeface="Calibri"/>
                      </a:endParaRPr>
                    </a:p>
                    <a:p>
                      <a:pPr marL="67945">
                        <a:lnSpc>
                          <a:spcPct val="100000"/>
                        </a:lnSpc>
                        <a:spcBef>
                          <a:spcPts val="70"/>
                        </a:spcBef>
                      </a:pPr>
                      <a:r>
                        <a:rPr sz="700" dirty="0">
                          <a:latin typeface="Calibri"/>
                          <a:cs typeface="Calibri"/>
                        </a:rPr>
                        <a:t>Artık</a:t>
                      </a:r>
                      <a:r>
                        <a:rPr sz="700" spc="-2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5" dirty="0">
                          <a:latin typeface="Calibri"/>
                          <a:cs typeface="Calibri"/>
                        </a:rPr>
                        <a:t> </a:t>
                      </a:r>
                      <a:r>
                        <a:rPr sz="700" spc="-10" dirty="0">
                          <a:latin typeface="Calibri"/>
                          <a:cs typeface="Calibri"/>
                        </a:rPr>
                        <a:t>beyanı</a:t>
                      </a:r>
                      <a:r>
                        <a:rPr sz="700" spc="-20" dirty="0">
                          <a:latin typeface="Calibri"/>
                          <a:cs typeface="Calibri"/>
                        </a:rPr>
                        <a:t> </a:t>
                      </a:r>
                      <a:r>
                        <a:rPr sz="700" spc="-10" dirty="0">
                          <a:latin typeface="Calibri"/>
                          <a:cs typeface="Calibri"/>
                        </a:rPr>
                        <a:t>yapılamayacaktır.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990408">
                <a:tc>
                  <a:txBody>
                    <a:bodyPr/>
                    <a:lstStyle/>
                    <a:p>
                      <a:pPr marL="518159">
                        <a:lnSpc>
                          <a:spcPct val="100000"/>
                        </a:lnSpc>
                        <a:spcBef>
                          <a:spcPts val="85"/>
                        </a:spcBef>
                      </a:pPr>
                      <a:r>
                        <a:rPr sz="1100" b="1" spc="-10" dirty="0">
                          <a:solidFill>
                            <a:srgbClr val="221F1F"/>
                          </a:solidFill>
                          <a:latin typeface="Calibri"/>
                          <a:cs typeface="Calibri"/>
                        </a:rPr>
                        <a:t>İthalatçının sorumluluğu</a:t>
                      </a:r>
                      <a:endParaRPr sz="1100" dirty="0">
                        <a:latin typeface="Calibri"/>
                        <a:cs typeface="Calibri"/>
                      </a:endParaRPr>
                    </a:p>
                    <a:p>
                      <a:pPr marL="67945">
                        <a:lnSpc>
                          <a:spcPct val="100000"/>
                        </a:lnSpc>
                        <a:spcBef>
                          <a:spcPts val="15"/>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35" dirty="0">
                          <a:solidFill>
                            <a:srgbClr val="221F1F"/>
                          </a:solidFill>
                          <a:latin typeface="Calibri"/>
                          <a:cs typeface="Calibri"/>
                        </a:rPr>
                        <a:t>12</a:t>
                      </a:r>
                      <a:endParaRPr sz="1100" dirty="0">
                        <a:latin typeface="Calibri"/>
                        <a:cs typeface="Calibri"/>
                      </a:endParaRPr>
                    </a:p>
                  </a:txBody>
                  <a:tcPr marL="0" marR="0" marT="978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(4)</a:t>
                      </a:r>
                      <a:r>
                        <a:rPr sz="700" spc="-5" dirty="0">
                          <a:latin typeface="Calibri"/>
                          <a:cs typeface="Calibri"/>
                        </a:rPr>
                        <a:t> </a:t>
                      </a:r>
                      <a:r>
                        <a:rPr sz="700" dirty="0">
                          <a:latin typeface="Calibri"/>
                          <a:cs typeface="Calibri"/>
                        </a:rPr>
                        <a:t>İthal</a:t>
                      </a:r>
                      <a:r>
                        <a:rPr sz="700" spc="-10" dirty="0">
                          <a:latin typeface="Calibri"/>
                          <a:cs typeface="Calibri"/>
                        </a:rPr>
                        <a:t> </a:t>
                      </a:r>
                      <a:r>
                        <a:rPr sz="700" dirty="0">
                          <a:latin typeface="Calibri"/>
                          <a:cs typeface="Calibri"/>
                        </a:rPr>
                        <a:t>edilmiş </a:t>
                      </a:r>
                      <a:r>
                        <a:rPr sz="700" spc="-10" dirty="0">
                          <a:latin typeface="Calibri"/>
                          <a:cs typeface="Calibri"/>
                        </a:rPr>
                        <a:t>ürünün</a:t>
                      </a:r>
                      <a:r>
                        <a:rPr sz="700" spc="-5" dirty="0">
                          <a:latin typeface="Calibri"/>
                          <a:cs typeface="Calibri"/>
                        </a:rPr>
                        <a:t> </a:t>
                      </a:r>
                      <a:r>
                        <a:rPr sz="700" dirty="0">
                          <a:latin typeface="Calibri"/>
                          <a:cs typeface="Calibri"/>
                        </a:rPr>
                        <a:t>GTİP’inin </a:t>
                      </a:r>
                      <a:r>
                        <a:rPr sz="700" spc="-10" dirty="0">
                          <a:latin typeface="Calibri"/>
                          <a:cs typeface="Calibri"/>
                        </a:rPr>
                        <a:t>Ek-</a:t>
                      </a:r>
                      <a:r>
                        <a:rPr sz="700" dirty="0">
                          <a:latin typeface="Calibri"/>
                          <a:cs typeface="Calibri"/>
                        </a:rPr>
                        <a:t>1’de</a:t>
                      </a:r>
                      <a:r>
                        <a:rPr sz="700" spc="-5"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aldığının</a:t>
                      </a:r>
                      <a:r>
                        <a:rPr sz="700" spc="-5" dirty="0">
                          <a:latin typeface="Calibri"/>
                          <a:cs typeface="Calibri"/>
                        </a:rPr>
                        <a:t> </a:t>
                      </a:r>
                      <a:r>
                        <a:rPr sz="700" spc="-10" dirty="0">
                          <a:latin typeface="Calibri"/>
                          <a:cs typeface="Calibri"/>
                        </a:rPr>
                        <a:t>sonradan</a:t>
                      </a:r>
                      <a:r>
                        <a:rPr sz="700" dirty="0">
                          <a:latin typeface="Calibri"/>
                          <a:cs typeface="Calibri"/>
                        </a:rPr>
                        <a:t> </a:t>
                      </a:r>
                      <a:r>
                        <a:rPr sz="700" spc="-10" dirty="0">
                          <a:latin typeface="Calibri"/>
                          <a:cs typeface="Calibri"/>
                        </a:rPr>
                        <a:t>yapılan</a:t>
                      </a:r>
                      <a:endParaRPr sz="700" dirty="0">
                        <a:latin typeface="Calibri"/>
                        <a:cs typeface="Calibri"/>
                      </a:endParaRPr>
                    </a:p>
                    <a:p>
                      <a:pPr marL="67945">
                        <a:lnSpc>
                          <a:spcPct val="100000"/>
                        </a:lnSpc>
                        <a:spcBef>
                          <a:spcPts val="60"/>
                        </a:spcBef>
                      </a:pPr>
                      <a:r>
                        <a:rPr sz="700" spc="-10" dirty="0">
                          <a:latin typeface="Calibri"/>
                          <a:cs typeface="Calibri"/>
                        </a:rPr>
                        <a:t>kontrol sonucunda</a:t>
                      </a:r>
                      <a:r>
                        <a:rPr sz="700" spc="10" dirty="0">
                          <a:latin typeface="Calibri"/>
                          <a:cs typeface="Calibri"/>
                        </a:rPr>
                        <a:t> </a:t>
                      </a:r>
                      <a:r>
                        <a:rPr sz="700" dirty="0">
                          <a:latin typeface="Calibri"/>
                          <a:cs typeface="Calibri"/>
                        </a:rPr>
                        <a:t>tespit</a:t>
                      </a:r>
                      <a:r>
                        <a:rPr sz="700" spc="5" dirty="0">
                          <a:latin typeface="Calibri"/>
                          <a:cs typeface="Calibri"/>
                        </a:rPr>
                        <a:t> </a:t>
                      </a:r>
                      <a:r>
                        <a:rPr sz="700" spc="-10" dirty="0">
                          <a:latin typeface="Calibri"/>
                          <a:cs typeface="Calibri"/>
                        </a:rPr>
                        <a:t>edilmesi</a:t>
                      </a:r>
                      <a:r>
                        <a:rPr sz="700" spc="-5" dirty="0">
                          <a:latin typeface="Calibri"/>
                          <a:cs typeface="Calibri"/>
                        </a:rPr>
                        <a:t> </a:t>
                      </a:r>
                      <a:r>
                        <a:rPr sz="700" spc="-10" dirty="0">
                          <a:latin typeface="Calibri"/>
                          <a:cs typeface="Calibri"/>
                        </a:rPr>
                        <a:t>halinde</a:t>
                      </a:r>
                      <a:r>
                        <a:rPr sz="700" spc="-5" dirty="0">
                          <a:latin typeface="Calibri"/>
                          <a:cs typeface="Calibri"/>
                        </a:rPr>
                        <a:t> </a:t>
                      </a:r>
                      <a:r>
                        <a:rPr sz="700" dirty="0">
                          <a:latin typeface="Calibri"/>
                          <a:cs typeface="Calibri"/>
                        </a:rPr>
                        <a:t>keyfiyet, ilgili</a:t>
                      </a:r>
                      <a:r>
                        <a:rPr sz="700" spc="-10"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a:t>
                      </a:r>
                      <a:endParaRPr sz="700" dirty="0">
                        <a:latin typeface="Calibri"/>
                        <a:cs typeface="Calibri"/>
                      </a:endParaRPr>
                    </a:p>
                    <a:p>
                      <a:pPr marL="67945" marR="213360">
                        <a:lnSpc>
                          <a:spcPct val="106900"/>
                        </a:lnSpc>
                        <a:spcBef>
                          <a:spcPts val="5"/>
                        </a:spcBef>
                      </a:pPr>
                      <a:r>
                        <a:rPr sz="700" spc="-10" dirty="0">
                          <a:latin typeface="Calibri"/>
                          <a:cs typeface="Calibri"/>
                        </a:rPr>
                        <a:t>tarafından</a:t>
                      </a:r>
                      <a:r>
                        <a:rPr sz="700" spc="-5" dirty="0">
                          <a:latin typeface="Calibri"/>
                          <a:cs typeface="Calibri"/>
                        </a:rPr>
                        <a:t> </a:t>
                      </a:r>
                      <a:r>
                        <a:rPr sz="700" spc="-10" dirty="0">
                          <a:latin typeface="Calibri"/>
                          <a:cs typeface="Calibri"/>
                        </a:rPr>
                        <a:t>Bakanlık</a:t>
                      </a:r>
                      <a:r>
                        <a:rPr sz="700" spc="-5" dirty="0">
                          <a:latin typeface="Calibri"/>
                          <a:cs typeface="Calibri"/>
                        </a:rPr>
                        <a:t> </a:t>
                      </a:r>
                      <a:r>
                        <a:rPr sz="700" spc="-10" dirty="0">
                          <a:latin typeface="Calibri"/>
                          <a:cs typeface="Calibri"/>
                        </a:rPr>
                        <a:t>Tüketicinin</a:t>
                      </a:r>
                      <a:r>
                        <a:rPr sz="700" dirty="0">
                          <a:latin typeface="Calibri"/>
                          <a:cs typeface="Calibri"/>
                        </a:rPr>
                        <a:t> Korunması</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Piyasa Gözetimi</a:t>
                      </a:r>
                      <a:r>
                        <a:rPr sz="700" spc="-5" dirty="0">
                          <a:latin typeface="Calibri"/>
                          <a:cs typeface="Calibri"/>
                        </a:rPr>
                        <a:t> </a:t>
                      </a:r>
                      <a:r>
                        <a:rPr sz="700" spc="-20" dirty="0">
                          <a:latin typeface="Calibri"/>
                          <a:cs typeface="Calibri"/>
                        </a:rPr>
                        <a:t>Genel</a:t>
                      </a:r>
                      <a:r>
                        <a:rPr sz="700" spc="500" dirty="0">
                          <a:latin typeface="Calibri"/>
                          <a:cs typeface="Calibri"/>
                        </a:rPr>
                        <a:t> </a:t>
                      </a:r>
                      <a:r>
                        <a:rPr sz="700" spc="-10" dirty="0">
                          <a:latin typeface="Calibri"/>
                          <a:cs typeface="Calibri"/>
                        </a:rPr>
                        <a:t>Müdürlüğüne</a:t>
                      </a:r>
                      <a:r>
                        <a:rPr sz="700" spc="25" dirty="0">
                          <a:latin typeface="Calibri"/>
                          <a:cs typeface="Calibri"/>
                        </a:rPr>
                        <a:t> </a:t>
                      </a:r>
                      <a:r>
                        <a:rPr sz="700" spc="-10" dirty="0">
                          <a:latin typeface="Calibri"/>
                          <a:cs typeface="Calibri"/>
                        </a:rPr>
                        <a:t>bildirilir.</a:t>
                      </a:r>
                      <a:r>
                        <a:rPr sz="700" spc="40" dirty="0">
                          <a:latin typeface="Calibri"/>
                          <a:cs typeface="Calibri"/>
                        </a:rPr>
                        <a:t> </a:t>
                      </a:r>
                      <a:r>
                        <a:rPr sz="700" spc="-10" dirty="0">
                          <a:latin typeface="Calibri"/>
                          <a:cs typeface="Calibri"/>
                        </a:rPr>
                        <a:t>Dezenfektanlara</a:t>
                      </a:r>
                      <a:r>
                        <a:rPr sz="700" spc="35" dirty="0">
                          <a:latin typeface="Calibri"/>
                          <a:cs typeface="Calibri"/>
                        </a:rPr>
                        <a:t> </a:t>
                      </a:r>
                      <a:r>
                        <a:rPr sz="700" spc="-10" dirty="0">
                          <a:latin typeface="Calibri"/>
                          <a:cs typeface="Calibri"/>
                        </a:rPr>
                        <a:t>ilişkin</a:t>
                      </a:r>
                      <a:r>
                        <a:rPr sz="700" spc="35" dirty="0">
                          <a:latin typeface="Calibri"/>
                          <a:cs typeface="Calibri"/>
                        </a:rPr>
                        <a:t> </a:t>
                      </a:r>
                      <a:r>
                        <a:rPr sz="700" spc="-10" dirty="0">
                          <a:latin typeface="Calibri"/>
                          <a:cs typeface="Calibri"/>
                        </a:rPr>
                        <a:t>bildirimler</a:t>
                      </a:r>
                      <a:r>
                        <a:rPr sz="700" spc="45" dirty="0">
                          <a:latin typeface="Calibri"/>
                          <a:cs typeface="Calibri"/>
                        </a:rPr>
                        <a:t> </a:t>
                      </a:r>
                      <a:r>
                        <a:rPr sz="700" dirty="0">
                          <a:latin typeface="Calibri"/>
                          <a:cs typeface="Calibri"/>
                        </a:rPr>
                        <a:t>ise</a:t>
                      </a:r>
                      <a:r>
                        <a:rPr sz="700" spc="25" dirty="0">
                          <a:latin typeface="Calibri"/>
                          <a:cs typeface="Calibri"/>
                        </a:rPr>
                        <a:t> </a:t>
                      </a:r>
                      <a:r>
                        <a:rPr sz="700" spc="-10" dirty="0">
                          <a:latin typeface="Calibri"/>
                          <a:cs typeface="Calibri"/>
                        </a:rPr>
                        <a:t>Sağlık</a:t>
                      </a:r>
                      <a:r>
                        <a:rPr sz="700" spc="500" dirty="0">
                          <a:latin typeface="Calibri"/>
                          <a:cs typeface="Calibri"/>
                        </a:rPr>
                        <a:t> </a:t>
                      </a:r>
                      <a:r>
                        <a:rPr sz="700" spc="-10" dirty="0">
                          <a:latin typeface="Calibri"/>
                          <a:cs typeface="Calibri"/>
                        </a:rPr>
                        <a:t>Bakanlığına</a:t>
                      </a:r>
                      <a:r>
                        <a:rPr sz="700" spc="-5" dirty="0">
                          <a:latin typeface="Calibri"/>
                          <a:cs typeface="Calibri"/>
                        </a:rPr>
                        <a:t> </a:t>
                      </a:r>
                      <a:r>
                        <a:rPr sz="700" dirty="0">
                          <a:latin typeface="Calibri"/>
                          <a:cs typeface="Calibri"/>
                        </a:rPr>
                        <a:t>iletilir.</a:t>
                      </a:r>
                      <a:r>
                        <a:rPr sz="700" spc="175" dirty="0">
                          <a:latin typeface="Calibri"/>
                          <a:cs typeface="Calibri"/>
                        </a:rPr>
                        <a:t> </a:t>
                      </a:r>
                      <a:r>
                        <a:rPr sz="700" dirty="0">
                          <a:latin typeface="Calibri"/>
                          <a:cs typeface="Calibri"/>
                        </a:rPr>
                        <a:t>İlgili</a:t>
                      </a:r>
                      <a:r>
                        <a:rPr sz="700" spc="5" dirty="0">
                          <a:latin typeface="Calibri"/>
                          <a:cs typeface="Calibri"/>
                        </a:rPr>
                        <a:t> </a:t>
                      </a:r>
                      <a:r>
                        <a:rPr sz="700" spc="-10" dirty="0">
                          <a:latin typeface="Calibri"/>
                          <a:cs typeface="Calibri"/>
                        </a:rPr>
                        <a:t>birimin</a:t>
                      </a:r>
                      <a:r>
                        <a:rPr sz="700" dirty="0">
                          <a:latin typeface="Calibri"/>
                          <a:cs typeface="Calibri"/>
                        </a:rPr>
                        <a:t> ürünün</a:t>
                      </a:r>
                      <a:r>
                        <a:rPr sz="700" spc="-5" dirty="0">
                          <a:latin typeface="Calibri"/>
                          <a:cs typeface="Calibri"/>
                        </a:rPr>
                        <a:t> </a:t>
                      </a:r>
                      <a:r>
                        <a:rPr sz="700" spc="-10" dirty="0">
                          <a:latin typeface="Calibri"/>
                          <a:cs typeface="Calibri"/>
                        </a:rPr>
                        <a:t>güvenli olmadığını </a:t>
                      </a:r>
                      <a:r>
                        <a:rPr sz="700" dirty="0">
                          <a:latin typeface="Calibri"/>
                          <a:cs typeface="Calibri"/>
                        </a:rPr>
                        <a:t>tespit</a:t>
                      </a:r>
                      <a:r>
                        <a:rPr sz="700" spc="-5" dirty="0">
                          <a:latin typeface="Calibri"/>
                          <a:cs typeface="Calibri"/>
                        </a:rPr>
                        <a:t> </a:t>
                      </a:r>
                      <a:r>
                        <a:rPr sz="700" spc="-10" dirty="0">
                          <a:latin typeface="Calibri"/>
                          <a:cs typeface="Calibri"/>
                        </a:rPr>
                        <a:t>ederek</a:t>
                      </a:r>
                      <a:r>
                        <a:rPr sz="700" spc="500" dirty="0">
                          <a:latin typeface="Calibri"/>
                          <a:cs typeface="Calibri"/>
                        </a:rPr>
                        <a:t> </a:t>
                      </a:r>
                      <a:r>
                        <a:rPr sz="700" dirty="0">
                          <a:latin typeface="Calibri"/>
                          <a:cs typeface="Calibri"/>
                        </a:rPr>
                        <a:t>gümrük</a:t>
                      </a:r>
                      <a:r>
                        <a:rPr sz="700" spc="15" dirty="0">
                          <a:latin typeface="Calibri"/>
                          <a:cs typeface="Calibri"/>
                        </a:rPr>
                        <a:t> </a:t>
                      </a:r>
                      <a:r>
                        <a:rPr sz="700" spc="-10" dirty="0">
                          <a:latin typeface="Calibri"/>
                          <a:cs typeface="Calibri"/>
                        </a:rPr>
                        <a:t>idaresine</a:t>
                      </a:r>
                      <a:r>
                        <a:rPr sz="700" spc="25" dirty="0">
                          <a:latin typeface="Calibri"/>
                          <a:cs typeface="Calibri"/>
                        </a:rPr>
                        <a:t> </a:t>
                      </a:r>
                      <a:r>
                        <a:rPr sz="700" spc="-10" dirty="0">
                          <a:latin typeface="Calibri"/>
                          <a:cs typeface="Calibri"/>
                        </a:rPr>
                        <a:t>bildirmesi</a:t>
                      </a:r>
                      <a:r>
                        <a:rPr sz="700" spc="20" dirty="0">
                          <a:latin typeface="Calibri"/>
                          <a:cs typeface="Calibri"/>
                        </a:rPr>
                        <a:t> </a:t>
                      </a:r>
                      <a:r>
                        <a:rPr sz="700" spc="-10" dirty="0">
                          <a:latin typeface="Calibri"/>
                          <a:cs typeface="Calibri"/>
                        </a:rPr>
                        <a:t>halinde,</a:t>
                      </a:r>
                      <a:r>
                        <a:rPr sz="700" spc="30" dirty="0">
                          <a:latin typeface="Calibri"/>
                          <a:cs typeface="Calibri"/>
                        </a:rPr>
                        <a:t> </a:t>
                      </a:r>
                      <a:r>
                        <a:rPr sz="700" spc="-10" dirty="0">
                          <a:latin typeface="Calibri"/>
                          <a:cs typeface="Calibri"/>
                        </a:rPr>
                        <a:t>uygunluk</a:t>
                      </a:r>
                      <a:r>
                        <a:rPr sz="700" spc="20" dirty="0">
                          <a:latin typeface="Calibri"/>
                          <a:cs typeface="Calibri"/>
                        </a:rPr>
                        <a:t> </a:t>
                      </a:r>
                      <a:r>
                        <a:rPr sz="700" spc="-10" dirty="0">
                          <a:latin typeface="Calibri"/>
                          <a:cs typeface="Calibri"/>
                        </a:rPr>
                        <a:t>değerlendirmesinin</a:t>
                      </a:r>
                      <a:r>
                        <a:rPr sz="700" spc="500" dirty="0">
                          <a:latin typeface="Calibri"/>
                          <a:cs typeface="Calibri"/>
                        </a:rPr>
                        <a:t> </a:t>
                      </a:r>
                      <a:r>
                        <a:rPr sz="700" dirty="0">
                          <a:latin typeface="Calibri"/>
                          <a:cs typeface="Calibri"/>
                        </a:rPr>
                        <a:t>olumsuz</a:t>
                      </a:r>
                      <a:r>
                        <a:rPr sz="700" spc="10" dirty="0">
                          <a:latin typeface="Calibri"/>
                          <a:cs typeface="Calibri"/>
                        </a:rPr>
                        <a:t> </a:t>
                      </a:r>
                      <a:r>
                        <a:rPr sz="700" spc="-10" dirty="0">
                          <a:latin typeface="Calibri"/>
                          <a:cs typeface="Calibri"/>
                        </a:rPr>
                        <a:t>sonuçlandığı</a:t>
                      </a:r>
                      <a:r>
                        <a:rPr sz="700" dirty="0">
                          <a:latin typeface="Calibri"/>
                          <a:cs typeface="Calibri"/>
                        </a:rPr>
                        <a:t> </a:t>
                      </a:r>
                      <a:r>
                        <a:rPr sz="700" spc="-10" dirty="0">
                          <a:latin typeface="Calibri"/>
                          <a:cs typeface="Calibri"/>
                        </a:rPr>
                        <a:t>kabul</a:t>
                      </a:r>
                      <a:r>
                        <a:rPr sz="700" spc="-5" dirty="0">
                          <a:latin typeface="Calibri"/>
                          <a:cs typeface="Calibri"/>
                        </a:rPr>
                        <a:t> </a:t>
                      </a:r>
                      <a:r>
                        <a:rPr sz="700" spc="-10" dirty="0">
                          <a:latin typeface="Calibri"/>
                          <a:cs typeface="Calibri"/>
                        </a:rPr>
                        <a:t>edilir.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7780" algn="just">
                        <a:lnSpc>
                          <a:spcPts val="950"/>
                        </a:lnSpc>
                      </a:pPr>
                      <a:r>
                        <a:rPr sz="700" dirty="0">
                          <a:latin typeface="Calibri"/>
                          <a:cs typeface="Calibri"/>
                        </a:rPr>
                        <a:t>4)İthal</a:t>
                      </a:r>
                      <a:r>
                        <a:rPr sz="700" spc="90" dirty="0">
                          <a:latin typeface="Calibri"/>
                          <a:cs typeface="Calibri"/>
                        </a:rPr>
                        <a:t> </a:t>
                      </a:r>
                      <a:r>
                        <a:rPr sz="700" dirty="0">
                          <a:latin typeface="Calibri"/>
                          <a:cs typeface="Calibri"/>
                        </a:rPr>
                        <a:t>edilmiş</a:t>
                      </a:r>
                      <a:r>
                        <a:rPr sz="700" spc="95" dirty="0">
                          <a:latin typeface="Calibri"/>
                          <a:cs typeface="Calibri"/>
                        </a:rPr>
                        <a:t> </a:t>
                      </a:r>
                      <a:r>
                        <a:rPr sz="700" dirty="0">
                          <a:latin typeface="Calibri"/>
                          <a:cs typeface="Calibri"/>
                        </a:rPr>
                        <a:t>ürünün</a:t>
                      </a:r>
                      <a:r>
                        <a:rPr sz="700" spc="100" dirty="0">
                          <a:latin typeface="Calibri"/>
                          <a:cs typeface="Calibri"/>
                        </a:rPr>
                        <a:t> </a:t>
                      </a:r>
                      <a:r>
                        <a:rPr sz="700" dirty="0">
                          <a:latin typeface="Calibri"/>
                          <a:cs typeface="Calibri"/>
                        </a:rPr>
                        <a:t>GTİP'inin</a:t>
                      </a:r>
                      <a:r>
                        <a:rPr sz="700" spc="95" dirty="0">
                          <a:latin typeface="Calibri"/>
                          <a:cs typeface="Calibri"/>
                        </a:rPr>
                        <a:t> </a:t>
                      </a:r>
                      <a:r>
                        <a:rPr sz="700" spc="-10" dirty="0">
                          <a:latin typeface="Calibri"/>
                          <a:cs typeface="Calibri"/>
                        </a:rPr>
                        <a:t>Ek-</a:t>
                      </a:r>
                      <a:r>
                        <a:rPr sz="700" dirty="0">
                          <a:latin typeface="Calibri"/>
                          <a:cs typeface="Calibri"/>
                        </a:rPr>
                        <a:t>1'de</a:t>
                      </a:r>
                      <a:r>
                        <a:rPr sz="700" spc="90" dirty="0">
                          <a:latin typeface="Calibri"/>
                          <a:cs typeface="Calibri"/>
                        </a:rPr>
                        <a:t> </a:t>
                      </a:r>
                      <a:r>
                        <a:rPr sz="700" dirty="0">
                          <a:latin typeface="Calibri"/>
                          <a:cs typeface="Calibri"/>
                        </a:rPr>
                        <a:t>yer</a:t>
                      </a:r>
                      <a:r>
                        <a:rPr sz="700" spc="95" dirty="0">
                          <a:latin typeface="Calibri"/>
                          <a:cs typeface="Calibri"/>
                        </a:rPr>
                        <a:t> </a:t>
                      </a:r>
                      <a:r>
                        <a:rPr sz="700" dirty="0">
                          <a:latin typeface="Calibri"/>
                          <a:cs typeface="Calibri"/>
                        </a:rPr>
                        <a:t>aldığının</a:t>
                      </a:r>
                      <a:r>
                        <a:rPr sz="700" spc="90" dirty="0">
                          <a:latin typeface="Calibri"/>
                          <a:cs typeface="Calibri"/>
                        </a:rPr>
                        <a:t> </a:t>
                      </a:r>
                      <a:r>
                        <a:rPr sz="700" dirty="0">
                          <a:latin typeface="Calibri"/>
                          <a:cs typeface="Calibri"/>
                        </a:rPr>
                        <a:t>sonradan</a:t>
                      </a:r>
                      <a:r>
                        <a:rPr sz="700" spc="105" dirty="0">
                          <a:latin typeface="Calibri"/>
                          <a:cs typeface="Calibri"/>
                        </a:rPr>
                        <a:t> </a:t>
                      </a:r>
                      <a:r>
                        <a:rPr sz="700" dirty="0">
                          <a:latin typeface="Calibri"/>
                          <a:cs typeface="Calibri"/>
                        </a:rPr>
                        <a:t>yapılan</a:t>
                      </a:r>
                      <a:r>
                        <a:rPr sz="700" spc="114" dirty="0">
                          <a:latin typeface="Calibri"/>
                          <a:cs typeface="Calibri"/>
                        </a:rPr>
                        <a:t> </a:t>
                      </a:r>
                      <a:r>
                        <a:rPr sz="700" dirty="0">
                          <a:latin typeface="Calibri"/>
                          <a:cs typeface="Calibri"/>
                        </a:rPr>
                        <a:t>kontrol</a:t>
                      </a:r>
                      <a:r>
                        <a:rPr sz="700" spc="90" dirty="0">
                          <a:latin typeface="Calibri"/>
                          <a:cs typeface="Calibri"/>
                        </a:rPr>
                        <a:t> </a:t>
                      </a:r>
                      <a:r>
                        <a:rPr sz="700" spc="-25" dirty="0">
                          <a:latin typeface="Calibri"/>
                          <a:cs typeface="Calibri"/>
                        </a:rPr>
                        <a:t>ne-</a:t>
                      </a:r>
                      <a:endParaRPr sz="700">
                        <a:latin typeface="Calibri"/>
                        <a:cs typeface="Calibri"/>
                      </a:endParaRPr>
                    </a:p>
                    <a:p>
                      <a:pPr marR="147320" algn="just">
                        <a:lnSpc>
                          <a:spcPct val="112000"/>
                        </a:lnSpc>
                        <a:spcBef>
                          <a:spcPts val="5"/>
                        </a:spcBef>
                      </a:pPr>
                      <a:r>
                        <a:rPr sz="700" dirty="0">
                          <a:latin typeface="Calibri"/>
                          <a:cs typeface="Calibri"/>
                        </a:rPr>
                        <a:t>ticesinde</a:t>
                      </a:r>
                      <a:r>
                        <a:rPr sz="700" spc="190" dirty="0">
                          <a:latin typeface="Calibri"/>
                          <a:cs typeface="Calibri"/>
                        </a:rPr>
                        <a:t> </a:t>
                      </a:r>
                      <a:r>
                        <a:rPr sz="700" dirty="0">
                          <a:latin typeface="Calibri"/>
                          <a:cs typeface="Calibri"/>
                        </a:rPr>
                        <a:t>tespit</a:t>
                      </a:r>
                      <a:r>
                        <a:rPr sz="700" spc="204" dirty="0">
                          <a:latin typeface="Calibri"/>
                          <a:cs typeface="Calibri"/>
                        </a:rPr>
                        <a:t> </a:t>
                      </a:r>
                      <a:r>
                        <a:rPr sz="700" dirty="0">
                          <a:latin typeface="Calibri"/>
                          <a:cs typeface="Calibri"/>
                        </a:rPr>
                        <a:t>edilmesi</a:t>
                      </a:r>
                      <a:r>
                        <a:rPr sz="700" spc="190" dirty="0">
                          <a:latin typeface="Calibri"/>
                          <a:cs typeface="Calibri"/>
                        </a:rPr>
                        <a:t> </a:t>
                      </a:r>
                      <a:r>
                        <a:rPr sz="700" dirty="0">
                          <a:latin typeface="Calibri"/>
                          <a:cs typeface="Calibri"/>
                        </a:rPr>
                        <a:t>halinde,</a:t>
                      </a:r>
                      <a:r>
                        <a:rPr sz="700" spc="200" dirty="0">
                          <a:latin typeface="Calibri"/>
                          <a:cs typeface="Calibri"/>
                        </a:rPr>
                        <a:t> </a:t>
                      </a:r>
                      <a:r>
                        <a:rPr sz="700" dirty="0">
                          <a:latin typeface="Calibri"/>
                          <a:cs typeface="Calibri"/>
                        </a:rPr>
                        <a:t>ilgili</a:t>
                      </a:r>
                      <a:r>
                        <a:rPr sz="700" spc="190" dirty="0">
                          <a:latin typeface="Calibri"/>
                          <a:cs typeface="Calibri"/>
                        </a:rPr>
                        <a:t> </a:t>
                      </a:r>
                      <a:r>
                        <a:rPr sz="700" dirty="0">
                          <a:latin typeface="Calibri"/>
                          <a:cs typeface="Calibri"/>
                        </a:rPr>
                        <a:t>gümrük</a:t>
                      </a:r>
                      <a:r>
                        <a:rPr sz="700" spc="190" dirty="0">
                          <a:latin typeface="Calibri"/>
                          <a:cs typeface="Calibri"/>
                        </a:rPr>
                        <a:t> </a:t>
                      </a:r>
                      <a:r>
                        <a:rPr sz="700" dirty="0">
                          <a:latin typeface="Calibri"/>
                          <a:cs typeface="Calibri"/>
                        </a:rPr>
                        <a:t>idaresi,</a:t>
                      </a:r>
                      <a:r>
                        <a:rPr sz="700" spc="200" dirty="0">
                          <a:latin typeface="Calibri"/>
                          <a:cs typeface="Calibri"/>
                        </a:rPr>
                        <a:t> </a:t>
                      </a:r>
                      <a:r>
                        <a:rPr sz="700" dirty="0">
                          <a:latin typeface="Calibri"/>
                          <a:cs typeface="Calibri"/>
                        </a:rPr>
                        <a:t>dezenfektanlar</a:t>
                      </a:r>
                      <a:r>
                        <a:rPr sz="700" spc="204" dirty="0">
                          <a:latin typeface="Calibri"/>
                          <a:cs typeface="Calibri"/>
                        </a:rPr>
                        <a:t> </a:t>
                      </a:r>
                      <a:r>
                        <a:rPr sz="700" spc="-10" dirty="0">
                          <a:latin typeface="Calibri"/>
                          <a:cs typeface="Calibri"/>
                        </a:rPr>
                        <a:t>haricindeki</a:t>
                      </a:r>
                      <a:r>
                        <a:rPr sz="700" spc="500" dirty="0">
                          <a:latin typeface="Calibri"/>
                          <a:cs typeface="Calibri"/>
                        </a:rPr>
                        <a:t> </a:t>
                      </a:r>
                      <a:r>
                        <a:rPr sz="700" dirty="0">
                          <a:latin typeface="Calibri"/>
                          <a:cs typeface="Calibri"/>
                        </a:rPr>
                        <a:t>ürünlere</a:t>
                      </a:r>
                      <a:r>
                        <a:rPr sz="700" spc="110" dirty="0">
                          <a:latin typeface="Calibri"/>
                          <a:cs typeface="Calibri"/>
                        </a:rPr>
                        <a:t> </a:t>
                      </a:r>
                      <a:r>
                        <a:rPr sz="700" spc="-10" dirty="0">
                          <a:latin typeface="Calibri"/>
                          <a:cs typeface="Calibri"/>
                        </a:rPr>
                        <a:t>iliş-</a:t>
                      </a:r>
                      <a:r>
                        <a:rPr sz="700" dirty="0">
                          <a:latin typeface="Calibri"/>
                          <a:cs typeface="Calibri"/>
                        </a:rPr>
                        <a:t>kin</a:t>
                      </a:r>
                      <a:r>
                        <a:rPr sz="700" spc="110" dirty="0">
                          <a:latin typeface="Calibri"/>
                          <a:cs typeface="Calibri"/>
                        </a:rPr>
                        <a:t> </a:t>
                      </a:r>
                      <a:r>
                        <a:rPr sz="700" dirty="0">
                          <a:latin typeface="Calibri"/>
                          <a:cs typeface="Calibri"/>
                        </a:rPr>
                        <a:t>tespitleri</a:t>
                      </a:r>
                      <a:r>
                        <a:rPr sz="700" spc="105" dirty="0">
                          <a:latin typeface="Calibri"/>
                          <a:cs typeface="Calibri"/>
                        </a:rPr>
                        <a:t> </a:t>
                      </a:r>
                      <a:r>
                        <a:rPr sz="700" dirty="0">
                          <a:latin typeface="Calibri"/>
                          <a:cs typeface="Calibri"/>
                        </a:rPr>
                        <a:t>Bakanlık</a:t>
                      </a:r>
                      <a:r>
                        <a:rPr sz="700" spc="105" dirty="0">
                          <a:latin typeface="Calibri"/>
                          <a:cs typeface="Calibri"/>
                        </a:rPr>
                        <a:t> </a:t>
                      </a:r>
                      <a:r>
                        <a:rPr sz="700" dirty="0">
                          <a:latin typeface="Calibri"/>
                          <a:cs typeface="Calibri"/>
                        </a:rPr>
                        <a:t>Tüketicinin</a:t>
                      </a:r>
                      <a:r>
                        <a:rPr sz="700" spc="100" dirty="0">
                          <a:latin typeface="Calibri"/>
                          <a:cs typeface="Calibri"/>
                        </a:rPr>
                        <a:t> </a:t>
                      </a:r>
                      <a:r>
                        <a:rPr sz="700" dirty="0">
                          <a:latin typeface="Calibri"/>
                          <a:cs typeface="Calibri"/>
                        </a:rPr>
                        <a:t>Korunması</a:t>
                      </a:r>
                      <a:r>
                        <a:rPr sz="700" spc="95" dirty="0">
                          <a:latin typeface="Calibri"/>
                          <a:cs typeface="Calibri"/>
                        </a:rPr>
                        <a:t> </a:t>
                      </a:r>
                      <a:r>
                        <a:rPr sz="700" dirty="0">
                          <a:latin typeface="Calibri"/>
                          <a:cs typeface="Calibri"/>
                        </a:rPr>
                        <a:t>ve</a:t>
                      </a:r>
                      <a:r>
                        <a:rPr sz="700" spc="100" dirty="0">
                          <a:latin typeface="Calibri"/>
                          <a:cs typeface="Calibri"/>
                        </a:rPr>
                        <a:t> </a:t>
                      </a:r>
                      <a:r>
                        <a:rPr sz="700" dirty="0">
                          <a:latin typeface="Calibri"/>
                          <a:cs typeface="Calibri"/>
                        </a:rPr>
                        <a:t>Piyasa</a:t>
                      </a:r>
                      <a:r>
                        <a:rPr sz="700" spc="110" dirty="0">
                          <a:latin typeface="Calibri"/>
                          <a:cs typeface="Calibri"/>
                        </a:rPr>
                        <a:t> </a:t>
                      </a:r>
                      <a:r>
                        <a:rPr sz="700" dirty="0">
                          <a:latin typeface="Calibri"/>
                          <a:cs typeface="Calibri"/>
                        </a:rPr>
                        <a:t>Gözetimi</a:t>
                      </a:r>
                      <a:r>
                        <a:rPr sz="700" spc="95" dirty="0">
                          <a:latin typeface="Calibri"/>
                          <a:cs typeface="Calibri"/>
                        </a:rPr>
                        <a:t> </a:t>
                      </a:r>
                      <a:r>
                        <a:rPr sz="700" spc="-10" dirty="0">
                          <a:latin typeface="Calibri"/>
                          <a:cs typeface="Calibri"/>
                        </a:rPr>
                        <a:t>Genel</a:t>
                      </a:r>
                      <a:r>
                        <a:rPr sz="700" spc="500" dirty="0">
                          <a:latin typeface="Calibri"/>
                          <a:cs typeface="Calibri"/>
                        </a:rPr>
                        <a:t> </a:t>
                      </a:r>
                      <a:r>
                        <a:rPr sz="700" dirty="0">
                          <a:latin typeface="Calibri"/>
                          <a:cs typeface="Calibri"/>
                        </a:rPr>
                        <a:t>Müdürlüğüne;</a:t>
                      </a:r>
                      <a:r>
                        <a:rPr sz="700" spc="145" dirty="0">
                          <a:latin typeface="Calibri"/>
                          <a:cs typeface="Calibri"/>
                        </a:rPr>
                        <a:t> </a:t>
                      </a:r>
                      <a:r>
                        <a:rPr sz="700" spc="-10" dirty="0">
                          <a:latin typeface="Calibri"/>
                          <a:cs typeface="Calibri"/>
                        </a:rPr>
                        <a:t>de-</a:t>
                      </a:r>
                      <a:r>
                        <a:rPr sz="700" dirty="0">
                          <a:latin typeface="Calibri"/>
                          <a:cs typeface="Calibri"/>
                        </a:rPr>
                        <a:t>zenfektanlara</a:t>
                      </a:r>
                      <a:r>
                        <a:rPr sz="700" spc="155" dirty="0">
                          <a:latin typeface="Calibri"/>
                          <a:cs typeface="Calibri"/>
                        </a:rPr>
                        <a:t> </a:t>
                      </a:r>
                      <a:r>
                        <a:rPr sz="700" dirty="0">
                          <a:latin typeface="Calibri"/>
                          <a:cs typeface="Calibri"/>
                        </a:rPr>
                        <a:t>ilişkin</a:t>
                      </a:r>
                      <a:r>
                        <a:rPr sz="700" spc="140" dirty="0">
                          <a:latin typeface="Calibri"/>
                          <a:cs typeface="Calibri"/>
                        </a:rPr>
                        <a:t> </a:t>
                      </a:r>
                      <a:r>
                        <a:rPr sz="700" dirty="0">
                          <a:latin typeface="Calibri"/>
                          <a:cs typeface="Calibri"/>
                        </a:rPr>
                        <a:t>tespitleri</a:t>
                      </a:r>
                      <a:r>
                        <a:rPr sz="700" spc="155" dirty="0">
                          <a:latin typeface="Calibri"/>
                          <a:cs typeface="Calibri"/>
                        </a:rPr>
                        <a:t> </a:t>
                      </a:r>
                      <a:r>
                        <a:rPr sz="700" dirty="0">
                          <a:latin typeface="Calibri"/>
                          <a:cs typeface="Calibri"/>
                        </a:rPr>
                        <a:t>ise</a:t>
                      </a:r>
                      <a:r>
                        <a:rPr sz="700" spc="140" dirty="0">
                          <a:latin typeface="Calibri"/>
                          <a:cs typeface="Calibri"/>
                        </a:rPr>
                        <a:t> </a:t>
                      </a:r>
                      <a:r>
                        <a:rPr sz="700" dirty="0">
                          <a:latin typeface="Calibri"/>
                          <a:cs typeface="Calibri"/>
                        </a:rPr>
                        <a:t>Sağlık</a:t>
                      </a:r>
                      <a:r>
                        <a:rPr sz="700" spc="150" dirty="0">
                          <a:latin typeface="Calibri"/>
                          <a:cs typeface="Calibri"/>
                        </a:rPr>
                        <a:t> </a:t>
                      </a:r>
                      <a:r>
                        <a:rPr sz="700" dirty="0">
                          <a:latin typeface="Calibri"/>
                          <a:cs typeface="Calibri"/>
                        </a:rPr>
                        <a:t>Bakanlığına</a:t>
                      </a:r>
                      <a:r>
                        <a:rPr sz="700" spc="155" dirty="0">
                          <a:latin typeface="Calibri"/>
                          <a:cs typeface="Calibri"/>
                        </a:rPr>
                        <a:t> </a:t>
                      </a:r>
                      <a:r>
                        <a:rPr sz="700" dirty="0">
                          <a:latin typeface="Calibri"/>
                          <a:cs typeface="Calibri"/>
                        </a:rPr>
                        <a:t>bildirir.</a:t>
                      </a:r>
                      <a:r>
                        <a:rPr sz="700" spc="150" dirty="0">
                          <a:latin typeface="Calibri"/>
                          <a:cs typeface="Calibri"/>
                        </a:rPr>
                        <a:t> </a:t>
                      </a:r>
                      <a:r>
                        <a:rPr sz="700" spc="-10" dirty="0">
                          <a:latin typeface="Calibri"/>
                          <a:cs typeface="Calibri"/>
                        </a:rPr>
                        <a:t>İlgili</a:t>
                      </a:r>
                      <a:r>
                        <a:rPr sz="700" spc="500" dirty="0">
                          <a:latin typeface="Calibri"/>
                          <a:cs typeface="Calibri"/>
                        </a:rPr>
                        <a:t> </a:t>
                      </a:r>
                      <a:r>
                        <a:rPr sz="700" dirty="0">
                          <a:latin typeface="Calibri"/>
                          <a:cs typeface="Calibri"/>
                        </a:rPr>
                        <a:t>Bakanlık</a:t>
                      </a:r>
                      <a:r>
                        <a:rPr sz="700" spc="50" dirty="0">
                          <a:latin typeface="Calibri"/>
                          <a:cs typeface="Calibri"/>
                        </a:rPr>
                        <a:t> </a:t>
                      </a:r>
                      <a:r>
                        <a:rPr sz="700" dirty="0">
                          <a:latin typeface="Calibri"/>
                          <a:cs typeface="Calibri"/>
                        </a:rPr>
                        <a:t>veya</a:t>
                      </a:r>
                      <a:r>
                        <a:rPr sz="700" spc="55" dirty="0">
                          <a:latin typeface="Calibri"/>
                          <a:cs typeface="Calibri"/>
                        </a:rPr>
                        <a:t> </a:t>
                      </a:r>
                      <a:r>
                        <a:rPr sz="700" dirty="0">
                          <a:latin typeface="Calibri"/>
                          <a:cs typeface="Calibri"/>
                        </a:rPr>
                        <a:t>ilgili</a:t>
                      </a:r>
                      <a:r>
                        <a:rPr sz="700" spc="50" dirty="0">
                          <a:latin typeface="Calibri"/>
                          <a:cs typeface="Calibri"/>
                        </a:rPr>
                        <a:t> </a:t>
                      </a:r>
                      <a:r>
                        <a:rPr sz="700" dirty="0">
                          <a:latin typeface="Calibri"/>
                          <a:cs typeface="Calibri"/>
                        </a:rPr>
                        <a:t>birim</a:t>
                      </a:r>
                      <a:r>
                        <a:rPr sz="700" spc="55" dirty="0">
                          <a:latin typeface="Calibri"/>
                          <a:cs typeface="Calibri"/>
                        </a:rPr>
                        <a:t> </a:t>
                      </a:r>
                      <a:r>
                        <a:rPr sz="700" dirty="0">
                          <a:latin typeface="Calibri"/>
                          <a:cs typeface="Calibri"/>
                        </a:rPr>
                        <a:t>tarafından</a:t>
                      </a:r>
                      <a:r>
                        <a:rPr sz="700" spc="65" dirty="0">
                          <a:latin typeface="Calibri"/>
                          <a:cs typeface="Calibri"/>
                        </a:rPr>
                        <a:t> </a:t>
                      </a:r>
                      <a:r>
                        <a:rPr sz="700" dirty="0">
                          <a:latin typeface="Calibri"/>
                          <a:cs typeface="Calibri"/>
                        </a:rPr>
                        <a:t>ürünün</a:t>
                      </a:r>
                      <a:r>
                        <a:rPr sz="700" spc="50" dirty="0">
                          <a:latin typeface="Calibri"/>
                          <a:cs typeface="Calibri"/>
                        </a:rPr>
                        <a:t> </a:t>
                      </a:r>
                      <a:r>
                        <a:rPr sz="700" dirty="0">
                          <a:latin typeface="Calibri"/>
                          <a:cs typeface="Calibri"/>
                        </a:rPr>
                        <a:t>güvenli</a:t>
                      </a:r>
                      <a:r>
                        <a:rPr sz="700" spc="50" dirty="0">
                          <a:latin typeface="Calibri"/>
                          <a:cs typeface="Calibri"/>
                        </a:rPr>
                        <a:t> </a:t>
                      </a:r>
                      <a:r>
                        <a:rPr sz="700" dirty="0">
                          <a:latin typeface="Calibri"/>
                          <a:cs typeface="Calibri"/>
                        </a:rPr>
                        <a:t>olmadığının</a:t>
                      </a:r>
                      <a:r>
                        <a:rPr sz="700" spc="50" dirty="0">
                          <a:latin typeface="Calibri"/>
                          <a:cs typeface="Calibri"/>
                        </a:rPr>
                        <a:t> </a:t>
                      </a:r>
                      <a:r>
                        <a:rPr sz="700" dirty="0">
                          <a:latin typeface="Calibri"/>
                          <a:cs typeface="Calibri"/>
                        </a:rPr>
                        <a:t>belirlenerek</a:t>
                      </a:r>
                      <a:r>
                        <a:rPr sz="700" spc="50" dirty="0">
                          <a:latin typeface="Calibri"/>
                          <a:cs typeface="Calibri"/>
                        </a:rPr>
                        <a:t> </a:t>
                      </a:r>
                      <a:r>
                        <a:rPr sz="700" spc="-10" dirty="0">
                          <a:latin typeface="Calibri"/>
                          <a:cs typeface="Calibri"/>
                        </a:rPr>
                        <a:t>gümrük</a:t>
                      </a:r>
                      <a:r>
                        <a:rPr sz="700" spc="500" dirty="0">
                          <a:latin typeface="Calibri"/>
                          <a:cs typeface="Calibri"/>
                        </a:rPr>
                        <a:t> </a:t>
                      </a:r>
                      <a:r>
                        <a:rPr sz="700" dirty="0">
                          <a:latin typeface="Calibri"/>
                          <a:cs typeface="Calibri"/>
                        </a:rPr>
                        <a:t>daresine</a:t>
                      </a:r>
                      <a:r>
                        <a:rPr sz="700" spc="50" dirty="0">
                          <a:latin typeface="Calibri"/>
                          <a:cs typeface="Calibri"/>
                        </a:rPr>
                        <a:t> </a:t>
                      </a:r>
                      <a:r>
                        <a:rPr sz="700" dirty="0">
                          <a:latin typeface="Calibri"/>
                          <a:cs typeface="Calibri"/>
                        </a:rPr>
                        <a:t>iletilmesi</a:t>
                      </a:r>
                      <a:r>
                        <a:rPr sz="700" spc="35" dirty="0">
                          <a:latin typeface="Calibri"/>
                          <a:cs typeface="Calibri"/>
                        </a:rPr>
                        <a:t> </a:t>
                      </a:r>
                      <a:r>
                        <a:rPr sz="700" dirty="0">
                          <a:latin typeface="Calibri"/>
                          <a:cs typeface="Calibri"/>
                        </a:rPr>
                        <a:t>halinde,</a:t>
                      </a:r>
                      <a:r>
                        <a:rPr sz="700" spc="50" dirty="0">
                          <a:latin typeface="Calibri"/>
                          <a:cs typeface="Calibri"/>
                        </a:rPr>
                        <a:t> </a:t>
                      </a:r>
                      <a:r>
                        <a:rPr sz="700" dirty="0">
                          <a:latin typeface="Calibri"/>
                          <a:cs typeface="Calibri"/>
                        </a:rPr>
                        <a:t>söz</a:t>
                      </a:r>
                      <a:r>
                        <a:rPr sz="700" spc="50" dirty="0">
                          <a:latin typeface="Calibri"/>
                          <a:cs typeface="Calibri"/>
                        </a:rPr>
                        <a:t> </a:t>
                      </a:r>
                      <a:r>
                        <a:rPr sz="700" dirty="0">
                          <a:latin typeface="Calibri"/>
                          <a:cs typeface="Calibri"/>
                        </a:rPr>
                        <a:t>konusu</a:t>
                      </a:r>
                      <a:r>
                        <a:rPr sz="700" spc="40" dirty="0">
                          <a:latin typeface="Calibri"/>
                          <a:cs typeface="Calibri"/>
                        </a:rPr>
                        <a:t> </a:t>
                      </a:r>
                      <a:r>
                        <a:rPr sz="700" dirty="0">
                          <a:latin typeface="Calibri"/>
                          <a:cs typeface="Calibri"/>
                        </a:rPr>
                        <a:t>ürünlerin</a:t>
                      </a:r>
                      <a:r>
                        <a:rPr sz="700" spc="45" dirty="0">
                          <a:latin typeface="Calibri"/>
                          <a:cs typeface="Calibri"/>
                        </a:rPr>
                        <a:t> </a:t>
                      </a:r>
                      <a:r>
                        <a:rPr sz="700" dirty="0">
                          <a:latin typeface="Calibri"/>
                          <a:cs typeface="Calibri"/>
                        </a:rPr>
                        <a:t>uygunluk</a:t>
                      </a:r>
                      <a:r>
                        <a:rPr sz="700" spc="40" dirty="0">
                          <a:latin typeface="Calibri"/>
                          <a:cs typeface="Calibri"/>
                        </a:rPr>
                        <a:t> </a:t>
                      </a:r>
                      <a:r>
                        <a:rPr sz="700" dirty="0">
                          <a:latin typeface="Calibri"/>
                          <a:cs typeface="Calibri"/>
                        </a:rPr>
                        <a:t>değerlendirmesi</a:t>
                      </a:r>
                      <a:r>
                        <a:rPr sz="700" spc="40" dirty="0">
                          <a:latin typeface="Calibri"/>
                          <a:cs typeface="Calibri"/>
                        </a:rPr>
                        <a:t> </a:t>
                      </a:r>
                      <a:r>
                        <a:rPr sz="700" spc="-10" dirty="0">
                          <a:latin typeface="Calibri"/>
                          <a:cs typeface="Calibri"/>
                        </a:rPr>
                        <a:t>olumsuz</a:t>
                      </a:r>
                      <a:r>
                        <a:rPr sz="700" spc="500" dirty="0">
                          <a:latin typeface="Calibri"/>
                          <a:cs typeface="Calibri"/>
                        </a:rPr>
                        <a:t> </a:t>
                      </a:r>
                      <a:r>
                        <a:rPr sz="700" spc="-10" dirty="0">
                          <a:latin typeface="Calibri"/>
                          <a:cs typeface="Calibri"/>
                        </a:rPr>
                        <a:t>sonuçlanmış</a:t>
                      </a:r>
                      <a:r>
                        <a:rPr sz="700" spc="35" dirty="0">
                          <a:latin typeface="Calibri"/>
                          <a:cs typeface="Calibri"/>
                        </a:rPr>
                        <a:t> </a:t>
                      </a:r>
                      <a:r>
                        <a:rPr sz="700" spc="-10" dirty="0">
                          <a:latin typeface="Calibri"/>
                          <a:cs typeface="Calibri"/>
                        </a:rPr>
                        <a:t>addedilir.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62832931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nvGraphicFramePr>
        <p:xfrm>
          <a:off x="1662197" y="688207"/>
          <a:ext cx="9061082" cy="1035897"/>
        </p:xfrm>
        <a:graphic>
          <a:graphicData uri="http://schemas.openxmlformats.org/drawingml/2006/table">
            <a:tbl>
              <a:tblPr firstRow="1" bandRow="1">
                <a:tableStyleId>{2D5ABB26-0587-4C30-8999-92F81FD0307C}</a:tableStyleId>
              </a:tblPr>
              <a:tblGrid>
                <a:gridCol w="1710757">
                  <a:extLst>
                    <a:ext uri="{9D8B030D-6E8A-4147-A177-3AD203B41FA5}">
                      <a16:colId xmlns:a16="http://schemas.microsoft.com/office/drawing/2014/main" val="20000"/>
                    </a:ext>
                  </a:extLst>
                </a:gridCol>
                <a:gridCol w="2939554">
                  <a:extLst>
                    <a:ext uri="{9D8B030D-6E8A-4147-A177-3AD203B41FA5}">
                      <a16:colId xmlns:a16="http://schemas.microsoft.com/office/drawing/2014/main" val="20001"/>
                    </a:ext>
                  </a:extLst>
                </a:gridCol>
                <a:gridCol w="3369115">
                  <a:extLst>
                    <a:ext uri="{9D8B030D-6E8A-4147-A177-3AD203B41FA5}">
                      <a16:colId xmlns:a16="http://schemas.microsoft.com/office/drawing/2014/main" val="20002"/>
                    </a:ext>
                  </a:extLst>
                </a:gridCol>
                <a:gridCol w="1041656">
                  <a:extLst>
                    <a:ext uri="{9D8B030D-6E8A-4147-A177-3AD203B41FA5}">
                      <a16:colId xmlns:a16="http://schemas.microsoft.com/office/drawing/2014/main" val="20003"/>
                    </a:ext>
                  </a:extLst>
                </a:gridCol>
              </a:tblGrid>
              <a:tr h="913248">
                <a:tc>
                  <a:txBody>
                    <a:bodyPr/>
                    <a:lstStyle/>
                    <a:p>
                      <a:pPr marL="68580" marR="1351915">
                        <a:lnSpc>
                          <a:spcPct val="112500"/>
                        </a:lnSpc>
                        <a:spcBef>
                          <a:spcPts val="170"/>
                        </a:spcBef>
                      </a:pPr>
                      <a:r>
                        <a:rPr sz="700" b="1" spc="-25" dirty="0">
                          <a:solidFill>
                            <a:srgbClr val="221F1F"/>
                          </a:solidFill>
                          <a:latin typeface="Calibri"/>
                          <a:cs typeface="Calibri"/>
                        </a:rPr>
                        <a:t>Yaptırımlar</a:t>
                      </a:r>
                      <a:r>
                        <a:rPr sz="700" b="1" spc="500" dirty="0">
                          <a:solidFill>
                            <a:srgbClr val="221F1F"/>
                          </a:solidFill>
                          <a:latin typeface="Calibri"/>
                          <a:cs typeface="Calibri"/>
                        </a:rPr>
                        <a:t> </a:t>
                      </a:r>
                      <a:r>
                        <a:rPr sz="700" b="1" dirty="0">
                          <a:solidFill>
                            <a:srgbClr val="221F1F"/>
                          </a:solidFill>
                          <a:latin typeface="Calibri"/>
                          <a:cs typeface="Calibri"/>
                        </a:rPr>
                        <a:t>MADDE</a:t>
                      </a:r>
                      <a:r>
                        <a:rPr sz="700" b="1" spc="-10" dirty="0">
                          <a:solidFill>
                            <a:srgbClr val="221F1F"/>
                          </a:solidFill>
                          <a:latin typeface="Calibri"/>
                          <a:cs typeface="Calibri"/>
                        </a:rPr>
                        <a:t> </a:t>
                      </a:r>
                      <a:r>
                        <a:rPr sz="700" b="1" spc="-25" dirty="0">
                          <a:solidFill>
                            <a:srgbClr val="221F1F"/>
                          </a:solidFill>
                          <a:latin typeface="Calibri"/>
                          <a:cs typeface="Calibri"/>
                        </a:rPr>
                        <a:t>13</a:t>
                      </a:r>
                      <a:endParaRPr sz="700">
                        <a:latin typeface="Calibri"/>
                        <a:cs typeface="Calibri"/>
                      </a:endParaRPr>
                    </a:p>
                  </a:txBody>
                  <a:tcPr marL="0" marR="0" marT="195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6845">
                        <a:lnSpc>
                          <a:spcPct val="100000"/>
                        </a:lnSpc>
                        <a:spcBef>
                          <a:spcPts val="15"/>
                        </a:spcBef>
                      </a:pPr>
                      <a:r>
                        <a:rPr sz="700" dirty="0">
                          <a:latin typeface="Calibri"/>
                          <a:cs typeface="Calibri"/>
                        </a:rPr>
                        <a:t>(2)</a:t>
                      </a:r>
                      <a:r>
                        <a:rPr sz="700" spc="5" dirty="0">
                          <a:latin typeface="Calibri"/>
                          <a:cs typeface="Calibri"/>
                        </a:rPr>
                        <a:t> </a:t>
                      </a:r>
                      <a:r>
                        <a:rPr sz="700" dirty="0">
                          <a:latin typeface="Calibri"/>
                          <a:cs typeface="Calibri"/>
                        </a:rPr>
                        <a:t>TAREKS</a:t>
                      </a:r>
                      <a:r>
                        <a:rPr sz="700" spc="15"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10"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mevzuata,</a:t>
                      </a:r>
                      <a:r>
                        <a:rPr sz="700" spc="10" dirty="0">
                          <a:latin typeface="Calibri"/>
                          <a:cs typeface="Calibri"/>
                        </a:rPr>
                        <a:t> </a:t>
                      </a:r>
                      <a:r>
                        <a:rPr sz="700" spc="-25" dirty="0">
                          <a:latin typeface="Calibri"/>
                          <a:cs typeface="Calibri"/>
                        </a:rPr>
                        <a:t>bu</a:t>
                      </a:r>
                      <a:endParaRPr sz="700">
                        <a:latin typeface="Calibri"/>
                        <a:cs typeface="Calibri"/>
                      </a:endParaRPr>
                    </a:p>
                    <a:p>
                      <a:pPr marL="156845" marR="201295">
                        <a:lnSpc>
                          <a:spcPct val="117000"/>
                        </a:lnSpc>
                        <a:spcBef>
                          <a:spcPts val="5"/>
                        </a:spcBef>
                      </a:pPr>
                      <a:r>
                        <a:rPr sz="700" dirty="0">
                          <a:latin typeface="Calibri"/>
                          <a:cs typeface="Calibri"/>
                        </a:rPr>
                        <a:t>Tebliğ </a:t>
                      </a:r>
                      <a:r>
                        <a:rPr sz="700" spc="-10" dirty="0">
                          <a:latin typeface="Calibri"/>
                          <a:cs typeface="Calibri"/>
                        </a:rPr>
                        <a:t>hükümlerine</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Tebliğe</a:t>
                      </a:r>
                      <a:r>
                        <a:rPr sz="700" spc="-10" dirty="0">
                          <a:latin typeface="Calibri"/>
                          <a:cs typeface="Calibri"/>
                        </a:rPr>
                        <a:t> </a:t>
                      </a:r>
                      <a:r>
                        <a:rPr sz="700" dirty="0">
                          <a:latin typeface="Calibri"/>
                          <a:cs typeface="Calibri"/>
                        </a:rPr>
                        <a:t>ilişkin</a:t>
                      </a:r>
                      <a:r>
                        <a:rPr sz="700" spc="-5" dirty="0">
                          <a:latin typeface="Calibri"/>
                          <a:cs typeface="Calibri"/>
                        </a:rPr>
                        <a:t> </a:t>
                      </a:r>
                      <a:r>
                        <a:rPr sz="700" spc="-10" dirty="0">
                          <a:latin typeface="Calibri"/>
                          <a:cs typeface="Calibri"/>
                        </a:rPr>
                        <a:t>uygulamalara</a:t>
                      </a:r>
                      <a:r>
                        <a:rPr sz="700" dirty="0">
                          <a:latin typeface="Calibri"/>
                          <a:cs typeface="Calibri"/>
                        </a:rPr>
                        <a:t> </a:t>
                      </a:r>
                      <a:r>
                        <a:rPr sz="700" spc="-10" dirty="0">
                          <a:latin typeface="Calibri"/>
                          <a:cs typeface="Calibri"/>
                        </a:rPr>
                        <a:t>aykırı hareket</a:t>
                      </a:r>
                      <a:r>
                        <a:rPr sz="700" spc="500" dirty="0">
                          <a:latin typeface="Calibri"/>
                          <a:cs typeface="Calibri"/>
                        </a:rPr>
                        <a:t> </a:t>
                      </a:r>
                      <a:r>
                        <a:rPr sz="700" dirty="0">
                          <a:latin typeface="Calibri"/>
                          <a:cs typeface="Calibri"/>
                        </a:rPr>
                        <a:t>eden</a:t>
                      </a:r>
                      <a:r>
                        <a:rPr sz="700" spc="-10" dirty="0">
                          <a:latin typeface="Calibri"/>
                          <a:cs typeface="Calibri"/>
                        </a:rPr>
                        <a:t> kullanıcının </a:t>
                      </a:r>
                      <a:r>
                        <a:rPr sz="700" dirty="0">
                          <a:latin typeface="Calibri"/>
                          <a:cs typeface="Calibri"/>
                        </a:rPr>
                        <a:t>yetkisi,</a:t>
                      </a:r>
                      <a:r>
                        <a:rPr sz="700" spc="-5" dirty="0">
                          <a:latin typeface="Calibri"/>
                          <a:cs typeface="Calibri"/>
                        </a:rPr>
                        <a:t> </a:t>
                      </a:r>
                      <a:r>
                        <a:rPr sz="700" dirty="0">
                          <a:latin typeface="Calibri"/>
                          <a:cs typeface="Calibri"/>
                        </a:rPr>
                        <a:t>fiilin</a:t>
                      </a:r>
                      <a:r>
                        <a:rPr sz="700" spc="-10" dirty="0">
                          <a:latin typeface="Calibri"/>
                          <a:cs typeface="Calibri"/>
                        </a:rPr>
                        <a:t> ağırlığına </a:t>
                      </a:r>
                      <a:r>
                        <a:rPr sz="700" dirty="0">
                          <a:latin typeface="Calibri"/>
                          <a:cs typeface="Calibri"/>
                        </a:rPr>
                        <a:t>göre</a:t>
                      </a:r>
                      <a:r>
                        <a:rPr sz="700" spc="-15" dirty="0">
                          <a:latin typeface="Calibri"/>
                          <a:cs typeface="Calibri"/>
                        </a:rPr>
                        <a:t> </a:t>
                      </a:r>
                      <a:r>
                        <a:rPr sz="700" dirty="0">
                          <a:latin typeface="Calibri"/>
                          <a:cs typeface="Calibri"/>
                        </a:rPr>
                        <a:t>3</a:t>
                      </a:r>
                      <a:r>
                        <a:rPr sz="700" spc="-10" dirty="0">
                          <a:latin typeface="Calibri"/>
                          <a:cs typeface="Calibri"/>
                        </a:rPr>
                        <a:t> </a:t>
                      </a:r>
                      <a:r>
                        <a:rPr sz="700" dirty="0">
                          <a:latin typeface="Calibri"/>
                          <a:cs typeface="Calibri"/>
                        </a:rPr>
                        <a:t>ila</a:t>
                      </a:r>
                      <a:r>
                        <a:rPr sz="700" spc="-10"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a:t>
                      </a:r>
                      <a:r>
                        <a:rPr sz="700" spc="165" dirty="0">
                          <a:latin typeface="Calibri"/>
                          <a:cs typeface="Calibri"/>
                        </a:rPr>
                        <a:t> </a:t>
                      </a:r>
                      <a:r>
                        <a:rPr sz="700" dirty="0">
                          <a:latin typeface="Calibri"/>
                          <a:cs typeface="Calibri"/>
                        </a:rPr>
                        <a:t>süreyle</a:t>
                      </a:r>
                      <a:r>
                        <a:rPr sz="700" spc="-10" dirty="0">
                          <a:latin typeface="Calibri"/>
                          <a:cs typeface="Calibri"/>
                        </a:rPr>
                        <a:t> askıya</a:t>
                      </a:r>
                      <a:r>
                        <a:rPr sz="700" spc="500" dirty="0">
                          <a:latin typeface="Calibri"/>
                          <a:cs typeface="Calibri"/>
                        </a:rPr>
                        <a:t> </a:t>
                      </a:r>
                      <a:r>
                        <a:rPr sz="700" spc="-10" dirty="0">
                          <a:latin typeface="Calibri"/>
                          <a:cs typeface="Calibri"/>
                        </a:rPr>
                        <a:t>alınır;</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denetim</a:t>
                      </a:r>
                      <a:r>
                        <a:rPr sz="700" spc="-5" dirty="0">
                          <a:latin typeface="Calibri"/>
                          <a:cs typeface="Calibri"/>
                        </a:rPr>
                        <a:t> </a:t>
                      </a:r>
                      <a:r>
                        <a:rPr sz="700" spc="-10" dirty="0">
                          <a:latin typeface="Calibri"/>
                          <a:cs typeface="Calibri"/>
                        </a:rPr>
                        <a:t>başvuruları</a:t>
                      </a:r>
                      <a:r>
                        <a:rPr sz="700" spc="-15" dirty="0">
                          <a:latin typeface="Calibri"/>
                          <a:cs typeface="Calibri"/>
                        </a:rPr>
                        <a:t> </a:t>
                      </a:r>
                      <a:r>
                        <a:rPr sz="700" dirty="0">
                          <a:latin typeface="Calibri"/>
                          <a:cs typeface="Calibri"/>
                        </a:rPr>
                        <a:t>6</a:t>
                      </a:r>
                      <a:r>
                        <a:rPr sz="700" spc="10" dirty="0">
                          <a:latin typeface="Calibri"/>
                          <a:cs typeface="Calibri"/>
                        </a:rPr>
                        <a:t> </a:t>
                      </a:r>
                      <a:r>
                        <a:rPr sz="700" dirty="0">
                          <a:latin typeface="Calibri"/>
                          <a:cs typeface="Calibri"/>
                        </a:rPr>
                        <a:t>ila</a:t>
                      </a:r>
                      <a:r>
                        <a:rPr sz="700" spc="-10"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a:t>
                      </a:r>
                      <a:r>
                        <a:rPr sz="700" spc="160" dirty="0">
                          <a:latin typeface="Calibri"/>
                          <a:cs typeface="Calibri"/>
                        </a:rPr>
                        <a:t> </a:t>
                      </a:r>
                      <a:r>
                        <a:rPr sz="700" dirty="0">
                          <a:latin typeface="Calibri"/>
                          <a:cs typeface="Calibri"/>
                        </a:rPr>
                        <a:t>süreyle</a:t>
                      </a:r>
                      <a:r>
                        <a:rPr sz="700" spc="-10" dirty="0">
                          <a:latin typeface="Calibri"/>
                          <a:cs typeface="Calibri"/>
                        </a:rPr>
                        <a:t> fiili</a:t>
                      </a:r>
                      <a:r>
                        <a:rPr sz="700" spc="-15" dirty="0">
                          <a:latin typeface="Calibri"/>
                          <a:cs typeface="Calibri"/>
                        </a:rPr>
                        <a:t> </a:t>
                      </a:r>
                      <a:r>
                        <a:rPr sz="700" spc="-10" dirty="0">
                          <a:latin typeface="Calibri"/>
                          <a:cs typeface="Calibri"/>
                        </a:rPr>
                        <a:t>denetime</a:t>
                      </a:r>
                      <a:r>
                        <a:rPr sz="700" spc="500" dirty="0">
                          <a:latin typeface="Calibri"/>
                          <a:cs typeface="Calibri"/>
                        </a:rPr>
                        <a:t> </a:t>
                      </a:r>
                      <a:r>
                        <a:rPr sz="700" spc="-10" dirty="0">
                          <a:latin typeface="Calibri"/>
                          <a:cs typeface="Calibri"/>
                        </a:rPr>
                        <a:t>yönlendirilir.</a:t>
                      </a:r>
                      <a:r>
                        <a:rPr sz="700" spc="30" dirty="0">
                          <a:latin typeface="Calibri"/>
                          <a:cs typeface="Calibri"/>
                        </a:rPr>
                        <a:t> </a:t>
                      </a:r>
                      <a:r>
                        <a:rPr sz="700" dirty="0">
                          <a:latin typeface="Calibri"/>
                          <a:cs typeface="Calibri"/>
                        </a:rPr>
                        <a:t>Bu</a:t>
                      </a:r>
                      <a:r>
                        <a:rPr sz="700" spc="30" dirty="0">
                          <a:latin typeface="Calibri"/>
                          <a:cs typeface="Calibri"/>
                        </a:rPr>
                        <a:t> </a:t>
                      </a:r>
                      <a:r>
                        <a:rPr sz="700" spc="-10" dirty="0">
                          <a:latin typeface="Calibri"/>
                          <a:cs typeface="Calibri"/>
                        </a:rPr>
                        <a:t>yaptırımlar</a:t>
                      </a:r>
                      <a:r>
                        <a:rPr sz="700" spc="20" dirty="0">
                          <a:latin typeface="Calibri"/>
                          <a:cs typeface="Calibri"/>
                        </a:rPr>
                        <a:t> </a:t>
                      </a:r>
                      <a:r>
                        <a:rPr sz="700" spc="-10" dirty="0">
                          <a:latin typeface="Calibri"/>
                          <a:cs typeface="Calibri"/>
                        </a:rPr>
                        <a:t>uygulanırken</a:t>
                      </a:r>
                      <a:r>
                        <a:rPr sz="700" spc="3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süreler</a:t>
                      </a:r>
                      <a:r>
                        <a:rPr sz="700" spc="20" dirty="0">
                          <a:latin typeface="Calibri"/>
                          <a:cs typeface="Calibri"/>
                        </a:rPr>
                        <a:t> </a:t>
                      </a:r>
                      <a:r>
                        <a:rPr sz="700" spc="-25" dirty="0">
                          <a:latin typeface="Calibri"/>
                          <a:cs typeface="Calibri"/>
                        </a:rPr>
                        <a:t>ve</a:t>
                      </a:r>
                      <a:r>
                        <a:rPr sz="700" spc="500" dirty="0">
                          <a:latin typeface="Calibri"/>
                          <a:cs typeface="Calibri"/>
                        </a:rPr>
                        <a:t> </a:t>
                      </a:r>
                      <a:r>
                        <a:rPr sz="700" spc="-10" dirty="0">
                          <a:latin typeface="Calibri"/>
                          <a:cs typeface="Calibri"/>
                        </a:rPr>
                        <a:t>denetim</a:t>
                      </a:r>
                      <a:r>
                        <a:rPr sz="700" spc="5" dirty="0">
                          <a:latin typeface="Calibri"/>
                          <a:cs typeface="Calibri"/>
                        </a:rPr>
                        <a:t> </a:t>
                      </a:r>
                      <a:r>
                        <a:rPr sz="700" spc="-10" dirty="0">
                          <a:latin typeface="Calibri"/>
                          <a:cs typeface="Calibri"/>
                        </a:rPr>
                        <a:t>oranları,</a:t>
                      </a:r>
                      <a:r>
                        <a:rPr sz="700" spc="5" dirty="0">
                          <a:latin typeface="Calibri"/>
                          <a:cs typeface="Calibri"/>
                        </a:rPr>
                        <a:t> </a:t>
                      </a:r>
                      <a:r>
                        <a:rPr sz="700" spc="-10" dirty="0">
                          <a:latin typeface="Calibri"/>
                          <a:cs typeface="Calibri"/>
                        </a:rPr>
                        <a:t>firmanın</a:t>
                      </a:r>
                      <a:r>
                        <a:rPr sz="700" dirty="0">
                          <a:latin typeface="Calibri"/>
                          <a:cs typeface="Calibri"/>
                        </a:rPr>
                        <a:t> </a:t>
                      </a:r>
                      <a:r>
                        <a:rPr sz="700" spc="-10" dirty="0">
                          <a:latin typeface="Calibri"/>
                          <a:cs typeface="Calibri"/>
                        </a:rPr>
                        <a:t>başvuru</a:t>
                      </a:r>
                      <a:r>
                        <a:rPr sz="700" dirty="0">
                          <a:latin typeface="Calibri"/>
                          <a:cs typeface="Calibri"/>
                        </a:rPr>
                        <a:t> sıklığı,</a:t>
                      </a:r>
                      <a:r>
                        <a:rPr sz="700" spc="5" dirty="0">
                          <a:latin typeface="Calibri"/>
                          <a:cs typeface="Calibri"/>
                        </a:rPr>
                        <a:t> </a:t>
                      </a:r>
                      <a:r>
                        <a:rPr sz="700" dirty="0">
                          <a:latin typeface="Calibri"/>
                          <a:cs typeface="Calibri"/>
                        </a:rPr>
                        <a:t>varsa</a:t>
                      </a:r>
                      <a:r>
                        <a:rPr sz="700" spc="5" dirty="0">
                          <a:latin typeface="Calibri"/>
                          <a:cs typeface="Calibri"/>
                        </a:rPr>
                        <a:t> </a:t>
                      </a:r>
                      <a:r>
                        <a:rPr sz="700" dirty="0">
                          <a:latin typeface="Calibri"/>
                          <a:cs typeface="Calibri"/>
                        </a:rPr>
                        <a:t>önceki</a:t>
                      </a:r>
                      <a:r>
                        <a:rPr sz="700" spc="-5" dirty="0">
                          <a:latin typeface="Calibri"/>
                          <a:cs typeface="Calibri"/>
                        </a:rPr>
                        <a:t> </a:t>
                      </a:r>
                      <a:r>
                        <a:rPr sz="700" spc="-10" dirty="0">
                          <a:latin typeface="Calibri"/>
                          <a:cs typeface="Calibri"/>
                        </a:rPr>
                        <a:t>ihlalleri</a:t>
                      </a:r>
                      <a:r>
                        <a:rPr sz="700" spc="500" dirty="0">
                          <a:latin typeface="Calibri"/>
                          <a:cs typeface="Calibri"/>
                        </a:rPr>
                        <a:t> </a:t>
                      </a:r>
                      <a:r>
                        <a:rPr sz="700" dirty="0">
                          <a:latin typeface="Calibri"/>
                          <a:cs typeface="Calibri"/>
                        </a:rPr>
                        <a:t>ve/veya</a:t>
                      </a:r>
                      <a:r>
                        <a:rPr sz="700" spc="-15" dirty="0">
                          <a:latin typeface="Calibri"/>
                          <a:cs typeface="Calibri"/>
                        </a:rPr>
                        <a:t> </a:t>
                      </a:r>
                      <a:r>
                        <a:rPr sz="700" spc="-10" dirty="0">
                          <a:latin typeface="Calibri"/>
                          <a:cs typeface="Calibri"/>
                        </a:rPr>
                        <a:t>ürünün </a:t>
                      </a:r>
                      <a:r>
                        <a:rPr sz="700" dirty="0">
                          <a:latin typeface="Calibri"/>
                          <a:cs typeface="Calibri"/>
                        </a:rPr>
                        <a:t>niteliği</a:t>
                      </a:r>
                      <a:r>
                        <a:rPr sz="700" spc="-20" dirty="0">
                          <a:latin typeface="Calibri"/>
                          <a:cs typeface="Calibri"/>
                        </a:rPr>
                        <a:t> </a:t>
                      </a:r>
                      <a:r>
                        <a:rPr sz="700" dirty="0">
                          <a:latin typeface="Calibri"/>
                          <a:cs typeface="Calibri"/>
                        </a:rPr>
                        <a:t>gibi</a:t>
                      </a:r>
                      <a:r>
                        <a:rPr sz="700" spc="-15" dirty="0">
                          <a:latin typeface="Calibri"/>
                          <a:cs typeface="Calibri"/>
                        </a:rPr>
                        <a:t> </a:t>
                      </a:r>
                      <a:r>
                        <a:rPr sz="700" spc="-10" dirty="0">
                          <a:latin typeface="Calibri"/>
                          <a:cs typeface="Calibri"/>
                        </a:rPr>
                        <a:t>hususlar</a:t>
                      </a:r>
                      <a:r>
                        <a:rPr sz="700" spc="-5" dirty="0">
                          <a:latin typeface="Calibri"/>
                          <a:cs typeface="Calibri"/>
                        </a:rPr>
                        <a:t> </a:t>
                      </a:r>
                      <a:r>
                        <a:rPr sz="700" spc="-10" dirty="0">
                          <a:latin typeface="Calibri"/>
                          <a:cs typeface="Calibri"/>
                        </a:rPr>
                        <a:t>dikkate </a:t>
                      </a:r>
                      <a:r>
                        <a:rPr sz="700" dirty="0">
                          <a:latin typeface="Calibri"/>
                          <a:cs typeface="Calibri"/>
                        </a:rPr>
                        <a:t>alınarak</a:t>
                      </a:r>
                      <a:r>
                        <a:rPr sz="700" spc="-5" dirty="0">
                          <a:latin typeface="Calibri"/>
                          <a:cs typeface="Calibri"/>
                        </a:rPr>
                        <a:t> </a:t>
                      </a:r>
                      <a:r>
                        <a:rPr sz="700" spc="-10" dirty="0">
                          <a:latin typeface="Calibri"/>
                          <a:cs typeface="Calibri"/>
                        </a:rPr>
                        <a:t>belirlenir.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17525" algn="just">
                        <a:lnSpc>
                          <a:spcPct val="100000"/>
                        </a:lnSpc>
                        <a:spcBef>
                          <a:spcPts val="5"/>
                        </a:spcBef>
                      </a:pPr>
                      <a:r>
                        <a:rPr sz="700" dirty="0">
                          <a:latin typeface="Calibri"/>
                          <a:cs typeface="Calibri"/>
                        </a:rPr>
                        <a:t>(2)</a:t>
                      </a:r>
                      <a:r>
                        <a:rPr sz="700" spc="45" dirty="0">
                          <a:latin typeface="Calibri"/>
                          <a:cs typeface="Calibri"/>
                        </a:rPr>
                        <a:t> </a:t>
                      </a:r>
                      <a:r>
                        <a:rPr sz="700" dirty="0">
                          <a:latin typeface="Calibri"/>
                          <a:cs typeface="Calibri"/>
                        </a:rPr>
                        <a:t>TAREKS</a:t>
                      </a:r>
                      <a:r>
                        <a:rPr sz="700" spc="55" dirty="0">
                          <a:latin typeface="Calibri"/>
                          <a:cs typeface="Calibri"/>
                        </a:rPr>
                        <a:t> </a:t>
                      </a:r>
                      <a:r>
                        <a:rPr sz="700" dirty="0">
                          <a:latin typeface="Calibri"/>
                          <a:cs typeface="Calibri"/>
                        </a:rPr>
                        <a:t>üzerinden</a:t>
                      </a:r>
                      <a:r>
                        <a:rPr sz="700" spc="50" dirty="0">
                          <a:latin typeface="Calibri"/>
                          <a:cs typeface="Calibri"/>
                        </a:rPr>
                        <a:t> </a:t>
                      </a:r>
                      <a:r>
                        <a:rPr sz="700" dirty="0">
                          <a:latin typeface="Calibri"/>
                          <a:cs typeface="Calibri"/>
                        </a:rPr>
                        <a:t>yürütülen</a:t>
                      </a:r>
                      <a:r>
                        <a:rPr sz="700" spc="55" dirty="0">
                          <a:latin typeface="Calibri"/>
                          <a:cs typeface="Calibri"/>
                        </a:rPr>
                        <a:t> </a:t>
                      </a:r>
                      <a:r>
                        <a:rPr sz="700" dirty="0">
                          <a:latin typeface="Calibri"/>
                          <a:cs typeface="Calibri"/>
                        </a:rPr>
                        <a:t>denetimlerde,</a:t>
                      </a:r>
                      <a:r>
                        <a:rPr sz="700" spc="55" dirty="0">
                          <a:latin typeface="Calibri"/>
                          <a:cs typeface="Calibri"/>
                        </a:rPr>
                        <a:t> </a:t>
                      </a:r>
                      <a:r>
                        <a:rPr sz="700" dirty="0">
                          <a:latin typeface="Calibri"/>
                          <a:cs typeface="Calibri"/>
                        </a:rPr>
                        <a:t>ilgili</a:t>
                      </a:r>
                      <a:r>
                        <a:rPr sz="700" spc="45" dirty="0">
                          <a:latin typeface="Calibri"/>
                          <a:cs typeface="Calibri"/>
                        </a:rPr>
                        <a:t> </a:t>
                      </a:r>
                      <a:r>
                        <a:rPr sz="700" dirty="0">
                          <a:latin typeface="Calibri"/>
                          <a:cs typeface="Calibri"/>
                        </a:rPr>
                        <a:t>mevzuata,</a:t>
                      </a:r>
                      <a:r>
                        <a:rPr sz="700" spc="55" dirty="0">
                          <a:latin typeface="Calibri"/>
                          <a:cs typeface="Calibri"/>
                        </a:rPr>
                        <a:t> </a:t>
                      </a:r>
                      <a:r>
                        <a:rPr sz="700" dirty="0">
                          <a:latin typeface="Calibri"/>
                          <a:cs typeface="Calibri"/>
                        </a:rPr>
                        <a:t>bu</a:t>
                      </a:r>
                      <a:r>
                        <a:rPr sz="700" spc="50" dirty="0">
                          <a:latin typeface="Calibri"/>
                          <a:cs typeface="Calibri"/>
                        </a:rPr>
                        <a:t> </a:t>
                      </a:r>
                      <a:r>
                        <a:rPr sz="700" spc="-10" dirty="0">
                          <a:latin typeface="Calibri"/>
                          <a:cs typeface="Calibri"/>
                        </a:rPr>
                        <a:t>Tebliğ</a:t>
                      </a:r>
                      <a:endParaRPr sz="700">
                        <a:latin typeface="Calibri"/>
                        <a:cs typeface="Calibri"/>
                      </a:endParaRPr>
                    </a:p>
                    <a:p>
                      <a:pPr marL="158115" algn="just">
                        <a:lnSpc>
                          <a:spcPct val="100000"/>
                        </a:lnSpc>
                        <a:spcBef>
                          <a:spcPts val="105"/>
                        </a:spcBef>
                      </a:pPr>
                      <a:r>
                        <a:rPr sz="700" dirty="0">
                          <a:latin typeface="Calibri"/>
                          <a:cs typeface="Calibri"/>
                        </a:rPr>
                        <a:t>hükümlerine</a:t>
                      </a:r>
                      <a:r>
                        <a:rPr sz="700" spc="305" dirty="0">
                          <a:latin typeface="Calibri"/>
                          <a:cs typeface="Calibri"/>
                        </a:rPr>
                        <a:t> </a:t>
                      </a:r>
                      <a:r>
                        <a:rPr sz="700" dirty="0">
                          <a:latin typeface="Calibri"/>
                          <a:cs typeface="Calibri"/>
                        </a:rPr>
                        <a:t>ve</a:t>
                      </a:r>
                      <a:r>
                        <a:rPr sz="700" spc="310" dirty="0">
                          <a:latin typeface="Calibri"/>
                          <a:cs typeface="Calibri"/>
                        </a:rPr>
                        <a:t> </a:t>
                      </a:r>
                      <a:r>
                        <a:rPr sz="700" dirty="0">
                          <a:latin typeface="Calibri"/>
                          <a:cs typeface="Calibri"/>
                        </a:rPr>
                        <a:t>bu</a:t>
                      </a:r>
                      <a:r>
                        <a:rPr sz="700" spc="310" dirty="0">
                          <a:latin typeface="Calibri"/>
                          <a:cs typeface="Calibri"/>
                        </a:rPr>
                        <a:t> </a:t>
                      </a:r>
                      <a:r>
                        <a:rPr sz="700" dirty="0">
                          <a:latin typeface="Calibri"/>
                          <a:cs typeface="Calibri"/>
                        </a:rPr>
                        <a:t>Tebliğe</a:t>
                      </a:r>
                      <a:r>
                        <a:rPr sz="700" spc="310" dirty="0">
                          <a:latin typeface="Calibri"/>
                          <a:cs typeface="Calibri"/>
                        </a:rPr>
                        <a:t> </a:t>
                      </a:r>
                      <a:r>
                        <a:rPr sz="700" dirty="0">
                          <a:latin typeface="Calibri"/>
                          <a:cs typeface="Calibri"/>
                        </a:rPr>
                        <a:t>ilişkin</a:t>
                      </a:r>
                      <a:r>
                        <a:rPr sz="700" spc="320" dirty="0">
                          <a:latin typeface="Calibri"/>
                          <a:cs typeface="Calibri"/>
                        </a:rPr>
                        <a:t> </a:t>
                      </a:r>
                      <a:r>
                        <a:rPr sz="700" dirty="0">
                          <a:latin typeface="Calibri"/>
                          <a:cs typeface="Calibri"/>
                        </a:rPr>
                        <a:t>uygulamalara</a:t>
                      </a:r>
                      <a:r>
                        <a:rPr sz="700" spc="310" dirty="0">
                          <a:latin typeface="Calibri"/>
                          <a:cs typeface="Calibri"/>
                        </a:rPr>
                        <a:t> </a:t>
                      </a:r>
                      <a:r>
                        <a:rPr sz="700" dirty="0">
                          <a:latin typeface="Calibri"/>
                          <a:cs typeface="Calibri"/>
                        </a:rPr>
                        <a:t>aykırı</a:t>
                      </a:r>
                      <a:r>
                        <a:rPr sz="700" spc="310" dirty="0">
                          <a:latin typeface="Calibri"/>
                          <a:cs typeface="Calibri"/>
                        </a:rPr>
                        <a:t> </a:t>
                      </a:r>
                      <a:r>
                        <a:rPr sz="700" dirty="0">
                          <a:latin typeface="Calibri"/>
                          <a:cs typeface="Calibri"/>
                        </a:rPr>
                        <a:t>hareket</a:t>
                      </a:r>
                      <a:r>
                        <a:rPr sz="700" spc="310" dirty="0">
                          <a:latin typeface="Calibri"/>
                          <a:cs typeface="Calibri"/>
                        </a:rPr>
                        <a:t> </a:t>
                      </a:r>
                      <a:r>
                        <a:rPr sz="700" dirty="0">
                          <a:latin typeface="Calibri"/>
                          <a:cs typeface="Calibri"/>
                        </a:rPr>
                        <a:t>eden</a:t>
                      </a:r>
                      <a:r>
                        <a:rPr sz="700" spc="310" dirty="0">
                          <a:latin typeface="Calibri"/>
                          <a:cs typeface="Calibri"/>
                        </a:rPr>
                        <a:t> </a:t>
                      </a:r>
                      <a:r>
                        <a:rPr sz="700" spc="-20" dirty="0">
                          <a:latin typeface="Calibri"/>
                          <a:cs typeface="Calibri"/>
                        </a:rPr>
                        <a:t>firma</a:t>
                      </a:r>
                      <a:endParaRPr sz="700">
                        <a:latin typeface="Calibri"/>
                        <a:cs typeface="Calibri"/>
                      </a:endParaRPr>
                    </a:p>
                    <a:p>
                      <a:pPr marL="158115" marR="146050" algn="just">
                        <a:lnSpc>
                          <a:spcPct val="111600"/>
                        </a:lnSpc>
                        <a:spcBef>
                          <a:spcPts val="10"/>
                        </a:spcBef>
                      </a:pPr>
                      <a:r>
                        <a:rPr sz="700" spc="-10" dirty="0">
                          <a:latin typeface="Calibri"/>
                          <a:cs typeface="Calibri"/>
                        </a:rPr>
                        <a:t>kullanıcısının</a:t>
                      </a:r>
                      <a:r>
                        <a:rPr sz="700" spc="25" dirty="0">
                          <a:latin typeface="Calibri"/>
                          <a:cs typeface="Calibri"/>
                        </a:rPr>
                        <a:t> </a:t>
                      </a:r>
                      <a:r>
                        <a:rPr sz="700" dirty="0">
                          <a:latin typeface="Calibri"/>
                          <a:cs typeface="Calibri"/>
                        </a:rPr>
                        <a:t>yetkisi,</a:t>
                      </a:r>
                      <a:r>
                        <a:rPr sz="700" spc="25" dirty="0">
                          <a:latin typeface="Calibri"/>
                          <a:cs typeface="Calibri"/>
                        </a:rPr>
                        <a:t> </a:t>
                      </a:r>
                      <a:r>
                        <a:rPr sz="700" dirty="0">
                          <a:latin typeface="Calibri"/>
                          <a:cs typeface="Calibri"/>
                        </a:rPr>
                        <a:t>fiilin</a:t>
                      </a:r>
                      <a:r>
                        <a:rPr sz="700" spc="15" dirty="0">
                          <a:latin typeface="Calibri"/>
                          <a:cs typeface="Calibri"/>
                        </a:rPr>
                        <a:t> </a:t>
                      </a:r>
                      <a:r>
                        <a:rPr sz="700" spc="-10" dirty="0">
                          <a:latin typeface="Calibri"/>
                          <a:cs typeface="Calibri"/>
                        </a:rPr>
                        <a:t>ağır-</a:t>
                      </a:r>
                      <a:r>
                        <a:rPr sz="700" dirty="0">
                          <a:latin typeface="Calibri"/>
                          <a:cs typeface="Calibri"/>
                        </a:rPr>
                        <a:t>lığına</a:t>
                      </a:r>
                      <a:r>
                        <a:rPr sz="700" spc="20" dirty="0">
                          <a:latin typeface="Calibri"/>
                          <a:cs typeface="Calibri"/>
                        </a:rPr>
                        <a:t> </a:t>
                      </a:r>
                      <a:r>
                        <a:rPr sz="700" dirty="0">
                          <a:latin typeface="Calibri"/>
                          <a:cs typeface="Calibri"/>
                        </a:rPr>
                        <a:t>göre</a:t>
                      </a:r>
                      <a:r>
                        <a:rPr sz="700" spc="20" dirty="0">
                          <a:latin typeface="Calibri"/>
                          <a:cs typeface="Calibri"/>
                        </a:rPr>
                        <a:t> </a:t>
                      </a:r>
                      <a:r>
                        <a:rPr sz="700" dirty="0">
                          <a:latin typeface="Calibri"/>
                          <a:cs typeface="Calibri"/>
                        </a:rPr>
                        <a:t>1</a:t>
                      </a:r>
                      <a:r>
                        <a:rPr sz="700" spc="25" dirty="0">
                          <a:latin typeface="Calibri"/>
                          <a:cs typeface="Calibri"/>
                        </a:rPr>
                        <a:t> </a:t>
                      </a:r>
                      <a:r>
                        <a:rPr sz="700" dirty="0">
                          <a:latin typeface="Calibri"/>
                          <a:cs typeface="Calibri"/>
                        </a:rPr>
                        <a:t>ila</a:t>
                      </a:r>
                      <a:r>
                        <a:rPr sz="700" spc="15" dirty="0">
                          <a:latin typeface="Calibri"/>
                          <a:cs typeface="Calibri"/>
                        </a:rPr>
                        <a:t> </a:t>
                      </a:r>
                      <a:r>
                        <a:rPr sz="700" dirty="0">
                          <a:latin typeface="Calibri"/>
                          <a:cs typeface="Calibri"/>
                        </a:rPr>
                        <a:t>12</a:t>
                      </a:r>
                      <a:r>
                        <a:rPr sz="700" spc="25" dirty="0">
                          <a:latin typeface="Calibri"/>
                          <a:cs typeface="Calibri"/>
                        </a:rPr>
                        <a:t> </a:t>
                      </a:r>
                      <a:r>
                        <a:rPr sz="700" dirty="0">
                          <a:latin typeface="Calibri"/>
                          <a:cs typeface="Calibri"/>
                        </a:rPr>
                        <a:t>ay</a:t>
                      </a:r>
                      <a:r>
                        <a:rPr sz="700" spc="20"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20" dirty="0">
                          <a:latin typeface="Calibri"/>
                          <a:cs typeface="Calibri"/>
                        </a:rPr>
                        <a:t> </a:t>
                      </a:r>
                      <a:r>
                        <a:rPr sz="700" dirty="0">
                          <a:latin typeface="Calibri"/>
                          <a:cs typeface="Calibri"/>
                        </a:rPr>
                        <a:t>alınır;</a:t>
                      </a:r>
                      <a:r>
                        <a:rPr sz="700" spc="35" dirty="0">
                          <a:latin typeface="Calibri"/>
                          <a:cs typeface="Calibri"/>
                        </a:rPr>
                        <a:t> </a:t>
                      </a:r>
                      <a:r>
                        <a:rPr sz="700" spc="-10" dirty="0">
                          <a:latin typeface="Calibri"/>
                          <a:cs typeface="Calibri"/>
                        </a:rPr>
                        <a:t>firmanın</a:t>
                      </a:r>
                      <a:r>
                        <a:rPr sz="700" spc="500" dirty="0">
                          <a:latin typeface="Calibri"/>
                          <a:cs typeface="Calibri"/>
                        </a:rPr>
                        <a:t> </a:t>
                      </a:r>
                      <a:r>
                        <a:rPr sz="700" dirty="0">
                          <a:latin typeface="Calibri"/>
                          <a:cs typeface="Calibri"/>
                        </a:rPr>
                        <a:t>denetim</a:t>
                      </a:r>
                      <a:r>
                        <a:rPr sz="700" spc="40" dirty="0">
                          <a:latin typeface="Calibri"/>
                          <a:cs typeface="Calibri"/>
                        </a:rPr>
                        <a:t> </a:t>
                      </a:r>
                      <a:r>
                        <a:rPr sz="700" dirty="0">
                          <a:latin typeface="Calibri"/>
                          <a:cs typeface="Calibri"/>
                        </a:rPr>
                        <a:t>başvuruları</a:t>
                      </a:r>
                      <a:r>
                        <a:rPr sz="700" spc="35" dirty="0">
                          <a:latin typeface="Calibri"/>
                          <a:cs typeface="Calibri"/>
                        </a:rPr>
                        <a:t> </a:t>
                      </a:r>
                      <a:r>
                        <a:rPr sz="700" dirty="0">
                          <a:latin typeface="Calibri"/>
                          <a:cs typeface="Calibri"/>
                        </a:rPr>
                        <a:t>1</a:t>
                      </a:r>
                      <a:r>
                        <a:rPr sz="700" spc="35" dirty="0">
                          <a:latin typeface="Calibri"/>
                          <a:cs typeface="Calibri"/>
                        </a:rPr>
                        <a:t> </a:t>
                      </a:r>
                      <a:r>
                        <a:rPr sz="700" dirty="0">
                          <a:latin typeface="Calibri"/>
                          <a:cs typeface="Calibri"/>
                        </a:rPr>
                        <a:t>ila</a:t>
                      </a:r>
                      <a:r>
                        <a:rPr sz="700" spc="40" dirty="0">
                          <a:latin typeface="Calibri"/>
                          <a:cs typeface="Calibri"/>
                        </a:rPr>
                        <a:t> </a:t>
                      </a:r>
                      <a:r>
                        <a:rPr sz="700" dirty="0">
                          <a:latin typeface="Calibri"/>
                          <a:cs typeface="Calibri"/>
                        </a:rPr>
                        <a:t>12</a:t>
                      </a:r>
                      <a:r>
                        <a:rPr sz="700" spc="40" dirty="0">
                          <a:latin typeface="Calibri"/>
                          <a:cs typeface="Calibri"/>
                        </a:rPr>
                        <a:t> </a:t>
                      </a:r>
                      <a:r>
                        <a:rPr sz="700" dirty="0">
                          <a:latin typeface="Calibri"/>
                          <a:cs typeface="Calibri"/>
                        </a:rPr>
                        <a:t>ay</a:t>
                      </a:r>
                      <a:r>
                        <a:rPr sz="700" spc="30" dirty="0">
                          <a:latin typeface="Calibri"/>
                          <a:cs typeface="Calibri"/>
                        </a:rPr>
                        <a:t> </a:t>
                      </a:r>
                      <a:r>
                        <a:rPr sz="700" dirty="0">
                          <a:latin typeface="Calibri"/>
                          <a:cs typeface="Calibri"/>
                        </a:rPr>
                        <a:t>süreyle</a:t>
                      </a:r>
                      <a:r>
                        <a:rPr sz="700" spc="35" dirty="0">
                          <a:latin typeface="Calibri"/>
                          <a:cs typeface="Calibri"/>
                        </a:rPr>
                        <a:t> </a:t>
                      </a:r>
                      <a:r>
                        <a:rPr sz="700" dirty="0">
                          <a:latin typeface="Calibri"/>
                          <a:cs typeface="Calibri"/>
                        </a:rPr>
                        <a:t>fiili</a:t>
                      </a:r>
                      <a:r>
                        <a:rPr sz="700" spc="35" dirty="0">
                          <a:latin typeface="Calibri"/>
                          <a:cs typeface="Calibri"/>
                        </a:rPr>
                        <a:t> </a:t>
                      </a:r>
                      <a:r>
                        <a:rPr sz="700" dirty="0">
                          <a:latin typeface="Calibri"/>
                          <a:cs typeface="Calibri"/>
                        </a:rPr>
                        <a:t>denetime</a:t>
                      </a:r>
                      <a:r>
                        <a:rPr sz="700" spc="35" dirty="0">
                          <a:latin typeface="Calibri"/>
                          <a:cs typeface="Calibri"/>
                        </a:rPr>
                        <a:t> </a:t>
                      </a:r>
                      <a:r>
                        <a:rPr sz="700" dirty="0">
                          <a:latin typeface="Calibri"/>
                          <a:cs typeface="Calibri"/>
                        </a:rPr>
                        <a:t>yönlendirilir.</a:t>
                      </a:r>
                      <a:r>
                        <a:rPr sz="700" spc="35" dirty="0">
                          <a:latin typeface="Calibri"/>
                          <a:cs typeface="Calibri"/>
                        </a:rPr>
                        <a:t> </a:t>
                      </a:r>
                      <a:r>
                        <a:rPr sz="700" dirty="0">
                          <a:latin typeface="Calibri"/>
                          <a:cs typeface="Calibri"/>
                        </a:rPr>
                        <a:t>Bu</a:t>
                      </a:r>
                      <a:r>
                        <a:rPr sz="700" spc="35" dirty="0">
                          <a:latin typeface="Calibri"/>
                          <a:cs typeface="Calibri"/>
                        </a:rPr>
                        <a:t> </a:t>
                      </a:r>
                      <a:r>
                        <a:rPr sz="700" spc="-10" dirty="0">
                          <a:latin typeface="Calibri"/>
                          <a:cs typeface="Calibri"/>
                        </a:rPr>
                        <a:t>yaptırımlar</a:t>
                      </a:r>
                      <a:r>
                        <a:rPr sz="700" spc="500" dirty="0">
                          <a:latin typeface="Calibri"/>
                          <a:cs typeface="Calibri"/>
                        </a:rPr>
                        <a:t> </a:t>
                      </a:r>
                      <a:r>
                        <a:rPr sz="700" spc="-10" dirty="0">
                          <a:latin typeface="Calibri"/>
                          <a:cs typeface="Calibri"/>
                        </a:rPr>
                        <a:t>uygulanırken</a:t>
                      </a:r>
                      <a:r>
                        <a:rPr sz="700" spc="-5" dirty="0">
                          <a:latin typeface="Calibri"/>
                          <a:cs typeface="Calibri"/>
                        </a:rPr>
                        <a:t> </a:t>
                      </a:r>
                      <a:r>
                        <a:rPr sz="700" spc="-10" dirty="0">
                          <a:latin typeface="Calibri"/>
                          <a:cs typeface="Calibri"/>
                        </a:rPr>
                        <a:t>belirlenen</a:t>
                      </a:r>
                      <a:r>
                        <a:rPr sz="700" spc="-5" dirty="0">
                          <a:latin typeface="Calibri"/>
                          <a:cs typeface="Calibri"/>
                        </a:rPr>
                        <a:t> </a:t>
                      </a:r>
                      <a:r>
                        <a:rPr sz="700" dirty="0">
                          <a:latin typeface="Calibri"/>
                          <a:cs typeface="Calibri"/>
                        </a:rPr>
                        <a:t>süreler</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a:t>
                      </a:r>
                      <a:r>
                        <a:rPr sz="700" spc="10" dirty="0">
                          <a:latin typeface="Calibri"/>
                          <a:cs typeface="Calibri"/>
                        </a:rPr>
                        <a:t> </a:t>
                      </a:r>
                      <a:r>
                        <a:rPr sz="700" dirty="0">
                          <a:latin typeface="Calibri"/>
                          <a:cs typeface="Calibri"/>
                        </a:rPr>
                        <a:t>oranları,</a:t>
                      </a:r>
                      <a:r>
                        <a:rPr sz="700" spc="15" dirty="0">
                          <a:latin typeface="Calibri"/>
                          <a:cs typeface="Calibri"/>
                        </a:rPr>
                        <a:t> </a:t>
                      </a:r>
                      <a:r>
                        <a:rPr sz="700" spc="-10" dirty="0">
                          <a:latin typeface="Calibri"/>
                          <a:cs typeface="Calibri"/>
                        </a:rPr>
                        <a:t>firmanın</a:t>
                      </a:r>
                      <a:r>
                        <a:rPr sz="700" dirty="0">
                          <a:latin typeface="Calibri"/>
                          <a:cs typeface="Calibri"/>
                        </a:rPr>
                        <a:t> başvuru</a:t>
                      </a:r>
                      <a:r>
                        <a:rPr sz="700" spc="10" dirty="0">
                          <a:latin typeface="Calibri"/>
                          <a:cs typeface="Calibri"/>
                        </a:rPr>
                        <a:t> </a:t>
                      </a:r>
                      <a:r>
                        <a:rPr sz="700" dirty="0">
                          <a:latin typeface="Calibri"/>
                          <a:cs typeface="Calibri"/>
                        </a:rPr>
                        <a:t>sıklığı, </a:t>
                      </a:r>
                      <a:r>
                        <a:rPr sz="700" spc="-10" dirty="0">
                          <a:latin typeface="Calibri"/>
                          <a:cs typeface="Calibri"/>
                        </a:rPr>
                        <a:t>varsa</a:t>
                      </a:r>
                      <a:r>
                        <a:rPr sz="700" spc="500" dirty="0">
                          <a:latin typeface="Calibri"/>
                          <a:cs typeface="Calibri"/>
                        </a:rPr>
                        <a:t> </a:t>
                      </a:r>
                      <a:r>
                        <a:rPr sz="700" dirty="0">
                          <a:latin typeface="Calibri"/>
                          <a:cs typeface="Calibri"/>
                        </a:rPr>
                        <a:t>önceki </a:t>
                      </a:r>
                      <a:r>
                        <a:rPr sz="700" spc="-10" dirty="0">
                          <a:latin typeface="Calibri"/>
                          <a:cs typeface="Calibri"/>
                        </a:rPr>
                        <a:t>ihlalleri </a:t>
                      </a:r>
                      <a:r>
                        <a:rPr sz="700" dirty="0">
                          <a:latin typeface="Calibri"/>
                          <a:cs typeface="Calibri"/>
                        </a:rPr>
                        <a:t>ve/veya</a:t>
                      </a:r>
                      <a:r>
                        <a:rPr sz="700" spc="-5" dirty="0">
                          <a:latin typeface="Calibri"/>
                          <a:cs typeface="Calibri"/>
                        </a:rPr>
                        <a:t> </a:t>
                      </a:r>
                      <a:r>
                        <a:rPr sz="700" spc="-10" dirty="0">
                          <a:latin typeface="Calibri"/>
                          <a:cs typeface="Calibri"/>
                        </a:rPr>
                        <a:t>ürünün </a:t>
                      </a:r>
                      <a:r>
                        <a:rPr sz="700" dirty="0">
                          <a:latin typeface="Calibri"/>
                          <a:cs typeface="Calibri"/>
                        </a:rPr>
                        <a:t>niteliği</a:t>
                      </a:r>
                      <a:r>
                        <a:rPr sz="700" spc="-10" dirty="0">
                          <a:latin typeface="Calibri"/>
                          <a:cs typeface="Calibri"/>
                        </a:rPr>
                        <a:t> </a:t>
                      </a:r>
                      <a:r>
                        <a:rPr sz="700" dirty="0">
                          <a:latin typeface="Calibri"/>
                          <a:cs typeface="Calibri"/>
                        </a:rPr>
                        <a:t>gibi</a:t>
                      </a:r>
                      <a:r>
                        <a:rPr sz="700" spc="-10" dirty="0">
                          <a:latin typeface="Calibri"/>
                          <a:cs typeface="Calibri"/>
                        </a:rPr>
                        <a:t> hususlar</a:t>
                      </a:r>
                      <a:r>
                        <a:rPr sz="700" spc="-15" dirty="0">
                          <a:latin typeface="Calibri"/>
                          <a:cs typeface="Calibri"/>
                        </a:rPr>
                        <a:t> </a:t>
                      </a:r>
                      <a:r>
                        <a:rPr sz="700" dirty="0">
                          <a:latin typeface="Calibri"/>
                          <a:cs typeface="Calibri"/>
                        </a:rPr>
                        <a:t>dikkate</a:t>
                      </a:r>
                      <a:r>
                        <a:rPr sz="700" spc="-5" dirty="0">
                          <a:latin typeface="Calibri"/>
                          <a:cs typeface="Calibri"/>
                        </a:rPr>
                        <a:t> </a:t>
                      </a:r>
                      <a:r>
                        <a:rPr sz="700" spc="-10" dirty="0">
                          <a:latin typeface="Calibri"/>
                          <a:cs typeface="Calibri"/>
                        </a:rPr>
                        <a:t>alınarak belirlenir.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2649">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5" name="object 5"/>
          <p:cNvSpPr txBox="1"/>
          <p:nvPr/>
        </p:nvSpPr>
        <p:spPr>
          <a:xfrm>
            <a:off x="1650680" y="1710983"/>
            <a:ext cx="8811753" cy="1026891"/>
          </a:xfrm>
          <a:prstGeom prst="rect">
            <a:avLst/>
          </a:prstGeom>
        </p:spPr>
        <p:txBody>
          <a:bodyPr vert="horz" wrap="square" lIns="0" tIns="26487" rIns="0" bIns="0" rtlCol="0">
            <a:spAutoFit/>
          </a:bodyPr>
          <a:lstStyle/>
          <a:p>
            <a:pPr marL="11516" algn="just">
              <a:spcBef>
                <a:spcPts val="208"/>
              </a:spcBef>
            </a:pPr>
            <a:r>
              <a:rPr sz="725" b="1" dirty="0">
                <a:latin typeface="Calibri"/>
                <a:cs typeface="Calibri"/>
              </a:rPr>
              <a:t>Geçiş</a:t>
            </a:r>
            <a:r>
              <a:rPr sz="725" b="1" spc="-32" dirty="0">
                <a:latin typeface="Calibri"/>
                <a:cs typeface="Calibri"/>
              </a:rPr>
              <a:t> </a:t>
            </a:r>
            <a:r>
              <a:rPr sz="725" b="1" spc="-9" dirty="0">
                <a:latin typeface="Calibri"/>
                <a:cs typeface="Calibri"/>
              </a:rPr>
              <a:t>süreci</a:t>
            </a:r>
            <a:endParaRPr sz="725">
              <a:latin typeface="Calibri"/>
              <a:cs typeface="Calibri"/>
            </a:endParaRPr>
          </a:p>
          <a:p>
            <a:pPr marL="91555" marR="4607" indent="327065" algn="just">
              <a:lnSpc>
                <a:spcPct val="112500"/>
              </a:lnSpc>
              <a:spcBef>
                <a:spcPts val="9"/>
              </a:spcBef>
            </a:pPr>
            <a:r>
              <a:rPr sz="725" b="1" dirty="0">
                <a:latin typeface="Calibri"/>
                <a:cs typeface="Calibri"/>
              </a:rPr>
              <a:t>G</a:t>
            </a:r>
            <a:r>
              <a:rPr sz="725" b="1" spc="-9" dirty="0">
                <a:latin typeface="Calibri"/>
                <a:cs typeface="Calibri"/>
              </a:rPr>
              <a:t>E</a:t>
            </a:r>
            <a:r>
              <a:rPr sz="725" b="1" spc="5" dirty="0">
                <a:latin typeface="Calibri"/>
                <a:cs typeface="Calibri"/>
              </a:rPr>
              <a:t>Ç</a:t>
            </a:r>
            <a:r>
              <a:rPr sz="725" b="1" spc="-14" dirty="0">
                <a:latin typeface="Calibri"/>
                <a:cs typeface="Calibri"/>
              </a:rPr>
              <a:t>İ</a:t>
            </a:r>
            <a:r>
              <a:rPr sz="725" b="1" spc="5" dirty="0">
                <a:latin typeface="Calibri"/>
                <a:cs typeface="Calibri"/>
              </a:rPr>
              <a:t>C</a:t>
            </a:r>
            <a:r>
              <a:rPr sz="725" b="1" dirty="0">
                <a:latin typeface="Calibri"/>
                <a:cs typeface="Calibri"/>
              </a:rPr>
              <a:t>İ</a:t>
            </a:r>
            <a:r>
              <a:rPr sz="725" b="1" spc="9" dirty="0">
                <a:latin typeface="Calibri"/>
                <a:cs typeface="Calibri"/>
              </a:rPr>
              <a:t> </a:t>
            </a:r>
            <a:r>
              <a:rPr sz="725" b="1" spc="-5" dirty="0">
                <a:latin typeface="Calibri"/>
                <a:cs typeface="Calibri"/>
              </a:rPr>
              <a:t>MADDE</a:t>
            </a:r>
            <a:r>
              <a:rPr sz="725" b="1" spc="23" dirty="0">
                <a:latin typeface="Calibri"/>
                <a:cs typeface="Calibri"/>
              </a:rPr>
              <a:t> </a:t>
            </a:r>
            <a:r>
              <a:rPr sz="725" b="1" spc="-9" dirty="0">
                <a:latin typeface="Calibri"/>
                <a:cs typeface="Calibri"/>
              </a:rPr>
              <a:t>1</a:t>
            </a:r>
            <a:r>
              <a:rPr sz="725" b="1" spc="-9" dirty="0">
                <a:solidFill>
                  <a:srgbClr val="221F1F"/>
                </a:solidFill>
                <a:latin typeface="Calibri"/>
                <a:cs typeface="Calibri"/>
              </a:rPr>
              <a:t>-</a:t>
            </a:r>
            <a:r>
              <a:rPr sz="725" b="1" spc="23" dirty="0">
                <a:solidFill>
                  <a:srgbClr val="221F1F"/>
                </a:solidFill>
                <a:latin typeface="Calibri"/>
                <a:cs typeface="Calibri"/>
              </a:rPr>
              <a:t> </a:t>
            </a:r>
            <a:r>
              <a:rPr sz="725" dirty="0">
                <a:solidFill>
                  <a:srgbClr val="221F1F"/>
                </a:solidFill>
                <a:latin typeface="Calibri"/>
                <a:cs typeface="Calibri"/>
              </a:rPr>
              <a:t>(1)</a:t>
            </a:r>
            <a:r>
              <a:rPr sz="725" spc="14" dirty="0">
                <a:solidFill>
                  <a:srgbClr val="221F1F"/>
                </a:solidFill>
                <a:latin typeface="Calibri"/>
                <a:cs typeface="Calibri"/>
              </a:rPr>
              <a:t> </a:t>
            </a:r>
            <a:r>
              <a:rPr sz="725" dirty="0">
                <a:solidFill>
                  <a:srgbClr val="221F1F"/>
                </a:solidFill>
                <a:latin typeface="Calibri"/>
                <a:cs typeface="Calibri"/>
              </a:rPr>
              <a:t>)</a:t>
            </a:r>
            <a:r>
              <a:rPr sz="725" spc="-50" dirty="0">
                <a:solidFill>
                  <a:srgbClr val="221F1F"/>
                </a:solidFill>
                <a:latin typeface="Calibri"/>
                <a:cs typeface="Calibri"/>
              </a:rPr>
              <a:t> </a:t>
            </a:r>
            <a:r>
              <a:rPr sz="725" dirty="0">
                <a:latin typeface="Calibri"/>
                <a:cs typeface="Calibri"/>
              </a:rPr>
              <a:t>1/1/2026</a:t>
            </a:r>
            <a:r>
              <a:rPr sz="725" spc="18" dirty="0">
                <a:latin typeface="Calibri"/>
                <a:cs typeface="Calibri"/>
              </a:rPr>
              <a:t> </a:t>
            </a:r>
            <a:r>
              <a:rPr sz="725" spc="-9" dirty="0">
                <a:latin typeface="Calibri"/>
                <a:cs typeface="Calibri"/>
              </a:rPr>
              <a:t>tarihinden</a:t>
            </a:r>
            <a:r>
              <a:rPr sz="725" spc="18" dirty="0">
                <a:latin typeface="Calibri"/>
                <a:cs typeface="Calibri"/>
              </a:rPr>
              <a:t> </a:t>
            </a:r>
            <a:r>
              <a:rPr sz="725" spc="-9" dirty="0">
                <a:latin typeface="Calibri"/>
                <a:cs typeface="Calibri"/>
              </a:rPr>
              <a:t>önce</a:t>
            </a:r>
            <a:r>
              <a:rPr sz="725" spc="14" dirty="0">
                <a:latin typeface="Calibri"/>
                <a:cs typeface="Calibri"/>
              </a:rPr>
              <a:t> </a:t>
            </a:r>
            <a:r>
              <a:rPr sz="725" spc="-5" dirty="0">
                <a:latin typeface="Calibri"/>
                <a:cs typeface="Calibri"/>
              </a:rPr>
              <a:t>çıkış</a:t>
            </a:r>
            <a:r>
              <a:rPr sz="725" spc="18" dirty="0">
                <a:latin typeface="Calibri"/>
                <a:cs typeface="Calibri"/>
              </a:rPr>
              <a:t> </a:t>
            </a:r>
            <a:r>
              <a:rPr sz="725" spc="-5" dirty="0">
                <a:latin typeface="Calibri"/>
                <a:cs typeface="Calibri"/>
              </a:rPr>
              <a:t>ülkesinde</a:t>
            </a:r>
            <a:r>
              <a:rPr sz="725" spc="14" dirty="0">
                <a:latin typeface="Calibri"/>
                <a:cs typeface="Calibri"/>
              </a:rPr>
              <a:t> </a:t>
            </a:r>
            <a:r>
              <a:rPr sz="725" spc="-5" dirty="0">
                <a:latin typeface="Calibri"/>
                <a:cs typeface="Calibri"/>
              </a:rPr>
              <a:t>ihraç</a:t>
            </a:r>
            <a:r>
              <a:rPr sz="725" spc="14" dirty="0">
                <a:latin typeface="Calibri"/>
                <a:cs typeface="Calibri"/>
              </a:rPr>
              <a:t> </a:t>
            </a:r>
            <a:r>
              <a:rPr sz="725" spc="-9" dirty="0">
                <a:latin typeface="Calibri"/>
                <a:cs typeface="Calibri"/>
              </a:rPr>
              <a:t>amacıyla</a:t>
            </a:r>
            <a:r>
              <a:rPr sz="725" spc="18" dirty="0">
                <a:latin typeface="Calibri"/>
                <a:cs typeface="Calibri"/>
              </a:rPr>
              <a:t> </a:t>
            </a:r>
            <a:r>
              <a:rPr sz="725" spc="-5" dirty="0">
                <a:latin typeface="Calibri"/>
                <a:cs typeface="Calibri"/>
              </a:rPr>
              <a:t>Türkiye'ye</a:t>
            </a:r>
            <a:r>
              <a:rPr sz="725" spc="14" dirty="0">
                <a:latin typeface="Calibri"/>
                <a:cs typeface="Calibri"/>
              </a:rPr>
              <a:t> </a:t>
            </a:r>
            <a:r>
              <a:rPr sz="725" spc="-5" dirty="0">
                <a:latin typeface="Calibri"/>
                <a:cs typeface="Calibri"/>
              </a:rPr>
              <a:t>s</a:t>
            </a:r>
            <a:r>
              <a:rPr sz="725" spc="5" dirty="0">
                <a:latin typeface="Calibri"/>
                <a:cs typeface="Calibri"/>
              </a:rPr>
              <a:t>e</a:t>
            </a:r>
            <a:r>
              <a:rPr sz="725" spc="-5" dirty="0">
                <a:latin typeface="Calibri"/>
                <a:cs typeface="Calibri"/>
              </a:rPr>
              <a:t>v</a:t>
            </a:r>
            <a:r>
              <a:rPr sz="725" dirty="0">
                <a:latin typeface="Calibri"/>
                <a:cs typeface="Calibri"/>
              </a:rPr>
              <a:t>k</a:t>
            </a:r>
            <a:r>
              <a:rPr sz="725" spc="14" dirty="0">
                <a:latin typeface="Calibri"/>
                <a:cs typeface="Calibri"/>
              </a:rPr>
              <a:t> </a:t>
            </a:r>
            <a:r>
              <a:rPr sz="725" spc="-5" dirty="0">
                <a:latin typeface="Calibri"/>
                <a:cs typeface="Calibri"/>
              </a:rPr>
              <a:t>edilmek</a:t>
            </a:r>
            <a:r>
              <a:rPr sz="725" spc="14" dirty="0">
                <a:latin typeface="Calibri"/>
                <a:cs typeface="Calibri"/>
              </a:rPr>
              <a:t> </a:t>
            </a:r>
            <a:r>
              <a:rPr sz="725" spc="-5" dirty="0">
                <a:latin typeface="Calibri"/>
                <a:cs typeface="Calibri"/>
              </a:rPr>
              <a:t>üzere</a:t>
            </a:r>
            <a:r>
              <a:rPr sz="725" spc="14" dirty="0">
                <a:latin typeface="Calibri"/>
                <a:cs typeface="Calibri"/>
              </a:rPr>
              <a:t> </a:t>
            </a:r>
            <a:r>
              <a:rPr sz="725" spc="-5" dirty="0">
                <a:latin typeface="Calibri"/>
                <a:cs typeface="Calibri"/>
              </a:rPr>
              <a:t>taşıma</a:t>
            </a:r>
            <a:r>
              <a:rPr sz="725" spc="18" dirty="0">
                <a:latin typeface="Calibri"/>
                <a:cs typeface="Calibri"/>
              </a:rPr>
              <a:t> </a:t>
            </a:r>
            <a:r>
              <a:rPr sz="725" spc="-5" dirty="0">
                <a:latin typeface="Calibri"/>
                <a:cs typeface="Calibri"/>
              </a:rPr>
              <a:t>belgesi</a:t>
            </a:r>
            <a:r>
              <a:rPr sz="725" spc="14" dirty="0">
                <a:latin typeface="Calibri"/>
                <a:cs typeface="Calibri"/>
              </a:rPr>
              <a:t> </a:t>
            </a:r>
            <a:r>
              <a:rPr sz="725" spc="-5" dirty="0">
                <a:latin typeface="Calibri"/>
                <a:cs typeface="Calibri"/>
              </a:rPr>
              <a:t>düzenlenmiş</a:t>
            </a:r>
            <a:r>
              <a:rPr sz="725" spc="18" dirty="0">
                <a:latin typeface="Calibri"/>
                <a:cs typeface="Calibri"/>
              </a:rPr>
              <a:t> </a:t>
            </a:r>
            <a:r>
              <a:rPr sz="725" spc="-9" dirty="0">
                <a:latin typeface="Calibri"/>
                <a:cs typeface="Calibri"/>
              </a:rPr>
              <a:t>veya</a:t>
            </a:r>
            <a:r>
              <a:rPr sz="725" spc="18" dirty="0">
                <a:latin typeface="Calibri"/>
                <a:cs typeface="Calibri"/>
              </a:rPr>
              <a:t> </a:t>
            </a:r>
            <a:r>
              <a:rPr sz="725" spc="-5" dirty="0">
                <a:latin typeface="Calibri"/>
                <a:cs typeface="Calibri"/>
              </a:rPr>
              <a:t>Gümrük</a:t>
            </a:r>
            <a:r>
              <a:rPr sz="725" spc="5" dirty="0">
                <a:latin typeface="Calibri"/>
                <a:cs typeface="Calibri"/>
              </a:rPr>
              <a:t> </a:t>
            </a:r>
            <a:r>
              <a:rPr sz="725" spc="-5" dirty="0">
                <a:latin typeface="Calibri"/>
                <a:cs typeface="Calibri"/>
              </a:rPr>
              <a:t>Mevzuatı</a:t>
            </a:r>
            <a:r>
              <a:rPr sz="725" spc="14" dirty="0">
                <a:latin typeface="Calibri"/>
                <a:cs typeface="Calibri"/>
              </a:rPr>
              <a:t> </a:t>
            </a:r>
            <a:r>
              <a:rPr sz="725" spc="-9" dirty="0">
                <a:latin typeface="Calibri"/>
                <a:cs typeface="Calibri"/>
              </a:rPr>
              <a:t>uyarınca</a:t>
            </a:r>
            <a:r>
              <a:rPr sz="725" spc="18" dirty="0">
                <a:latin typeface="Calibri"/>
                <a:cs typeface="Calibri"/>
              </a:rPr>
              <a:t> </a:t>
            </a:r>
            <a:r>
              <a:rPr sz="725" spc="-5" dirty="0">
                <a:latin typeface="Calibri"/>
                <a:cs typeface="Calibri"/>
              </a:rPr>
              <a:t>gümrük</a:t>
            </a:r>
            <a:r>
              <a:rPr sz="725" spc="14" dirty="0">
                <a:latin typeface="Calibri"/>
                <a:cs typeface="Calibri"/>
              </a:rPr>
              <a:t> </a:t>
            </a:r>
            <a:r>
              <a:rPr sz="725" spc="-5" dirty="0">
                <a:latin typeface="Calibri"/>
                <a:cs typeface="Calibri"/>
              </a:rPr>
              <a:t>idarelerine</a:t>
            </a:r>
            <a:r>
              <a:rPr sz="725" spc="14" dirty="0">
                <a:latin typeface="Calibri"/>
                <a:cs typeface="Calibri"/>
              </a:rPr>
              <a:t> </a:t>
            </a:r>
            <a:r>
              <a:rPr sz="725" spc="-9" dirty="0">
                <a:latin typeface="Calibri"/>
                <a:cs typeface="Calibri"/>
              </a:rPr>
              <a:t>sunulmuş</a:t>
            </a:r>
            <a:r>
              <a:rPr sz="725" spc="18" dirty="0">
                <a:latin typeface="Calibri"/>
                <a:cs typeface="Calibri"/>
              </a:rPr>
              <a:t> </a:t>
            </a:r>
            <a:r>
              <a:rPr sz="725" spc="-9" dirty="0">
                <a:latin typeface="Calibri"/>
                <a:cs typeface="Calibri"/>
              </a:rPr>
              <a:t>olan</a:t>
            </a:r>
            <a:r>
              <a:rPr sz="725" spc="18" dirty="0">
                <a:latin typeface="Calibri"/>
                <a:cs typeface="Calibri"/>
              </a:rPr>
              <a:t> </a:t>
            </a:r>
            <a:r>
              <a:rPr sz="725" spc="-9" dirty="0">
                <a:latin typeface="Calibri"/>
                <a:cs typeface="Calibri"/>
              </a:rPr>
              <a:t>ürünlerin</a:t>
            </a:r>
            <a:r>
              <a:rPr sz="725" spc="18" dirty="0">
                <a:latin typeface="Calibri"/>
                <a:cs typeface="Calibri"/>
              </a:rPr>
              <a:t> </a:t>
            </a:r>
            <a:r>
              <a:rPr sz="725" spc="-5" dirty="0">
                <a:latin typeface="Calibri"/>
                <a:cs typeface="Calibri"/>
              </a:rPr>
              <a:t>ithalatı,</a:t>
            </a:r>
            <a:r>
              <a:rPr sz="725" dirty="0">
                <a:latin typeface="Calibri"/>
                <a:cs typeface="Calibri"/>
              </a:rPr>
              <a:t> 28/2/2026</a:t>
            </a:r>
            <a:r>
              <a:rPr sz="725" spc="32" dirty="0">
                <a:latin typeface="Calibri"/>
                <a:cs typeface="Calibri"/>
              </a:rPr>
              <a:t> </a:t>
            </a:r>
            <a:r>
              <a:rPr sz="725" spc="-9" dirty="0">
                <a:latin typeface="Calibri"/>
                <a:cs typeface="Calibri"/>
              </a:rPr>
              <a:t>tarihine</a:t>
            </a:r>
            <a:r>
              <a:rPr sz="725" spc="27" dirty="0">
                <a:latin typeface="Calibri"/>
                <a:cs typeface="Calibri"/>
              </a:rPr>
              <a:t> </a:t>
            </a:r>
            <a:r>
              <a:rPr sz="725" spc="-9" dirty="0">
                <a:latin typeface="Calibri"/>
                <a:cs typeface="Calibri"/>
              </a:rPr>
              <a:t>kadar</a:t>
            </a:r>
            <a:r>
              <a:rPr sz="725" spc="27" dirty="0">
                <a:latin typeface="Calibri"/>
                <a:cs typeface="Calibri"/>
              </a:rPr>
              <a:t> </a:t>
            </a:r>
            <a:r>
              <a:rPr sz="725" spc="-5" dirty="0">
                <a:latin typeface="Calibri"/>
                <a:cs typeface="Calibri"/>
              </a:rPr>
              <a:t>(bu</a:t>
            </a:r>
            <a:r>
              <a:rPr sz="725" spc="27" dirty="0">
                <a:latin typeface="Calibri"/>
                <a:cs typeface="Calibri"/>
              </a:rPr>
              <a:t> </a:t>
            </a:r>
            <a:r>
              <a:rPr sz="725" spc="-9" dirty="0">
                <a:latin typeface="Calibri"/>
                <a:cs typeface="Calibri"/>
              </a:rPr>
              <a:t>tarih</a:t>
            </a:r>
            <a:r>
              <a:rPr sz="725" spc="27" dirty="0">
                <a:latin typeface="Calibri"/>
                <a:cs typeface="Calibri"/>
              </a:rPr>
              <a:t> </a:t>
            </a:r>
            <a:r>
              <a:rPr sz="725" spc="-9" dirty="0">
                <a:latin typeface="Calibri"/>
                <a:cs typeface="Calibri"/>
              </a:rPr>
              <a:t>dahil)</a:t>
            </a:r>
            <a:r>
              <a:rPr sz="725" spc="27" dirty="0">
                <a:latin typeface="Calibri"/>
                <a:cs typeface="Calibri"/>
              </a:rPr>
              <a:t> </a:t>
            </a:r>
            <a:r>
              <a:rPr sz="725" dirty="0">
                <a:latin typeface="Calibri"/>
                <a:cs typeface="Calibri"/>
              </a:rPr>
              <a:t>TAREKS</a:t>
            </a:r>
            <a:r>
              <a:rPr sz="725" spc="23" dirty="0">
                <a:latin typeface="Calibri"/>
                <a:cs typeface="Calibri"/>
              </a:rPr>
              <a:t> </a:t>
            </a:r>
            <a:r>
              <a:rPr sz="725" spc="-9" dirty="0">
                <a:latin typeface="Calibri"/>
                <a:cs typeface="Calibri"/>
              </a:rPr>
              <a:t>başvurusunun</a:t>
            </a:r>
            <a:r>
              <a:rPr sz="725" spc="27" dirty="0">
                <a:latin typeface="Calibri"/>
                <a:cs typeface="Calibri"/>
              </a:rPr>
              <a:t> </a:t>
            </a:r>
            <a:r>
              <a:rPr sz="725" spc="-5" dirty="0">
                <a:latin typeface="Calibri"/>
                <a:cs typeface="Calibri"/>
              </a:rPr>
              <a:t>gerçekleştirilmesi</a:t>
            </a:r>
            <a:r>
              <a:rPr sz="725" spc="27" dirty="0">
                <a:latin typeface="Calibri"/>
                <a:cs typeface="Calibri"/>
              </a:rPr>
              <a:t> </a:t>
            </a:r>
            <a:r>
              <a:rPr sz="725" spc="-5" dirty="0">
                <a:latin typeface="Calibri"/>
                <a:cs typeface="Calibri"/>
              </a:rPr>
              <a:t>v</a:t>
            </a:r>
            <a:r>
              <a:rPr sz="725" dirty="0">
                <a:latin typeface="Calibri"/>
                <a:cs typeface="Calibri"/>
              </a:rPr>
              <a:t>e</a:t>
            </a:r>
            <a:r>
              <a:rPr sz="725" spc="27" dirty="0">
                <a:latin typeface="Calibri"/>
                <a:cs typeface="Calibri"/>
              </a:rPr>
              <a:t> </a:t>
            </a:r>
            <a:r>
              <a:rPr sz="725" spc="-5" dirty="0">
                <a:latin typeface="Calibri"/>
                <a:cs typeface="Calibri"/>
              </a:rPr>
              <a:t>ithalatçı</a:t>
            </a:r>
            <a:r>
              <a:rPr sz="725" spc="27" dirty="0">
                <a:latin typeface="Calibri"/>
                <a:cs typeface="Calibri"/>
              </a:rPr>
              <a:t> </a:t>
            </a:r>
            <a:r>
              <a:rPr sz="725" spc="-9" dirty="0">
                <a:latin typeface="Calibri"/>
                <a:cs typeface="Calibri"/>
              </a:rPr>
              <a:t>firmanın</a:t>
            </a:r>
            <a:r>
              <a:rPr sz="725" spc="27" dirty="0">
                <a:latin typeface="Calibri"/>
                <a:cs typeface="Calibri"/>
              </a:rPr>
              <a:t> </a:t>
            </a:r>
            <a:r>
              <a:rPr sz="725" spc="-9" dirty="0">
                <a:latin typeface="Calibri"/>
                <a:cs typeface="Calibri"/>
              </a:rPr>
              <a:t>talebi</a:t>
            </a:r>
            <a:r>
              <a:rPr sz="725" spc="27" dirty="0">
                <a:latin typeface="Calibri"/>
                <a:cs typeface="Calibri"/>
              </a:rPr>
              <a:t> </a:t>
            </a:r>
            <a:r>
              <a:rPr sz="725" spc="-9" dirty="0">
                <a:latin typeface="Calibri"/>
                <a:cs typeface="Calibri"/>
              </a:rPr>
              <a:t>halinde,</a:t>
            </a:r>
            <a:r>
              <a:rPr sz="725" spc="32" dirty="0">
                <a:latin typeface="Calibri"/>
                <a:cs typeface="Calibri"/>
              </a:rPr>
              <a:t> </a:t>
            </a:r>
            <a:r>
              <a:rPr sz="725" dirty="0">
                <a:latin typeface="Calibri"/>
                <a:cs typeface="Calibri"/>
              </a:rPr>
              <a:t>15</a:t>
            </a:r>
            <a:r>
              <a:rPr sz="725" spc="32" dirty="0">
                <a:latin typeface="Calibri"/>
                <a:cs typeface="Calibri"/>
              </a:rPr>
              <a:t> </a:t>
            </a:r>
            <a:r>
              <a:rPr sz="725" spc="-9" dirty="0">
                <a:latin typeface="Calibri"/>
                <a:cs typeface="Calibri"/>
              </a:rPr>
              <a:t>inci</a:t>
            </a:r>
            <a:r>
              <a:rPr sz="725" spc="27" dirty="0">
                <a:latin typeface="Calibri"/>
                <a:cs typeface="Calibri"/>
              </a:rPr>
              <a:t> </a:t>
            </a:r>
            <a:r>
              <a:rPr sz="725" spc="-9" dirty="0">
                <a:latin typeface="Calibri"/>
                <a:cs typeface="Calibri"/>
              </a:rPr>
              <a:t>maddeyle</a:t>
            </a:r>
            <a:r>
              <a:rPr sz="725" spc="27" dirty="0">
                <a:latin typeface="Calibri"/>
                <a:cs typeface="Calibri"/>
              </a:rPr>
              <a:t> </a:t>
            </a:r>
            <a:r>
              <a:rPr sz="725" spc="-9" dirty="0">
                <a:latin typeface="Calibri"/>
                <a:cs typeface="Calibri"/>
              </a:rPr>
              <a:t>yürürlükten</a:t>
            </a:r>
            <a:r>
              <a:rPr sz="725" spc="36" dirty="0">
                <a:latin typeface="Calibri"/>
                <a:cs typeface="Calibri"/>
              </a:rPr>
              <a:t> </a:t>
            </a:r>
            <a:r>
              <a:rPr sz="725" spc="-9" dirty="0">
                <a:latin typeface="Calibri"/>
                <a:cs typeface="Calibri"/>
              </a:rPr>
              <a:t>kaldırılan</a:t>
            </a:r>
            <a:r>
              <a:rPr sz="725" spc="27" dirty="0">
                <a:latin typeface="Calibri"/>
                <a:cs typeface="Calibri"/>
              </a:rPr>
              <a:t> </a:t>
            </a:r>
            <a:r>
              <a:rPr sz="725" spc="-9" dirty="0">
                <a:latin typeface="Calibri"/>
                <a:cs typeface="Calibri"/>
              </a:rPr>
              <a:t>Tüketici</a:t>
            </a:r>
            <a:r>
              <a:rPr sz="725" spc="27" dirty="0">
                <a:latin typeface="Calibri"/>
                <a:cs typeface="Calibri"/>
              </a:rPr>
              <a:t> </a:t>
            </a:r>
            <a:r>
              <a:rPr sz="725" spc="-5" dirty="0">
                <a:latin typeface="Calibri"/>
                <a:cs typeface="Calibri"/>
              </a:rPr>
              <a:t>Ürünlerinin</a:t>
            </a:r>
            <a:r>
              <a:rPr sz="725" spc="27" dirty="0">
                <a:latin typeface="Calibri"/>
                <a:cs typeface="Calibri"/>
              </a:rPr>
              <a:t> </a:t>
            </a:r>
            <a:r>
              <a:rPr sz="725" spc="-5" dirty="0">
                <a:latin typeface="Calibri"/>
                <a:cs typeface="Calibri"/>
              </a:rPr>
              <a:t>İthalat</a:t>
            </a:r>
            <a:r>
              <a:rPr sz="725" spc="36" dirty="0">
                <a:latin typeface="Calibri"/>
                <a:cs typeface="Calibri"/>
              </a:rPr>
              <a:t> </a:t>
            </a:r>
            <a:r>
              <a:rPr sz="725" spc="-9" dirty="0">
                <a:latin typeface="Calibri"/>
                <a:cs typeface="Calibri"/>
              </a:rPr>
              <a:t>Denetimi</a:t>
            </a:r>
            <a:r>
              <a:rPr sz="725" spc="27" dirty="0">
                <a:latin typeface="Calibri"/>
                <a:cs typeface="Calibri"/>
              </a:rPr>
              <a:t> </a:t>
            </a:r>
            <a:r>
              <a:rPr sz="725" spc="-5" dirty="0">
                <a:latin typeface="Calibri"/>
                <a:cs typeface="Calibri"/>
              </a:rPr>
              <a:t>Tebliği</a:t>
            </a:r>
            <a:r>
              <a:rPr sz="725" spc="27" dirty="0">
                <a:latin typeface="Calibri"/>
                <a:cs typeface="Calibri"/>
              </a:rPr>
              <a:t> </a:t>
            </a:r>
            <a:r>
              <a:rPr sz="725" spc="-5" dirty="0">
                <a:latin typeface="Calibri"/>
                <a:cs typeface="Calibri"/>
              </a:rPr>
              <a:t>(Ürün</a:t>
            </a:r>
            <a:r>
              <a:rPr sz="725" spc="27" dirty="0">
                <a:latin typeface="Calibri"/>
                <a:cs typeface="Calibri"/>
              </a:rPr>
              <a:t> </a:t>
            </a:r>
            <a:r>
              <a:rPr sz="725" spc="-5" dirty="0">
                <a:latin typeface="Calibri"/>
                <a:cs typeface="Calibri"/>
              </a:rPr>
              <a:t>Güvenliği</a:t>
            </a:r>
            <a:r>
              <a:rPr sz="725" spc="27" dirty="0">
                <a:latin typeface="Calibri"/>
                <a:cs typeface="Calibri"/>
              </a:rPr>
              <a:t> </a:t>
            </a:r>
            <a:r>
              <a:rPr sz="725" spc="-5" dirty="0">
                <a:latin typeface="Calibri"/>
                <a:cs typeface="Calibri"/>
              </a:rPr>
              <a:t>v</a:t>
            </a:r>
            <a:r>
              <a:rPr sz="725" dirty="0">
                <a:latin typeface="Calibri"/>
                <a:cs typeface="Calibri"/>
              </a:rPr>
              <a:t>e</a:t>
            </a:r>
            <a:r>
              <a:rPr sz="725" spc="27" dirty="0">
                <a:latin typeface="Calibri"/>
                <a:cs typeface="Calibri"/>
              </a:rPr>
              <a:t> </a:t>
            </a:r>
            <a:r>
              <a:rPr sz="725" spc="-5" dirty="0">
                <a:latin typeface="Calibri"/>
                <a:cs typeface="Calibri"/>
              </a:rPr>
              <a:t>De-netimi Tebliği:</a:t>
            </a:r>
            <a:r>
              <a:rPr sz="725" dirty="0">
                <a:latin typeface="Calibri"/>
                <a:cs typeface="Calibri"/>
              </a:rPr>
              <a:t> 2025/12)'ne</a:t>
            </a:r>
            <a:r>
              <a:rPr sz="725" spc="-5" dirty="0">
                <a:latin typeface="Calibri"/>
                <a:cs typeface="Calibri"/>
              </a:rPr>
              <a:t> </a:t>
            </a:r>
            <a:r>
              <a:rPr sz="725" spc="5" dirty="0">
                <a:latin typeface="Calibri"/>
                <a:cs typeface="Calibri"/>
              </a:rPr>
              <a:t>g</a:t>
            </a:r>
            <a:r>
              <a:rPr sz="725" spc="-5" dirty="0">
                <a:latin typeface="Calibri"/>
                <a:cs typeface="Calibri"/>
              </a:rPr>
              <a:t>ör</a:t>
            </a:r>
            <a:r>
              <a:rPr sz="725" dirty="0">
                <a:latin typeface="Calibri"/>
                <a:cs typeface="Calibri"/>
              </a:rPr>
              <a:t>e</a:t>
            </a:r>
            <a:r>
              <a:rPr sz="725" spc="-5" dirty="0">
                <a:latin typeface="Calibri"/>
                <a:cs typeface="Calibri"/>
              </a:rPr>
              <a:t> </a:t>
            </a:r>
            <a:r>
              <a:rPr sz="725" spc="-9" dirty="0">
                <a:latin typeface="Calibri"/>
                <a:cs typeface="Calibri"/>
              </a:rPr>
              <a:t>sonuçlandırılır.</a:t>
            </a:r>
            <a:endParaRPr sz="725">
              <a:latin typeface="Calibri"/>
              <a:cs typeface="Calibri"/>
            </a:endParaRPr>
          </a:p>
          <a:p>
            <a:pPr marL="418620">
              <a:spcBef>
                <a:spcPts val="230"/>
              </a:spcBef>
            </a:pPr>
            <a:r>
              <a:rPr sz="725" b="1" spc="-9" dirty="0">
                <a:latin typeface="Calibri"/>
                <a:cs typeface="Calibri"/>
              </a:rPr>
              <a:t>Yürürlük</a:t>
            </a:r>
            <a:endParaRPr sz="725">
              <a:latin typeface="Calibri"/>
              <a:cs typeface="Calibri"/>
            </a:endParaRPr>
          </a:p>
          <a:p>
            <a:pPr marL="418620">
              <a:spcBef>
                <a:spcPts val="281"/>
              </a:spcBef>
            </a:pPr>
            <a:r>
              <a:rPr sz="725" b="1" dirty="0">
                <a:latin typeface="Calibri"/>
                <a:cs typeface="Calibri"/>
              </a:rPr>
              <a:t>MADDE</a:t>
            </a:r>
            <a:r>
              <a:rPr sz="725" b="1" spc="-9" dirty="0">
                <a:latin typeface="Calibri"/>
                <a:cs typeface="Calibri"/>
              </a:rPr>
              <a:t> </a:t>
            </a:r>
            <a:r>
              <a:rPr sz="725" b="1" dirty="0">
                <a:latin typeface="Calibri"/>
                <a:cs typeface="Calibri"/>
              </a:rPr>
              <a:t>16-</a:t>
            </a:r>
            <a:r>
              <a:rPr sz="725" b="1" spc="-18" dirty="0">
                <a:latin typeface="Calibri"/>
                <a:cs typeface="Calibri"/>
              </a:rPr>
              <a:t> </a:t>
            </a:r>
            <a:r>
              <a:rPr sz="725" dirty="0">
                <a:solidFill>
                  <a:srgbClr val="221F1F"/>
                </a:solidFill>
                <a:latin typeface="Calibri"/>
                <a:cs typeface="Calibri"/>
              </a:rPr>
              <a:t>(1)</a:t>
            </a:r>
            <a:r>
              <a:rPr sz="725" spc="-23" dirty="0">
                <a:solidFill>
                  <a:srgbClr val="221F1F"/>
                </a:solidFill>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Tebliğ</a:t>
            </a:r>
            <a:r>
              <a:rPr sz="725" spc="-5" dirty="0">
                <a:latin typeface="Calibri"/>
                <a:cs typeface="Calibri"/>
              </a:rPr>
              <a:t> </a:t>
            </a:r>
            <a:r>
              <a:rPr sz="725" dirty="0">
                <a:latin typeface="Calibri"/>
                <a:cs typeface="Calibri"/>
              </a:rPr>
              <a:t>1/1/2026</a:t>
            </a:r>
            <a:r>
              <a:rPr sz="725" spc="-14" dirty="0">
                <a:latin typeface="Calibri"/>
                <a:cs typeface="Calibri"/>
              </a:rPr>
              <a:t> </a:t>
            </a:r>
            <a:r>
              <a:rPr sz="725" spc="-9" dirty="0">
                <a:latin typeface="Calibri"/>
                <a:cs typeface="Calibri"/>
              </a:rPr>
              <a:t>tarihinde</a:t>
            </a:r>
            <a:r>
              <a:rPr sz="725" spc="-14" dirty="0">
                <a:latin typeface="Calibri"/>
                <a:cs typeface="Calibri"/>
              </a:rPr>
              <a:t> </a:t>
            </a:r>
            <a:r>
              <a:rPr sz="725" dirty="0">
                <a:latin typeface="Calibri"/>
                <a:cs typeface="Calibri"/>
              </a:rPr>
              <a:t>yürürlüğe</a:t>
            </a:r>
            <a:r>
              <a:rPr sz="725" spc="-9" dirty="0">
                <a:latin typeface="Calibri"/>
                <a:cs typeface="Calibri"/>
              </a:rPr>
              <a:t> girer.</a:t>
            </a:r>
            <a:endParaRPr sz="725">
              <a:latin typeface="Calibri"/>
              <a:cs typeface="Calibri"/>
            </a:endParaRPr>
          </a:p>
          <a:p>
            <a:pPr marL="418620">
              <a:spcBef>
                <a:spcPts val="45"/>
              </a:spcBef>
            </a:pPr>
            <a:r>
              <a:rPr sz="725" b="1" spc="-9" dirty="0">
                <a:latin typeface="Calibri"/>
                <a:cs typeface="Calibri"/>
              </a:rPr>
              <a:t>Yürütme</a:t>
            </a:r>
            <a:endParaRPr sz="725">
              <a:latin typeface="Calibri"/>
              <a:cs typeface="Calibri"/>
            </a:endParaRPr>
          </a:p>
          <a:p>
            <a:pPr marL="418620">
              <a:spcBef>
                <a:spcPts val="41"/>
              </a:spcBef>
            </a:pPr>
            <a:r>
              <a:rPr sz="725" b="1" dirty="0">
                <a:latin typeface="Calibri"/>
                <a:cs typeface="Calibri"/>
              </a:rPr>
              <a:t>MADDE</a:t>
            </a:r>
            <a:r>
              <a:rPr sz="725" b="1" spc="-5" dirty="0">
                <a:latin typeface="Calibri"/>
                <a:cs typeface="Calibri"/>
              </a:rPr>
              <a:t> </a:t>
            </a:r>
            <a:r>
              <a:rPr sz="725" b="1" dirty="0">
                <a:latin typeface="Calibri"/>
                <a:cs typeface="Calibri"/>
              </a:rPr>
              <a:t>17</a:t>
            </a:r>
            <a:r>
              <a:rPr sz="725" b="1" dirty="0">
                <a:solidFill>
                  <a:srgbClr val="221F1F"/>
                </a:solidFill>
                <a:latin typeface="Calibri"/>
                <a:cs typeface="Calibri"/>
              </a:rPr>
              <a:t>-</a:t>
            </a:r>
            <a:r>
              <a:rPr sz="725" b="1" spc="-23" dirty="0">
                <a:solidFill>
                  <a:srgbClr val="221F1F"/>
                </a:solidFill>
                <a:latin typeface="Calibri"/>
                <a:cs typeface="Calibri"/>
              </a:rPr>
              <a:t> </a:t>
            </a:r>
            <a:r>
              <a:rPr sz="725" b="1" dirty="0">
                <a:latin typeface="Calibri"/>
                <a:cs typeface="Calibri"/>
              </a:rPr>
              <a:t>(1) </a:t>
            </a:r>
            <a:r>
              <a:rPr sz="725" dirty="0">
                <a:latin typeface="Calibri"/>
                <a:cs typeface="Calibri"/>
              </a:rPr>
              <a:t>Bu</a:t>
            </a:r>
            <a:r>
              <a:rPr sz="725" spc="-9" dirty="0">
                <a:latin typeface="Calibri"/>
                <a:cs typeface="Calibri"/>
              </a:rPr>
              <a:t> </a:t>
            </a:r>
            <a:r>
              <a:rPr sz="725" dirty="0">
                <a:latin typeface="Calibri"/>
                <a:cs typeface="Calibri"/>
              </a:rPr>
              <a:t>Tebliğ </a:t>
            </a:r>
            <a:r>
              <a:rPr sz="725" spc="-9" dirty="0">
                <a:latin typeface="Calibri"/>
                <a:cs typeface="Calibri"/>
              </a:rPr>
              <a:t>hükümlerini</a:t>
            </a:r>
            <a:r>
              <a:rPr sz="725" spc="-14" dirty="0">
                <a:latin typeface="Calibri"/>
                <a:cs typeface="Calibri"/>
              </a:rPr>
              <a:t> </a:t>
            </a:r>
            <a:r>
              <a:rPr sz="725" dirty="0">
                <a:latin typeface="Calibri"/>
                <a:cs typeface="Calibri"/>
              </a:rPr>
              <a:t>Ticaret</a:t>
            </a:r>
            <a:r>
              <a:rPr sz="725" spc="-9" dirty="0">
                <a:latin typeface="Calibri"/>
                <a:cs typeface="Calibri"/>
              </a:rPr>
              <a:t> Bakanı</a:t>
            </a:r>
            <a:r>
              <a:rPr sz="725" spc="-14" dirty="0">
                <a:latin typeface="Calibri"/>
                <a:cs typeface="Calibri"/>
              </a:rPr>
              <a:t> </a:t>
            </a:r>
            <a:r>
              <a:rPr sz="725" spc="-9" dirty="0">
                <a:latin typeface="Calibri"/>
                <a:cs typeface="Calibri"/>
              </a:rPr>
              <a:t>yürütür</a:t>
            </a:r>
            <a:r>
              <a:rPr sz="725" b="1" spc="-9" dirty="0">
                <a:latin typeface="Calibri"/>
                <a:cs typeface="Calibri"/>
              </a:rPr>
              <a:t>.</a:t>
            </a:r>
            <a:endParaRPr sz="725">
              <a:latin typeface="Calibri"/>
              <a:cs typeface="Calibri"/>
            </a:endParaRPr>
          </a:p>
        </p:txBody>
      </p:sp>
      <p:sp>
        <p:nvSpPr>
          <p:cNvPr id="6" name="object 6"/>
          <p:cNvSpPr txBox="1"/>
          <p:nvPr/>
        </p:nvSpPr>
        <p:spPr>
          <a:xfrm>
            <a:off x="1650680" y="2850533"/>
            <a:ext cx="2024578" cy="207648"/>
          </a:xfrm>
          <a:prstGeom prst="rect">
            <a:avLst/>
          </a:prstGeom>
        </p:spPr>
        <p:txBody>
          <a:bodyPr vert="horz" wrap="square" lIns="0" tIns="12092" rIns="0" bIns="0" rtlCol="0">
            <a:spAutoFit/>
          </a:bodyPr>
          <a:lstStyle/>
          <a:p>
            <a:pPr marL="11516">
              <a:spcBef>
                <a:spcPts val="95"/>
              </a:spcBef>
            </a:pPr>
            <a:r>
              <a:rPr sz="1270" b="1" dirty="0">
                <a:solidFill>
                  <a:srgbClr val="ED0000"/>
                </a:solidFill>
                <a:latin typeface="Calibri"/>
                <a:cs typeface="Calibri"/>
              </a:rPr>
              <a:t>2026</a:t>
            </a:r>
            <a:r>
              <a:rPr sz="1270" b="1" spc="-32" dirty="0">
                <a:solidFill>
                  <a:srgbClr val="ED0000"/>
                </a:solidFill>
                <a:latin typeface="Calibri"/>
                <a:cs typeface="Calibri"/>
              </a:rPr>
              <a:t> </a:t>
            </a:r>
            <a:r>
              <a:rPr sz="1270" b="1" dirty="0">
                <a:solidFill>
                  <a:srgbClr val="ED0000"/>
                </a:solidFill>
                <a:latin typeface="Calibri"/>
                <a:cs typeface="Calibri"/>
              </a:rPr>
              <a:t>Eklenen</a:t>
            </a:r>
            <a:r>
              <a:rPr sz="1270" b="1" spc="-27"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dirty="0">
                <a:solidFill>
                  <a:srgbClr val="ED0000"/>
                </a:solidFill>
                <a:latin typeface="Calibri"/>
                <a:cs typeface="Calibri"/>
              </a:rPr>
              <a:t>Listesi</a:t>
            </a:r>
            <a:r>
              <a:rPr sz="1270" b="1" spc="-27" dirty="0">
                <a:solidFill>
                  <a:srgbClr val="ED0000"/>
                </a:solidFill>
                <a:latin typeface="Calibri"/>
                <a:cs typeface="Calibri"/>
              </a:rPr>
              <a:t> </a:t>
            </a:r>
            <a:r>
              <a:rPr sz="1270" b="1" spc="-9" dirty="0">
                <a:solidFill>
                  <a:srgbClr val="ED0000"/>
                </a:solidFill>
                <a:latin typeface="Calibri"/>
                <a:cs typeface="Calibri"/>
              </a:rPr>
              <a:t>EK-</a:t>
            </a:r>
            <a:r>
              <a:rPr sz="1270" b="1" spc="-45" dirty="0">
                <a:solidFill>
                  <a:srgbClr val="ED0000"/>
                </a:solidFill>
                <a:latin typeface="Calibri"/>
                <a:cs typeface="Calibri"/>
              </a:rPr>
              <a:t>1</a:t>
            </a:r>
            <a:endParaRPr sz="1270">
              <a:latin typeface="Calibri"/>
              <a:cs typeface="Calibri"/>
            </a:endParaRPr>
          </a:p>
        </p:txBody>
      </p:sp>
      <p:graphicFrame>
        <p:nvGraphicFramePr>
          <p:cNvPr id="7" name="object 7"/>
          <p:cNvGraphicFramePr>
            <a:graphicFrameLocks noGrp="1"/>
          </p:cNvGraphicFramePr>
          <p:nvPr/>
        </p:nvGraphicFramePr>
        <p:xfrm>
          <a:off x="1413443" y="3080388"/>
          <a:ext cx="8987377" cy="1374479"/>
        </p:xfrm>
        <a:graphic>
          <a:graphicData uri="http://schemas.openxmlformats.org/drawingml/2006/table">
            <a:tbl>
              <a:tblPr firstRow="1" bandRow="1">
                <a:tableStyleId>{2D5ABB26-0587-4C30-8999-92F81FD0307C}</a:tableStyleId>
              </a:tblPr>
              <a:tblGrid>
                <a:gridCol w="526298">
                  <a:extLst>
                    <a:ext uri="{9D8B030D-6E8A-4147-A177-3AD203B41FA5}">
                      <a16:colId xmlns:a16="http://schemas.microsoft.com/office/drawing/2014/main" val="20000"/>
                    </a:ext>
                  </a:extLst>
                </a:gridCol>
                <a:gridCol w="777931">
                  <a:extLst>
                    <a:ext uri="{9D8B030D-6E8A-4147-A177-3AD203B41FA5}">
                      <a16:colId xmlns:a16="http://schemas.microsoft.com/office/drawing/2014/main" val="20001"/>
                    </a:ext>
                  </a:extLst>
                </a:gridCol>
                <a:gridCol w="544149">
                  <a:extLst>
                    <a:ext uri="{9D8B030D-6E8A-4147-A177-3AD203B41FA5}">
                      <a16:colId xmlns:a16="http://schemas.microsoft.com/office/drawing/2014/main" val="20002"/>
                    </a:ext>
                  </a:extLst>
                </a:gridCol>
                <a:gridCol w="2728805">
                  <a:extLst>
                    <a:ext uri="{9D8B030D-6E8A-4147-A177-3AD203B41FA5}">
                      <a16:colId xmlns:a16="http://schemas.microsoft.com/office/drawing/2014/main" val="20003"/>
                    </a:ext>
                  </a:extLst>
                </a:gridCol>
                <a:gridCol w="1146455">
                  <a:extLst>
                    <a:ext uri="{9D8B030D-6E8A-4147-A177-3AD203B41FA5}">
                      <a16:colId xmlns:a16="http://schemas.microsoft.com/office/drawing/2014/main" val="20004"/>
                    </a:ext>
                  </a:extLst>
                </a:gridCol>
                <a:gridCol w="1631293">
                  <a:extLst>
                    <a:ext uri="{9D8B030D-6E8A-4147-A177-3AD203B41FA5}">
                      <a16:colId xmlns:a16="http://schemas.microsoft.com/office/drawing/2014/main" val="20005"/>
                    </a:ext>
                  </a:extLst>
                </a:gridCol>
                <a:gridCol w="1632446">
                  <a:extLst>
                    <a:ext uri="{9D8B030D-6E8A-4147-A177-3AD203B41FA5}">
                      <a16:colId xmlns:a16="http://schemas.microsoft.com/office/drawing/2014/main" val="20006"/>
                    </a:ext>
                  </a:extLst>
                </a:gridCol>
              </a:tblGrid>
              <a:tr h="228024">
                <a:tc>
                  <a:txBody>
                    <a:bodyPr/>
                    <a:lstStyle/>
                    <a:p>
                      <a:pPr marL="67945">
                        <a:lnSpc>
                          <a:spcPts val="940"/>
                        </a:lnSpc>
                      </a:pPr>
                      <a:r>
                        <a:rPr sz="700" b="1" dirty="0">
                          <a:latin typeface="Calibri"/>
                          <a:cs typeface="Calibri"/>
                        </a:rPr>
                        <a:t>Sıra</a:t>
                      </a:r>
                      <a:r>
                        <a:rPr sz="700" b="1" spc="-25" dirty="0">
                          <a:latin typeface="Calibri"/>
                          <a:cs typeface="Calibri"/>
                        </a:rPr>
                        <a:t> 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b="1" spc="-20" dirty="0">
                          <a:latin typeface="Calibri"/>
                          <a:cs typeface="Calibri"/>
                        </a:rPr>
                        <a:t>GTİP</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dirty="0">
                          <a:latin typeface="Calibri"/>
                          <a:cs typeface="Calibri"/>
                        </a:rPr>
                        <a:t>Madde</a:t>
                      </a:r>
                      <a:r>
                        <a:rPr sz="700" b="1" spc="-10" dirty="0">
                          <a:latin typeface="Calibri"/>
                          <a:cs typeface="Calibri"/>
                        </a:rPr>
                        <a:t> </a:t>
                      </a:r>
                      <a:r>
                        <a:rPr sz="700" b="1" spc="-25" dirty="0">
                          <a:latin typeface="Calibri"/>
                          <a:cs typeface="Calibri"/>
                        </a:rPr>
                        <a:t>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b="1" dirty="0">
                          <a:latin typeface="Calibri"/>
                          <a:cs typeface="Calibri"/>
                        </a:rPr>
                        <a:t>Kullanım</a:t>
                      </a:r>
                      <a:r>
                        <a:rPr sz="700" b="1" spc="-40" dirty="0">
                          <a:latin typeface="Calibri"/>
                          <a:cs typeface="Calibri"/>
                        </a:rPr>
                        <a:t> </a:t>
                      </a:r>
                      <a:r>
                        <a:rPr sz="700" b="1" spc="-10" dirty="0">
                          <a:latin typeface="Calibri"/>
                          <a:cs typeface="Calibri"/>
                        </a:rPr>
                        <a:t>Amacı</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10" dirty="0">
                          <a:latin typeface="Calibri"/>
                          <a:cs typeface="Calibri"/>
                        </a:rPr>
                        <a:t>İlgili</a:t>
                      </a:r>
                      <a:r>
                        <a:rPr sz="700" b="1" spc="5" dirty="0">
                          <a:latin typeface="Calibri"/>
                          <a:cs typeface="Calibri"/>
                        </a:rPr>
                        <a:t> </a:t>
                      </a:r>
                      <a:r>
                        <a:rPr sz="700" b="1" spc="-10" dirty="0">
                          <a:latin typeface="Calibri"/>
                          <a:cs typeface="Calibri"/>
                        </a:rPr>
                        <a:t>Mevzuat</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b="1" spc="-10" dirty="0">
                          <a:latin typeface="Calibri"/>
                          <a:cs typeface="Calibri"/>
                        </a:rPr>
                        <a:t>Kontrol</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619005">
                <a:tc>
                  <a:txBody>
                    <a:bodyPr/>
                    <a:lstStyle/>
                    <a:p>
                      <a:pPr marL="67945">
                        <a:lnSpc>
                          <a:spcPts val="940"/>
                        </a:lnSpc>
                      </a:pPr>
                      <a:r>
                        <a:rPr sz="700" spc="-25" dirty="0">
                          <a:latin typeface="Calibri"/>
                          <a:cs typeface="Calibri"/>
                        </a:rPr>
                        <a:t>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3926.90.97.90.29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Kılıflar</a:t>
                      </a:r>
                      <a:r>
                        <a:rPr sz="700" spc="5" dirty="0">
                          <a:latin typeface="Calibri"/>
                          <a:cs typeface="Calibri"/>
                        </a:rPr>
                        <a:t> </a:t>
                      </a:r>
                      <a:r>
                        <a:rPr sz="700" dirty="0">
                          <a:latin typeface="Calibri"/>
                          <a:cs typeface="Calibri"/>
                        </a:rPr>
                        <a:t>(Cep </a:t>
                      </a:r>
                      <a:r>
                        <a:rPr sz="700" spc="-10" dirty="0">
                          <a:latin typeface="Calibri"/>
                          <a:cs typeface="Calibri"/>
                        </a:rPr>
                        <a:t>telefonu,</a:t>
                      </a:r>
                      <a:r>
                        <a:rPr sz="700" spc="5" dirty="0">
                          <a:latin typeface="Calibri"/>
                          <a:cs typeface="Calibri"/>
                        </a:rPr>
                        <a:t> </a:t>
                      </a:r>
                      <a:r>
                        <a:rPr sz="700" dirty="0">
                          <a:latin typeface="Calibri"/>
                          <a:cs typeface="Calibri"/>
                        </a:rPr>
                        <a:t>tablet, </a:t>
                      </a:r>
                      <a:r>
                        <a:rPr sz="700" spc="-10" dirty="0">
                          <a:latin typeface="Calibri"/>
                          <a:cs typeface="Calibri"/>
                        </a:rPr>
                        <a:t>bilgisayar</a:t>
                      </a:r>
                      <a:r>
                        <a:rPr sz="700" spc="-5" dirty="0">
                          <a:latin typeface="Calibri"/>
                          <a:cs typeface="Calibri"/>
                        </a:rPr>
                        <a:t> </a:t>
                      </a:r>
                      <a:r>
                        <a:rPr sz="700" spc="-10" dirty="0">
                          <a:latin typeface="Calibri"/>
                          <a:cs typeface="Calibri"/>
                        </a:rPr>
                        <a:t>kılıfı</a:t>
                      </a:r>
                      <a:r>
                        <a:rPr sz="700" spc="-5" dirty="0">
                          <a:latin typeface="Calibri"/>
                          <a:cs typeface="Calibri"/>
                        </a:rPr>
                        <a:t> </a:t>
                      </a:r>
                      <a:r>
                        <a:rPr sz="700" dirty="0">
                          <a:latin typeface="Calibri"/>
                          <a:cs typeface="Calibri"/>
                        </a:rPr>
                        <a:t>vb.)</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ekran koruma </a:t>
                      </a:r>
                      <a:r>
                        <a:rPr sz="700" spc="-20" dirty="0">
                          <a:latin typeface="Calibri"/>
                          <a:cs typeface="Calibri"/>
                        </a:rPr>
                        <a:t>filmi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Kimyasalların</a:t>
                      </a:r>
                      <a:r>
                        <a:rPr sz="700" spc="50" dirty="0">
                          <a:latin typeface="Calibri"/>
                          <a:cs typeface="Calibri"/>
                        </a:rPr>
                        <a:t> </a:t>
                      </a:r>
                      <a:r>
                        <a:rPr sz="700" spc="-10" dirty="0">
                          <a:latin typeface="Calibri"/>
                          <a:cs typeface="Calibri"/>
                        </a:rPr>
                        <a:t>Kaydı,</a:t>
                      </a:r>
                      <a:endParaRPr sz="700">
                        <a:latin typeface="Calibri"/>
                        <a:cs typeface="Calibri"/>
                      </a:endParaRPr>
                    </a:p>
                    <a:p>
                      <a:pPr marL="67945" marR="149860">
                        <a:lnSpc>
                          <a:spcPct val="117500"/>
                        </a:lnSpc>
                        <a:spcBef>
                          <a:spcPts val="10"/>
                        </a:spcBef>
                      </a:pPr>
                      <a:r>
                        <a:rPr sz="700" spc="-10" dirty="0">
                          <a:latin typeface="Calibri"/>
                          <a:cs typeface="Calibri"/>
                        </a:rPr>
                        <a:t>Değerlendirilmesi,</a:t>
                      </a:r>
                      <a:r>
                        <a:rPr sz="700" spc="50" dirty="0">
                          <a:latin typeface="Calibri"/>
                          <a:cs typeface="Calibri"/>
                        </a:rPr>
                        <a:t> </a:t>
                      </a:r>
                      <a:r>
                        <a:rPr sz="700" dirty="0">
                          <a:latin typeface="Calibri"/>
                          <a:cs typeface="Calibri"/>
                        </a:rPr>
                        <a:t>İzni</a:t>
                      </a:r>
                      <a:r>
                        <a:rPr sz="700" spc="45" dirty="0">
                          <a:latin typeface="Calibri"/>
                          <a:cs typeface="Calibri"/>
                        </a:rPr>
                        <a:t> </a:t>
                      </a:r>
                      <a:r>
                        <a:rPr sz="700" spc="-25" dirty="0">
                          <a:latin typeface="Calibri"/>
                          <a:cs typeface="Calibri"/>
                        </a:rPr>
                        <a:t>ve</a:t>
                      </a:r>
                      <a:r>
                        <a:rPr sz="700" spc="500" dirty="0">
                          <a:latin typeface="Calibri"/>
                          <a:cs typeface="Calibri"/>
                        </a:rPr>
                        <a:t> </a:t>
                      </a:r>
                      <a:r>
                        <a:rPr sz="700" spc="-10" dirty="0">
                          <a:latin typeface="Calibri"/>
                          <a:cs typeface="Calibri"/>
                        </a:rPr>
                        <a:t>Kısıtlanması</a:t>
                      </a:r>
                      <a:r>
                        <a:rPr sz="700" spc="45" dirty="0">
                          <a:latin typeface="Calibri"/>
                          <a:cs typeface="Calibri"/>
                        </a:rPr>
                        <a:t> </a:t>
                      </a:r>
                      <a:r>
                        <a:rPr sz="700" spc="-10" dirty="0">
                          <a:latin typeface="Calibri"/>
                          <a:cs typeface="Calibri"/>
                        </a:rPr>
                        <a:t>Hakkında</a:t>
                      </a:r>
                      <a:r>
                        <a:rPr sz="700" spc="500" dirty="0">
                          <a:latin typeface="Calibri"/>
                          <a:cs typeface="Calibri"/>
                        </a:rPr>
                        <a:t> </a:t>
                      </a:r>
                      <a:r>
                        <a:rPr sz="700" spc="-10" dirty="0">
                          <a:latin typeface="Calibri"/>
                          <a:cs typeface="Calibri"/>
                        </a:rPr>
                        <a:t>Yönetmelik</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Azorenklendiriciler</a:t>
                      </a:r>
                      <a:r>
                        <a:rPr sz="700" spc="50" dirty="0">
                          <a:latin typeface="Calibri"/>
                          <a:cs typeface="Calibri"/>
                        </a:rPr>
                        <a:t> </a:t>
                      </a:r>
                      <a:r>
                        <a:rPr sz="700" dirty="0">
                          <a:latin typeface="Calibri"/>
                          <a:cs typeface="Calibri"/>
                        </a:rPr>
                        <a:t>ve</a:t>
                      </a:r>
                      <a:r>
                        <a:rPr sz="700" spc="35" dirty="0">
                          <a:latin typeface="Calibri"/>
                          <a:cs typeface="Calibri"/>
                        </a:rPr>
                        <a:t> </a:t>
                      </a:r>
                      <a:r>
                        <a:rPr sz="700" spc="-10" dirty="0">
                          <a:latin typeface="Calibri"/>
                          <a:cs typeface="Calibri"/>
                        </a:rPr>
                        <a:t>azoboyar</a:t>
                      </a:r>
                      <a:endParaRPr sz="700">
                        <a:latin typeface="Calibri"/>
                        <a:cs typeface="Calibri"/>
                      </a:endParaRPr>
                    </a:p>
                    <a:p>
                      <a:pPr marL="68580" marR="252729">
                        <a:lnSpc>
                          <a:spcPct val="117500"/>
                        </a:lnSpc>
                        <a:spcBef>
                          <a:spcPts val="10"/>
                        </a:spcBef>
                      </a:pPr>
                      <a:r>
                        <a:rPr sz="700" spc="-10" dirty="0">
                          <a:latin typeface="Calibri"/>
                          <a:cs typeface="Calibri"/>
                        </a:rPr>
                        <a:t>maddeler,</a:t>
                      </a:r>
                      <a:r>
                        <a:rPr sz="700" spc="-5" dirty="0">
                          <a:latin typeface="Calibri"/>
                          <a:cs typeface="Calibri"/>
                        </a:rPr>
                        <a:t> </a:t>
                      </a:r>
                      <a:r>
                        <a:rPr sz="700" dirty="0">
                          <a:latin typeface="Calibri"/>
                          <a:cs typeface="Calibri"/>
                        </a:rPr>
                        <a:t>Kadmiyum,</a:t>
                      </a:r>
                      <a:r>
                        <a:rPr sz="700" spc="-5" dirty="0">
                          <a:latin typeface="Calibri"/>
                          <a:cs typeface="Calibri"/>
                        </a:rPr>
                        <a:t> </a:t>
                      </a:r>
                      <a:r>
                        <a:rPr sz="700" dirty="0">
                          <a:latin typeface="Calibri"/>
                          <a:cs typeface="Calibri"/>
                        </a:rPr>
                        <a:t>PAH,</a:t>
                      </a:r>
                      <a:r>
                        <a:rPr sz="700" spc="-5" dirty="0">
                          <a:latin typeface="Calibri"/>
                          <a:cs typeface="Calibri"/>
                        </a:rPr>
                        <a:t> </a:t>
                      </a:r>
                      <a:r>
                        <a:rPr sz="700" spc="-10" dirty="0">
                          <a:latin typeface="Calibri"/>
                          <a:cs typeface="Calibri"/>
                        </a:rPr>
                        <a:t>Kurşun,</a:t>
                      </a:r>
                      <a:r>
                        <a:rPr sz="700" spc="500" dirty="0">
                          <a:latin typeface="Calibri"/>
                          <a:cs typeface="Calibri"/>
                        </a:rPr>
                        <a:t> </a:t>
                      </a:r>
                      <a:r>
                        <a:rPr sz="700" dirty="0">
                          <a:latin typeface="Calibri"/>
                          <a:cs typeface="Calibri"/>
                        </a:rPr>
                        <a:t>Krom</a:t>
                      </a:r>
                      <a:r>
                        <a:rPr sz="700" spc="-20" dirty="0">
                          <a:latin typeface="Calibri"/>
                          <a:cs typeface="Calibri"/>
                        </a:rPr>
                        <a:t> </a:t>
                      </a:r>
                      <a:r>
                        <a:rPr sz="700" dirty="0">
                          <a:latin typeface="Calibri"/>
                          <a:cs typeface="Calibri"/>
                        </a:rPr>
                        <a:t>VI,</a:t>
                      </a:r>
                      <a:r>
                        <a:rPr sz="700" spc="-15" dirty="0">
                          <a:latin typeface="Calibri"/>
                          <a:cs typeface="Calibri"/>
                        </a:rPr>
                        <a:t> </a:t>
                      </a:r>
                      <a:r>
                        <a:rPr sz="700" dirty="0">
                          <a:latin typeface="Calibri"/>
                          <a:cs typeface="Calibri"/>
                        </a:rPr>
                        <a:t>Nikel,</a:t>
                      </a:r>
                      <a:r>
                        <a:rPr sz="700" spc="-15" dirty="0">
                          <a:latin typeface="Calibri"/>
                          <a:cs typeface="Calibri"/>
                        </a:rPr>
                        <a:t> </a:t>
                      </a:r>
                      <a:r>
                        <a:rPr sz="700" spc="-10" dirty="0">
                          <a:latin typeface="Calibri"/>
                          <a:cs typeface="Calibri"/>
                        </a:rPr>
                        <a:t>Fitalat</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20" dirty="0">
                          <a:latin typeface="Calibri"/>
                          <a:cs typeface="Calibri"/>
                        </a:rPr>
                        <a:t> </a:t>
                      </a:r>
                      <a:r>
                        <a:rPr sz="700" spc="-10" dirty="0">
                          <a:latin typeface="Calibri"/>
                          <a:cs typeface="Calibri"/>
                        </a:rPr>
                        <a:t>Korelasyona</a:t>
                      </a:r>
                      <a:r>
                        <a:rPr sz="700" spc="15" dirty="0">
                          <a:latin typeface="Calibri"/>
                          <a:cs typeface="Calibri"/>
                        </a:rPr>
                        <a:t> </a:t>
                      </a:r>
                      <a:r>
                        <a:rPr sz="700" spc="-10" dirty="0">
                          <a:latin typeface="Calibri"/>
                          <a:cs typeface="Calibri"/>
                        </a:rPr>
                        <a:t>Uğradı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527450">
                <a:tc>
                  <a:txBody>
                    <a:bodyPr/>
                    <a:lstStyle/>
                    <a:p>
                      <a:pPr marL="67945">
                        <a:lnSpc>
                          <a:spcPts val="940"/>
                        </a:lnSpc>
                      </a:pPr>
                      <a:r>
                        <a:rPr sz="700" spc="-25" dirty="0">
                          <a:latin typeface="Calibri"/>
                          <a:cs typeface="Calibri"/>
                        </a:rPr>
                        <a:t>15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4006.90.00.90.00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Kırtasiye</a:t>
                      </a:r>
                      <a:r>
                        <a:rPr sz="700" spc="20" dirty="0">
                          <a:latin typeface="Calibri"/>
                          <a:cs typeface="Calibri"/>
                        </a:rPr>
                        <a:t> </a:t>
                      </a:r>
                      <a:r>
                        <a:rPr sz="700" dirty="0">
                          <a:latin typeface="Calibri"/>
                          <a:cs typeface="Calibri"/>
                        </a:rPr>
                        <a:t>ürünleri</a:t>
                      </a:r>
                      <a:r>
                        <a:rPr sz="700" spc="15" dirty="0">
                          <a:latin typeface="Calibri"/>
                          <a:cs typeface="Calibri"/>
                        </a:rPr>
                        <a:t> </a:t>
                      </a:r>
                      <a:r>
                        <a:rPr sz="700" spc="-10" dirty="0">
                          <a:latin typeface="Calibri"/>
                          <a:cs typeface="Calibri"/>
                        </a:rPr>
                        <a:t>(Oyuncaklar</a:t>
                      </a:r>
                      <a:r>
                        <a:rPr sz="700" spc="1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Kimyasalların</a:t>
                      </a:r>
                      <a:r>
                        <a:rPr sz="700" spc="50" dirty="0">
                          <a:latin typeface="Calibri"/>
                          <a:cs typeface="Calibri"/>
                        </a:rPr>
                        <a:t> </a:t>
                      </a:r>
                      <a:r>
                        <a:rPr sz="700" spc="-10" dirty="0">
                          <a:latin typeface="Calibri"/>
                          <a:cs typeface="Calibri"/>
                        </a:rPr>
                        <a:t>Kaydı,</a:t>
                      </a:r>
                      <a:endParaRPr sz="700">
                        <a:latin typeface="Calibri"/>
                        <a:cs typeface="Calibri"/>
                      </a:endParaRPr>
                    </a:p>
                    <a:p>
                      <a:pPr marL="67945" marR="149860">
                        <a:lnSpc>
                          <a:spcPct val="117500"/>
                        </a:lnSpc>
                        <a:spcBef>
                          <a:spcPts val="10"/>
                        </a:spcBef>
                      </a:pPr>
                      <a:r>
                        <a:rPr sz="700" spc="-10" dirty="0">
                          <a:latin typeface="Calibri"/>
                          <a:cs typeface="Calibri"/>
                        </a:rPr>
                        <a:t>Değerlendirilmesi,</a:t>
                      </a:r>
                      <a:r>
                        <a:rPr sz="700" spc="50" dirty="0">
                          <a:latin typeface="Calibri"/>
                          <a:cs typeface="Calibri"/>
                        </a:rPr>
                        <a:t> </a:t>
                      </a:r>
                      <a:r>
                        <a:rPr sz="700" dirty="0">
                          <a:latin typeface="Calibri"/>
                          <a:cs typeface="Calibri"/>
                        </a:rPr>
                        <a:t>İzni</a:t>
                      </a:r>
                      <a:r>
                        <a:rPr sz="700" spc="45" dirty="0">
                          <a:latin typeface="Calibri"/>
                          <a:cs typeface="Calibri"/>
                        </a:rPr>
                        <a:t> </a:t>
                      </a:r>
                      <a:r>
                        <a:rPr sz="700" spc="-25" dirty="0">
                          <a:latin typeface="Calibri"/>
                          <a:cs typeface="Calibri"/>
                        </a:rPr>
                        <a:t>ve</a:t>
                      </a:r>
                      <a:r>
                        <a:rPr sz="700" spc="500" dirty="0">
                          <a:latin typeface="Calibri"/>
                          <a:cs typeface="Calibri"/>
                        </a:rPr>
                        <a:t> </a:t>
                      </a:r>
                      <a:r>
                        <a:rPr sz="700" spc="-10" dirty="0">
                          <a:latin typeface="Calibri"/>
                          <a:cs typeface="Calibri"/>
                        </a:rPr>
                        <a:t>Kısıtlanması</a:t>
                      </a:r>
                      <a:r>
                        <a:rPr sz="700" spc="45" dirty="0">
                          <a:latin typeface="Calibri"/>
                          <a:cs typeface="Calibri"/>
                        </a:rPr>
                        <a:t> </a:t>
                      </a:r>
                      <a:r>
                        <a:rPr sz="700" spc="-10" dirty="0">
                          <a:latin typeface="Calibri"/>
                          <a:cs typeface="Calibri"/>
                        </a:rPr>
                        <a:t>Hakkında</a:t>
                      </a:r>
                      <a:r>
                        <a:rPr sz="700" spc="500" dirty="0">
                          <a:latin typeface="Calibri"/>
                          <a:cs typeface="Calibri"/>
                        </a:rPr>
                        <a:t> </a:t>
                      </a:r>
                      <a:r>
                        <a:rPr sz="700" spc="-10" dirty="0">
                          <a:latin typeface="Calibri"/>
                          <a:cs typeface="Calibri"/>
                        </a:rPr>
                        <a:t>Yönetmelik</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Azorenklendiriciler</a:t>
                      </a:r>
                      <a:r>
                        <a:rPr sz="700" spc="50" dirty="0">
                          <a:latin typeface="Calibri"/>
                          <a:cs typeface="Calibri"/>
                        </a:rPr>
                        <a:t> </a:t>
                      </a:r>
                      <a:r>
                        <a:rPr sz="700" dirty="0">
                          <a:latin typeface="Calibri"/>
                          <a:cs typeface="Calibri"/>
                        </a:rPr>
                        <a:t>ve</a:t>
                      </a:r>
                      <a:r>
                        <a:rPr sz="700" spc="35" dirty="0">
                          <a:latin typeface="Calibri"/>
                          <a:cs typeface="Calibri"/>
                        </a:rPr>
                        <a:t> </a:t>
                      </a:r>
                      <a:r>
                        <a:rPr sz="700" spc="-10" dirty="0">
                          <a:latin typeface="Calibri"/>
                          <a:cs typeface="Calibri"/>
                        </a:rPr>
                        <a:t>azoboyar</a:t>
                      </a:r>
                      <a:endParaRPr sz="700">
                        <a:latin typeface="Calibri"/>
                        <a:cs typeface="Calibri"/>
                      </a:endParaRPr>
                    </a:p>
                    <a:p>
                      <a:pPr marL="68580" marR="99060">
                        <a:lnSpc>
                          <a:spcPct val="117500"/>
                        </a:lnSpc>
                        <a:spcBef>
                          <a:spcPts val="10"/>
                        </a:spcBef>
                      </a:pPr>
                      <a:r>
                        <a:rPr sz="700" spc="-10" dirty="0">
                          <a:latin typeface="Calibri"/>
                          <a:cs typeface="Calibri"/>
                        </a:rPr>
                        <a:t>maddeler,</a:t>
                      </a:r>
                      <a:r>
                        <a:rPr sz="700" spc="-15" dirty="0">
                          <a:latin typeface="Calibri"/>
                          <a:cs typeface="Calibri"/>
                        </a:rPr>
                        <a:t> </a:t>
                      </a:r>
                      <a:r>
                        <a:rPr sz="700" dirty="0">
                          <a:latin typeface="Calibri"/>
                          <a:cs typeface="Calibri"/>
                        </a:rPr>
                        <a:t>Kurşun,</a:t>
                      </a:r>
                      <a:r>
                        <a:rPr sz="700" spc="-10" dirty="0">
                          <a:latin typeface="Calibri"/>
                          <a:cs typeface="Calibri"/>
                        </a:rPr>
                        <a:t> </a:t>
                      </a:r>
                      <a:r>
                        <a:rPr sz="700" dirty="0">
                          <a:latin typeface="Calibri"/>
                          <a:cs typeface="Calibri"/>
                        </a:rPr>
                        <a:t>Kadmiyum,</a:t>
                      </a:r>
                      <a:r>
                        <a:rPr sz="700" spc="-15" dirty="0">
                          <a:latin typeface="Calibri"/>
                          <a:cs typeface="Calibri"/>
                        </a:rPr>
                        <a:t> </a:t>
                      </a:r>
                      <a:r>
                        <a:rPr sz="700" dirty="0">
                          <a:latin typeface="Calibri"/>
                          <a:cs typeface="Calibri"/>
                        </a:rPr>
                        <a:t>Krom</a:t>
                      </a:r>
                      <a:r>
                        <a:rPr sz="700" spc="-20" dirty="0">
                          <a:latin typeface="Calibri"/>
                          <a:cs typeface="Calibri"/>
                        </a:rPr>
                        <a:t> </a:t>
                      </a:r>
                      <a:r>
                        <a:rPr sz="700" spc="-25" dirty="0">
                          <a:latin typeface="Calibri"/>
                          <a:cs typeface="Calibri"/>
                        </a:rPr>
                        <a:t>VI,</a:t>
                      </a:r>
                      <a:r>
                        <a:rPr sz="700" spc="500" dirty="0">
                          <a:latin typeface="Calibri"/>
                          <a:cs typeface="Calibri"/>
                        </a:rPr>
                        <a:t> </a:t>
                      </a:r>
                      <a:r>
                        <a:rPr sz="700" spc="-10" dirty="0">
                          <a:latin typeface="Calibri"/>
                          <a:cs typeface="Calibri"/>
                        </a:rPr>
                        <a:t>Dimetilfumarat</a:t>
                      </a:r>
                      <a:r>
                        <a:rPr sz="700" spc="10" dirty="0">
                          <a:latin typeface="Calibri"/>
                          <a:cs typeface="Calibri"/>
                        </a:rPr>
                        <a:t> </a:t>
                      </a:r>
                      <a:r>
                        <a:rPr sz="700" dirty="0">
                          <a:latin typeface="Calibri"/>
                          <a:cs typeface="Calibri"/>
                        </a:rPr>
                        <a:t>(DMF),</a:t>
                      </a:r>
                      <a:r>
                        <a:rPr sz="700" spc="25" dirty="0">
                          <a:latin typeface="Calibri"/>
                          <a:cs typeface="Calibri"/>
                        </a:rPr>
                        <a:t> </a:t>
                      </a:r>
                      <a:r>
                        <a:rPr sz="700" dirty="0">
                          <a:latin typeface="Calibri"/>
                          <a:cs typeface="Calibri"/>
                        </a:rPr>
                        <a:t>PAH,</a:t>
                      </a:r>
                      <a:r>
                        <a:rPr sz="700" spc="20" dirty="0">
                          <a:latin typeface="Calibri"/>
                          <a:cs typeface="Calibri"/>
                        </a:rPr>
                        <a:t> </a:t>
                      </a:r>
                      <a:r>
                        <a:rPr sz="700" spc="-10" dirty="0">
                          <a:latin typeface="Calibri"/>
                          <a:cs typeface="Calibri"/>
                        </a:rPr>
                        <a:t>Nikel,</a:t>
                      </a:r>
                      <a:r>
                        <a:rPr sz="700" spc="500" dirty="0">
                          <a:latin typeface="Calibri"/>
                          <a:cs typeface="Calibri"/>
                        </a:rPr>
                        <a:t> </a:t>
                      </a:r>
                      <a:r>
                        <a:rPr sz="700" spc="-10" dirty="0">
                          <a:latin typeface="Calibri"/>
                          <a:cs typeface="Calibri"/>
                        </a:rPr>
                        <a:t>Tribütilkalay</a:t>
                      </a:r>
                      <a:r>
                        <a:rPr sz="700" spc="50" dirty="0">
                          <a:latin typeface="Calibri"/>
                          <a:cs typeface="Calibri"/>
                        </a:rPr>
                        <a:t> </a:t>
                      </a:r>
                      <a:r>
                        <a:rPr sz="700" spc="-10" dirty="0">
                          <a:latin typeface="Calibri"/>
                          <a:cs typeface="Calibri"/>
                        </a:rPr>
                        <a:t>(TBK)</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bl>
          </a:graphicData>
        </a:graphic>
      </p:graphicFrame>
      <p:sp>
        <p:nvSpPr>
          <p:cNvPr id="8" name="object 8"/>
          <p:cNvSpPr txBox="1"/>
          <p:nvPr/>
        </p:nvSpPr>
        <p:spPr>
          <a:xfrm>
            <a:off x="1650680" y="4442556"/>
            <a:ext cx="1743579" cy="207067"/>
          </a:xfrm>
          <a:prstGeom prst="rect">
            <a:avLst/>
          </a:prstGeom>
        </p:spPr>
        <p:txBody>
          <a:bodyPr vert="horz" wrap="square" lIns="0" tIns="11516" rIns="0" bIns="0" rtlCol="0">
            <a:spAutoFit/>
          </a:bodyPr>
          <a:lstStyle/>
          <a:p>
            <a:pPr marL="11516">
              <a:spcBef>
                <a:spcPts val="91"/>
              </a:spcBef>
            </a:pPr>
            <a:r>
              <a:rPr sz="1270" b="1" dirty="0">
                <a:solidFill>
                  <a:srgbClr val="ED0000"/>
                </a:solidFill>
                <a:latin typeface="Calibri"/>
                <a:cs typeface="Calibri"/>
              </a:rPr>
              <a:t>2026</a:t>
            </a:r>
            <a:r>
              <a:rPr sz="1270" b="1" spc="-41" dirty="0">
                <a:solidFill>
                  <a:srgbClr val="ED0000"/>
                </a:solidFill>
                <a:latin typeface="Calibri"/>
                <a:cs typeface="Calibri"/>
              </a:rPr>
              <a:t> </a:t>
            </a:r>
            <a:r>
              <a:rPr sz="1270" b="1" dirty="0">
                <a:solidFill>
                  <a:srgbClr val="ED0000"/>
                </a:solidFill>
                <a:latin typeface="Calibri"/>
                <a:cs typeface="Calibri"/>
              </a:rPr>
              <a:t>Çıkarılan</a:t>
            </a:r>
            <a:r>
              <a:rPr sz="1270" b="1" spc="-36"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spc="-9" dirty="0">
                <a:solidFill>
                  <a:srgbClr val="ED0000"/>
                </a:solidFill>
                <a:latin typeface="Calibri"/>
                <a:cs typeface="Calibri"/>
              </a:rPr>
              <a:t>Listesi</a:t>
            </a:r>
            <a:endParaRPr sz="1270">
              <a:latin typeface="Calibri"/>
              <a:cs typeface="Calibri"/>
            </a:endParaRPr>
          </a:p>
        </p:txBody>
      </p:sp>
      <p:graphicFrame>
        <p:nvGraphicFramePr>
          <p:cNvPr id="9" name="object 9"/>
          <p:cNvGraphicFramePr>
            <a:graphicFrameLocks noGrp="1"/>
          </p:cNvGraphicFramePr>
          <p:nvPr/>
        </p:nvGraphicFramePr>
        <p:xfrm>
          <a:off x="1413437" y="4672411"/>
          <a:ext cx="9110026" cy="1374479"/>
        </p:xfrm>
        <a:graphic>
          <a:graphicData uri="http://schemas.openxmlformats.org/drawingml/2006/table">
            <a:tbl>
              <a:tblPr firstRow="1" bandRow="1">
                <a:tableStyleId>{2D5ABB26-0587-4C30-8999-92F81FD0307C}</a:tableStyleId>
              </a:tblPr>
              <a:tblGrid>
                <a:gridCol w="526298">
                  <a:extLst>
                    <a:ext uri="{9D8B030D-6E8A-4147-A177-3AD203B41FA5}">
                      <a16:colId xmlns:a16="http://schemas.microsoft.com/office/drawing/2014/main" val="20000"/>
                    </a:ext>
                  </a:extLst>
                </a:gridCol>
                <a:gridCol w="777931">
                  <a:extLst>
                    <a:ext uri="{9D8B030D-6E8A-4147-A177-3AD203B41FA5}">
                      <a16:colId xmlns:a16="http://schemas.microsoft.com/office/drawing/2014/main" val="20001"/>
                    </a:ext>
                  </a:extLst>
                </a:gridCol>
                <a:gridCol w="1371024">
                  <a:extLst>
                    <a:ext uri="{9D8B030D-6E8A-4147-A177-3AD203B41FA5}">
                      <a16:colId xmlns:a16="http://schemas.microsoft.com/office/drawing/2014/main" val="20002"/>
                    </a:ext>
                  </a:extLst>
                </a:gridCol>
                <a:gridCol w="2021699">
                  <a:extLst>
                    <a:ext uri="{9D8B030D-6E8A-4147-A177-3AD203B41FA5}">
                      <a16:colId xmlns:a16="http://schemas.microsoft.com/office/drawing/2014/main" val="20003"/>
                    </a:ext>
                  </a:extLst>
                </a:gridCol>
                <a:gridCol w="1147031">
                  <a:extLst>
                    <a:ext uri="{9D8B030D-6E8A-4147-A177-3AD203B41FA5}">
                      <a16:colId xmlns:a16="http://schemas.microsoft.com/office/drawing/2014/main" val="20004"/>
                    </a:ext>
                  </a:extLst>
                </a:gridCol>
                <a:gridCol w="1633597">
                  <a:extLst>
                    <a:ext uri="{9D8B030D-6E8A-4147-A177-3AD203B41FA5}">
                      <a16:colId xmlns:a16="http://schemas.microsoft.com/office/drawing/2014/main" val="20005"/>
                    </a:ext>
                  </a:extLst>
                </a:gridCol>
                <a:gridCol w="1632446">
                  <a:extLst>
                    <a:ext uri="{9D8B030D-6E8A-4147-A177-3AD203B41FA5}">
                      <a16:colId xmlns:a16="http://schemas.microsoft.com/office/drawing/2014/main" val="20006"/>
                    </a:ext>
                  </a:extLst>
                </a:gridCol>
              </a:tblGrid>
              <a:tr h="228024">
                <a:tc>
                  <a:txBody>
                    <a:bodyPr/>
                    <a:lstStyle/>
                    <a:p>
                      <a:pPr marL="67945">
                        <a:lnSpc>
                          <a:spcPts val="940"/>
                        </a:lnSpc>
                      </a:pPr>
                      <a:r>
                        <a:rPr sz="700" b="1" dirty="0">
                          <a:latin typeface="Calibri"/>
                          <a:cs typeface="Calibri"/>
                        </a:rPr>
                        <a:t>Sıra</a:t>
                      </a:r>
                      <a:r>
                        <a:rPr sz="700" b="1" spc="-25" dirty="0">
                          <a:latin typeface="Calibri"/>
                          <a:cs typeface="Calibri"/>
                        </a:rPr>
                        <a:t> 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b="1" spc="-20" dirty="0">
                          <a:latin typeface="Calibri"/>
                          <a:cs typeface="Calibri"/>
                        </a:rPr>
                        <a:t>GTİP</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dirty="0">
                          <a:latin typeface="Calibri"/>
                          <a:cs typeface="Calibri"/>
                        </a:rPr>
                        <a:t>Madde</a:t>
                      </a:r>
                      <a:r>
                        <a:rPr sz="700" b="1" spc="-10" dirty="0">
                          <a:latin typeface="Calibri"/>
                          <a:cs typeface="Calibri"/>
                        </a:rPr>
                        <a:t> </a:t>
                      </a:r>
                      <a:r>
                        <a:rPr sz="700" b="1" spc="-25" dirty="0">
                          <a:latin typeface="Calibri"/>
                          <a:cs typeface="Calibri"/>
                        </a:rPr>
                        <a:t>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dirty="0">
                          <a:latin typeface="Calibri"/>
                          <a:cs typeface="Calibri"/>
                        </a:rPr>
                        <a:t>Kullanım</a:t>
                      </a:r>
                      <a:r>
                        <a:rPr sz="700" b="1" spc="-40" dirty="0">
                          <a:latin typeface="Calibri"/>
                          <a:cs typeface="Calibri"/>
                        </a:rPr>
                        <a:t> </a:t>
                      </a:r>
                      <a:r>
                        <a:rPr sz="700" b="1" spc="-10" dirty="0">
                          <a:latin typeface="Calibri"/>
                          <a:cs typeface="Calibri"/>
                        </a:rPr>
                        <a:t>Amacı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b="1" spc="-10" dirty="0">
                          <a:latin typeface="Calibri"/>
                          <a:cs typeface="Calibri"/>
                        </a:rPr>
                        <a:t>İlgili</a:t>
                      </a:r>
                      <a:r>
                        <a:rPr sz="700" b="1" spc="5" dirty="0">
                          <a:latin typeface="Calibri"/>
                          <a:cs typeface="Calibri"/>
                        </a:rPr>
                        <a:t> </a:t>
                      </a:r>
                      <a:r>
                        <a:rPr sz="700" b="1" spc="-10" dirty="0">
                          <a:latin typeface="Calibri"/>
                          <a:cs typeface="Calibri"/>
                        </a:rPr>
                        <a:t>Mevzuat</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10" dirty="0">
                          <a:latin typeface="Calibri"/>
                          <a:cs typeface="Calibri"/>
                        </a:rPr>
                        <a:t>Kontrol</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619005">
                <a:tc>
                  <a:txBody>
                    <a:bodyPr/>
                    <a:lstStyle/>
                    <a:p>
                      <a:pPr marL="67945">
                        <a:lnSpc>
                          <a:spcPts val="950"/>
                        </a:lnSpc>
                      </a:pPr>
                      <a:r>
                        <a:rPr sz="700" spc="-25" dirty="0">
                          <a:latin typeface="Calibri"/>
                          <a:cs typeface="Calibri"/>
                        </a:rPr>
                        <a:t>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3926.90.97.90.29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Kılıflar</a:t>
                      </a:r>
                      <a:r>
                        <a:rPr sz="700" spc="15" dirty="0">
                          <a:latin typeface="Calibri"/>
                          <a:cs typeface="Calibri"/>
                        </a:rPr>
                        <a:t> </a:t>
                      </a:r>
                      <a:r>
                        <a:rPr sz="700" dirty="0">
                          <a:latin typeface="Calibri"/>
                          <a:cs typeface="Calibri"/>
                        </a:rPr>
                        <a:t>(Cep</a:t>
                      </a:r>
                      <a:r>
                        <a:rPr sz="700" spc="5" dirty="0">
                          <a:latin typeface="Calibri"/>
                          <a:cs typeface="Calibri"/>
                        </a:rPr>
                        <a:t> </a:t>
                      </a:r>
                      <a:r>
                        <a:rPr sz="700" spc="-10" dirty="0">
                          <a:latin typeface="Calibri"/>
                          <a:cs typeface="Calibri"/>
                        </a:rPr>
                        <a:t>telefonu,</a:t>
                      </a:r>
                      <a:r>
                        <a:rPr sz="700" spc="10" dirty="0">
                          <a:latin typeface="Calibri"/>
                          <a:cs typeface="Calibri"/>
                        </a:rPr>
                        <a:t> </a:t>
                      </a:r>
                      <a:r>
                        <a:rPr sz="700" dirty="0">
                          <a:latin typeface="Calibri"/>
                          <a:cs typeface="Calibri"/>
                        </a:rPr>
                        <a:t>tablet,</a:t>
                      </a:r>
                      <a:r>
                        <a:rPr sz="700" spc="15" dirty="0">
                          <a:latin typeface="Calibri"/>
                          <a:cs typeface="Calibri"/>
                        </a:rPr>
                        <a:t> </a:t>
                      </a:r>
                      <a:r>
                        <a:rPr sz="700" spc="-10" dirty="0">
                          <a:latin typeface="Calibri"/>
                          <a:cs typeface="Calibri"/>
                        </a:rPr>
                        <a:t>bilgisayar</a:t>
                      </a:r>
                      <a:r>
                        <a:rPr sz="700" dirty="0">
                          <a:latin typeface="Calibri"/>
                          <a:cs typeface="Calibri"/>
                        </a:rPr>
                        <a:t> </a:t>
                      </a:r>
                      <a:r>
                        <a:rPr sz="700" spc="-10" dirty="0">
                          <a:latin typeface="Calibri"/>
                          <a:cs typeface="Calibri"/>
                        </a:rPr>
                        <a:t>kılıfı</a:t>
                      </a:r>
                      <a:r>
                        <a:rPr sz="700" dirty="0">
                          <a:latin typeface="Calibri"/>
                          <a:cs typeface="Calibri"/>
                        </a:rPr>
                        <a:t> vb.)</a:t>
                      </a:r>
                      <a:r>
                        <a:rPr sz="700" spc="15" dirty="0">
                          <a:latin typeface="Calibri"/>
                          <a:cs typeface="Calibri"/>
                        </a:rPr>
                        <a:t> </a:t>
                      </a:r>
                      <a:r>
                        <a:rPr sz="700" spc="-25" dirty="0">
                          <a:latin typeface="Calibri"/>
                          <a:cs typeface="Calibri"/>
                        </a:rPr>
                        <a:t>ve</a:t>
                      </a:r>
                      <a:endParaRPr sz="700">
                        <a:latin typeface="Calibri"/>
                        <a:cs typeface="Calibri"/>
                      </a:endParaRPr>
                    </a:p>
                    <a:p>
                      <a:pPr marL="67945">
                        <a:lnSpc>
                          <a:spcPct val="100000"/>
                        </a:lnSpc>
                        <a:spcBef>
                          <a:spcPts val="165"/>
                        </a:spcBef>
                      </a:pPr>
                      <a:r>
                        <a:rPr sz="700" dirty="0">
                          <a:latin typeface="Calibri"/>
                          <a:cs typeface="Calibri"/>
                        </a:rPr>
                        <a:t>ekran</a:t>
                      </a:r>
                      <a:r>
                        <a:rPr sz="700" spc="-30" dirty="0">
                          <a:latin typeface="Calibri"/>
                          <a:cs typeface="Calibri"/>
                        </a:rPr>
                        <a:t> </a:t>
                      </a:r>
                      <a:r>
                        <a:rPr sz="700" dirty="0">
                          <a:latin typeface="Calibri"/>
                          <a:cs typeface="Calibri"/>
                        </a:rPr>
                        <a:t>koruma</a:t>
                      </a:r>
                      <a:r>
                        <a:rPr sz="700" spc="-25" dirty="0">
                          <a:latin typeface="Calibri"/>
                          <a:cs typeface="Calibri"/>
                        </a:rPr>
                        <a:t> </a:t>
                      </a:r>
                      <a:r>
                        <a:rPr sz="700" spc="-10" dirty="0">
                          <a:latin typeface="Calibri"/>
                          <a:cs typeface="Calibri"/>
                        </a:rPr>
                        <a:t>filmi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Kimyasalların</a:t>
                      </a:r>
                      <a:r>
                        <a:rPr sz="700" spc="50" dirty="0">
                          <a:latin typeface="Calibri"/>
                          <a:cs typeface="Calibri"/>
                        </a:rPr>
                        <a:t> </a:t>
                      </a:r>
                      <a:r>
                        <a:rPr sz="700" spc="-10" dirty="0">
                          <a:latin typeface="Calibri"/>
                          <a:cs typeface="Calibri"/>
                        </a:rPr>
                        <a:t>Kaydı,</a:t>
                      </a:r>
                      <a:endParaRPr sz="700">
                        <a:latin typeface="Calibri"/>
                        <a:cs typeface="Calibri"/>
                      </a:endParaRPr>
                    </a:p>
                    <a:p>
                      <a:pPr marL="68580" marR="149860">
                        <a:lnSpc>
                          <a:spcPct val="117500"/>
                        </a:lnSpc>
                      </a:pPr>
                      <a:r>
                        <a:rPr sz="700" spc="-10" dirty="0">
                          <a:latin typeface="Calibri"/>
                          <a:cs typeface="Calibri"/>
                        </a:rPr>
                        <a:t>Değerlendirilmesi,</a:t>
                      </a:r>
                      <a:r>
                        <a:rPr sz="700" spc="50" dirty="0">
                          <a:latin typeface="Calibri"/>
                          <a:cs typeface="Calibri"/>
                        </a:rPr>
                        <a:t> </a:t>
                      </a:r>
                      <a:r>
                        <a:rPr sz="700" dirty="0">
                          <a:latin typeface="Calibri"/>
                          <a:cs typeface="Calibri"/>
                        </a:rPr>
                        <a:t>İzni</a:t>
                      </a:r>
                      <a:r>
                        <a:rPr sz="700" spc="45" dirty="0">
                          <a:latin typeface="Calibri"/>
                          <a:cs typeface="Calibri"/>
                        </a:rPr>
                        <a:t> </a:t>
                      </a:r>
                      <a:r>
                        <a:rPr sz="700" spc="-25" dirty="0">
                          <a:latin typeface="Calibri"/>
                          <a:cs typeface="Calibri"/>
                        </a:rPr>
                        <a:t>ve</a:t>
                      </a:r>
                      <a:r>
                        <a:rPr sz="700" spc="500" dirty="0">
                          <a:latin typeface="Calibri"/>
                          <a:cs typeface="Calibri"/>
                        </a:rPr>
                        <a:t> </a:t>
                      </a:r>
                      <a:r>
                        <a:rPr sz="700" spc="-10" dirty="0">
                          <a:latin typeface="Calibri"/>
                          <a:cs typeface="Calibri"/>
                        </a:rPr>
                        <a:t>Kısıtlanması</a:t>
                      </a:r>
                      <a:r>
                        <a:rPr sz="700" spc="45" dirty="0">
                          <a:latin typeface="Calibri"/>
                          <a:cs typeface="Calibri"/>
                        </a:rPr>
                        <a:t> </a:t>
                      </a:r>
                      <a:r>
                        <a:rPr sz="700" spc="-10" dirty="0">
                          <a:latin typeface="Calibri"/>
                          <a:cs typeface="Calibri"/>
                        </a:rPr>
                        <a:t>Hakkında</a:t>
                      </a:r>
                      <a:r>
                        <a:rPr sz="700" spc="500" dirty="0">
                          <a:latin typeface="Calibri"/>
                          <a:cs typeface="Calibri"/>
                        </a:rPr>
                        <a:t> </a:t>
                      </a:r>
                      <a:r>
                        <a:rPr sz="700" spc="-10" dirty="0">
                          <a:latin typeface="Calibri"/>
                          <a:cs typeface="Calibri"/>
                        </a:rPr>
                        <a:t>Yönetmelik</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Azorenklendiriciler</a:t>
                      </a:r>
                      <a:r>
                        <a:rPr sz="700" spc="50" dirty="0">
                          <a:latin typeface="Calibri"/>
                          <a:cs typeface="Calibri"/>
                        </a:rPr>
                        <a:t> </a:t>
                      </a:r>
                      <a:r>
                        <a:rPr sz="700" dirty="0">
                          <a:latin typeface="Calibri"/>
                          <a:cs typeface="Calibri"/>
                        </a:rPr>
                        <a:t>ve</a:t>
                      </a:r>
                      <a:r>
                        <a:rPr sz="700" spc="35" dirty="0">
                          <a:latin typeface="Calibri"/>
                          <a:cs typeface="Calibri"/>
                        </a:rPr>
                        <a:t> </a:t>
                      </a:r>
                      <a:r>
                        <a:rPr sz="700" spc="-10" dirty="0">
                          <a:latin typeface="Calibri"/>
                          <a:cs typeface="Calibri"/>
                        </a:rPr>
                        <a:t>azoboyar</a:t>
                      </a:r>
                      <a:endParaRPr sz="700">
                        <a:latin typeface="Calibri"/>
                        <a:cs typeface="Calibri"/>
                      </a:endParaRPr>
                    </a:p>
                    <a:p>
                      <a:pPr marL="67945" marR="254635">
                        <a:lnSpc>
                          <a:spcPct val="117500"/>
                        </a:lnSpc>
                      </a:pPr>
                      <a:r>
                        <a:rPr sz="700" spc="-10" dirty="0">
                          <a:latin typeface="Calibri"/>
                          <a:cs typeface="Calibri"/>
                        </a:rPr>
                        <a:t>maddeler,</a:t>
                      </a:r>
                      <a:r>
                        <a:rPr sz="700" spc="-5" dirty="0">
                          <a:latin typeface="Calibri"/>
                          <a:cs typeface="Calibri"/>
                        </a:rPr>
                        <a:t> </a:t>
                      </a:r>
                      <a:r>
                        <a:rPr sz="700" dirty="0">
                          <a:latin typeface="Calibri"/>
                          <a:cs typeface="Calibri"/>
                        </a:rPr>
                        <a:t>Kadmiyum,</a:t>
                      </a:r>
                      <a:r>
                        <a:rPr sz="700" spc="-5" dirty="0">
                          <a:latin typeface="Calibri"/>
                          <a:cs typeface="Calibri"/>
                        </a:rPr>
                        <a:t> </a:t>
                      </a:r>
                      <a:r>
                        <a:rPr sz="700" dirty="0">
                          <a:latin typeface="Calibri"/>
                          <a:cs typeface="Calibri"/>
                        </a:rPr>
                        <a:t>PAH,</a:t>
                      </a:r>
                      <a:r>
                        <a:rPr sz="700" spc="-5" dirty="0">
                          <a:latin typeface="Calibri"/>
                          <a:cs typeface="Calibri"/>
                        </a:rPr>
                        <a:t> </a:t>
                      </a:r>
                      <a:r>
                        <a:rPr sz="700" spc="-10" dirty="0">
                          <a:latin typeface="Calibri"/>
                          <a:cs typeface="Calibri"/>
                        </a:rPr>
                        <a:t>Kurşun,</a:t>
                      </a:r>
                      <a:r>
                        <a:rPr sz="700" spc="500" dirty="0">
                          <a:latin typeface="Calibri"/>
                          <a:cs typeface="Calibri"/>
                        </a:rPr>
                        <a:t> </a:t>
                      </a:r>
                      <a:r>
                        <a:rPr sz="700" dirty="0">
                          <a:latin typeface="Calibri"/>
                          <a:cs typeface="Calibri"/>
                        </a:rPr>
                        <a:t>Krom</a:t>
                      </a:r>
                      <a:r>
                        <a:rPr sz="700" spc="-20" dirty="0">
                          <a:latin typeface="Calibri"/>
                          <a:cs typeface="Calibri"/>
                        </a:rPr>
                        <a:t> </a:t>
                      </a:r>
                      <a:r>
                        <a:rPr sz="700" dirty="0">
                          <a:latin typeface="Calibri"/>
                          <a:cs typeface="Calibri"/>
                        </a:rPr>
                        <a:t>VI,</a:t>
                      </a:r>
                      <a:r>
                        <a:rPr sz="700" spc="-15" dirty="0">
                          <a:latin typeface="Calibri"/>
                          <a:cs typeface="Calibri"/>
                        </a:rPr>
                        <a:t> </a:t>
                      </a:r>
                      <a:r>
                        <a:rPr sz="700" dirty="0">
                          <a:latin typeface="Calibri"/>
                          <a:cs typeface="Calibri"/>
                        </a:rPr>
                        <a:t>Nikel,</a:t>
                      </a:r>
                      <a:r>
                        <a:rPr sz="700" spc="-15" dirty="0">
                          <a:latin typeface="Calibri"/>
                          <a:cs typeface="Calibri"/>
                        </a:rPr>
                        <a:t> </a:t>
                      </a:r>
                      <a:r>
                        <a:rPr sz="700" spc="-10" dirty="0">
                          <a:latin typeface="Calibri"/>
                          <a:cs typeface="Calibri"/>
                        </a:rPr>
                        <a:t>Fitalat</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950"/>
                        </a:lnSpc>
                      </a:pPr>
                      <a:r>
                        <a:rPr sz="700" spc="-10" dirty="0">
                          <a:latin typeface="Calibri"/>
                          <a:cs typeface="Calibri"/>
                        </a:rPr>
                        <a:t>Çıkarıldı</a:t>
                      </a:r>
                      <a:r>
                        <a:rPr sz="700" spc="10" dirty="0">
                          <a:latin typeface="Calibri"/>
                          <a:cs typeface="Calibri"/>
                        </a:rPr>
                        <a:t> </a:t>
                      </a:r>
                      <a:r>
                        <a:rPr sz="700" dirty="0">
                          <a:latin typeface="Calibri"/>
                          <a:cs typeface="Calibri"/>
                        </a:rPr>
                        <a:t>veya</a:t>
                      </a:r>
                      <a:r>
                        <a:rPr sz="700" spc="20" dirty="0">
                          <a:latin typeface="Calibri"/>
                          <a:cs typeface="Calibri"/>
                        </a:rPr>
                        <a:t> </a:t>
                      </a:r>
                      <a:r>
                        <a:rPr sz="700" spc="-10" dirty="0">
                          <a:latin typeface="Calibri"/>
                          <a:cs typeface="Calibri"/>
                        </a:rPr>
                        <a:t>Korelasyona</a:t>
                      </a:r>
                      <a:r>
                        <a:rPr sz="700" spc="20" dirty="0">
                          <a:latin typeface="Calibri"/>
                          <a:cs typeface="Calibri"/>
                        </a:rPr>
                        <a:t> </a:t>
                      </a:r>
                      <a:r>
                        <a:rPr sz="700" spc="-10" dirty="0">
                          <a:latin typeface="Calibri"/>
                          <a:cs typeface="Calibri"/>
                        </a:rPr>
                        <a:t>Uğradı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527450">
                <a:tc>
                  <a:txBody>
                    <a:bodyPr/>
                    <a:lstStyle/>
                    <a:p>
                      <a:pPr marL="67945">
                        <a:lnSpc>
                          <a:spcPts val="940"/>
                        </a:lnSpc>
                      </a:pPr>
                      <a:r>
                        <a:rPr sz="700" spc="-25" dirty="0">
                          <a:latin typeface="Calibri"/>
                          <a:cs typeface="Calibri"/>
                        </a:rPr>
                        <a:t>46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9603.21.00.00.11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Ara</a:t>
                      </a:r>
                      <a:r>
                        <a:rPr sz="700" spc="-10" dirty="0">
                          <a:latin typeface="Calibri"/>
                          <a:cs typeface="Calibri"/>
                        </a:rPr>
                        <a:t> </a:t>
                      </a:r>
                      <a:r>
                        <a:rPr sz="700" dirty="0">
                          <a:latin typeface="Calibri"/>
                          <a:cs typeface="Calibri"/>
                        </a:rPr>
                        <a:t>yüz</a:t>
                      </a:r>
                      <a:r>
                        <a:rPr sz="700" spc="5" dirty="0">
                          <a:latin typeface="Calibri"/>
                          <a:cs typeface="Calibri"/>
                        </a:rPr>
                        <a:t> </a:t>
                      </a:r>
                      <a:r>
                        <a:rPr sz="700" spc="-10" dirty="0">
                          <a:latin typeface="Calibri"/>
                          <a:cs typeface="Calibri"/>
                        </a:rPr>
                        <a:t>fırçaları</a:t>
                      </a:r>
                      <a:r>
                        <a:rPr sz="700" spc="5" dirty="0">
                          <a:latin typeface="Calibri"/>
                          <a:cs typeface="Calibri"/>
                        </a:rPr>
                        <a:t> </a:t>
                      </a:r>
                      <a:r>
                        <a:rPr sz="700" dirty="0">
                          <a:latin typeface="Calibri"/>
                          <a:cs typeface="Calibri"/>
                        </a:rPr>
                        <a:t>(takma</a:t>
                      </a:r>
                      <a:r>
                        <a:rPr sz="700" spc="-10" dirty="0">
                          <a:latin typeface="Calibri"/>
                          <a:cs typeface="Calibri"/>
                        </a:rPr>
                        <a:t> </a:t>
                      </a:r>
                      <a:r>
                        <a:rPr sz="700" spc="-20" dirty="0">
                          <a:latin typeface="Calibri"/>
                          <a:cs typeface="Calibri"/>
                        </a:rPr>
                        <a:t>damak</a:t>
                      </a:r>
                      <a:endParaRPr sz="700">
                        <a:latin typeface="Calibri"/>
                        <a:cs typeface="Calibri"/>
                      </a:endParaRPr>
                    </a:p>
                    <a:p>
                      <a:pPr marL="67945">
                        <a:lnSpc>
                          <a:spcPct val="100000"/>
                        </a:lnSpc>
                        <a:spcBef>
                          <a:spcPts val="180"/>
                        </a:spcBef>
                      </a:pPr>
                      <a:r>
                        <a:rPr sz="700" spc="-10" dirty="0">
                          <a:latin typeface="Calibri"/>
                          <a:cs typeface="Calibri"/>
                        </a:rPr>
                        <a:t>fırçaları</a:t>
                      </a:r>
                      <a:r>
                        <a:rPr sz="700" spc="30" dirty="0">
                          <a:latin typeface="Calibri"/>
                          <a:cs typeface="Calibri"/>
                        </a:rPr>
                        <a:t> </a:t>
                      </a:r>
                      <a:r>
                        <a:rPr sz="700" spc="-10" dirty="0">
                          <a:latin typeface="Calibri"/>
                          <a:cs typeface="Calibri"/>
                        </a:rPr>
                        <a:t>dahil)</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Yalnız elle</a:t>
                      </a:r>
                      <a:r>
                        <a:rPr sz="700" spc="-5" dirty="0">
                          <a:latin typeface="Calibri"/>
                          <a:cs typeface="Calibri"/>
                        </a:rPr>
                        <a:t> </a:t>
                      </a:r>
                      <a:r>
                        <a:rPr sz="700" spc="-10" dirty="0">
                          <a:latin typeface="Calibri"/>
                          <a:cs typeface="Calibri"/>
                        </a:rPr>
                        <a:t>kullanılan</a:t>
                      </a:r>
                      <a:r>
                        <a:rPr sz="700" spc="-5" dirty="0">
                          <a:latin typeface="Calibri"/>
                          <a:cs typeface="Calibri"/>
                        </a:rPr>
                        <a:t> </a:t>
                      </a:r>
                      <a:r>
                        <a:rPr sz="700" dirty="0">
                          <a:latin typeface="Calibri"/>
                          <a:cs typeface="Calibri"/>
                        </a:rPr>
                        <a:t>diş</a:t>
                      </a:r>
                      <a:r>
                        <a:rPr sz="700" spc="5" dirty="0">
                          <a:latin typeface="Calibri"/>
                          <a:cs typeface="Calibri"/>
                        </a:rPr>
                        <a:t> </a:t>
                      </a:r>
                      <a:r>
                        <a:rPr sz="700" spc="-10" dirty="0">
                          <a:latin typeface="Calibri"/>
                          <a:cs typeface="Calibri"/>
                        </a:rPr>
                        <a:t>fırçaları</a:t>
                      </a:r>
                      <a:r>
                        <a:rPr sz="700" dirty="0">
                          <a:latin typeface="Calibri"/>
                          <a:cs typeface="Calibri"/>
                        </a:rPr>
                        <a:t> (elle</a:t>
                      </a:r>
                      <a:r>
                        <a:rPr sz="700" spc="5" dirty="0">
                          <a:latin typeface="Calibri"/>
                          <a:cs typeface="Calibri"/>
                        </a:rPr>
                        <a:t> </a:t>
                      </a:r>
                      <a:r>
                        <a:rPr sz="700" spc="-10" dirty="0">
                          <a:latin typeface="Calibri"/>
                          <a:cs typeface="Calibri"/>
                        </a:rPr>
                        <a:t>kullanılan</a:t>
                      </a:r>
                      <a:r>
                        <a:rPr sz="700" spc="-5" dirty="0">
                          <a:latin typeface="Calibri"/>
                          <a:cs typeface="Calibri"/>
                        </a:rPr>
                        <a:t> </a:t>
                      </a:r>
                      <a:r>
                        <a:rPr sz="700" spc="-25" dirty="0">
                          <a:latin typeface="Calibri"/>
                          <a:cs typeface="Calibri"/>
                        </a:rPr>
                        <a:t>ara</a:t>
                      </a:r>
                      <a:endParaRPr sz="700">
                        <a:latin typeface="Calibri"/>
                        <a:cs typeface="Calibri"/>
                      </a:endParaRPr>
                    </a:p>
                    <a:p>
                      <a:pPr marL="67945">
                        <a:lnSpc>
                          <a:spcPct val="100000"/>
                        </a:lnSpc>
                        <a:spcBef>
                          <a:spcPts val="180"/>
                        </a:spcBef>
                      </a:pPr>
                      <a:r>
                        <a:rPr sz="700" dirty="0">
                          <a:latin typeface="Calibri"/>
                          <a:cs typeface="Calibri"/>
                        </a:rPr>
                        <a:t>yüz</a:t>
                      </a:r>
                      <a:r>
                        <a:rPr sz="700" spc="10" dirty="0">
                          <a:latin typeface="Calibri"/>
                          <a:cs typeface="Calibri"/>
                        </a:rPr>
                        <a:t> </a:t>
                      </a:r>
                      <a:r>
                        <a:rPr sz="700" spc="-10" dirty="0">
                          <a:latin typeface="Calibri"/>
                          <a:cs typeface="Calibri"/>
                        </a:rPr>
                        <a:t>fırçaları</a:t>
                      </a:r>
                      <a:r>
                        <a:rPr sz="700" spc="1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Kimyasalların</a:t>
                      </a:r>
                      <a:r>
                        <a:rPr sz="700" spc="50" dirty="0">
                          <a:latin typeface="Calibri"/>
                          <a:cs typeface="Calibri"/>
                        </a:rPr>
                        <a:t> </a:t>
                      </a:r>
                      <a:r>
                        <a:rPr sz="700" spc="-10" dirty="0">
                          <a:latin typeface="Calibri"/>
                          <a:cs typeface="Calibri"/>
                        </a:rPr>
                        <a:t>Kaydı,</a:t>
                      </a:r>
                      <a:endParaRPr sz="700">
                        <a:latin typeface="Calibri"/>
                        <a:cs typeface="Calibri"/>
                      </a:endParaRPr>
                    </a:p>
                    <a:p>
                      <a:pPr marL="68580" marR="149860">
                        <a:lnSpc>
                          <a:spcPct val="117500"/>
                        </a:lnSpc>
                        <a:spcBef>
                          <a:spcPts val="10"/>
                        </a:spcBef>
                      </a:pPr>
                      <a:r>
                        <a:rPr sz="700" spc="-10" dirty="0">
                          <a:latin typeface="Calibri"/>
                          <a:cs typeface="Calibri"/>
                        </a:rPr>
                        <a:t>Değerlendirilmesi,</a:t>
                      </a:r>
                      <a:r>
                        <a:rPr sz="700" spc="50" dirty="0">
                          <a:latin typeface="Calibri"/>
                          <a:cs typeface="Calibri"/>
                        </a:rPr>
                        <a:t> </a:t>
                      </a:r>
                      <a:r>
                        <a:rPr sz="700" dirty="0">
                          <a:latin typeface="Calibri"/>
                          <a:cs typeface="Calibri"/>
                        </a:rPr>
                        <a:t>İzni</a:t>
                      </a:r>
                      <a:r>
                        <a:rPr sz="700" spc="45" dirty="0">
                          <a:latin typeface="Calibri"/>
                          <a:cs typeface="Calibri"/>
                        </a:rPr>
                        <a:t> </a:t>
                      </a:r>
                      <a:r>
                        <a:rPr sz="700" spc="-25" dirty="0">
                          <a:latin typeface="Calibri"/>
                          <a:cs typeface="Calibri"/>
                        </a:rPr>
                        <a:t>ve</a:t>
                      </a:r>
                      <a:r>
                        <a:rPr sz="700" spc="500" dirty="0">
                          <a:latin typeface="Calibri"/>
                          <a:cs typeface="Calibri"/>
                        </a:rPr>
                        <a:t> </a:t>
                      </a:r>
                      <a:r>
                        <a:rPr sz="700" spc="-10" dirty="0">
                          <a:latin typeface="Calibri"/>
                          <a:cs typeface="Calibri"/>
                        </a:rPr>
                        <a:t>Kısıtlanması</a:t>
                      </a:r>
                      <a:r>
                        <a:rPr sz="700" spc="45" dirty="0">
                          <a:latin typeface="Calibri"/>
                          <a:cs typeface="Calibri"/>
                        </a:rPr>
                        <a:t> </a:t>
                      </a:r>
                      <a:r>
                        <a:rPr sz="700" spc="-10" dirty="0">
                          <a:latin typeface="Calibri"/>
                          <a:cs typeface="Calibri"/>
                        </a:rPr>
                        <a:t>Hakkında</a:t>
                      </a:r>
                      <a:r>
                        <a:rPr sz="700" spc="500" dirty="0">
                          <a:latin typeface="Calibri"/>
                          <a:cs typeface="Calibri"/>
                        </a:rPr>
                        <a:t> </a:t>
                      </a:r>
                      <a:r>
                        <a:rPr sz="700" spc="-10" dirty="0">
                          <a:latin typeface="Calibri"/>
                          <a:cs typeface="Calibri"/>
                        </a:rPr>
                        <a:t>Yönetmelik</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TS EN ISO</a:t>
                      </a:r>
                      <a:r>
                        <a:rPr sz="700" spc="-5" dirty="0">
                          <a:latin typeface="Calibri"/>
                          <a:cs typeface="Calibri"/>
                        </a:rPr>
                        <a:t> </a:t>
                      </a:r>
                      <a:r>
                        <a:rPr sz="700" spc="-10" dirty="0">
                          <a:latin typeface="Calibri"/>
                          <a:cs typeface="Calibri"/>
                        </a:rPr>
                        <a:t>20126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940"/>
                        </a:lnSpc>
                      </a:pPr>
                      <a:r>
                        <a:rPr sz="700" spc="-10" dirty="0">
                          <a:latin typeface="Calibri"/>
                          <a:cs typeface="Calibri"/>
                        </a:rPr>
                        <a:t>Çıkarılmıştır.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bl>
          </a:graphicData>
        </a:graphic>
      </p:graphicFrame>
      <p:sp>
        <p:nvSpPr>
          <p:cNvPr id="10" name="object 10"/>
          <p:cNvSpPr txBox="1"/>
          <p:nvPr/>
        </p:nvSpPr>
        <p:spPr>
          <a:xfrm>
            <a:off x="1650681" y="6028176"/>
            <a:ext cx="5279681" cy="254900"/>
          </a:xfrm>
          <a:prstGeom prst="rect">
            <a:avLst/>
          </a:prstGeom>
        </p:spPr>
        <p:txBody>
          <a:bodyPr vert="horz" wrap="square" lIns="0" tIns="11516" rIns="0" bIns="0" rtlCol="0">
            <a:spAutoFit/>
          </a:bodyPr>
          <a:lstStyle/>
          <a:p>
            <a:pPr marL="11516" marR="4607">
              <a:lnSpc>
                <a:spcPct val="108800"/>
              </a:lnSpc>
              <a:spcBef>
                <a:spcPts val="91"/>
              </a:spcBef>
            </a:pPr>
            <a:r>
              <a:rPr sz="725" spc="-9" dirty="0">
                <a:latin typeface="Calibri"/>
                <a:cs typeface="Calibri"/>
              </a:rPr>
              <a:t>Evraksal</a:t>
            </a:r>
            <a:r>
              <a:rPr sz="725" spc="-5" dirty="0">
                <a:latin typeface="Calibri"/>
                <a:cs typeface="Calibri"/>
              </a:rPr>
              <a:t> </a:t>
            </a:r>
            <a:r>
              <a:rPr sz="725" spc="-9" dirty="0">
                <a:latin typeface="Calibri"/>
                <a:cs typeface="Calibri"/>
              </a:rPr>
              <a:t>Değişiklik</a:t>
            </a:r>
            <a:r>
              <a:rPr sz="725" spc="-5" dirty="0">
                <a:latin typeface="Calibri"/>
                <a:cs typeface="Calibri"/>
              </a:rPr>
              <a:t> </a:t>
            </a:r>
            <a:r>
              <a:rPr sz="725" dirty="0">
                <a:latin typeface="Calibri"/>
                <a:cs typeface="Calibri"/>
              </a:rPr>
              <a:t>Tespit</a:t>
            </a:r>
            <a:r>
              <a:rPr sz="725" spc="14" dirty="0">
                <a:latin typeface="Calibri"/>
                <a:cs typeface="Calibri"/>
              </a:rPr>
              <a:t> </a:t>
            </a:r>
            <a:r>
              <a:rPr sz="725" spc="-9" dirty="0">
                <a:latin typeface="Calibri"/>
                <a:cs typeface="Calibri"/>
              </a:rPr>
              <a:t>edilmedi.</a:t>
            </a:r>
            <a:r>
              <a:rPr sz="725" spc="5" dirty="0">
                <a:latin typeface="Calibri"/>
                <a:cs typeface="Calibri"/>
              </a:rPr>
              <a:t> </a:t>
            </a:r>
            <a:r>
              <a:rPr sz="725" dirty="0">
                <a:latin typeface="Calibri"/>
                <a:cs typeface="Calibri"/>
              </a:rPr>
              <a:t>Ancak</a:t>
            </a:r>
            <a:r>
              <a:rPr sz="725" spc="-5" dirty="0">
                <a:latin typeface="Calibri"/>
                <a:cs typeface="Calibri"/>
              </a:rPr>
              <a:t> </a:t>
            </a:r>
            <a:r>
              <a:rPr sz="725" dirty="0">
                <a:latin typeface="Calibri"/>
                <a:cs typeface="Calibri"/>
              </a:rPr>
              <a:t>Bazı Testler</a:t>
            </a:r>
            <a:r>
              <a:rPr sz="725" spc="-5" dirty="0">
                <a:latin typeface="Calibri"/>
                <a:cs typeface="Calibri"/>
              </a:rPr>
              <a:t> </a:t>
            </a:r>
            <a:r>
              <a:rPr sz="725" spc="-9" dirty="0">
                <a:latin typeface="Calibri"/>
                <a:cs typeface="Calibri"/>
              </a:rPr>
              <a:t>Küçültüldü</a:t>
            </a:r>
            <a:r>
              <a:rPr sz="725" dirty="0">
                <a:latin typeface="Calibri"/>
                <a:cs typeface="Calibri"/>
              </a:rPr>
              <a:t> veya</a:t>
            </a:r>
            <a:r>
              <a:rPr sz="725" spc="5" dirty="0">
                <a:latin typeface="Calibri"/>
                <a:cs typeface="Calibri"/>
              </a:rPr>
              <a:t> </a:t>
            </a:r>
            <a:r>
              <a:rPr sz="725" dirty="0">
                <a:latin typeface="Calibri"/>
                <a:cs typeface="Calibri"/>
              </a:rPr>
              <a:t>Ürün </a:t>
            </a:r>
            <a:r>
              <a:rPr sz="725" spc="-9" dirty="0">
                <a:latin typeface="Calibri"/>
                <a:cs typeface="Calibri"/>
              </a:rPr>
              <a:t>Grubuna</a:t>
            </a:r>
            <a:r>
              <a:rPr sz="725" dirty="0">
                <a:latin typeface="Calibri"/>
                <a:cs typeface="Calibri"/>
              </a:rPr>
              <a:t> göre</a:t>
            </a:r>
            <a:r>
              <a:rPr sz="725" spc="5" dirty="0">
                <a:latin typeface="Calibri"/>
                <a:cs typeface="Calibri"/>
              </a:rPr>
              <a:t> </a:t>
            </a:r>
            <a:r>
              <a:rPr sz="725" spc="-9" dirty="0">
                <a:latin typeface="Calibri"/>
                <a:cs typeface="Calibri"/>
              </a:rPr>
              <a:t>ayarlandı.</a:t>
            </a:r>
            <a:r>
              <a:rPr sz="725" dirty="0">
                <a:latin typeface="Calibri"/>
                <a:cs typeface="Calibri"/>
              </a:rPr>
              <a:t> </a:t>
            </a:r>
            <a:r>
              <a:rPr sz="725" spc="-9" dirty="0">
                <a:latin typeface="Calibri"/>
                <a:cs typeface="Calibri"/>
              </a:rPr>
              <a:t>Ek-</a:t>
            </a:r>
            <a:r>
              <a:rPr sz="725" dirty="0">
                <a:latin typeface="Calibri"/>
                <a:cs typeface="Calibri"/>
              </a:rPr>
              <a:t>1 Kontrol </a:t>
            </a:r>
            <a:r>
              <a:rPr sz="725" spc="-9" dirty="0">
                <a:latin typeface="Calibri"/>
                <a:cs typeface="Calibri"/>
              </a:rPr>
              <a:t>satırındaki</a:t>
            </a:r>
            <a:r>
              <a:rPr sz="725" spc="9" dirty="0">
                <a:latin typeface="Calibri"/>
                <a:cs typeface="Calibri"/>
              </a:rPr>
              <a:t> </a:t>
            </a:r>
            <a:r>
              <a:rPr sz="725" dirty="0">
                <a:latin typeface="Calibri"/>
                <a:cs typeface="Calibri"/>
              </a:rPr>
              <a:t>kısım</a:t>
            </a:r>
            <a:r>
              <a:rPr sz="725" spc="9" dirty="0">
                <a:latin typeface="Calibri"/>
                <a:cs typeface="Calibri"/>
              </a:rPr>
              <a:t> </a:t>
            </a:r>
            <a:r>
              <a:rPr sz="725" dirty="0">
                <a:latin typeface="Calibri"/>
                <a:cs typeface="Calibri"/>
              </a:rPr>
              <a:t>ile</a:t>
            </a:r>
            <a:r>
              <a:rPr sz="725" spc="9" dirty="0">
                <a:latin typeface="Calibri"/>
                <a:cs typeface="Calibri"/>
              </a:rPr>
              <a:t> </a:t>
            </a:r>
            <a:r>
              <a:rPr sz="725" spc="-9" dirty="0">
                <a:latin typeface="Calibri"/>
                <a:cs typeface="Calibri"/>
              </a:rPr>
              <a:t>ilgilidir.</a:t>
            </a:r>
            <a:r>
              <a:rPr sz="725" spc="453" dirty="0">
                <a:latin typeface="Calibri"/>
                <a:cs typeface="Calibri"/>
              </a:rPr>
              <a:t> </a:t>
            </a:r>
            <a:r>
              <a:rPr sz="725" spc="-9" dirty="0">
                <a:latin typeface="Calibri"/>
                <a:cs typeface="Calibri"/>
              </a:rPr>
              <a:t>Bilginize</a:t>
            </a:r>
            <a:r>
              <a:rPr sz="725" spc="27" dirty="0">
                <a:latin typeface="Calibri"/>
                <a:cs typeface="Calibri"/>
              </a:rPr>
              <a:t> </a:t>
            </a:r>
            <a:r>
              <a:rPr sz="725" spc="-9" dirty="0">
                <a:latin typeface="Calibri"/>
                <a:cs typeface="Calibri"/>
              </a:rPr>
              <a:t>Sunulur.</a:t>
            </a:r>
            <a:endParaRPr sz="725">
              <a:latin typeface="Calibri"/>
              <a:cs typeface="Calibri"/>
            </a:endParaRPr>
          </a:p>
        </p:txBody>
      </p:sp>
      <p:sp>
        <p:nvSpPr>
          <p:cNvPr id="11" name="object 11"/>
          <p:cNvSpPr/>
          <p:nvPr/>
        </p:nvSpPr>
        <p:spPr>
          <a:xfrm>
            <a:off x="1645613" y="6305905"/>
            <a:ext cx="8899853" cy="8637"/>
          </a:xfrm>
          <a:custGeom>
            <a:avLst/>
            <a:gdLst/>
            <a:ahLst/>
            <a:cxnLst/>
            <a:rect l="l" t="t" r="r" b="b"/>
            <a:pathLst>
              <a:path w="9814560" h="9525">
                <a:moveTo>
                  <a:pt x="9814560" y="0"/>
                </a:moveTo>
                <a:lnTo>
                  <a:pt x="0" y="0"/>
                </a:lnTo>
                <a:lnTo>
                  <a:pt x="0" y="9143"/>
                </a:lnTo>
                <a:lnTo>
                  <a:pt x="9814560" y="9143"/>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216509872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662197" y="783666"/>
            <a:ext cx="8874668" cy="236174"/>
          </a:xfrm>
          <a:prstGeom prst="rect">
            <a:avLst/>
          </a:prstGeom>
        </p:spPr>
        <p:txBody>
          <a:bodyPr vert="horz" wrap="square" lIns="0" tIns="10941" rIns="0" bIns="0" rtlCol="0">
            <a:spAutoFit/>
          </a:bodyPr>
          <a:lstStyle/>
          <a:p>
            <a:pPr marL="123225" marR="4607" indent="-112285">
              <a:lnSpc>
                <a:spcPct val="110000"/>
              </a:lnSpc>
              <a:spcBef>
                <a:spcPts val="86"/>
              </a:spcBef>
            </a:pPr>
            <a:r>
              <a:rPr sz="1400" b="1" dirty="0">
                <a:solidFill>
                  <a:srgbClr val="FF0000"/>
                </a:solidFill>
                <a:latin typeface="Calibri"/>
                <a:cs typeface="Calibri"/>
              </a:rPr>
              <a:t>Yapı</a:t>
            </a:r>
            <a:r>
              <a:rPr sz="1400" b="1" spc="9" dirty="0">
                <a:solidFill>
                  <a:srgbClr val="FF0000"/>
                </a:solidFill>
                <a:latin typeface="Calibri"/>
                <a:cs typeface="Calibri"/>
              </a:rPr>
              <a:t> </a:t>
            </a:r>
            <a:r>
              <a:rPr sz="1400" b="1" spc="-9" dirty="0">
                <a:solidFill>
                  <a:srgbClr val="FF0000"/>
                </a:solidFill>
                <a:latin typeface="Calibri"/>
                <a:cs typeface="Calibri"/>
              </a:rPr>
              <a:t>Malzemelerinin</a:t>
            </a:r>
            <a:r>
              <a:rPr sz="1400" b="1" spc="18" dirty="0">
                <a:solidFill>
                  <a:srgbClr val="FF0000"/>
                </a:solidFill>
                <a:latin typeface="Calibri"/>
                <a:cs typeface="Calibri"/>
              </a:rPr>
              <a:t> </a:t>
            </a:r>
            <a:r>
              <a:rPr sz="1400" b="1" dirty="0">
                <a:solidFill>
                  <a:srgbClr val="FF0000"/>
                </a:solidFill>
                <a:latin typeface="Calibri"/>
                <a:cs typeface="Calibri"/>
              </a:rPr>
              <a:t>İthalat</a:t>
            </a:r>
            <a:r>
              <a:rPr sz="1400" b="1" spc="14" dirty="0">
                <a:solidFill>
                  <a:srgbClr val="FF0000"/>
                </a:solidFill>
                <a:latin typeface="Calibri"/>
                <a:cs typeface="Calibri"/>
              </a:rPr>
              <a:t> </a:t>
            </a:r>
            <a:r>
              <a:rPr sz="1400" b="1" spc="-9" dirty="0">
                <a:solidFill>
                  <a:srgbClr val="FF0000"/>
                </a:solidFill>
                <a:latin typeface="Calibri"/>
                <a:cs typeface="Calibri"/>
              </a:rPr>
              <a:t>Denetimi</a:t>
            </a:r>
            <a:r>
              <a:rPr sz="1400" b="1" spc="14" dirty="0">
                <a:solidFill>
                  <a:srgbClr val="FF0000"/>
                </a:solidFill>
                <a:latin typeface="Calibri"/>
                <a:cs typeface="Calibri"/>
              </a:rPr>
              <a:t> </a:t>
            </a:r>
            <a:r>
              <a:rPr sz="1400" b="1" spc="-9" dirty="0">
                <a:solidFill>
                  <a:srgbClr val="FF0000"/>
                </a:solidFill>
                <a:latin typeface="Calibri"/>
                <a:cs typeface="Calibri"/>
              </a:rPr>
              <a:t>Tebliği</a:t>
            </a:r>
            <a:r>
              <a:rPr sz="1400" b="1" spc="453" dirty="0">
                <a:solidFill>
                  <a:srgbClr val="FF0000"/>
                </a:solidFill>
                <a:latin typeface="Calibri"/>
                <a:cs typeface="Calibri"/>
              </a:rPr>
              <a:t> </a:t>
            </a:r>
            <a:r>
              <a:rPr sz="1400" b="1" dirty="0">
                <a:solidFill>
                  <a:srgbClr val="FF0000"/>
                </a:solidFill>
                <a:latin typeface="Calibri"/>
                <a:cs typeface="Calibri"/>
              </a:rPr>
              <a:t>(Ürün</a:t>
            </a:r>
            <a:r>
              <a:rPr sz="1400" b="1" spc="-27" dirty="0">
                <a:solidFill>
                  <a:srgbClr val="FF0000"/>
                </a:solidFill>
                <a:latin typeface="Calibri"/>
                <a:cs typeface="Calibri"/>
              </a:rPr>
              <a:t> </a:t>
            </a:r>
            <a:r>
              <a:rPr sz="1400" b="1" dirty="0">
                <a:solidFill>
                  <a:srgbClr val="FF0000"/>
                </a:solidFill>
                <a:latin typeface="Calibri"/>
                <a:cs typeface="Calibri"/>
              </a:rPr>
              <a:t>Güvenliği</a:t>
            </a:r>
            <a:r>
              <a:rPr sz="1400" b="1" spc="-23" dirty="0">
                <a:solidFill>
                  <a:srgbClr val="FF0000"/>
                </a:solidFill>
                <a:latin typeface="Calibri"/>
                <a:cs typeface="Calibri"/>
              </a:rPr>
              <a:t> </a:t>
            </a:r>
            <a:r>
              <a:rPr sz="1400" b="1" dirty="0">
                <a:solidFill>
                  <a:srgbClr val="FF0000"/>
                </a:solidFill>
                <a:latin typeface="Calibri"/>
                <a:cs typeface="Calibri"/>
              </a:rPr>
              <a:t>ve</a:t>
            </a:r>
            <a:r>
              <a:rPr sz="1400" b="1" spc="-14" dirty="0">
                <a:solidFill>
                  <a:srgbClr val="FF0000"/>
                </a:solidFill>
                <a:latin typeface="Calibri"/>
                <a:cs typeface="Calibri"/>
              </a:rPr>
              <a:t> </a:t>
            </a:r>
            <a:r>
              <a:rPr sz="1400" b="1" dirty="0">
                <a:solidFill>
                  <a:srgbClr val="FF0000"/>
                </a:solidFill>
                <a:latin typeface="Calibri"/>
                <a:cs typeface="Calibri"/>
              </a:rPr>
              <a:t>Denetimi:</a:t>
            </a:r>
            <a:r>
              <a:rPr sz="1400" b="1" spc="-9" dirty="0">
                <a:solidFill>
                  <a:srgbClr val="FF0000"/>
                </a:solidFill>
                <a:latin typeface="Calibri"/>
                <a:cs typeface="Calibri"/>
              </a:rPr>
              <a:t> 2026/14)</a:t>
            </a:r>
            <a:endParaRPr sz="140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3286867685"/>
              </p:ext>
            </p:extLst>
          </p:nvPr>
        </p:nvGraphicFramePr>
        <p:xfrm>
          <a:off x="606056" y="1239884"/>
          <a:ext cx="11015329" cy="4288108"/>
        </p:xfrm>
        <a:graphic>
          <a:graphicData uri="http://schemas.openxmlformats.org/drawingml/2006/table">
            <a:tbl>
              <a:tblPr firstRow="1" bandRow="1">
                <a:tableStyleId>{2D5ABB26-0587-4C30-8999-92F81FD0307C}</a:tableStyleId>
              </a:tblPr>
              <a:tblGrid>
                <a:gridCol w="2079724">
                  <a:extLst>
                    <a:ext uri="{9D8B030D-6E8A-4147-A177-3AD203B41FA5}">
                      <a16:colId xmlns:a16="http://schemas.microsoft.com/office/drawing/2014/main" val="20000"/>
                    </a:ext>
                  </a:extLst>
                </a:gridCol>
                <a:gridCol w="3573542">
                  <a:extLst>
                    <a:ext uri="{9D8B030D-6E8A-4147-A177-3AD203B41FA5}">
                      <a16:colId xmlns:a16="http://schemas.microsoft.com/office/drawing/2014/main" val="20001"/>
                    </a:ext>
                  </a:extLst>
                </a:gridCol>
                <a:gridCol w="4095748">
                  <a:extLst>
                    <a:ext uri="{9D8B030D-6E8A-4147-A177-3AD203B41FA5}">
                      <a16:colId xmlns:a16="http://schemas.microsoft.com/office/drawing/2014/main" val="20002"/>
                    </a:ext>
                  </a:extLst>
                </a:gridCol>
                <a:gridCol w="1266315">
                  <a:extLst>
                    <a:ext uri="{9D8B030D-6E8A-4147-A177-3AD203B41FA5}">
                      <a16:colId xmlns:a16="http://schemas.microsoft.com/office/drawing/2014/main" val="20003"/>
                    </a:ext>
                  </a:extLst>
                </a:gridCol>
              </a:tblGrid>
              <a:tr h="111056">
                <a:tc>
                  <a:txBody>
                    <a:bodyPr/>
                    <a:lstStyle/>
                    <a:p>
                      <a:pPr marL="333375">
                        <a:lnSpc>
                          <a:spcPts val="919"/>
                        </a:lnSpc>
                      </a:pPr>
                      <a:r>
                        <a:rPr sz="700" b="1" dirty="0">
                          <a:solidFill>
                            <a:srgbClr val="FF0000"/>
                          </a:solidFill>
                          <a:latin typeface="Calibri"/>
                          <a:cs typeface="Calibri"/>
                        </a:rPr>
                        <a:t>Değişen</a:t>
                      </a:r>
                      <a:r>
                        <a:rPr sz="700" b="1" spc="-30" dirty="0">
                          <a:solidFill>
                            <a:srgbClr val="FF0000"/>
                          </a:solidFill>
                          <a:latin typeface="Calibri"/>
                          <a:cs typeface="Calibri"/>
                        </a:rPr>
                        <a:t> </a:t>
                      </a:r>
                      <a:r>
                        <a:rPr sz="700" b="1" dirty="0">
                          <a:solidFill>
                            <a:srgbClr val="FF0000"/>
                          </a:solidFill>
                          <a:latin typeface="Calibri"/>
                          <a:cs typeface="Calibri"/>
                        </a:rPr>
                        <a:t>Maddenin</a:t>
                      </a:r>
                      <a:r>
                        <a:rPr sz="700" b="1" spc="-15" dirty="0">
                          <a:solidFill>
                            <a:srgbClr val="FF0000"/>
                          </a:solidFill>
                          <a:latin typeface="Calibri"/>
                          <a:cs typeface="Calibri"/>
                        </a:rPr>
                        <a:t> </a:t>
                      </a:r>
                      <a:r>
                        <a:rPr sz="700" b="1" spc="-10" dirty="0">
                          <a:solidFill>
                            <a:srgbClr val="FF0000"/>
                          </a:solidFill>
                          <a:latin typeface="Calibri"/>
                          <a:cs typeface="Calibri"/>
                        </a:rPr>
                        <a:t>Numarası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dirty="0">
                          <a:solidFill>
                            <a:srgbClr val="FF0000"/>
                          </a:solidFill>
                          <a:latin typeface="Calibri"/>
                          <a:cs typeface="Calibri"/>
                        </a:rPr>
                        <a:t>Eski</a:t>
                      </a:r>
                      <a:r>
                        <a:rPr sz="700" b="1" spc="-20" dirty="0">
                          <a:solidFill>
                            <a:srgbClr val="FF0000"/>
                          </a:solidFill>
                          <a:latin typeface="Calibri"/>
                          <a:cs typeface="Calibri"/>
                        </a:rPr>
                        <a:t> </a:t>
                      </a:r>
                      <a:r>
                        <a:rPr sz="700" b="1" dirty="0">
                          <a:solidFill>
                            <a:srgbClr val="FF0000"/>
                          </a:solidFill>
                          <a:latin typeface="Calibri"/>
                          <a:cs typeface="Calibri"/>
                        </a:rPr>
                        <a:t>Madde</a:t>
                      </a:r>
                      <a:r>
                        <a:rPr sz="700" b="1" spc="-15" dirty="0">
                          <a:solidFill>
                            <a:srgbClr val="FF0000"/>
                          </a:solidFill>
                          <a:latin typeface="Calibri"/>
                          <a:cs typeface="Calibri"/>
                        </a:rPr>
                        <a:t> </a:t>
                      </a:r>
                      <a:r>
                        <a:rPr sz="700" b="1" spc="-20" dirty="0">
                          <a:solidFill>
                            <a:srgbClr val="FF0000"/>
                          </a:solidFill>
                          <a:latin typeface="Calibri"/>
                          <a:cs typeface="Calibri"/>
                        </a:rPr>
                        <a:t>2025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b="1" dirty="0">
                          <a:solidFill>
                            <a:srgbClr val="FF0000"/>
                          </a:solidFill>
                          <a:latin typeface="Calibri"/>
                          <a:cs typeface="Calibri"/>
                        </a:rPr>
                        <a:t>Yeni</a:t>
                      </a:r>
                      <a:r>
                        <a:rPr sz="700" b="1" spc="-10" dirty="0">
                          <a:solidFill>
                            <a:srgbClr val="FF0000"/>
                          </a:solidFill>
                          <a:latin typeface="Calibri"/>
                          <a:cs typeface="Calibri"/>
                        </a:rPr>
                        <a:t> </a:t>
                      </a:r>
                      <a:r>
                        <a:rPr sz="700" b="1" dirty="0">
                          <a:solidFill>
                            <a:srgbClr val="FF0000"/>
                          </a:solidFill>
                          <a:latin typeface="Calibri"/>
                          <a:cs typeface="Calibri"/>
                        </a:rPr>
                        <a:t>Madde</a:t>
                      </a:r>
                      <a:r>
                        <a:rPr sz="700" b="1" spc="5" dirty="0">
                          <a:solidFill>
                            <a:srgbClr val="FF0000"/>
                          </a:solidFill>
                          <a:latin typeface="Calibri"/>
                          <a:cs typeface="Calibri"/>
                        </a:rPr>
                        <a:t> </a:t>
                      </a:r>
                      <a:r>
                        <a:rPr sz="700" b="1" spc="-20" dirty="0">
                          <a:solidFill>
                            <a:srgbClr val="FF0000"/>
                          </a:solidFill>
                          <a:latin typeface="Calibri"/>
                          <a:cs typeface="Calibri"/>
                        </a:rPr>
                        <a:t>2026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spc="-10" dirty="0">
                          <a:solidFill>
                            <a:srgbClr val="FF0000"/>
                          </a:solidFill>
                          <a:latin typeface="Calibri"/>
                          <a:cs typeface="Calibri"/>
                        </a:rPr>
                        <a:t>Durumu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742016">
                <a:tc>
                  <a:txBody>
                    <a:bodyPr/>
                    <a:lstStyle/>
                    <a:p>
                      <a:pPr marL="68580" marR="1435735">
                        <a:lnSpc>
                          <a:spcPts val="969"/>
                        </a:lnSpc>
                        <a:spcBef>
                          <a:spcPts val="15"/>
                        </a:spcBef>
                      </a:pPr>
                      <a:r>
                        <a:rPr sz="700" b="1" spc="-10" dirty="0">
                          <a:latin typeface="Calibri"/>
                          <a:cs typeface="Calibri"/>
                        </a:rPr>
                        <a:t>Tanımlar</a:t>
                      </a:r>
                      <a:r>
                        <a:rPr sz="700" b="1" spc="500" dirty="0">
                          <a:latin typeface="Calibri"/>
                          <a:cs typeface="Calibri"/>
                        </a:rPr>
                        <a:t> </a:t>
                      </a:r>
                      <a:r>
                        <a:rPr sz="700" b="1" dirty="0">
                          <a:latin typeface="Calibri"/>
                          <a:cs typeface="Calibri"/>
                        </a:rPr>
                        <a:t>3</a:t>
                      </a:r>
                      <a:r>
                        <a:rPr sz="700" b="1" spc="-5" dirty="0">
                          <a:latin typeface="Calibri"/>
                          <a:cs typeface="Calibri"/>
                        </a:rPr>
                        <a:t> </a:t>
                      </a:r>
                      <a:r>
                        <a:rPr sz="700" b="1" spc="-20" dirty="0">
                          <a:latin typeface="Calibri"/>
                          <a:cs typeface="Calibri"/>
                        </a:rPr>
                        <a:t>Madde</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437515">
                        <a:lnSpc>
                          <a:spcPts val="969"/>
                        </a:lnSpc>
                        <a:spcBef>
                          <a:spcPts val="15"/>
                        </a:spcBef>
                      </a:pPr>
                      <a:r>
                        <a:rPr sz="700" b="1" dirty="0">
                          <a:latin typeface="Calibri"/>
                          <a:cs typeface="Calibri"/>
                        </a:rPr>
                        <a:t>h)</a:t>
                      </a:r>
                      <a:r>
                        <a:rPr sz="700" b="1" spc="5" dirty="0">
                          <a:latin typeface="Calibri"/>
                          <a:cs typeface="Calibri"/>
                        </a:rPr>
                        <a:t> </a:t>
                      </a:r>
                      <a:r>
                        <a:rPr sz="700" b="1" spc="-10" dirty="0">
                          <a:latin typeface="Calibri"/>
                          <a:cs typeface="Calibri"/>
                        </a:rPr>
                        <a:t>Kullanıcı:</a:t>
                      </a:r>
                      <a:r>
                        <a:rPr sz="700" b="1" spc="15" dirty="0">
                          <a:latin typeface="Calibri"/>
                          <a:cs typeface="Calibri"/>
                        </a:rPr>
                        <a:t> </a:t>
                      </a:r>
                      <a:r>
                        <a:rPr sz="700" dirty="0">
                          <a:latin typeface="Calibri"/>
                          <a:cs typeface="Calibri"/>
                        </a:rPr>
                        <a:t>TAREKS</a:t>
                      </a:r>
                      <a:r>
                        <a:rPr sz="700" spc="10" dirty="0">
                          <a:latin typeface="Calibri"/>
                          <a:cs typeface="Calibri"/>
                        </a:rPr>
                        <a:t> </a:t>
                      </a:r>
                      <a:r>
                        <a:rPr sz="700" spc="-10" dirty="0">
                          <a:latin typeface="Calibri"/>
                          <a:cs typeface="Calibri"/>
                        </a:rPr>
                        <a:t>aracılığıyla</a:t>
                      </a:r>
                      <a:r>
                        <a:rPr sz="700" spc="5" dirty="0">
                          <a:latin typeface="Calibri"/>
                          <a:cs typeface="Calibri"/>
                        </a:rPr>
                        <a:t> </a:t>
                      </a:r>
                      <a:r>
                        <a:rPr sz="700" spc="-10" dirty="0">
                          <a:latin typeface="Calibri"/>
                          <a:cs typeface="Calibri"/>
                        </a:rPr>
                        <a:t>firmalar</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yapmak </a:t>
                      </a:r>
                      <a:r>
                        <a:rPr sz="700" spc="-10" dirty="0">
                          <a:latin typeface="Calibri"/>
                          <a:cs typeface="Calibri"/>
                        </a:rPr>
                        <a:t>üzere</a:t>
                      </a:r>
                      <a:r>
                        <a:rPr sz="700" spc="500" dirty="0">
                          <a:latin typeface="Calibri"/>
                          <a:cs typeface="Calibri"/>
                        </a:rPr>
                        <a:t> </a:t>
                      </a:r>
                      <a:r>
                        <a:rPr sz="700" spc="-10" dirty="0">
                          <a:latin typeface="Calibri"/>
                          <a:cs typeface="Calibri"/>
                        </a:rPr>
                        <a:t>yetkilendirilmiş</a:t>
                      </a:r>
                      <a:r>
                        <a:rPr sz="700" spc="65" dirty="0">
                          <a:latin typeface="Calibri"/>
                          <a:cs typeface="Calibri"/>
                        </a:rPr>
                        <a:t> </a:t>
                      </a:r>
                      <a:r>
                        <a:rPr sz="700" spc="-10" dirty="0">
                          <a:latin typeface="Calibri"/>
                          <a:cs typeface="Calibri"/>
                        </a:rPr>
                        <a:t>kişileri,</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5"/>
                        </a:spcBef>
                      </a:pPr>
                      <a:r>
                        <a:rPr sz="700" b="1" dirty="0">
                          <a:latin typeface="Calibri"/>
                          <a:cs typeface="Calibri"/>
                        </a:rPr>
                        <a:t>Firma</a:t>
                      </a:r>
                      <a:r>
                        <a:rPr sz="700" dirty="0">
                          <a:latin typeface="Calibri"/>
                          <a:cs typeface="Calibri"/>
                        </a:rPr>
                        <a:t>:</a:t>
                      </a:r>
                      <a:r>
                        <a:rPr sz="700" spc="-2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aracılığıyla yapılan </a:t>
                      </a:r>
                      <a:r>
                        <a:rPr sz="700" dirty="0">
                          <a:latin typeface="Calibri"/>
                          <a:cs typeface="Calibri"/>
                        </a:rPr>
                        <a:t>işlemlere</a:t>
                      </a:r>
                      <a:r>
                        <a:rPr sz="700" spc="-20" dirty="0">
                          <a:latin typeface="Calibri"/>
                          <a:cs typeface="Calibri"/>
                        </a:rPr>
                        <a:t> </a:t>
                      </a:r>
                      <a:r>
                        <a:rPr sz="700" dirty="0">
                          <a:latin typeface="Calibri"/>
                          <a:cs typeface="Calibri"/>
                        </a:rPr>
                        <a:t>konu</a:t>
                      </a:r>
                      <a:r>
                        <a:rPr sz="700" spc="-10" dirty="0">
                          <a:latin typeface="Calibri"/>
                          <a:cs typeface="Calibri"/>
                        </a:rPr>
                        <a:t> </a:t>
                      </a:r>
                      <a:r>
                        <a:rPr sz="700" dirty="0">
                          <a:latin typeface="Calibri"/>
                          <a:cs typeface="Calibri"/>
                        </a:rPr>
                        <a:t>olan kamu</a:t>
                      </a:r>
                      <a:r>
                        <a:rPr sz="700" spc="-10" dirty="0">
                          <a:latin typeface="Calibri"/>
                          <a:cs typeface="Calibri"/>
                        </a:rPr>
                        <a:t> kurumları</a:t>
                      </a:r>
                      <a:r>
                        <a:rPr sz="700" spc="-20" dirty="0">
                          <a:latin typeface="Calibri"/>
                          <a:cs typeface="Calibri"/>
                        </a:rPr>
                        <a:t> </a:t>
                      </a:r>
                      <a:r>
                        <a:rPr sz="700" dirty="0">
                          <a:latin typeface="Calibri"/>
                          <a:cs typeface="Calibri"/>
                        </a:rPr>
                        <a:t>dahil,</a:t>
                      </a:r>
                      <a:r>
                        <a:rPr sz="700" spc="-5" dirty="0">
                          <a:latin typeface="Calibri"/>
                          <a:cs typeface="Calibri"/>
                        </a:rPr>
                        <a:t> </a:t>
                      </a:r>
                      <a:r>
                        <a:rPr sz="700" spc="-25" dirty="0">
                          <a:latin typeface="Calibri"/>
                          <a:cs typeface="Calibri"/>
                        </a:rPr>
                        <a:t>tüm</a:t>
                      </a:r>
                      <a:endParaRPr sz="700">
                        <a:latin typeface="Calibri"/>
                        <a:cs typeface="Calibri"/>
                      </a:endParaRPr>
                    </a:p>
                    <a:p>
                      <a:pPr marL="67945">
                        <a:lnSpc>
                          <a:spcPct val="100000"/>
                        </a:lnSpc>
                        <a:spcBef>
                          <a:spcPts val="165"/>
                        </a:spcBef>
                      </a:pPr>
                      <a:r>
                        <a:rPr sz="700" dirty="0">
                          <a:latin typeface="Calibri"/>
                          <a:cs typeface="Calibri"/>
                        </a:rPr>
                        <a:t>gerçek</a:t>
                      </a:r>
                      <a:r>
                        <a:rPr sz="700" spc="-2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tüzel</a:t>
                      </a:r>
                      <a:r>
                        <a:rPr sz="700" spc="-20" dirty="0">
                          <a:latin typeface="Calibri"/>
                          <a:cs typeface="Calibri"/>
                        </a:rPr>
                        <a:t> </a:t>
                      </a:r>
                      <a:r>
                        <a:rPr sz="700" spc="-10" dirty="0">
                          <a:latin typeface="Calibri"/>
                          <a:cs typeface="Calibri"/>
                        </a:rPr>
                        <a:t>kişileri,</a:t>
                      </a:r>
                      <a:endParaRPr sz="700">
                        <a:latin typeface="Calibri"/>
                        <a:cs typeface="Calibri"/>
                      </a:endParaRPr>
                    </a:p>
                    <a:p>
                      <a:pPr marL="67945" marR="363855">
                        <a:lnSpc>
                          <a:spcPct val="117500"/>
                        </a:lnSpc>
                      </a:pPr>
                      <a:r>
                        <a:rPr sz="700" b="1" dirty="0">
                          <a:latin typeface="Calibri"/>
                          <a:cs typeface="Calibri"/>
                        </a:rPr>
                        <a:t>Firma </a:t>
                      </a:r>
                      <a:r>
                        <a:rPr sz="700" b="1" spc="-10" dirty="0">
                          <a:latin typeface="Calibri"/>
                          <a:cs typeface="Calibri"/>
                        </a:rPr>
                        <a:t>kullanıcısı</a:t>
                      </a:r>
                      <a:r>
                        <a:rPr sz="700" spc="-10" dirty="0">
                          <a:latin typeface="Calibri"/>
                          <a:cs typeface="Calibri"/>
                        </a:rPr>
                        <a:t>:</a:t>
                      </a:r>
                      <a:r>
                        <a:rPr sz="700" spc="5" dirty="0">
                          <a:latin typeface="Calibri"/>
                          <a:cs typeface="Calibri"/>
                        </a:rPr>
                        <a:t> </a:t>
                      </a:r>
                      <a:r>
                        <a:rPr sz="700" dirty="0">
                          <a:latin typeface="Calibri"/>
                          <a:cs typeface="Calibri"/>
                        </a:rPr>
                        <a:t>Firma </a:t>
                      </a:r>
                      <a:r>
                        <a:rPr sz="700" spc="-10" dirty="0">
                          <a:latin typeface="Calibri"/>
                          <a:cs typeface="Calibri"/>
                        </a:rPr>
                        <a:t>yetkilisi</a:t>
                      </a:r>
                      <a:r>
                        <a:rPr sz="700" spc="10" dirty="0">
                          <a:latin typeface="Calibri"/>
                          <a:cs typeface="Calibri"/>
                        </a:rPr>
                        <a:t> </a:t>
                      </a:r>
                      <a:r>
                        <a:rPr sz="700" spc="-10" dirty="0">
                          <a:latin typeface="Calibri"/>
                          <a:cs typeface="Calibri"/>
                        </a:rPr>
                        <a:t>tarafından</a:t>
                      </a:r>
                      <a:r>
                        <a:rPr sz="700" dirty="0">
                          <a:latin typeface="Calibri"/>
                          <a:cs typeface="Calibri"/>
                        </a:rPr>
                        <a:t> firma </a:t>
                      </a:r>
                      <a:r>
                        <a:rPr sz="700" spc="-10" dirty="0">
                          <a:latin typeface="Calibri"/>
                          <a:cs typeface="Calibri"/>
                        </a:rPr>
                        <a:t>adına</a:t>
                      </a:r>
                      <a:r>
                        <a:rPr sz="700" dirty="0">
                          <a:latin typeface="Calibri"/>
                          <a:cs typeface="Calibri"/>
                        </a:rPr>
                        <a:t> TAREKS'te</a:t>
                      </a:r>
                      <a:r>
                        <a:rPr sz="700" spc="-5"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yapmak</a:t>
                      </a:r>
                      <a:r>
                        <a:rPr sz="700" spc="500" dirty="0">
                          <a:latin typeface="Calibri"/>
                          <a:cs typeface="Calibri"/>
                        </a:rPr>
                        <a:t> </a:t>
                      </a:r>
                      <a:r>
                        <a:rPr sz="700" dirty="0">
                          <a:latin typeface="Calibri"/>
                          <a:cs typeface="Calibri"/>
                        </a:rPr>
                        <a:t>üzere</a:t>
                      </a:r>
                      <a:r>
                        <a:rPr sz="700" spc="20" dirty="0">
                          <a:latin typeface="Calibri"/>
                          <a:cs typeface="Calibri"/>
                        </a:rPr>
                        <a:t> </a:t>
                      </a:r>
                      <a:r>
                        <a:rPr sz="700" spc="-10" dirty="0">
                          <a:latin typeface="Calibri"/>
                          <a:cs typeface="Calibri"/>
                        </a:rPr>
                        <a:t>yetkilendirilmiş</a:t>
                      </a:r>
                      <a:r>
                        <a:rPr sz="700" spc="25" dirty="0">
                          <a:latin typeface="Calibri"/>
                          <a:cs typeface="Calibri"/>
                        </a:rPr>
                        <a:t> </a:t>
                      </a:r>
                      <a:r>
                        <a:rPr sz="700" spc="-10" dirty="0">
                          <a:latin typeface="Calibri"/>
                          <a:cs typeface="Calibri"/>
                        </a:rPr>
                        <a:t>kişiyi,</a:t>
                      </a:r>
                      <a:endParaRPr sz="700">
                        <a:latin typeface="Calibri"/>
                        <a:cs typeface="Calibri"/>
                      </a:endParaRPr>
                    </a:p>
                    <a:p>
                      <a:pPr marL="67945" marR="257810">
                        <a:lnSpc>
                          <a:spcPts val="1140"/>
                        </a:lnSpc>
                        <a:spcBef>
                          <a:spcPts val="45"/>
                        </a:spcBef>
                      </a:pPr>
                      <a:r>
                        <a:rPr sz="700" b="1" dirty="0">
                          <a:latin typeface="Calibri"/>
                          <a:cs typeface="Calibri"/>
                        </a:rPr>
                        <a:t>Firma</a:t>
                      </a:r>
                      <a:r>
                        <a:rPr sz="700" b="1" spc="-20" dirty="0">
                          <a:latin typeface="Calibri"/>
                          <a:cs typeface="Calibri"/>
                        </a:rPr>
                        <a:t> </a:t>
                      </a:r>
                      <a:r>
                        <a:rPr sz="700" b="1" spc="-10" dirty="0">
                          <a:latin typeface="Calibri"/>
                          <a:cs typeface="Calibri"/>
                        </a:rPr>
                        <a:t>yetkilisi</a:t>
                      </a:r>
                      <a:r>
                        <a:rPr sz="700" spc="-10" dirty="0">
                          <a:latin typeface="Calibri"/>
                          <a:cs typeface="Calibri"/>
                        </a:rPr>
                        <a:t>:</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imza</a:t>
                      </a:r>
                      <a:r>
                        <a:rPr sz="700" spc="-5" dirty="0">
                          <a:latin typeface="Calibri"/>
                          <a:cs typeface="Calibri"/>
                        </a:rPr>
                        <a:t> </a:t>
                      </a:r>
                      <a:r>
                        <a:rPr sz="700" spc="-10" dirty="0">
                          <a:latin typeface="Calibri"/>
                          <a:cs typeface="Calibri"/>
                        </a:rPr>
                        <a:t>sirkülerinde </a:t>
                      </a:r>
                      <a:r>
                        <a:rPr sz="700" dirty="0">
                          <a:latin typeface="Calibri"/>
                          <a:cs typeface="Calibri"/>
                        </a:rPr>
                        <a:t>yer</a:t>
                      </a:r>
                      <a:r>
                        <a:rPr sz="700" spc="-15"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firmayı</a:t>
                      </a:r>
                      <a:r>
                        <a:rPr sz="700" spc="-15" dirty="0">
                          <a:latin typeface="Calibri"/>
                          <a:cs typeface="Calibri"/>
                        </a:rPr>
                        <a:t> </a:t>
                      </a:r>
                      <a:r>
                        <a:rPr sz="700" dirty="0">
                          <a:latin typeface="Calibri"/>
                          <a:cs typeface="Calibri"/>
                        </a:rPr>
                        <a:t>temsil</a:t>
                      </a:r>
                      <a:r>
                        <a:rPr sz="700" spc="-15" dirty="0">
                          <a:latin typeface="Calibri"/>
                          <a:cs typeface="Calibri"/>
                        </a:rPr>
                        <a:t> </a:t>
                      </a:r>
                      <a:r>
                        <a:rPr sz="700" dirty="0">
                          <a:latin typeface="Calibri"/>
                          <a:cs typeface="Calibri"/>
                        </a:rPr>
                        <a:t>ve ilzama</a:t>
                      </a:r>
                      <a:r>
                        <a:rPr sz="700" spc="-10" dirty="0">
                          <a:latin typeface="Calibri"/>
                          <a:cs typeface="Calibri"/>
                        </a:rPr>
                        <a:t> </a:t>
                      </a:r>
                      <a:r>
                        <a:rPr sz="700" spc="-20" dirty="0">
                          <a:latin typeface="Calibri"/>
                          <a:cs typeface="Calibri"/>
                        </a:rPr>
                        <a:t>yet-</a:t>
                      </a:r>
                      <a:r>
                        <a:rPr sz="700" spc="500" dirty="0">
                          <a:latin typeface="Calibri"/>
                          <a:cs typeface="Calibri"/>
                        </a:rPr>
                        <a:t> </a:t>
                      </a:r>
                      <a:r>
                        <a:rPr sz="700" dirty="0">
                          <a:latin typeface="Calibri"/>
                          <a:cs typeface="Calibri"/>
                        </a:rPr>
                        <a:t>kili</a:t>
                      </a:r>
                      <a:r>
                        <a:rPr sz="700" spc="-40" dirty="0">
                          <a:latin typeface="Calibri"/>
                          <a:cs typeface="Calibri"/>
                        </a:rPr>
                        <a:t> </a:t>
                      </a:r>
                      <a:r>
                        <a:rPr sz="700" dirty="0">
                          <a:latin typeface="Calibri"/>
                          <a:cs typeface="Calibri"/>
                        </a:rPr>
                        <a:t>olan</a:t>
                      </a:r>
                      <a:r>
                        <a:rPr sz="700" spc="-30" dirty="0">
                          <a:latin typeface="Calibri"/>
                          <a:cs typeface="Calibri"/>
                        </a:rPr>
                        <a:t> </a:t>
                      </a:r>
                      <a:r>
                        <a:rPr sz="700" spc="-10" dirty="0">
                          <a:latin typeface="Calibri"/>
                          <a:cs typeface="Calibri"/>
                        </a:rPr>
                        <a:t>kişiyi,</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Genişletildi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661989">
                <a:tc>
                  <a:txBody>
                    <a:bodyPr/>
                    <a:lstStyle/>
                    <a:p>
                      <a:pPr marL="68580" marR="605790">
                        <a:lnSpc>
                          <a:spcPts val="969"/>
                        </a:lnSpc>
                        <a:spcBef>
                          <a:spcPts val="15"/>
                        </a:spcBef>
                      </a:pPr>
                      <a:r>
                        <a:rPr sz="700" b="1" spc="-10" dirty="0">
                          <a:solidFill>
                            <a:srgbClr val="221F1F"/>
                          </a:solidFill>
                          <a:latin typeface="Calibri"/>
                          <a:cs typeface="Calibri"/>
                        </a:rPr>
                        <a:t>TAREKS</a:t>
                      </a:r>
                      <a:r>
                        <a:rPr sz="700" b="1" spc="-20" dirty="0">
                          <a:solidFill>
                            <a:srgbClr val="221F1F"/>
                          </a:solidFill>
                          <a:latin typeface="Calibri"/>
                          <a:cs typeface="Calibri"/>
                        </a:rPr>
                        <a:t> </a:t>
                      </a:r>
                      <a:r>
                        <a:rPr sz="700" b="1" dirty="0">
                          <a:solidFill>
                            <a:srgbClr val="221F1F"/>
                          </a:solidFill>
                          <a:latin typeface="Calibri"/>
                          <a:cs typeface="Calibri"/>
                        </a:rPr>
                        <a:t>ve</a:t>
                      </a:r>
                      <a:r>
                        <a:rPr sz="700" b="1" spc="-15" dirty="0">
                          <a:solidFill>
                            <a:srgbClr val="221F1F"/>
                          </a:solidFill>
                          <a:latin typeface="Calibri"/>
                          <a:cs typeface="Calibri"/>
                        </a:rPr>
                        <a:t> </a:t>
                      </a:r>
                      <a:r>
                        <a:rPr sz="700" b="1" spc="-20" dirty="0">
                          <a:solidFill>
                            <a:srgbClr val="221F1F"/>
                          </a:solidFill>
                          <a:latin typeface="Calibri"/>
                          <a:cs typeface="Calibri"/>
                        </a:rPr>
                        <a:t>firma </a:t>
                      </a:r>
                      <a:r>
                        <a:rPr sz="700" b="1" spc="-10" dirty="0">
                          <a:solidFill>
                            <a:srgbClr val="221F1F"/>
                          </a:solidFill>
                          <a:latin typeface="Calibri"/>
                          <a:cs typeface="Calibri"/>
                        </a:rPr>
                        <a:t>tanımlaması</a:t>
                      </a:r>
                      <a:r>
                        <a:rPr sz="700" b="1" spc="500" dirty="0">
                          <a:solidFill>
                            <a:srgbClr val="221F1F"/>
                          </a:solidFill>
                          <a:latin typeface="Calibri"/>
                          <a:cs typeface="Calibri"/>
                        </a:rPr>
                        <a:t> </a:t>
                      </a:r>
                      <a:r>
                        <a:rPr sz="700" b="1" spc="-10" dirty="0">
                          <a:solidFill>
                            <a:srgbClr val="221F1F"/>
                          </a:solidFill>
                          <a:latin typeface="Calibri"/>
                          <a:cs typeface="Calibri"/>
                        </a:rPr>
                        <a:t>MADDE</a:t>
                      </a:r>
                      <a:r>
                        <a:rPr sz="700" b="1" spc="-20" dirty="0">
                          <a:solidFill>
                            <a:srgbClr val="221F1F"/>
                          </a:solidFill>
                          <a:latin typeface="Calibri"/>
                          <a:cs typeface="Calibri"/>
                        </a:rPr>
                        <a:t> </a:t>
                      </a:r>
                      <a:r>
                        <a:rPr sz="700" b="1" spc="-50" dirty="0">
                          <a:solidFill>
                            <a:srgbClr val="221F1F"/>
                          </a:solidFill>
                          <a:latin typeface="Calibri"/>
                          <a:cs typeface="Calibri"/>
                        </a:rPr>
                        <a:t>4</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5" dirty="0">
                          <a:latin typeface="Calibri"/>
                          <a:cs typeface="Calibri"/>
                        </a:rPr>
                        <a:t> </a:t>
                      </a:r>
                      <a:r>
                        <a:rPr sz="700" spc="-10" dirty="0">
                          <a:latin typeface="Calibri"/>
                          <a:cs typeface="Calibri"/>
                        </a:rPr>
                        <a:t>kapsamı</a:t>
                      </a:r>
                      <a:r>
                        <a:rPr sz="700" dirty="0">
                          <a:latin typeface="Calibri"/>
                          <a:cs typeface="Calibri"/>
                        </a:rPr>
                        <a:t> </a:t>
                      </a:r>
                      <a:r>
                        <a:rPr sz="700" spc="-10" dirty="0">
                          <a:latin typeface="Calibri"/>
                          <a:cs typeface="Calibri"/>
                        </a:rPr>
                        <a:t>ürünleri</a:t>
                      </a:r>
                      <a:r>
                        <a:rPr sz="700" dirty="0">
                          <a:latin typeface="Calibri"/>
                          <a:cs typeface="Calibri"/>
                        </a:rPr>
                        <a:t> ithal</a:t>
                      </a:r>
                      <a:r>
                        <a:rPr sz="700" spc="5" dirty="0">
                          <a:latin typeface="Calibri"/>
                          <a:cs typeface="Calibri"/>
                        </a:rPr>
                        <a:t> </a:t>
                      </a:r>
                      <a:r>
                        <a:rPr sz="700" dirty="0">
                          <a:latin typeface="Calibri"/>
                          <a:cs typeface="Calibri"/>
                        </a:rPr>
                        <a:t>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spc="-10" dirty="0">
                          <a:latin typeface="Calibri"/>
                          <a:cs typeface="Calibri"/>
                        </a:rPr>
                        <a:t>29/12/2011</a:t>
                      </a:r>
                      <a:endParaRPr sz="700">
                        <a:latin typeface="Calibri"/>
                        <a:cs typeface="Calibri"/>
                      </a:endParaRPr>
                    </a:p>
                    <a:p>
                      <a:pPr marL="67945" marR="113664">
                        <a:lnSpc>
                          <a:spcPct val="101699"/>
                        </a:lnSpc>
                        <a:spcBef>
                          <a:spcPts val="5"/>
                        </a:spcBef>
                      </a:pPr>
                      <a:r>
                        <a:rPr sz="700" spc="-10" dirty="0">
                          <a:latin typeface="Calibri"/>
                          <a:cs typeface="Calibri"/>
                        </a:rPr>
                        <a:t>tarihli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28157</a:t>
                      </a:r>
                      <a:r>
                        <a:rPr sz="700" spc="-5" dirty="0">
                          <a:latin typeface="Calibri"/>
                          <a:cs typeface="Calibri"/>
                        </a:rPr>
                        <a:t> </a:t>
                      </a:r>
                      <a:r>
                        <a:rPr sz="700" spc="-10" dirty="0">
                          <a:latin typeface="Calibri"/>
                          <a:cs typeface="Calibri"/>
                        </a:rPr>
                        <a:t>sayılı </a:t>
                      </a:r>
                      <a:r>
                        <a:rPr sz="700" dirty="0">
                          <a:latin typeface="Calibri"/>
                          <a:cs typeface="Calibri"/>
                        </a:rPr>
                        <a:t>Resmî</a:t>
                      </a:r>
                      <a:r>
                        <a:rPr sz="700" spc="-10" dirty="0">
                          <a:latin typeface="Calibri"/>
                          <a:cs typeface="Calibri"/>
                        </a:rPr>
                        <a:t> </a:t>
                      </a:r>
                      <a:r>
                        <a:rPr sz="700" dirty="0">
                          <a:latin typeface="Calibri"/>
                          <a:cs typeface="Calibri"/>
                        </a:rPr>
                        <a:t>Gazete’de</a:t>
                      </a:r>
                      <a:r>
                        <a:rPr sz="700" spc="-10" dirty="0">
                          <a:latin typeface="Calibri"/>
                          <a:cs typeface="Calibri"/>
                        </a:rPr>
                        <a:t> yayımlanan</a:t>
                      </a:r>
                      <a:r>
                        <a:rPr sz="700" spc="-5" dirty="0">
                          <a:latin typeface="Calibri"/>
                          <a:cs typeface="Calibri"/>
                        </a:rPr>
                        <a:t> </a:t>
                      </a:r>
                      <a:r>
                        <a:rPr sz="700" dirty="0">
                          <a:latin typeface="Calibri"/>
                          <a:cs typeface="Calibri"/>
                        </a:rPr>
                        <a:t>Dış</a:t>
                      </a:r>
                      <a:r>
                        <a:rPr sz="700" spc="-5" dirty="0">
                          <a:latin typeface="Calibri"/>
                          <a:cs typeface="Calibri"/>
                        </a:rPr>
                        <a:t> </a:t>
                      </a:r>
                      <a:r>
                        <a:rPr sz="700" dirty="0">
                          <a:latin typeface="Calibri"/>
                          <a:cs typeface="Calibri"/>
                        </a:rPr>
                        <a:t>Ticarette</a:t>
                      </a:r>
                      <a:r>
                        <a:rPr sz="700" spc="-5" dirty="0">
                          <a:latin typeface="Calibri"/>
                          <a:cs typeface="Calibri"/>
                        </a:rPr>
                        <a:t> </a:t>
                      </a:r>
                      <a:r>
                        <a:rPr sz="700" dirty="0">
                          <a:latin typeface="Calibri"/>
                          <a:cs typeface="Calibri"/>
                        </a:rPr>
                        <a:t>Risk</a:t>
                      </a:r>
                      <a:r>
                        <a:rPr sz="700" spc="-10" dirty="0">
                          <a:latin typeface="Calibri"/>
                          <a:cs typeface="Calibri"/>
                        </a:rPr>
                        <a:t> Esaslı</a:t>
                      </a:r>
                      <a:r>
                        <a:rPr sz="700" spc="500" dirty="0">
                          <a:latin typeface="Calibri"/>
                          <a:cs typeface="Calibri"/>
                        </a:rPr>
                        <a:t> </a:t>
                      </a:r>
                      <a:r>
                        <a:rPr sz="700" dirty="0">
                          <a:latin typeface="Calibri"/>
                          <a:cs typeface="Calibri"/>
                        </a:rPr>
                        <a:t>Kontrol</a:t>
                      </a:r>
                      <a:r>
                        <a:rPr sz="700" spc="-35" dirty="0">
                          <a:latin typeface="Calibri"/>
                          <a:cs typeface="Calibri"/>
                        </a:rPr>
                        <a:t> </a:t>
                      </a:r>
                      <a:r>
                        <a:rPr sz="700" dirty="0">
                          <a:latin typeface="Calibri"/>
                          <a:cs typeface="Calibri"/>
                        </a:rPr>
                        <a:t>Sistemi</a:t>
                      </a:r>
                      <a:r>
                        <a:rPr sz="700" spc="-35" dirty="0">
                          <a:latin typeface="Calibri"/>
                          <a:cs typeface="Calibri"/>
                        </a:rPr>
                        <a:t> </a:t>
                      </a:r>
                      <a:r>
                        <a:rPr sz="700" dirty="0">
                          <a:latin typeface="Calibri"/>
                          <a:cs typeface="Calibri"/>
                        </a:rPr>
                        <a:t>Tebliği</a:t>
                      </a:r>
                      <a:r>
                        <a:rPr sz="700" spc="-30" dirty="0">
                          <a:latin typeface="Calibri"/>
                          <a:cs typeface="Calibri"/>
                        </a:rPr>
                        <a:t> </a:t>
                      </a:r>
                      <a:r>
                        <a:rPr sz="700" dirty="0">
                          <a:latin typeface="Calibri"/>
                          <a:cs typeface="Calibri"/>
                        </a:rPr>
                        <a:t>(Ürün</a:t>
                      </a:r>
                      <a:r>
                        <a:rPr sz="700" spc="-25" dirty="0">
                          <a:latin typeface="Calibri"/>
                          <a:cs typeface="Calibri"/>
                        </a:rPr>
                        <a:t> </a:t>
                      </a:r>
                      <a:r>
                        <a:rPr sz="700" dirty="0">
                          <a:latin typeface="Calibri"/>
                          <a:cs typeface="Calibri"/>
                        </a:rPr>
                        <a:t>Güvenliği</a:t>
                      </a:r>
                      <a:r>
                        <a:rPr sz="700" spc="-3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Denetimi:</a:t>
                      </a:r>
                      <a:r>
                        <a:rPr sz="700" spc="-25" dirty="0">
                          <a:latin typeface="Calibri"/>
                          <a:cs typeface="Calibri"/>
                        </a:rPr>
                        <a:t> </a:t>
                      </a:r>
                      <a:r>
                        <a:rPr sz="700" spc="-10" dirty="0">
                          <a:latin typeface="Calibri"/>
                          <a:cs typeface="Calibri"/>
                        </a:rPr>
                        <a:t>2011/53)</a:t>
                      </a:r>
                      <a:r>
                        <a:rPr sz="700" spc="500" dirty="0">
                          <a:latin typeface="Calibri"/>
                          <a:cs typeface="Calibri"/>
                        </a:rPr>
                        <a:t> </a:t>
                      </a:r>
                      <a:r>
                        <a:rPr sz="700" spc="-10" dirty="0">
                          <a:latin typeface="Calibri"/>
                          <a:cs typeface="Calibri"/>
                        </a:rPr>
                        <a:t>çerçevesinde</a:t>
                      </a:r>
                      <a:r>
                        <a:rPr sz="700" spc="5" dirty="0">
                          <a:latin typeface="Calibri"/>
                          <a:cs typeface="Calibri"/>
                        </a:rPr>
                        <a:t> </a:t>
                      </a:r>
                      <a:r>
                        <a:rPr sz="700" dirty="0">
                          <a:latin typeface="Calibri"/>
                          <a:cs typeface="Calibri"/>
                        </a:rPr>
                        <a:t>TAREKS’te</a:t>
                      </a:r>
                      <a:r>
                        <a:rPr sz="700" spc="10" dirty="0">
                          <a:latin typeface="Calibri"/>
                          <a:cs typeface="Calibri"/>
                        </a:rPr>
                        <a:t> </a:t>
                      </a:r>
                      <a:r>
                        <a:rPr sz="700" spc="-10" dirty="0">
                          <a:latin typeface="Calibri"/>
                          <a:cs typeface="Calibri"/>
                        </a:rPr>
                        <a:t>tanımlanması</a:t>
                      </a:r>
                      <a:r>
                        <a:rPr sz="700" dirty="0">
                          <a:latin typeface="Calibri"/>
                          <a:cs typeface="Calibri"/>
                        </a:rPr>
                        <a:t> ve</a:t>
                      </a:r>
                      <a:r>
                        <a:rPr sz="700" spc="5"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TAREKS’te</a:t>
                      </a:r>
                      <a:r>
                        <a:rPr sz="700" spc="10" dirty="0">
                          <a:latin typeface="Calibri"/>
                          <a:cs typeface="Calibri"/>
                        </a:rPr>
                        <a:t> </a:t>
                      </a:r>
                      <a:r>
                        <a:rPr sz="700" spc="-20" dirty="0">
                          <a:latin typeface="Calibri"/>
                          <a:cs typeface="Calibri"/>
                        </a:rPr>
                        <a:t>işlem</a:t>
                      </a:r>
                      <a:r>
                        <a:rPr sz="700" spc="500" dirty="0">
                          <a:latin typeface="Calibri"/>
                          <a:cs typeface="Calibri"/>
                        </a:rPr>
                        <a:t> </a:t>
                      </a:r>
                      <a:r>
                        <a:rPr sz="700" spc="-10" dirty="0">
                          <a:latin typeface="Calibri"/>
                          <a:cs typeface="Calibri"/>
                        </a:rPr>
                        <a:t>yapacak</a:t>
                      </a:r>
                      <a:r>
                        <a:rPr sz="700" dirty="0">
                          <a:latin typeface="Calibri"/>
                          <a:cs typeface="Calibri"/>
                        </a:rPr>
                        <a:t> en</a:t>
                      </a:r>
                      <a:r>
                        <a:rPr sz="700" spc="5" dirty="0">
                          <a:latin typeface="Calibri"/>
                          <a:cs typeface="Calibri"/>
                        </a:rPr>
                        <a:t> </a:t>
                      </a:r>
                      <a:r>
                        <a:rPr sz="700" dirty="0">
                          <a:latin typeface="Calibri"/>
                          <a:cs typeface="Calibri"/>
                        </a:rPr>
                        <a:t>az</a:t>
                      </a:r>
                      <a:r>
                        <a:rPr sz="700" spc="20" dirty="0">
                          <a:latin typeface="Calibri"/>
                          <a:cs typeface="Calibri"/>
                        </a:rPr>
                        <a:t> </a:t>
                      </a:r>
                      <a:r>
                        <a:rPr sz="700" dirty="0">
                          <a:latin typeface="Calibri"/>
                          <a:cs typeface="Calibri"/>
                        </a:rPr>
                        <a:t>bir </a:t>
                      </a:r>
                      <a:r>
                        <a:rPr sz="700" spc="-10" dirty="0">
                          <a:latin typeface="Calibri"/>
                          <a:cs typeface="Calibri"/>
                        </a:rPr>
                        <a:t>kullanıcının</a:t>
                      </a:r>
                      <a:r>
                        <a:rPr sz="700" spc="5" dirty="0">
                          <a:latin typeface="Calibri"/>
                          <a:cs typeface="Calibri"/>
                        </a:rPr>
                        <a:t> </a:t>
                      </a:r>
                      <a:r>
                        <a:rPr sz="700" spc="-10" dirty="0">
                          <a:latin typeface="Calibri"/>
                          <a:cs typeface="Calibri"/>
                        </a:rPr>
                        <a:t>yetkilendirilmiş</a:t>
                      </a:r>
                      <a:r>
                        <a:rPr sz="700" spc="10" dirty="0">
                          <a:latin typeface="Calibri"/>
                          <a:cs typeface="Calibri"/>
                        </a:rPr>
                        <a:t> </a:t>
                      </a:r>
                      <a:r>
                        <a:rPr sz="700" dirty="0">
                          <a:latin typeface="Calibri"/>
                          <a:cs typeface="Calibri"/>
                        </a:rPr>
                        <a:t>olması </a:t>
                      </a:r>
                      <a:r>
                        <a:rPr sz="700" spc="-10" dirty="0">
                          <a:latin typeface="Calibri"/>
                          <a:cs typeface="Calibri"/>
                        </a:rPr>
                        <a:t>gerekir.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22580" algn="just">
                        <a:lnSpc>
                          <a:spcPts val="969"/>
                        </a:lnSpc>
                        <a:spcBef>
                          <a:spcPts val="25"/>
                        </a:spcBef>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0" dirty="0">
                          <a:latin typeface="Calibri"/>
                          <a:cs typeface="Calibri"/>
                        </a:rPr>
                        <a:t> </a:t>
                      </a:r>
                      <a:r>
                        <a:rPr sz="700" spc="-10" dirty="0">
                          <a:latin typeface="Calibri"/>
                          <a:cs typeface="Calibri"/>
                        </a:rPr>
                        <a:t>kapsamı</a:t>
                      </a:r>
                      <a:r>
                        <a:rPr sz="700" spc="5" dirty="0">
                          <a:latin typeface="Calibri"/>
                          <a:cs typeface="Calibri"/>
                        </a:rPr>
                        <a:t> </a:t>
                      </a:r>
                      <a:r>
                        <a:rPr sz="700" spc="-10" dirty="0">
                          <a:latin typeface="Calibri"/>
                          <a:cs typeface="Calibri"/>
                        </a:rPr>
                        <a:t>ürünleri</a:t>
                      </a:r>
                      <a:r>
                        <a:rPr sz="700" dirty="0">
                          <a:latin typeface="Calibri"/>
                          <a:cs typeface="Calibri"/>
                        </a:rPr>
                        <a:t> ithal 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dirty="0">
                          <a:latin typeface="Calibri"/>
                          <a:cs typeface="Calibri"/>
                        </a:rPr>
                        <a:t>8/8/2025</a:t>
                      </a:r>
                      <a:r>
                        <a:rPr sz="700" spc="5" dirty="0">
                          <a:latin typeface="Calibri"/>
                          <a:cs typeface="Calibri"/>
                        </a:rPr>
                        <a:t> </a:t>
                      </a:r>
                      <a:r>
                        <a:rPr sz="700" spc="-10" dirty="0">
                          <a:latin typeface="Calibri"/>
                          <a:cs typeface="Calibri"/>
                        </a:rPr>
                        <a:t>tarihli</a:t>
                      </a:r>
                      <a:r>
                        <a:rPr sz="700"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32980</a:t>
                      </a:r>
                      <a:r>
                        <a:rPr sz="700" spc="-15" dirty="0">
                          <a:latin typeface="Calibri"/>
                          <a:cs typeface="Calibri"/>
                        </a:rPr>
                        <a:t> </a:t>
                      </a:r>
                      <a:r>
                        <a:rPr sz="700" spc="-10" dirty="0">
                          <a:latin typeface="Calibri"/>
                          <a:cs typeface="Calibri"/>
                        </a:rPr>
                        <a:t>sayılı</a:t>
                      </a:r>
                      <a:r>
                        <a:rPr sz="700" spc="-15" dirty="0">
                          <a:latin typeface="Calibri"/>
                          <a:cs typeface="Calibri"/>
                        </a:rPr>
                        <a:t> </a:t>
                      </a:r>
                      <a:r>
                        <a:rPr sz="700" dirty="0">
                          <a:latin typeface="Calibri"/>
                          <a:cs typeface="Calibri"/>
                        </a:rPr>
                        <a:t>Resmı</a:t>
                      </a:r>
                      <a:r>
                        <a:rPr sz="700" spc="-15" dirty="0">
                          <a:latin typeface="Calibri"/>
                          <a:cs typeface="Calibri"/>
                        </a:rPr>
                        <a:t> </a:t>
                      </a:r>
                      <a:r>
                        <a:rPr sz="700" dirty="0">
                          <a:latin typeface="Calibri"/>
                          <a:cs typeface="Calibri"/>
                        </a:rPr>
                        <a:t>Gazete'de</a:t>
                      </a:r>
                      <a:r>
                        <a:rPr sz="700" spc="-15" dirty="0">
                          <a:latin typeface="Calibri"/>
                          <a:cs typeface="Calibri"/>
                        </a:rPr>
                        <a:t> </a:t>
                      </a:r>
                      <a:r>
                        <a:rPr sz="700" spc="-10" dirty="0">
                          <a:latin typeface="Calibri"/>
                          <a:cs typeface="Calibri"/>
                        </a:rPr>
                        <a:t>yayımlanan</a:t>
                      </a:r>
                      <a:r>
                        <a:rPr sz="700" spc="-15" dirty="0">
                          <a:latin typeface="Calibri"/>
                          <a:cs typeface="Calibri"/>
                        </a:rPr>
                        <a:t> </a:t>
                      </a:r>
                      <a:r>
                        <a:rPr sz="700" dirty="0">
                          <a:latin typeface="Calibri"/>
                          <a:cs typeface="Calibri"/>
                        </a:rPr>
                        <a:t>Dış</a:t>
                      </a:r>
                      <a:r>
                        <a:rPr sz="700" spc="-10" dirty="0">
                          <a:latin typeface="Calibri"/>
                          <a:cs typeface="Calibri"/>
                        </a:rPr>
                        <a:t> </a:t>
                      </a:r>
                      <a:r>
                        <a:rPr sz="700" dirty="0">
                          <a:latin typeface="Calibri"/>
                          <a:cs typeface="Calibri"/>
                        </a:rPr>
                        <a:t>Ticarette</a:t>
                      </a:r>
                      <a:r>
                        <a:rPr sz="700" spc="-15" dirty="0">
                          <a:latin typeface="Calibri"/>
                          <a:cs typeface="Calibri"/>
                        </a:rPr>
                        <a:t> </a:t>
                      </a:r>
                      <a:r>
                        <a:rPr sz="700" dirty="0">
                          <a:latin typeface="Calibri"/>
                          <a:cs typeface="Calibri"/>
                        </a:rPr>
                        <a:t>Risk</a:t>
                      </a:r>
                      <a:r>
                        <a:rPr sz="700" spc="-15" dirty="0">
                          <a:latin typeface="Calibri"/>
                          <a:cs typeface="Calibri"/>
                        </a:rPr>
                        <a:t> </a:t>
                      </a:r>
                      <a:r>
                        <a:rPr sz="700" dirty="0">
                          <a:latin typeface="Calibri"/>
                          <a:cs typeface="Calibri"/>
                        </a:rPr>
                        <a:t>Esaslı</a:t>
                      </a:r>
                      <a:r>
                        <a:rPr sz="700" spc="-15" dirty="0">
                          <a:latin typeface="Calibri"/>
                          <a:cs typeface="Calibri"/>
                        </a:rPr>
                        <a:t> </a:t>
                      </a:r>
                      <a:r>
                        <a:rPr sz="700" dirty="0">
                          <a:latin typeface="Calibri"/>
                          <a:cs typeface="Calibri"/>
                        </a:rPr>
                        <a:t>Kontrol</a:t>
                      </a:r>
                      <a:r>
                        <a:rPr sz="700" spc="-20" dirty="0">
                          <a:latin typeface="Calibri"/>
                          <a:cs typeface="Calibri"/>
                        </a:rPr>
                        <a:t> </a:t>
                      </a:r>
                      <a:r>
                        <a:rPr sz="700" spc="-10" dirty="0">
                          <a:latin typeface="Calibri"/>
                          <a:cs typeface="Calibri"/>
                        </a:rPr>
                        <a:t>Sistemi</a:t>
                      </a:r>
                      <a:r>
                        <a:rPr sz="700" spc="500" dirty="0">
                          <a:latin typeface="Calibri"/>
                          <a:cs typeface="Calibri"/>
                        </a:rPr>
                        <a:t> </a:t>
                      </a:r>
                      <a:r>
                        <a:rPr sz="700" spc="-10" dirty="0">
                          <a:latin typeface="Calibri"/>
                          <a:cs typeface="Calibri"/>
                        </a:rPr>
                        <a:t>Hakkında</a:t>
                      </a:r>
                      <a:r>
                        <a:rPr sz="700" dirty="0">
                          <a:latin typeface="Calibri"/>
                          <a:cs typeface="Calibri"/>
                        </a:rPr>
                        <a:t> Tebliğ</a:t>
                      </a:r>
                      <a:r>
                        <a:rPr sz="700" spc="15"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Denetimi:</a:t>
                      </a:r>
                      <a:r>
                        <a:rPr sz="700" spc="15" dirty="0">
                          <a:latin typeface="Calibri"/>
                          <a:cs typeface="Calibri"/>
                        </a:rPr>
                        <a:t> </a:t>
                      </a:r>
                      <a:r>
                        <a:rPr sz="700" dirty="0">
                          <a:latin typeface="Calibri"/>
                          <a:cs typeface="Calibri"/>
                        </a:rPr>
                        <a:t>2025/28) </a:t>
                      </a:r>
                      <a:r>
                        <a:rPr sz="700" spc="-10" dirty="0">
                          <a:latin typeface="Calibri"/>
                          <a:cs typeface="Calibri"/>
                        </a:rPr>
                        <a:t>çerçevesinde</a:t>
                      </a:r>
                      <a:r>
                        <a:rPr sz="700" spc="5" dirty="0">
                          <a:latin typeface="Calibri"/>
                          <a:cs typeface="Calibri"/>
                        </a:rPr>
                        <a:t> </a:t>
                      </a:r>
                      <a:r>
                        <a:rPr sz="700" spc="-10" dirty="0">
                          <a:latin typeface="Calibri"/>
                          <a:cs typeface="Calibri"/>
                        </a:rPr>
                        <a:t>TAREKS'te</a:t>
                      </a:r>
                      <a:endParaRPr sz="700" dirty="0">
                        <a:latin typeface="Calibri"/>
                        <a:cs typeface="Calibri"/>
                      </a:endParaRPr>
                    </a:p>
                    <a:p>
                      <a:pPr marL="67945" marR="257175" algn="just">
                        <a:lnSpc>
                          <a:spcPts val="969"/>
                        </a:lnSpc>
                        <a:spcBef>
                          <a:spcPts val="20"/>
                        </a:spcBef>
                      </a:pPr>
                      <a:r>
                        <a:rPr sz="700" spc="-10" dirty="0">
                          <a:latin typeface="Calibri"/>
                          <a:cs typeface="Calibri"/>
                        </a:rPr>
                        <a:t>tanımlanması</a:t>
                      </a:r>
                      <a:r>
                        <a:rPr sz="700" spc="-20" dirty="0">
                          <a:latin typeface="Calibri"/>
                          <a:cs typeface="Calibri"/>
                        </a:rPr>
                        <a:t> </a:t>
                      </a:r>
                      <a:r>
                        <a:rPr sz="700" dirty="0">
                          <a:latin typeface="Calibri"/>
                          <a:cs typeface="Calibri"/>
                        </a:rPr>
                        <a:t>ve</a:t>
                      </a:r>
                      <a:r>
                        <a:rPr sz="700" spc="-20" dirty="0">
                          <a:latin typeface="Calibri"/>
                          <a:cs typeface="Calibri"/>
                        </a:rPr>
                        <a:t> </a:t>
                      </a:r>
                      <a:r>
                        <a:rPr sz="700" dirty="0">
                          <a:latin typeface="Calibri"/>
                          <a:cs typeface="Calibri"/>
                        </a:rPr>
                        <a:t>firma</a:t>
                      </a:r>
                      <a:r>
                        <a:rPr sz="700" spc="-10" dirty="0">
                          <a:latin typeface="Calibri"/>
                          <a:cs typeface="Calibri"/>
                        </a:rPr>
                        <a:t> adına</a:t>
                      </a:r>
                      <a:r>
                        <a:rPr sz="700" spc="-15" dirty="0">
                          <a:latin typeface="Calibri"/>
                          <a:cs typeface="Calibri"/>
                        </a:rPr>
                        <a:t> </a:t>
                      </a:r>
                      <a:r>
                        <a:rPr sz="700" dirty="0">
                          <a:latin typeface="Calibri"/>
                          <a:cs typeface="Calibri"/>
                        </a:rPr>
                        <a:t>TAREKS'te</a:t>
                      </a:r>
                      <a:r>
                        <a:rPr sz="700" spc="-20"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yapacak en</a:t>
                      </a:r>
                      <a:r>
                        <a:rPr sz="700" spc="-15" dirty="0">
                          <a:latin typeface="Calibri"/>
                          <a:cs typeface="Calibri"/>
                        </a:rPr>
                        <a:t> </a:t>
                      </a:r>
                      <a:r>
                        <a:rPr sz="700" dirty="0">
                          <a:latin typeface="Calibri"/>
                          <a:cs typeface="Calibri"/>
                        </a:rPr>
                        <a:t>az</a:t>
                      </a:r>
                      <a:r>
                        <a:rPr sz="700" spc="-5" dirty="0">
                          <a:latin typeface="Calibri"/>
                          <a:cs typeface="Calibri"/>
                        </a:rPr>
                        <a:t> </a:t>
                      </a:r>
                      <a:r>
                        <a:rPr sz="700" dirty="0">
                          <a:latin typeface="Calibri"/>
                          <a:cs typeface="Calibri"/>
                        </a:rPr>
                        <a:t>bir</a:t>
                      </a:r>
                      <a:r>
                        <a:rPr sz="700" spc="-15" dirty="0">
                          <a:latin typeface="Calibri"/>
                          <a:cs typeface="Calibri"/>
                        </a:rPr>
                        <a:t> </a:t>
                      </a:r>
                      <a:r>
                        <a:rPr sz="700" dirty="0">
                          <a:latin typeface="Calibri"/>
                          <a:cs typeface="Calibri"/>
                        </a:rPr>
                        <a:t>firma</a:t>
                      </a:r>
                      <a:r>
                        <a:rPr sz="700" spc="-15" dirty="0">
                          <a:latin typeface="Calibri"/>
                          <a:cs typeface="Calibri"/>
                        </a:rPr>
                        <a:t> </a:t>
                      </a:r>
                      <a:r>
                        <a:rPr sz="700" spc="-10" dirty="0">
                          <a:latin typeface="Calibri"/>
                          <a:cs typeface="Calibri"/>
                        </a:rPr>
                        <a:t>kullanıcısının</a:t>
                      </a:r>
                      <a:r>
                        <a:rPr sz="700" spc="500" dirty="0">
                          <a:latin typeface="Calibri"/>
                          <a:cs typeface="Calibri"/>
                        </a:rPr>
                        <a:t> </a:t>
                      </a:r>
                      <a:r>
                        <a:rPr sz="700" spc="-10" dirty="0">
                          <a:latin typeface="Calibri"/>
                          <a:cs typeface="Calibri"/>
                        </a:rPr>
                        <a:t>yetkilendirilmiş</a:t>
                      </a:r>
                      <a:r>
                        <a:rPr sz="700" spc="20" dirty="0">
                          <a:latin typeface="Calibri"/>
                          <a:cs typeface="Calibri"/>
                        </a:rPr>
                        <a:t> </a:t>
                      </a:r>
                      <a:r>
                        <a:rPr sz="700" dirty="0">
                          <a:latin typeface="Calibri"/>
                          <a:cs typeface="Calibri"/>
                        </a:rPr>
                        <a:t>olması</a:t>
                      </a:r>
                      <a:r>
                        <a:rPr sz="700" spc="15" dirty="0">
                          <a:latin typeface="Calibri"/>
                          <a:cs typeface="Calibri"/>
                        </a:rPr>
                        <a:t> </a:t>
                      </a:r>
                      <a:r>
                        <a:rPr sz="700" spc="-10" dirty="0">
                          <a:latin typeface="Calibri"/>
                          <a:cs typeface="Calibri"/>
                        </a:rPr>
                        <a:t>gerekir.</a:t>
                      </a:r>
                      <a:endParaRPr sz="700" dirty="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430619">
                <a:tc>
                  <a:txBody>
                    <a:bodyPr/>
                    <a:lstStyle/>
                    <a:p>
                      <a:pPr marL="68580">
                        <a:lnSpc>
                          <a:spcPts val="940"/>
                        </a:lnSpc>
                      </a:pPr>
                      <a:r>
                        <a:rPr sz="700" b="1" spc="-10" dirty="0">
                          <a:solidFill>
                            <a:srgbClr val="221F1F"/>
                          </a:solidFill>
                          <a:latin typeface="Calibri"/>
                          <a:cs typeface="Calibri"/>
                        </a:rPr>
                        <a:t>Kapsam</a:t>
                      </a:r>
                      <a:r>
                        <a:rPr sz="700" b="1" spc="-35" dirty="0">
                          <a:solidFill>
                            <a:srgbClr val="221F1F"/>
                          </a:solidFill>
                          <a:latin typeface="Calibri"/>
                          <a:cs typeface="Calibri"/>
                        </a:rPr>
                        <a:t> </a:t>
                      </a:r>
                      <a:r>
                        <a:rPr sz="700" b="1" spc="-20" dirty="0">
                          <a:solidFill>
                            <a:srgbClr val="221F1F"/>
                          </a:solidFill>
                          <a:latin typeface="Calibri"/>
                          <a:cs typeface="Calibri"/>
                        </a:rPr>
                        <a:t>dışı</a:t>
                      </a:r>
                      <a:endParaRPr sz="700">
                        <a:latin typeface="Calibri"/>
                        <a:cs typeface="Calibri"/>
                      </a:endParaRPr>
                    </a:p>
                    <a:p>
                      <a:pPr marL="68580">
                        <a:lnSpc>
                          <a:spcPct val="100000"/>
                        </a:lnSpc>
                        <a:spcBef>
                          <a:spcPts val="25"/>
                        </a:spcBef>
                      </a:pPr>
                      <a:r>
                        <a:rPr sz="700" b="1" spc="-10" dirty="0">
                          <a:solidFill>
                            <a:srgbClr val="221F1F"/>
                          </a:solidFill>
                          <a:latin typeface="Calibri"/>
                          <a:cs typeface="Calibri"/>
                        </a:rPr>
                        <a:t>MADDE</a:t>
                      </a:r>
                      <a:r>
                        <a:rPr sz="700" b="1" spc="-20" dirty="0">
                          <a:solidFill>
                            <a:srgbClr val="221F1F"/>
                          </a:solidFill>
                          <a:latin typeface="Calibri"/>
                          <a:cs typeface="Calibri"/>
                        </a:rPr>
                        <a:t> </a:t>
                      </a:r>
                      <a:r>
                        <a:rPr sz="700" b="1" spc="-50" dirty="0">
                          <a:solidFill>
                            <a:srgbClr val="221F1F"/>
                          </a:solidFill>
                          <a:latin typeface="Calibri"/>
                          <a:cs typeface="Calibri"/>
                        </a:rPr>
                        <a:t>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dirty="0">
                          <a:latin typeface="Calibri"/>
                          <a:cs typeface="Calibri"/>
                        </a:rPr>
                        <a:t>idaresi</a:t>
                      </a:r>
                      <a:r>
                        <a:rPr sz="700" spc="10" dirty="0">
                          <a:latin typeface="Calibri"/>
                          <a:cs typeface="Calibri"/>
                        </a:rPr>
                        <a:t> </a:t>
                      </a:r>
                      <a:r>
                        <a:rPr sz="700" spc="-10" dirty="0">
                          <a:latin typeface="Calibri"/>
                          <a:cs typeface="Calibri"/>
                        </a:rPr>
                        <a:t>tarafından</a:t>
                      </a:r>
                      <a:r>
                        <a:rPr sz="700" dirty="0">
                          <a:latin typeface="Calibri"/>
                          <a:cs typeface="Calibri"/>
                        </a:rPr>
                        <a:t> başvuru</a:t>
                      </a:r>
                      <a:r>
                        <a:rPr sz="700" spc="-5" dirty="0">
                          <a:latin typeface="Calibri"/>
                          <a:cs typeface="Calibri"/>
                        </a:rPr>
                        <a:t> </a:t>
                      </a:r>
                      <a:r>
                        <a:rPr sz="700" spc="-10" dirty="0">
                          <a:latin typeface="Calibri"/>
                          <a:cs typeface="Calibri"/>
                        </a:rPr>
                        <a:t>konusu</a:t>
                      </a:r>
                      <a:r>
                        <a:rPr sz="700" dirty="0">
                          <a:latin typeface="Calibri"/>
                          <a:cs typeface="Calibri"/>
                        </a:rPr>
                        <a:t> </a:t>
                      </a:r>
                      <a:r>
                        <a:rPr sz="700" spc="-10" dirty="0">
                          <a:latin typeface="Calibri"/>
                          <a:cs typeface="Calibri"/>
                        </a:rPr>
                        <a:t>ithalat</a:t>
                      </a:r>
                      <a:r>
                        <a:rPr sz="700" spc="-5" dirty="0">
                          <a:latin typeface="Calibri"/>
                          <a:cs typeface="Calibri"/>
                        </a:rPr>
                        <a:t> </a:t>
                      </a:r>
                      <a:r>
                        <a:rPr sz="700" spc="-10" dirty="0">
                          <a:latin typeface="Calibri"/>
                          <a:cs typeface="Calibri"/>
                        </a:rPr>
                        <a:t>partisinin</a:t>
                      </a:r>
                      <a:r>
                        <a:rPr sz="700" spc="-5" dirty="0">
                          <a:latin typeface="Calibri"/>
                          <a:cs typeface="Calibri"/>
                        </a:rPr>
                        <a:t> </a:t>
                      </a:r>
                      <a:r>
                        <a:rPr sz="700" spc="-25" dirty="0">
                          <a:latin typeface="Calibri"/>
                          <a:cs typeface="Calibri"/>
                        </a:rPr>
                        <a:t>bu</a:t>
                      </a:r>
                      <a:endParaRPr sz="700" dirty="0">
                        <a:latin typeface="Calibri"/>
                        <a:cs typeface="Calibri"/>
                      </a:endParaRPr>
                    </a:p>
                    <a:p>
                      <a:pPr marL="67945" marR="181610">
                        <a:lnSpc>
                          <a:spcPct val="101299"/>
                        </a:lnSpc>
                      </a:pPr>
                      <a:r>
                        <a:rPr sz="700" dirty="0">
                          <a:latin typeface="Calibri"/>
                          <a:cs typeface="Calibri"/>
                        </a:rPr>
                        <a:t>Tebliğ</a:t>
                      </a:r>
                      <a:r>
                        <a:rPr sz="700" spc="10" dirty="0">
                          <a:latin typeface="Calibri"/>
                          <a:cs typeface="Calibri"/>
                        </a:rPr>
                        <a:t> </a:t>
                      </a:r>
                      <a:r>
                        <a:rPr sz="700" spc="-10" dirty="0">
                          <a:latin typeface="Calibri"/>
                          <a:cs typeface="Calibri"/>
                        </a:rPr>
                        <a:t>kapsamında</a:t>
                      </a:r>
                      <a:r>
                        <a:rPr sz="700" spc="10" dirty="0">
                          <a:latin typeface="Calibri"/>
                          <a:cs typeface="Calibri"/>
                        </a:rPr>
                        <a:t> </a:t>
                      </a:r>
                      <a:r>
                        <a:rPr sz="700" dirty="0">
                          <a:latin typeface="Calibri"/>
                          <a:cs typeface="Calibri"/>
                        </a:rPr>
                        <a:t>yer </a:t>
                      </a:r>
                      <a:r>
                        <a:rPr sz="700" spc="-10" dirty="0">
                          <a:latin typeface="Calibri"/>
                          <a:cs typeface="Calibri"/>
                        </a:rPr>
                        <a:t>aldığına</a:t>
                      </a:r>
                      <a:r>
                        <a:rPr sz="700" spc="10" dirty="0">
                          <a:latin typeface="Calibri"/>
                          <a:cs typeface="Calibri"/>
                        </a:rPr>
                        <a:t> </a:t>
                      </a:r>
                      <a:r>
                        <a:rPr sz="700" dirty="0">
                          <a:latin typeface="Calibri"/>
                          <a:cs typeface="Calibri"/>
                        </a:rPr>
                        <a:t>karar</a:t>
                      </a:r>
                      <a:r>
                        <a:rPr sz="700" spc="20" dirty="0">
                          <a:latin typeface="Calibri"/>
                          <a:cs typeface="Calibri"/>
                        </a:rPr>
                        <a:t> </a:t>
                      </a:r>
                      <a:r>
                        <a:rPr sz="700" spc="-10" dirty="0">
                          <a:latin typeface="Calibri"/>
                          <a:cs typeface="Calibri"/>
                        </a:rPr>
                        <a:t>verilmesi</a:t>
                      </a:r>
                      <a:r>
                        <a:rPr sz="700" dirty="0">
                          <a:latin typeface="Calibri"/>
                          <a:cs typeface="Calibri"/>
                        </a:rPr>
                        <a:t> </a:t>
                      </a:r>
                      <a:r>
                        <a:rPr sz="700" spc="-10" dirty="0">
                          <a:latin typeface="Calibri"/>
                          <a:cs typeface="Calibri"/>
                        </a:rPr>
                        <a:t>durumunda</a:t>
                      </a:r>
                      <a:r>
                        <a:rPr sz="700" spc="10" dirty="0">
                          <a:latin typeface="Calibri"/>
                          <a:cs typeface="Calibri"/>
                        </a:rPr>
                        <a:t> </a:t>
                      </a:r>
                      <a:r>
                        <a:rPr sz="700" spc="-10" dirty="0">
                          <a:latin typeface="Calibri"/>
                          <a:cs typeface="Calibri"/>
                        </a:rPr>
                        <a:t>kapsam</a:t>
                      </a:r>
                      <a:r>
                        <a:rPr sz="700" spc="500" dirty="0">
                          <a:latin typeface="Calibri"/>
                          <a:cs typeface="Calibri"/>
                        </a:rPr>
                        <a:t> </a:t>
                      </a:r>
                      <a:r>
                        <a:rPr sz="700" spc="-10" dirty="0">
                          <a:latin typeface="Calibri"/>
                          <a:cs typeface="Calibri"/>
                        </a:rPr>
                        <a:t>değerlendirmesi</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denetim</a:t>
                      </a:r>
                      <a:r>
                        <a:rPr sz="700" spc="20" dirty="0">
                          <a:latin typeface="Calibri"/>
                          <a:cs typeface="Calibri"/>
                        </a:rPr>
                        <a:t> </a:t>
                      </a:r>
                      <a:r>
                        <a:rPr sz="700" spc="-10" dirty="0">
                          <a:latin typeface="Calibri"/>
                          <a:cs typeface="Calibri"/>
                        </a:rPr>
                        <a:t>biriminin</a:t>
                      </a:r>
                      <a:r>
                        <a:rPr sz="700" spc="15" dirty="0">
                          <a:latin typeface="Calibri"/>
                          <a:cs typeface="Calibri"/>
                        </a:rPr>
                        <a:t> </a:t>
                      </a:r>
                      <a:r>
                        <a:rPr sz="700" dirty="0">
                          <a:latin typeface="Calibri"/>
                          <a:cs typeface="Calibri"/>
                        </a:rPr>
                        <a:t>teknik</a:t>
                      </a:r>
                      <a:r>
                        <a:rPr sz="700" spc="10" dirty="0">
                          <a:latin typeface="Calibri"/>
                          <a:cs typeface="Calibri"/>
                        </a:rPr>
                        <a:t> </a:t>
                      </a:r>
                      <a:r>
                        <a:rPr sz="700" spc="-10" dirty="0">
                          <a:latin typeface="Calibri"/>
                          <a:cs typeface="Calibri"/>
                        </a:rPr>
                        <a:t>incelemesi</a:t>
                      </a:r>
                      <a:r>
                        <a:rPr sz="700" spc="10" dirty="0">
                          <a:latin typeface="Calibri"/>
                          <a:cs typeface="Calibri"/>
                        </a:rPr>
                        <a:t> </a:t>
                      </a:r>
                      <a:r>
                        <a:rPr sz="700" spc="-10" dirty="0">
                          <a:latin typeface="Calibri"/>
                          <a:cs typeface="Calibri"/>
                        </a:rPr>
                        <a:t>neticesinde</a:t>
                      </a:r>
                      <a:r>
                        <a:rPr sz="700" spc="10" dirty="0">
                          <a:latin typeface="Calibri"/>
                          <a:cs typeface="Calibri"/>
                        </a:rPr>
                        <a:t> </a:t>
                      </a:r>
                      <a:r>
                        <a:rPr sz="700" spc="-25" dirty="0">
                          <a:latin typeface="Calibri"/>
                          <a:cs typeface="Calibri"/>
                        </a:rPr>
                        <a:t>de</a:t>
                      </a:r>
                      <a:r>
                        <a:rPr sz="700" spc="500" dirty="0">
                          <a:latin typeface="Calibri"/>
                          <a:cs typeface="Calibri"/>
                        </a:rPr>
                        <a:t> </a:t>
                      </a:r>
                      <a:r>
                        <a:rPr sz="700" spc="-10" dirty="0">
                          <a:latin typeface="Calibri"/>
                          <a:cs typeface="Calibri"/>
                        </a:rPr>
                        <a:t>belirlenebilir.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687032">
                <a:tc>
                  <a:txBody>
                    <a:bodyPr/>
                    <a:lstStyle/>
                    <a:p>
                      <a:pPr marL="68580" marR="600710">
                        <a:lnSpc>
                          <a:spcPts val="969"/>
                        </a:lnSpc>
                      </a:pPr>
                      <a:r>
                        <a:rPr sz="700" b="1" spc="-20" dirty="0">
                          <a:solidFill>
                            <a:srgbClr val="221F1F"/>
                          </a:solidFill>
                          <a:latin typeface="Calibri"/>
                          <a:cs typeface="Calibri"/>
                        </a:rPr>
                        <a:t>Kullanıcıya</a:t>
                      </a:r>
                      <a:r>
                        <a:rPr sz="700" b="1" spc="20" dirty="0">
                          <a:solidFill>
                            <a:srgbClr val="221F1F"/>
                          </a:solidFill>
                          <a:latin typeface="Calibri"/>
                          <a:cs typeface="Calibri"/>
                        </a:rPr>
                        <a:t> </a:t>
                      </a:r>
                      <a:r>
                        <a:rPr sz="700" b="1" spc="-20" dirty="0">
                          <a:solidFill>
                            <a:srgbClr val="221F1F"/>
                          </a:solidFill>
                          <a:latin typeface="Calibri"/>
                          <a:cs typeface="Calibri"/>
                        </a:rPr>
                        <a:t>yapılan</a:t>
                      </a:r>
                      <a:r>
                        <a:rPr sz="700" b="1" spc="30" dirty="0">
                          <a:solidFill>
                            <a:srgbClr val="221F1F"/>
                          </a:solidFill>
                          <a:latin typeface="Calibri"/>
                          <a:cs typeface="Calibri"/>
                        </a:rPr>
                        <a:t> </a:t>
                      </a:r>
                      <a:r>
                        <a:rPr sz="700" b="1" spc="-10" dirty="0">
                          <a:solidFill>
                            <a:srgbClr val="221F1F"/>
                          </a:solidFill>
                          <a:latin typeface="Calibri"/>
                          <a:cs typeface="Calibri"/>
                        </a:rPr>
                        <a:t>bildirimler</a:t>
                      </a:r>
                      <a:r>
                        <a:rPr sz="700" b="1" spc="500" dirty="0">
                          <a:solidFill>
                            <a:srgbClr val="221F1F"/>
                          </a:solidFill>
                          <a:latin typeface="Calibri"/>
                          <a:cs typeface="Calibri"/>
                        </a:rPr>
                        <a:t> </a:t>
                      </a:r>
                      <a:r>
                        <a:rPr sz="700" b="1" spc="-10" dirty="0">
                          <a:solidFill>
                            <a:srgbClr val="221F1F"/>
                          </a:solidFill>
                          <a:latin typeface="Calibri"/>
                          <a:cs typeface="Calibri"/>
                        </a:rPr>
                        <a:t>MADDE</a:t>
                      </a:r>
                      <a:r>
                        <a:rPr sz="700" b="1" spc="-20" dirty="0">
                          <a:solidFill>
                            <a:srgbClr val="221F1F"/>
                          </a:solidFill>
                          <a:latin typeface="Calibri"/>
                          <a:cs typeface="Calibri"/>
                        </a:rPr>
                        <a:t> </a:t>
                      </a:r>
                      <a:r>
                        <a:rPr sz="700" b="1" spc="-25" dirty="0">
                          <a:solidFill>
                            <a:srgbClr val="221F1F"/>
                          </a:solidFill>
                          <a:latin typeface="Calibri"/>
                          <a:cs typeface="Calibri"/>
                        </a:rPr>
                        <a:t>10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a:t>
                      </a:r>
                      <a:r>
                        <a:rPr sz="700" spc="-10" dirty="0">
                          <a:latin typeface="Calibri"/>
                          <a:cs typeface="Calibri"/>
                        </a:rPr>
                        <a:t> </a:t>
                      </a:r>
                      <a:r>
                        <a:rPr sz="700" dirty="0">
                          <a:latin typeface="Calibri"/>
                          <a:cs typeface="Calibri"/>
                        </a:rPr>
                        <a:t>Denetim sürecine</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sonucuna</a:t>
                      </a:r>
                      <a:r>
                        <a:rPr sz="700" spc="-5" dirty="0">
                          <a:latin typeface="Calibri"/>
                          <a:cs typeface="Calibri"/>
                        </a:rPr>
                        <a:t> </a:t>
                      </a:r>
                      <a:r>
                        <a:rPr sz="700" dirty="0">
                          <a:latin typeface="Calibri"/>
                          <a:cs typeface="Calibri"/>
                        </a:rPr>
                        <a:t>ilişkin</a:t>
                      </a:r>
                      <a:r>
                        <a:rPr sz="700" spc="-10" dirty="0">
                          <a:latin typeface="Calibri"/>
                          <a:cs typeface="Calibri"/>
                        </a:rPr>
                        <a:t> bildirimler,</a:t>
                      </a:r>
                      <a:r>
                        <a:rPr sz="700" dirty="0">
                          <a:latin typeface="Calibri"/>
                          <a:cs typeface="Calibri"/>
                        </a:rPr>
                        <a:t> Dış</a:t>
                      </a:r>
                      <a:r>
                        <a:rPr sz="700" spc="-5" dirty="0">
                          <a:latin typeface="Calibri"/>
                          <a:cs typeface="Calibri"/>
                        </a:rPr>
                        <a:t> </a:t>
                      </a:r>
                      <a:r>
                        <a:rPr sz="700" dirty="0">
                          <a:latin typeface="Calibri"/>
                          <a:cs typeface="Calibri"/>
                        </a:rPr>
                        <a:t>Ticarette</a:t>
                      </a:r>
                      <a:r>
                        <a:rPr sz="700" spc="-10" dirty="0">
                          <a:latin typeface="Calibri"/>
                          <a:cs typeface="Calibri"/>
                        </a:rPr>
                        <a:t> </a:t>
                      </a:r>
                      <a:r>
                        <a:rPr sz="700" spc="-20" dirty="0">
                          <a:latin typeface="Calibri"/>
                          <a:cs typeface="Calibri"/>
                        </a:rPr>
                        <a:t>Risk</a:t>
                      </a:r>
                      <a:endParaRPr sz="700">
                        <a:latin typeface="Calibri"/>
                        <a:cs typeface="Calibri"/>
                      </a:endParaRPr>
                    </a:p>
                    <a:p>
                      <a:pPr marL="67945" marR="219710">
                        <a:lnSpc>
                          <a:spcPct val="106300"/>
                        </a:lnSpc>
                      </a:pPr>
                      <a:r>
                        <a:rPr sz="700" dirty="0">
                          <a:latin typeface="Calibri"/>
                          <a:cs typeface="Calibri"/>
                        </a:rPr>
                        <a:t>Esaslı</a:t>
                      </a:r>
                      <a:r>
                        <a:rPr sz="700" spc="-10" dirty="0">
                          <a:latin typeface="Calibri"/>
                          <a:cs typeface="Calibri"/>
                        </a:rPr>
                        <a:t> Kontrol</a:t>
                      </a:r>
                      <a:r>
                        <a:rPr sz="700" spc="-5" dirty="0">
                          <a:latin typeface="Calibri"/>
                          <a:cs typeface="Calibri"/>
                        </a:rPr>
                        <a:t> </a:t>
                      </a:r>
                      <a:r>
                        <a:rPr sz="700" dirty="0">
                          <a:latin typeface="Calibri"/>
                          <a:cs typeface="Calibri"/>
                        </a:rPr>
                        <a:t>Sistemi</a:t>
                      </a:r>
                      <a:r>
                        <a:rPr sz="700" spc="-5" dirty="0">
                          <a:latin typeface="Calibri"/>
                          <a:cs typeface="Calibri"/>
                        </a:rPr>
                        <a:t> </a:t>
                      </a:r>
                      <a:r>
                        <a:rPr sz="700" spc="-10" dirty="0">
                          <a:latin typeface="Calibri"/>
                          <a:cs typeface="Calibri"/>
                        </a:rPr>
                        <a:t>Tebliği </a:t>
                      </a:r>
                      <a:r>
                        <a:rPr sz="700" dirty="0">
                          <a:latin typeface="Calibri"/>
                          <a:cs typeface="Calibri"/>
                        </a:rPr>
                        <a:t>(Ürün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Denetimi:</a:t>
                      </a:r>
                      <a:r>
                        <a:rPr sz="700" spc="5" dirty="0">
                          <a:latin typeface="Calibri"/>
                          <a:cs typeface="Calibri"/>
                        </a:rPr>
                        <a:t> </a:t>
                      </a:r>
                      <a:r>
                        <a:rPr sz="700" spc="-10" dirty="0">
                          <a:latin typeface="Calibri"/>
                          <a:cs typeface="Calibri"/>
                        </a:rPr>
                        <a:t>2011/53)’nin</a:t>
                      </a:r>
                      <a:r>
                        <a:rPr sz="700" spc="500" dirty="0">
                          <a:latin typeface="Calibri"/>
                          <a:cs typeface="Calibri"/>
                        </a:rPr>
                        <a:t> </a:t>
                      </a:r>
                      <a:r>
                        <a:rPr sz="700" dirty="0">
                          <a:latin typeface="Calibri"/>
                          <a:cs typeface="Calibri"/>
                        </a:rPr>
                        <a:t>6</a:t>
                      </a:r>
                      <a:r>
                        <a:rPr sz="700" spc="15" dirty="0">
                          <a:latin typeface="Calibri"/>
                          <a:cs typeface="Calibri"/>
                        </a:rPr>
                        <a:t> </a:t>
                      </a:r>
                      <a:r>
                        <a:rPr sz="700" dirty="0">
                          <a:latin typeface="Calibri"/>
                          <a:cs typeface="Calibri"/>
                        </a:rPr>
                        <a:t>ncı</a:t>
                      </a:r>
                      <a:r>
                        <a:rPr sz="700" spc="15" dirty="0">
                          <a:latin typeface="Calibri"/>
                          <a:cs typeface="Calibri"/>
                        </a:rPr>
                        <a:t> </a:t>
                      </a:r>
                      <a:r>
                        <a:rPr sz="700" spc="-10" dirty="0">
                          <a:latin typeface="Calibri"/>
                          <a:cs typeface="Calibri"/>
                        </a:rPr>
                        <a:t>maddesi</a:t>
                      </a:r>
                      <a:r>
                        <a:rPr sz="700" spc="10" dirty="0">
                          <a:latin typeface="Calibri"/>
                          <a:cs typeface="Calibri"/>
                        </a:rPr>
                        <a:t> </a:t>
                      </a:r>
                      <a:r>
                        <a:rPr sz="700" spc="-10" dirty="0">
                          <a:latin typeface="Calibri"/>
                          <a:cs typeface="Calibri"/>
                        </a:rPr>
                        <a:t>kapsamında</a:t>
                      </a:r>
                      <a:r>
                        <a:rPr sz="700" spc="20" dirty="0">
                          <a:latin typeface="Calibri"/>
                          <a:cs typeface="Calibri"/>
                        </a:rPr>
                        <a:t> </a:t>
                      </a:r>
                      <a:r>
                        <a:rPr sz="700" spc="-10" dirty="0">
                          <a:latin typeface="Calibri"/>
                          <a:cs typeface="Calibri"/>
                        </a:rPr>
                        <a:t>yapılan</a:t>
                      </a:r>
                      <a:r>
                        <a:rPr sz="700" spc="20" dirty="0">
                          <a:latin typeface="Calibri"/>
                          <a:cs typeface="Calibri"/>
                        </a:rPr>
                        <a:t> </a:t>
                      </a:r>
                      <a:r>
                        <a:rPr sz="700" spc="-10" dirty="0">
                          <a:latin typeface="Calibri"/>
                          <a:cs typeface="Calibri"/>
                        </a:rPr>
                        <a:t>“Yetkilendirme</a:t>
                      </a:r>
                      <a:r>
                        <a:rPr sz="700" spc="15" dirty="0">
                          <a:latin typeface="Calibri"/>
                          <a:cs typeface="Calibri"/>
                        </a:rPr>
                        <a:t> </a:t>
                      </a:r>
                      <a:r>
                        <a:rPr sz="700" spc="-10" dirty="0">
                          <a:latin typeface="Calibri"/>
                          <a:cs typeface="Calibri"/>
                        </a:rPr>
                        <a:t>Başvuruları”</a:t>
                      </a:r>
                      <a:endParaRPr sz="700">
                        <a:latin typeface="Calibri"/>
                        <a:cs typeface="Calibri"/>
                      </a:endParaRPr>
                    </a:p>
                    <a:p>
                      <a:pPr marL="67945" marR="260985">
                        <a:lnSpc>
                          <a:spcPct val="106300"/>
                        </a:lnSpc>
                        <a:spcBef>
                          <a:spcPts val="10"/>
                        </a:spcBef>
                      </a:pPr>
                      <a:r>
                        <a:rPr sz="700" spc="-10" dirty="0">
                          <a:latin typeface="Calibri"/>
                          <a:cs typeface="Calibri"/>
                        </a:rPr>
                        <a:t>uygulamasında</a:t>
                      </a:r>
                      <a:r>
                        <a:rPr sz="700" spc="10" dirty="0">
                          <a:latin typeface="Calibri"/>
                          <a:cs typeface="Calibri"/>
                        </a:rPr>
                        <a:t> </a:t>
                      </a:r>
                      <a:r>
                        <a:rPr sz="700" spc="-10" dirty="0">
                          <a:latin typeface="Calibri"/>
                          <a:cs typeface="Calibri"/>
                        </a:rPr>
                        <a:t>kullanıcılar</a:t>
                      </a:r>
                      <a:r>
                        <a:rPr sz="700" spc="10" dirty="0">
                          <a:latin typeface="Calibri"/>
                          <a:cs typeface="Calibri"/>
                        </a:rPr>
                        <a:t> </a:t>
                      </a:r>
                      <a:r>
                        <a:rPr sz="700" spc="-10" dirty="0">
                          <a:latin typeface="Calibri"/>
                          <a:cs typeface="Calibri"/>
                        </a:rPr>
                        <a:t>tarafından</a:t>
                      </a:r>
                      <a:r>
                        <a:rPr sz="700" spc="25" dirty="0">
                          <a:latin typeface="Calibri"/>
                          <a:cs typeface="Calibri"/>
                        </a:rPr>
                        <a:t> </a:t>
                      </a:r>
                      <a:r>
                        <a:rPr sz="700" dirty="0">
                          <a:latin typeface="Calibri"/>
                          <a:cs typeface="Calibri"/>
                        </a:rPr>
                        <a:t>beyan</a:t>
                      </a:r>
                      <a:r>
                        <a:rPr sz="700" spc="15" dirty="0">
                          <a:latin typeface="Calibri"/>
                          <a:cs typeface="Calibri"/>
                        </a:rPr>
                        <a:t> </a:t>
                      </a:r>
                      <a:r>
                        <a:rPr sz="700" dirty="0">
                          <a:latin typeface="Calibri"/>
                          <a:cs typeface="Calibri"/>
                        </a:rPr>
                        <a:t>edilen</a:t>
                      </a:r>
                      <a:r>
                        <a:rPr sz="700" spc="25" dirty="0">
                          <a:latin typeface="Calibri"/>
                          <a:cs typeface="Calibri"/>
                        </a:rPr>
                        <a:t> </a:t>
                      </a:r>
                      <a:r>
                        <a:rPr sz="700" spc="-10" dirty="0">
                          <a:latin typeface="Calibri"/>
                          <a:cs typeface="Calibri"/>
                        </a:rPr>
                        <a:t>elektronik</a:t>
                      </a:r>
                      <a:r>
                        <a:rPr sz="700" spc="5" dirty="0">
                          <a:latin typeface="Calibri"/>
                          <a:cs typeface="Calibri"/>
                        </a:rPr>
                        <a:t> </a:t>
                      </a:r>
                      <a:r>
                        <a:rPr sz="700" spc="-20" dirty="0">
                          <a:latin typeface="Calibri"/>
                          <a:cs typeface="Calibri"/>
                        </a:rPr>
                        <a:t>posta</a:t>
                      </a:r>
                      <a:r>
                        <a:rPr sz="700" spc="500" dirty="0">
                          <a:latin typeface="Calibri"/>
                          <a:cs typeface="Calibri"/>
                        </a:rPr>
                        <a:t> </a:t>
                      </a:r>
                      <a:r>
                        <a:rPr sz="700" spc="-10" dirty="0">
                          <a:latin typeface="Calibri"/>
                          <a:cs typeface="Calibri"/>
                        </a:rPr>
                        <a:t>adresine</a:t>
                      </a:r>
                      <a:r>
                        <a:rPr sz="700" spc="20" dirty="0">
                          <a:latin typeface="Calibri"/>
                          <a:cs typeface="Calibri"/>
                        </a:rPr>
                        <a:t> </a:t>
                      </a:r>
                      <a:r>
                        <a:rPr sz="700" dirty="0">
                          <a:latin typeface="Calibri"/>
                          <a:cs typeface="Calibri"/>
                        </a:rPr>
                        <a:t>iletilir.</a:t>
                      </a:r>
                      <a:r>
                        <a:rPr sz="700" spc="25" dirty="0">
                          <a:latin typeface="Calibri"/>
                          <a:cs typeface="Calibri"/>
                        </a:rPr>
                        <a:t> </a:t>
                      </a:r>
                      <a:r>
                        <a:rPr sz="700" spc="-10" dirty="0">
                          <a:latin typeface="Calibri"/>
                          <a:cs typeface="Calibri"/>
                        </a:rPr>
                        <a:t>Kullanıcıya</a:t>
                      </a:r>
                      <a:r>
                        <a:rPr sz="700" spc="20" dirty="0">
                          <a:latin typeface="Calibri"/>
                          <a:cs typeface="Calibri"/>
                        </a:rPr>
                        <a:t> </a:t>
                      </a:r>
                      <a:r>
                        <a:rPr sz="700" spc="-10" dirty="0">
                          <a:latin typeface="Calibri"/>
                          <a:cs typeface="Calibri"/>
                        </a:rPr>
                        <a:t>ulaşmayan</a:t>
                      </a:r>
                      <a:r>
                        <a:rPr sz="700" spc="2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15" dirty="0">
                          <a:latin typeface="Calibri"/>
                          <a:cs typeface="Calibri"/>
                        </a:rPr>
                        <a:t> </a:t>
                      </a:r>
                      <a:r>
                        <a:rPr sz="700" spc="-10" dirty="0">
                          <a:latin typeface="Calibri"/>
                          <a:cs typeface="Calibri"/>
                        </a:rPr>
                        <a:t>sorumlu</a:t>
                      </a:r>
                      <a:r>
                        <a:rPr sz="700" spc="50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a:t>
                      </a:r>
                      <a:r>
                        <a:rPr sz="700" spc="-10" dirty="0">
                          <a:latin typeface="Calibri"/>
                          <a:cs typeface="Calibri"/>
                        </a:rPr>
                        <a:t> </a:t>
                      </a:r>
                      <a:r>
                        <a:rPr sz="700" dirty="0">
                          <a:latin typeface="Calibri"/>
                          <a:cs typeface="Calibri"/>
                        </a:rPr>
                        <a:t>Denetim</a:t>
                      </a:r>
                      <a:r>
                        <a:rPr sz="700" spc="-5" dirty="0">
                          <a:latin typeface="Calibri"/>
                          <a:cs typeface="Calibri"/>
                        </a:rPr>
                        <a:t> </a:t>
                      </a:r>
                      <a:r>
                        <a:rPr sz="700" dirty="0">
                          <a:latin typeface="Calibri"/>
                          <a:cs typeface="Calibri"/>
                        </a:rPr>
                        <a:t>sürecine</a:t>
                      </a:r>
                      <a:r>
                        <a:rPr sz="700" spc="-10" dirty="0">
                          <a:latin typeface="Calibri"/>
                          <a:cs typeface="Calibri"/>
                        </a:rPr>
                        <a:t> </a:t>
                      </a:r>
                      <a:r>
                        <a:rPr sz="700" dirty="0">
                          <a:latin typeface="Calibri"/>
                          <a:cs typeface="Calibri"/>
                        </a:rPr>
                        <a:t>ve</a:t>
                      </a:r>
                      <a:r>
                        <a:rPr sz="700" spc="-10" dirty="0">
                          <a:latin typeface="Calibri"/>
                          <a:cs typeface="Calibri"/>
                        </a:rPr>
                        <a:t> sonucuna </a:t>
                      </a:r>
                      <a:r>
                        <a:rPr sz="700" dirty="0">
                          <a:latin typeface="Calibri"/>
                          <a:cs typeface="Calibri"/>
                        </a:rPr>
                        <a:t>ilişkin</a:t>
                      </a:r>
                      <a:r>
                        <a:rPr sz="700" spc="-10" dirty="0">
                          <a:latin typeface="Calibri"/>
                          <a:cs typeface="Calibri"/>
                        </a:rPr>
                        <a:t> bildirimler,</a:t>
                      </a:r>
                      <a:r>
                        <a:rPr sz="700" spc="-5" dirty="0">
                          <a:latin typeface="Calibri"/>
                          <a:cs typeface="Calibri"/>
                        </a:rPr>
                        <a:t> </a:t>
                      </a:r>
                      <a:r>
                        <a:rPr sz="700" dirty="0">
                          <a:latin typeface="Calibri"/>
                          <a:cs typeface="Calibri"/>
                        </a:rPr>
                        <a:t>Dış</a:t>
                      </a:r>
                      <a:r>
                        <a:rPr sz="700" spc="-10" dirty="0">
                          <a:latin typeface="Calibri"/>
                          <a:cs typeface="Calibri"/>
                        </a:rPr>
                        <a:t> </a:t>
                      </a:r>
                      <a:r>
                        <a:rPr sz="700" dirty="0">
                          <a:latin typeface="Calibri"/>
                          <a:cs typeface="Calibri"/>
                        </a:rPr>
                        <a:t>Ticarette</a:t>
                      </a:r>
                      <a:r>
                        <a:rPr sz="700" spc="-5" dirty="0">
                          <a:latin typeface="Calibri"/>
                          <a:cs typeface="Calibri"/>
                        </a:rPr>
                        <a:t> </a:t>
                      </a:r>
                      <a:r>
                        <a:rPr sz="700" dirty="0">
                          <a:latin typeface="Calibri"/>
                          <a:cs typeface="Calibri"/>
                        </a:rPr>
                        <a:t>Risk</a:t>
                      </a:r>
                      <a:r>
                        <a:rPr sz="700" spc="-15" dirty="0">
                          <a:latin typeface="Calibri"/>
                          <a:cs typeface="Calibri"/>
                        </a:rPr>
                        <a:t> </a:t>
                      </a:r>
                      <a:r>
                        <a:rPr sz="700" dirty="0">
                          <a:latin typeface="Calibri"/>
                          <a:cs typeface="Calibri"/>
                        </a:rPr>
                        <a:t>Esaslı</a:t>
                      </a:r>
                      <a:r>
                        <a:rPr sz="700" spc="-15" dirty="0">
                          <a:latin typeface="Calibri"/>
                          <a:cs typeface="Calibri"/>
                        </a:rPr>
                        <a:t> </a:t>
                      </a:r>
                      <a:r>
                        <a:rPr sz="700" spc="-10" dirty="0">
                          <a:latin typeface="Calibri"/>
                          <a:cs typeface="Calibri"/>
                        </a:rPr>
                        <a:t>Kontrol</a:t>
                      </a:r>
                      <a:endParaRPr sz="700">
                        <a:latin typeface="Calibri"/>
                        <a:cs typeface="Calibri"/>
                      </a:endParaRPr>
                    </a:p>
                    <a:p>
                      <a:pPr marL="67945" marR="280035">
                        <a:lnSpc>
                          <a:spcPct val="106300"/>
                        </a:lnSpc>
                      </a:pPr>
                      <a:r>
                        <a:rPr sz="700" dirty="0">
                          <a:latin typeface="Calibri"/>
                          <a:cs typeface="Calibri"/>
                        </a:rPr>
                        <a:t>Sistemi</a:t>
                      </a:r>
                      <a:r>
                        <a:rPr sz="700" spc="-15" dirty="0">
                          <a:latin typeface="Calibri"/>
                          <a:cs typeface="Calibri"/>
                        </a:rPr>
                        <a:t> </a:t>
                      </a:r>
                      <a:r>
                        <a:rPr sz="700" spc="-10" dirty="0">
                          <a:latin typeface="Calibri"/>
                          <a:cs typeface="Calibri"/>
                        </a:rPr>
                        <a:t>Hakkında</a:t>
                      </a:r>
                      <a:r>
                        <a:rPr sz="700" spc="-15" dirty="0">
                          <a:latin typeface="Calibri"/>
                          <a:cs typeface="Calibri"/>
                        </a:rPr>
                        <a:t> </a:t>
                      </a:r>
                      <a:r>
                        <a:rPr sz="700" dirty="0">
                          <a:latin typeface="Calibri"/>
                          <a:cs typeface="Calibri"/>
                        </a:rPr>
                        <a:t>Tebliğ</a:t>
                      </a:r>
                      <a:r>
                        <a:rPr sz="700" spc="-5" dirty="0">
                          <a:latin typeface="Calibri"/>
                          <a:cs typeface="Calibri"/>
                        </a:rPr>
                        <a:t> </a:t>
                      </a:r>
                      <a:r>
                        <a:rPr sz="700" dirty="0">
                          <a:latin typeface="Calibri"/>
                          <a:cs typeface="Calibri"/>
                        </a:rPr>
                        <a:t>(Ürün</a:t>
                      </a:r>
                      <a:r>
                        <a:rPr sz="700" spc="-10" dirty="0">
                          <a:latin typeface="Calibri"/>
                          <a:cs typeface="Calibri"/>
                        </a:rPr>
                        <a:t> Güvenliği</a:t>
                      </a:r>
                      <a:r>
                        <a:rPr sz="700" spc="-1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Denetimi:</a:t>
                      </a:r>
                      <a:r>
                        <a:rPr sz="700" spc="-5" dirty="0">
                          <a:latin typeface="Calibri"/>
                          <a:cs typeface="Calibri"/>
                        </a:rPr>
                        <a:t> </a:t>
                      </a:r>
                      <a:r>
                        <a:rPr sz="700" dirty="0">
                          <a:latin typeface="Calibri"/>
                          <a:cs typeface="Calibri"/>
                        </a:rPr>
                        <a:t>2025/28)'in</a:t>
                      </a:r>
                      <a:r>
                        <a:rPr sz="700" spc="-10" dirty="0">
                          <a:latin typeface="Calibri"/>
                          <a:cs typeface="Calibri"/>
                        </a:rPr>
                        <a:t> </a:t>
                      </a:r>
                      <a:r>
                        <a:rPr sz="700" dirty="0">
                          <a:latin typeface="Calibri"/>
                          <a:cs typeface="Calibri"/>
                        </a:rPr>
                        <a:t>5</a:t>
                      </a:r>
                      <a:r>
                        <a:rPr sz="700" spc="-10" dirty="0">
                          <a:latin typeface="Calibri"/>
                          <a:cs typeface="Calibri"/>
                        </a:rPr>
                        <a:t> </a:t>
                      </a:r>
                      <a:r>
                        <a:rPr sz="700" dirty="0">
                          <a:latin typeface="Calibri"/>
                          <a:cs typeface="Calibri"/>
                        </a:rPr>
                        <a:t>inci</a:t>
                      </a:r>
                      <a:r>
                        <a:rPr sz="700" spc="-15" dirty="0">
                          <a:latin typeface="Calibri"/>
                          <a:cs typeface="Calibri"/>
                        </a:rPr>
                        <a:t> </a:t>
                      </a:r>
                      <a:r>
                        <a:rPr sz="700" spc="-10" dirty="0">
                          <a:latin typeface="Calibri"/>
                          <a:cs typeface="Calibri"/>
                        </a:rPr>
                        <a:t>maddesi</a:t>
                      </a:r>
                      <a:r>
                        <a:rPr sz="700" spc="500" dirty="0">
                          <a:latin typeface="Calibri"/>
                          <a:cs typeface="Calibri"/>
                        </a:rPr>
                        <a:t> </a:t>
                      </a:r>
                      <a:r>
                        <a:rPr sz="700" spc="-10" dirty="0">
                          <a:latin typeface="Calibri"/>
                          <a:cs typeface="Calibri"/>
                        </a:rPr>
                        <a:t>kapsamında</a:t>
                      </a:r>
                      <a:r>
                        <a:rPr sz="700" spc="30" dirty="0">
                          <a:latin typeface="Calibri"/>
                          <a:cs typeface="Calibri"/>
                        </a:rPr>
                        <a:t> </a:t>
                      </a:r>
                      <a:r>
                        <a:rPr sz="700" spc="-10" dirty="0">
                          <a:latin typeface="Calibri"/>
                          <a:cs typeface="Calibri"/>
                        </a:rPr>
                        <a:t>yapılan</a:t>
                      </a:r>
                      <a:r>
                        <a:rPr sz="700" spc="30" dirty="0">
                          <a:latin typeface="Calibri"/>
                          <a:cs typeface="Calibri"/>
                        </a:rPr>
                        <a:t> </a:t>
                      </a:r>
                      <a:r>
                        <a:rPr sz="700" spc="-10" dirty="0">
                          <a:latin typeface="Calibri"/>
                          <a:cs typeface="Calibri"/>
                        </a:rPr>
                        <a:t>"Yetkilendirme</a:t>
                      </a:r>
                      <a:r>
                        <a:rPr sz="700" spc="30" dirty="0">
                          <a:latin typeface="Calibri"/>
                          <a:cs typeface="Calibri"/>
                        </a:rPr>
                        <a:t> </a:t>
                      </a:r>
                      <a:r>
                        <a:rPr sz="700" spc="-10" dirty="0">
                          <a:latin typeface="Calibri"/>
                          <a:cs typeface="Calibri"/>
                        </a:rPr>
                        <a:t>Başvuruları"</a:t>
                      </a:r>
                      <a:r>
                        <a:rPr sz="700" spc="35" dirty="0">
                          <a:latin typeface="Calibri"/>
                          <a:cs typeface="Calibri"/>
                        </a:rPr>
                        <a:t> </a:t>
                      </a:r>
                      <a:r>
                        <a:rPr sz="700" spc="-10" dirty="0">
                          <a:latin typeface="Calibri"/>
                          <a:cs typeface="Calibri"/>
                        </a:rPr>
                        <a:t>uygulamasında</a:t>
                      </a:r>
                      <a:r>
                        <a:rPr sz="700" spc="30" dirty="0">
                          <a:latin typeface="Calibri"/>
                          <a:cs typeface="Calibri"/>
                        </a:rPr>
                        <a:t> </a:t>
                      </a:r>
                      <a:r>
                        <a:rPr sz="700" dirty="0">
                          <a:latin typeface="Calibri"/>
                          <a:cs typeface="Calibri"/>
                        </a:rPr>
                        <a:t>firma</a:t>
                      </a:r>
                      <a:r>
                        <a:rPr sz="700" spc="30" dirty="0">
                          <a:latin typeface="Calibri"/>
                          <a:cs typeface="Calibri"/>
                        </a:rPr>
                        <a:t> </a:t>
                      </a:r>
                      <a:r>
                        <a:rPr sz="700" spc="-10" dirty="0">
                          <a:latin typeface="Calibri"/>
                          <a:cs typeface="Calibri"/>
                        </a:rPr>
                        <a:t>kullanıcıları</a:t>
                      </a:r>
                      <a:endParaRPr sz="700">
                        <a:latin typeface="Calibri"/>
                        <a:cs typeface="Calibri"/>
                      </a:endParaRPr>
                    </a:p>
                    <a:p>
                      <a:pPr marL="67945" marR="518159">
                        <a:lnSpc>
                          <a:spcPct val="106300"/>
                        </a:lnSpc>
                        <a:spcBef>
                          <a:spcPts val="10"/>
                        </a:spcBef>
                      </a:pPr>
                      <a:r>
                        <a:rPr sz="700" spc="-10" dirty="0">
                          <a:latin typeface="Calibri"/>
                          <a:cs typeface="Calibri"/>
                        </a:rPr>
                        <a:t>tarafından </a:t>
                      </a:r>
                      <a:r>
                        <a:rPr sz="700" dirty="0">
                          <a:latin typeface="Calibri"/>
                          <a:cs typeface="Calibri"/>
                        </a:rPr>
                        <a:t>beyan</a:t>
                      </a:r>
                      <a:r>
                        <a:rPr sz="700" spc="-5" dirty="0">
                          <a:latin typeface="Calibri"/>
                          <a:cs typeface="Calibri"/>
                        </a:rPr>
                        <a:t> </a:t>
                      </a:r>
                      <a:r>
                        <a:rPr sz="700" dirty="0">
                          <a:latin typeface="Calibri"/>
                          <a:cs typeface="Calibri"/>
                        </a:rPr>
                        <a:t>edilen</a:t>
                      </a:r>
                      <a:r>
                        <a:rPr sz="700" spc="-5" dirty="0">
                          <a:latin typeface="Calibri"/>
                          <a:cs typeface="Calibri"/>
                        </a:rPr>
                        <a:t> </a:t>
                      </a:r>
                      <a:r>
                        <a:rPr sz="700" spc="-10" dirty="0">
                          <a:latin typeface="Calibri"/>
                          <a:cs typeface="Calibri"/>
                        </a:rPr>
                        <a:t>elektronik</a:t>
                      </a:r>
                      <a:r>
                        <a:rPr sz="700" spc="-15" dirty="0">
                          <a:latin typeface="Calibri"/>
                          <a:cs typeface="Calibri"/>
                        </a:rPr>
                        <a:t> </a:t>
                      </a:r>
                      <a:r>
                        <a:rPr sz="700" dirty="0">
                          <a:latin typeface="Calibri"/>
                          <a:cs typeface="Calibri"/>
                        </a:rPr>
                        <a:t>posta</a:t>
                      </a:r>
                      <a:r>
                        <a:rPr sz="700" spc="-5" dirty="0">
                          <a:latin typeface="Calibri"/>
                          <a:cs typeface="Calibri"/>
                        </a:rPr>
                        <a:t> </a:t>
                      </a:r>
                      <a:r>
                        <a:rPr sz="700" spc="-10" dirty="0">
                          <a:latin typeface="Calibri"/>
                          <a:cs typeface="Calibri"/>
                        </a:rPr>
                        <a:t>adresine</a:t>
                      </a:r>
                      <a:r>
                        <a:rPr sz="700" spc="5" dirty="0">
                          <a:latin typeface="Calibri"/>
                          <a:cs typeface="Calibri"/>
                        </a:rPr>
                        <a:t> </a:t>
                      </a:r>
                      <a:r>
                        <a:rPr sz="700" dirty="0">
                          <a:latin typeface="Calibri"/>
                          <a:cs typeface="Calibri"/>
                        </a:rPr>
                        <a:t>iletilir.</a:t>
                      </a:r>
                      <a:r>
                        <a:rPr sz="700" spc="-5" dirty="0">
                          <a:latin typeface="Calibri"/>
                          <a:cs typeface="Calibri"/>
                        </a:rPr>
                        <a:t> </a:t>
                      </a:r>
                      <a:r>
                        <a:rPr sz="700" dirty="0">
                          <a:latin typeface="Calibri"/>
                          <a:cs typeface="Calibri"/>
                        </a:rPr>
                        <a:t>Firma</a:t>
                      </a:r>
                      <a:r>
                        <a:rPr sz="700" spc="-5" dirty="0">
                          <a:latin typeface="Calibri"/>
                          <a:cs typeface="Calibri"/>
                        </a:rPr>
                        <a:t> </a:t>
                      </a:r>
                      <a:r>
                        <a:rPr sz="700" spc="-10" dirty="0">
                          <a:latin typeface="Calibri"/>
                          <a:cs typeface="Calibri"/>
                        </a:rPr>
                        <a:t>kullanıcısına</a:t>
                      </a:r>
                      <a:r>
                        <a:rPr sz="700" spc="500" dirty="0">
                          <a:latin typeface="Calibri"/>
                          <a:cs typeface="Calibri"/>
                        </a:rPr>
                        <a:t> </a:t>
                      </a:r>
                      <a:r>
                        <a:rPr sz="700" spc="-10" dirty="0">
                          <a:latin typeface="Calibri"/>
                          <a:cs typeface="Calibri"/>
                        </a:rPr>
                        <a:t>ulaşmayan</a:t>
                      </a:r>
                      <a:r>
                        <a:rPr sz="700" spc="15" dirty="0">
                          <a:latin typeface="Calibri"/>
                          <a:cs typeface="Calibri"/>
                        </a:rPr>
                        <a:t> </a:t>
                      </a:r>
                      <a:r>
                        <a:rPr sz="700" spc="-10" dirty="0">
                          <a:latin typeface="Calibri"/>
                          <a:cs typeface="Calibri"/>
                        </a:rPr>
                        <a:t>bildirimlerden</a:t>
                      </a:r>
                      <a:r>
                        <a:rPr sz="700" spc="30" dirty="0">
                          <a:latin typeface="Calibri"/>
                          <a:cs typeface="Calibri"/>
                        </a:rPr>
                        <a:t> </a:t>
                      </a:r>
                      <a:r>
                        <a:rPr sz="700" spc="-10" dirty="0">
                          <a:latin typeface="Calibri"/>
                          <a:cs typeface="Calibri"/>
                        </a:rPr>
                        <a:t>Bakanlık</a:t>
                      </a:r>
                      <a:r>
                        <a:rPr sz="700" spc="10" dirty="0">
                          <a:latin typeface="Calibri"/>
                          <a:cs typeface="Calibri"/>
                        </a:rPr>
                        <a:t> </a:t>
                      </a:r>
                      <a:r>
                        <a:rPr sz="700" dirty="0">
                          <a:latin typeface="Calibri"/>
                          <a:cs typeface="Calibri"/>
                        </a:rPr>
                        <a:t>so-rumlu</a:t>
                      </a:r>
                      <a:r>
                        <a:rPr sz="700" spc="2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41036">
                <a:tc>
                  <a:txBody>
                    <a:bodyPr/>
                    <a:lstStyle/>
                    <a:p>
                      <a:pPr marL="68580" marR="561975">
                        <a:lnSpc>
                          <a:spcPts val="969"/>
                        </a:lnSpc>
                        <a:spcBef>
                          <a:spcPts val="5"/>
                        </a:spcBef>
                      </a:pPr>
                      <a:r>
                        <a:rPr sz="700" b="1" dirty="0">
                          <a:latin typeface="Calibri"/>
                          <a:cs typeface="Calibri"/>
                        </a:rPr>
                        <a:t>TAREKS</a:t>
                      </a:r>
                      <a:r>
                        <a:rPr sz="700" b="1" spc="-35" dirty="0">
                          <a:latin typeface="Calibri"/>
                          <a:cs typeface="Calibri"/>
                        </a:rPr>
                        <a:t> </a:t>
                      </a:r>
                      <a:r>
                        <a:rPr sz="700" b="1" dirty="0">
                          <a:latin typeface="Calibri"/>
                          <a:cs typeface="Calibri"/>
                        </a:rPr>
                        <a:t>referans</a:t>
                      </a:r>
                      <a:r>
                        <a:rPr sz="700" b="1" spc="-30" dirty="0">
                          <a:latin typeface="Calibri"/>
                          <a:cs typeface="Calibri"/>
                        </a:rPr>
                        <a:t> </a:t>
                      </a:r>
                      <a:r>
                        <a:rPr sz="700" b="1" spc="-10" dirty="0">
                          <a:latin typeface="Calibri"/>
                          <a:cs typeface="Calibri"/>
                        </a:rPr>
                        <a:t>numarasının</a:t>
                      </a:r>
                      <a:r>
                        <a:rPr sz="700" b="1" spc="500" dirty="0">
                          <a:latin typeface="Calibri"/>
                          <a:cs typeface="Calibri"/>
                        </a:rPr>
                        <a:t> </a:t>
                      </a:r>
                      <a:r>
                        <a:rPr sz="700" b="1" dirty="0">
                          <a:latin typeface="Calibri"/>
                          <a:cs typeface="Calibri"/>
                        </a:rPr>
                        <a:t>gümrüklere</a:t>
                      </a:r>
                      <a:r>
                        <a:rPr sz="700" b="1" spc="-30" dirty="0">
                          <a:latin typeface="Calibri"/>
                          <a:cs typeface="Calibri"/>
                        </a:rPr>
                        <a:t> </a:t>
                      </a:r>
                      <a:r>
                        <a:rPr sz="700" b="1" spc="-10" dirty="0">
                          <a:latin typeface="Calibri"/>
                          <a:cs typeface="Calibri"/>
                        </a:rPr>
                        <a:t>beyanı</a:t>
                      </a:r>
                      <a:endParaRPr sz="700">
                        <a:latin typeface="Calibri"/>
                        <a:cs typeface="Calibri"/>
                      </a:endParaRPr>
                    </a:p>
                    <a:p>
                      <a:pPr marL="68580">
                        <a:lnSpc>
                          <a:spcPts val="950"/>
                        </a:lnSpc>
                      </a:pPr>
                      <a:r>
                        <a:rPr sz="700" b="1" spc="-10" dirty="0">
                          <a:solidFill>
                            <a:srgbClr val="221F1F"/>
                          </a:solidFill>
                          <a:latin typeface="Calibri"/>
                          <a:cs typeface="Calibri"/>
                        </a:rPr>
                        <a:t>MADDE</a:t>
                      </a:r>
                      <a:r>
                        <a:rPr sz="700" b="1" spc="-55" dirty="0">
                          <a:solidFill>
                            <a:srgbClr val="221F1F"/>
                          </a:solidFill>
                          <a:latin typeface="Calibri"/>
                          <a:cs typeface="Calibri"/>
                        </a:rPr>
                        <a:t> </a:t>
                      </a:r>
                      <a:r>
                        <a:rPr sz="700" b="1" spc="-25" dirty="0">
                          <a:solidFill>
                            <a:srgbClr val="221F1F"/>
                          </a:solidFill>
                          <a:latin typeface="Calibri"/>
                          <a:cs typeface="Calibri"/>
                        </a:rPr>
                        <a:t>11</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67665">
                        <a:lnSpc>
                          <a:spcPts val="969"/>
                        </a:lnSpc>
                        <a:spcBef>
                          <a:spcPts val="5"/>
                        </a:spcBef>
                      </a:pPr>
                      <a:r>
                        <a:rPr sz="700" dirty="0">
                          <a:latin typeface="Calibri"/>
                          <a:cs typeface="Calibri"/>
                        </a:rPr>
                        <a:t>(4)</a:t>
                      </a:r>
                      <a:r>
                        <a:rPr sz="700" spc="-15"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idarelerine</a:t>
                      </a:r>
                      <a:r>
                        <a:rPr sz="700" spc="-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0" dirty="0">
                          <a:latin typeface="Calibri"/>
                          <a:cs typeface="Calibri"/>
                        </a:rPr>
                        <a:t> </a:t>
                      </a:r>
                      <a:r>
                        <a:rPr sz="700" dirty="0">
                          <a:latin typeface="Calibri"/>
                          <a:cs typeface="Calibri"/>
                        </a:rPr>
                        <a:t>olarak</a:t>
                      </a:r>
                      <a:r>
                        <a:rPr sz="700" spc="-20" dirty="0">
                          <a:latin typeface="Calibri"/>
                          <a:cs typeface="Calibri"/>
                        </a:rPr>
                        <a:t> </a:t>
                      </a:r>
                      <a:r>
                        <a:rPr sz="700" spc="-10" dirty="0">
                          <a:latin typeface="Calibri"/>
                          <a:cs typeface="Calibri"/>
                        </a:rPr>
                        <a:t>beyan</a:t>
                      </a:r>
                      <a:r>
                        <a:rPr sz="700" spc="-15" dirty="0">
                          <a:latin typeface="Calibri"/>
                          <a:cs typeface="Calibri"/>
                        </a:rPr>
                        <a:t> </a:t>
                      </a:r>
                      <a:r>
                        <a:rPr sz="700" dirty="0">
                          <a:latin typeface="Calibri"/>
                          <a:cs typeface="Calibri"/>
                        </a:rPr>
                        <a:t>edilen</a:t>
                      </a:r>
                      <a:r>
                        <a:rPr sz="700" spc="-15" dirty="0">
                          <a:latin typeface="Calibri"/>
                          <a:cs typeface="Calibri"/>
                        </a:rPr>
                        <a:t> </a:t>
                      </a:r>
                      <a:r>
                        <a:rPr sz="700" spc="-10" dirty="0">
                          <a:latin typeface="Calibri"/>
                          <a:cs typeface="Calibri"/>
                        </a:rPr>
                        <a:t>ürünlerin</a:t>
                      </a:r>
                      <a:r>
                        <a:rPr sz="700" spc="500" dirty="0">
                          <a:latin typeface="Calibri"/>
                          <a:cs typeface="Calibri"/>
                        </a:rPr>
                        <a:t> </a:t>
                      </a:r>
                      <a:r>
                        <a:rPr sz="700" spc="-10" dirty="0">
                          <a:latin typeface="Calibri"/>
                          <a:cs typeface="Calibri"/>
                        </a:rPr>
                        <a:t>ithalatında,</a:t>
                      </a:r>
                      <a:r>
                        <a:rPr sz="700" spc="30" dirty="0">
                          <a:latin typeface="Calibri"/>
                          <a:cs typeface="Calibri"/>
                        </a:rPr>
                        <a:t> </a:t>
                      </a:r>
                      <a:r>
                        <a:rPr sz="700" dirty="0">
                          <a:latin typeface="Calibri"/>
                          <a:cs typeface="Calibri"/>
                        </a:rPr>
                        <a:t>18140099242013015773484</a:t>
                      </a:r>
                      <a:r>
                        <a:rPr sz="700" spc="20" dirty="0">
                          <a:latin typeface="Calibri"/>
                          <a:cs typeface="Calibri"/>
                        </a:rPr>
                        <a:t> </a:t>
                      </a:r>
                      <a:r>
                        <a:rPr sz="700" spc="-10" dirty="0">
                          <a:latin typeface="Calibri"/>
                          <a:cs typeface="Calibri"/>
                        </a:rPr>
                        <a:t>olarak</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23</a:t>
                      </a:r>
                      <a:r>
                        <a:rPr sz="700" spc="25" dirty="0">
                          <a:latin typeface="Calibri"/>
                          <a:cs typeface="Calibri"/>
                        </a:rPr>
                        <a:t> </a:t>
                      </a:r>
                      <a:r>
                        <a:rPr sz="700" spc="-10" dirty="0">
                          <a:latin typeface="Calibri"/>
                          <a:cs typeface="Calibri"/>
                        </a:rPr>
                        <a:t>haneli</a:t>
                      </a:r>
                      <a:endParaRPr sz="700">
                        <a:latin typeface="Calibri"/>
                        <a:cs typeface="Calibri"/>
                      </a:endParaRPr>
                    </a:p>
                    <a:p>
                      <a:pPr marL="67945" marR="100330">
                        <a:lnSpc>
                          <a:spcPts val="969"/>
                        </a:lnSpc>
                        <a:spcBef>
                          <a:spcPts val="15"/>
                        </a:spcBef>
                      </a:pPr>
                      <a:r>
                        <a:rPr sz="700" dirty="0">
                          <a:latin typeface="Calibri"/>
                          <a:cs typeface="Calibri"/>
                        </a:rPr>
                        <a:t>TAREKS</a:t>
                      </a:r>
                      <a:r>
                        <a:rPr sz="700" spc="15" dirty="0">
                          <a:latin typeface="Calibri"/>
                          <a:cs typeface="Calibri"/>
                        </a:rPr>
                        <a:t> </a:t>
                      </a:r>
                      <a:r>
                        <a:rPr sz="700" spc="-10" dirty="0">
                          <a:latin typeface="Calibri"/>
                          <a:cs typeface="Calibri"/>
                        </a:rPr>
                        <a:t>referans</a:t>
                      </a:r>
                      <a:r>
                        <a:rPr sz="700" spc="15" dirty="0">
                          <a:latin typeface="Calibri"/>
                          <a:cs typeface="Calibri"/>
                        </a:rPr>
                        <a:t> </a:t>
                      </a:r>
                      <a:r>
                        <a:rPr sz="700" spc="-10" dirty="0">
                          <a:latin typeface="Calibri"/>
                          <a:cs typeface="Calibri"/>
                        </a:rPr>
                        <a:t>numarası,</a:t>
                      </a:r>
                      <a:r>
                        <a:rPr sz="700" spc="20"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beyannamesinin</a:t>
                      </a:r>
                      <a:r>
                        <a:rPr sz="700" spc="15" dirty="0">
                          <a:latin typeface="Calibri"/>
                          <a:cs typeface="Calibri"/>
                        </a:rPr>
                        <a:t> </a:t>
                      </a:r>
                      <a:r>
                        <a:rPr sz="700" dirty="0">
                          <a:latin typeface="Calibri"/>
                          <a:cs typeface="Calibri"/>
                        </a:rPr>
                        <a:t>44</a:t>
                      </a:r>
                      <a:r>
                        <a:rPr sz="700" spc="10" dirty="0">
                          <a:latin typeface="Calibri"/>
                          <a:cs typeface="Calibri"/>
                        </a:rPr>
                        <a:t> </a:t>
                      </a:r>
                      <a:r>
                        <a:rPr sz="700" spc="-10" dirty="0">
                          <a:latin typeface="Calibri"/>
                          <a:cs typeface="Calibri"/>
                        </a:rPr>
                        <a:t>numaralı</a:t>
                      </a:r>
                      <a:r>
                        <a:rPr sz="700" spc="10" dirty="0">
                          <a:latin typeface="Calibri"/>
                          <a:cs typeface="Calibri"/>
                        </a:rPr>
                        <a:t> </a:t>
                      </a:r>
                      <a:r>
                        <a:rPr sz="700" spc="-10" dirty="0">
                          <a:latin typeface="Calibri"/>
                          <a:cs typeface="Calibri"/>
                        </a:rPr>
                        <a:t>hanesine</a:t>
                      </a:r>
                      <a:r>
                        <a:rPr sz="700" spc="500" dirty="0">
                          <a:latin typeface="Calibri"/>
                          <a:cs typeface="Calibri"/>
                        </a:rPr>
                        <a:t> </a:t>
                      </a:r>
                      <a:r>
                        <a:rPr sz="700" spc="-10" dirty="0">
                          <a:latin typeface="Calibri"/>
                          <a:cs typeface="Calibri"/>
                        </a:rPr>
                        <a:t>ithalatçı </a:t>
                      </a:r>
                      <a:r>
                        <a:rPr sz="700" dirty="0">
                          <a:latin typeface="Calibri"/>
                          <a:cs typeface="Calibri"/>
                        </a:rPr>
                        <a:t>firma </a:t>
                      </a:r>
                      <a:r>
                        <a:rPr sz="700" spc="-10" dirty="0">
                          <a:latin typeface="Calibri"/>
                          <a:cs typeface="Calibri"/>
                        </a:rPr>
                        <a:t>tarafından</a:t>
                      </a:r>
                      <a:r>
                        <a:rPr sz="700" dirty="0">
                          <a:latin typeface="Calibri"/>
                          <a:cs typeface="Calibri"/>
                        </a:rPr>
                        <a:t> </a:t>
                      </a:r>
                      <a:r>
                        <a:rPr sz="700" spc="-10" dirty="0">
                          <a:latin typeface="Calibri"/>
                          <a:cs typeface="Calibri"/>
                        </a:rPr>
                        <a:t>kaydedilir.</a:t>
                      </a:r>
                      <a:r>
                        <a:rPr sz="700" spc="5" dirty="0">
                          <a:latin typeface="Calibri"/>
                          <a:cs typeface="Calibri"/>
                        </a:rPr>
                        <a:t> </a:t>
                      </a:r>
                      <a:r>
                        <a:rPr sz="700" dirty="0">
                          <a:latin typeface="Calibri"/>
                          <a:cs typeface="Calibri"/>
                        </a:rPr>
                        <a:t>Kapsam dışı</a:t>
                      </a:r>
                      <a:r>
                        <a:rPr sz="700" spc="-5" dirty="0">
                          <a:latin typeface="Calibri"/>
                          <a:cs typeface="Calibri"/>
                        </a:rPr>
                        <a:t> </a:t>
                      </a:r>
                      <a:r>
                        <a:rPr sz="700" spc="-10" dirty="0">
                          <a:latin typeface="Calibri"/>
                          <a:cs typeface="Calibri"/>
                        </a:rPr>
                        <a:t>olarak</a:t>
                      </a:r>
                      <a:r>
                        <a:rPr sz="700" spc="-5" dirty="0">
                          <a:latin typeface="Calibri"/>
                          <a:cs typeface="Calibri"/>
                        </a:rPr>
                        <a:t> </a:t>
                      </a:r>
                      <a:r>
                        <a:rPr sz="700" dirty="0">
                          <a:latin typeface="Calibri"/>
                          <a:cs typeface="Calibri"/>
                        </a:rPr>
                        <a:t>beyan</a:t>
                      </a:r>
                      <a:r>
                        <a:rPr sz="700" spc="10" dirty="0">
                          <a:latin typeface="Calibri"/>
                          <a:cs typeface="Calibri"/>
                        </a:rPr>
                        <a:t> </a:t>
                      </a:r>
                      <a:r>
                        <a:rPr sz="700" spc="-10" dirty="0">
                          <a:latin typeface="Calibri"/>
                          <a:cs typeface="Calibri"/>
                        </a:rPr>
                        <a:t>edilen</a:t>
                      </a:r>
                      <a:endParaRPr sz="700">
                        <a:latin typeface="Calibri"/>
                        <a:cs typeface="Calibri"/>
                      </a:endParaRPr>
                    </a:p>
                    <a:p>
                      <a:pPr marL="67945" marR="114935">
                        <a:lnSpc>
                          <a:spcPts val="969"/>
                        </a:lnSpc>
                      </a:pPr>
                      <a:r>
                        <a:rPr sz="700" spc="-10" dirty="0">
                          <a:latin typeface="Calibri"/>
                          <a:cs typeface="Calibri"/>
                        </a:rPr>
                        <a:t>ürünlerin,</a:t>
                      </a:r>
                      <a:r>
                        <a:rPr sz="700" spc="25" dirty="0">
                          <a:latin typeface="Calibri"/>
                          <a:cs typeface="Calibri"/>
                        </a:rPr>
                        <a:t> </a:t>
                      </a:r>
                      <a:r>
                        <a:rPr sz="700" dirty="0">
                          <a:latin typeface="Calibri"/>
                          <a:cs typeface="Calibri"/>
                        </a:rPr>
                        <a:t>gümrük</a:t>
                      </a:r>
                      <a:r>
                        <a:rPr sz="700" spc="15" dirty="0">
                          <a:latin typeface="Calibri"/>
                          <a:cs typeface="Calibri"/>
                        </a:rPr>
                        <a:t> </a:t>
                      </a:r>
                      <a:r>
                        <a:rPr sz="700" spc="-10" dirty="0">
                          <a:latin typeface="Calibri"/>
                          <a:cs typeface="Calibri"/>
                        </a:rPr>
                        <a:t>gözetiminde</a:t>
                      </a:r>
                      <a:r>
                        <a:rPr sz="700" spc="20" dirty="0">
                          <a:latin typeface="Calibri"/>
                          <a:cs typeface="Calibri"/>
                        </a:rPr>
                        <a:t> </a:t>
                      </a:r>
                      <a:r>
                        <a:rPr sz="700" spc="-10" dirty="0">
                          <a:latin typeface="Calibri"/>
                          <a:cs typeface="Calibri"/>
                        </a:rPr>
                        <a:t>bulunması</a:t>
                      </a:r>
                      <a:r>
                        <a:rPr sz="700" spc="15" dirty="0">
                          <a:latin typeface="Calibri"/>
                          <a:cs typeface="Calibri"/>
                        </a:rPr>
                        <a:t> </a:t>
                      </a:r>
                      <a:r>
                        <a:rPr sz="700" spc="-10" dirty="0">
                          <a:latin typeface="Calibri"/>
                          <a:cs typeface="Calibri"/>
                        </a:rPr>
                        <a:t>kaydıyla,</a:t>
                      </a:r>
                      <a:r>
                        <a:rPr sz="700" spc="25" dirty="0">
                          <a:latin typeface="Calibri"/>
                          <a:cs typeface="Calibri"/>
                        </a:rPr>
                        <a:t> </a:t>
                      </a:r>
                      <a:r>
                        <a:rPr sz="700" spc="-10" dirty="0">
                          <a:latin typeface="Calibri"/>
                          <a:cs typeface="Calibri"/>
                        </a:rPr>
                        <a:t>ürünlerin</a:t>
                      </a:r>
                      <a:r>
                        <a:rPr sz="700" spc="20" dirty="0">
                          <a:latin typeface="Calibri"/>
                          <a:cs typeface="Calibri"/>
                        </a:rPr>
                        <a:t> </a:t>
                      </a:r>
                      <a:r>
                        <a:rPr sz="700" dirty="0">
                          <a:latin typeface="Calibri"/>
                          <a:cs typeface="Calibri"/>
                        </a:rPr>
                        <a:t>ilgili</a:t>
                      </a:r>
                      <a:r>
                        <a:rPr sz="700" spc="15" dirty="0">
                          <a:latin typeface="Calibri"/>
                          <a:cs typeface="Calibri"/>
                        </a:rPr>
                        <a:t> </a:t>
                      </a:r>
                      <a:r>
                        <a:rPr sz="700" spc="-10" dirty="0">
                          <a:latin typeface="Calibri"/>
                          <a:cs typeface="Calibri"/>
                        </a:rPr>
                        <a:t>gümrük</a:t>
                      </a:r>
                      <a:r>
                        <a:rPr sz="700" spc="500" dirty="0">
                          <a:latin typeface="Calibri"/>
                          <a:cs typeface="Calibri"/>
                        </a:rPr>
                        <a:t> </a:t>
                      </a:r>
                      <a:r>
                        <a:rPr sz="700" spc="-10" dirty="0">
                          <a:latin typeface="Calibri"/>
                          <a:cs typeface="Calibri"/>
                        </a:rPr>
                        <a:t>idaresince</a:t>
                      </a:r>
                      <a:r>
                        <a:rPr sz="700" spc="10" dirty="0">
                          <a:latin typeface="Calibri"/>
                          <a:cs typeface="Calibri"/>
                        </a:rPr>
                        <a:t> </a:t>
                      </a:r>
                      <a:r>
                        <a:rPr sz="700" dirty="0">
                          <a:latin typeface="Calibri"/>
                          <a:cs typeface="Calibri"/>
                        </a:rPr>
                        <a:t>denetime </a:t>
                      </a:r>
                      <a:r>
                        <a:rPr sz="700" spc="-10" dirty="0">
                          <a:latin typeface="Calibri"/>
                          <a:cs typeface="Calibri"/>
                        </a:rPr>
                        <a:t>yönlendirilmesi</a:t>
                      </a:r>
                      <a:r>
                        <a:rPr sz="700" spc="15" dirty="0">
                          <a:latin typeface="Calibri"/>
                          <a:cs typeface="Calibri"/>
                        </a:rPr>
                        <a:t> </a:t>
                      </a:r>
                      <a:r>
                        <a:rPr sz="700" spc="-10" dirty="0">
                          <a:latin typeface="Calibri"/>
                          <a:cs typeface="Calibri"/>
                        </a:rPr>
                        <a:t>halinde,</a:t>
                      </a:r>
                      <a:r>
                        <a:rPr sz="700" spc="5" dirty="0">
                          <a:latin typeface="Calibri"/>
                          <a:cs typeface="Calibri"/>
                        </a:rPr>
                        <a:t> </a:t>
                      </a:r>
                      <a:r>
                        <a:rPr sz="700" dirty="0">
                          <a:latin typeface="Calibri"/>
                          <a:cs typeface="Calibri"/>
                        </a:rPr>
                        <a:t>5</a:t>
                      </a:r>
                      <a:r>
                        <a:rPr sz="700" spc="5" dirty="0">
                          <a:latin typeface="Calibri"/>
                          <a:cs typeface="Calibri"/>
                        </a:rPr>
                        <a:t> </a:t>
                      </a:r>
                      <a:r>
                        <a:rPr sz="700" dirty="0">
                          <a:latin typeface="Calibri"/>
                          <a:cs typeface="Calibri"/>
                        </a:rPr>
                        <a:t>inci</a:t>
                      </a:r>
                      <a:r>
                        <a:rPr sz="700" spc="-5" dirty="0">
                          <a:latin typeface="Calibri"/>
                          <a:cs typeface="Calibri"/>
                        </a:rPr>
                        <a:t> </a:t>
                      </a:r>
                      <a:r>
                        <a:rPr sz="700" dirty="0">
                          <a:latin typeface="Calibri"/>
                          <a:cs typeface="Calibri"/>
                        </a:rPr>
                        <a:t>madde </a:t>
                      </a:r>
                      <a:r>
                        <a:rPr sz="700" spc="-10" dirty="0">
                          <a:latin typeface="Calibri"/>
                          <a:cs typeface="Calibri"/>
                        </a:rPr>
                        <a:t>çerçevesinde</a:t>
                      </a:r>
                      <a:r>
                        <a:rPr sz="700" spc="500" dirty="0">
                          <a:latin typeface="Calibri"/>
                          <a:cs typeface="Calibri"/>
                        </a:rPr>
                        <a:t> </a:t>
                      </a:r>
                      <a:r>
                        <a:rPr sz="700" dirty="0">
                          <a:latin typeface="Calibri"/>
                          <a:cs typeface="Calibri"/>
                        </a:rPr>
                        <a:t>TAREKS</a:t>
                      </a:r>
                      <a:r>
                        <a:rPr sz="700" spc="20" dirty="0">
                          <a:latin typeface="Calibri"/>
                          <a:cs typeface="Calibri"/>
                        </a:rPr>
                        <a:t> </a:t>
                      </a:r>
                      <a:r>
                        <a:rPr sz="700" spc="-10" dirty="0">
                          <a:latin typeface="Calibri"/>
                          <a:cs typeface="Calibri"/>
                        </a:rPr>
                        <a:t>üzerinden</a:t>
                      </a:r>
                      <a:r>
                        <a:rPr sz="700" spc="15" dirty="0">
                          <a:latin typeface="Calibri"/>
                          <a:cs typeface="Calibri"/>
                        </a:rPr>
                        <a:t> </a:t>
                      </a:r>
                      <a:r>
                        <a:rPr sz="700" spc="-10" dirty="0">
                          <a:latin typeface="Calibri"/>
                          <a:cs typeface="Calibri"/>
                        </a:rPr>
                        <a:t>başvuru</a:t>
                      </a:r>
                      <a:r>
                        <a:rPr sz="700" spc="20" dirty="0">
                          <a:latin typeface="Calibri"/>
                          <a:cs typeface="Calibri"/>
                        </a:rPr>
                        <a:t> </a:t>
                      </a:r>
                      <a:r>
                        <a:rPr sz="700" spc="-10" dirty="0">
                          <a:latin typeface="Calibri"/>
                          <a:cs typeface="Calibri"/>
                        </a:rPr>
                        <a:t>yapılır.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p>
                      <a:pPr marL="67945">
                        <a:lnSpc>
                          <a:spcPct val="100000"/>
                        </a:lnSpc>
                        <a:spcBef>
                          <a:spcPts val="180"/>
                        </a:spcBef>
                      </a:pPr>
                      <a:r>
                        <a:rPr sz="700" dirty="0">
                          <a:latin typeface="Calibri"/>
                          <a:cs typeface="Calibri"/>
                        </a:rPr>
                        <a:t>Artık</a:t>
                      </a:r>
                      <a:r>
                        <a:rPr sz="700" spc="-2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5" dirty="0">
                          <a:latin typeface="Calibri"/>
                          <a:cs typeface="Calibri"/>
                        </a:rPr>
                        <a:t> </a:t>
                      </a:r>
                      <a:r>
                        <a:rPr sz="700" spc="-10" dirty="0">
                          <a:latin typeface="Calibri"/>
                          <a:cs typeface="Calibri"/>
                        </a:rPr>
                        <a:t>beyanı</a:t>
                      </a:r>
                      <a:r>
                        <a:rPr sz="700" spc="-20" dirty="0">
                          <a:latin typeface="Calibri"/>
                          <a:cs typeface="Calibri"/>
                        </a:rPr>
                        <a:t> </a:t>
                      </a:r>
                      <a:r>
                        <a:rPr sz="700" spc="-10" dirty="0">
                          <a:latin typeface="Calibri"/>
                          <a:cs typeface="Calibri"/>
                        </a:rPr>
                        <a:t>yapılamayacaktır.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756170">
                <a:tc>
                  <a:txBody>
                    <a:bodyPr/>
                    <a:lstStyle/>
                    <a:p>
                      <a:pPr marL="518159">
                        <a:lnSpc>
                          <a:spcPct val="100000"/>
                        </a:lnSpc>
                        <a:spcBef>
                          <a:spcPts val="75"/>
                        </a:spcBef>
                      </a:pPr>
                      <a:r>
                        <a:rPr sz="700" b="1" spc="-10" dirty="0">
                          <a:solidFill>
                            <a:srgbClr val="221F1F"/>
                          </a:solidFill>
                          <a:latin typeface="Calibri"/>
                          <a:cs typeface="Calibri"/>
                        </a:rPr>
                        <a:t>İthalatçının sorumluluğu</a:t>
                      </a:r>
                      <a:endParaRPr sz="700">
                        <a:latin typeface="Calibri"/>
                        <a:cs typeface="Calibri"/>
                      </a:endParaRPr>
                    </a:p>
                    <a:p>
                      <a:pPr marL="68580">
                        <a:lnSpc>
                          <a:spcPct val="100000"/>
                        </a:lnSpc>
                        <a:spcBef>
                          <a:spcPts val="10"/>
                        </a:spcBef>
                      </a:pPr>
                      <a:r>
                        <a:rPr sz="700" b="1" spc="-10" dirty="0">
                          <a:solidFill>
                            <a:srgbClr val="221F1F"/>
                          </a:solidFill>
                          <a:latin typeface="Calibri"/>
                          <a:cs typeface="Calibri"/>
                        </a:rPr>
                        <a:t>MADDE</a:t>
                      </a:r>
                      <a:r>
                        <a:rPr sz="700" b="1" spc="-20" dirty="0">
                          <a:solidFill>
                            <a:srgbClr val="221F1F"/>
                          </a:solidFill>
                          <a:latin typeface="Calibri"/>
                          <a:cs typeface="Calibri"/>
                        </a:rPr>
                        <a:t> </a:t>
                      </a:r>
                      <a:r>
                        <a:rPr sz="700" b="1" spc="-35" dirty="0">
                          <a:solidFill>
                            <a:srgbClr val="221F1F"/>
                          </a:solidFill>
                          <a:latin typeface="Calibri"/>
                          <a:cs typeface="Calibri"/>
                        </a:rPr>
                        <a:t>12</a:t>
                      </a:r>
                      <a:endParaRPr sz="700">
                        <a:latin typeface="Calibri"/>
                        <a:cs typeface="Calibri"/>
                      </a:endParaRPr>
                    </a:p>
                  </a:txBody>
                  <a:tcPr marL="0" marR="0" marT="863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25730" algn="just">
                        <a:lnSpc>
                          <a:spcPts val="969"/>
                        </a:lnSpc>
                        <a:spcBef>
                          <a:spcPts val="5"/>
                        </a:spcBef>
                      </a:pPr>
                      <a:r>
                        <a:rPr sz="700" dirty="0">
                          <a:latin typeface="Calibri"/>
                          <a:cs typeface="Calibri"/>
                        </a:rPr>
                        <a:t>(3)</a:t>
                      </a:r>
                      <a:r>
                        <a:rPr sz="700" spc="-5" dirty="0">
                          <a:latin typeface="Calibri"/>
                          <a:cs typeface="Calibri"/>
                        </a:rPr>
                        <a:t> </a:t>
                      </a:r>
                      <a:r>
                        <a:rPr sz="700" dirty="0">
                          <a:latin typeface="Calibri"/>
                          <a:cs typeface="Calibri"/>
                        </a:rPr>
                        <a:t>İthal</a:t>
                      </a:r>
                      <a:r>
                        <a:rPr sz="700" spc="-10" dirty="0">
                          <a:latin typeface="Calibri"/>
                          <a:cs typeface="Calibri"/>
                        </a:rPr>
                        <a:t> </a:t>
                      </a:r>
                      <a:r>
                        <a:rPr sz="700" dirty="0">
                          <a:latin typeface="Calibri"/>
                          <a:cs typeface="Calibri"/>
                        </a:rPr>
                        <a:t>edilmiş</a:t>
                      </a:r>
                      <a:r>
                        <a:rPr sz="700" spc="-5" dirty="0">
                          <a:latin typeface="Calibri"/>
                          <a:cs typeface="Calibri"/>
                        </a:rPr>
                        <a:t> </a:t>
                      </a:r>
                      <a:r>
                        <a:rPr sz="700" spc="-10" dirty="0">
                          <a:latin typeface="Calibri"/>
                          <a:cs typeface="Calibri"/>
                        </a:rPr>
                        <a:t>ürünün</a:t>
                      </a:r>
                      <a:r>
                        <a:rPr sz="700" spc="-5" dirty="0">
                          <a:latin typeface="Calibri"/>
                          <a:cs typeface="Calibri"/>
                        </a:rPr>
                        <a:t> </a:t>
                      </a:r>
                      <a:r>
                        <a:rPr sz="700" dirty="0">
                          <a:latin typeface="Calibri"/>
                          <a:cs typeface="Calibri"/>
                        </a:rPr>
                        <a:t>GTİP’inin</a:t>
                      </a:r>
                      <a:r>
                        <a:rPr sz="700" spc="-5" dirty="0">
                          <a:latin typeface="Calibri"/>
                          <a:cs typeface="Calibri"/>
                        </a:rPr>
                        <a:t> </a:t>
                      </a:r>
                      <a:r>
                        <a:rPr sz="700" spc="-10" dirty="0">
                          <a:latin typeface="Calibri"/>
                          <a:cs typeface="Calibri"/>
                        </a:rPr>
                        <a:t>Ek-</a:t>
                      </a:r>
                      <a:r>
                        <a:rPr sz="700" dirty="0">
                          <a:latin typeface="Calibri"/>
                          <a:cs typeface="Calibri"/>
                        </a:rPr>
                        <a:t>1</a:t>
                      </a:r>
                      <a:r>
                        <a:rPr sz="700" spc="-15" dirty="0">
                          <a:latin typeface="Calibri"/>
                          <a:cs typeface="Calibri"/>
                        </a:rPr>
                        <a:t> </a:t>
                      </a:r>
                      <a:r>
                        <a:rPr sz="700" dirty="0">
                          <a:latin typeface="Calibri"/>
                          <a:cs typeface="Calibri"/>
                        </a:rPr>
                        <a:t>veya</a:t>
                      </a:r>
                      <a:r>
                        <a:rPr sz="700" spc="-5" dirty="0">
                          <a:latin typeface="Calibri"/>
                          <a:cs typeface="Calibri"/>
                        </a:rPr>
                        <a:t> </a:t>
                      </a:r>
                      <a:r>
                        <a:rPr sz="700" spc="-10" dirty="0">
                          <a:latin typeface="Calibri"/>
                          <a:cs typeface="Calibri"/>
                        </a:rPr>
                        <a:t>Ek-</a:t>
                      </a:r>
                      <a:r>
                        <a:rPr sz="700" dirty="0">
                          <a:latin typeface="Calibri"/>
                          <a:cs typeface="Calibri"/>
                        </a:rPr>
                        <a:t>2’de</a:t>
                      </a:r>
                      <a:r>
                        <a:rPr sz="700" spc="-5" dirty="0">
                          <a:latin typeface="Calibri"/>
                          <a:cs typeface="Calibri"/>
                        </a:rPr>
                        <a:t> </a:t>
                      </a:r>
                      <a:r>
                        <a:rPr sz="700" dirty="0">
                          <a:latin typeface="Calibri"/>
                          <a:cs typeface="Calibri"/>
                        </a:rPr>
                        <a:t>yer</a:t>
                      </a:r>
                      <a:r>
                        <a:rPr sz="700" spc="-10" dirty="0">
                          <a:latin typeface="Calibri"/>
                          <a:cs typeface="Calibri"/>
                        </a:rPr>
                        <a:t> aldığının</a:t>
                      </a:r>
                      <a:r>
                        <a:rPr sz="700" spc="-5" dirty="0">
                          <a:latin typeface="Calibri"/>
                          <a:cs typeface="Calibri"/>
                        </a:rPr>
                        <a:t> </a:t>
                      </a:r>
                      <a:r>
                        <a:rPr sz="700" spc="-10" dirty="0">
                          <a:latin typeface="Calibri"/>
                          <a:cs typeface="Calibri"/>
                        </a:rPr>
                        <a:t>sonradan</a:t>
                      </a:r>
                      <a:r>
                        <a:rPr sz="700" spc="500" dirty="0">
                          <a:latin typeface="Calibri"/>
                          <a:cs typeface="Calibri"/>
                        </a:rPr>
                        <a:t> </a:t>
                      </a:r>
                      <a:r>
                        <a:rPr sz="700" spc="-10" dirty="0">
                          <a:latin typeface="Calibri"/>
                          <a:cs typeface="Calibri"/>
                        </a:rPr>
                        <a:t>yapılan kontrol sonucunda</a:t>
                      </a:r>
                      <a:r>
                        <a:rPr sz="700" spc="-5" dirty="0">
                          <a:latin typeface="Calibri"/>
                          <a:cs typeface="Calibri"/>
                        </a:rPr>
                        <a:t> </a:t>
                      </a:r>
                      <a:r>
                        <a:rPr sz="700" dirty="0">
                          <a:latin typeface="Calibri"/>
                          <a:cs typeface="Calibri"/>
                        </a:rPr>
                        <a:t>tespit</a:t>
                      </a:r>
                      <a:r>
                        <a:rPr sz="700" spc="-10" dirty="0">
                          <a:latin typeface="Calibri"/>
                          <a:cs typeface="Calibri"/>
                        </a:rPr>
                        <a:t> </a:t>
                      </a:r>
                      <a:r>
                        <a:rPr sz="700" dirty="0">
                          <a:latin typeface="Calibri"/>
                          <a:cs typeface="Calibri"/>
                        </a:rPr>
                        <a:t>edilmesi</a:t>
                      </a:r>
                      <a:r>
                        <a:rPr sz="700" spc="-10" dirty="0">
                          <a:latin typeface="Calibri"/>
                          <a:cs typeface="Calibri"/>
                        </a:rPr>
                        <a:t> halinde</a:t>
                      </a:r>
                      <a:r>
                        <a:rPr sz="700" spc="-5" dirty="0">
                          <a:latin typeface="Calibri"/>
                          <a:cs typeface="Calibri"/>
                        </a:rPr>
                        <a:t> </a:t>
                      </a:r>
                      <a:r>
                        <a:rPr sz="700" dirty="0">
                          <a:latin typeface="Calibri"/>
                          <a:cs typeface="Calibri"/>
                        </a:rPr>
                        <a:t>keyfiyet</a:t>
                      </a:r>
                      <a:r>
                        <a:rPr sz="700" spc="-10" dirty="0">
                          <a:latin typeface="Calibri"/>
                          <a:cs typeface="Calibri"/>
                        </a:rPr>
                        <a:t> </a:t>
                      </a:r>
                      <a:r>
                        <a:rPr sz="700" dirty="0">
                          <a:latin typeface="Calibri"/>
                          <a:cs typeface="Calibri"/>
                        </a:rPr>
                        <a:t>ilgili</a:t>
                      </a:r>
                      <a:r>
                        <a:rPr sz="700" spc="-10" dirty="0">
                          <a:latin typeface="Calibri"/>
                          <a:cs typeface="Calibri"/>
                        </a:rPr>
                        <a:t> gümrük</a:t>
                      </a:r>
                      <a:endParaRPr sz="700" dirty="0">
                        <a:latin typeface="Calibri"/>
                        <a:cs typeface="Calibri"/>
                      </a:endParaRPr>
                    </a:p>
                    <a:p>
                      <a:pPr marL="67945" marR="113664" algn="just">
                        <a:lnSpc>
                          <a:spcPts val="969"/>
                        </a:lnSpc>
                        <a:spcBef>
                          <a:spcPts val="15"/>
                        </a:spcBef>
                      </a:pPr>
                      <a:r>
                        <a:rPr sz="700" spc="-10" dirty="0">
                          <a:latin typeface="Calibri"/>
                          <a:cs typeface="Calibri"/>
                        </a:rPr>
                        <a:t>idaresi</a:t>
                      </a:r>
                      <a:r>
                        <a:rPr sz="700" spc="10" dirty="0">
                          <a:latin typeface="Calibri"/>
                          <a:cs typeface="Calibri"/>
                        </a:rPr>
                        <a:t> </a:t>
                      </a:r>
                      <a:r>
                        <a:rPr sz="700" spc="-10" dirty="0">
                          <a:latin typeface="Calibri"/>
                          <a:cs typeface="Calibri"/>
                        </a:rPr>
                        <a:t>tarafından</a:t>
                      </a:r>
                      <a:r>
                        <a:rPr sz="700" spc="15" dirty="0">
                          <a:latin typeface="Calibri"/>
                          <a:cs typeface="Calibri"/>
                        </a:rPr>
                        <a:t> </a:t>
                      </a:r>
                      <a:r>
                        <a:rPr sz="700" dirty="0">
                          <a:latin typeface="Calibri"/>
                          <a:cs typeface="Calibri"/>
                        </a:rPr>
                        <a:t>Çevre,</a:t>
                      </a:r>
                      <a:r>
                        <a:rPr sz="700" spc="25" dirty="0">
                          <a:latin typeface="Calibri"/>
                          <a:cs typeface="Calibri"/>
                        </a:rPr>
                        <a:t> </a:t>
                      </a:r>
                      <a:r>
                        <a:rPr sz="700" spc="-10" dirty="0">
                          <a:latin typeface="Calibri"/>
                          <a:cs typeface="Calibri"/>
                        </a:rPr>
                        <a:t>Şehircilik</a:t>
                      </a:r>
                      <a:r>
                        <a:rPr sz="700" spc="1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İklim</a:t>
                      </a:r>
                      <a:r>
                        <a:rPr sz="700" spc="20" dirty="0">
                          <a:latin typeface="Calibri"/>
                          <a:cs typeface="Calibri"/>
                        </a:rPr>
                        <a:t> </a:t>
                      </a:r>
                      <a:r>
                        <a:rPr sz="700" spc="-10" dirty="0">
                          <a:latin typeface="Calibri"/>
                          <a:cs typeface="Calibri"/>
                        </a:rPr>
                        <a:t>Değişikliği</a:t>
                      </a:r>
                      <a:r>
                        <a:rPr sz="700" spc="15" dirty="0">
                          <a:latin typeface="Calibri"/>
                          <a:cs typeface="Calibri"/>
                        </a:rPr>
                        <a:t> </a:t>
                      </a:r>
                      <a:r>
                        <a:rPr sz="700" spc="-10" dirty="0">
                          <a:latin typeface="Calibri"/>
                          <a:cs typeface="Calibri"/>
                        </a:rPr>
                        <a:t>Bakanlığına</a:t>
                      </a:r>
                      <a:r>
                        <a:rPr sz="700" spc="15" dirty="0">
                          <a:latin typeface="Calibri"/>
                          <a:cs typeface="Calibri"/>
                        </a:rPr>
                        <a:t> </a:t>
                      </a:r>
                      <a:r>
                        <a:rPr sz="700" spc="-10" dirty="0">
                          <a:latin typeface="Calibri"/>
                          <a:cs typeface="Calibri"/>
                        </a:rPr>
                        <a:t>bildirilir.</a:t>
                      </a:r>
                      <a:r>
                        <a:rPr sz="700" spc="500" dirty="0">
                          <a:latin typeface="Calibri"/>
                          <a:cs typeface="Calibri"/>
                        </a:rPr>
                        <a:t> </a:t>
                      </a:r>
                      <a:r>
                        <a:rPr sz="700" dirty="0">
                          <a:latin typeface="Calibri"/>
                          <a:cs typeface="Calibri"/>
                        </a:rPr>
                        <a:t>Çevre,</a:t>
                      </a:r>
                      <a:r>
                        <a:rPr sz="700" spc="15" dirty="0">
                          <a:latin typeface="Calibri"/>
                          <a:cs typeface="Calibri"/>
                        </a:rPr>
                        <a:t> </a:t>
                      </a:r>
                      <a:r>
                        <a:rPr sz="700" spc="-10" dirty="0">
                          <a:latin typeface="Calibri"/>
                          <a:cs typeface="Calibri"/>
                        </a:rPr>
                        <a:t>Şehircilik</a:t>
                      </a:r>
                      <a:r>
                        <a:rPr sz="700" dirty="0">
                          <a:latin typeface="Calibri"/>
                          <a:cs typeface="Calibri"/>
                        </a:rPr>
                        <a:t> ve</a:t>
                      </a:r>
                      <a:r>
                        <a:rPr sz="700" spc="10" dirty="0">
                          <a:latin typeface="Calibri"/>
                          <a:cs typeface="Calibri"/>
                        </a:rPr>
                        <a:t> </a:t>
                      </a:r>
                      <a:r>
                        <a:rPr sz="700" dirty="0">
                          <a:latin typeface="Calibri"/>
                          <a:cs typeface="Calibri"/>
                        </a:rPr>
                        <a:t>İklim</a:t>
                      </a:r>
                      <a:r>
                        <a:rPr sz="700" spc="15" dirty="0">
                          <a:latin typeface="Calibri"/>
                          <a:cs typeface="Calibri"/>
                        </a:rPr>
                        <a:t> </a:t>
                      </a:r>
                      <a:r>
                        <a:rPr sz="700" spc="-10" dirty="0">
                          <a:latin typeface="Calibri"/>
                          <a:cs typeface="Calibri"/>
                        </a:rPr>
                        <a:t>Değişikliği</a:t>
                      </a:r>
                      <a:r>
                        <a:rPr sz="700" spc="5" dirty="0">
                          <a:latin typeface="Calibri"/>
                          <a:cs typeface="Calibri"/>
                        </a:rPr>
                        <a:t> </a:t>
                      </a:r>
                      <a:r>
                        <a:rPr sz="700" spc="-10" dirty="0">
                          <a:latin typeface="Calibri"/>
                          <a:cs typeface="Calibri"/>
                        </a:rPr>
                        <a:t>Bakanlığının</a:t>
                      </a:r>
                      <a:r>
                        <a:rPr sz="700" spc="10" dirty="0">
                          <a:latin typeface="Calibri"/>
                          <a:cs typeface="Calibri"/>
                        </a:rPr>
                        <a:t> </a:t>
                      </a:r>
                      <a:r>
                        <a:rPr sz="700" spc="-10" dirty="0">
                          <a:latin typeface="Calibri"/>
                          <a:cs typeface="Calibri"/>
                        </a:rPr>
                        <a:t>ürünün</a:t>
                      </a:r>
                      <a:r>
                        <a:rPr sz="700" spc="10" dirty="0">
                          <a:latin typeface="Calibri"/>
                          <a:cs typeface="Calibri"/>
                        </a:rPr>
                        <a:t> </a:t>
                      </a:r>
                      <a:r>
                        <a:rPr sz="700" dirty="0">
                          <a:latin typeface="Calibri"/>
                          <a:cs typeface="Calibri"/>
                        </a:rPr>
                        <a:t>güvenli</a:t>
                      </a:r>
                      <a:r>
                        <a:rPr sz="700" spc="5" dirty="0">
                          <a:latin typeface="Calibri"/>
                          <a:cs typeface="Calibri"/>
                        </a:rPr>
                        <a:t> </a:t>
                      </a:r>
                      <a:r>
                        <a:rPr sz="700" spc="-10" dirty="0">
                          <a:latin typeface="Calibri"/>
                          <a:cs typeface="Calibri"/>
                        </a:rPr>
                        <a:t>olmadığını</a:t>
                      </a:r>
                      <a:r>
                        <a:rPr sz="700" spc="500" dirty="0">
                          <a:latin typeface="Calibri"/>
                          <a:cs typeface="Calibri"/>
                        </a:rPr>
                        <a:t> </a:t>
                      </a:r>
                      <a:r>
                        <a:rPr sz="700" dirty="0">
                          <a:latin typeface="Calibri"/>
                          <a:cs typeface="Calibri"/>
                        </a:rPr>
                        <a:t>tespit</a:t>
                      </a:r>
                      <a:r>
                        <a:rPr sz="700" spc="-15" dirty="0">
                          <a:latin typeface="Calibri"/>
                          <a:cs typeface="Calibri"/>
                        </a:rPr>
                        <a:t> </a:t>
                      </a:r>
                      <a:r>
                        <a:rPr sz="700" dirty="0">
                          <a:latin typeface="Calibri"/>
                          <a:cs typeface="Calibri"/>
                        </a:rPr>
                        <a:t>ederek</a:t>
                      </a:r>
                      <a:r>
                        <a:rPr sz="700" spc="-15" dirty="0">
                          <a:latin typeface="Calibri"/>
                          <a:cs typeface="Calibri"/>
                        </a:rPr>
                        <a:t> </a:t>
                      </a:r>
                      <a:r>
                        <a:rPr sz="700" dirty="0">
                          <a:latin typeface="Calibri"/>
                          <a:cs typeface="Calibri"/>
                        </a:rPr>
                        <a:t>gümrük</a:t>
                      </a:r>
                      <a:r>
                        <a:rPr sz="700" spc="-15" dirty="0">
                          <a:latin typeface="Calibri"/>
                          <a:cs typeface="Calibri"/>
                        </a:rPr>
                        <a:t> </a:t>
                      </a:r>
                      <a:r>
                        <a:rPr sz="700" spc="-10" dirty="0">
                          <a:latin typeface="Calibri"/>
                          <a:cs typeface="Calibri"/>
                        </a:rPr>
                        <a:t>idaresine </a:t>
                      </a:r>
                      <a:r>
                        <a:rPr sz="700" dirty="0">
                          <a:latin typeface="Calibri"/>
                          <a:cs typeface="Calibri"/>
                        </a:rPr>
                        <a:t>bildirmesi</a:t>
                      </a:r>
                      <a:r>
                        <a:rPr sz="700" spc="-15" dirty="0">
                          <a:latin typeface="Calibri"/>
                          <a:cs typeface="Calibri"/>
                        </a:rPr>
                        <a:t> </a:t>
                      </a:r>
                      <a:r>
                        <a:rPr sz="700" spc="-10" dirty="0">
                          <a:latin typeface="Calibri"/>
                          <a:cs typeface="Calibri"/>
                        </a:rPr>
                        <a:t>halinde, uygunluk</a:t>
                      </a:r>
                      <a:endParaRPr sz="700" dirty="0">
                        <a:latin typeface="Calibri"/>
                        <a:cs typeface="Calibri"/>
                      </a:endParaRPr>
                    </a:p>
                    <a:p>
                      <a:pPr marL="67945" algn="just">
                        <a:lnSpc>
                          <a:spcPts val="955"/>
                        </a:lnSpc>
                      </a:pPr>
                      <a:r>
                        <a:rPr sz="700" spc="-10" dirty="0">
                          <a:latin typeface="Calibri"/>
                          <a:cs typeface="Calibri"/>
                        </a:rPr>
                        <a:t>değerlendirmesinin</a:t>
                      </a:r>
                      <a:r>
                        <a:rPr sz="700" spc="20" dirty="0">
                          <a:latin typeface="Calibri"/>
                          <a:cs typeface="Calibri"/>
                        </a:rPr>
                        <a:t> </a:t>
                      </a:r>
                      <a:r>
                        <a:rPr sz="700" dirty="0">
                          <a:latin typeface="Calibri"/>
                          <a:cs typeface="Calibri"/>
                        </a:rPr>
                        <a:t>olumsuz</a:t>
                      </a:r>
                      <a:r>
                        <a:rPr sz="700" spc="40" dirty="0">
                          <a:latin typeface="Calibri"/>
                          <a:cs typeface="Calibri"/>
                        </a:rPr>
                        <a:t> </a:t>
                      </a:r>
                      <a:r>
                        <a:rPr sz="700" spc="-10" dirty="0">
                          <a:latin typeface="Calibri"/>
                          <a:cs typeface="Calibri"/>
                        </a:rPr>
                        <a:t>sonuçlandığı</a:t>
                      </a:r>
                      <a:r>
                        <a:rPr sz="700" spc="15" dirty="0">
                          <a:latin typeface="Calibri"/>
                          <a:cs typeface="Calibri"/>
                        </a:rPr>
                        <a:t> </a:t>
                      </a:r>
                      <a:r>
                        <a:rPr sz="700" spc="-10" dirty="0">
                          <a:latin typeface="Calibri"/>
                          <a:cs typeface="Calibri"/>
                        </a:rPr>
                        <a:t>kabul</a:t>
                      </a:r>
                      <a:r>
                        <a:rPr sz="700" spc="20" dirty="0">
                          <a:latin typeface="Calibri"/>
                          <a:cs typeface="Calibri"/>
                        </a:rPr>
                        <a:t> </a:t>
                      </a:r>
                      <a:r>
                        <a:rPr sz="700" spc="-10" dirty="0">
                          <a:latin typeface="Calibri"/>
                          <a:cs typeface="Calibri"/>
                        </a:rPr>
                        <a:t>edilir.</a:t>
                      </a:r>
                      <a:endParaRPr sz="7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gn="just">
                        <a:lnSpc>
                          <a:spcPts val="940"/>
                        </a:lnSpc>
                      </a:pPr>
                      <a:r>
                        <a:rPr sz="700" dirty="0">
                          <a:latin typeface="Calibri"/>
                          <a:cs typeface="Calibri"/>
                        </a:rPr>
                        <a:t>(3)</a:t>
                      </a:r>
                      <a:r>
                        <a:rPr sz="700" spc="65" dirty="0">
                          <a:latin typeface="Calibri"/>
                          <a:cs typeface="Calibri"/>
                        </a:rPr>
                        <a:t> </a:t>
                      </a:r>
                      <a:r>
                        <a:rPr sz="700" dirty="0">
                          <a:latin typeface="Calibri"/>
                          <a:cs typeface="Calibri"/>
                        </a:rPr>
                        <a:t>İthal</a:t>
                      </a:r>
                      <a:r>
                        <a:rPr sz="700" spc="65" dirty="0">
                          <a:latin typeface="Calibri"/>
                          <a:cs typeface="Calibri"/>
                        </a:rPr>
                        <a:t> </a:t>
                      </a:r>
                      <a:r>
                        <a:rPr sz="700" dirty="0">
                          <a:latin typeface="Calibri"/>
                          <a:cs typeface="Calibri"/>
                        </a:rPr>
                        <a:t>edilmiş</a:t>
                      </a:r>
                      <a:r>
                        <a:rPr sz="700" spc="65" dirty="0">
                          <a:latin typeface="Calibri"/>
                          <a:cs typeface="Calibri"/>
                        </a:rPr>
                        <a:t> </a:t>
                      </a:r>
                      <a:r>
                        <a:rPr sz="700" dirty="0">
                          <a:latin typeface="Calibri"/>
                          <a:cs typeface="Calibri"/>
                        </a:rPr>
                        <a:t>ürünün</a:t>
                      </a:r>
                      <a:r>
                        <a:rPr sz="700" spc="70" dirty="0">
                          <a:latin typeface="Calibri"/>
                          <a:cs typeface="Calibri"/>
                        </a:rPr>
                        <a:t> </a:t>
                      </a:r>
                      <a:r>
                        <a:rPr sz="700" dirty="0">
                          <a:latin typeface="Calibri"/>
                          <a:cs typeface="Calibri"/>
                        </a:rPr>
                        <a:t>GTİP'inin</a:t>
                      </a:r>
                      <a:r>
                        <a:rPr sz="700" spc="70" dirty="0">
                          <a:latin typeface="Calibri"/>
                          <a:cs typeface="Calibri"/>
                        </a:rPr>
                        <a:t> </a:t>
                      </a:r>
                      <a:r>
                        <a:rPr sz="700" spc="-10" dirty="0">
                          <a:latin typeface="Calibri"/>
                          <a:cs typeface="Calibri"/>
                        </a:rPr>
                        <a:t>Ek-</a:t>
                      </a:r>
                      <a:r>
                        <a:rPr sz="700" dirty="0">
                          <a:latin typeface="Calibri"/>
                          <a:cs typeface="Calibri"/>
                        </a:rPr>
                        <a:t>1</a:t>
                      </a:r>
                      <a:r>
                        <a:rPr sz="700" spc="65" dirty="0">
                          <a:latin typeface="Calibri"/>
                          <a:cs typeface="Calibri"/>
                        </a:rPr>
                        <a:t> </a:t>
                      </a:r>
                      <a:r>
                        <a:rPr sz="700" dirty="0">
                          <a:latin typeface="Calibri"/>
                          <a:cs typeface="Calibri"/>
                        </a:rPr>
                        <a:t>veya</a:t>
                      </a:r>
                      <a:r>
                        <a:rPr sz="700" spc="70" dirty="0">
                          <a:latin typeface="Calibri"/>
                          <a:cs typeface="Calibri"/>
                        </a:rPr>
                        <a:t> </a:t>
                      </a:r>
                      <a:r>
                        <a:rPr sz="700" spc="-10" dirty="0">
                          <a:latin typeface="Calibri"/>
                          <a:cs typeface="Calibri"/>
                        </a:rPr>
                        <a:t>Ek-</a:t>
                      </a:r>
                      <a:r>
                        <a:rPr sz="700" dirty="0">
                          <a:latin typeface="Calibri"/>
                          <a:cs typeface="Calibri"/>
                        </a:rPr>
                        <a:t>2'de</a:t>
                      </a:r>
                      <a:r>
                        <a:rPr sz="700" spc="65" dirty="0">
                          <a:latin typeface="Calibri"/>
                          <a:cs typeface="Calibri"/>
                        </a:rPr>
                        <a:t> </a:t>
                      </a:r>
                      <a:r>
                        <a:rPr sz="700" dirty="0">
                          <a:latin typeface="Calibri"/>
                          <a:cs typeface="Calibri"/>
                        </a:rPr>
                        <a:t>yer</a:t>
                      </a:r>
                      <a:r>
                        <a:rPr sz="700" spc="70" dirty="0">
                          <a:latin typeface="Calibri"/>
                          <a:cs typeface="Calibri"/>
                        </a:rPr>
                        <a:t> </a:t>
                      </a:r>
                      <a:r>
                        <a:rPr sz="700" dirty="0">
                          <a:latin typeface="Calibri"/>
                          <a:cs typeface="Calibri"/>
                        </a:rPr>
                        <a:t>aldığının</a:t>
                      </a:r>
                      <a:r>
                        <a:rPr sz="700" spc="70" dirty="0">
                          <a:latin typeface="Calibri"/>
                          <a:cs typeface="Calibri"/>
                        </a:rPr>
                        <a:t> </a:t>
                      </a:r>
                      <a:r>
                        <a:rPr sz="700" dirty="0">
                          <a:latin typeface="Calibri"/>
                          <a:cs typeface="Calibri"/>
                        </a:rPr>
                        <a:t>sonradan</a:t>
                      </a:r>
                      <a:r>
                        <a:rPr sz="700" spc="65" dirty="0">
                          <a:latin typeface="Calibri"/>
                          <a:cs typeface="Calibri"/>
                        </a:rPr>
                        <a:t> </a:t>
                      </a:r>
                      <a:r>
                        <a:rPr sz="700" spc="-10" dirty="0">
                          <a:latin typeface="Calibri"/>
                          <a:cs typeface="Calibri"/>
                        </a:rPr>
                        <a:t>yapılan</a:t>
                      </a:r>
                      <a:endParaRPr sz="700" dirty="0">
                        <a:latin typeface="Calibri"/>
                        <a:cs typeface="Calibri"/>
                      </a:endParaRPr>
                    </a:p>
                    <a:p>
                      <a:pPr marL="67945" marR="149860" algn="just">
                        <a:lnSpc>
                          <a:spcPct val="120000"/>
                        </a:lnSpc>
                      </a:pPr>
                      <a:r>
                        <a:rPr sz="700" dirty="0">
                          <a:latin typeface="Calibri"/>
                          <a:cs typeface="Calibri"/>
                        </a:rPr>
                        <a:t>kontrol</a:t>
                      </a:r>
                      <a:r>
                        <a:rPr sz="700" spc="35" dirty="0">
                          <a:latin typeface="Calibri"/>
                          <a:cs typeface="Calibri"/>
                        </a:rPr>
                        <a:t> </a:t>
                      </a:r>
                      <a:r>
                        <a:rPr sz="700" dirty="0">
                          <a:latin typeface="Calibri"/>
                          <a:cs typeface="Calibri"/>
                        </a:rPr>
                        <a:t>neticesinde</a:t>
                      </a:r>
                      <a:r>
                        <a:rPr sz="700" spc="40" dirty="0">
                          <a:latin typeface="Calibri"/>
                          <a:cs typeface="Calibri"/>
                        </a:rPr>
                        <a:t> </a:t>
                      </a:r>
                      <a:r>
                        <a:rPr sz="700" dirty="0">
                          <a:latin typeface="Calibri"/>
                          <a:cs typeface="Calibri"/>
                        </a:rPr>
                        <a:t>tespit</a:t>
                      </a:r>
                      <a:r>
                        <a:rPr sz="700" spc="40" dirty="0">
                          <a:latin typeface="Calibri"/>
                          <a:cs typeface="Calibri"/>
                        </a:rPr>
                        <a:t> </a:t>
                      </a:r>
                      <a:r>
                        <a:rPr sz="700" dirty="0">
                          <a:latin typeface="Calibri"/>
                          <a:cs typeface="Calibri"/>
                        </a:rPr>
                        <a:t>edilmesi</a:t>
                      </a:r>
                      <a:r>
                        <a:rPr sz="700" spc="40" dirty="0">
                          <a:latin typeface="Calibri"/>
                          <a:cs typeface="Calibri"/>
                        </a:rPr>
                        <a:t> </a:t>
                      </a:r>
                      <a:r>
                        <a:rPr sz="700" dirty="0">
                          <a:latin typeface="Calibri"/>
                          <a:cs typeface="Calibri"/>
                        </a:rPr>
                        <a:t>halinde,</a:t>
                      </a:r>
                      <a:r>
                        <a:rPr sz="700" spc="45" dirty="0">
                          <a:latin typeface="Calibri"/>
                          <a:cs typeface="Calibri"/>
                        </a:rPr>
                        <a:t> </a:t>
                      </a:r>
                      <a:r>
                        <a:rPr sz="700" dirty="0">
                          <a:latin typeface="Calibri"/>
                          <a:cs typeface="Calibri"/>
                        </a:rPr>
                        <a:t>ilgili</a:t>
                      </a:r>
                      <a:r>
                        <a:rPr sz="700" spc="40" dirty="0">
                          <a:latin typeface="Calibri"/>
                          <a:cs typeface="Calibri"/>
                        </a:rPr>
                        <a:t> </a:t>
                      </a:r>
                      <a:r>
                        <a:rPr sz="700" dirty="0">
                          <a:latin typeface="Calibri"/>
                          <a:cs typeface="Calibri"/>
                        </a:rPr>
                        <a:t>gümrük</a:t>
                      </a:r>
                      <a:r>
                        <a:rPr sz="700" spc="40" dirty="0">
                          <a:latin typeface="Calibri"/>
                          <a:cs typeface="Calibri"/>
                        </a:rPr>
                        <a:t> </a:t>
                      </a:r>
                      <a:r>
                        <a:rPr sz="700" dirty="0">
                          <a:latin typeface="Calibri"/>
                          <a:cs typeface="Calibri"/>
                        </a:rPr>
                        <a:t>idaresi,</a:t>
                      </a:r>
                      <a:r>
                        <a:rPr sz="700" spc="45" dirty="0">
                          <a:latin typeface="Calibri"/>
                          <a:cs typeface="Calibri"/>
                        </a:rPr>
                        <a:t> </a:t>
                      </a:r>
                      <a:r>
                        <a:rPr sz="700" dirty="0">
                          <a:latin typeface="Calibri"/>
                          <a:cs typeface="Calibri"/>
                        </a:rPr>
                        <a:t>söz</a:t>
                      </a:r>
                      <a:r>
                        <a:rPr sz="700" spc="50" dirty="0">
                          <a:latin typeface="Calibri"/>
                          <a:cs typeface="Calibri"/>
                        </a:rPr>
                        <a:t> </a:t>
                      </a:r>
                      <a:r>
                        <a:rPr sz="700" dirty="0">
                          <a:latin typeface="Calibri"/>
                          <a:cs typeface="Calibri"/>
                        </a:rPr>
                        <a:t>konusu</a:t>
                      </a:r>
                      <a:r>
                        <a:rPr sz="700" spc="45" dirty="0">
                          <a:latin typeface="Calibri"/>
                          <a:cs typeface="Calibri"/>
                        </a:rPr>
                        <a:t> </a:t>
                      </a:r>
                      <a:r>
                        <a:rPr sz="700" spc="-10" dirty="0">
                          <a:latin typeface="Calibri"/>
                          <a:cs typeface="Calibri"/>
                        </a:rPr>
                        <a:t>tespiti</a:t>
                      </a:r>
                      <a:r>
                        <a:rPr sz="700" spc="500" dirty="0">
                          <a:latin typeface="Calibri"/>
                          <a:cs typeface="Calibri"/>
                        </a:rPr>
                        <a:t> </a:t>
                      </a:r>
                      <a:r>
                        <a:rPr sz="700" dirty="0">
                          <a:latin typeface="Calibri"/>
                          <a:cs typeface="Calibri"/>
                        </a:rPr>
                        <a:t>Çevre,</a:t>
                      </a:r>
                      <a:r>
                        <a:rPr sz="700" spc="135" dirty="0">
                          <a:latin typeface="Calibri"/>
                          <a:cs typeface="Calibri"/>
                        </a:rPr>
                        <a:t> </a:t>
                      </a:r>
                      <a:r>
                        <a:rPr sz="700" spc="-10" dirty="0">
                          <a:latin typeface="Calibri"/>
                          <a:cs typeface="Calibri"/>
                        </a:rPr>
                        <a:t>Şe-</a:t>
                      </a:r>
                      <a:r>
                        <a:rPr sz="700" dirty="0">
                          <a:latin typeface="Calibri"/>
                          <a:cs typeface="Calibri"/>
                        </a:rPr>
                        <a:t>hircilik</a:t>
                      </a:r>
                      <a:r>
                        <a:rPr sz="700" spc="135" dirty="0">
                          <a:latin typeface="Calibri"/>
                          <a:cs typeface="Calibri"/>
                        </a:rPr>
                        <a:t> </a:t>
                      </a:r>
                      <a:r>
                        <a:rPr sz="700" dirty="0">
                          <a:latin typeface="Calibri"/>
                          <a:cs typeface="Calibri"/>
                        </a:rPr>
                        <a:t>ve</a:t>
                      </a:r>
                      <a:r>
                        <a:rPr sz="700" spc="130" dirty="0">
                          <a:latin typeface="Calibri"/>
                          <a:cs typeface="Calibri"/>
                        </a:rPr>
                        <a:t> </a:t>
                      </a:r>
                      <a:r>
                        <a:rPr sz="700" dirty="0">
                          <a:latin typeface="Calibri"/>
                          <a:cs typeface="Calibri"/>
                        </a:rPr>
                        <a:t>İklim</a:t>
                      </a:r>
                      <a:r>
                        <a:rPr sz="700" spc="140" dirty="0">
                          <a:latin typeface="Calibri"/>
                          <a:cs typeface="Calibri"/>
                        </a:rPr>
                        <a:t> </a:t>
                      </a:r>
                      <a:r>
                        <a:rPr sz="700" dirty="0">
                          <a:latin typeface="Calibri"/>
                          <a:cs typeface="Calibri"/>
                        </a:rPr>
                        <a:t>Değişikliği</a:t>
                      </a:r>
                      <a:r>
                        <a:rPr sz="700" spc="140" dirty="0">
                          <a:latin typeface="Calibri"/>
                          <a:cs typeface="Calibri"/>
                        </a:rPr>
                        <a:t> </a:t>
                      </a:r>
                      <a:r>
                        <a:rPr sz="700" dirty="0">
                          <a:latin typeface="Calibri"/>
                          <a:cs typeface="Calibri"/>
                        </a:rPr>
                        <a:t>Bakanlığına</a:t>
                      </a:r>
                      <a:r>
                        <a:rPr sz="700" spc="135" dirty="0">
                          <a:latin typeface="Calibri"/>
                          <a:cs typeface="Calibri"/>
                        </a:rPr>
                        <a:t> </a:t>
                      </a:r>
                      <a:r>
                        <a:rPr sz="700" dirty="0">
                          <a:latin typeface="Calibri"/>
                          <a:cs typeface="Calibri"/>
                        </a:rPr>
                        <a:t>bildirir.</a:t>
                      </a:r>
                      <a:r>
                        <a:rPr sz="700" spc="140" dirty="0">
                          <a:latin typeface="Calibri"/>
                          <a:cs typeface="Calibri"/>
                        </a:rPr>
                        <a:t> </a:t>
                      </a:r>
                      <a:r>
                        <a:rPr sz="700" dirty="0">
                          <a:latin typeface="Calibri"/>
                          <a:cs typeface="Calibri"/>
                        </a:rPr>
                        <a:t>İlgili</a:t>
                      </a:r>
                      <a:r>
                        <a:rPr sz="700" spc="130" dirty="0">
                          <a:latin typeface="Calibri"/>
                          <a:cs typeface="Calibri"/>
                        </a:rPr>
                        <a:t> </a:t>
                      </a:r>
                      <a:r>
                        <a:rPr sz="700" dirty="0">
                          <a:latin typeface="Calibri"/>
                          <a:cs typeface="Calibri"/>
                        </a:rPr>
                        <a:t>Bakanlık</a:t>
                      </a:r>
                      <a:r>
                        <a:rPr sz="700" spc="130" dirty="0">
                          <a:latin typeface="Calibri"/>
                          <a:cs typeface="Calibri"/>
                        </a:rPr>
                        <a:t> </a:t>
                      </a:r>
                      <a:r>
                        <a:rPr sz="700" spc="-10" dirty="0">
                          <a:latin typeface="Calibri"/>
                          <a:cs typeface="Calibri"/>
                        </a:rPr>
                        <a:t>tarafından</a:t>
                      </a:r>
                      <a:r>
                        <a:rPr sz="700" spc="500" dirty="0">
                          <a:latin typeface="Calibri"/>
                          <a:cs typeface="Calibri"/>
                        </a:rPr>
                        <a:t> </a:t>
                      </a:r>
                      <a:r>
                        <a:rPr sz="700" dirty="0">
                          <a:latin typeface="Calibri"/>
                          <a:cs typeface="Calibri"/>
                        </a:rPr>
                        <a:t>ürünün</a:t>
                      </a:r>
                      <a:r>
                        <a:rPr sz="700" spc="105" dirty="0">
                          <a:latin typeface="Calibri"/>
                          <a:cs typeface="Calibri"/>
                        </a:rPr>
                        <a:t> </a:t>
                      </a:r>
                      <a:r>
                        <a:rPr sz="700" dirty="0">
                          <a:latin typeface="Calibri"/>
                          <a:cs typeface="Calibri"/>
                        </a:rPr>
                        <a:t>güvenli</a:t>
                      </a:r>
                      <a:r>
                        <a:rPr sz="700" spc="114" dirty="0">
                          <a:latin typeface="Calibri"/>
                          <a:cs typeface="Calibri"/>
                        </a:rPr>
                        <a:t> </a:t>
                      </a:r>
                      <a:r>
                        <a:rPr sz="700" spc="-10" dirty="0">
                          <a:latin typeface="Calibri"/>
                          <a:cs typeface="Calibri"/>
                        </a:rPr>
                        <a:t>ol-</a:t>
                      </a:r>
                      <a:r>
                        <a:rPr sz="700" dirty="0">
                          <a:latin typeface="Calibri"/>
                          <a:cs typeface="Calibri"/>
                        </a:rPr>
                        <a:t>madığının</a:t>
                      </a:r>
                      <a:r>
                        <a:rPr sz="700" spc="105" dirty="0">
                          <a:latin typeface="Calibri"/>
                          <a:cs typeface="Calibri"/>
                        </a:rPr>
                        <a:t> </a:t>
                      </a:r>
                      <a:r>
                        <a:rPr sz="700" dirty="0">
                          <a:latin typeface="Calibri"/>
                          <a:cs typeface="Calibri"/>
                        </a:rPr>
                        <a:t>belirlenerek</a:t>
                      </a:r>
                      <a:r>
                        <a:rPr sz="700" spc="100" dirty="0">
                          <a:latin typeface="Calibri"/>
                          <a:cs typeface="Calibri"/>
                        </a:rPr>
                        <a:t> </a:t>
                      </a:r>
                      <a:r>
                        <a:rPr sz="700" dirty="0">
                          <a:latin typeface="Calibri"/>
                          <a:cs typeface="Calibri"/>
                        </a:rPr>
                        <a:t>gümrük</a:t>
                      </a:r>
                      <a:r>
                        <a:rPr sz="700" spc="105" dirty="0">
                          <a:latin typeface="Calibri"/>
                          <a:cs typeface="Calibri"/>
                        </a:rPr>
                        <a:t> </a:t>
                      </a:r>
                      <a:r>
                        <a:rPr sz="700" dirty="0">
                          <a:latin typeface="Calibri"/>
                          <a:cs typeface="Calibri"/>
                        </a:rPr>
                        <a:t>idaresine</a:t>
                      </a:r>
                      <a:r>
                        <a:rPr sz="700" spc="114" dirty="0">
                          <a:latin typeface="Calibri"/>
                          <a:cs typeface="Calibri"/>
                        </a:rPr>
                        <a:t> </a:t>
                      </a:r>
                      <a:r>
                        <a:rPr sz="700" dirty="0">
                          <a:latin typeface="Calibri"/>
                          <a:cs typeface="Calibri"/>
                        </a:rPr>
                        <a:t>iletilmesi</a:t>
                      </a:r>
                      <a:r>
                        <a:rPr sz="700" spc="100" dirty="0">
                          <a:latin typeface="Calibri"/>
                          <a:cs typeface="Calibri"/>
                        </a:rPr>
                        <a:t> </a:t>
                      </a:r>
                      <a:r>
                        <a:rPr sz="700" dirty="0">
                          <a:latin typeface="Calibri"/>
                          <a:cs typeface="Calibri"/>
                        </a:rPr>
                        <a:t>halinde,</a:t>
                      </a:r>
                      <a:r>
                        <a:rPr sz="700" spc="110" dirty="0">
                          <a:latin typeface="Calibri"/>
                          <a:cs typeface="Calibri"/>
                        </a:rPr>
                        <a:t> </a:t>
                      </a:r>
                      <a:r>
                        <a:rPr sz="700" spc="-25" dirty="0">
                          <a:latin typeface="Calibri"/>
                          <a:cs typeface="Calibri"/>
                        </a:rPr>
                        <a:t>söz</a:t>
                      </a:r>
                      <a:r>
                        <a:rPr sz="700" spc="500" dirty="0">
                          <a:latin typeface="Calibri"/>
                          <a:cs typeface="Calibri"/>
                        </a:rPr>
                        <a:t> </a:t>
                      </a:r>
                      <a:r>
                        <a:rPr sz="700" spc="-10" dirty="0">
                          <a:latin typeface="Calibri"/>
                          <a:cs typeface="Calibri"/>
                        </a:rPr>
                        <a:t>konusu</a:t>
                      </a:r>
                      <a:r>
                        <a:rPr sz="700" spc="10" dirty="0">
                          <a:latin typeface="Calibri"/>
                          <a:cs typeface="Calibri"/>
                        </a:rPr>
                        <a:t> </a:t>
                      </a:r>
                      <a:r>
                        <a:rPr sz="700" spc="-10" dirty="0">
                          <a:latin typeface="Calibri"/>
                          <a:cs typeface="Calibri"/>
                        </a:rPr>
                        <a:t>ürünlerin</a:t>
                      </a:r>
                      <a:r>
                        <a:rPr sz="700" spc="15" dirty="0">
                          <a:latin typeface="Calibri"/>
                          <a:cs typeface="Calibri"/>
                        </a:rPr>
                        <a:t> </a:t>
                      </a:r>
                      <a:r>
                        <a:rPr sz="700" dirty="0">
                          <a:latin typeface="Calibri"/>
                          <a:cs typeface="Calibri"/>
                        </a:rPr>
                        <a:t>uygunluk</a:t>
                      </a:r>
                      <a:r>
                        <a:rPr sz="700" spc="25" dirty="0">
                          <a:latin typeface="Calibri"/>
                          <a:cs typeface="Calibri"/>
                        </a:rPr>
                        <a:t> </a:t>
                      </a:r>
                      <a:r>
                        <a:rPr sz="700" spc="-10" dirty="0">
                          <a:latin typeface="Calibri"/>
                          <a:cs typeface="Calibri"/>
                        </a:rPr>
                        <a:t>de-ğerlendirmesi</a:t>
                      </a:r>
                      <a:r>
                        <a:rPr sz="700" spc="10" dirty="0">
                          <a:latin typeface="Calibri"/>
                          <a:cs typeface="Calibri"/>
                        </a:rPr>
                        <a:t> </a:t>
                      </a:r>
                      <a:r>
                        <a:rPr sz="700" dirty="0">
                          <a:latin typeface="Calibri"/>
                          <a:cs typeface="Calibri"/>
                        </a:rPr>
                        <a:t>olumsuz</a:t>
                      </a:r>
                      <a:r>
                        <a:rPr sz="700" spc="25" dirty="0">
                          <a:latin typeface="Calibri"/>
                          <a:cs typeface="Calibri"/>
                        </a:rPr>
                        <a:t> </a:t>
                      </a:r>
                      <a:r>
                        <a:rPr sz="700" spc="-10" dirty="0">
                          <a:latin typeface="Calibri"/>
                          <a:cs typeface="Calibri"/>
                        </a:rPr>
                        <a:t>sonuçlanmış</a:t>
                      </a:r>
                      <a:r>
                        <a:rPr sz="700" spc="15" dirty="0">
                          <a:latin typeface="Calibri"/>
                          <a:cs typeface="Calibri"/>
                        </a:rPr>
                        <a:t> </a:t>
                      </a:r>
                      <a:r>
                        <a:rPr sz="700" spc="-10" dirty="0">
                          <a:latin typeface="Calibri"/>
                          <a:cs typeface="Calibri"/>
                        </a:rPr>
                        <a:t>addedilir.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64675845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nvGraphicFramePr>
        <p:xfrm>
          <a:off x="1662197" y="688207"/>
          <a:ext cx="9061082" cy="1055475"/>
        </p:xfrm>
        <a:graphic>
          <a:graphicData uri="http://schemas.openxmlformats.org/drawingml/2006/table">
            <a:tbl>
              <a:tblPr firstRow="1" bandRow="1">
                <a:tableStyleId>{2D5ABB26-0587-4C30-8999-92F81FD0307C}</a:tableStyleId>
              </a:tblPr>
              <a:tblGrid>
                <a:gridCol w="1710757">
                  <a:extLst>
                    <a:ext uri="{9D8B030D-6E8A-4147-A177-3AD203B41FA5}">
                      <a16:colId xmlns:a16="http://schemas.microsoft.com/office/drawing/2014/main" val="20000"/>
                    </a:ext>
                  </a:extLst>
                </a:gridCol>
                <a:gridCol w="2939554">
                  <a:extLst>
                    <a:ext uri="{9D8B030D-6E8A-4147-A177-3AD203B41FA5}">
                      <a16:colId xmlns:a16="http://schemas.microsoft.com/office/drawing/2014/main" val="20001"/>
                    </a:ext>
                  </a:extLst>
                </a:gridCol>
                <a:gridCol w="3369115">
                  <a:extLst>
                    <a:ext uri="{9D8B030D-6E8A-4147-A177-3AD203B41FA5}">
                      <a16:colId xmlns:a16="http://schemas.microsoft.com/office/drawing/2014/main" val="20002"/>
                    </a:ext>
                  </a:extLst>
                </a:gridCol>
                <a:gridCol w="1041656">
                  <a:extLst>
                    <a:ext uri="{9D8B030D-6E8A-4147-A177-3AD203B41FA5}">
                      <a16:colId xmlns:a16="http://schemas.microsoft.com/office/drawing/2014/main" val="20003"/>
                    </a:ext>
                  </a:extLst>
                </a:gridCol>
              </a:tblGrid>
              <a:tr h="932826">
                <a:tc>
                  <a:txBody>
                    <a:bodyPr/>
                    <a:lstStyle/>
                    <a:p>
                      <a:pPr marL="68580" marR="1351915">
                        <a:lnSpc>
                          <a:spcPct val="112500"/>
                        </a:lnSpc>
                        <a:spcBef>
                          <a:spcPts val="170"/>
                        </a:spcBef>
                      </a:pPr>
                      <a:r>
                        <a:rPr sz="700" b="1" spc="-25" dirty="0">
                          <a:solidFill>
                            <a:srgbClr val="221F1F"/>
                          </a:solidFill>
                          <a:latin typeface="Calibri"/>
                          <a:cs typeface="Calibri"/>
                        </a:rPr>
                        <a:t>Yaptırımlar</a:t>
                      </a:r>
                      <a:r>
                        <a:rPr sz="700" b="1" spc="500" dirty="0">
                          <a:solidFill>
                            <a:srgbClr val="221F1F"/>
                          </a:solidFill>
                          <a:latin typeface="Calibri"/>
                          <a:cs typeface="Calibri"/>
                        </a:rPr>
                        <a:t> </a:t>
                      </a:r>
                      <a:r>
                        <a:rPr sz="700" b="1" dirty="0">
                          <a:solidFill>
                            <a:srgbClr val="221F1F"/>
                          </a:solidFill>
                          <a:latin typeface="Calibri"/>
                          <a:cs typeface="Calibri"/>
                        </a:rPr>
                        <a:t>MADDE</a:t>
                      </a:r>
                      <a:r>
                        <a:rPr sz="700" b="1" spc="-10" dirty="0">
                          <a:solidFill>
                            <a:srgbClr val="221F1F"/>
                          </a:solidFill>
                          <a:latin typeface="Calibri"/>
                          <a:cs typeface="Calibri"/>
                        </a:rPr>
                        <a:t> </a:t>
                      </a:r>
                      <a:r>
                        <a:rPr sz="700" b="1" spc="-25" dirty="0">
                          <a:solidFill>
                            <a:srgbClr val="221F1F"/>
                          </a:solidFill>
                          <a:latin typeface="Calibri"/>
                          <a:cs typeface="Calibri"/>
                        </a:rPr>
                        <a:t>13</a:t>
                      </a:r>
                      <a:endParaRPr sz="700">
                        <a:latin typeface="Calibri"/>
                        <a:cs typeface="Calibri"/>
                      </a:endParaRPr>
                    </a:p>
                  </a:txBody>
                  <a:tcPr marL="0" marR="0" marT="195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07645">
                        <a:lnSpc>
                          <a:spcPts val="969"/>
                        </a:lnSpc>
                        <a:spcBef>
                          <a:spcPts val="15"/>
                        </a:spcBef>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r>
                        <a:rPr sz="700" spc="500" dirty="0">
                          <a:latin typeface="Calibri"/>
                          <a:cs typeface="Calibri"/>
                        </a:rPr>
                        <a:t> </a:t>
                      </a:r>
                      <a:r>
                        <a:rPr sz="700" spc="-10" dirty="0">
                          <a:latin typeface="Calibri"/>
                          <a:cs typeface="Calibri"/>
                        </a:rPr>
                        <a:t>hükümlerine</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Tebliğe</a:t>
                      </a:r>
                      <a:r>
                        <a:rPr sz="700" spc="10" dirty="0">
                          <a:latin typeface="Calibri"/>
                          <a:cs typeface="Calibri"/>
                        </a:rPr>
                        <a:t> </a:t>
                      </a:r>
                      <a:r>
                        <a:rPr sz="700" spc="-10" dirty="0">
                          <a:latin typeface="Calibri"/>
                          <a:cs typeface="Calibri"/>
                        </a:rPr>
                        <a:t>ilişkin</a:t>
                      </a:r>
                      <a:r>
                        <a:rPr sz="700" spc="10" dirty="0">
                          <a:latin typeface="Calibri"/>
                          <a:cs typeface="Calibri"/>
                        </a:rPr>
                        <a:t> </a:t>
                      </a:r>
                      <a:r>
                        <a:rPr sz="700" spc="-10" dirty="0">
                          <a:latin typeface="Calibri"/>
                          <a:cs typeface="Calibri"/>
                        </a:rPr>
                        <a:t>uygulamalara</a:t>
                      </a:r>
                      <a:r>
                        <a:rPr sz="700" spc="10"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spc="-20" dirty="0">
                          <a:latin typeface="Calibri"/>
                          <a:cs typeface="Calibri"/>
                        </a:rPr>
                        <a:t>eden</a:t>
                      </a:r>
                      <a:r>
                        <a:rPr sz="700" spc="500" dirty="0">
                          <a:latin typeface="Calibri"/>
                          <a:cs typeface="Calibri"/>
                        </a:rPr>
                        <a:t> </a:t>
                      </a:r>
                      <a:r>
                        <a:rPr sz="700" spc="-10" dirty="0">
                          <a:latin typeface="Calibri"/>
                          <a:cs typeface="Calibri"/>
                        </a:rPr>
                        <a:t>kullanıcının </a:t>
                      </a:r>
                      <a:r>
                        <a:rPr sz="700" dirty="0">
                          <a:latin typeface="Calibri"/>
                          <a:cs typeface="Calibri"/>
                        </a:rPr>
                        <a:t>yetkisi, </a:t>
                      </a:r>
                      <a:r>
                        <a:rPr sz="700" spc="-10" dirty="0">
                          <a:latin typeface="Calibri"/>
                          <a:cs typeface="Calibri"/>
                        </a:rPr>
                        <a:t>fiilin</a:t>
                      </a:r>
                      <a:r>
                        <a:rPr sz="700" spc="-5" dirty="0">
                          <a:latin typeface="Calibri"/>
                          <a:cs typeface="Calibri"/>
                        </a:rPr>
                        <a:t> </a:t>
                      </a:r>
                      <a:r>
                        <a:rPr sz="700" spc="-10" dirty="0">
                          <a:latin typeface="Calibri"/>
                          <a:cs typeface="Calibri"/>
                        </a:rPr>
                        <a:t>ağırlığına</a:t>
                      </a:r>
                      <a:r>
                        <a:rPr sz="700" spc="-5" dirty="0">
                          <a:latin typeface="Calibri"/>
                          <a:cs typeface="Calibri"/>
                        </a:rPr>
                        <a:t> </a:t>
                      </a:r>
                      <a:r>
                        <a:rPr sz="700" dirty="0">
                          <a:latin typeface="Calibri"/>
                          <a:cs typeface="Calibri"/>
                        </a:rPr>
                        <a:t>göre</a:t>
                      </a:r>
                      <a:r>
                        <a:rPr sz="700" spc="-15" dirty="0">
                          <a:latin typeface="Calibri"/>
                          <a:cs typeface="Calibri"/>
                        </a:rPr>
                        <a:t> </a:t>
                      </a:r>
                      <a:r>
                        <a:rPr sz="700" dirty="0">
                          <a:latin typeface="Calibri"/>
                          <a:cs typeface="Calibri"/>
                        </a:rPr>
                        <a:t>3</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5" dirty="0">
                          <a:latin typeface="Calibri"/>
                          <a:cs typeface="Calibri"/>
                        </a:rPr>
                        <a:t> </a:t>
                      </a:r>
                      <a:r>
                        <a:rPr sz="700" spc="-10" dirty="0">
                          <a:latin typeface="Calibri"/>
                          <a:cs typeface="Calibri"/>
                        </a:rPr>
                        <a:t>alınır;</a:t>
                      </a:r>
                      <a:endParaRPr sz="700">
                        <a:latin typeface="Calibri"/>
                        <a:cs typeface="Calibri"/>
                      </a:endParaRPr>
                    </a:p>
                    <a:p>
                      <a:pPr marL="68580" marR="92075" indent="-635">
                        <a:lnSpc>
                          <a:spcPts val="969"/>
                        </a:lnSpc>
                        <a:spcBef>
                          <a:spcPts val="20"/>
                        </a:spcBef>
                      </a:pPr>
                      <a:r>
                        <a:rPr sz="700" spc="-10" dirty="0">
                          <a:latin typeface="Calibri"/>
                          <a:cs typeface="Calibri"/>
                        </a:rPr>
                        <a:t>firmanın </a:t>
                      </a:r>
                      <a:r>
                        <a:rPr sz="700" dirty="0">
                          <a:latin typeface="Calibri"/>
                          <a:cs typeface="Calibri"/>
                        </a:rPr>
                        <a:t>denetim</a:t>
                      </a:r>
                      <a:r>
                        <a:rPr sz="700" spc="-5" dirty="0">
                          <a:latin typeface="Calibri"/>
                          <a:cs typeface="Calibri"/>
                        </a:rPr>
                        <a:t> </a:t>
                      </a:r>
                      <a:r>
                        <a:rPr sz="700" spc="-10" dirty="0">
                          <a:latin typeface="Calibri"/>
                          <a:cs typeface="Calibri"/>
                        </a:rPr>
                        <a:t>başvuruları </a:t>
                      </a:r>
                      <a:r>
                        <a:rPr sz="700" dirty="0">
                          <a:latin typeface="Calibri"/>
                          <a:cs typeface="Calibri"/>
                        </a:rPr>
                        <a:t>6</a:t>
                      </a:r>
                      <a:r>
                        <a:rPr sz="700" spc="-10"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 </a:t>
                      </a:r>
                      <a:r>
                        <a:rPr sz="700" spc="-10" dirty="0">
                          <a:latin typeface="Calibri"/>
                          <a:cs typeface="Calibri"/>
                        </a:rPr>
                        <a:t>fiili </a:t>
                      </a:r>
                      <a:r>
                        <a:rPr sz="700" dirty="0">
                          <a:latin typeface="Calibri"/>
                          <a:cs typeface="Calibri"/>
                        </a:rPr>
                        <a:t>denetime</a:t>
                      </a:r>
                      <a:r>
                        <a:rPr sz="700" spc="-10" dirty="0">
                          <a:latin typeface="Calibri"/>
                          <a:cs typeface="Calibri"/>
                        </a:rPr>
                        <a:t> yönlendirilir.</a:t>
                      </a:r>
                      <a:r>
                        <a:rPr sz="700" spc="50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yaptırımlar</a:t>
                      </a:r>
                      <a:r>
                        <a:rPr sz="700" dirty="0">
                          <a:latin typeface="Calibri"/>
                          <a:cs typeface="Calibri"/>
                        </a:rPr>
                        <a:t> </a:t>
                      </a:r>
                      <a:r>
                        <a:rPr sz="700" spc="-10" dirty="0">
                          <a:latin typeface="Calibri"/>
                          <a:cs typeface="Calibri"/>
                        </a:rPr>
                        <a:t>uygulanırken</a:t>
                      </a:r>
                      <a:r>
                        <a:rPr sz="700" spc="15" dirty="0">
                          <a:latin typeface="Calibri"/>
                          <a:cs typeface="Calibri"/>
                        </a:rPr>
                        <a:t> </a:t>
                      </a:r>
                      <a:r>
                        <a:rPr sz="700" spc="-10" dirty="0">
                          <a:latin typeface="Calibri"/>
                          <a:cs typeface="Calibri"/>
                        </a:rPr>
                        <a:t>belirlenen</a:t>
                      </a:r>
                      <a:r>
                        <a:rPr sz="700" spc="5" dirty="0">
                          <a:latin typeface="Calibri"/>
                          <a:cs typeface="Calibri"/>
                        </a:rPr>
                        <a:t> </a:t>
                      </a:r>
                      <a:r>
                        <a:rPr sz="700" dirty="0">
                          <a:latin typeface="Calibri"/>
                          <a:cs typeface="Calibri"/>
                        </a:rPr>
                        <a:t>süreler</a:t>
                      </a:r>
                      <a:r>
                        <a:rPr sz="700" spc="2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oranları,</a:t>
                      </a:r>
                      <a:endParaRPr sz="700">
                        <a:latin typeface="Calibri"/>
                        <a:cs typeface="Calibri"/>
                      </a:endParaRPr>
                    </a:p>
                    <a:p>
                      <a:pPr marL="68580" marR="177800">
                        <a:lnSpc>
                          <a:spcPts val="969"/>
                        </a:lnSpc>
                        <a:spcBef>
                          <a:spcPts val="15"/>
                        </a:spcBef>
                      </a:pPr>
                      <a:r>
                        <a:rPr sz="700" spc="-10" dirty="0">
                          <a:latin typeface="Calibri"/>
                          <a:cs typeface="Calibri"/>
                        </a:rPr>
                        <a:t>firmanın başvuru</a:t>
                      </a:r>
                      <a:r>
                        <a:rPr sz="700" spc="-5" dirty="0">
                          <a:latin typeface="Calibri"/>
                          <a:cs typeface="Calibri"/>
                        </a:rPr>
                        <a:t> </a:t>
                      </a:r>
                      <a:r>
                        <a:rPr sz="700" dirty="0">
                          <a:latin typeface="Calibri"/>
                          <a:cs typeface="Calibri"/>
                        </a:rPr>
                        <a:t>sıklığı, varsa</a:t>
                      </a:r>
                      <a:r>
                        <a:rPr sz="700" spc="-10" dirty="0">
                          <a:latin typeface="Calibri"/>
                          <a:cs typeface="Calibri"/>
                        </a:rPr>
                        <a:t> </a:t>
                      </a:r>
                      <a:r>
                        <a:rPr sz="700" dirty="0">
                          <a:latin typeface="Calibri"/>
                          <a:cs typeface="Calibri"/>
                        </a:rPr>
                        <a:t>önceki</a:t>
                      </a:r>
                      <a:r>
                        <a:rPr sz="700" spc="5" dirty="0">
                          <a:latin typeface="Calibri"/>
                          <a:cs typeface="Calibri"/>
                        </a:rPr>
                        <a:t> </a:t>
                      </a:r>
                      <a:r>
                        <a:rPr sz="700" spc="-10" dirty="0">
                          <a:latin typeface="Calibri"/>
                          <a:cs typeface="Calibri"/>
                        </a:rPr>
                        <a:t>ihlalleri </a:t>
                      </a:r>
                      <a:r>
                        <a:rPr sz="700" dirty="0">
                          <a:latin typeface="Calibri"/>
                          <a:cs typeface="Calibri"/>
                        </a:rPr>
                        <a:t>ve/veya</a:t>
                      </a:r>
                      <a:r>
                        <a:rPr sz="700" spc="-10" dirty="0">
                          <a:latin typeface="Calibri"/>
                          <a:cs typeface="Calibri"/>
                        </a:rPr>
                        <a:t> </a:t>
                      </a:r>
                      <a:r>
                        <a:rPr sz="700" dirty="0">
                          <a:latin typeface="Calibri"/>
                          <a:cs typeface="Calibri"/>
                        </a:rPr>
                        <a:t>ürünün</a:t>
                      </a:r>
                      <a:r>
                        <a:rPr sz="700" spc="-5" dirty="0">
                          <a:latin typeface="Calibri"/>
                          <a:cs typeface="Calibri"/>
                        </a:rPr>
                        <a:t> </a:t>
                      </a:r>
                      <a:r>
                        <a:rPr sz="700" spc="-10" dirty="0">
                          <a:latin typeface="Calibri"/>
                          <a:cs typeface="Calibri"/>
                        </a:rPr>
                        <a:t>niteliği </a:t>
                      </a:r>
                      <a:r>
                        <a:rPr sz="700" spc="-20" dirty="0">
                          <a:latin typeface="Calibri"/>
                          <a:cs typeface="Calibri"/>
                        </a:rPr>
                        <a:t>gibi</a:t>
                      </a:r>
                      <a:r>
                        <a:rPr sz="700" spc="500" dirty="0">
                          <a:latin typeface="Calibri"/>
                          <a:cs typeface="Calibri"/>
                        </a:rPr>
                        <a:t> </a:t>
                      </a:r>
                      <a:r>
                        <a:rPr sz="700" spc="-10" dirty="0">
                          <a:latin typeface="Calibri"/>
                          <a:cs typeface="Calibri"/>
                        </a:rPr>
                        <a:t>hususlar</a:t>
                      </a:r>
                      <a:r>
                        <a:rPr sz="700" spc="-5" dirty="0">
                          <a:latin typeface="Calibri"/>
                          <a:cs typeface="Calibri"/>
                        </a:rPr>
                        <a:t> </a:t>
                      </a:r>
                      <a:r>
                        <a:rPr sz="700" dirty="0">
                          <a:latin typeface="Calibri"/>
                          <a:cs typeface="Calibri"/>
                        </a:rPr>
                        <a:t>dikkate</a:t>
                      </a:r>
                      <a:r>
                        <a:rPr sz="700" spc="5" dirty="0">
                          <a:latin typeface="Calibri"/>
                          <a:cs typeface="Calibri"/>
                        </a:rPr>
                        <a:t> </a:t>
                      </a:r>
                      <a:r>
                        <a:rPr sz="700" spc="-10" dirty="0">
                          <a:latin typeface="Calibri"/>
                          <a:cs typeface="Calibri"/>
                        </a:rPr>
                        <a:t>alınarak</a:t>
                      </a:r>
                      <a:r>
                        <a:rPr sz="700" spc="-5" dirty="0">
                          <a:latin typeface="Calibri"/>
                          <a:cs typeface="Calibri"/>
                        </a:rPr>
                        <a:t> </a:t>
                      </a:r>
                      <a:r>
                        <a:rPr sz="700" spc="-10" dirty="0">
                          <a:latin typeface="Calibri"/>
                          <a:cs typeface="Calibri"/>
                        </a:rPr>
                        <a:t>belirlenir.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gn="just">
                        <a:lnSpc>
                          <a:spcPts val="950"/>
                        </a:lnSpc>
                      </a:pPr>
                      <a:r>
                        <a:rPr sz="700" dirty="0">
                          <a:latin typeface="Calibri"/>
                          <a:cs typeface="Calibri"/>
                        </a:rPr>
                        <a:t>(2)</a:t>
                      </a:r>
                      <a:r>
                        <a:rPr sz="700" spc="-20" dirty="0">
                          <a:latin typeface="Calibri"/>
                          <a:cs typeface="Calibri"/>
                        </a:rPr>
                        <a:t> </a:t>
                      </a:r>
                      <a:r>
                        <a:rPr sz="700" dirty="0">
                          <a:latin typeface="Calibri"/>
                          <a:cs typeface="Calibri"/>
                        </a:rPr>
                        <a:t>TAREKS</a:t>
                      </a:r>
                      <a:r>
                        <a:rPr sz="700" spc="-10" dirty="0">
                          <a:latin typeface="Calibri"/>
                          <a:cs typeface="Calibri"/>
                        </a:rPr>
                        <a:t> üzerinden</a:t>
                      </a:r>
                      <a:r>
                        <a:rPr sz="700" spc="-15" dirty="0">
                          <a:latin typeface="Calibri"/>
                          <a:cs typeface="Calibri"/>
                        </a:rPr>
                        <a:t> </a:t>
                      </a:r>
                      <a:r>
                        <a:rPr sz="700" spc="-10" dirty="0">
                          <a:latin typeface="Calibri"/>
                          <a:cs typeface="Calibri"/>
                        </a:rPr>
                        <a:t>yürütülen</a:t>
                      </a:r>
                      <a:r>
                        <a:rPr sz="700" dirty="0">
                          <a:latin typeface="Calibri"/>
                          <a:cs typeface="Calibri"/>
                        </a:rPr>
                        <a:t> </a:t>
                      </a:r>
                      <a:r>
                        <a:rPr sz="700" spc="-10" dirty="0">
                          <a:latin typeface="Calibri"/>
                          <a:cs typeface="Calibri"/>
                        </a:rPr>
                        <a:t>denetimlerde,</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mevzuata,</a:t>
                      </a:r>
                      <a:r>
                        <a:rPr sz="700" spc="-5" dirty="0">
                          <a:latin typeface="Calibri"/>
                          <a:cs typeface="Calibri"/>
                        </a:rPr>
                        <a:t> </a:t>
                      </a:r>
                      <a:r>
                        <a:rPr sz="700" dirty="0">
                          <a:latin typeface="Calibri"/>
                          <a:cs typeface="Calibri"/>
                        </a:rPr>
                        <a:t>bu</a:t>
                      </a:r>
                      <a:r>
                        <a:rPr sz="700" spc="-15" dirty="0">
                          <a:latin typeface="Calibri"/>
                          <a:cs typeface="Calibri"/>
                        </a:rPr>
                        <a:t> </a:t>
                      </a:r>
                      <a:r>
                        <a:rPr sz="700" dirty="0">
                          <a:latin typeface="Calibri"/>
                          <a:cs typeface="Calibri"/>
                        </a:rPr>
                        <a:t>Tebliğ</a:t>
                      </a:r>
                      <a:r>
                        <a:rPr sz="700" spc="-5" dirty="0">
                          <a:latin typeface="Calibri"/>
                          <a:cs typeface="Calibri"/>
                        </a:rPr>
                        <a:t> </a:t>
                      </a:r>
                      <a:r>
                        <a:rPr sz="700" spc="-10" dirty="0">
                          <a:latin typeface="Calibri"/>
                          <a:cs typeface="Calibri"/>
                        </a:rPr>
                        <a:t>hükümlerine</a:t>
                      </a:r>
                      <a:endParaRPr sz="700">
                        <a:latin typeface="Calibri"/>
                        <a:cs typeface="Calibri"/>
                      </a:endParaRPr>
                    </a:p>
                    <a:p>
                      <a:pPr marL="67945" marR="146050" algn="just">
                        <a:lnSpc>
                          <a:spcPct val="120000"/>
                        </a:lnSpc>
                      </a:pPr>
                      <a:r>
                        <a:rPr sz="700" dirty="0">
                          <a:latin typeface="Calibri"/>
                          <a:cs typeface="Calibri"/>
                        </a:rPr>
                        <a:t>ve</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Tebliğe</a:t>
                      </a:r>
                      <a:r>
                        <a:rPr sz="700" spc="-5" dirty="0">
                          <a:latin typeface="Calibri"/>
                          <a:cs typeface="Calibri"/>
                        </a:rPr>
                        <a:t> </a:t>
                      </a:r>
                      <a:r>
                        <a:rPr sz="700" spc="-10" dirty="0">
                          <a:latin typeface="Calibri"/>
                          <a:cs typeface="Calibri"/>
                        </a:rPr>
                        <a:t>ilişkin</a:t>
                      </a:r>
                      <a:r>
                        <a:rPr sz="700" spc="-5" dirty="0">
                          <a:latin typeface="Calibri"/>
                          <a:cs typeface="Calibri"/>
                        </a:rPr>
                        <a:t> </a:t>
                      </a:r>
                      <a:r>
                        <a:rPr sz="700" spc="-10" dirty="0">
                          <a:latin typeface="Calibri"/>
                          <a:cs typeface="Calibri"/>
                        </a:rPr>
                        <a:t>uygulamalara</a:t>
                      </a:r>
                      <a:r>
                        <a:rPr sz="700"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5" dirty="0">
                          <a:latin typeface="Calibri"/>
                          <a:cs typeface="Calibri"/>
                        </a:rPr>
                        <a:t> </a:t>
                      </a:r>
                      <a:r>
                        <a:rPr sz="700" dirty="0">
                          <a:latin typeface="Calibri"/>
                          <a:cs typeface="Calibri"/>
                        </a:rPr>
                        <a:t>eden</a:t>
                      </a:r>
                      <a:r>
                        <a:rPr sz="700" spc="-5" dirty="0">
                          <a:latin typeface="Calibri"/>
                          <a:cs typeface="Calibri"/>
                        </a:rPr>
                        <a:t> </a:t>
                      </a:r>
                      <a:r>
                        <a:rPr sz="700" dirty="0">
                          <a:latin typeface="Calibri"/>
                          <a:cs typeface="Calibri"/>
                        </a:rPr>
                        <a:t>firma </a:t>
                      </a:r>
                      <a:r>
                        <a:rPr sz="700" spc="-10" dirty="0">
                          <a:latin typeface="Calibri"/>
                          <a:cs typeface="Calibri"/>
                        </a:rPr>
                        <a:t>kullanıcısının</a:t>
                      </a:r>
                      <a:r>
                        <a:rPr sz="700" spc="-5" dirty="0">
                          <a:latin typeface="Calibri"/>
                          <a:cs typeface="Calibri"/>
                        </a:rPr>
                        <a:t> </a:t>
                      </a:r>
                      <a:r>
                        <a:rPr sz="700" spc="-10" dirty="0">
                          <a:latin typeface="Calibri"/>
                          <a:cs typeface="Calibri"/>
                        </a:rPr>
                        <a:t>yetkisi,</a:t>
                      </a:r>
                      <a:r>
                        <a:rPr sz="700" spc="5" dirty="0">
                          <a:latin typeface="Calibri"/>
                          <a:cs typeface="Calibri"/>
                        </a:rPr>
                        <a:t> </a:t>
                      </a:r>
                      <a:r>
                        <a:rPr sz="700" spc="-10" dirty="0">
                          <a:latin typeface="Calibri"/>
                          <a:cs typeface="Calibri"/>
                        </a:rPr>
                        <a:t>fiilin</a:t>
                      </a:r>
                      <a:r>
                        <a:rPr sz="700" spc="500" dirty="0">
                          <a:latin typeface="Calibri"/>
                          <a:cs typeface="Calibri"/>
                        </a:rPr>
                        <a:t> </a:t>
                      </a:r>
                      <a:r>
                        <a:rPr sz="700" spc="-10" dirty="0">
                          <a:latin typeface="Calibri"/>
                          <a:cs typeface="Calibri"/>
                        </a:rPr>
                        <a:t>ağır-</a:t>
                      </a:r>
                      <a:r>
                        <a:rPr sz="700" dirty="0">
                          <a:latin typeface="Calibri"/>
                          <a:cs typeface="Calibri"/>
                        </a:rPr>
                        <a:t>lığına</a:t>
                      </a:r>
                      <a:r>
                        <a:rPr sz="700" spc="5" dirty="0">
                          <a:latin typeface="Calibri"/>
                          <a:cs typeface="Calibri"/>
                        </a:rPr>
                        <a:t> </a:t>
                      </a:r>
                      <a:r>
                        <a:rPr sz="700" dirty="0">
                          <a:latin typeface="Calibri"/>
                          <a:cs typeface="Calibri"/>
                        </a:rPr>
                        <a:t>göre</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 süreyle</a:t>
                      </a:r>
                      <a:r>
                        <a:rPr sz="700" spc="5" dirty="0">
                          <a:latin typeface="Calibri"/>
                          <a:cs typeface="Calibri"/>
                        </a:rPr>
                        <a:t> </a:t>
                      </a:r>
                      <a:r>
                        <a:rPr sz="700" dirty="0">
                          <a:latin typeface="Calibri"/>
                          <a:cs typeface="Calibri"/>
                        </a:rPr>
                        <a:t>askıya</a:t>
                      </a:r>
                      <a:r>
                        <a:rPr sz="700" spc="5" dirty="0">
                          <a:latin typeface="Calibri"/>
                          <a:cs typeface="Calibri"/>
                        </a:rPr>
                        <a:t> </a:t>
                      </a:r>
                      <a:r>
                        <a:rPr sz="700" dirty="0">
                          <a:latin typeface="Calibri"/>
                          <a:cs typeface="Calibri"/>
                        </a:rPr>
                        <a:t>alınır;</a:t>
                      </a:r>
                      <a:r>
                        <a:rPr sz="700" spc="25" dirty="0">
                          <a:latin typeface="Calibri"/>
                          <a:cs typeface="Calibri"/>
                        </a:rPr>
                        <a:t> </a:t>
                      </a:r>
                      <a:r>
                        <a:rPr sz="700" dirty="0">
                          <a:latin typeface="Calibri"/>
                          <a:cs typeface="Calibri"/>
                        </a:rPr>
                        <a:t>firmanın</a:t>
                      </a:r>
                      <a:r>
                        <a:rPr sz="700" spc="5" dirty="0">
                          <a:latin typeface="Calibri"/>
                          <a:cs typeface="Calibri"/>
                        </a:rPr>
                        <a:t> </a:t>
                      </a:r>
                      <a:r>
                        <a:rPr sz="700" dirty="0">
                          <a:latin typeface="Calibri"/>
                          <a:cs typeface="Calibri"/>
                        </a:rPr>
                        <a:t>denetim</a:t>
                      </a:r>
                      <a:r>
                        <a:rPr sz="700" spc="15" dirty="0">
                          <a:latin typeface="Calibri"/>
                          <a:cs typeface="Calibri"/>
                        </a:rPr>
                        <a:t> </a:t>
                      </a:r>
                      <a:r>
                        <a:rPr sz="700" spc="-10" dirty="0">
                          <a:latin typeface="Calibri"/>
                          <a:cs typeface="Calibri"/>
                        </a:rPr>
                        <a:t>başvuruları</a:t>
                      </a:r>
                      <a:r>
                        <a:rPr sz="700" spc="-5" dirty="0">
                          <a:latin typeface="Calibri"/>
                          <a:cs typeface="Calibri"/>
                        </a:rPr>
                        <a:t> </a:t>
                      </a:r>
                      <a:r>
                        <a:rPr sz="700" dirty="0">
                          <a:latin typeface="Calibri"/>
                          <a:cs typeface="Calibri"/>
                        </a:rPr>
                        <a:t>1</a:t>
                      </a:r>
                      <a:r>
                        <a:rPr sz="700" spc="10" dirty="0">
                          <a:latin typeface="Calibri"/>
                          <a:cs typeface="Calibri"/>
                        </a:rPr>
                        <a:t> </a:t>
                      </a:r>
                      <a:r>
                        <a:rPr sz="700" dirty="0">
                          <a:latin typeface="Calibri"/>
                          <a:cs typeface="Calibri"/>
                        </a:rPr>
                        <a:t>ila</a:t>
                      </a:r>
                      <a:r>
                        <a:rPr sz="700" spc="5" dirty="0">
                          <a:latin typeface="Calibri"/>
                          <a:cs typeface="Calibri"/>
                        </a:rPr>
                        <a:t> </a:t>
                      </a:r>
                      <a:r>
                        <a:rPr sz="700" spc="-25" dirty="0">
                          <a:latin typeface="Calibri"/>
                          <a:cs typeface="Calibri"/>
                        </a:rPr>
                        <a:t>12</a:t>
                      </a:r>
                      <a:r>
                        <a:rPr sz="700" spc="500" dirty="0">
                          <a:latin typeface="Calibri"/>
                          <a:cs typeface="Calibri"/>
                        </a:rPr>
                        <a:t> </a:t>
                      </a:r>
                      <a:r>
                        <a:rPr sz="700" dirty="0">
                          <a:latin typeface="Calibri"/>
                          <a:cs typeface="Calibri"/>
                        </a:rPr>
                        <a:t>ay</a:t>
                      </a:r>
                      <a:r>
                        <a:rPr sz="700" spc="-10" dirty="0">
                          <a:latin typeface="Calibri"/>
                          <a:cs typeface="Calibri"/>
                        </a:rPr>
                        <a:t> </a:t>
                      </a:r>
                      <a:r>
                        <a:rPr sz="700" dirty="0">
                          <a:latin typeface="Calibri"/>
                          <a:cs typeface="Calibri"/>
                        </a:rPr>
                        <a:t>süreyle</a:t>
                      </a:r>
                      <a:r>
                        <a:rPr sz="700" spc="-10" dirty="0">
                          <a:latin typeface="Calibri"/>
                          <a:cs typeface="Calibri"/>
                        </a:rPr>
                        <a:t> </a:t>
                      </a:r>
                      <a:r>
                        <a:rPr sz="700" dirty="0">
                          <a:latin typeface="Calibri"/>
                          <a:cs typeface="Calibri"/>
                        </a:rPr>
                        <a:t>fiili</a:t>
                      </a:r>
                      <a:r>
                        <a:rPr sz="700" spc="-5" dirty="0">
                          <a:latin typeface="Calibri"/>
                          <a:cs typeface="Calibri"/>
                        </a:rPr>
                        <a:t> </a:t>
                      </a:r>
                      <a:r>
                        <a:rPr sz="700" dirty="0">
                          <a:latin typeface="Calibri"/>
                          <a:cs typeface="Calibri"/>
                        </a:rPr>
                        <a:t>denetime</a:t>
                      </a:r>
                      <a:r>
                        <a:rPr sz="700" spc="-10" dirty="0">
                          <a:latin typeface="Calibri"/>
                          <a:cs typeface="Calibri"/>
                        </a:rPr>
                        <a:t> </a:t>
                      </a:r>
                      <a:r>
                        <a:rPr sz="700" dirty="0">
                          <a:latin typeface="Calibri"/>
                          <a:cs typeface="Calibri"/>
                        </a:rPr>
                        <a:t>yönlendirilir.</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yaptırımlar uygulanırken belirlenen</a:t>
                      </a:r>
                      <a:r>
                        <a:rPr sz="700" spc="-5" dirty="0">
                          <a:latin typeface="Calibri"/>
                          <a:cs typeface="Calibri"/>
                        </a:rPr>
                        <a:t> </a:t>
                      </a:r>
                      <a:r>
                        <a:rPr sz="700" spc="-10" dirty="0">
                          <a:latin typeface="Calibri"/>
                          <a:cs typeface="Calibri"/>
                        </a:rPr>
                        <a:t>süreler</a:t>
                      </a:r>
                      <a:r>
                        <a:rPr sz="700" spc="500" dirty="0">
                          <a:latin typeface="Calibri"/>
                          <a:cs typeface="Calibri"/>
                        </a:rPr>
                        <a:t> </a:t>
                      </a:r>
                      <a:r>
                        <a:rPr sz="700" dirty="0">
                          <a:latin typeface="Calibri"/>
                          <a:cs typeface="Calibri"/>
                        </a:rPr>
                        <a:t>ve</a:t>
                      </a:r>
                      <a:r>
                        <a:rPr sz="700" spc="50" dirty="0">
                          <a:latin typeface="Calibri"/>
                          <a:cs typeface="Calibri"/>
                        </a:rPr>
                        <a:t> </a:t>
                      </a:r>
                      <a:r>
                        <a:rPr sz="700" dirty="0">
                          <a:latin typeface="Calibri"/>
                          <a:cs typeface="Calibri"/>
                        </a:rPr>
                        <a:t>denetim</a:t>
                      </a:r>
                      <a:r>
                        <a:rPr sz="700" spc="55" dirty="0">
                          <a:latin typeface="Calibri"/>
                          <a:cs typeface="Calibri"/>
                        </a:rPr>
                        <a:t> </a:t>
                      </a:r>
                      <a:r>
                        <a:rPr sz="700" dirty="0">
                          <a:latin typeface="Calibri"/>
                          <a:cs typeface="Calibri"/>
                        </a:rPr>
                        <a:t>oranları,</a:t>
                      </a:r>
                      <a:r>
                        <a:rPr sz="700" spc="55" dirty="0">
                          <a:latin typeface="Calibri"/>
                          <a:cs typeface="Calibri"/>
                        </a:rPr>
                        <a:t> </a:t>
                      </a:r>
                      <a:r>
                        <a:rPr sz="700" dirty="0">
                          <a:latin typeface="Calibri"/>
                          <a:cs typeface="Calibri"/>
                        </a:rPr>
                        <a:t>firmanın</a:t>
                      </a:r>
                      <a:r>
                        <a:rPr sz="700" spc="50" dirty="0">
                          <a:latin typeface="Calibri"/>
                          <a:cs typeface="Calibri"/>
                        </a:rPr>
                        <a:t> </a:t>
                      </a:r>
                      <a:r>
                        <a:rPr sz="700" dirty="0">
                          <a:latin typeface="Calibri"/>
                          <a:cs typeface="Calibri"/>
                        </a:rPr>
                        <a:t>başvuru</a:t>
                      </a:r>
                      <a:r>
                        <a:rPr sz="700" spc="50" dirty="0">
                          <a:latin typeface="Calibri"/>
                          <a:cs typeface="Calibri"/>
                        </a:rPr>
                        <a:t> </a:t>
                      </a:r>
                      <a:r>
                        <a:rPr sz="700" dirty="0">
                          <a:latin typeface="Calibri"/>
                          <a:cs typeface="Calibri"/>
                        </a:rPr>
                        <a:t>sıklığı,</a:t>
                      </a:r>
                      <a:r>
                        <a:rPr sz="700" spc="55" dirty="0">
                          <a:latin typeface="Calibri"/>
                          <a:cs typeface="Calibri"/>
                        </a:rPr>
                        <a:t> </a:t>
                      </a:r>
                      <a:r>
                        <a:rPr sz="700" dirty="0">
                          <a:latin typeface="Calibri"/>
                          <a:cs typeface="Calibri"/>
                        </a:rPr>
                        <a:t>varsa</a:t>
                      </a:r>
                      <a:r>
                        <a:rPr sz="700" spc="50" dirty="0">
                          <a:latin typeface="Calibri"/>
                          <a:cs typeface="Calibri"/>
                        </a:rPr>
                        <a:t> </a:t>
                      </a:r>
                      <a:r>
                        <a:rPr sz="700" dirty="0">
                          <a:latin typeface="Calibri"/>
                          <a:cs typeface="Calibri"/>
                        </a:rPr>
                        <a:t>önceki</a:t>
                      </a:r>
                      <a:r>
                        <a:rPr sz="700" spc="50" dirty="0">
                          <a:latin typeface="Calibri"/>
                          <a:cs typeface="Calibri"/>
                        </a:rPr>
                        <a:t> </a:t>
                      </a:r>
                      <a:r>
                        <a:rPr sz="700" dirty="0">
                          <a:latin typeface="Calibri"/>
                          <a:cs typeface="Calibri"/>
                        </a:rPr>
                        <a:t>ihlalleri</a:t>
                      </a:r>
                      <a:r>
                        <a:rPr sz="700" spc="45" dirty="0">
                          <a:latin typeface="Calibri"/>
                          <a:cs typeface="Calibri"/>
                        </a:rPr>
                        <a:t> </a:t>
                      </a:r>
                      <a:r>
                        <a:rPr sz="700" dirty="0">
                          <a:latin typeface="Calibri"/>
                          <a:cs typeface="Calibri"/>
                        </a:rPr>
                        <a:t>ve/veya</a:t>
                      </a:r>
                      <a:r>
                        <a:rPr sz="700" spc="50" dirty="0">
                          <a:latin typeface="Calibri"/>
                          <a:cs typeface="Calibri"/>
                        </a:rPr>
                        <a:t> </a:t>
                      </a:r>
                      <a:r>
                        <a:rPr sz="700" spc="-10" dirty="0">
                          <a:latin typeface="Calibri"/>
                          <a:cs typeface="Calibri"/>
                        </a:rPr>
                        <a:t>ürünün</a:t>
                      </a:r>
                      <a:r>
                        <a:rPr sz="700" spc="500" dirty="0">
                          <a:latin typeface="Calibri"/>
                          <a:cs typeface="Calibri"/>
                        </a:rPr>
                        <a:t> </a:t>
                      </a:r>
                      <a:r>
                        <a:rPr sz="700" spc="-10" dirty="0">
                          <a:latin typeface="Calibri"/>
                          <a:cs typeface="Calibri"/>
                        </a:rPr>
                        <a:t>niteliği</a:t>
                      </a:r>
                      <a:r>
                        <a:rPr sz="700" spc="-15" dirty="0">
                          <a:latin typeface="Calibri"/>
                          <a:cs typeface="Calibri"/>
                        </a:rPr>
                        <a:t> </a:t>
                      </a:r>
                      <a:r>
                        <a:rPr sz="700" dirty="0">
                          <a:latin typeface="Calibri"/>
                          <a:cs typeface="Calibri"/>
                        </a:rPr>
                        <a:t>gibi</a:t>
                      </a:r>
                      <a:r>
                        <a:rPr sz="700" spc="-15" dirty="0">
                          <a:latin typeface="Calibri"/>
                          <a:cs typeface="Calibri"/>
                        </a:rPr>
                        <a:t> </a:t>
                      </a:r>
                      <a:r>
                        <a:rPr sz="700" spc="-10" dirty="0">
                          <a:latin typeface="Calibri"/>
                          <a:cs typeface="Calibri"/>
                        </a:rPr>
                        <a:t>hususlar</a:t>
                      </a:r>
                      <a:r>
                        <a:rPr sz="700" spc="-15" dirty="0">
                          <a:latin typeface="Calibri"/>
                          <a:cs typeface="Calibri"/>
                        </a:rPr>
                        <a:t> </a:t>
                      </a:r>
                      <a:r>
                        <a:rPr sz="700" dirty="0">
                          <a:latin typeface="Calibri"/>
                          <a:cs typeface="Calibri"/>
                        </a:rPr>
                        <a:t>dikkate alınarak </a:t>
                      </a:r>
                      <a:r>
                        <a:rPr sz="700" spc="-10" dirty="0">
                          <a:latin typeface="Calibri"/>
                          <a:cs typeface="Calibri"/>
                        </a:rPr>
                        <a:t>belirlenir.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2649">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5" name="object 5"/>
          <p:cNvSpPr txBox="1"/>
          <p:nvPr/>
        </p:nvSpPr>
        <p:spPr>
          <a:xfrm>
            <a:off x="1650680" y="1724776"/>
            <a:ext cx="8761081" cy="1055533"/>
          </a:xfrm>
          <a:prstGeom prst="rect">
            <a:avLst/>
          </a:prstGeom>
        </p:spPr>
        <p:txBody>
          <a:bodyPr vert="horz" wrap="square" lIns="0" tIns="32246" rIns="0" bIns="0" rtlCol="0">
            <a:spAutoFit/>
          </a:bodyPr>
          <a:lstStyle/>
          <a:p>
            <a:pPr marL="11516" algn="just">
              <a:spcBef>
                <a:spcPts val="254"/>
              </a:spcBef>
            </a:pPr>
            <a:r>
              <a:rPr sz="725" b="1" dirty="0">
                <a:latin typeface="Calibri"/>
                <a:cs typeface="Calibri"/>
              </a:rPr>
              <a:t>Geçiş</a:t>
            </a:r>
            <a:r>
              <a:rPr sz="725" b="1" spc="-32" dirty="0">
                <a:latin typeface="Calibri"/>
                <a:cs typeface="Calibri"/>
              </a:rPr>
              <a:t> </a:t>
            </a:r>
            <a:r>
              <a:rPr sz="725" b="1" spc="-9" dirty="0">
                <a:latin typeface="Calibri"/>
                <a:cs typeface="Calibri"/>
              </a:rPr>
              <a:t>süreci</a:t>
            </a:r>
            <a:endParaRPr sz="725">
              <a:latin typeface="Calibri"/>
              <a:cs typeface="Calibri"/>
            </a:endParaRPr>
          </a:p>
          <a:p>
            <a:pPr marL="91555" marR="4607" indent="328792" algn="just">
              <a:lnSpc>
                <a:spcPct val="116199"/>
              </a:lnSpc>
              <a:spcBef>
                <a:spcPts val="18"/>
              </a:spcBef>
            </a:pPr>
            <a:r>
              <a:rPr sz="725" b="1" dirty="0">
                <a:latin typeface="Calibri"/>
                <a:cs typeface="Calibri"/>
              </a:rPr>
              <a:t>G</a:t>
            </a:r>
            <a:r>
              <a:rPr sz="725" b="1" spc="-9" dirty="0">
                <a:latin typeface="Calibri"/>
                <a:cs typeface="Calibri"/>
              </a:rPr>
              <a:t>E</a:t>
            </a:r>
            <a:r>
              <a:rPr sz="725" b="1" spc="5" dirty="0">
                <a:latin typeface="Calibri"/>
                <a:cs typeface="Calibri"/>
              </a:rPr>
              <a:t>Ç</a:t>
            </a:r>
            <a:r>
              <a:rPr sz="725" b="1" spc="-14" dirty="0">
                <a:latin typeface="Calibri"/>
                <a:cs typeface="Calibri"/>
              </a:rPr>
              <a:t>İ</a:t>
            </a:r>
            <a:r>
              <a:rPr sz="725" b="1" spc="5" dirty="0">
                <a:latin typeface="Calibri"/>
                <a:cs typeface="Calibri"/>
              </a:rPr>
              <a:t>C</a:t>
            </a:r>
            <a:r>
              <a:rPr sz="725" b="1" dirty="0">
                <a:latin typeface="Calibri"/>
                <a:cs typeface="Calibri"/>
              </a:rPr>
              <a:t>İ</a:t>
            </a:r>
            <a:r>
              <a:rPr sz="725" b="1" spc="-14" dirty="0">
                <a:latin typeface="Calibri"/>
                <a:cs typeface="Calibri"/>
              </a:rPr>
              <a:t> </a:t>
            </a:r>
            <a:r>
              <a:rPr sz="725" b="1" spc="-5" dirty="0">
                <a:latin typeface="Calibri"/>
                <a:cs typeface="Calibri"/>
              </a:rPr>
              <a:t>MADDE</a:t>
            </a:r>
            <a:r>
              <a:rPr sz="725" b="1" dirty="0">
                <a:latin typeface="Calibri"/>
                <a:cs typeface="Calibri"/>
              </a:rPr>
              <a:t> </a:t>
            </a:r>
            <a:r>
              <a:rPr sz="725" b="1" spc="-5" dirty="0">
                <a:latin typeface="Calibri"/>
                <a:cs typeface="Calibri"/>
              </a:rPr>
              <a:t>1</a:t>
            </a:r>
            <a:r>
              <a:rPr sz="725" b="1" spc="-5" dirty="0">
                <a:solidFill>
                  <a:srgbClr val="221F1F"/>
                </a:solidFill>
                <a:latin typeface="Calibri"/>
                <a:cs typeface="Calibri"/>
              </a:rPr>
              <a:t>-</a:t>
            </a:r>
            <a:r>
              <a:rPr sz="725" b="1" dirty="0">
                <a:solidFill>
                  <a:srgbClr val="221F1F"/>
                </a:solidFill>
                <a:latin typeface="Calibri"/>
                <a:cs typeface="Calibri"/>
              </a:rPr>
              <a:t> </a:t>
            </a:r>
            <a:r>
              <a:rPr sz="725" dirty="0">
                <a:solidFill>
                  <a:srgbClr val="221F1F"/>
                </a:solidFill>
                <a:latin typeface="Calibri"/>
                <a:cs typeface="Calibri"/>
              </a:rPr>
              <a:t>(1)</a:t>
            </a:r>
            <a:r>
              <a:rPr sz="725" spc="-5" dirty="0">
                <a:solidFill>
                  <a:srgbClr val="221F1F"/>
                </a:solidFill>
                <a:latin typeface="Calibri"/>
                <a:cs typeface="Calibri"/>
              </a:rPr>
              <a:t> </a:t>
            </a:r>
            <a:r>
              <a:rPr sz="725" dirty="0">
                <a:solidFill>
                  <a:srgbClr val="221F1F"/>
                </a:solidFill>
                <a:latin typeface="Calibri"/>
                <a:cs typeface="Calibri"/>
              </a:rPr>
              <a:t>)</a:t>
            </a:r>
            <a:r>
              <a:rPr sz="725" spc="-59" dirty="0">
                <a:solidFill>
                  <a:srgbClr val="221F1F"/>
                </a:solidFill>
                <a:latin typeface="Calibri"/>
                <a:cs typeface="Calibri"/>
              </a:rPr>
              <a:t> </a:t>
            </a:r>
            <a:r>
              <a:rPr sz="725" dirty="0">
                <a:latin typeface="Calibri"/>
                <a:cs typeface="Calibri"/>
              </a:rPr>
              <a:t>1/1/2026</a:t>
            </a:r>
            <a:r>
              <a:rPr sz="725" spc="-5" dirty="0">
                <a:latin typeface="Calibri"/>
                <a:cs typeface="Calibri"/>
              </a:rPr>
              <a:t> </a:t>
            </a:r>
            <a:r>
              <a:rPr sz="725" spc="-9" dirty="0">
                <a:latin typeface="Calibri"/>
                <a:cs typeface="Calibri"/>
              </a:rPr>
              <a:t>tarihinden</a:t>
            </a:r>
            <a:r>
              <a:rPr sz="725" spc="-5" dirty="0">
                <a:latin typeface="Calibri"/>
                <a:cs typeface="Calibri"/>
              </a:rPr>
              <a:t> </a:t>
            </a:r>
            <a:r>
              <a:rPr sz="725" spc="-9" dirty="0">
                <a:latin typeface="Calibri"/>
                <a:cs typeface="Calibri"/>
              </a:rPr>
              <a:t>önce</a:t>
            </a:r>
            <a:r>
              <a:rPr sz="725" spc="-5" dirty="0">
                <a:latin typeface="Calibri"/>
                <a:cs typeface="Calibri"/>
              </a:rPr>
              <a:t> çıkış</a:t>
            </a:r>
            <a:r>
              <a:rPr sz="725" spc="5" dirty="0">
                <a:latin typeface="Calibri"/>
                <a:cs typeface="Calibri"/>
              </a:rPr>
              <a:t> </a:t>
            </a:r>
            <a:r>
              <a:rPr sz="725" spc="-9" dirty="0">
                <a:latin typeface="Calibri"/>
                <a:cs typeface="Calibri"/>
              </a:rPr>
              <a:t>ülkesinde</a:t>
            </a:r>
            <a:r>
              <a:rPr sz="725" spc="-5" dirty="0">
                <a:latin typeface="Calibri"/>
                <a:cs typeface="Calibri"/>
              </a:rPr>
              <a:t> ihraç </a:t>
            </a:r>
            <a:r>
              <a:rPr sz="725" spc="-9" dirty="0">
                <a:latin typeface="Calibri"/>
                <a:cs typeface="Calibri"/>
              </a:rPr>
              <a:t>amacıyla</a:t>
            </a:r>
            <a:r>
              <a:rPr sz="725" spc="-5" dirty="0">
                <a:latin typeface="Calibri"/>
                <a:cs typeface="Calibri"/>
              </a:rPr>
              <a:t> Türkiye'ye sev</a:t>
            </a:r>
            <a:r>
              <a:rPr sz="725" dirty="0">
                <a:latin typeface="Calibri"/>
                <a:cs typeface="Calibri"/>
              </a:rPr>
              <a:t>k</a:t>
            </a:r>
            <a:r>
              <a:rPr sz="725" spc="5" dirty="0">
                <a:latin typeface="Calibri"/>
                <a:cs typeface="Calibri"/>
              </a:rPr>
              <a:t> </a:t>
            </a:r>
            <a:r>
              <a:rPr sz="725" spc="-9" dirty="0">
                <a:latin typeface="Calibri"/>
                <a:cs typeface="Calibri"/>
              </a:rPr>
              <a:t>edilmek </a:t>
            </a:r>
            <a:r>
              <a:rPr sz="725" spc="-5" dirty="0">
                <a:latin typeface="Calibri"/>
                <a:cs typeface="Calibri"/>
              </a:rPr>
              <a:t>üzere taşıma belgesi</a:t>
            </a:r>
            <a:r>
              <a:rPr sz="725" spc="-9" dirty="0">
                <a:latin typeface="Calibri"/>
                <a:cs typeface="Calibri"/>
              </a:rPr>
              <a:t> düzenlenmiş</a:t>
            </a:r>
            <a:r>
              <a:rPr sz="725" spc="-5" dirty="0">
                <a:latin typeface="Calibri"/>
                <a:cs typeface="Calibri"/>
              </a:rPr>
              <a:t> </a:t>
            </a:r>
            <a:r>
              <a:rPr sz="725" spc="-9" dirty="0">
                <a:latin typeface="Calibri"/>
                <a:cs typeface="Calibri"/>
              </a:rPr>
              <a:t>veya</a:t>
            </a:r>
            <a:r>
              <a:rPr sz="725" spc="-5" dirty="0">
                <a:latin typeface="Calibri"/>
                <a:cs typeface="Calibri"/>
              </a:rPr>
              <a:t> Gümrük</a:t>
            </a:r>
            <a:r>
              <a:rPr sz="725" spc="-18" dirty="0">
                <a:latin typeface="Calibri"/>
                <a:cs typeface="Calibri"/>
              </a:rPr>
              <a:t> </a:t>
            </a:r>
            <a:r>
              <a:rPr sz="725" spc="-5" dirty="0">
                <a:latin typeface="Calibri"/>
                <a:cs typeface="Calibri"/>
              </a:rPr>
              <a:t>Mevzuatı</a:t>
            </a:r>
            <a:r>
              <a:rPr sz="725" spc="-9" dirty="0">
                <a:latin typeface="Calibri"/>
                <a:cs typeface="Calibri"/>
              </a:rPr>
              <a:t> uyarınca</a:t>
            </a:r>
            <a:r>
              <a:rPr sz="725" spc="-5" dirty="0">
                <a:latin typeface="Calibri"/>
                <a:cs typeface="Calibri"/>
              </a:rPr>
              <a:t> gümrük</a:t>
            </a:r>
            <a:r>
              <a:rPr sz="725" spc="-9" dirty="0">
                <a:latin typeface="Calibri"/>
                <a:cs typeface="Calibri"/>
              </a:rPr>
              <a:t> </a:t>
            </a:r>
            <a:r>
              <a:rPr sz="725" spc="-5" dirty="0">
                <a:latin typeface="Calibri"/>
                <a:cs typeface="Calibri"/>
              </a:rPr>
              <a:t>idarelerine </a:t>
            </a:r>
            <a:r>
              <a:rPr sz="725" spc="-9" dirty="0">
                <a:latin typeface="Calibri"/>
                <a:cs typeface="Calibri"/>
              </a:rPr>
              <a:t>sunulmuş</a:t>
            </a:r>
            <a:r>
              <a:rPr sz="725" spc="-5" dirty="0">
                <a:latin typeface="Calibri"/>
                <a:cs typeface="Calibri"/>
              </a:rPr>
              <a:t> </a:t>
            </a:r>
            <a:r>
              <a:rPr sz="725" spc="-9" dirty="0">
                <a:latin typeface="Calibri"/>
                <a:cs typeface="Calibri"/>
              </a:rPr>
              <a:t>olan</a:t>
            </a:r>
            <a:r>
              <a:rPr sz="725" spc="-5" dirty="0">
                <a:latin typeface="Calibri"/>
                <a:cs typeface="Calibri"/>
              </a:rPr>
              <a:t> </a:t>
            </a:r>
            <a:r>
              <a:rPr sz="725" spc="-9" dirty="0">
                <a:latin typeface="Calibri"/>
                <a:cs typeface="Calibri"/>
              </a:rPr>
              <a:t>ürünlerin</a:t>
            </a:r>
            <a:r>
              <a:rPr sz="725" spc="-5" dirty="0">
                <a:latin typeface="Calibri"/>
                <a:cs typeface="Calibri"/>
              </a:rPr>
              <a:t> ithalatı,</a:t>
            </a:r>
            <a:r>
              <a:rPr sz="725" dirty="0">
                <a:latin typeface="Calibri"/>
                <a:cs typeface="Calibri"/>
              </a:rPr>
              <a:t> 28/2/2026</a:t>
            </a:r>
            <a:r>
              <a:rPr sz="725" spc="-5" dirty="0">
                <a:latin typeface="Calibri"/>
                <a:cs typeface="Calibri"/>
              </a:rPr>
              <a:t> </a:t>
            </a:r>
            <a:r>
              <a:rPr sz="725" spc="-9" dirty="0">
                <a:latin typeface="Calibri"/>
                <a:cs typeface="Calibri"/>
              </a:rPr>
              <a:t>tarihine</a:t>
            </a:r>
            <a:r>
              <a:rPr sz="725" spc="-5" dirty="0">
                <a:latin typeface="Calibri"/>
                <a:cs typeface="Calibri"/>
              </a:rPr>
              <a:t> </a:t>
            </a:r>
            <a:r>
              <a:rPr sz="725" spc="-9" dirty="0">
                <a:latin typeface="Calibri"/>
                <a:cs typeface="Calibri"/>
              </a:rPr>
              <a:t>kadar </a:t>
            </a:r>
            <a:r>
              <a:rPr sz="725" spc="-5" dirty="0">
                <a:latin typeface="Calibri"/>
                <a:cs typeface="Calibri"/>
              </a:rPr>
              <a:t>(bu</a:t>
            </a:r>
            <a:r>
              <a:rPr sz="725" spc="5" dirty="0">
                <a:latin typeface="Calibri"/>
                <a:cs typeface="Calibri"/>
              </a:rPr>
              <a:t> </a:t>
            </a:r>
            <a:r>
              <a:rPr sz="725" spc="-9" dirty="0">
                <a:latin typeface="Calibri"/>
                <a:cs typeface="Calibri"/>
              </a:rPr>
              <a:t>tarih</a:t>
            </a:r>
            <a:r>
              <a:rPr sz="725" spc="-5" dirty="0">
                <a:latin typeface="Calibri"/>
                <a:cs typeface="Calibri"/>
              </a:rPr>
              <a:t> dahil) </a:t>
            </a:r>
            <a:r>
              <a:rPr sz="725" dirty="0">
                <a:latin typeface="Calibri"/>
                <a:cs typeface="Calibri"/>
              </a:rPr>
              <a:t>TAREKS </a:t>
            </a:r>
            <a:r>
              <a:rPr sz="725" spc="-9" dirty="0">
                <a:latin typeface="Calibri"/>
                <a:cs typeface="Calibri"/>
              </a:rPr>
              <a:t>başvurusunun</a:t>
            </a:r>
            <a:r>
              <a:rPr sz="725" spc="-5" dirty="0">
                <a:latin typeface="Calibri"/>
                <a:cs typeface="Calibri"/>
              </a:rPr>
              <a:t> gerçekleştirilmesi</a:t>
            </a:r>
            <a:r>
              <a:rPr sz="725" spc="-9" dirty="0">
                <a:latin typeface="Calibri"/>
                <a:cs typeface="Calibri"/>
              </a:rPr>
              <a:t> </a:t>
            </a:r>
            <a:r>
              <a:rPr sz="725" spc="-5" dirty="0">
                <a:latin typeface="Calibri"/>
                <a:cs typeface="Calibri"/>
              </a:rPr>
              <a:t>v</a:t>
            </a:r>
            <a:r>
              <a:rPr sz="725" dirty="0">
                <a:latin typeface="Calibri"/>
                <a:cs typeface="Calibri"/>
              </a:rPr>
              <a:t>e</a:t>
            </a:r>
            <a:r>
              <a:rPr sz="725" spc="-5" dirty="0">
                <a:latin typeface="Calibri"/>
                <a:cs typeface="Calibri"/>
              </a:rPr>
              <a:t> ithalatçı</a:t>
            </a:r>
            <a:r>
              <a:rPr sz="725" spc="-9" dirty="0">
                <a:latin typeface="Calibri"/>
                <a:cs typeface="Calibri"/>
              </a:rPr>
              <a:t> </a:t>
            </a:r>
            <a:r>
              <a:rPr sz="725" spc="-5" dirty="0">
                <a:latin typeface="Calibri"/>
                <a:cs typeface="Calibri"/>
              </a:rPr>
              <a:t>firmanın </a:t>
            </a:r>
            <a:r>
              <a:rPr sz="725" spc="-9" dirty="0">
                <a:latin typeface="Calibri"/>
                <a:cs typeface="Calibri"/>
              </a:rPr>
              <a:t>talebi</a:t>
            </a:r>
            <a:r>
              <a:rPr sz="725" spc="5" dirty="0">
                <a:latin typeface="Calibri"/>
                <a:cs typeface="Calibri"/>
              </a:rPr>
              <a:t> </a:t>
            </a:r>
            <a:r>
              <a:rPr sz="725" spc="-9" dirty="0">
                <a:latin typeface="Calibri"/>
                <a:cs typeface="Calibri"/>
              </a:rPr>
              <a:t>halinde,</a:t>
            </a:r>
            <a:r>
              <a:rPr sz="725" dirty="0">
                <a:latin typeface="Calibri"/>
                <a:cs typeface="Calibri"/>
              </a:rPr>
              <a:t> 15</a:t>
            </a:r>
            <a:r>
              <a:rPr sz="725" spc="-5" dirty="0">
                <a:latin typeface="Calibri"/>
                <a:cs typeface="Calibri"/>
              </a:rPr>
              <a:t> </a:t>
            </a:r>
            <a:r>
              <a:rPr sz="725" spc="-9" dirty="0">
                <a:latin typeface="Calibri"/>
                <a:cs typeface="Calibri"/>
              </a:rPr>
              <a:t>inci maddeyle yürürlükten</a:t>
            </a:r>
            <a:r>
              <a:rPr sz="725" spc="-5" dirty="0">
                <a:latin typeface="Calibri"/>
                <a:cs typeface="Calibri"/>
              </a:rPr>
              <a:t> </a:t>
            </a:r>
            <a:r>
              <a:rPr sz="725" spc="-9" dirty="0">
                <a:latin typeface="Calibri"/>
                <a:cs typeface="Calibri"/>
              </a:rPr>
              <a:t>kaldırılan</a:t>
            </a:r>
            <a:r>
              <a:rPr sz="725" spc="-5" dirty="0">
                <a:latin typeface="Calibri"/>
                <a:cs typeface="Calibri"/>
              </a:rPr>
              <a:t> Yapı</a:t>
            </a:r>
            <a:r>
              <a:rPr sz="725" spc="-9" dirty="0">
                <a:latin typeface="Calibri"/>
                <a:cs typeface="Calibri"/>
              </a:rPr>
              <a:t> Malzemelerinin</a:t>
            </a:r>
            <a:r>
              <a:rPr sz="725" spc="-5" dirty="0">
                <a:latin typeface="Calibri"/>
                <a:cs typeface="Calibri"/>
              </a:rPr>
              <a:t> İthalat</a:t>
            </a:r>
            <a:r>
              <a:rPr sz="725" spc="-9" dirty="0">
                <a:latin typeface="Calibri"/>
                <a:cs typeface="Calibri"/>
              </a:rPr>
              <a:t> </a:t>
            </a:r>
            <a:r>
              <a:rPr sz="725" spc="-5" dirty="0">
                <a:latin typeface="Calibri"/>
                <a:cs typeface="Calibri"/>
              </a:rPr>
              <a:t>Denetimi</a:t>
            </a:r>
            <a:r>
              <a:rPr sz="725" spc="-9" dirty="0">
                <a:latin typeface="Calibri"/>
                <a:cs typeface="Calibri"/>
              </a:rPr>
              <a:t> Tebliği </a:t>
            </a:r>
            <a:r>
              <a:rPr sz="725" spc="-5" dirty="0">
                <a:latin typeface="Calibri"/>
                <a:cs typeface="Calibri"/>
              </a:rPr>
              <a:t>(Ürün Güvenliği</a:t>
            </a:r>
            <a:r>
              <a:rPr sz="725" spc="-9" dirty="0">
                <a:latin typeface="Calibri"/>
                <a:cs typeface="Calibri"/>
              </a:rPr>
              <a:t> </a:t>
            </a:r>
            <a:r>
              <a:rPr sz="725" spc="-5" dirty="0">
                <a:latin typeface="Calibri"/>
                <a:cs typeface="Calibri"/>
              </a:rPr>
              <a:t>v</a:t>
            </a:r>
            <a:r>
              <a:rPr sz="725" dirty="0">
                <a:latin typeface="Calibri"/>
                <a:cs typeface="Calibri"/>
              </a:rPr>
              <a:t>e</a:t>
            </a:r>
            <a:r>
              <a:rPr sz="725" spc="-5" dirty="0">
                <a:latin typeface="Calibri"/>
                <a:cs typeface="Calibri"/>
              </a:rPr>
              <a:t> </a:t>
            </a:r>
            <a:r>
              <a:rPr sz="725" dirty="0">
                <a:latin typeface="Calibri"/>
                <a:cs typeface="Calibri"/>
              </a:rPr>
              <a:t>De-</a:t>
            </a:r>
            <a:r>
              <a:rPr sz="725" spc="-5" dirty="0">
                <a:latin typeface="Calibri"/>
                <a:cs typeface="Calibri"/>
              </a:rPr>
              <a:t>netimi:</a:t>
            </a:r>
            <a:r>
              <a:rPr sz="725" dirty="0">
                <a:latin typeface="Calibri"/>
                <a:cs typeface="Calibri"/>
              </a:rPr>
              <a:t> </a:t>
            </a:r>
            <a:r>
              <a:rPr sz="725" spc="-5" dirty="0">
                <a:latin typeface="Calibri"/>
                <a:cs typeface="Calibri"/>
              </a:rPr>
              <a:t>2025/14)'ne </a:t>
            </a:r>
            <a:r>
              <a:rPr sz="725" spc="5" dirty="0">
                <a:latin typeface="Calibri"/>
                <a:cs typeface="Calibri"/>
              </a:rPr>
              <a:t>g</a:t>
            </a:r>
            <a:r>
              <a:rPr sz="725" spc="-5" dirty="0">
                <a:latin typeface="Calibri"/>
                <a:cs typeface="Calibri"/>
              </a:rPr>
              <a:t>ör</a:t>
            </a:r>
            <a:r>
              <a:rPr sz="725" dirty="0">
                <a:latin typeface="Calibri"/>
                <a:cs typeface="Calibri"/>
              </a:rPr>
              <a:t>e</a:t>
            </a:r>
            <a:r>
              <a:rPr sz="725" spc="-5" dirty="0">
                <a:latin typeface="Calibri"/>
                <a:cs typeface="Calibri"/>
              </a:rPr>
              <a:t> </a:t>
            </a:r>
            <a:r>
              <a:rPr sz="725" spc="-9" dirty="0">
                <a:latin typeface="Calibri"/>
                <a:cs typeface="Calibri"/>
              </a:rPr>
              <a:t>sonuçlandırılır.</a:t>
            </a:r>
            <a:endParaRPr sz="725">
              <a:latin typeface="Calibri"/>
              <a:cs typeface="Calibri"/>
            </a:endParaRPr>
          </a:p>
          <a:p>
            <a:pPr marL="418620">
              <a:spcBef>
                <a:spcPts val="263"/>
              </a:spcBef>
            </a:pPr>
            <a:r>
              <a:rPr sz="725" b="1" spc="-9" dirty="0">
                <a:latin typeface="Calibri"/>
                <a:cs typeface="Calibri"/>
              </a:rPr>
              <a:t>Yürürlük</a:t>
            </a:r>
            <a:endParaRPr sz="725">
              <a:latin typeface="Calibri"/>
              <a:cs typeface="Calibri"/>
            </a:endParaRPr>
          </a:p>
          <a:p>
            <a:pPr marL="418620">
              <a:spcBef>
                <a:spcPts val="281"/>
              </a:spcBef>
            </a:pPr>
            <a:r>
              <a:rPr sz="725" b="1" dirty="0">
                <a:latin typeface="Calibri"/>
                <a:cs typeface="Calibri"/>
              </a:rPr>
              <a:t>MADDE</a:t>
            </a:r>
            <a:r>
              <a:rPr sz="725" b="1" spc="-9" dirty="0">
                <a:latin typeface="Calibri"/>
                <a:cs typeface="Calibri"/>
              </a:rPr>
              <a:t> </a:t>
            </a:r>
            <a:r>
              <a:rPr sz="725" b="1" dirty="0">
                <a:latin typeface="Calibri"/>
                <a:cs typeface="Calibri"/>
              </a:rPr>
              <a:t>16-</a:t>
            </a:r>
            <a:r>
              <a:rPr sz="725" b="1" spc="-18" dirty="0">
                <a:latin typeface="Calibri"/>
                <a:cs typeface="Calibri"/>
              </a:rPr>
              <a:t> </a:t>
            </a:r>
            <a:r>
              <a:rPr sz="725" dirty="0">
                <a:solidFill>
                  <a:srgbClr val="221F1F"/>
                </a:solidFill>
                <a:latin typeface="Calibri"/>
                <a:cs typeface="Calibri"/>
              </a:rPr>
              <a:t>(1)</a:t>
            </a:r>
            <a:r>
              <a:rPr sz="725" spc="-23" dirty="0">
                <a:solidFill>
                  <a:srgbClr val="221F1F"/>
                </a:solidFill>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Tebliğ</a:t>
            </a:r>
            <a:r>
              <a:rPr sz="725" spc="-5" dirty="0">
                <a:latin typeface="Calibri"/>
                <a:cs typeface="Calibri"/>
              </a:rPr>
              <a:t> </a:t>
            </a:r>
            <a:r>
              <a:rPr sz="725" dirty="0">
                <a:latin typeface="Calibri"/>
                <a:cs typeface="Calibri"/>
              </a:rPr>
              <a:t>1/1/2026</a:t>
            </a:r>
            <a:r>
              <a:rPr sz="725" spc="-14" dirty="0">
                <a:latin typeface="Calibri"/>
                <a:cs typeface="Calibri"/>
              </a:rPr>
              <a:t> </a:t>
            </a:r>
            <a:r>
              <a:rPr sz="725" spc="-9" dirty="0">
                <a:latin typeface="Calibri"/>
                <a:cs typeface="Calibri"/>
              </a:rPr>
              <a:t>tarihinde</a:t>
            </a:r>
            <a:r>
              <a:rPr sz="725" spc="-14" dirty="0">
                <a:latin typeface="Calibri"/>
                <a:cs typeface="Calibri"/>
              </a:rPr>
              <a:t> </a:t>
            </a:r>
            <a:r>
              <a:rPr sz="725" dirty="0">
                <a:latin typeface="Calibri"/>
                <a:cs typeface="Calibri"/>
              </a:rPr>
              <a:t>yürürlüğe</a:t>
            </a:r>
            <a:r>
              <a:rPr sz="725" spc="-9" dirty="0">
                <a:latin typeface="Calibri"/>
                <a:cs typeface="Calibri"/>
              </a:rPr>
              <a:t> girer.</a:t>
            </a:r>
            <a:endParaRPr sz="725">
              <a:latin typeface="Calibri"/>
              <a:cs typeface="Calibri"/>
            </a:endParaRPr>
          </a:p>
          <a:p>
            <a:pPr marL="418620">
              <a:spcBef>
                <a:spcPts val="45"/>
              </a:spcBef>
            </a:pPr>
            <a:r>
              <a:rPr sz="725" b="1" spc="-9" dirty="0">
                <a:latin typeface="Calibri"/>
                <a:cs typeface="Calibri"/>
              </a:rPr>
              <a:t>Yürütme</a:t>
            </a:r>
            <a:endParaRPr sz="725">
              <a:latin typeface="Calibri"/>
              <a:cs typeface="Calibri"/>
            </a:endParaRPr>
          </a:p>
          <a:p>
            <a:pPr marL="418620">
              <a:spcBef>
                <a:spcPts val="45"/>
              </a:spcBef>
            </a:pPr>
            <a:r>
              <a:rPr sz="725" b="1" dirty="0">
                <a:latin typeface="Calibri"/>
                <a:cs typeface="Calibri"/>
              </a:rPr>
              <a:t>MADDE</a:t>
            </a:r>
            <a:r>
              <a:rPr sz="725" b="1" spc="-5" dirty="0">
                <a:latin typeface="Calibri"/>
                <a:cs typeface="Calibri"/>
              </a:rPr>
              <a:t> </a:t>
            </a:r>
            <a:r>
              <a:rPr sz="725" b="1" dirty="0">
                <a:latin typeface="Calibri"/>
                <a:cs typeface="Calibri"/>
              </a:rPr>
              <a:t>17</a:t>
            </a:r>
            <a:r>
              <a:rPr sz="725" b="1" dirty="0">
                <a:solidFill>
                  <a:srgbClr val="221F1F"/>
                </a:solidFill>
                <a:latin typeface="Calibri"/>
                <a:cs typeface="Calibri"/>
              </a:rPr>
              <a:t>-</a:t>
            </a:r>
            <a:r>
              <a:rPr sz="725" b="1" spc="-23" dirty="0">
                <a:solidFill>
                  <a:srgbClr val="221F1F"/>
                </a:solidFill>
                <a:latin typeface="Calibri"/>
                <a:cs typeface="Calibri"/>
              </a:rPr>
              <a:t> </a:t>
            </a:r>
            <a:r>
              <a:rPr sz="725" b="1" dirty="0">
                <a:latin typeface="Calibri"/>
                <a:cs typeface="Calibri"/>
              </a:rPr>
              <a:t>(1) </a:t>
            </a:r>
            <a:r>
              <a:rPr sz="725" dirty="0">
                <a:latin typeface="Calibri"/>
                <a:cs typeface="Calibri"/>
              </a:rPr>
              <a:t>Bu</a:t>
            </a:r>
            <a:r>
              <a:rPr sz="725" spc="-9" dirty="0">
                <a:latin typeface="Calibri"/>
                <a:cs typeface="Calibri"/>
              </a:rPr>
              <a:t> </a:t>
            </a:r>
            <a:r>
              <a:rPr sz="725" dirty="0">
                <a:latin typeface="Calibri"/>
                <a:cs typeface="Calibri"/>
              </a:rPr>
              <a:t>Tebliğ </a:t>
            </a:r>
            <a:r>
              <a:rPr sz="725" spc="-9" dirty="0">
                <a:latin typeface="Calibri"/>
                <a:cs typeface="Calibri"/>
              </a:rPr>
              <a:t>hükümlerini</a:t>
            </a:r>
            <a:r>
              <a:rPr sz="725" spc="-14" dirty="0">
                <a:latin typeface="Calibri"/>
                <a:cs typeface="Calibri"/>
              </a:rPr>
              <a:t> </a:t>
            </a:r>
            <a:r>
              <a:rPr sz="725" dirty="0">
                <a:latin typeface="Calibri"/>
                <a:cs typeface="Calibri"/>
              </a:rPr>
              <a:t>Ticaret</a:t>
            </a:r>
            <a:r>
              <a:rPr sz="725" spc="-9" dirty="0">
                <a:latin typeface="Calibri"/>
                <a:cs typeface="Calibri"/>
              </a:rPr>
              <a:t> Bakanı</a:t>
            </a:r>
            <a:r>
              <a:rPr sz="725" spc="-14" dirty="0">
                <a:latin typeface="Calibri"/>
                <a:cs typeface="Calibri"/>
              </a:rPr>
              <a:t> </a:t>
            </a:r>
            <a:r>
              <a:rPr sz="725" spc="-9" dirty="0">
                <a:latin typeface="Calibri"/>
                <a:cs typeface="Calibri"/>
              </a:rPr>
              <a:t>yürütür</a:t>
            </a:r>
            <a:r>
              <a:rPr sz="725" b="1" spc="-9" dirty="0">
                <a:latin typeface="Calibri"/>
                <a:cs typeface="Calibri"/>
              </a:rPr>
              <a:t>.</a:t>
            </a:r>
            <a:endParaRPr sz="725">
              <a:latin typeface="Calibri"/>
              <a:cs typeface="Calibri"/>
            </a:endParaRPr>
          </a:p>
        </p:txBody>
      </p:sp>
      <p:sp>
        <p:nvSpPr>
          <p:cNvPr id="6" name="object 6"/>
          <p:cNvSpPr txBox="1"/>
          <p:nvPr/>
        </p:nvSpPr>
        <p:spPr>
          <a:xfrm>
            <a:off x="5083480" y="2887846"/>
            <a:ext cx="2024578" cy="207648"/>
          </a:xfrm>
          <a:prstGeom prst="rect">
            <a:avLst/>
          </a:prstGeom>
        </p:spPr>
        <p:txBody>
          <a:bodyPr vert="horz" wrap="square" lIns="0" tIns="12092" rIns="0" bIns="0" rtlCol="0">
            <a:spAutoFit/>
          </a:bodyPr>
          <a:lstStyle/>
          <a:p>
            <a:pPr marL="11516">
              <a:spcBef>
                <a:spcPts val="95"/>
              </a:spcBef>
            </a:pPr>
            <a:r>
              <a:rPr sz="1270" b="1" dirty="0">
                <a:solidFill>
                  <a:srgbClr val="ED0000"/>
                </a:solidFill>
                <a:latin typeface="Calibri"/>
                <a:cs typeface="Calibri"/>
              </a:rPr>
              <a:t>2026</a:t>
            </a:r>
            <a:r>
              <a:rPr sz="1270" b="1" spc="-32" dirty="0">
                <a:solidFill>
                  <a:srgbClr val="ED0000"/>
                </a:solidFill>
                <a:latin typeface="Calibri"/>
                <a:cs typeface="Calibri"/>
              </a:rPr>
              <a:t> </a:t>
            </a:r>
            <a:r>
              <a:rPr sz="1270" b="1" dirty="0">
                <a:solidFill>
                  <a:srgbClr val="ED0000"/>
                </a:solidFill>
                <a:latin typeface="Calibri"/>
                <a:cs typeface="Calibri"/>
              </a:rPr>
              <a:t>Eklenen</a:t>
            </a:r>
            <a:r>
              <a:rPr sz="1270" b="1" spc="-27"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dirty="0">
                <a:solidFill>
                  <a:srgbClr val="ED0000"/>
                </a:solidFill>
                <a:latin typeface="Calibri"/>
                <a:cs typeface="Calibri"/>
              </a:rPr>
              <a:t>Listesi</a:t>
            </a:r>
            <a:r>
              <a:rPr sz="1270" b="1" spc="-27" dirty="0">
                <a:solidFill>
                  <a:srgbClr val="ED0000"/>
                </a:solidFill>
                <a:latin typeface="Calibri"/>
                <a:cs typeface="Calibri"/>
              </a:rPr>
              <a:t> </a:t>
            </a:r>
            <a:r>
              <a:rPr sz="1270" b="1" spc="-9" dirty="0">
                <a:solidFill>
                  <a:srgbClr val="ED0000"/>
                </a:solidFill>
                <a:latin typeface="Calibri"/>
                <a:cs typeface="Calibri"/>
              </a:rPr>
              <a:t>EK-</a:t>
            </a:r>
            <a:r>
              <a:rPr sz="1270" b="1" spc="-45" dirty="0">
                <a:solidFill>
                  <a:srgbClr val="ED0000"/>
                </a:solidFill>
                <a:latin typeface="Calibri"/>
                <a:cs typeface="Calibri"/>
              </a:rPr>
              <a:t>1</a:t>
            </a:r>
            <a:endParaRPr sz="1270">
              <a:latin typeface="Calibri"/>
              <a:cs typeface="Calibri"/>
            </a:endParaRPr>
          </a:p>
        </p:txBody>
      </p:sp>
      <p:graphicFrame>
        <p:nvGraphicFramePr>
          <p:cNvPr id="7" name="object 7"/>
          <p:cNvGraphicFramePr>
            <a:graphicFrameLocks noGrp="1"/>
          </p:cNvGraphicFramePr>
          <p:nvPr/>
        </p:nvGraphicFramePr>
        <p:xfrm>
          <a:off x="1662197" y="3117701"/>
          <a:ext cx="6374312" cy="684647"/>
        </p:xfrm>
        <a:graphic>
          <a:graphicData uri="http://schemas.openxmlformats.org/drawingml/2006/table">
            <a:tbl>
              <a:tblPr firstRow="1" bandRow="1">
                <a:tableStyleId>{2D5ABB26-0587-4C30-8999-92F81FD0307C}</a:tableStyleId>
              </a:tblPr>
              <a:tblGrid>
                <a:gridCol w="1168912">
                  <a:extLst>
                    <a:ext uri="{9D8B030D-6E8A-4147-A177-3AD203B41FA5}">
                      <a16:colId xmlns:a16="http://schemas.microsoft.com/office/drawing/2014/main" val="20000"/>
                    </a:ext>
                  </a:extLst>
                </a:gridCol>
                <a:gridCol w="3822284">
                  <a:extLst>
                    <a:ext uri="{9D8B030D-6E8A-4147-A177-3AD203B41FA5}">
                      <a16:colId xmlns:a16="http://schemas.microsoft.com/office/drawing/2014/main" val="20001"/>
                    </a:ext>
                  </a:extLst>
                </a:gridCol>
                <a:gridCol w="1383116">
                  <a:extLst>
                    <a:ext uri="{9D8B030D-6E8A-4147-A177-3AD203B41FA5}">
                      <a16:colId xmlns:a16="http://schemas.microsoft.com/office/drawing/2014/main" val="20002"/>
                    </a:ext>
                  </a:extLst>
                </a:gridCol>
              </a:tblGrid>
              <a:tr h="228024">
                <a:tc>
                  <a:txBody>
                    <a:bodyPr/>
                    <a:lstStyle/>
                    <a:p>
                      <a:pPr marL="68580">
                        <a:lnSpc>
                          <a:spcPts val="950"/>
                        </a:lnSpc>
                      </a:pPr>
                      <a:r>
                        <a:rPr sz="700" b="1" dirty="0">
                          <a:latin typeface="Calibri"/>
                          <a:cs typeface="Calibri"/>
                        </a:rPr>
                        <a:t>GTİP</a:t>
                      </a:r>
                      <a:r>
                        <a:rPr sz="700" b="1" spc="-25" dirty="0">
                          <a:latin typeface="Calibri"/>
                          <a:cs typeface="Calibri"/>
                        </a:rPr>
                        <a:t> </a:t>
                      </a:r>
                      <a:r>
                        <a:rPr sz="700" b="1" spc="-20" dirty="0">
                          <a:latin typeface="Calibri"/>
                          <a:cs typeface="Calibri"/>
                        </a:rPr>
                        <a:t>Kodu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95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9175">
                <a:tc>
                  <a:txBody>
                    <a:bodyPr/>
                    <a:lstStyle/>
                    <a:p>
                      <a:pPr marL="68580">
                        <a:lnSpc>
                          <a:spcPts val="950"/>
                        </a:lnSpc>
                      </a:pPr>
                      <a:r>
                        <a:rPr sz="700" spc="-10" dirty="0">
                          <a:latin typeface="Calibri"/>
                          <a:cs typeface="Calibri"/>
                        </a:rPr>
                        <a:t>6806.10.00.00.13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950"/>
                        </a:lnSpc>
                      </a:pPr>
                      <a:r>
                        <a:rPr sz="700" dirty="0">
                          <a:latin typeface="Calibri"/>
                          <a:cs typeface="Calibri"/>
                        </a:rPr>
                        <a:t>Seramik</a:t>
                      </a:r>
                      <a:r>
                        <a:rPr sz="700" spc="-10" dirty="0">
                          <a:latin typeface="Calibri"/>
                          <a:cs typeface="Calibri"/>
                        </a:rPr>
                        <a:t> elyaf kağıt</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20" dirty="0">
                          <a:latin typeface="Calibri"/>
                          <a:cs typeface="Calibri"/>
                        </a:rPr>
                        <a:t> </a:t>
                      </a:r>
                      <a:r>
                        <a:rPr sz="700" spc="-10" dirty="0">
                          <a:latin typeface="Calibri"/>
                          <a:cs typeface="Calibri"/>
                        </a:rPr>
                        <a:t>Korelasyona</a:t>
                      </a:r>
                      <a:r>
                        <a:rPr sz="700" spc="15" dirty="0">
                          <a:latin typeface="Calibri"/>
                          <a:cs typeface="Calibri"/>
                        </a:rPr>
                        <a:t> </a:t>
                      </a:r>
                      <a:r>
                        <a:rPr sz="700" spc="-10" dirty="0">
                          <a:latin typeface="Calibri"/>
                          <a:cs typeface="Calibri"/>
                        </a:rPr>
                        <a:t>Uğradı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marL="68580">
                        <a:lnSpc>
                          <a:spcPts val="940"/>
                        </a:lnSpc>
                      </a:pPr>
                      <a:r>
                        <a:rPr sz="700" spc="-10" dirty="0">
                          <a:latin typeface="Calibri"/>
                          <a:cs typeface="Calibri"/>
                        </a:rPr>
                        <a:t>6806.10.00.00.14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940"/>
                        </a:lnSpc>
                      </a:pPr>
                      <a:r>
                        <a:rPr sz="700" dirty="0">
                          <a:latin typeface="Calibri"/>
                          <a:cs typeface="Calibri"/>
                        </a:rPr>
                        <a:t>Seramik</a:t>
                      </a:r>
                      <a:r>
                        <a:rPr sz="700" spc="-20" dirty="0">
                          <a:latin typeface="Calibri"/>
                          <a:cs typeface="Calibri"/>
                        </a:rPr>
                        <a:t> </a:t>
                      </a:r>
                      <a:r>
                        <a:rPr sz="700" spc="-10" dirty="0">
                          <a:latin typeface="Calibri"/>
                          <a:cs typeface="Calibri"/>
                        </a:rPr>
                        <a:t>elyaf</a:t>
                      </a:r>
                      <a:r>
                        <a:rPr sz="700" spc="-20" dirty="0">
                          <a:latin typeface="Calibri"/>
                          <a:cs typeface="Calibri"/>
                        </a:rPr>
                        <a:t> </a:t>
                      </a:r>
                      <a:r>
                        <a:rPr sz="700" spc="-10" dirty="0">
                          <a:latin typeface="Calibri"/>
                          <a:cs typeface="Calibri"/>
                        </a:rPr>
                        <a:t>plaka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20" dirty="0">
                          <a:latin typeface="Calibri"/>
                          <a:cs typeface="Calibri"/>
                        </a:rPr>
                        <a:t> </a:t>
                      </a:r>
                      <a:r>
                        <a:rPr sz="700" spc="-10" dirty="0">
                          <a:latin typeface="Calibri"/>
                          <a:cs typeface="Calibri"/>
                        </a:rPr>
                        <a:t>Korelasyona</a:t>
                      </a:r>
                      <a:r>
                        <a:rPr sz="700" spc="15" dirty="0">
                          <a:latin typeface="Calibri"/>
                          <a:cs typeface="Calibri"/>
                        </a:rPr>
                        <a:t> </a:t>
                      </a:r>
                      <a:r>
                        <a:rPr sz="700" spc="-10" dirty="0">
                          <a:latin typeface="Calibri"/>
                          <a:cs typeface="Calibri"/>
                        </a:rPr>
                        <a:t>Uğradı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bl>
          </a:graphicData>
        </a:graphic>
      </p:graphicFrame>
      <p:sp>
        <p:nvSpPr>
          <p:cNvPr id="8" name="object 8"/>
          <p:cNvSpPr txBox="1"/>
          <p:nvPr/>
        </p:nvSpPr>
        <p:spPr>
          <a:xfrm>
            <a:off x="1650652" y="3876647"/>
            <a:ext cx="5790432" cy="869056"/>
          </a:xfrm>
          <a:prstGeom prst="rect">
            <a:avLst/>
          </a:prstGeom>
        </p:spPr>
        <p:txBody>
          <a:bodyPr vert="horz" wrap="square" lIns="0" tIns="47216" rIns="0" bIns="0" rtlCol="0">
            <a:spAutoFit/>
          </a:bodyPr>
          <a:lstStyle/>
          <a:p>
            <a:pPr marL="3100204" algn="ctr">
              <a:spcBef>
                <a:spcPts val="371"/>
              </a:spcBef>
            </a:pPr>
            <a:r>
              <a:rPr sz="1270" b="1" dirty="0">
                <a:solidFill>
                  <a:srgbClr val="ED0000"/>
                </a:solidFill>
                <a:latin typeface="Calibri"/>
                <a:cs typeface="Calibri"/>
              </a:rPr>
              <a:t>2026</a:t>
            </a:r>
            <a:r>
              <a:rPr sz="1270" b="1" spc="-41" dirty="0">
                <a:solidFill>
                  <a:srgbClr val="ED0000"/>
                </a:solidFill>
                <a:latin typeface="Calibri"/>
                <a:cs typeface="Calibri"/>
              </a:rPr>
              <a:t> </a:t>
            </a:r>
            <a:r>
              <a:rPr sz="1270" b="1" dirty="0">
                <a:solidFill>
                  <a:srgbClr val="ED0000"/>
                </a:solidFill>
                <a:latin typeface="Calibri"/>
                <a:cs typeface="Calibri"/>
              </a:rPr>
              <a:t>Çıkarılan</a:t>
            </a:r>
            <a:r>
              <a:rPr sz="1270" b="1" spc="-36"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spc="-9" dirty="0">
                <a:solidFill>
                  <a:srgbClr val="ED0000"/>
                </a:solidFill>
                <a:latin typeface="Calibri"/>
                <a:cs typeface="Calibri"/>
              </a:rPr>
              <a:t>Listesi</a:t>
            </a:r>
            <a:endParaRPr sz="1270">
              <a:latin typeface="Calibri"/>
              <a:cs typeface="Calibri"/>
            </a:endParaRPr>
          </a:p>
          <a:p>
            <a:pPr marL="3096748" algn="ctr">
              <a:spcBef>
                <a:spcPts val="163"/>
              </a:spcBef>
            </a:pPr>
            <a:r>
              <a:rPr sz="725" spc="-9" dirty="0">
                <a:latin typeface="Calibri"/>
                <a:cs typeface="Calibri"/>
              </a:rPr>
              <a:t>Çıkartılan</a:t>
            </a:r>
            <a:r>
              <a:rPr sz="725" spc="5" dirty="0">
                <a:latin typeface="Calibri"/>
                <a:cs typeface="Calibri"/>
              </a:rPr>
              <a:t> </a:t>
            </a:r>
            <a:r>
              <a:rPr sz="725" dirty="0">
                <a:latin typeface="Calibri"/>
                <a:cs typeface="Calibri"/>
              </a:rPr>
              <a:t>Bir</a:t>
            </a:r>
            <a:r>
              <a:rPr sz="725" spc="-5" dirty="0">
                <a:latin typeface="Calibri"/>
                <a:cs typeface="Calibri"/>
              </a:rPr>
              <a:t> </a:t>
            </a:r>
            <a:r>
              <a:rPr sz="725" dirty="0">
                <a:latin typeface="Calibri"/>
                <a:cs typeface="Calibri"/>
              </a:rPr>
              <a:t>Gtip</a:t>
            </a:r>
            <a:r>
              <a:rPr sz="725" spc="-5" dirty="0">
                <a:latin typeface="Calibri"/>
                <a:cs typeface="Calibri"/>
              </a:rPr>
              <a:t> </a:t>
            </a:r>
            <a:r>
              <a:rPr sz="725" spc="-9" dirty="0">
                <a:latin typeface="Calibri"/>
                <a:cs typeface="Calibri"/>
              </a:rPr>
              <a:t>Görülmedi</a:t>
            </a:r>
            <a:endParaRPr sz="725">
              <a:latin typeface="Calibri"/>
              <a:cs typeface="Calibri"/>
            </a:endParaRPr>
          </a:p>
          <a:p>
            <a:pPr marL="11516" marR="4607">
              <a:lnSpc>
                <a:spcPct val="218800"/>
              </a:lnSpc>
              <a:spcBef>
                <a:spcPts val="9"/>
              </a:spcBef>
            </a:pPr>
            <a:r>
              <a:rPr sz="725" spc="-9" dirty="0">
                <a:latin typeface="Calibri"/>
                <a:cs typeface="Calibri"/>
              </a:rPr>
              <a:t>Evraksal Değişiklik</a:t>
            </a:r>
            <a:r>
              <a:rPr sz="725" spc="-5" dirty="0">
                <a:latin typeface="Calibri"/>
                <a:cs typeface="Calibri"/>
              </a:rPr>
              <a:t> </a:t>
            </a:r>
            <a:r>
              <a:rPr sz="725" dirty="0">
                <a:latin typeface="Calibri"/>
                <a:cs typeface="Calibri"/>
              </a:rPr>
              <a:t>Tespit</a:t>
            </a:r>
            <a:r>
              <a:rPr sz="725" spc="9" dirty="0">
                <a:latin typeface="Calibri"/>
                <a:cs typeface="Calibri"/>
              </a:rPr>
              <a:t> </a:t>
            </a:r>
            <a:r>
              <a:rPr sz="725" spc="-9" dirty="0">
                <a:latin typeface="Calibri"/>
                <a:cs typeface="Calibri"/>
              </a:rPr>
              <a:t>edilmedi.</a:t>
            </a:r>
            <a:r>
              <a:rPr sz="725" spc="5" dirty="0">
                <a:latin typeface="Calibri"/>
                <a:cs typeface="Calibri"/>
              </a:rPr>
              <a:t> </a:t>
            </a:r>
            <a:r>
              <a:rPr sz="725" dirty="0">
                <a:latin typeface="Calibri"/>
                <a:cs typeface="Calibri"/>
              </a:rPr>
              <a:t>Ek</a:t>
            </a:r>
            <a:r>
              <a:rPr sz="725" spc="9" dirty="0">
                <a:latin typeface="Calibri"/>
                <a:cs typeface="Calibri"/>
              </a:rPr>
              <a:t> </a:t>
            </a:r>
            <a:r>
              <a:rPr sz="725" dirty="0">
                <a:latin typeface="Calibri"/>
                <a:cs typeface="Calibri"/>
              </a:rPr>
              <a:t>Olarak</a:t>
            </a:r>
            <a:r>
              <a:rPr sz="725" spc="-5" dirty="0">
                <a:latin typeface="Calibri"/>
                <a:cs typeface="Calibri"/>
              </a:rPr>
              <a:t> </a:t>
            </a:r>
            <a:r>
              <a:rPr sz="725" b="1" dirty="0">
                <a:latin typeface="Calibri"/>
                <a:cs typeface="Calibri"/>
              </a:rPr>
              <a:t>4.İthal</a:t>
            </a:r>
            <a:r>
              <a:rPr sz="725" b="1" spc="-5" dirty="0">
                <a:latin typeface="Calibri"/>
                <a:cs typeface="Calibri"/>
              </a:rPr>
              <a:t> </a:t>
            </a:r>
            <a:r>
              <a:rPr sz="725" b="1" dirty="0">
                <a:latin typeface="Calibri"/>
                <a:cs typeface="Calibri"/>
              </a:rPr>
              <a:t>edilmek istenen</a:t>
            </a:r>
            <a:r>
              <a:rPr sz="725" b="1" spc="-5" dirty="0">
                <a:latin typeface="Calibri"/>
                <a:cs typeface="Calibri"/>
              </a:rPr>
              <a:t> </a:t>
            </a:r>
            <a:r>
              <a:rPr sz="725" b="1" dirty="0">
                <a:latin typeface="Calibri"/>
                <a:cs typeface="Calibri"/>
              </a:rPr>
              <a:t>ürüne</a:t>
            </a:r>
            <a:r>
              <a:rPr sz="725" b="1" spc="-5" dirty="0">
                <a:latin typeface="Calibri"/>
                <a:cs typeface="Calibri"/>
              </a:rPr>
              <a:t> </a:t>
            </a:r>
            <a:r>
              <a:rPr sz="725" b="1" dirty="0">
                <a:latin typeface="Calibri"/>
                <a:cs typeface="Calibri"/>
              </a:rPr>
              <a:t>ait gümrüklü</a:t>
            </a:r>
            <a:r>
              <a:rPr sz="725" b="1" spc="-9" dirty="0">
                <a:latin typeface="Calibri"/>
                <a:cs typeface="Calibri"/>
              </a:rPr>
              <a:t> </a:t>
            </a:r>
            <a:r>
              <a:rPr sz="725" b="1" dirty="0">
                <a:latin typeface="Calibri"/>
                <a:cs typeface="Calibri"/>
              </a:rPr>
              <a:t>sahada </a:t>
            </a:r>
            <a:r>
              <a:rPr sz="725" b="1" spc="-9" dirty="0">
                <a:latin typeface="Calibri"/>
                <a:cs typeface="Calibri"/>
              </a:rPr>
              <a:t>çekilmiş</a:t>
            </a:r>
            <a:r>
              <a:rPr sz="725" b="1" spc="5" dirty="0">
                <a:latin typeface="Calibri"/>
                <a:cs typeface="Calibri"/>
              </a:rPr>
              <a:t> </a:t>
            </a:r>
            <a:r>
              <a:rPr sz="725" b="1" dirty="0">
                <a:latin typeface="Calibri"/>
                <a:cs typeface="Calibri"/>
              </a:rPr>
              <a:t>ürün </a:t>
            </a:r>
            <a:r>
              <a:rPr sz="725" b="1" spc="-9" dirty="0">
                <a:latin typeface="Calibri"/>
                <a:cs typeface="Calibri"/>
              </a:rPr>
              <a:t>görselleri</a:t>
            </a:r>
            <a:r>
              <a:rPr sz="725" b="1" spc="-5" dirty="0">
                <a:latin typeface="Calibri"/>
                <a:cs typeface="Calibri"/>
              </a:rPr>
              <a:t> </a:t>
            </a:r>
            <a:r>
              <a:rPr sz="725" dirty="0">
                <a:latin typeface="Calibri"/>
                <a:cs typeface="Calibri"/>
              </a:rPr>
              <a:t>Talep</a:t>
            </a:r>
            <a:r>
              <a:rPr sz="725" spc="-5" dirty="0">
                <a:latin typeface="Calibri"/>
                <a:cs typeface="Calibri"/>
              </a:rPr>
              <a:t> </a:t>
            </a:r>
            <a:r>
              <a:rPr sz="725" spc="-9" dirty="0">
                <a:latin typeface="Calibri"/>
                <a:cs typeface="Calibri"/>
              </a:rPr>
              <a:t>edilecektir.</a:t>
            </a:r>
            <a:r>
              <a:rPr sz="725" spc="5" dirty="0">
                <a:latin typeface="Calibri"/>
                <a:cs typeface="Calibri"/>
              </a:rPr>
              <a:t> </a:t>
            </a:r>
            <a:r>
              <a:rPr sz="725" dirty="0">
                <a:latin typeface="Calibri"/>
                <a:cs typeface="Calibri"/>
              </a:rPr>
              <a:t>Bu </a:t>
            </a:r>
            <a:r>
              <a:rPr sz="725" spc="-9" dirty="0">
                <a:latin typeface="Calibri"/>
                <a:cs typeface="Calibri"/>
              </a:rPr>
              <a:t>eklenmiştir.</a:t>
            </a:r>
            <a:r>
              <a:rPr sz="725" spc="453" dirty="0">
                <a:latin typeface="Calibri"/>
                <a:cs typeface="Calibri"/>
              </a:rPr>
              <a:t> </a:t>
            </a:r>
            <a:r>
              <a:rPr sz="725" spc="-9" dirty="0">
                <a:latin typeface="Calibri"/>
                <a:cs typeface="Calibri"/>
              </a:rPr>
              <a:t>Bilginize</a:t>
            </a:r>
            <a:r>
              <a:rPr sz="725" spc="27" dirty="0">
                <a:latin typeface="Calibri"/>
                <a:cs typeface="Calibri"/>
              </a:rPr>
              <a:t> </a:t>
            </a:r>
            <a:r>
              <a:rPr sz="725" spc="-9" dirty="0">
                <a:latin typeface="Calibri"/>
                <a:cs typeface="Calibri"/>
              </a:rPr>
              <a:t>Sunulur.</a:t>
            </a:r>
            <a:endParaRPr sz="725">
              <a:latin typeface="Calibri"/>
              <a:cs typeface="Calibri"/>
            </a:endParaRPr>
          </a:p>
        </p:txBody>
      </p:sp>
      <p:sp>
        <p:nvSpPr>
          <p:cNvPr id="9" name="object 9"/>
          <p:cNvSpPr/>
          <p:nvPr/>
        </p:nvSpPr>
        <p:spPr>
          <a:xfrm>
            <a:off x="1645613" y="4759486"/>
            <a:ext cx="8899853" cy="8637"/>
          </a:xfrm>
          <a:custGeom>
            <a:avLst/>
            <a:gdLst/>
            <a:ahLst/>
            <a:cxnLst/>
            <a:rect l="l" t="t" r="r" b="b"/>
            <a:pathLst>
              <a:path w="9814560" h="9525">
                <a:moveTo>
                  <a:pt x="9814560" y="0"/>
                </a:moveTo>
                <a:lnTo>
                  <a:pt x="0" y="0"/>
                </a:lnTo>
                <a:lnTo>
                  <a:pt x="0" y="9143"/>
                </a:lnTo>
                <a:lnTo>
                  <a:pt x="9814560" y="9143"/>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351064918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650680" y="783665"/>
            <a:ext cx="9072599" cy="268298"/>
          </a:xfrm>
          <a:prstGeom prst="rect">
            <a:avLst/>
          </a:prstGeom>
        </p:spPr>
        <p:txBody>
          <a:bodyPr vert="horz" wrap="square" lIns="0" tIns="10941" rIns="0" bIns="0" rtlCol="0">
            <a:spAutoFit/>
          </a:bodyPr>
          <a:lstStyle/>
          <a:p>
            <a:pPr marL="158926" marR="4607" indent="-147985">
              <a:lnSpc>
                <a:spcPct val="110000"/>
              </a:lnSpc>
              <a:spcBef>
                <a:spcPts val="86"/>
              </a:spcBef>
            </a:pPr>
            <a:r>
              <a:rPr sz="1600" b="1" dirty="0">
                <a:solidFill>
                  <a:srgbClr val="FF0000"/>
                </a:solidFill>
                <a:latin typeface="Calibri"/>
                <a:cs typeface="Calibri"/>
              </a:rPr>
              <a:t>Pil</a:t>
            </a:r>
            <a:r>
              <a:rPr sz="1600" b="1" spc="-5" dirty="0">
                <a:solidFill>
                  <a:srgbClr val="FF0000"/>
                </a:solidFill>
                <a:latin typeface="Calibri"/>
                <a:cs typeface="Calibri"/>
              </a:rPr>
              <a:t> </a:t>
            </a:r>
            <a:r>
              <a:rPr sz="1600" b="1" dirty="0">
                <a:solidFill>
                  <a:srgbClr val="FF0000"/>
                </a:solidFill>
                <a:latin typeface="Calibri"/>
                <a:cs typeface="Calibri"/>
              </a:rPr>
              <a:t>ve</a:t>
            </a:r>
            <a:r>
              <a:rPr sz="1600" b="1" spc="5" dirty="0">
                <a:solidFill>
                  <a:srgbClr val="FF0000"/>
                </a:solidFill>
                <a:latin typeface="Calibri"/>
                <a:cs typeface="Calibri"/>
              </a:rPr>
              <a:t> </a:t>
            </a:r>
            <a:r>
              <a:rPr sz="1600" b="1" spc="-9" dirty="0">
                <a:solidFill>
                  <a:srgbClr val="FF0000"/>
                </a:solidFill>
                <a:latin typeface="Calibri"/>
                <a:cs typeface="Calibri"/>
              </a:rPr>
              <a:t>Akümülatörlerin</a:t>
            </a:r>
            <a:r>
              <a:rPr sz="1600" b="1" dirty="0">
                <a:solidFill>
                  <a:srgbClr val="FF0000"/>
                </a:solidFill>
                <a:latin typeface="Calibri"/>
                <a:cs typeface="Calibri"/>
              </a:rPr>
              <a:t> İthalat Denetimi</a:t>
            </a:r>
            <a:r>
              <a:rPr sz="1600" b="1" spc="-5" dirty="0">
                <a:solidFill>
                  <a:srgbClr val="FF0000"/>
                </a:solidFill>
                <a:latin typeface="Calibri"/>
                <a:cs typeface="Calibri"/>
              </a:rPr>
              <a:t> </a:t>
            </a:r>
            <a:r>
              <a:rPr sz="1600" b="1" spc="-9" dirty="0">
                <a:solidFill>
                  <a:srgbClr val="FF0000"/>
                </a:solidFill>
                <a:latin typeface="Calibri"/>
                <a:cs typeface="Calibri"/>
              </a:rPr>
              <a:t>Tebliği</a:t>
            </a:r>
            <a:r>
              <a:rPr sz="1600" b="1" spc="453" dirty="0">
                <a:solidFill>
                  <a:srgbClr val="FF0000"/>
                </a:solidFill>
                <a:latin typeface="Calibri"/>
                <a:cs typeface="Calibri"/>
              </a:rPr>
              <a:t> </a:t>
            </a:r>
            <a:r>
              <a:rPr sz="1600" b="1" dirty="0">
                <a:solidFill>
                  <a:srgbClr val="FF0000"/>
                </a:solidFill>
                <a:latin typeface="Calibri"/>
                <a:cs typeface="Calibri"/>
              </a:rPr>
              <a:t>(Ürün</a:t>
            </a:r>
            <a:r>
              <a:rPr sz="1600" b="1" spc="-27" dirty="0">
                <a:solidFill>
                  <a:srgbClr val="FF0000"/>
                </a:solidFill>
                <a:latin typeface="Calibri"/>
                <a:cs typeface="Calibri"/>
              </a:rPr>
              <a:t> </a:t>
            </a:r>
            <a:r>
              <a:rPr sz="1600" b="1" dirty="0">
                <a:solidFill>
                  <a:srgbClr val="FF0000"/>
                </a:solidFill>
                <a:latin typeface="Calibri"/>
                <a:cs typeface="Calibri"/>
              </a:rPr>
              <a:t>Güvenliği</a:t>
            </a:r>
            <a:r>
              <a:rPr sz="1600" b="1" spc="-23" dirty="0">
                <a:solidFill>
                  <a:srgbClr val="FF0000"/>
                </a:solidFill>
                <a:latin typeface="Calibri"/>
                <a:cs typeface="Calibri"/>
              </a:rPr>
              <a:t> </a:t>
            </a:r>
            <a:r>
              <a:rPr sz="1600" b="1" dirty="0">
                <a:solidFill>
                  <a:srgbClr val="FF0000"/>
                </a:solidFill>
                <a:latin typeface="Calibri"/>
                <a:cs typeface="Calibri"/>
              </a:rPr>
              <a:t>ve</a:t>
            </a:r>
            <a:r>
              <a:rPr sz="1600" b="1" spc="-14" dirty="0">
                <a:solidFill>
                  <a:srgbClr val="FF0000"/>
                </a:solidFill>
                <a:latin typeface="Calibri"/>
                <a:cs typeface="Calibri"/>
              </a:rPr>
              <a:t> </a:t>
            </a:r>
            <a:r>
              <a:rPr sz="1600" b="1" dirty="0">
                <a:solidFill>
                  <a:srgbClr val="FF0000"/>
                </a:solidFill>
                <a:latin typeface="Calibri"/>
                <a:cs typeface="Calibri"/>
              </a:rPr>
              <a:t>Denetimi:</a:t>
            </a:r>
            <a:r>
              <a:rPr sz="1600" b="1" spc="-9" dirty="0">
                <a:solidFill>
                  <a:srgbClr val="FF0000"/>
                </a:solidFill>
                <a:latin typeface="Calibri"/>
                <a:cs typeface="Calibri"/>
              </a:rPr>
              <a:t> 2026/15)</a:t>
            </a:r>
            <a:endParaRPr sz="160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2285461789"/>
              </p:ext>
            </p:extLst>
          </p:nvPr>
        </p:nvGraphicFramePr>
        <p:xfrm>
          <a:off x="659219" y="1053045"/>
          <a:ext cx="11015330" cy="5344843"/>
        </p:xfrm>
        <a:graphic>
          <a:graphicData uri="http://schemas.openxmlformats.org/drawingml/2006/table">
            <a:tbl>
              <a:tblPr firstRow="1" bandRow="1">
                <a:tableStyleId>{2D5ABB26-0587-4C30-8999-92F81FD0307C}</a:tableStyleId>
              </a:tblPr>
              <a:tblGrid>
                <a:gridCol w="2079724">
                  <a:extLst>
                    <a:ext uri="{9D8B030D-6E8A-4147-A177-3AD203B41FA5}">
                      <a16:colId xmlns:a16="http://schemas.microsoft.com/office/drawing/2014/main" val="20000"/>
                    </a:ext>
                  </a:extLst>
                </a:gridCol>
                <a:gridCol w="3573542">
                  <a:extLst>
                    <a:ext uri="{9D8B030D-6E8A-4147-A177-3AD203B41FA5}">
                      <a16:colId xmlns:a16="http://schemas.microsoft.com/office/drawing/2014/main" val="20001"/>
                    </a:ext>
                  </a:extLst>
                </a:gridCol>
                <a:gridCol w="4095749">
                  <a:extLst>
                    <a:ext uri="{9D8B030D-6E8A-4147-A177-3AD203B41FA5}">
                      <a16:colId xmlns:a16="http://schemas.microsoft.com/office/drawing/2014/main" val="20002"/>
                    </a:ext>
                  </a:extLst>
                </a:gridCol>
                <a:gridCol w="1266315">
                  <a:extLst>
                    <a:ext uri="{9D8B030D-6E8A-4147-A177-3AD203B41FA5}">
                      <a16:colId xmlns:a16="http://schemas.microsoft.com/office/drawing/2014/main" val="20003"/>
                    </a:ext>
                  </a:extLst>
                </a:gridCol>
              </a:tblGrid>
              <a:tr h="117466">
                <a:tc>
                  <a:txBody>
                    <a:bodyPr/>
                    <a:lstStyle/>
                    <a:p>
                      <a:pPr marL="333375">
                        <a:lnSpc>
                          <a:spcPts val="919"/>
                        </a:lnSpc>
                      </a:pPr>
                      <a:r>
                        <a:rPr sz="700" b="1" dirty="0">
                          <a:solidFill>
                            <a:srgbClr val="FF0000"/>
                          </a:solidFill>
                          <a:latin typeface="Calibri"/>
                          <a:cs typeface="Calibri"/>
                        </a:rPr>
                        <a:t>Değişen</a:t>
                      </a:r>
                      <a:r>
                        <a:rPr sz="700" b="1" spc="-30" dirty="0">
                          <a:solidFill>
                            <a:srgbClr val="FF0000"/>
                          </a:solidFill>
                          <a:latin typeface="Calibri"/>
                          <a:cs typeface="Calibri"/>
                        </a:rPr>
                        <a:t> </a:t>
                      </a:r>
                      <a:r>
                        <a:rPr sz="700" b="1" dirty="0">
                          <a:solidFill>
                            <a:srgbClr val="FF0000"/>
                          </a:solidFill>
                          <a:latin typeface="Calibri"/>
                          <a:cs typeface="Calibri"/>
                        </a:rPr>
                        <a:t>Maddenin</a:t>
                      </a:r>
                      <a:r>
                        <a:rPr sz="700" b="1" spc="-15" dirty="0">
                          <a:solidFill>
                            <a:srgbClr val="FF0000"/>
                          </a:solidFill>
                          <a:latin typeface="Calibri"/>
                          <a:cs typeface="Calibri"/>
                        </a:rPr>
                        <a:t> </a:t>
                      </a:r>
                      <a:r>
                        <a:rPr sz="700" b="1" spc="-10" dirty="0">
                          <a:solidFill>
                            <a:srgbClr val="FF0000"/>
                          </a:solidFill>
                          <a:latin typeface="Calibri"/>
                          <a:cs typeface="Calibri"/>
                        </a:rPr>
                        <a:t>Numarası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dirty="0">
                          <a:solidFill>
                            <a:srgbClr val="FF0000"/>
                          </a:solidFill>
                          <a:latin typeface="Calibri"/>
                          <a:cs typeface="Calibri"/>
                        </a:rPr>
                        <a:t>Eski</a:t>
                      </a:r>
                      <a:r>
                        <a:rPr sz="700" b="1" spc="-20" dirty="0">
                          <a:solidFill>
                            <a:srgbClr val="FF0000"/>
                          </a:solidFill>
                          <a:latin typeface="Calibri"/>
                          <a:cs typeface="Calibri"/>
                        </a:rPr>
                        <a:t> </a:t>
                      </a:r>
                      <a:r>
                        <a:rPr sz="700" b="1" dirty="0">
                          <a:solidFill>
                            <a:srgbClr val="FF0000"/>
                          </a:solidFill>
                          <a:latin typeface="Calibri"/>
                          <a:cs typeface="Calibri"/>
                        </a:rPr>
                        <a:t>Madde</a:t>
                      </a:r>
                      <a:r>
                        <a:rPr sz="700" b="1" spc="-15" dirty="0">
                          <a:solidFill>
                            <a:srgbClr val="FF0000"/>
                          </a:solidFill>
                          <a:latin typeface="Calibri"/>
                          <a:cs typeface="Calibri"/>
                        </a:rPr>
                        <a:t> </a:t>
                      </a:r>
                      <a:r>
                        <a:rPr sz="700" b="1" spc="-20" dirty="0">
                          <a:solidFill>
                            <a:srgbClr val="FF0000"/>
                          </a:solidFill>
                          <a:latin typeface="Calibri"/>
                          <a:cs typeface="Calibri"/>
                        </a:rPr>
                        <a:t>2025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b="1" dirty="0">
                          <a:solidFill>
                            <a:srgbClr val="FF0000"/>
                          </a:solidFill>
                          <a:latin typeface="Calibri"/>
                          <a:cs typeface="Calibri"/>
                        </a:rPr>
                        <a:t>Yeni</a:t>
                      </a:r>
                      <a:r>
                        <a:rPr sz="700" b="1" spc="-10" dirty="0">
                          <a:solidFill>
                            <a:srgbClr val="FF0000"/>
                          </a:solidFill>
                          <a:latin typeface="Calibri"/>
                          <a:cs typeface="Calibri"/>
                        </a:rPr>
                        <a:t> </a:t>
                      </a:r>
                      <a:r>
                        <a:rPr sz="700" b="1" dirty="0">
                          <a:solidFill>
                            <a:srgbClr val="FF0000"/>
                          </a:solidFill>
                          <a:latin typeface="Calibri"/>
                          <a:cs typeface="Calibri"/>
                        </a:rPr>
                        <a:t>Madde</a:t>
                      </a:r>
                      <a:r>
                        <a:rPr sz="700" b="1" spc="5" dirty="0">
                          <a:solidFill>
                            <a:srgbClr val="FF0000"/>
                          </a:solidFill>
                          <a:latin typeface="Calibri"/>
                          <a:cs typeface="Calibri"/>
                        </a:rPr>
                        <a:t> </a:t>
                      </a:r>
                      <a:r>
                        <a:rPr sz="700" b="1" spc="-20" dirty="0">
                          <a:solidFill>
                            <a:srgbClr val="FF0000"/>
                          </a:solidFill>
                          <a:latin typeface="Calibri"/>
                          <a:cs typeface="Calibri"/>
                        </a:rPr>
                        <a:t>2026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spc="-10" dirty="0">
                          <a:solidFill>
                            <a:srgbClr val="FF0000"/>
                          </a:solidFill>
                          <a:latin typeface="Calibri"/>
                          <a:cs typeface="Calibri"/>
                        </a:rPr>
                        <a:t>Durumu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784841">
                <a:tc>
                  <a:txBody>
                    <a:bodyPr/>
                    <a:lstStyle/>
                    <a:p>
                      <a:pPr marL="68580" marR="1435735">
                        <a:lnSpc>
                          <a:spcPts val="969"/>
                        </a:lnSpc>
                        <a:spcBef>
                          <a:spcPts val="15"/>
                        </a:spcBef>
                      </a:pPr>
                      <a:r>
                        <a:rPr sz="1000" b="1" spc="-10" dirty="0">
                          <a:latin typeface="Calibri"/>
                          <a:cs typeface="Calibri"/>
                        </a:rPr>
                        <a:t>Tanımlar</a:t>
                      </a:r>
                      <a:r>
                        <a:rPr sz="1000" b="1" spc="500" dirty="0">
                          <a:latin typeface="Calibri"/>
                          <a:cs typeface="Calibri"/>
                        </a:rPr>
                        <a:t> </a:t>
                      </a:r>
                      <a:r>
                        <a:rPr sz="1000" b="1" dirty="0">
                          <a:latin typeface="Calibri"/>
                          <a:cs typeface="Calibri"/>
                        </a:rPr>
                        <a:t>3</a:t>
                      </a:r>
                      <a:r>
                        <a:rPr sz="1000" b="1" spc="-5" dirty="0">
                          <a:latin typeface="Calibri"/>
                          <a:cs typeface="Calibri"/>
                        </a:rPr>
                        <a:t> </a:t>
                      </a:r>
                      <a:r>
                        <a:rPr sz="1000" b="1" spc="-20" dirty="0">
                          <a:latin typeface="Calibri"/>
                          <a:cs typeface="Calibri"/>
                        </a:rPr>
                        <a:t>Madde</a:t>
                      </a:r>
                      <a:endParaRPr sz="10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437515">
                        <a:lnSpc>
                          <a:spcPts val="969"/>
                        </a:lnSpc>
                        <a:spcBef>
                          <a:spcPts val="15"/>
                        </a:spcBef>
                      </a:pPr>
                      <a:r>
                        <a:rPr sz="700" b="1" dirty="0">
                          <a:latin typeface="Calibri"/>
                          <a:cs typeface="Calibri"/>
                        </a:rPr>
                        <a:t>h)</a:t>
                      </a:r>
                      <a:r>
                        <a:rPr sz="700" b="1" spc="5" dirty="0">
                          <a:latin typeface="Calibri"/>
                          <a:cs typeface="Calibri"/>
                        </a:rPr>
                        <a:t> </a:t>
                      </a:r>
                      <a:r>
                        <a:rPr sz="700" b="1" spc="-10" dirty="0">
                          <a:latin typeface="Calibri"/>
                          <a:cs typeface="Calibri"/>
                        </a:rPr>
                        <a:t>Kullanıcı:</a:t>
                      </a:r>
                      <a:r>
                        <a:rPr sz="700" b="1" spc="15" dirty="0">
                          <a:latin typeface="Calibri"/>
                          <a:cs typeface="Calibri"/>
                        </a:rPr>
                        <a:t> </a:t>
                      </a:r>
                      <a:r>
                        <a:rPr sz="700" dirty="0">
                          <a:latin typeface="Calibri"/>
                          <a:cs typeface="Calibri"/>
                        </a:rPr>
                        <a:t>TAREKS</a:t>
                      </a:r>
                      <a:r>
                        <a:rPr sz="700" spc="10" dirty="0">
                          <a:latin typeface="Calibri"/>
                          <a:cs typeface="Calibri"/>
                        </a:rPr>
                        <a:t> </a:t>
                      </a:r>
                      <a:r>
                        <a:rPr sz="700" spc="-10" dirty="0">
                          <a:latin typeface="Calibri"/>
                          <a:cs typeface="Calibri"/>
                        </a:rPr>
                        <a:t>aracılığıyla</a:t>
                      </a:r>
                      <a:r>
                        <a:rPr sz="700" spc="5" dirty="0">
                          <a:latin typeface="Calibri"/>
                          <a:cs typeface="Calibri"/>
                        </a:rPr>
                        <a:t> </a:t>
                      </a:r>
                      <a:r>
                        <a:rPr sz="700" spc="-10" dirty="0">
                          <a:latin typeface="Calibri"/>
                          <a:cs typeface="Calibri"/>
                        </a:rPr>
                        <a:t>firmalar</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yapmak </a:t>
                      </a:r>
                      <a:r>
                        <a:rPr sz="700" spc="-10" dirty="0">
                          <a:latin typeface="Calibri"/>
                          <a:cs typeface="Calibri"/>
                        </a:rPr>
                        <a:t>üzere</a:t>
                      </a:r>
                      <a:r>
                        <a:rPr sz="700" spc="500" dirty="0">
                          <a:latin typeface="Calibri"/>
                          <a:cs typeface="Calibri"/>
                        </a:rPr>
                        <a:t> </a:t>
                      </a:r>
                      <a:r>
                        <a:rPr sz="700" spc="-10" dirty="0">
                          <a:latin typeface="Calibri"/>
                          <a:cs typeface="Calibri"/>
                        </a:rPr>
                        <a:t>yetkilendirilmiş</a:t>
                      </a:r>
                      <a:r>
                        <a:rPr sz="700" spc="65" dirty="0">
                          <a:latin typeface="Calibri"/>
                          <a:cs typeface="Calibri"/>
                        </a:rPr>
                        <a:t> </a:t>
                      </a:r>
                      <a:r>
                        <a:rPr sz="700" spc="-10" dirty="0">
                          <a:latin typeface="Calibri"/>
                          <a:cs typeface="Calibri"/>
                        </a:rPr>
                        <a:t>kişileri,</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5"/>
                        </a:spcBef>
                      </a:pPr>
                      <a:r>
                        <a:rPr sz="700" b="1" dirty="0">
                          <a:latin typeface="Calibri"/>
                          <a:cs typeface="Calibri"/>
                        </a:rPr>
                        <a:t>Firma</a:t>
                      </a:r>
                      <a:r>
                        <a:rPr sz="700" dirty="0">
                          <a:latin typeface="Calibri"/>
                          <a:cs typeface="Calibri"/>
                        </a:rPr>
                        <a:t>:</a:t>
                      </a:r>
                      <a:r>
                        <a:rPr sz="700" spc="-2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aracılığıyla yapılan </a:t>
                      </a:r>
                      <a:r>
                        <a:rPr sz="700" dirty="0">
                          <a:latin typeface="Calibri"/>
                          <a:cs typeface="Calibri"/>
                        </a:rPr>
                        <a:t>işlemlere</a:t>
                      </a:r>
                      <a:r>
                        <a:rPr sz="700" spc="-20" dirty="0">
                          <a:latin typeface="Calibri"/>
                          <a:cs typeface="Calibri"/>
                        </a:rPr>
                        <a:t> </a:t>
                      </a:r>
                      <a:r>
                        <a:rPr sz="700" dirty="0">
                          <a:latin typeface="Calibri"/>
                          <a:cs typeface="Calibri"/>
                        </a:rPr>
                        <a:t>konu</a:t>
                      </a:r>
                      <a:r>
                        <a:rPr sz="700" spc="-10" dirty="0">
                          <a:latin typeface="Calibri"/>
                          <a:cs typeface="Calibri"/>
                        </a:rPr>
                        <a:t> </a:t>
                      </a:r>
                      <a:r>
                        <a:rPr sz="700" dirty="0">
                          <a:latin typeface="Calibri"/>
                          <a:cs typeface="Calibri"/>
                        </a:rPr>
                        <a:t>olan kamu</a:t>
                      </a:r>
                      <a:r>
                        <a:rPr sz="700" spc="-10" dirty="0">
                          <a:latin typeface="Calibri"/>
                          <a:cs typeface="Calibri"/>
                        </a:rPr>
                        <a:t> kurumları</a:t>
                      </a:r>
                      <a:r>
                        <a:rPr sz="700" spc="-20" dirty="0">
                          <a:latin typeface="Calibri"/>
                          <a:cs typeface="Calibri"/>
                        </a:rPr>
                        <a:t> </a:t>
                      </a:r>
                      <a:r>
                        <a:rPr sz="700" dirty="0">
                          <a:latin typeface="Calibri"/>
                          <a:cs typeface="Calibri"/>
                        </a:rPr>
                        <a:t>dahil,</a:t>
                      </a:r>
                      <a:r>
                        <a:rPr sz="700" spc="-5" dirty="0">
                          <a:latin typeface="Calibri"/>
                          <a:cs typeface="Calibri"/>
                        </a:rPr>
                        <a:t> </a:t>
                      </a:r>
                      <a:r>
                        <a:rPr sz="700" spc="-25" dirty="0">
                          <a:latin typeface="Calibri"/>
                          <a:cs typeface="Calibri"/>
                        </a:rPr>
                        <a:t>tüm</a:t>
                      </a:r>
                      <a:endParaRPr sz="700">
                        <a:latin typeface="Calibri"/>
                        <a:cs typeface="Calibri"/>
                      </a:endParaRPr>
                    </a:p>
                    <a:p>
                      <a:pPr marL="67945">
                        <a:lnSpc>
                          <a:spcPct val="100000"/>
                        </a:lnSpc>
                        <a:spcBef>
                          <a:spcPts val="165"/>
                        </a:spcBef>
                      </a:pPr>
                      <a:r>
                        <a:rPr sz="700" dirty="0">
                          <a:latin typeface="Calibri"/>
                          <a:cs typeface="Calibri"/>
                        </a:rPr>
                        <a:t>gerçek</a:t>
                      </a:r>
                      <a:r>
                        <a:rPr sz="700" spc="-2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tüzel</a:t>
                      </a:r>
                      <a:r>
                        <a:rPr sz="700" spc="-20" dirty="0">
                          <a:latin typeface="Calibri"/>
                          <a:cs typeface="Calibri"/>
                        </a:rPr>
                        <a:t> </a:t>
                      </a:r>
                      <a:r>
                        <a:rPr sz="700" spc="-10" dirty="0">
                          <a:latin typeface="Calibri"/>
                          <a:cs typeface="Calibri"/>
                        </a:rPr>
                        <a:t>kişileri,</a:t>
                      </a:r>
                      <a:endParaRPr sz="700">
                        <a:latin typeface="Calibri"/>
                        <a:cs typeface="Calibri"/>
                      </a:endParaRPr>
                    </a:p>
                    <a:p>
                      <a:pPr marL="67945" marR="363855">
                        <a:lnSpc>
                          <a:spcPct val="117500"/>
                        </a:lnSpc>
                      </a:pPr>
                      <a:r>
                        <a:rPr sz="700" b="1" dirty="0">
                          <a:latin typeface="Calibri"/>
                          <a:cs typeface="Calibri"/>
                        </a:rPr>
                        <a:t>Firma </a:t>
                      </a:r>
                      <a:r>
                        <a:rPr sz="700" b="1" spc="-10" dirty="0">
                          <a:latin typeface="Calibri"/>
                          <a:cs typeface="Calibri"/>
                        </a:rPr>
                        <a:t>kullanıcısı</a:t>
                      </a:r>
                      <a:r>
                        <a:rPr sz="700" spc="-10" dirty="0">
                          <a:latin typeface="Calibri"/>
                          <a:cs typeface="Calibri"/>
                        </a:rPr>
                        <a:t>:</a:t>
                      </a:r>
                      <a:r>
                        <a:rPr sz="700" spc="5" dirty="0">
                          <a:latin typeface="Calibri"/>
                          <a:cs typeface="Calibri"/>
                        </a:rPr>
                        <a:t> </a:t>
                      </a:r>
                      <a:r>
                        <a:rPr sz="700" dirty="0">
                          <a:latin typeface="Calibri"/>
                          <a:cs typeface="Calibri"/>
                        </a:rPr>
                        <a:t>Firma </a:t>
                      </a:r>
                      <a:r>
                        <a:rPr sz="700" spc="-10" dirty="0">
                          <a:latin typeface="Calibri"/>
                          <a:cs typeface="Calibri"/>
                        </a:rPr>
                        <a:t>yetkilisi</a:t>
                      </a:r>
                      <a:r>
                        <a:rPr sz="700" spc="10" dirty="0">
                          <a:latin typeface="Calibri"/>
                          <a:cs typeface="Calibri"/>
                        </a:rPr>
                        <a:t> </a:t>
                      </a:r>
                      <a:r>
                        <a:rPr sz="700" spc="-10" dirty="0">
                          <a:latin typeface="Calibri"/>
                          <a:cs typeface="Calibri"/>
                        </a:rPr>
                        <a:t>tarafından</a:t>
                      </a:r>
                      <a:r>
                        <a:rPr sz="700" dirty="0">
                          <a:latin typeface="Calibri"/>
                          <a:cs typeface="Calibri"/>
                        </a:rPr>
                        <a:t> firma </a:t>
                      </a:r>
                      <a:r>
                        <a:rPr sz="700" spc="-10" dirty="0">
                          <a:latin typeface="Calibri"/>
                          <a:cs typeface="Calibri"/>
                        </a:rPr>
                        <a:t>adına</a:t>
                      </a:r>
                      <a:r>
                        <a:rPr sz="700" dirty="0">
                          <a:latin typeface="Calibri"/>
                          <a:cs typeface="Calibri"/>
                        </a:rPr>
                        <a:t> TAREKS'te</a:t>
                      </a:r>
                      <a:r>
                        <a:rPr sz="700" spc="-5"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yapmak</a:t>
                      </a:r>
                      <a:r>
                        <a:rPr sz="700" spc="500" dirty="0">
                          <a:latin typeface="Calibri"/>
                          <a:cs typeface="Calibri"/>
                        </a:rPr>
                        <a:t> </a:t>
                      </a:r>
                      <a:r>
                        <a:rPr sz="700" dirty="0">
                          <a:latin typeface="Calibri"/>
                          <a:cs typeface="Calibri"/>
                        </a:rPr>
                        <a:t>üzere</a:t>
                      </a:r>
                      <a:r>
                        <a:rPr sz="700" spc="20" dirty="0">
                          <a:latin typeface="Calibri"/>
                          <a:cs typeface="Calibri"/>
                        </a:rPr>
                        <a:t> </a:t>
                      </a:r>
                      <a:r>
                        <a:rPr sz="700" spc="-10" dirty="0">
                          <a:latin typeface="Calibri"/>
                          <a:cs typeface="Calibri"/>
                        </a:rPr>
                        <a:t>yetkilendirilmiş</a:t>
                      </a:r>
                      <a:r>
                        <a:rPr sz="700" spc="25" dirty="0">
                          <a:latin typeface="Calibri"/>
                          <a:cs typeface="Calibri"/>
                        </a:rPr>
                        <a:t> </a:t>
                      </a:r>
                      <a:r>
                        <a:rPr sz="700" spc="-10" dirty="0">
                          <a:latin typeface="Calibri"/>
                          <a:cs typeface="Calibri"/>
                        </a:rPr>
                        <a:t>kişiyi,</a:t>
                      </a:r>
                      <a:endParaRPr sz="700">
                        <a:latin typeface="Calibri"/>
                        <a:cs typeface="Calibri"/>
                      </a:endParaRPr>
                    </a:p>
                    <a:p>
                      <a:pPr marL="67945" marR="257810">
                        <a:lnSpc>
                          <a:spcPts val="1140"/>
                        </a:lnSpc>
                        <a:spcBef>
                          <a:spcPts val="45"/>
                        </a:spcBef>
                      </a:pPr>
                      <a:r>
                        <a:rPr sz="700" b="1" dirty="0">
                          <a:latin typeface="Calibri"/>
                          <a:cs typeface="Calibri"/>
                        </a:rPr>
                        <a:t>Firma</a:t>
                      </a:r>
                      <a:r>
                        <a:rPr sz="700" b="1" spc="-20" dirty="0">
                          <a:latin typeface="Calibri"/>
                          <a:cs typeface="Calibri"/>
                        </a:rPr>
                        <a:t> </a:t>
                      </a:r>
                      <a:r>
                        <a:rPr sz="700" b="1" spc="-10" dirty="0">
                          <a:latin typeface="Calibri"/>
                          <a:cs typeface="Calibri"/>
                        </a:rPr>
                        <a:t>yetkilisi</a:t>
                      </a:r>
                      <a:r>
                        <a:rPr sz="700" spc="-10" dirty="0">
                          <a:latin typeface="Calibri"/>
                          <a:cs typeface="Calibri"/>
                        </a:rPr>
                        <a:t>:</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imza</a:t>
                      </a:r>
                      <a:r>
                        <a:rPr sz="700" spc="-5" dirty="0">
                          <a:latin typeface="Calibri"/>
                          <a:cs typeface="Calibri"/>
                        </a:rPr>
                        <a:t> </a:t>
                      </a:r>
                      <a:r>
                        <a:rPr sz="700" spc="-10" dirty="0">
                          <a:latin typeface="Calibri"/>
                          <a:cs typeface="Calibri"/>
                        </a:rPr>
                        <a:t>sirkülerinde </a:t>
                      </a:r>
                      <a:r>
                        <a:rPr sz="700" dirty="0">
                          <a:latin typeface="Calibri"/>
                          <a:cs typeface="Calibri"/>
                        </a:rPr>
                        <a:t>yer</a:t>
                      </a:r>
                      <a:r>
                        <a:rPr sz="700" spc="-15"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firmayı</a:t>
                      </a:r>
                      <a:r>
                        <a:rPr sz="700" spc="-15" dirty="0">
                          <a:latin typeface="Calibri"/>
                          <a:cs typeface="Calibri"/>
                        </a:rPr>
                        <a:t> </a:t>
                      </a:r>
                      <a:r>
                        <a:rPr sz="700" dirty="0">
                          <a:latin typeface="Calibri"/>
                          <a:cs typeface="Calibri"/>
                        </a:rPr>
                        <a:t>temsil</a:t>
                      </a:r>
                      <a:r>
                        <a:rPr sz="700" spc="-15" dirty="0">
                          <a:latin typeface="Calibri"/>
                          <a:cs typeface="Calibri"/>
                        </a:rPr>
                        <a:t> </a:t>
                      </a:r>
                      <a:r>
                        <a:rPr sz="700" dirty="0">
                          <a:latin typeface="Calibri"/>
                          <a:cs typeface="Calibri"/>
                        </a:rPr>
                        <a:t>ve ilzama</a:t>
                      </a:r>
                      <a:r>
                        <a:rPr sz="700" spc="-10" dirty="0">
                          <a:latin typeface="Calibri"/>
                          <a:cs typeface="Calibri"/>
                        </a:rPr>
                        <a:t> </a:t>
                      </a:r>
                      <a:r>
                        <a:rPr sz="700" spc="-20" dirty="0">
                          <a:latin typeface="Calibri"/>
                          <a:cs typeface="Calibri"/>
                        </a:rPr>
                        <a:t>yet-</a:t>
                      </a:r>
                      <a:r>
                        <a:rPr sz="700" spc="500" dirty="0">
                          <a:latin typeface="Calibri"/>
                          <a:cs typeface="Calibri"/>
                        </a:rPr>
                        <a:t> </a:t>
                      </a:r>
                      <a:r>
                        <a:rPr sz="700" dirty="0">
                          <a:latin typeface="Calibri"/>
                          <a:cs typeface="Calibri"/>
                        </a:rPr>
                        <a:t>kili</a:t>
                      </a:r>
                      <a:r>
                        <a:rPr sz="700" spc="-40" dirty="0">
                          <a:latin typeface="Calibri"/>
                          <a:cs typeface="Calibri"/>
                        </a:rPr>
                        <a:t> </a:t>
                      </a:r>
                      <a:r>
                        <a:rPr sz="700" dirty="0">
                          <a:latin typeface="Calibri"/>
                          <a:cs typeface="Calibri"/>
                        </a:rPr>
                        <a:t>olan</a:t>
                      </a:r>
                      <a:r>
                        <a:rPr sz="700" spc="-30" dirty="0">
                          <a:latin typeface="Calibri"/>
                          <a:cs typeface="Calibri"/>
                        </a:rPr>
                        <a:t> </a:t>
                      </a:r>
                      <a:r>
                        <a:rPr sz="700" spc="-10" dirty="0">
                          <a:latin typeface="Calibri"/>
                          <a:cs typeface="Calibri"/>
                        </a:rPr>
                        <a:t>kişiyi,</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Genişletildi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00195">
                <a:tc>
                  <a:txBody>
                    <a:bodyPr/>
                    <a:lstStyle/>
                    <a:p>
                      <a:pPr marL="68580" marR="605790">
                        <a:lnSpc>
                          <a:spcPts val="969"/>
                        </a:lnSpc>
                        <a:spcBef>
                          <a:spcPts val="15"/>
                        </a:spcBef>
                      </a:pPr>
                      <a:r>
                        <a:rPr sz="1000" b="1" spc="-10" dirty="0">
                          <a:solidFill>
                            <a:srgbClr val="221F1F"/>
                          </a:solidFill>
                          <a:latin typeface="Calibri"/>
                          <a:cs typeface="Calibri"/>
                        </a:rPr>
                        <a:t>TAREKS</a:t>
                      </a:r>
                      <a:r>
                        <a:rPr sz="1000" b="1" spc="-20" dirty="0">
                          <a:solidFill>
                            <a:srgbClr val="221F1F"/>
                          </a:solidFill>
                          <a:latin typeface="Calibri"/>
                          <a:cs typeface="Calibri"/>
                        </a:rPr>
                        <a:t> </a:t>
                      </a:r>
                      <a:r>
                        <a:rPr sz="1000" b="1" dirty="0">
                          <a:solidFill>
                            <a:srgbClr val="221F1F"/>
                          </a:solidFill>
                          <a:latin typeface="Calibri"/>
                          <a:cs typeface="Calibri"/>
                        </a:rPr>
                        <a:t>ve</a:t>
                      </a:r>
                      <a:r>
                        <a:rPr sz="1000" b="1" spc="-15" dirty="0">
                          <a:solidFill>
                            <a:srgbClr val="221F1F"/>
                          </a:solidFill>
                          <a:latin typeface="Calibri"/>
                          <a:cs typeface="Calibri"/>
                        </a:rPr>
                        <a:t> </a:t>
                      </a:r>
                      <a:r>
                        <a:rPr sz="1000" b="1" spc="-20" dirty="0">
                          <a:solidFill>
                            <a:srgbClr val="221F1F"/>
                          </a:solidFill>
                          <a:latin typeface="Calibri"/>
                          <a:cs typeface="Calibri"/>
                        </a:rPr>
                        <a:t>firma </a:t>
                      </a:r>
                      <a:r>
                        <a:rPr sz="1000" b="1" spc="-10" dirty="0">
                          <a:solidFill>
                            <a:srgbClr val="221F1F"/>
                          </a:solidFill>
                          <a:latin typeface="Calibri"/>
                          <a:cs typeface="Calibri"/>
                        </a:rPr>
                        <a:t>tanımlaması</a:t>
                      </a:r>
                      <a:r>
                        <a:rPr sz="1000" b="1" spc="500" dirty="0">
                          <a:solidFill>
                            <a:srgbClr val="221F1F"/>
                          </a:solidFill>
                          <a:latin typeface="Calibri"/>
                          <a:cs typeface="Calibri"/>
                        </a:rPr>
                        <a:t> </a:t>
                      </a:r>
                      <a:r>
                        <a:rPr sz="1000" b="1" spc="-10" dirty="0">
                          <a:solidFill>
                            <a:srgbClr val="221F1F"/>
                          </a:solidFill>
                          <a:latin typeface="Calibri"/>
                          <a:cs typeface="Calibri"/>
                        </a:rPr>
                        <a:t>MADDE</a:t>
                      </a:r>
                      <a:r>
                        <a:rPr sz="1000" b="1" spc="-20" dirty="0">
                          <a:solidFill>
                            <a:srgbClr val="221F1F"/>
                          </a:solidFill>
                          <a:latin typeface="Calibri"/>
                          <a:cs typeface="Calibri"/>
                        </a:rPr>
                        <a:t> </a:t>
                      </a:r>
                      <a:r>
                        <a:rPr sz="1000" b="1" spc="-50" dirty="0">
                          <a:solidFill>
                            <a:srgbClr val="221F1F"/>
                          </a:solidFill>
                          <a:latin typeface="Calibri"/>
                          <a:cs typeface="Calibri"/>
                        </a:rPr>
                        <a:t>4</a:t>
                      </a:r>
                      <a:endParaRPr sz="10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5" dirty="0">
                          <a:latin typeface="Calibri"/>
                          <a:cs typeface="Calibri"/>
                        </a:rPr>
                        <a:t> </a:t>
                      </a:r>
                      <a:r>
                        <a:rPr sz="700" spc="-10" dirty="0">
                          <a:latin typeface="Calibri"/>
                          <a:cs typeface="Calibri"/>
                        </a:rPr>
                        <a:t>kapsamı</a:t>
                      </a:r>
                      <a:r>
                        <a:rPr sz="700" dirty="0">
                          <a:latin typeface="Calibri"/>
                          <a:cs typeface="Calibri"/>
                        </a:rPr>
                        <a:t> </a:t>
                      </a:r>
                      <a:r>
                        <a:rPr sz="700" spc="-10" dirty="0">
                          <a:latin typeface="Calibri"/>
                          <a:cs typeface="Calibri"/>
                        </a:rPr>
                        <a:t>ürünleri</a:t>
                      </a:r>
                      <a:r>
                        <a:rPr sz="700" dirty="0">
                          <a:latin typeface="Calibri"/>
                          <a:cs typeface="Calibri"/>
                        </a:rPr>
                        <a:t> ithal</a:t>
                      </a:r>
                      <a:r>
                        <a:rPr sz="700" spc="5" dirty="0">
                          <a:latin typeface="Calibri"/>
                          <a:cs typeface="Calibri"/>
                        </a:rPr>
                        <a:t> </a:t>
                      </a:r>
                      <a:r>
                        <a:rPr sz="700" dirty="0">
                          <a:latin typeface="Calibri"/>
                          <a:cs typeface="Calibri"/>
                        </a:rPr>
                        <a:t>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spc="-10" dirty="0">
                          <a:latin typeface="Calibri"/>
                          <a:cs typeface="Calibri"/>
                        </a:rPr>
                        <a:t>29/12/2011</a:t>
                      </a:r>
                      <a:endParaRPr sz="700" dirty="0">
                        <a:latin typeface="Calibri"/>
                        <a:cs typeface="Calibri"/>
                      </a:endParaRPr>
                    </a:p>
                    <a:p>
                      <a:pPr marL="67945" marR="113664">
                        <a:lnSpc>
                          <a:spcPct val="101699"/>
                        </a:lnSpc>
                        <a:spcBef>
                          <a:spcPts val="5"/>
                        </a:spcBef>
                      </a:pPr>
                      <a:r>
                        <a:rPr sz="700" spc="-10" dirty="0">
                          <a:latin typeface="Calibri"/>
                          <a:cs typeface="Calibri"/>
                        </a:rPr>
                        <a:t>tarihli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28157</a:t>
                      </a:r>
                      <a:r>
                        <a:rPr sz="700" spc="-5" dirty="0">
                          <a:latin typeface="Calibri"/>
                          <a:cs typeface="Calibri"/>
                        </a:rPr>
                        <a:t> </a:t>
                      </a:r>
                      <a:r>
                        <a:rPr sz="700" spc="-10" dirty="0">
                          <a:latin typeface="Calibri"/>
                          <a:cs typeface="Calibri"/>
                        </a:rPr>
                        <a:t>sayılı </a:t>
                      </a:r>
                      <a:r>
                        <a:rPr sz="700" dirty="0">
                          <a:latin typeface="Calibri"/>
                          <a:cs typeface="Calibri"/>
                        </a:rPr>
                        <a:t>Resmî</a:t>
                      </a:r>
                      <a:r>
                        <a:rPr sz="700" spc="-10" dirty="0">
                          <a:latin typeface="Calibri"/>
                          <a:cs typeface="Calibri"/>
                        </a:rPr>
                        <a:t> </a:t>
                      </a:r>
                      <a:r>
                        <a:rPr sz="700" dirty="0">
                          <a:latin typeface="Calibri"/>
                          <a:cs typeface="Calibri"/>
                        </a:rPr>
                        <a:t>Gazete’de</a:t>
                      </a:r>
                      <a:r>
                        <a:rPr sz="700" spc="-10" dirty="0">
                          <a:latin typeface="Calibri"/>
                          <a:cs typeface="Calibri"/>
                        </a:rPr>
                        <a:t> yayımlanan</a:t>
                      </a:r>
                      <a:r>
                        <a:rPr sz="700" spc="-5" dirty="0">
                          <a:latin typeface="Calibri"/>
                          <a:cs typeface="Calibri"/>
                        </a:rPr>
                        <a:t> </a:t>
                      </a:r>
                      <a:r>
                        <a:rPr sz="700" dirty="0">
                          <a:latin typeface="Calibri"/>
                          <a:cs typeface="Calibri"/>
                        </a:rPr>
                        <a:t>Dış</a:t>
                      </a:r>
                      <a:r>
                        <a:rPr sz="700" spc="-5" dirty="0">
                          <a:latin typeface="Calibri"/>
                          <a:cs typeface="Calibri"/>
                        </a:rPr>
                        <a:t> </a:t>
                      </a:r>
                      <a:r>
                        <a:rPr sz="700" dirty="0">
                          <a:latin typeface="Calibri"/>
                          <a:cs typeface="Calibri"/>
                        </a:rPr>
                        <a:t>Ticarette</a:t>
                      </a:r>
                      <a:r>
                        <a:rPr sz="700" spc="-5" dirty="0">
                          <a:latin typeface="Calibri"/>
                          <a:cs typeface="Calibri"/>
                        </a:rPr>
                        <a:t> </a:t>
                      </a:r>
                      <a:r>
                        <a:rPr sz="700" dirty="0">
                          <a:latin typeface="Calibri"/>
                          <a:cs typeface="Calibri"/>
                        </a:rPr>
                        <a:t>Risk</a:t>
                      </a:r>
                      <a:r>
                        <a:rPr sz="700" spc="-10" dirty="0">
                          <a:latin typeface="Calibri"/>
                          <a:cs typeface="Calibri"/>
                        </a:rPr>
                        <a:t> Esaslı</a:t>
                      </a:r>
                      <a:r>
                        <a:rPr sz="700" spc="500" dirty="0">
                          <a:latin typeface="Calibri"/>
                          <a:cs typeface="Calibri"/>
                        </a:rPr>
                        <a:t> </a:t>
                      </a:r>
                      <a:r>
                        <a:rPr sz="700" dirty="0">
                          <a:latin typeface="Calibri"/>
                          <a:cs typeface="Calibri"/>
                        </a:rPr>
                        <a:t>Kontrol</a:t>
                      </a:r>
                      <a:r>
                        <a:rPr sz="700" spc="-35" dirty="0">
                          <a:latin typeface="Calibri"/>
                          <a:cs typeface="Calibri"/>
                        </a:rPr>
                        <a:t> </a:t>
                      </a:r>
                      <a:r>
                        <a:rPr sz="700" dirty="0">
                          <a:latin typeface="Calibri"/>
                          <a:cs typeface="Calibri"/>
                        </a:rPr>
                        <a:t>Sistemi</a:t>
                      </a:r>
                      <a:r>
                        <a:rPr sz="700" spc="-35" dirty="0">
                          <a:latin typeface="Calibri"/>
                          <a:cs typeface="Calibri"/>
                        </a:rPr>
                        <a:t> </a:t>
                      </a:r>
                      <a:r>
                        <a:rPr sz="700" dirty="0">
                          <a:latin typeface="Calibri"/>
                          <a:cs typeface="Calibri"/>
                        </a:rPr>
                        <a:t>Tebliği</a:t>
                      </a:r>
                      <a:r>
                        <a:rPr sz="700" spc="-30" dirty="0">
                          <a:latin typeface="Calibri"/>
                          <a:cs typeface="Calibri"/>
                        </a:rPr>
                        <a:t> </a:t>
                      </a:r>
                      <a:r>
                        <a:rPr sz="700" dirty="0">
                          <a:latin typeface="Calibri"/>
                          <a:cs typeface="Calibri"/>
                        </a:rPr>
                        <a:t>(Ürün</a:t>
                      </a:r>
                      <a:r>
                        <a:rPr sz="700" spc="-25" dirty="0">
                          <a:latin typeface="Calibri"/>
                          <a:cs typeface="Calibri"/>
                        </a:rPr>
                        <a:t> </a:t>
                      </a:r>
                      <a:r>
                        <a:rPr sz="700" dirty="0">
                          <a:latin typeface="Calibri"/>
                          <a:cs typeface="Calibri"/>
                        </a:rPr>
                        <a:t>Güvenliği</a:t>
                      </a:r>
                      <a:r>
                        <a:rPr sz="700" spc="-3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Denetimi:</a:t>
                      </a:r>
                      <a:r>
                        <a:rPr sz="700" spc="-25" dirty="0">
                          <a:latin typeface="Calibri"/>
                          <a:cs typeface="Calibri"/>
                        </a:rPr>
                        <a:t> </a:t>
                      </a:r>
                      <a:r>
                        <a:rPr sz="700" spc="-10" dirty="0">
                          <a:latin typeface="Calibri"/>
                          <a:cs typeface="Calibri"/>
                        </a:rPr>
                        <a:t>2011/53)</a:t>
                      </a:r>
                      <a:r>
                        <a:rPr sz="700" spc="500" dirty="0">
                          <a:latin typeface="Calibri"/>
                          <a:cs typeface="Calibri"/>
                        </a:rPr>
                        <a:t> </a:t>
                      </a:r>
                      <a:r>
                        <a:rPr sz="700" spc="-10" dirty="0">
                          <a:latin typeface="Calibri"/>
                          <a:cs typeface="Calibri"/>
                        </a:rPr>
                        <a:t>çerçevesinde</a:t>
                      </a:r>
                      <a:r>
                        <a:rPr sz="700" spc="5" dirty="0">
                          <a:latin typeface="Calibri"/>
                          <a:cs typeface="Calibri"/>
                        </a:rPr>
                        <a:t> </a:t>
                      </a:r>
                      <a:r>
                        <a:rPr sz="700" dirty="0">
                          <a:latin typeface="Calibri"/>
                          <a:cs typeface="Calibri"/>
                        </a:rPr>
                        <a:t>TAREKS’te</a:t>
                      </a:r>
                      <a:r>
                        <a:rPr sz="700" spc="10" dirty="0">
                          <a:latin typeface="Calibri"/>
                          <a:cs typeface="Calibri"/>
                        </a:rPr>
                        <a:t> </a:t>
                      </a:r>
                      <a:r>
                        <a:rPr sz="700" spc="-10" dirty="0">
                          <a:latin typeface="Calibri"/>
                          <a:cs typeface="Calibri"/>
                        </a:rPr>
                        <a:t>tanımlanması</a:t>
                      </a:r>
                      <a:r>
                        <a:rPr sz="700" dirty="0">
                          <a:latin typeface="Calibri"/>
                          <a:cs typeface="Calibri"/>
                        </a:rPr>
                        <a:t> ve</a:t>
                      </a:r>
                      <a:r>
                        <a:rPr sz="700" spc="5"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TAREKS’te</a:t>
                      </a:r>
                      <a:r>
                        <a:rPr sz="700" spc="10" dirty="0">
                          <a:latin typeface="Calibri"/>
                          <a:cs typeface="Calibri"/>
                        </a:rPr>
                        <a:t> </a:t>
                      </a:r>
                      <a:r>
                        <a:rPr sz="700" spc="-20" dirty="0">
                          <a:latin typeface="Calibri"/>
                          <a:cs typeface="Calibri"/>
                        </a:rPr>
                        <a:t>işlem</a:t>
                      </a:r>
                      <a:r>
                        <a:rPr sz="700" spc="500" dirty="0">
                          <a:latin typeface="Calibri"/>
                          <a:cs typeface="Calibri"/>
                        </a:rPr>
                        <a:t> </a:t>
                      </a:r>
                      <a:r>
                        <a:rPr sz="700" spc="-10" dirty="0">
                          <a:latin typeface="Calibri"/>
                          <a:cs typeface="Calibri"/>
                        </a:rPr>
                        <a:t>yapacak</a:t>
                      </a:r>
                      <a:r>
                        <a:rPr sz="700" dirty="0">
                          <a:latin typeface="Calibri"/>
                          <a:cs typeface="Calibri"/>
                        </a:rPr>
                        <a:t> en</a:t>
                      </a:r>
                      <a:r>
                        <a:rPr sz="700" spc="5" dirty="0">
                          <a:latin typeface="Calibri"/>
                          <a:cs typeface="Calibri"/>
                        </a:rPr>
                        <a:t> </a:t>
                      </a:r>
                      <a:r>
                        <a:rPr sz="700" dirty="0">
                          <a:latin typeface="Calibri"/>
                          <a:cs typeface="Calibri"/>
                        </a:rPr>
                        <a:t>az</a:t>
                      </a:r>
                      <a:r>
                        <a:rPr sz="700" spc="20" dirty="0">
                          <a:latin typeface="Calibri"/>
                          <a:cs typeface="Calibri"/>
                        </a:rPr>
                        <a:t> </a:t>
                      </a:r>
                      <a:r>
                        <a:rPr sz="700" dirty="0">
                          <a:latin typeface="Calibri"/>
                          <a:cs typeface="Calibri"/>
                        </a:rPr>
                        <a:t>bir </a:t>
                      </a:r>
                      <a:r>
                        <a:rPr sz="700" spc="-10" dirty="0">
                          <a:latin typeface="Calibri"/>
                          <a:cs typeface="Calibri"/>
                        </a:rPr>
                        <a:t>kullanıcının</a:t>
                      </a:r>
                      <a:r>
                        <a:rPr sz="700" spc="5" dirty="0">
                          <a:latin typeface="Calibri"/>
                          <a:cs typeface="Calibri"/>
                        </a:rPr>
                        <a:t> </a:t>
                      </a:r>
                      <a:r>
                        <a:rPr sz="700" spc="-10" dirty="0">
                          <a:latin typeface="Calibri"/>
                          <a:cs typeface="Calibri"/>
                        </a:rPr>
                        <a:t>yetkilendirilmiş</a:t>
                      </a:r>
                      <a:r>
                        <a:rPr sz="700" spc="10" dirty="0">
                          <a:latin typeface="Calibri"/>
                          <a:cs typeface="Calibri"/>
                        </a:rPr>
                        <a:t> </a:t>
                      </a:r>
                      <a:r>
                        <a:rPr sz="700" dirty="0">
                          <a:latin typeface="Calibri"/>
                          <a:cs typeface="Calibri"/>
                        </a:rPr>
                        <a:t>olması </a:t>
                      </a:r>
                      <a:r>
                        <a:rPr sz="700" spc="-10" dirty="0">
                          <a:latin typeface="Calibri"/>
                          <a:cs typeface="Calibri"/>
                        </a:rPr>
                        <a:t>gerekir.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22580" algn="just">
                        <a:lnSpc>
                          <a:spcPts val="969"/>
                        </a:lnSpc>
                        <a:spcBef>
                          <a:spcPts val="25"/>
                        </a:spcBef>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0" dirty="0">
                          <a:latin typeface="Calibri"/>
                          <a:cs typeface="Calibri"/>
                        </a:rPr>
                        <a:t> </a:t>
                      </a:r>
                      <a:r>
                        <a:rPr sz="700" spc="-10" dirty="0">
                          <a:latin typeface="Calibri"/>
                          <a:cs typeface="Calibri"/>
                        </a:rPr>
                        <a:t>kapsamı</a:t>
                      </a:r>
                      <a:r>
                        <a:rPr sz="700" spc="5" dirty="0">
                          <a:latin typeface="Calibri"/>
                          <a:cs typeface="Calibri"/>
                        </a:rPr>
                        <a:t> </a:t>
                      </a:r>
                      <a:r>
                        <a:rPr sz="700" spc="-10" dirty="0">
                          <a:latin typeface="Calibri"/>
                          <a:cs typeface="Calibri"/>
                        </a:rPr>
                        <a:t>ürünleri</a:t>
                      </a:r>
                      <a:r>
                        <a:rPr sz="700" dirty="0">
                          <a:latin typeface="Calibri"/>
                          <a:cs typeface="Calibri"/>
                        </a:rPr>
                        <a:t> ithal 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dirty="0">
                          <a:latin typeface="Calibri"/>
                          <a:cs typeface="Calibri"/>
                        </a:rPr>
                        <a:t>8/8/2025</a:t>
                      </a:r>
                      <a:r>
                        <a:rPr sz="700" spc="5" dirty="0">
                          <a:latin typeface="Calibri"/>
                          <a:cs typeface="Calibri"/>
                        </a:rPr>
                        <a:t> </a:t>
                      </a:r>
                      <a:r>
                        <a:rPr sz="700" spc="-10" dirty="0">
                          <a:latin typeface="Calibri"/>
                          <a:cs typeface="Calibri"/>
                        </a:rPr>
                        <a:t>tarihli</a:t>
                      </a:r>
                      <a:r>
                        <a:rPr sz="700"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32980</a:t>
                      </a:r>
                      <a:r>
                        <a:rPr sz="700" spc="-15" dirty="0">
                          <a:latin typeface="Calibri"/>
                          <a:cs typeface="Calibri"/>
                        </a:rPr>
                        <a:t> </a:t>
                      </a:r>
                      <a:r>
                        <a:rPr sz="700" spc="-10" dirty="0">
                          <a:latin typeface="Calibri"/>
                          <a:cs typeface="Calibri"/>
                        </a:rPr>
                        <a:t>sayılı</a:t>
                      </a:r>
                      <a:r>
                        <a:rPr sz="700" spc="-15" dirty="0">
                          <a:latin typeface="Calibri"/>
                          <a:cs typeface="Calibri"/>
                        </a:rPr>
                        <a:t> </a:t>
                      </a:r>
                      <a:r>
                        <a:rPr sz="700" dirty="0">
                          <a:latin typeface="Calibri"/>
                          <a:cs typeface="Calibri"/>
                        </a:rPr>
                        <a:t>Resmı</a:t>
                      </a:r>
                      <a:r>
                        <a:rPr sz="700" spc="-15" dirty="0">
                          <a:latin typeface="Calibri"/>
                          <a:cs typeface="Calibri"/>
                        </a:rPr>
                        <a:t> </a:t>
                      </a:r>
                      <a:r>
                        <a:rPr sz="700" dirty="0">
                          <a:latin typeface="Calibri"/>
                          <a:cs typeface="Calibri"/>
                        </a:rPr>
                        <a:t>Gazete'de</a:t>
                      </a:r>
                      <a:r>
                        <a:rPr sz="700" spc="-15" dirty="0">
                          <a:latin typeface="Calibri"/>
                          <a:cs typeface="Calibri"/>
                        </a:rPr>
                        <a:t> </a:t>
                      </a:r>
                      <a:r>
                        <a:rPr sz="700" spc="-10" dirty="0">
                          <a:latin typeface="Calibri"/>
                          <a:cs typeface="Calibri"/>
                        </a:rPr>
                        <a:t>yayımlanan</a:t>
                      </a:r>
                      <a:r>
                        <a:rPr sz="700" spc="-15" dirty="0">
                          <a:latin typeface="Calibri"/>
                          <a:cs typeface="Calibri"/>
                        </a:rPr>
                        <a:t> </a:t>
                      </a:r>
                      <a:r>
                        <a:rPr sz="700" dirty="0">
                          <a:latin typeface="Calibri"/>
                          <a:cs typeface="Calibri"/>
                        </a:rPr>
                        <a:t>Dış</a:t>
                      </a:r>
                      <a:r>
                        <a:rPr sz="700" spc="-10" dirty="0">
                          <a:latin typeface="Calibri"/>
                          <a:cs typeface="Calibri"/>
                        </a:rPr>
                        <a:t> </a:t>
                      </a:r>
                      <a:r>
                        <a:rPr sz="700" dirty="0">
                          <a:latin typeface="Calibri"/>
                          <a:cs typeface="Calibri"/>
                        </a:rPr>
                        <a:t>Ticarette</a:t>
                      </a:r>
                      <a:r>
                        <a:rPr sz="700" spc="-15" dirty="0">
                          <a:latin typeface="Calibri"/>
                          <a:cs typeface="Calibri"/>
                        </a:rPr>
                        <a:t> </a:t>
                      </a:r>
                      <a:r>
                        <a:rPr sz="700" dirty="0">
                          <a:latin typeface="Calibri"/>
                          <a:cs typeface="Calibri"/>
                        </a:rPr>
                        <a:t>Risk</a:t>
                      </a:r>
                      <a:r>
                        <a:rPr sz="700" spc="-15" dirty="0">
                          <a:latin typeface="Calibri"/>
                          <a:cs typeface="Calibri"/>
                        </a:rPr>
                        <a:t> </a:t>
                      </a:r>
                      <a:r>
                        <a:rPr sz="700" dirty="0">
                          <a:latin typeface="Calibri"/>
                          <a:cs typeface="Calibri"/>
                        </a:rPr>
                        <a:t>Esaslı</a:t>
                      </a:r>
                      <a:r>
                        <a:rPr sz="700" spc="-15" dirty="0">
                          <a:latin typeface="Calibri"/>
                          <a:cs typeface="Calibri"/>
                        </a:rPr>
                        <a:t> </a:t>
                      </a:r>
                      <a:r>
                        <a:rPr sz="700" dirty="0">
                          <a:latin typeface="Calibri"/>
                          <a:cs typeface="Calibri"/>
                        </a:rPr>
                        <a:t>Kontrol</a:t>
                      </a:r>
                      <a:r>
                        <a:rPr sz="700" spc="-20" dirty="0">
                          <a:latin typeface="Calibri"/>
                          <a:cs typeface="Calibri"/>
                        </a:rPr>
                        <a:t> </a:t>
                      </a:r>
                      <a:r>
                        <a:rPr sz="700" spc="-10" dirty="0">
                          <a:latin typeface="Calibri"/>
                          <a:cs typeface="Calibri"/>
                        </a:rPr>
                        <a:t>Sistemi</a:t>
                      </a:r>
                      <a:r>
                        <a:rPr sz="700" spc="500" dirty="0">
                          <a:latin typeface="Calibri"/>
                          <a:cs typeface="Calibri"/>
                        </a:rPr>
                        <a:t> </a:t>
                      </a:r>
                      <a:r>
                        <a:rPr sz="700" spc="-10" dirty="0">
                          <a:latin typeface="Calibri"/>
                          <a:cs typeface="Calibri"/>
                        </a:rPr>
                        <a:t>Hakkında</a:t>
                      </a:r>
                      <a:r>
                        <a:rPr sz="700" dirty="0">
                          <a:latin typeface="Calibri"/>
                          <a:cs typeface="Calibri"/>
                        </a:rPr>
                        <a:t> Tebliğ</a:t>
                      </a:r>
                      <a:r>
                        <a:rPr sz="700" spc="15"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Denetimi:</a:t>
                      </a:r>
                      <a:r>
                        <a:rPr sz="700" spc="15" dirty="0">
                          <a:latin typeface="Calibri"/>
                          <a:cs typeface="Calibri"/>
                        </a:rPr>
                        <a:t> </a:t>
                      </a:r>
                      <a:r>
                        <a:rPr sz="700" dirty="0">
                          <a:latin typeface="Calibri"/>
                          <a:cs typeface="Calibri"/>
                        </a:rPr>
                        <a:t>2025/28) </a:t>
                      </a:r>
                      <a:r>
                        <a:rPr sz="700" spc="-10" dirty="0">
                          <a:latin typeface="Calibri"/>
                          <a:cs typeface="Calibri"/>
                        </a:rPr>
                        <a:t>çerçevesinde</a:t>
                      </a:r>
                      <a:r>
                        <a:rPr sz="700" spc="5" dirty="0">
                          <a:latin typeface="Calibri"/>
                          <a:cs typeface="Calibri"/>
                        </a:rPr>
                        <a:t> </a:t>
                      </a:r>
                      <a:r>
                        <a:rPr sz="700" spc="-10" dirty="0">
                          <a:latin typeface="Calibri"/>
                          <a:cs typeface="Calibri"/>
                        </a:rPr>
                        <a:t>TAREKS'te</a:t>
                      </a:r>
                      <a:endParaRPr sz="700">
                        <a:latin typeface="Calibri"/>
                        <a:cs typeface="Calibri"/>
                      </a:endParaRPr>
                    </a:p>
                    <a:p>
                      <a:pPr marL="67945" marR="257175" algn="just">
                        <a:lnSpc>
                          <a:spcPts val="969"/>
                        </a:lnSpc>
                        <a:spcBef>
                          <a:spcPts val="20"/>
                        </a:spcBef>
                      </a:pPr>
                      <a:r>
                        <a:rPr sz="700" spc="-10" dirty="0">
                          <a:latin typeface="Calibri"/>
                          <a:cs typeface="Calibri"/>
                        </a:rPr>
                        <a:t>tanımlanması</a:t>
                      </a:r>
                      <a:r>
                        <a:rPr sz="700" spc="-20" dirty="0">
                          <a:latin typeface="Calibri"/>
                          <a:cs typeface="Calibri"/>
                        </a:rPr>
                        <a:t> </a:t>
                      </a:r>
                      <a:r>
                        <a:rPr sz="700" dirty="0">
                          <a:latin typeface="Calibri"/>
                          <a:cs typeface="Calibri"/>
                        </a:rPr>
                        <a:t>ve</a:t>
                      </a:r>
                      <a:r>
                        <a:rPr sz="700" spc="-20" dirty="0">
                          <a:latin typeface="Calibri"/>
                          <a:cs typeface="Calibri"/>
                        </a:rPr>
                        <a:t> </a:t>
                      </a:r>
                      <a:r>
                        <a:rPr sz="700" dirty="0">
                          <a:latin typeface="Calibri"/>
                          <a:cs typeface="Calibri"/>
                        </a:rPr>
                        <a:t>firma</a:t>
                      </a:r>
                      <a:r>
                        <a:rPr sz="700" spc="-10" dirty="0">
                          <a:latin typeface="Calibri"/>
                          <a:cs typeface="Calibri"/>
                        </a:rPr>
                        <a:t> adına</a:t>
                      </a:r>
                      <a:r>
                        <a:rPr sz="700" spc="-15" dirty="0">
                          <a:latin typeface="Calibri"/>
                          <a:cs typeface="Calibri"/>
                        </a:rPr>
                        <a:t> </a:t>
                      </a:r>
                      <a:r>
                        <a:rPr sz="700" dirty="0">
                          <a:latin typeface="Calibri"/>
                          <a:cs typeface="Calibri"/>
                        </a:rPr>
                        <a:t>TAREKS'te</a:t>
                      </a:r>
                      <a:r>
                        <a:rPr sz="700" spc="-20"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yapacak en</a:t>
                      </a:r>
                      <a:r>
                        <a:rPr sz="700" spc="-15" dirty="0">
                          <a:latin typeface="Calibri"/>
                          <a:cs typeface="Calibri"/>
                        </a:rPr>
                        <a:t> </a:t>
                      </a:r>
                      <a:r>
                        <a:rPr sz="700" dirty="0">
                          <a:latin typeface="Calibri"/>
                          <a:cs typeface="Calibri"/>
                        </a:rPr>
                        <a:t>az</a:t>
                      </a:r>
                      <a:r>
                        <a:rPr sz="700" spc="-5" dirty="0">
                          <a:latin typeface="Calibri"/>
                          <a:cs typeface="Calibri"/>
                        </a:rPr>
                        <a:t> </a:t>
                      </a:r>
                      <a:r>
                        <a:rPr sz="700" dirty="0">
                          <a:latin typeface="Calibri"/>
                          <a:cs typeface="Calibri"/>
                        </a:rPr>
                        <a:t>bir</a:t>
                      </a:r>
                      <a:r>
                        <a:rPr sz="700" spc="-15" dirty="0">
                          <a:latin typeface="Calibri"/>
                          <a:cs typeface="Calibri"/>
                        </a:rPr>
                        <a:t> </a:t>
                      </a:r>
                      <a:r>
                        <a:rPr sz="700" dirty="0">
                          <a:latin typeface="Calibri"/>
                          <a:cs typeface="Calibri"/>
                        </a:rPr>
                        <a:t>firma</a:t>
                      </a:r>
                      <a:r>
                        <a:rPr sz="700" spc="-15" dirty="0">
                          <a:latin typeface="Calibri"/>
                          <a:cs typeface="Calibri"/>
                        </a:rPr>
                        <a:t> </a:t>
                      </a:r>
                      <a:r>
                        <a:rPr sz="700" spc="-10" dirty="0">
                          <a:latin typeface="Calibri"/>
                          <a:cs typeface="Calibri"/>
                        </a:rPr>
                        <a:t>kullanıcısının</a:t>
                      </a:r>
                      <a:r>
                        <a:rPr sz="700" spc="500" dirty="0">
                          <a:latin typeface="Calibri"/>
                          <a:cs typeface="Calibri"/>
                        </a:rPr>
                        <a:t> </a:t>
                      </a:r>
                      <a:r>
                        <a:rPr sz="700" spc="-10" dirty="0">
                          <a:latin typeface="Calibri"/>
                          <a:cs typeface="Calibri"/>
                        </a:rPr>
                        <a:t>yetkilendirilmiş</a:t>
                      </a:r>
                      <a:r>
                        <a:rPr sz="700" spc="20" dirty="0">
                          <a:latin typeface="Calibri"/>
                          <a:cs typeface="Calibri"/>
                        </a:rPr>
                        <a:t> </a:t>
                      </a:r>
                      <a:r>
                        <a:rPr sz="700" dirty="0">
                          <a:latin typeface="Calibri"/>
                          <a:cs typeface="Calibri"/>
                        </a:rPr>
                        <a:t>olması</a:t>
                      </a:r>
                      <a:r>
                        <a:rPr sz="700" spc="15" dirty="0">
                          <a:latin typeface="Calibri"/>
                          <a:cs typeface="Calibri"/>
                        </a:rPr>
                        <a:t> </a:t>
                      </a:r>
                      <a:r>
                        <a:rPr sz="700" spc="-10" dirty="0">
                          <a:latin typeface="Calibri"/>
                          <a:cs typeface="Calibri"/>
                        </a:rPr>
                        <a:t>gerekir.</a:t>
                      </a:r>
                      <a:endParaRPr sz="70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455472">
                <a:tc>
                  <a:txBody>
                    <a:bodyPr/>
                    <a:lstStyle/>
                    <a:p>
                      <a:pPr marL="68580">
                        <a:lnSpc>
                          <a:spcPts val="940"/>
                        </a:lnSpc>
                      </a:pPr>
                      <a:r>
                        <a:rPr sz="1000" b="1" spc="-10" dirty="0">
                          <a:solidFill>
                            <a:srgbClr val="221F1F"/>
                          </a:solidFill>
                          <a:latin typeface="Calibri"/>
                          <a:cs typeface="Calibri"/>
                        </a:rPr>
                        <a:t>Kapsam</a:t>
                      </a:r>
                      <a:r>
                        <a:rPr sz="1000" b="1" spc="-35" dirty="0">
                          <a:solidFill>
                            <a:srgbClr val="221F1F"/>
                          </a:solidFill>
                          <a:latin typeface="Calibri"/>
                          <a:cs typeface="Calibri"/>
                        </a:rPr>
                        <a:t> </a:t>
                      </a:r>
                      <a:r>
                        <a:rPr sz="1000" b="1" spc="-20" dirty="0">
                          <a:solidFill>
                            <a:srgbClr val="221F1F"/>
                          </a:solidFill>
                          <a:latin typeface="Calibri"/>
                          <a:cs typeface="Calibri"/>
                        </a:rPr>
                        <a:t>dışı</a:t>
                      </a:r>
                      <a:endParaRPr sz="1000">
                        <a:latin typeface="Calibri"/>
                        <a:cs typeface="Calibri"/>
                      </a:endParaRPr>
                    </a:p>
                    <a:p>
                      <a:pPr marL="68580">
                        <a:lnSpc>
                          <a:spcPct val="100000"/>
                        </a:lnSpc>
                        <a:spcBef>
                          <a:spcPts val="25"/>
                        </a:spcBef>
                      </a:pPr>
                      <a:r>
                        <a:rPr sz="1000" b="1" spc="-10" dirty="0">
                          <a:solidFill>
                            <a:srgbClr val="221F1F"/>
                          </a:solidFill>
                          <a:latin typeface="Calibri"/>
                          <a:cs typeface="Calibri"/>
                        </a:rPr>
                        <a:t>MADDE</a:t>
                      </a:r>
                      <a:r>
                        <a:rPr sz="1000" b="1" spc="-20" dirty="0">
                          <a:solidFill>
                            <a:srgbClr val="221F1F"/>
                          </a:solidFill>
                          <a:latin typeface="Calibri"/>
                          <a:cs typeface="Calibri"/>
                        </a:rPr>
                        <a:t> </a:t>
                      </a:r>
                      <a:r>
                        <a:rPr sz="1000" b="1" spc="-50" dirty="0">
                          <a:solidFill>
                            <a:srgbClr val="221F1F"/>
                          </a:solidFill>
                          <a:latin typeface="Calibri"/>
                          <a:cs typeface="Calibri"/>
                        </a:rPr>
                        <a:t>7</a:t>
                      </a:r>
                      <a:endParaRPr sz="10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dirty="0">
                          <a:latin typeface="Calibri"/>
                          <a:cs typeface="Calibri"/>
                        </a:rPr>
                        <a:t>idaresi</a:t>
                      </a:r>
                      <a:r>
                        <a:rPr sz="700" spc="10" dirty="0">
                          <a:latin typeface="Calibri"/>
                          <a:cs typeface="Calibri"/>
                        </a:rPr>
                        <a:t> </a:t>
                      </a:r>
                      <a:r>
                        <a:rPr sz="700" spc="-10" dirty="0">
                          <a:latin typeface="Calibri"/>
                          <a:cs typeface="Calibri"/>
                        </a:rPr>
                        <a:t>tarafından</a:t>
                      </a:r>
                      <a:r>
                        <a:rPr sz="700" dirty="0">
                          <a:latin typeface="Calibri"/>
                          <a:cs typeface="Calibri"/>
                        </a:rPr>
                        <a:t> başvuru</a:t>
                      </a:r>
                      <a:r>
                        <a:rPr sz="700" spc="-5" dirty="0">
                          <a:latin typeface="Calibri"/>
                          <a:cs typeface="Calibri"/>
                        </a:rPr>
                        <a:t> </a:t>
                      </a:r>
                      <a:r>
                        <a:rPr sz="700" spc="-10" dirty="0">
                          <a:latin typeface="Calibri"/>
                          <a:cs typeface="Calibri"/>
                        </a:rPr>
                        <a:t>konusu</a:t>
                      </a:r>
                      <a:r>
                        <a:rPr sz="700" dirty="0">
                          <a:latin typeface="Calibri"/>
                          <a:cs typeface="Calibri"/>
                        </a:rPr>
                        <a:t> </a:t>
                      </a:r>
                      <a:r>
                        <a:rPr sz="700" spc="-10" dirty="0">
                          <a:latin typeface="Calibri"/>
                          <a:cs typeface="Calibri"/>
                        </a:rPr>
                        <a:t>ithalat</a:t>
                      </a:r>
                      <a:r>
                        <a:rPr sz="700" spc="-5" dirty="0">
                          <a:latin typeface="Calibri"/>
                          <a:cs typeface="Calibri"/>
                        </a:rPr>
                        <a:t> </a:t>
                      </a:r>
                      <a:r>
                        <a:rPr sz="700" spc="-10" dirty="0">
                          <a:latin typeface="Calibri"/>
                          <a:cs typeface="Calibri"/>
                        </a:rPr>
                        <a:t>partisinin</a:t>
                      </a:r>
                      <a:r>
                        <a:rPr sz="700" spc="-5" dirty="0">
                          <a:latin typeface="Calibri"/>
                          <a:cs typeface="Calibri"/>
                        </a:rPr>
                        <a:t> </a:t>
                      </a:r>
                      <a:r>
                        <a:rPr sz="700" spc="-25" dirty="0">
                          <a:latin typeface="Calibri"/>
                          <a:cs typeface="Calibri"/>
                        </a:rPr>
                        <a:t>bu</a:t>
                      </a:r>
                      <a:endParaRPr sz="700" dirty="0">
                        <a:latin typeface="Calibri"/>
                        <a:cs typeface="Calibri"/>
                      </a:endParaRPr>
                    </a:p>
                    <a:p>
                      <a:pPr marL="67945" marR="181610">
                        <a:lnSpc>
                          <a:spcPct val="101299"/>
                        </a:lnSpc>
                      </a:pPr>
                      <a:r>
                        <a:rPr sz="700" dirty="0">
                          <a:latin typeface="Calibri"/>
                          <a:cs typeface="Calibri"/>
                        </a:rPr>
                        <a:t>Tebliğ</a:t>
                      </a:r>
                      <a:r>
                        <a:rPr sz="700" spc="10" dirty="0">
                          <a:latin typeface="Calibri"/>
                          <a:cs typeface="Calibri"/>
                        </a:rPr>
                        <a:t> </a:t>
                      </a:r>
                      <a:r>
                        <a:rPr sz="700" spc="-10" dirty="0">
                          <a:latin typeface="Calibri"/>
                          <a:cs typeface="Calibri"/>
                        </a:rPr>
                        <a:t>kapsamında</a:t>
                      </a:r>
                      <a:r>
                        <a:rPr sz="700" spc="10"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aldığına</a:t>
                      </a:r>
                      <a:r>
                        <a:rPr sz="700" spc="5" dirty="0">
                          <a:latin typeface="Calibri"/>
                          <a:cs typeface="Calibri"/>
                        </a:rPr>
                        <a:t> </a:t>
                      </a:r>
                      <a:r>
                        <a:rPr sz="700" dirty="0">
                          <a:latin typeface="Calibri"/>
                          <a:cs typeface="Calibri"/>
                        </a:rPr>
                        <a:t>karar</a:t>
                      </a:r>
                      <a:r>
                        <a:rPr sz="700" spc="20" dirty="0">
                          <a:latin typeface="Calibri"/>
                          <a:cs typeface="Calibri"/>
                        </a:rPr>
                        <a:t> </a:t>
                      </a:r>
                      <a:r>
                        <a:rPr sz="700" spc="-10" dirty="0">
                          <a:latin typeface="Calibri"/>
                          <a:cs typeface="Calibri"/>
                        </a:rPr>
                        <a:t>verilmesi</a:t>
                      </a:r>
                      <a:r>
                        <a:rPr sz="700" spc="5" dirty="0">
                          <a:latin typeface="Calibri"/>
                          <a:cs typeface="Calibri"/>
                        </a:rPr>
                        <a:t> </a:t>
                      </a:r>
                      <a:r>
                        <a:rPr sz="700" spc="-10" dirty="0">
                          <a:latin typeface="Calibri"/>
                          <a:cs typeface="Calibri"/>
                        </a:rPr>
                        <a:t>durumunda,</a:t>
                      </a:r>
                      <a:r>
                        <a:rPr sz="700" spc="15" dirty="0">
                          <a:latin typeface="Calibri"/>
                          <a:cs typeface="Calibri"/>
                        </a:rPr>
                        <a:t> </a:t>
                      </a:r>
                      <a:r>
                        <a:rPr sz="700" spc="-10" dirty="0">
                          <a:latin typeface="Calibri"/>
                          <a:cs typeface="Calibri"/>
                        </a:rPr>
                        <a:t>kapsam</a:t>
                      </a:r>
                      <a:r>
                        <a:rPr sz="700" spc="500" dirty="0">
                          <a:latin typeface="Calibri"/>
                          <a:cs typeface="Calibri"/>
                        </a:rPr>
                        <a:t> </a:t>
                      </a:r>
                      <a:r>
                        <a:rPr sz="700" spc="-10" dirty="0">
                          <a:latin typeface="Calibri"/>
                          <a:cs typeface="Calibri"/>
                        </a:rPr>
                        <a:t>değerlendirmesi</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denetim</a:t>
                      </a:r>
                      <a:r>
                        <a:rPr sz="700" spc="20" dirty="0">
                          <a:latin typeface="Calibri"/>
                          <a:cs typeface="Calibri"/>
                        </a:rPr>
                        <a:t> </a:t>
                      </a:r>
                      <a:r>
                        <a:rPr sz="700" spc="-10" dirty="0">
                          <a:latin typeface="Calibri"/>
                          <a:cs typeface="Calibri"/>
                        </a:rPr>
                        <a:t>biriminin</a:t>
                      </a:r>
                      <a:r>
                        <a:rPr sz="700" spc="15" dirty="0">
                          <a:latin typeface="Calibri"/>
                          <a:cs typeface="Calibri"/>
                        </a:rPr>
                        <a:t> </a:t>
                      </a:r>
                      <a:r>
                        <a:rPr sz="700" dirty="0">
                          <a:latin typeface="Calibri"/>
                          <a:cs typeface="Calibri"/>
                        </a:rPr>
                        <a:t>teknik</a:t>
                      </a:r>
                      <a:r>
                        <a:rPr sz="700" spc="10" dirty="0">
                          <a:latin typeface="Calibri"/>
                          <a:cs typeface="Calibri"/>
                        </a:rPr>
                        <a:t> </a:t>
                      </a:r>
                      <a:r>
                        <a:rPr sz="700" spc="-10" dirty="0">
                          <a:latin typeface="Calibri"/>
                          <a:cs typeface="Calibri"/>
                        </a:rPr>
                        <a:t>incelemesi</a:t>
                      </a:r>
                      <a:r>
                        <a:rPr sz="700" spc="10" dirty="0">
                          <a:latin typeface="Calibri"/>
                          <a:cs typeface="Calibri"/>
                        </a:rPr>
                        <a:t> </a:t>
                      </a:r>
                      <a:r>
                        <a:rPr sz="700" spc="-10" dirty="0">
                          <a:latin typeface="Calibri"/>
                          <a:cs typeface="Calibri"/>
                        </a:rPr>
                        <a:t>neticesinde</a:t>
                      </a:r>
                      <a:r>
                        <a:rPr sz="700" spc="10" dirty="0">
                          <a:latin typeface="Calibri"/>
                          <a:cs typeface="Calibri"/>
                        </a:rPr>
                        <a:t> </a:t>
                      </a:r>
                      <a:r>
                        <a:rPr sz="700" spc="-25" dirty="0">
                          <a:latin typeface="Calibri"/>
                          <a:cs typeface="Calibri"/>
                        </a:rPr>
                        <a:t>de</a:t>
                      </a:r>
                      <a:r>
                        <a:rPr sz="700" spc="500" dirty="0">
                          <a:latin typeface="Calibri"/>
                          <a:cs typeface="Calibri"/>
                        </a:rPr>
                        <a:t> </a:t>
                      </a:r>
                      <a:r>
                        <a:rPr sz="700" spc="-10" dirty="0">
                          <a:latin typeface="Calibri"/>
                          <a:cs typeface="Calibri"/>
                        </a:rPr>
                        <a:t>belirlenebilir.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714015">
                <a:tc>
                  <a:txBody>
                    <a:bodyPr/>
                    <a:lstStyle/>
                    <a:p>
                      <a:pPr marL="68580" marR="281940">
                        <a:lnSpc>
                          <a:spcPct val="101299"/>
                        </a:lnSpc>
                        <a:spcBef>
                          <a:spcPts val="280"/>
                        </a:spcBef>
                      </a:pPr>
                      <a:r>
                        <a:rPr sz="1000" b="1" spc="-20" dirty="0">
                          <a:solidFill>
                            <a:srgbClr val="221F1F"/>
                          </a:solidFill>
                          <a:latin typeface="Calibri"/>
                          <a:cs typeface="Calibri"/>
                        </a:rPr>
                        <a:t>Firma</a:t>
                      </a:r>
                      <a:r>
                        <a:rPr sz="1000" b="1" spc="20" dirty="0">
                          <a:solidFill>
                            <a:srgbClr val="221F1F"/>
                          </a:solidFill>
                          <a:latin typeface="Calibri"/>
                          <a:cs typeface="Calibri"/>
                        </a:rPr>
                        <a:t> </a:t>
                      </a:r>
                      <a:r>
                        <a:rPr sz="1000" b="1" spc="-20" dirty="0">
                          <a:solidFill>
                            <a:srgbClr val="221F1F"/>
                          </a:solidFill>
                          <a:latin typeface="Calibri"/>
                          <a:cs typeface="Calibri"/>
                        </a:rPr>
                        <a:t>kullanıcısına</a:t>
                      </a:r>
                      <a:r>
                        <a:rPr sz="1000" b="1" spc="20" dirty="0">
                          <a:solidFill>
                            <a:srgbClr val="221F1F"/>
                          </a:solidFill>
                          <a:latin typeface="Calibri"/>
                          <a:cs typeface="Calibri"/>
                        </a:rPr>
                        <a:t> </a:t>
                      </a:r>
                      <a:r>
                        <a:rPr sz="1000" b="1" spc="-20" dirty="0">
                          <a:solidFill>
                            <a:srgbClr val="221F1F"/>
                          </a:solidFill>
                          <a:latin typeface="Calibri"/>
                          <a:cs typeface="Calibri"/>
                        </a:rPr>
                        <a:t>yapılan</a:t>
                      </a:r>
                      <a:r>
                        <a:rPr sz="1000" b="1" spc="25" dirty="0">
                          <a:solidFill>
                            <a:srgbClr val="221F1F"/>
                          </a:solidFill>
                          <a:latin typeface="Calibri"/>
                          <a:cs typeface="Calibri"/>
                        </a:rPr>
                        <a:t> </a:t>
                      </a:r>
                      <a:r>
                        <a:rPr sz="1000" b="1" spc="-10" dirty="0">
                          <a:solidFill>
                            <a:srgbClr val="221F1F"/>
                          </a:solidFill>
                          <a:latin typeface="Calibri"/>
                          <a:cs typeface="Calibri"/>
                        </a:rPr>
                        <a:t>bildirimler</a:t>
                      </a:r>
                      <a:r>
                        <a:rPr sz="1000" b="1" spc="500" dirty="0">
                          <a:solidFill>
                            <a:srgbClr val="221F1F"/>
                          </a:solidFill>
                          <a:latin typeface="Calibri"/>
                          <a:cs typeface="Calibri"/>
                        </a:rPr>
                        <a:t> </a:t>
                      </a:r>
                      <a:r>
                        <a:rPr sz="1000" b="1" spc="-10" dirty="0">
                          <a:solidFill>
                            <a:srgbClr val="221F1F"/>
                          </a:solidFill>
                          <a:latin typeface="Calibri"/>
                          <a:cs typeface="Calibri"/>
                        </a:rPr>
                        <a:t>MADDE</a:t>
                      </a:r>
                      <a:r>
                        <a:rPr sz="1000" b="1" spc="-20" dirty="0">
                          <a:solidFill>
                            <a:srgbClr val="221F1F"/>
                          </a:solidFill>
                          <a:latin typeface="Calibri"/>
                          <a:cs typeface="Calibri"/>
                        </a:rPr>
                        <a:t> </a:t>
                      </a:r>
                      <a:r>
                        <a:rPr sz="1000" b="1" spc="-25" dirty="0">
                          <a:solidFill>
                            <a:srgbClr val="221F1F"/>
                          </a:solidFill>
                          <a:latin typeface="Calibri"/>
                          <a:cs typeface="Calibri"/>
                        </a:rPr>
                        <a:t>11</a:t>
                      </a:r>
                      <a:endParaRPr sz="1000">
                        <a:latin typeface="Calibri"/>
                        <a:cs typeface="Calibri"/>
                      </a:endParaRPr>
                    </a:p>
                  </a:txBody>
                  <a:tcPr marL="0" marR="0" marT="3224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a:t>
                      </a:r>
                      <a:r>
                        <a:rPr sz="700" spc="-10" dirty="0">
                          <a:latin typeface="Calibri"/>
                          <a:cs typeface="Calibri"/>
                        </a:rPr>
                        <a:t> </a:t>
                      </a:r>
                      <a:r>
                        <a:rPr sz="700" dirty="0">
                          <a:latin typeface="Calibri"/>
                          <a:cs typeface="Calibri"/>
                        </a:rPr>
                        <a:t>Denetim sürecine</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sonucuna</a:t>
                      </a:r>
                      <a:r>
                        <a:rPr sz="700" spc="-5" dirty="0">
                          <a:latin typeface="Calibri"/>
                          <a:cs typeface="Calibri"/>
                        </a:rPr>
                        <a:t> </a:t>
                      </a:r>
                      <a:r>
                        <a:rPr sz="700" dirty="0">
                          <a:latin typeface="Calibri"/>
                          <a:cs typeface="Calibri"/>
                        </a:rPr>
                        <a:t>ilişkin</a:t>
                      </a:r>
                      <a:r>
                        <a:rPr sz="700" spc="-10" dirty="0">
                          <a:latin typeface="Calibri"/>
                          <a:cs typeface="Calibri"/>
                        </a:rPr>
                        <a:t> bildirimler,</a:t>
                      </a:r>
                      <a:r>
                        <a:rPr sz="700" dirty="0">
                          <a:latin typeface="Calibri"/>
                          <a:cs typeface="Calibri"/>
                        </a:rPr>
                        <a:t> Dış</a:t>
                      </a:r>
                      <a:r>
                        <a:rPr sz="700" spc="-5" dirty="0">
                          <a:latin typeface="Calibri"/>
                          <a:cs typeface="Calibri"/>
                        </a:rPr>
                        <a:t> </a:t>
                      </a:r>
                      <a:r>
                        <a:rPr sz="700" dirty="0">
                          <a:latin typeface="Calibri"/>
                          <a:cs typeface="Calibri"/>
                        </a:rPr>
                        <a:t>Ticarette</a:t>
                      </a:r>
                      <a:r>
                        <a:rPr sz="700" spc="-10" dirty="0">
                          <a:latin typeface="Calibri"/>
                          <a:cs typeface="Calibri"/>
                        </a:rPr>
                        <a:t> </a:t>
                      </a:r>
                      <a:r>
                        <a:rPr sz="700" spc="-20" dirty="0">
                          <a:latin typeface="Calibri"/>
                          <a:cs typeface="Calibri"/>
                        </a:rPr>
                        <a:t>Risk</a:t>
                      </a:r>
                      <a:endParaRPr sz="700">
                        <a:latin typeface="Calibri"/>
                        <a:cs typeface="Calibri"/>
                      </a:endParaRPr>
                    </a:p>
                    <a:p>
                      <a:pPr marL="67945" marR="219710">
                        <a:lnSpc>
                          <a:spcPct val="106300"/>
                        </a:lnSpc>
                      </a:pPr>
                      <a:r>
                        <a:rPr sz="700" dirty="0">
                          <a:latin typeface="Calibri"/>
                          <a:cs typeface="Calibri"/>
                        </a:rPr>
                        <a:t>Esaslı</a:t>
                      </a:r>
                      <a:r>
                        <a:rPr sz="700" spc="-10" dirty="0">
                          <a:latin typeface="Calibri"/>
                          <a:cs typeface="Calibri"/>
                        </a:rPr>
                        <a:t> Kontrol</a:t>
                      </a:r>
                      <a:r>
                        <a:rPr sz="700" spc="-5" dirty="0">
                          <a:latin typeface="Calibri"/>
                          <a:cs typeface="Calibri"/>
                        </a:rPr>
                        <a:t> </a:t>
                      </a:r>
                      <a:r>
                        <a:rPr sz="700" dirty="0">
                          <a:latin typeface="Calibri"/>
                          <a:cs typeface="Calibri"/>
                        </a:rPr>
                        <a:t>Sistemi</a:t>
                      </a:r>
                      <a:r>
                        <a:rPr sz="700" spc="-5" dirty="0">
                          <a:latin typeface="Calibri"/>
                          <a:cs typeface="Calibri"/>
                        </a:rPr>
                        <a:t> </a:t>
                      </a:r>
                      <a:r>
                        <a:rPr sz="700" spc="-10" dirty="0">
                          <a:latin typeface="Calibri"/>
                          <a:cs typeface="Calibri"/>
                        </a:rPr>
                        <a:t>Tebliği </a:t>
                      </a:r>
                      <a:r>
                        <a:rPr sz="700" dirty="0">
                          <a:latin typeface="Calibri"/>
                          <a:cs typeface="Calibri"/>
                        </a:rPr>
                        <a:t>(Ürün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Denetimi:</a:t>
                      </a:r>
                      <a:r>
                        <a:rPr sz="700" spc="5" dirty="0">
                          <a:latin typeface="Calibri"/>
                          <a:cs typeface="Calibri"/>
                        </a:rPr>
                        <a:t> </a:t>
                      </a:r>
                      <a:r>
                        <a:rPr sz="700" spc="-10" dirty="0">
                          <a:latin typeface="Calibri"/>
                          <a:cs typeface="Calibri"/>
                        </a:rPr>
                        <a:t>2011/53)’nin</a:t>
                      </a:r>
                      <a:r>
                        <a:rPr sz="700" spc="500" dirty="0">
                          <a:latin typeface="Calibri"/>
                          <a:cs typeface="Calibri"/>
                        </a:rPr>
                        <a:t> </a:t>
                      </a:r>
                      <a:r>
                        <a:rPr sz="700" dirty="0">
                          <a:latin typeface="Calibri"/>
                          <a:cs typeface="Calibri"/>
                        </a:rPr>
                        <a:t>6</a:t>
                      </a:r>
                      <a:r>
                        <a:rPr sz="700" spc="15" dirty="0">
                          <a:latin typeface="Calibri"/>
                          <a:cs typeface="Calibri"/>
                        </a:rPr>
                        <a:t> </a:t>
                      </a:r>
                      <a:r>
                        <a:rPr sz="700" dirty="0">
                          <a:latin typeface="Calibri"/>
                          <a:cs typeface="Calibri"/>
                        </a:rPr>
                        <a:t>ncı</a:t>
                      </a:r>
                      <a:r>
                        <a:rPr sz="700" spc="15" dirty="0">
                          <a:latin typeface="Calibri"/>
                          <a:cs typeface="Calibri"/>
                        </a:rPr>
                        <a:t> </a:t>
                      </a:r>
                      <a:r>
                        <a:rPr sz="700" spc="-10" dirty="0">
                          <a:latin typeface="Calibri"/>
                          <a:cs typeface="Calibri"/>
                        </a:rPr>
                        <a:t>maddesi</a:t>
                      </a:r>
                      <a:r>
                        <a:rPr sz="700" spc="10" dirty="0">
                          <a:latin typeface="Calibri"/>
                          <a:cs typeface="Calibri"/>
                        </a:rPr>
                        <a:t> </a:t>
                      </a:r>
                      <a:r>
                        <a:rPr sz="700" spc="-10" dirty="0">
                          <a:latin typeface="Calibri"/>
                          <a:cs typeface="Calibri"/>
                        </a:rPr>
                        <a:t>kapsamında</a:t>
                      </a:r>
                      <a:r>
                        <a:rPr sz="700" spc="20" dirty="0">
                          <a:latin typeface="Calibri"/>
                          <a:cs typeface="Calibri"/>
                        </a:rPr>
                        <a:t> </a:t>
                      </a:r>
                      <a:r>
                        <a:rPr sz="700" spc="-10" dirty="0">
                          <a:latin typeface="Calibri"/>
                          <a:cs typeface="Calibri"/>
                        </a:rPr>
                        <a:t>yapılan</a:t>
                      </a:r>
                      <a:r>
                        <a:rPr sz="700" spc="20" dirty="0">
                          <a:latin typeface="Calibri"/>
                          <a:cs typeface="Calibri"/>
                        </a:rPr>
                        <a:t> </a:t>
                      </a:r>
                      <a:r>
                        <a:rPr sz="700" spc="-10" dirty="0">
                          <a:latin typeface="Calibri"/>
                          <a:cs typeface="Calibri"/>
                        </a:rPr>
                        <a:t>“Yetkilendirme</a:t>
                      </a:r>
                      <a:r>
                        <a:rPr sz="700" spc="15" dirty="0">
                          <a:latin typeface="Calibri"/>
                          <a:cs typeface="Calibri"/>
                        </a:rPr>
                        <a:t> </a:t>
                      </a:r>
                      <a:r>
                        <a:rPr sz="700" spc="-10" dirty="0">
                          <a:latin typeface="Calibri"/>
                          <a:cs typeface="Calibri"/>
                        </a:rPr>
                        <a:t>Başvuruları”</a:t>
                      </a:r>
                      <a:endParaRPr sz="700">
                        <a:latin typeface="Calibri"/>
                        <a:cs typeface="Calibri"/>
                      </a:endParaRPr>
                    </a:p>
                    <a:p>
                      <a:pPr marL="67945" marR="260985">
                        <a:lnSpc>
                          <a:spcPct val="106200"/>
                        </a:lnSpc>
                        <a:spcBef>
                          <a:spcPts val="10"/>
                        </a:spcBef>
                      </a:pPr>
                      <a:r>
                        <a:rPr sz="700" spc="-10" dirty="0">
                          <a:latin typeface="Calibri"/>
                          <a:cs typeface="Calibri"/>
                        </a:rPr>
                        <a:t>uygulamasında</a:t>
                      </a:r>
                      <a:r>
                        <a:rPr sz="700" spc="10" dirty="0">
                          <a:latin typeface="Calibri"/>
                          <a:cs typeface="Calibri"/>
                        </a:rPr>
                        <a:t> </a:t>
                      </a:r>
                      <a:r>
                        <a:rPr sz="700" spc="-10" dirty="0">
                          <a:latin typeface="Calibri"/>
                          <a:cs typeface="Calibri"/>
                        </a:rPr>
                        <a:t>kullanıcılar</a:t>
                      </a:r>
                      <a:r>
                        <a:rPr sz="700" spc="10" dirty="0">
                          <a:latin typeface="Calibri"/>
                          <a:cs typeface="Calibri"/>
                        </a:rPr>
                        <a:t> </a:t>
                      </a:r>
                      <a:r>
                        <a:rPr sz="700" spc="-10" dirty="0">
                          <a:latin typeface="Calibri"/>
                          <a:cs typeface="Calibri"/>
                        </a:rPr>
                        <a:t>tarafından</a:t>
                      </a:r>
                      <a:r>
                        <a:rPr sz="700" spc="25" dirty="0">
                          <a:latin typeface="Calibri"/>
                          <a:cs typeface="Calibri"/>
                        </a:rPr>
                        <a:t> </a:t>
                      </a:r>
                      <a:r>
                        <a:rPr sz="700" dirty="0">
                          <a:latin typeface="Calibri"/>
                          <a:cs typeface="Calibri"/>
                        </a:rPr>
                        <a:t>beyan</a:t>
                      </a:r>
                      <a:r>
                        <a:rPr sz="700" spc="15" dirty="0">
                          <a:latin typeface="Calibri"/>
                          <a:cs typeface="Calibri"/>
                        </a:rPr>
                        <a:t> </a:t>
                      </a:r>
                      <a:r>
                        <a:rPr sz="700" dirty="0">
                          <a:latin typeface="Calibri"/>
                          <a:cs typeface="Calibri"/>
                        </a:rPr>
                        <a:t>edilen</a:t>
                      </a:r>
                      <a:r>
                        <a:rPr sz="700" spc="25" dirty="0">
                          <a:latin typeface="Calibri"/>
                          <a:cs typeface="Calibri"/>
                        </a:rPr>
                        <a:t> </a:t>
                      </a:r>
                      <a:r>
                        <a:rPr sz="700" spc="-10" dirty="0">
                          <a:latin typeface="Calibri"/>
                          <a:cs typeface="Calibri"/>
                        </a:rPr>
                        <a:t>elektronik</a:t>
                      </a:r>
                      <a:r>
                        <a:rPr sz="700" spc="5" dirty="0">
                          <a:latin typeface="Calibri"/>
                          <a:cs typeface="Calibri"/>
                        </a:rPr>
                        <a:t> </a:t>
                      </a:r>
                      <a:r>
                        <a:rPr sz="700" spc="-20" dirty="0">
                          <a:latin typeface="Calibri"/>
                          <a:cs typeface="Calibri"/>
                        </a:rPr>
                        <a:t>posta</a:t>
                      </a:r>
                      <a:r>
                        <a:rPr sz="700" spc="500" dirty="0">
                          <a:latin typeface="Calibri"/>
                          <a:cs typeface="Calibri"/>
                        </a:rPr>
                        <a:t> </a:t>
                      </a:r>
                      <a:r>
                        <a:rPr sz="700" spc="-10" dirty="0">
                          <a:latin typeface="Calibri"/>
                          <a:cs typeface="Calibri"/>
                        </a:rPr>
                        <a:t>adresine</a:t>
                      </a:r>
                      <a:r>
                        <a:rPr sz="700" spc="20" dirty="0">
                          <a:latin typeface="Calibri"/>
                          <a:cs typeface="Calibri"/>
                        </a:rPr>
                        <a:t> </a:t>
                      </a:r>
                      <a:r>
                        <a:rPr sz="700" dirty="0">
                          <a:latin typeface="Calibri"/>
                          <a:cs typeface="Calibri"/>
                        </a:rPr>
                        <a:t>iletilir.</a:t>
                      </a:r>
                      <a:r>
                        <a:rPr sz="700" spc="25" dirty="0">
                          <a:latin typeface="Calibri"/>
                          <a:cs typeface="Calibri"/>
                        </a:rPr>
                        <a:t> </a:t>
                      </a:r>
                      <a:r>
                        <a:rPr sz="700" spc="-10" dirty="0">
                          <a:latin typeface="Calibri"/>
                          <a:cs typeface="Calibri"/>
                        </a:rPr>
                        <a:t>Kullanıcıya</a:t>
                      </a:r>
                      <a:r>
                        <a:rPr sz="700" spc="20" dirty="0">
                          <a:latin typeface="Calibri"/>
                          <a:cs typeface="Calibri"/>
                        </a:rPr>
                        <a:t> </a:t>
                      </a:r>
                      <a:r>
                        <a:rPr sz="700" spc="-10" dirty="0">
                          <a:latin typeface="Calibri"/>
                          <a:cs typeface="Calibri"/>
                        </a:rPr>
                        <a:t>ulaşmayan</a:t>
                      </a:r>
                      <a:r>
                        <a:rPr sz="700" spc="2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15" dirty="0">
                          <a:latin typeface="Calibri"/>
                          <a:cs typeface="Calibri"/>
                        </a:rPr>
                        <a:t> </a:t>
                      </a:r>
                      <a:r>
                        <a:rPr sz="700" spc="-10" dirty="0">
                          <a:latin typeface="Calibri"/>
                          <a:cs typeface="Calibri"/>
                        </a:rPr>
                        <a:t>sorumlu</a:t>
                      </a:r>
                      <a:r>
                        <a:rPr sz="700" spc="50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8115" marR="203200" indent="356235">
                        <a:lnSpc>
                          <a:spcPts val="969"/>
                        </a:lnSpc>
                      </a:pPr>
                      <a:r>
                        <a:rPr sz="700" dirty="0">
                          <a:latin typeface="Calibri"/>
                          <a:cs typeface="Calibri"/>
                        </a:rPr>
                        <a:t>(2)Denetim</a:t>
                      </a:r>
                      <a:r>
                        <a:rPr sz="700" spc="-5" dirty="0">
                          <a:latin typeface="Calibri"/>
                          <a:cs typeface="Calibri"/>
                        </a:rPr>
                        <a:t> </a:t>
                      </a:r>
                      <a:r>
                        <a:rPr sz="700" dirty="0">
                          <a:latin typeface="Calibri"/>
                          <a:cs typeface="Calibri"/>
                        </a:rPr>
                        <a:t>sürecine</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sonucuna </a:t>
                      </a:r>
                      <a:r>
                        <a:rPr sz="700" dirty="0">
                          <a:latin typeface="Calibri"/>
                          <a:cs typeface="Calibri"/>
                        </a:rPr>
                        <a:t>ilişkin</a:t>
                      </a:r>
                      <a:r>
                        <a:rPr sz="700" spc="-5" dirty="0">
                          <a:latin typeface="Calibri"/>
                          <a:cs typeface="Calibri"/>
                        </a:rPr>
                        <a:t> </a:t>
                      </a:r>
                      <a:r>
                        <a:rPr sz="700" spc="-10" dirty="0">
                          <a:latin typeface="Calibri"/>
                          <a:cs typeface="Calibri"/>
                        </a:rPr>
                        <a:t>bildirimler,</a:t>
                      </a:r>
                      <a:r>
                        <a:rPr sz="700" spc="-5" dirty="0">
                          <a:latin typeface="Calibri"/>
                          <a:cs typeface="Calibri"/>
                        </a:rPr>
                        <a:t> </a:t>
                      </a:r>
                      <a:r>
                        <a:rPr sz="700" dirty="0">
                          <a:latin typeface="Calibri"/>
                          <a:cs typeface="Calibri"/>
                        </a:rPr>
                        <a:t>Dış</a:t>
                      </a:r>
                      <a:r>
                        <a:rPr sz="700" spc="-5" dirty="0">
                          <a:latin typeface="Calibri"/>
                          <a:cs typeface="Calibri"/>
                        </a:rPr>
                        <a:t> </a:t>
                      </a:r>
                      <a:r>
                        <a:rPr sz="700" dirty="0">
                          <a:latin typeface="Calibri"/>
                          <a:cs typeface="Calibri"/>
                        </a:rPr>
                        <a:t>Ticarette</a:t>
                      </a:r>
                      <a:r>
                        <a:rPr sz="700" spc="-10" dirty="0">
                          <a:latin typeface="Calibri"/>
                          <a:cs typeface="Calibri"/>
                        </a:rPr>
                        <a:t> </a:t>
                      </a:r>
                      <a:r>
                        <a:rPr sz="700" spc="-20" dirty="0">
                          <a:latin typeface="Calibri"/>
                          <a:cs typeface="Calibri"/>
                        </a:rPr>
                        <a:t>Risk</a:t>
                      </a:r>
                      <a:r>
                        <a:rPr sz="700" spc="500" dirty="0">
                          <a:latin typeface="Calibri"/>
                          <a:cs typeface="Calibri"/>
                        </a:rPr>
                        <a:t> </a:t>
                      </a:r>
                      <a:r>
                        <a:rPr sz="700" dirty="0">
                          <a:latin typeface="Calibri"/>
                          <a:cs typeface="Calibri"/>
                        </a:rPr>
                        <a:t>Esaslı</a:t>
                      </a:r>
                      <a:r>
                        <a:rPr sz="700" spc="-15" dirty="0">
                          <a:latin typeface="Calibri"/>
                          <a:cs typeface="Calibri"/>
                        </a:rPr>
                        <a:t> </a:t>
                      </a:r>
                      <a:r>
                        <a:rPr sz="700" spc="-10" dirty="0">
                          <a:latin typeface="Calibri"/>
                          <a:cs typeface="Calibri"/>
                        </a:rPr>
                        <a:t>Kontrol </a:t>
                      </a:r>
                      <a:r>
                        <a:rPr sz="700" dirty="0">
                          <a:latin typeface="Calibri"/>
                          <a:cs typeface="Calibri"/>
                        </a:rPr>
                        <a:t>Sistemi</a:t>
                      </a:r>
                      <a:r>
                        <a:rPr sz="700" spc="-15" dirty="0">
                          <a:latin typeface="Calibri"/>
                          <a:cs typeface="Calibri"/>
                        </a:rPr>
                        <a:t> </a:t>
                      </a:r>
                      <a:r>
                        <a:rPr sz="700" spc="-10" dirty="0">
                          <a:latin typeface="Calibri"/>
                          <a:cs typeface="Calibri"/>
                        </a:rPr>
                        <a:t>Hakkında</a:t>
                      </a:r>
                      <a:r>
                        <a:rPr sz="700" spc="-5" dirty="0">
                          <a:latin typeface="Calibri"/>
                          <a:cs typeface="Calibri"/>
                        </a:rPr>
                        <a:t> </a:t>
                      </a:r>
                      <a:r>
                        <a:rPr sz="700" dirty="0">
                          <a:latin typeface="Calibri"/>
                          <a:cs typeface="Calibri"/>
                        </a:rPr>
                        <a:t>Tebliğ</a:t>
                      </a:r>
                      <a:r>
                        <a:rPr sz="700" spc="10" dirty="0">
                          <a:latin typeface="Calibri"/>
                          <a:cs typeface="Calibri"/>
                        </a:rPr>
                        <a:t> </a:t>
                      </a:r>
                      <a:r>
                        <a:rPr sz="700" dirty="0">
                          <a:latin typeface="Calibri"/>
                          <a:cs typeface="Calibri"/>
                        </a:rPr>
                        <a:t>(Ürün</a:t>
                      </a:r>
                      <a:r>
                        <a:rPr sz="700" spc="-10" dirty="0">
                          <a:latin typeface="Calibri"/>
                          <a:cs typeface="Calibri"/>
                        </a:rPr>
                        <a:t> Güvenliği </a:t>
                      </a:r>
                      <a:r>
                        <a:rPr sz="700" dirty="0">
                          <a:latin typeface="Calibri"/>
                          <a:cs typeface="Calibri"/>
                        </a:rPr>
                        <a:t>ve Denetimi: 2025/28)'in</a:t>
                      </a:r>
                      <a:r>
                        <a:rPr sz="700" spc="-10" dirty="0">
                          <a:latin typeface="Calibri"/>
                          <a:cs typeface="Calibri"/>
                        </a:rPr>
                        <a:t> </a:t>
                      </a:r>
                      <a:r>
                        <a:rPr sz="700" spc="-50" dirty="0">
                          <a:latin typeface="Calibri"/>
                          <a:cs typeface="Calibri"/>
                        </a:rPr>
                        <a:t>5</a:t>
                      </a:r>
                      <a:endParaRPr sz="700">
                        <a:latin typeface="Calibri"/>
                        <a:cs typeface="Calibri"/>
                      </a:endParaRPr>
                    </a:p>
                    <a:p>
                      <a:pPr marL="158115" marR="218440">
                        <a:lnSpc>
                          <a:spcPts val="969"/>
                        </a:lnSpc>
                        <a:spcBef>
                          <a:spcPts val="20"/>
                        </a:spcBef>
                      </a:pPr>
                      <a:r>
                        <a:rPr sz="700" dirty="0">
                          <a:latin typeface="Calibri"/>
                          <a:cs typeface="Calibri"/>
                        </a:rPr>
                        <a:t>inci</a:t>
                      </a:r>
                      <a:r>
                        <a:rPr sz="700" spc="20" dirty="0">
                          <a:latin typeface="Calibri"/>
                          <a:cs typeface="Calibri"/>
                        </a:rPr>
                        <a:t> </a:t>
                      </a:r>
                      <a:r>
                        <a:rPr sz="700" spc="-10" dirty="0">
                          <a:latin typeface="Calibri"/>
                          <a:cs typeface="Calibri"/>
                        </a:rPr>
                        <a:t>maddesi</a:t>
                      </a:r>
                      <a:r>
                        <a:rPr sz="700" spc="20" dirty="0">
                          <a:latin typeface="Calibri"/>
                          <a:cs typeface="Calibri"/>
                        </a:rPr>
                        <a:t> </a:t>
                      </a:r>
                      <a:r>
                        <a:rPr sz="700" spc="-10" dirty="0">
                          <a:latin typeface="Calibri"/>
                          <a:cs typeface="Calibri"/>
                        </a:rPr>
                        <a:t>kapsamında</a:t>
                      </a:r>
                      <a:r>
                        <a:rPr sz="700" spc="30" dirty="0">
                          <a:latin typeface="Calibri"/>
                          <a:cs typeface="Calibri"/>
                        </a:rPr>
                        <a:t> </a:t>
                      </a:r>
                      <a:r>
                        <a:rPr sz="700" spc="-10" dirty="0">
                          <a:latin typeface="Calibri"/>
                          <a:cs typeface="Calibri"/>
                        </a:rPr>
                        <a:t>yapılan</a:t>
                      </a:r>
                      <a:r>
                        <a:rPr sz="700" spc="25" dirty="0">
                          <a:latin typeface="Calibri"/>
                          <a:cs typeface="Calibri"/>
                        </a:rPr>
                        <a:t> </a:t>
                      </a:r>
                      <a:r>
                        <a:rPr sz="700" spc="-10" dirty="0">
                          <a:latin typeface="Calibri"/>
                          <a:cs typeface="Calibri"/>
                        </a:rPr>
                        <a:t>"Yetkilendirme</a:t>
                      </a:r>
                      <a:r>
                        <a:rPr sz="700" spc="30" dirty="0">
                          <a:latin typeface="Calibri"/>
                          <a:cs typeface="Calibri"/>
                        </a:rPr>
                        <a:t> </a:t>
                      </a:r>
                      <a:r>
                        <a:rPr sz="700" spc="-10" dirty="0">
                          <a:latin typeface="Calibri"/>
                          <a:cs typeface="Calibri"/>
                        </a:rPr>
                        <a:t>Başvuruları"</a:t>
                      </a:r>
                      <a:r>
                        <a:rPr sz="700" spc="30" dirty="0">
                          <a:latin typeface="Calibri"/>
                          <a:cs typeface="Calibri"/>
                        </a:rPr>
                        <a:t> </a:t>
                      </a:r>
                      <a:r>
                        <a:rPr sz="700" spc="-10" dirty="0">
                          <a:latin typeface="Calibri"/>
                          <a:cs typeface="Calibri"/>
                        </a:rPr>
                        <a:t>uygulamasında</a:t>
                      </a:r>
                      <a:r>
                        <a:rPr sz="700" spc="500" dirty="0">
                          <a:latin typeface="Calibri"/>
                          <a:cs typeface="Calibri"/>
                        </a:rPr>
                        <a:t> </a:t>
                      </a:r>
                      <a:r>
                        <a:rPr sz="700" dirty="0">
                          <a:latin typeface="Calibri"/>
                          <a:cs typeface="Calibri"/>
                        </a:rPr>
                        <a:t>firma</a:t>
                      </a:r>
                      <a:r>
                        <a:rPr sz="700" spc="-10" dirty="0">
                          <a:latin typeface="Calibri"/>
                          <a:cs typeface="Calibri"/>
                        </a:rPr>
                        <a:t> kullanıcıları</a:t>
                      </a:r>
                      <a:r>
                        <a:rPr sz="700" spc="-15" dirty="0">
                          <a:latin typeface="Calibri"/>
                          <a:cs typeface="Calibri"/>
                        </a:rPr>
                        <a:t> </a:t>
                      </a:r>
                      <a:r>
                        <a:rPr sz="700" spc="-10" dirty="0">
                          <a:latin typeface="Calibri"/>
                          <a:cs typeface="Calibri"/>
                        </a:rPr>
                        <a:t>tarafından </a:t>
                      </a:r>
                      <a:r>
                        <a:rPr sz="700" dirty="0">
                          <a:latin typeface="Calibri"/>
                          <a:cs typeface="Calibri"/>
                        </a:rPr>
                        <a:t>beyan</a:t>
                      </a:r>
                      <a:r>
                        <a:rPr sz="700" spc="-10" dirty="0">
                          <a:latin typeface="Calibri"/>
                          <a:cs typeface="Calibri"/>
                        </a:rPr>
                        <a:t> </a:t>
                      </a:r>
                      <a:r>
                        <a:rPr sz="700" dirty="0">
                          <a:latin typeface="Calibri"/>
                          <a:cs typeface="Calibri"/>
                        </a:rPr>
                        <a:t>edilen</a:t>
                      </a:r>
                      <a:r>
                        <a:rPr sz="700" spc="-5" dirty="0">
                          <a:latin typeface="Calibri"/>
                          <a:cs typeface="Calibri"/>
                        </a:rPr>
                        <a:t> </a:t>
                      </a:r>
                      <a:r>
                        <a:rPr sz="700" spc="-10" dirty="0">
                          <a:latin typeface="Calibri"/>
                          <a:cs typeface="Calibri"/>
                        </a:rPr>
                        <a:t>elektronik</a:t>
                      </a:r>
                      <a:r>
                        <a:rPr sz="700" spc="-15" dirty="0">
                          <a:latin typeface="Calibri"/>
                          <a:cs typeface="Calibri"/>
                        </a:rPr>
                        <a:t> </a:t>
                      </a:r>
                      <a:r>
                        <a:rPr sz="700" dirty="0">
                          <a:latin typeface="Calibri"/>
                          <a:cs typeface="Calibri"/>
                        </a:rPr>
                        <a:t>posta</a:t>
                      </a:r>
                      <a:r>
                        <a:rPr sz="700" spc="-10" dirty="0">
                          <a:latin typeface="Calibri"/>
                          <a:cs typeface="Calibri"/>
                        </a:rPr>
                        <a:t> </a:t>
                      </a:r>
                      <a:r>
                        <a:rPr sz="700" dirty="0">
                          <a:latin typeface="Calibri"/>
                          <a:cs typeface="Calibri"/>
                        </a:rPr>
                        <a:t>adresine</a:t>
                      </a:r>
                      <a:r>
                        <a:rPr sz="700" spc="-10" dirty="0">
                          <a:latin typeface="Calibri"/>
                          <a:cs typeface="Calibri"/>
                        </a:rPr>
                        <a:t> </a:t>
                      </a:r>
                      <a:r>
                        <a:rPr sz="700" dirty="0">
                          <a:latin typeface="Calibri"/>
                          <a:cs typeface="Calibri"/>
                        </a:rPr>
                        <a:t>iletilir.</a:t>
                      </a:r>
                      <a:r>
                        <a:rPr sz="700" spc="5" dirty="0">
                          <a:latin typeface="Calibri"/>
                          <a:cs typeface="Calibri"/>
                        </a:rPr>
                        <a:t> </a:t>
                      </a:r>
                      <a:r>
                        <a:rPr sz="700" spc="-10" dirty="0">
                          <a:latin typeface="Calibri"/>
                          <a:cs typeface="Calibri"/>
                        </a:rPr>
                        <a:t>Firma</a:t>
                      </a:r>
                      <a:r>
                        <a:rPr sz="700" spc="500" dirty="0">
                          <a:latin typeface="Calibri"/>
                          <a:cs typeface="Calibri"/>
                        </a:rPr>
                        <a:t> </a:t>
                      </a:r>
                      <a:r>
                        <a:rPr sz="700" spc="-10" dirty="0">
                          <a:latin typeface="Calibri"/>
                          <a:cs typeface="Calibri"/>
                        </a:rPr>
                        <a:t>kullanıcısına</a:t>
                      </a:r>
                      <a:r>
                        <a:rPr sz="700" spc="25" dirty="0">
                          <a:latin typeface="Calibri"/>
                          <a:cs typeface="Calibri"/>
                        </a:rPr>
                        <a:t> </a:t>
                      </a:r>
                      <a:r>
                        <a:rPr sz="700" spc="-10" dirty="0">
                          <a:latin typeface="Calibri"/>
                          <a:cs typeface="Calibri"/>
                        </a:rPr>
                        <a:t>ulaşmayan</a:t>
                      </a:r>
                      <a:r>
                        <a:rPr sz="700" spc="25" dirty="0">
                          <a:latin typeface="Calibri"/>
                          <a:cs typeface="Calibri"/>
                        </a:rPr>
                        <a:t> </a:t>
                      </a:r>
                      <a:r>
                        <a:rPr sz="700" spc="-10" dirty="0">
                          <a:latin typeface="Calibri"/>
                          <a:cs typeface="Calibri"/>
                        </a:rPr>
                        <a:t>bildirimlerden</a:t>
                      </a:r>
                      <a:r>
                        <a:rPr sz="700" spc="25" dirty="0">
                          <a:latin typeface="Calibri"/>
                          <a:cs typeface="Calibri"/>
                        </a:rPr>
                        <a:t> </a:t>
                      </a:r>
                      <a:r>
                        <a:rPr sz="700" spc="-10" dirty="0">
                          <a:latin typeface="Calibri"/>
                          <a:cs typeface="Calibri"/>
                        </a:rPr>
                        <a:t>Bakanlık</a:t>
                      </a:r>
                      <a:r>
                        <a:rPr sz="700" spc="35" dirty="0">
                          <a:latin typeface="Calibri"/>
                          <a:cs typeface="Calibri"/>
                        </a:rPr>
                        <a:t> </a:t>
                      </a:r>
                      <a:r>
                        <a:rPr sz="700" spc="-10" dirty="0">
                          <a:latin typeface="Calibri"/>
                          <a:cs typeface="Calibri"/>
                        </a:rPr>
                        <a:t>so-</a:t>
                      </a:r>
                      <a:r>
                        <a:rPr sz="700" dirty="0">
                          <a:latin typeface="Calibri"/>
                          <a:cs typeface="Calibri"/>
                        </a:rPr>
                        <a:t>rumlu</a:t>
                      </a:r>
                      <a:r>
                        <a:rPr sz="700" spc="25"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06722">
                <a:tc>
                  <a:txBody>
                    <a:bodyPr/>
                    <a:lstStyle/>
                    <a:p>
                      <a:pPr marL="68580" marR="561975">
                        <a:lnSpc>
                          <a:spcPts val="969"/>
                        </a:lnSpc>
                        <a:spcBef>
                          <a:spcPts val="5"/>
                        </a:spcBef>
                      </a:pPr>
                      <a:r>
                        <a:rPr sz="1000" b="1" dirty="0">
                          <a:latin typeface="Calibri"/>
                          <a:cs typeface="Calibri"/>
                        </a:rPr>
                        <a:t>TAREKS</a:t>
                      </a:r>
                      <a:r>
                        <a:rPr sz="1000" b="1" spc="-35" dirty="0">
                          <a:latin typeface="Calibri"/>
                          <a:cs typeface="Calibri"/>
                        </a:rPr>
                        <a:t> </a:t>
                      </a:r>
                      <a:r>
                        <a:rPr sz="1000" b="1" dirty="0">
                          <a:latin typeface="Calibri"/>
                          <a:cs typeface="Calibri"/>
                        </a:rPr>
                        <a:t>referans</a:t>
                      </a:r>
                      <a:r>
                        <a:rPr sz="1000" b="1" spc="-30" dirty="0">
                          <a:latin typeface="Calibri"/>
                          <a:cs typeface="Calibri"/>
                        </a:rPr>
                        <a:t> </a:t>
                      </a:r>
                      <a:r>
                        <a:rPr sz="1000" b="1" spc="-10" dirty="0">
                          <a:latin typeface="Calibri"/>
                          <a:cs typeface="Calibri"/>
                        </a:rPr>
                        <a:t>numarasının</a:t>
                      </a:r>
                      <a:r>
                        <a:rPr sz="1000" b="1" spc="500" dirty="0">
                          <a:latin typeface="Calibri"/>
                          <a:cs typeface="Calibri"/>
                        </a:rPr>
                        <a:t> </a:t>
                      </a:r>
                      <a:r>
                        <a:rPr sz="1000" b="1" dirty="0">
                          <a:latin typeface="Calibri"/>
                          <a:cs typeface="Calibri"/>
                        </a:rPr>
                        <a:t>gümrüklere</a:t>
                      </a:r>
                      <a:r>
                        <a:rPr sz="1000" b="1" spc="-30" dirty="0">
                          <a:latin typeface="Calibri"/>
                          <a:cs typeface="Calibri"/>
                        </a:rPr>
                        <a:t> </a:t>
                      </a:r>
                      <a:r>
                        <a:rPr sz="1000" b="1" spc="-10" dirty="0">
                          <a:latin typeface="Calibri"/>
                          <a:cs typeface="Calibri"/>
                        </a:rPr>
                        <a:t>beyanı</a:t>
                      </a:r>
                      <a:endParaRPr sz="1000">
                        <a:latin typeface="Calibri"/>
                        <a:cs typeface="Calibri"/>
                      </a:endParaRPr>
                    </a:p>
                    <a:p>
                      <a:pPr marL="68580">
                        <a:lnSpc>
                          <a:spcPts val="950"/>
                        </a:lnSpc>
                      </a:pPr>
                      <a:r>
                        <a:rPr sz="1000" b="1" dirty="0">
                          <a:latin typeface="Calibri"/>
                          <a:cs typeface="Calibri"/>
                        </a:rPr>
                        <a:t>MADDE</a:t>
                      </a:r>
                      <a:r>
                        <a:rPr sz="1000" b="1" spc="-10" dirty="0">
                          <a:latin typeface="Calibri"/>
                          <a:cs typeface="Calibri"/>
                        </a:rPr>
                        <a:t> </a:t>
                      </a:r>
                      <a:r>
                        <a:rPr sz="1000" b="1" spc="-25" dirty="0">
                          <a:latin typeface="Calibri"/>
                          <a:cs typeface="Calibri"/>
                        </a:rPr>
                        <a:t>12</a:t>
                      </a:r>
                      <a:endParaRPr sz="10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67665">
                        <a:lnSpc>
                          <a:spcPts val="969"/>
                        </a:lnSpc>
                        <a:spcBef>
                          <a:spcPts val="5"/>
                        </a:spcBef>
                      </a:pPr>
                      <a:r>
                        <a:rPr sz="700" dirty="0">
                          <a:latin typeface="Calibri"/>
                          <a:cs typeface="Calibri"/>
                        </a:rPr>
                        <a:t>(3)</a:t>
                      </a:r>
                      <a:r>
                        <a:rPr sz="700" spc="-15"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idarelerine</a:t>
                      </a:r>
                      <a:r>
                        <a:rPr sz="700" spc="-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0" dirty="0">
                          <a:latin typeface="Calibri"/>
                          <a:cs typeface="Calibri"/>
                        </a:rPr>
                        <a:t> </a:t>
                      </a:r>
                      <a:r>
                        <a:rPr sz="700" dirty="0">
                          <a:latin typeface="Calibri"/>
                          <a:cs typeface="Calibri"/>
                        </a:rPr>
                        <a:t>olarak</a:t>
                      </a:r>
                      <a:r>
                        <a:rPr sz="700" spc="-20" dirty="0">
                          <a:latin typeface="Calibri"/>
                          <a:cs typeface="Calibri"/>
                        </a:rPr>
                        <a:t> </a:t>
                      </a:r>
                      <a:r>
                        <a:rPr sz="700" spc="-10" dirty="0">
                          <a:latin typeface="Calibri"/>
                          <a:cs typeface="Calibri"/>
                        </a:rPr>
                        <a:t>beyan</a:t>
                      </a:r>
                      <a:r>
                        <a:rPr sz="700" spc="-15" dirty="0">
                          <a:latin typeface="Calibri"/>
                          <a:cs typeface="Calibri"/>
                        </a:rPr>
                        <a:t> </a:t>
                      </a:r>
                      <a:r>
                        <a:rPr sz="700" dirty="0">
                          <a:latin typeface="Calibri"/>
                          <a:cs typeface="Calibri"/>
                        </a:rPr>
                        <a:t>edilen</a:t>
                      </a:r>
                      <a:r>
                        <a:rPr sz="700" spc="-15" dirty="0">
                          <a:latin typeface="Calibri"/>
                          <a:cs typeface="Calibri"/>
                        </a:rPr>
                        <a:t> </a:t>
                      </a:r>
                      <a:r>
                        <a:rPr sz="700" spc="-10" dirty="0">
                          <a:latin typeface="Calibri"/>
                          <a:cs typeface="Calibri"/>
                        </a:rPr>
                        <a:t>ürünlerin</a:t>
                      </a:r>
                      <a:r>
                        <a:rPr sz="700" spc="500" dirty="0">
                          <a:latin typeface="Calibri"/>
                          <a:cs typeface="Calibri"/>
                        </a:rPr>
                        <a:t> </a:t>
                      </a:r>
                      <a:r>
                        <a:rPr sz="700" spc="-10" dirty="0">
                          <a:latin typeface="Calibri"/>
                          <a:cs typeface="Calibri"/>
                        </a:rPr>
                        <a:t>ithalatında,</a:t>
                      </a:r>
                      <a:r>
                        <a:rPr sz="700" spc="30" dirty="0">
                          <a:latin typeface="Calibri"/>
                          <a:cs typeface="Calibri"/>
                        </a:rPr>
                        <a:t> </a:t>
                      </a:r>
                      <a:r>
                        <a:rPr sz="700" dirty="0">
                          <a:latin typeface="Calibri"/>
                          <a:cs typeface="Calibri"/>
                        </a:rPr>
                        <a:t>18150099272013015773484</a:t>
                      </a:r>
                      <a:r>
                        <a:rPr sz="700" spc="20" dirty="0">
                          <a:latin typeface="Calibri"/>
                          <a:cs typeface="Calibri"/>
                        </a:rPr>
                        <a:t> </a:t>
                      </a:r>
                      <a:r>
                        <a:rPr sz="700" spc="-10" dirty="0">
                          <a:latin typeface="Calibri"/>
                          <a:cs typeface="Calibri"/>
                        </a:rPr>
                        <a:t>olarak</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23</a:t>
                      </a:r>
                      <a:r>
                        <a:rPr sz="700" spc="25" dirty="0">
                          <a:latin typeface="Calibri"/>
                          <a:cs typeface="Calibri"/>
                        </a:rPr>
                        <a:t> </a:t>
                      </a:r>
                      <a:r>
                        <a:rPr sz="700" spc="-10" dirty="0">
                          <a:latin typeface="Calibri"/>
                          <a:cs typeface="Calibri"/>
                        </a:rPr>
                        <a:t>haneli</a:t>
                      </a:r>
                      <a:endParaRPr sz="700">
                        <a:latin typeface="Calibri"/>
                        <a:cs typeface="Calibri"/>
                      </a:endParaRPr>
                    </a:p>
                    <a:p>
                      <a:pPr marL="67945" marR="100330">
                        <a:lnSpc>
                          <a:spcPts val="969"/>
                        </a:lnSpc>
                        <a:spcBef>
                          <a:spcPts val="15"/>
                        </a:spcBef>
                      </a:pPr>
                      <a:r>
                        <a:rPr sz="700" dirty="0">
                          <a:latin typeface="Calibri"/>
                          <a:cs typeface="Calibri"/>
                        </a:rPr>
                        <a:t>TAREKS</a:t>
                      </a:r>
                      <a:r>
                        <a:rPr sz="700" spc="15" dirty="0">
                          <a:latin typeface="Calibri"/>
                          <a:cs typeface="Calibri"/>
                        </a:rPr>
                        <a:t> </a:t>
                      </a:r>
                      <a:r>
                        <a:rPr sz="700" spc="-10" dirty="0">
                          <a:latin typeface="Calibri"/>
                          <a:cs typeface="Calibri"/>
                        </a:rPr>
                        <a:t>referans</a:t>
                      </a:r>
                      <a:r>
                        <a:rPr sz="700" spc="15" dirty="0">
                          <a:latin typeface="Calibri"/>
                          <a:cs typeface="Calibri"/>
                        </a:rPr>
                        <a:t> </a:t>
                      </a:r>
                      <a:r>
                        <a:rPr sz="700" spc="-10" dirty="0">
                          <a:latin typeface="Calibri"/>
                          <a:cs typeface="Calibri"/>
                        </a:rPr>
                        <a:t>numarası,</a:t>
                      </a:r>
                      <a:r>
                        <a:rPr sz="700" spc="20"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beyannamesinin</a:t>
                      </a:r>
                      <a:r>
                        <a:rPr sz="700" spc="15" dirty="0">
                          <a:latin typeface="Calibri"/>
                          <a:cs typeface="Calibri"/>
                        </a:rPr>
                        <a:t> </a:t>
                      </a:r>
                      <a:r>
                        <a:rPr sz="700" dirty="0">
                          <a:latin typeface="Calibri"/>
                          <a:cs typeface="Calibri"/>
                        </a:rPr>
                        <a:t>44</a:t>
                      </a:r>
                      <a:r>
                        <a:rPr sz="700" spc="10" dirty="0">
                          <a:latin typeface="Calibri"/>
                          <a:cs typeface="Calibri"/>
                        </a:rPr>
                        <a:t> </a:t>
                      </a:r>
                      <a:r>
                        <a:rPr sz="700" spc="-10" dirty="0">
                          <a:latin typeface="Calibri"/>
                          <a:cs typeface="Calibri"/>
                        </a:rPr>
                        <a:t>numaralı</a:t>
                      </a:r>
                      <a:r>
                        <a:rPr sz="700" spc="10" dirty="0">
                          <a:latin typeface="Calibri"/>
                          <a:cs typeface="Calibri"/>
                        </a:rPr>
                        <a:t> </a:t>
                      </a:r>
                      <a:r>
                        <a:rPr sz="700" spc="-10" dirty="0">
                          <a:latin typeface="Calibri"/>
                          <a:cs typeface="Calibri"/>
                        </a:rPr>
                        <a:t>hanesine</a:t>
                      </a:r>
                      <a:r>
                        <a:rPr sz="700" spc="500" dirty="0">
                          <a:latin typeface="Calibri"/>
                          <a:cs typeface="Calibri"/>
                        </a:rPr>
                        <a:t> </a:t>
                      </a:r>
                      <a:r>
                        <a:rPr sz="700" spc="-10" dirty="0">
                          <a:latin typeface="Calibri"/>
                          <a:cs typeface="Calibri"/>
                        </a:rPr>
                        <a:t>ithalatçı </a:t>
                      </a:r>
                      <a:r>
                        <a:rPr sz="700" dirty="0">
                          <a:latin typeface="Calibri"/>
                          <a:cs typeface="Calibri"/>
                        </a:rPr>
                        <a:t>firma </a:t>
                      </a:r>
                      <a:r>
                        <a:rPr sz="700" spc="-10" dirty="0">
                          <a:latin typeface="Calibri"/>
                          <a:cs typeface="Calibri"/>
                        </a:rPr>
                        <a:t>tarafından</a:t>
                      </a:r>
                      <a:r>
                        <a:rPr sz="700" dirty="0">
                          <a:latin typeface="Calibri"/>
                          <a:cs typeface="Calibri"/>
                        </a:rPr>
                        <a:t> </a:t>
                      </a:r>
                      <a:r>
                        <a:rPr sz="700" spc="-10" dirty="0">
                          <a:latin typeface="Calibri"/>
                          <a:cs typeface="Calibri"/>
                        </a:rPr>
                        <a:t>kaydedilir.</a:t>
                      </a:r>
                      <a:r>
                        <a:rPr sz="700" spc="5" dirty="0">
                          <a:latin typeface="Calibri"/>
                          <a:cs typeface="Calibri"/>
                        </a:rPr>
                        <a:t> </a:t>
                      </a:r>
                      <a:r>
                        <a:rPr sz="700" dirty="0">
                          <a:latin typeface="Calibri"/>
                          <a:cs typeface="Calibri"/>
                        </a:rPr>
                        <a:t>Kapsam dışı</a:t>
                      </a:r>
                      <a:r>
                        <a:rPr sz="700" spc="-5" dirty="0">
                          <a:latin typeface="Calibri"/>
                          <a:cs typeface="Calibri"/>
                        </a:rPr>
                        <a:t> </a:t>
                      </a:r>
                      <a:r>
                        <a:rPr sz="700" spc="-10" dirty="0">
                          <a:latin typeface="Calibri"/>
                          <a:cs typeface="Calibri"/>
                        </a:rPr>
                        <a:t>olarak</a:t>
                      </a:r>
                      <a:r>
                        <a:rPr sz="700" spc="-5" dirty="0">
                          <a:latin typeface="Calibri"/>
                          <a:cs typeface="Calibri"/>
                        </a:rPr>
                        <a:t> </a:t>
                      </a:r>
                      <a:r>
                        <a:rPr sz="700" dirty="0">
                          <a:latin typeface="Calibri"/>
                          <a:cs typeface="Calibri"/>
                        </a:rPr>
                        <a:t>beyan</a:t>
                      </a:r>
                      <a:r>
                        <a:rPr sz="700" spc="10" dirty="0">
                          <a:latin typeface="Calibri"/>
                          <a:cs typeface="Calibri"/>
                        </a:rPr>
                        <a:t> </a:t>
                      </a:r>
                      <a:r>
                        <a:rPr sz="700" spc="-10" dirty="0">
                          <a:latin typeface="Calibri"/>
                          <a:cs typeface="Calibri"/>
                        </a:rPr>
                        <a:t>edilen</a:t>
                      </a:r>
                      <a:endParaRPr sz="700">
                        <a:latin typeface="Calibri"/>
                        <a:cs typeface="Calibri"/>
                      </a:endParaRPr>
                    </a:p>
                    <a:p>
                      <a:pPr marL="67945" marR="76835">
                        <a:lnSpc>
                          <a:spcPts val="969"/>
                        </a:lnSpc>
                      </a:pPr>
                      <a:r>
                        <a:rPr sz="700" spc="-10" dirty="0">
                          <a:latin typeface="Calibri"/>
                          <a:cs typeface="Calibri"/>
                        </a:rPr>
                        <a:t>ürünlerin,</a:t>
                      </a:r>
                      <a:r>
                        <a:rPr sz="700" spc="1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gözetiminde</a:t>
                      </a:r>
                      <a:r>
                        <a:rPr sz="700" spc="10" dirty="0">
                          <a:latin typeface="Calibri"/>
                          <a:cs typeface="Calibri"/>
                        </a:rPr>
                        <a:t> </a:t>
                      </a:r>
                      <a:r>
                        <a:rPr sz="700" spc="-10" dirty="0">
                          <a:latin typeface="Calibri"/>
                          <a:cs typeface="Calibri"/>
                        </a:rPr>
                        <a:t>bulunması</a:t>
                      </a:r>
                      <a:r>
                        <a:rPr sz="700" spc="5" dirty="0">
                          <a:latin typeface="Calibri"/>
                          <a:cs typeface="Calibri"/>
                        </a:rPr>
                        <a:t> </a:t>
                      </a:r>
                      <a:r>
                        <a:rPr sz="700" spc="-10" dirty="0">
                          <a:latin typeface="Calibri"/>
                          <a:cs typeface="Calibri"/>
                        </a:rPr>
                        <a:t>kaydıyla,</a:t>
                      </a:r>
                      <a:r>
                        <a:rPr sz="700" spc="20"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idaresince</a:t>
                      </a:r>
                      <a:r>
                        <a:rPr sz="700" spc="500" dirty="0">
                          <a:latin typeface="Calibri"/>
                          <a:cs typeface="Calibri"/>
                        </a:rPr>
                        <a:t> </a:t>
                      </a:r>
                      <a:r>
                        <a:rPr sz="700" dirty="0">
                          <a:latin typeface="Calibri"/>
                          <a:cs typeface="Calibri"/>
                        </a:rPr>
                        <a:t>denetime </a:t>
                      </a:r>
                      <a:r>
                        <a:rPr sz="700" spc="-10" dirty="0">
                          <a:latin typeface="Calibri"/>
                          <a:cs typeface="Calibri"/>
                        </a:rPr>
                        <a:t>yönlendirilmesi</a:t>
                      </a:r>
                      <a:r>
                        <a:rPr sz="700" dirty="0">
                          <a:latin typeface="Calibri"/>
                          <a:cs typeface="Calibri"/>
                        </a:rPr>
                        <a:t> </a:t>
                      </a:r>
                      <a:r>
                        <a:rPr sz="700" spc="-10" dirty="0">
                          <a:latin typeface="Calibri"/>
                          <a:cs typeface="Calibri"/>
                        </a:rPr>
                        <a:t>halinde,</a:t>
                      </a:r>
                      <a:r>
                        <a:rPr sz="700" spc="5" dirty="0">
                          <a:latin typeface="Calibri"/>
                          <a:cs typeface="Calibri"/>
                        </a:rPr>
                        <a:t> </a:t>
                      </a:r>
                      <a:r>
                        <a:rPr sz="700" dirty="0">
                          <a:latin typeface="Calibri"/>
                          <a:cs typeface="Calibri"/>
                        </a:rPr>
                        <a:t>5</a:t>
                      </a:r>
                      <a:r>
                        <a:rPr sz="700" spc="5" dirty="0">
                          <a:latin typeface="Calibri"/>
                          <a:cs typeface="Calibri"/>
                        </a:rPr>
                        <a:t> </a:t>
                      </a:r>
                      <a:r>
                        <a:rPr sz="700" dirty="0">
                          <a:latin typeface="Calibri"/>
                          <a:cs typeface="Calibri"/>
                        </a:rPr>
                        <a:t>inci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6</a:t>
                      </a:r>
                      <a:r>
                        <a:rPr sz="700" spc="5" dirty="0">
                          <a:latin typeface="Calibri"/>
                          <a:cs typeface="Calibri"/>
                        </a:rPr>
                        <a:t> </a:t>
                      </a:r>
                      <a:r>
                        <a:rPr sz="700" dirty="0">
                          <a:latin typeface="Calibri"/>
                          <a:cs typeface="Calibri"/>
                        </a:rPr>
                        <a:t>ncı</a:t>
                      </a:r>
                      <a:r>
                        <a:rPr sz="700" spc="-5" dirty="0">
                          <a:latin typeface="Calibri"/>
                          <a:cs typeface="Calibri"/>
                        </a:rPr>
                        <a:t> </a:t>
                      </a:r>
                      <a:r>
                        <a:rPr sz="700" spc="-10" dirty="0">
                          <a:latin typeface="Calibri"/>
                          <a:cs typeface="Calibri"/>
                        </a:rPr>
                        <a:t>maddeler</a:t>
                      </a:r>
                      <a:r>
                        <a:rPr sz="700" dirty="0">
                          <a:latin typeface="Calibri"/>
                          <a:cs typeface="Calibri"/>
                        </a:rPr>
                        <a:t> </a:t>
                      </a:r>
                      <a:r>
                        <a:rPr sz="700" spc="-10" dirty="0">
                          <a:latin typeface="Calibri"/>
                          <a:cs typeface="Calibri"/>
                        </a:rPr>
                        <a:t>çerçevesinde</a:t>
                      </a:r>
                      <a:r>
                        <a:rPr sz="700" spc="500" dirty="0">
                          <a:latin typeface="Calibri"/>
                          <a:cs typeface="Calibri"/>
                        </a:rPr>
                        <a:t> </a:t>
                      </a:r>
                      <a:r>
                        <a:rPr sz="700" dirty="0">
                          <a:latin typeface="Calibri"/>
                          <a:cs typeface="Calibri"/>
                        </a:rPr>
                        <a:t>TAREKS</a:t>
                      </a:r>
                      <a:r>
                        <a:rPr sz="700" spc="20" dirty="0">
                          <a:latin typeface="Calibri"/>
                          <a:cs typeface="Calibri"/>
                        </a:rPr>
                        <a:t> </a:t>
                      </a:r>
                      <a:r>
                        <a:rPr sz="700" spc="-10" dirty="0">
                          <a:latin typeface="Calibri"/>
                          <a:cs typeface="Calibri"/>
                        </a:rPr>
                        <a:t>üzerinden</a:t>
                      </a:r>
                      <a:r>
                        <a:rPr sz="700" spc="15" dirty="0">
                          <a:latin typeface="Calibri"/>
                          <a:cs typeface="Calibri"/>
                        </a:rPr>
                        <a:t> </a:t>
                      </a:r>
                      <a:r>
                        <a:rPr sz="700" spc="-10" dirty="0">
                          <a:latin typeface="Calibri"/>
                          <a:cs typeface="Calibri"/>
                        </a:rPr>
                        <a:t>başvuru</a:t>
                      </a:r>
                      <a:r>
                        <a:rPr sz="700" spc="20" dirty="0">
                          <a:latin typeface="Calibri"/>
                          <a:cs typeface="Calibri"/>
                        </a:rPr>
                        <a:t> </a:t>
                      </a:r>
                      <a:r>
                        <a:rPr sz="700" spc="-10" dirty="0">
                          <a:latin typeface="Calibri"/>
                          <a:cs typeface="Calibri"/>
                        </a:rPr>
                        <a:t>yapılır.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14984">
                        <a:lnSpc>
                          <a:spcPts val="94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p>
                      <a:pPr marL="514984">
                        <a:lnSpc>
                          <a:spcPct val="100000"/>
                        </a:lnSpc>
                        <a:spcBef>
                          <a:spcPts val="10"/>
                        </a:spcBef>
                      </a:pPr>
                      <a:r>
                        <a:rPr sz="700" dirty="0">
                          <a:latin typeface="Calibri"/>
                          <a:cs typeface="Calibri"/>
                        </a:rPr>
                        <a:t>Artık</a:t>
                      </a:r>
                      <a:r>
                        <a:rPr sz="700" spc="-2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5" dirty="0">
                          <a:latin typeface="Calibri"/>
                          <a:cs typeface="Calibri"/>
                        </a:rPr>
                        <a:t> </a:t>
                      </a:r>
                      <a:r>
                        <a:rPr sz="700" spc="-10" dirty="0">
                          <a:latin typeface="Calibri"/>
                          <a:cs typeface="Calibri"/>
                        </a:rPr>
                        <a:t>beyanı</a:t>
                      </a:r>
                      <a:r>
                        <a:rPr sz="700" spc="-20" dirty="0">
                          <a:latin typeface="Calibri"/>
                          <a:cs typeface="Calibri"/>
                        </a:rPr>
                        <a:t> </a:t>
                      </a:r>
                      <a:r>
                        <a:rPr sz="700" spc="-10" dirty="0">
                          <a:latin typeface="Calibri"/>
                          <a:cs typeface="Calibri"/>
                        </a:rPr>
                        <a:t>yapılamayacaktır.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680042">
                <a:tc>
                  <a:txBody>
                    <a:bodyPr/>
                    <a:lstStyle/>
                    <a:p>
                      <a:pPr marL="518159">
                        <a:lnSpc>
                          <a:spcPct val="100000"/>
                        </a:lnSpc>
                        <a:spcBef>
                          <a:spcPts val="85"/>
                        </a:spcBef>
                      </a:pPr>
                      <a:r>
                        <a:rPr sz="1000" b="1" spc="-10" dirty="0">
                          <a:solidFill>
                            <a:srgbClr val="221F1F"/>
                          </a:solidFill>
                          <a:latin typeface="Calibri"/>
                          <a:cs typeface="Calibri"/>
                        </a:rPr>
                        <a:t>İthalatçının sorumluluğu</a:t>
                      </a:r>
                      <a:endParaRPr sz="1000">
                        <a:latin typeface="Calibri"/>
                        <a:cs typeface="Calibri"/>
                      </a:endParaRPr>
                    </a:p>
                    <a:p>
                      <a:pPr marL="68580">
                        <a:lnSpc>
                          <a:spcPct val="100000"/>
                        </a:lnSpc>
                        <a:spcBef>
                          <a:spcPts val="15"/>
                        </a:spcBef>
                      </a:pPr>
                      <a:r>
                        <a:rPr sz="1000" b="1" spc="-10" dirty="0">
                          <a:solidFill>
                            <a:srgbClr val="221F1F"/>
                          </a:solidFill>
                          <a:latin typeface="Calibri"/>
                          <a:cs typeface="Calibri"/>
                        </a:rPr>
                        <a:t>MADDE</a:t>
                      </a:r>
                      <a:r>
                        <a:rPr sz="1000" b="1" spc="-20" dirty="0">
                          <a:solidFill>
                            <a:srgbClr val="221F1F"/>
                          </a:solidFill>
                          <a:latin typeface="Calibri"/>
                          <a:cs typeface="Calibri"/>
                        </a:rPr>
                        <a:t> </a:t>
                      </a:r>
                      <a:r>
                        <a:rPr sz="1000" b="1" spc="-35" dirty="0">
                          <a:solidFill>
                            <a:srgbClr val="221F1F"/>
                          </a:solidFill>
                          <a:latin typeface="Calibri"/>
                          <a:cs typeface="Calibri"/>
                        </a:rPr>
                        <a:t>13</a:t>
                      </a:r>
                      <a:endParaRPr sz="1000">
                        <a:latin typeface="Calibri"/>
                        <a:cs typeface="Calibri"/>
                      </a:endParaRPr>
                    </a:p>
                  </a:txBody>
                  <a:tcPr marL="0" marR="0" marT="978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20345" algn="just">
                        <a:lnSpc>
                          <a:spcPts val="969"/>
                        </a:lnSpc>
                        <a:spcBef>
                          <a:spcPts val="5"/>
                        </a:spcBef>
                      </a:pPr>
                      <a:r>
                        <a:rPr sz="700" dirty="0">
                          <a:latin typeface="Calibri"/>
                          <a:cs typeface="Calibri"/>
                        </a:rPr>
                        <a:t>(4)</a:t>
                      </a:r>
                      <a:r>
                        <a:rPr sz="700" spc="-5" dirty="0">
                          <a:latin typeface="Calibri"/>
                          <a:cs typeface="Calibri"/>
                        </a:rPr>
                        <a:t> </a:t>
                      </a:r>
                      <a:r>
                        <a:rPr sz="700" dirty="0">
                          <a:latin typeface="Calibri"/>
                          <a:cs typeface="Calibri"/>
                        </a:rPr>
                        <a:t>İthal</a:t>
                      </a:r>
                      <a:r>
                        <a:rPr sz="700" spc="-10" dirty="0">
                          <a:latin typeface="Calibri"/>
                          <a:cs typeface="Calibri"/>
                        </a:rPr>
                        <a:t> </a:t>
                      </a:r>
                      <a:r>
                        <a:rPr sz="700" dirty="0">
                          <a:latin typeface="Calibri"/>
                          <a:cs typeface="Calibri"/>
                        </a:rPr>
                        <a:t>edilmiş </a:t>
                      </a:r>
                      <a:r>
                        <a:rPr sz="700" spc="-10" dirty="0">
                          <a:latin typeface="Calibri"/>
                          <a:cs typeface="Calibri"/>
                        </a:rPr>
                        <a:t>ürünün</a:t>
                      </a:r>
                      <a:r>
                        <a:rPr sz="700" spc="-5" dirty="0">
                          <a:latin typeface="Calibri"/>
                          <a:cs typeface="Calibri"/>
                        </a:rPr>
                        <a:t> </a:t>
                      </a:r>
                      <a:r>
                        <a:rPr sz="700" dirty="0">
                          <a:latin typeface="Calibri"/>
                          <a:cs typeface="Calibri"/>
                        </a:rPr>
                        <a:t>GTİP’inin </a:t>
                      </a:r>
                      <a:r>
                        <a:rPr sz="700" spc="-10" dirty="0">
                          <a:latin typeface="Calibri"/>
                          <a:cs typeface="Calibri"/>
                        </a:rPr>
                        <a:t>Ek-</a:t>
                      </a:r>
                      <a:r>
                        <a:rPr sz="700" dirty="0">
                          <a:latin typeface="Calibri"/>
                          <a:cs typeface="Calibri"/>
                        </a:rPr>
                        <a:t>1’de</a:t>
                      </a:r>
                      <a:r>
                        <a:rPr sz="700" spc="-5"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aldığının</a:t>
                      </a:r>
                      <a:r>
                        <a:rPr sz="700" spc="-5" dirty="0">
                          <a:latin typeface="Calibri"/>
                          <a:cs typeface="Calibri"/>
                        </a:rPr>
                        <a:t> </a:t>
                      </a:r>
                      <a:r>
                        <a:rPr sz="700" spc="-10" dirty="0">
                          <a:latin typeface="Calibri"/>
                          <a:cs typeface="Calibri"/>
                        </a:rPr>
                        <a:t>sonradan</a:t>
                      </a:r>
                      <a:r>
                        <a:rPr sz="700" dirty="0">
                          <a:latin typeface="Calibri"/>
                          <a:cs typeface="Calibri"/>
                        </a:rPr>
                        <a:t> </a:t>
                      </a:r>
                      <a:r>
                        <a:rPr sz="700" spc="-10" dirty="0">
                          <a:latin typeface="Calibri"/>
                          <a:cs typeface="Calibri"/>
                        </a:rPr>
                        <a:t>yapılan</a:t>
                      </a:r>
                      <a:r>
                        <a:rPr sz="700" spc="500" dirty="0">
                          <a:latin typeface="Calibri"/>
                          <a:cs typeface="Calibri"/>
                        </a:rPr>
                        <a:t> </a:t>
                      </a:r>
                      <a:r>
                        <a:rPr sz="700" spc="-10" dirty="0">
                          <a:latin typeface="Calibri"/>
                          <a:cs typeface="Calibri"/>
                        </a:rPr>
                        <a:t>kontrol sonucunda</a:t>
                      </a:r>
                      <a:r>
                        <a:rPr sz="700" spc="15" dirty="0">
                          <a:latin typeface="Calibri"/>
                          <a:cs typeface="Calibri"/>
                        </a:rPr>
                        <a:t> </a:t>
                      </a:r>
                      <a:r>
                        <a:rPr sz="700" dirty="0">
                          <a:latin typeface="Calibri"/>
                          <a:cs typeface="Calibri"/>
                        </a:rPr>
                        <a:t>tespit</a:t>
                      </a:r>
                      <a:r>
                        <a:rPr sz="700" spc="5" dirty="0">
                          <a:latin typeface="Calibri"/>
                          <a:cs typeface="Calibri"/>
                        </a:rPr>
                        <a:t> </a:t>
                      </a:r>
                      <a:r>
                        <a:rPr sz="700" spc="-10" dirty="0">
                          <a:latin typeface="Calibri"/>
                          <a:cs typeface="Calibri"/>
                        </a:rPr>
                        <a:t>edilmesi</a:t>
                      </a:r>
                      <a:r>
                        <a:rPr sz="700" spc="-5" dirty="0">
                          <a:latin typeface="Calibri"/>
                          <a:cs typeface="Calibri"/>
                        </a:rPr>
                        <a:t> </a:t>
                      </a:r>
                      <a:r>
                        <a:rPr sz="700" spc="-10" dirty="0">
                          <a:latin typeface="Calibri"/>
                          <a:cs typeface="Calibri"/>
                        </a:rPr>
                        <a:t>halinde,</a:t>
                      </a:r>
                      <a:r>
                        <a:rPr sz="700" dirty="0">
                          <a:latin typeface="Calibri"/>
                          <a:cs typeface="Calibri"/>
                        </a:rPr>
                        <a:t> keyfiyet</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a:t>
                      </a:r>
                      <a:endParaRPr sz="700">
                        <a:latin typeface="Calibri"/>
                        <a:cs typeface="Calibri"/>
                      </a:endParaRPr>
                    </a:p>
                    <a:p>
                      <a:pPr marL="67945" marR="255270" algn="just">
                        <a:lnSpc>
                          <a:spcPts val="969"/>
                        </a:lnSpc>
                        <a:spcBef>
                          <a:spcPts val="15"/>
                        </a:spcBef>
                      </a:pPr>
                      <a:r>
                        <a:rPr sz="700" spc="-10" dirty="0">
                          <a:latin typeface="Calibri"/>
                          <a:cs typeface="Calibri"/>
                        </a:rPr>
                        <a:t>tarafından</a:t>
                      </a:r>
                      <a:r>
                        <a:rPr sz="700" spc="5" dirty="0">
                          <a:latin typeface="Calibri"/>
                          <a:cs typeface="Calibri"/>
                        </a:rPr>
                        <a:t> </a:t>
                      </a:r>
                      <a:r>
                        <a:rPr sz="700" dirty="0">
                          <a:latin typeface="Calibri"/>
                          <a:cs typeface="Calibri"/>
                        </a:rPr>
                        <a:t>Sanayi ve</a:t>
                      </a:r>
                      <a:r>
                        <a:rPr sz="700" spc="5" dirty="0">
                          <a:latin typeface="Calibri"/>
                          <a:cs typeface="Calibri"/>
                        </a:rPr>
                        <a:t> </a:t>
                      </a:r>
                      <a:r>
                        <a:rPr sz="700" spc="-10" dirty="0">
                          <a:latin typeface="Calibri"/>
                          <a:cs typeface="Calibri"/>
                        </a:rPr>
                        <a:t>Teknoloji</a:t>
                      </a:r>
                      <a:r>
                        <a:rPr sz="700" dirty="0">
                          <a:latin typeface="Calibri"/>
                          <a:cs typeface="Calibri"/>
                        </a:rPr>
                        <a:t> </a:t>
                      </a:r>
                      <a:r>
                        <a:rPr sz="700" spc="-10" dirty="0">
                          <a:latin typeface="Calibri"/>
                          <a:cs typeface="Calibri"/>
                        </a:rPr>
                        <a:t>Bakanlığına</a:t>
                      </a:r>
                      <a:r>
                        <a:rPr sz="700" spc="5" dirty="0">
                          <a:latin typeface="Calibri"/>
                          <a:cs typeface="Calibri"/>
                        </a:rPr>
                        <a:t> </a:t>
                      </a:r>
                      <a:r>
                        <a:rPr sz="700" spc="-10" dirty="0">
                          <a:latin typeface="Calibri"/>
                          <a:cs typeface="Calibri"/>
                        </a:rPr>
                        <a:t>bildirilir.</a:t>
                      </a:r>
                      <a:r>
                        <a:rPr sz="700" spc="15" dirty="0">
                          <a:latin typeface="Calibri"/>
                          <a:cs typeface="Calibri"/>
                        </a:rPr>
                        <a:t> </a:t>
                      </a:r>
                      <a:r>
                        <a:rPr sz="700" dirty="0">
                          <a:latin typeface="Calibri"/>
                          <a:cs typeface="Calibri"/>
                        </a:rPr>
                        <a:t>Sanayi ve</a:t>
                      </a:r>
                      <a:r>
                        <a:rPr sz="700" spc="5" dirty="0">
                          <a:latin typeface="Calibri"/>
                          <a:cs typeface="Calibri"/>
                        </a:rPr>
                        <a:t> </a:t>
                      </a:r>
                      <a:r>
                        <a:rPr sz="700" spc="-10" dirty="0">
                          <a:latin typeface="Calibri"/>
                          <a:cs typeface="Calibri"/>
                        </a:rPr>
                        <a:t>Teknoloji</a:t>
                      </a:r>
                      <a:r>
                        <a:rPr sz="700" spc="500" dirty="0">
                          <a:latin typeface="Calibri"/>
                          <a:cs typeface="Calibri"/>
                        </a:rPr>
                        <a:t> </a:t>
                      </a:r>
                      <a:r>
                        <a:rPr sz="700" spc="-10" dirty="0">
                          <a:latin typeface="Calibri"/>
                          <a:cs typeface="Calibri"/>
                        </a:rPr>
                        <a:t>Bakanlığının</a:t>
                      </a:r>
                      <a:r>
                        <a:rPr sz="700" dirty="0">
                          <a:latin typeface="Calibri"/>
                          <a:cs typeface="Calibri"/>
                        </a:rPr>
                        <a:t> ürünün </a:t>
                      </a:r>
                      <a:r>
                        <a:rPr sz="700" spc="-10" dirty="0">
                          <a:latin typeface="Calibri"/>
                          <a:cs typeface="Calibri"/>
                        </a:rPr>
                        <a:t>güvenli</a:t>
                      </a:r>
                      <a:r>
                        <a:rPr sz="700" spc="-5" dirty="0">
                          <a:latin typeface="Calibri"/>
                          <a:cs typeface="Calibri"/>
                        </a:rPr>
                        <a:t> </a:t>
                      </a:r>
                      <a:r>
                        <a:rPr sz="700" spc="-10" dirty="0">
                          <a:latin typeface="Calibri"/>
                          <a:cs typeface="Calibri"/>
                        </a:rPr>
                        <a:t>olmadığını</a:t>
                      </a:r>
                      <a:r>
                        <a:rPr sz="700" dirty="0">
                          <a:latin typeface="Calibri"/>
                          <a:cs typeface="Calibri"/>
                        </a:rPr>
                        <a:t> tespit</a:t>
                      </a:r>
                      <a:r>
                        <a:rPr sz="700" spc="-5" dirty="0">
                          <a:latin typeface="Calibri"/>
                          <a:cs typeface="Calibri"/>
                        </a:rPr>
                        <a:t> </a:t>
                      </a:r>
                      <a:r>
                        <a:rPr sz="700" dirty="0">
                          <a:latin typeface="Calibri"/>
                          <a:cs typeface="Calibri"/>
                        </a:rPr>
                        <a:t>ederek</a:t>
                      </a:r>
                      <a:r>
                        <a:rPr sz="700" spc="-5"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idaresine</a:t>
                      </a:r>
                      <a:r>
                        <a:rPr sz="700" spc="500" dirty="0">
                          <a:latin typeface="Calibri"/>
                          <a:cs typeface="Calibri"/>
                        </a:rPr>
                        <a:t> </a:t>
                      </a:r>
                      <a:r>
                        <a:rPr sz="700" spc="-10" dirty="0">
                          <a:latin typeface="Calibri"/>
                          <a:cs typeface="Calibri"/>
                        </a:rPr>
                        <a:t>bildirmesi</a:t>
                      </a:r>
                      <a:r>
                        <a:rPr sz="700" spc="20" dirty="0">
                          <a:latin typeface="Calibri"/>
                          <a:cs typeface="Calibri"/>
                        </a:rPr>
                        <a:t> </a:t>
                      </a:r>
                      <a:r>
                        <a:rPr sz="700" spc="-10" dirty="0">
                          <a:latin typeface="Calibri"/>
                          <a:cs typeface="Calibri"/>
                        </a:rPr>
                        <a:t>halinde,</a:t>
                      </a:r>
                      <a:r>
                        <a:rPr sz="700" spc="35" dirty="0">
                          <a:latin typeface="Calibri"/>
                          <a:cs typeface="Calibri"/>
                        </a:rPr>
                        <a:t> </a:t>
                      </a:r>
                      <a:r>
                        <a:rPr sz="700" spc="-10" dirty="0">
                          <a:latin typeface="Calibri"/>
                          <a:cs typeface="Calibri"/>
                        </a:rPr>
                        <a:t>uygunluk</a:t>
                      </a:r>
                      <a:r>
                        <a:rPr sz="700" spc="25" dirty="0">
                          <a:latin typeface="Calibri"/>
                          <a:cs typeface="Calibri"/>
                        </a:rPr>
                        <a:t> </a:t>
                      </a:r>
                      <a:r>
                        <a:rPr sz="700" spc="-10" dirty="0">
                          <a:latin typeface="Calibri"/>
                          <a:cs typeface="Calibri"/>
                        </a:rPr>
                        <a:t>değerlendirmesinin</a:t>
                      </a:r>
                      <a:r>
                        <a:rPr sz="700" spc="30" dirty="0">
                          <a:latin typeface="Calibri"/>
                          <a:cs typeface="Calibri"/>
                        </a:rPr>
                        <a:t> </a:t>
                      </a:r>
                      <a:r>
                        <a:rPr sz="700" dirty="0">
                          <a:latin typeface="Calibri"/>
                          <a:cs typeface="Calibri"/>
                        </a:rPr>
                        <a:t>olumsuz</a:t>
                      </a:r>
                      <a:r>
                        <a:rPr sz="700" spc="45" dirty="0">
                          <a:latin typeface="Calibri"/>
                          <a:cs typeface="Calibri"/>
                        </a:rPr>
                        <a:t> </a:t>
                      </a:r>
                      <a:r>
                        <a:rPr sz="700" spc="-10" dirty="0">
                          <a:latin typeface="Calibri"/>
                          <a:cs typeface="Calibri"/>
                        </a:rPr>
                        <a:t>sonuçlandığı</a:t>
                      </a:r>
                      <a:endParaRPr sz="700">
                        <a:latin typeface="Calibri"/>
                        <a:cs typeface="Calibri"/>
                      </a:endParaRPr>
                    </a:p>
                    <a:p>
                      <a:pPr marL="67945" algn="just">
                        <a:lnSpc>
                          <a:spcPts val="935"/>
                        </a:lnSpc>
                      </a:pPr>
                      <a:r>
                        <a:rPr sz="700" spc="-10" dirty="0">
                          <a:latin typeface="Calibri"/>
                          <a:cs typeface="Calibri"/>
                        </a:rPr>
                        <a:t>kabul</a:t>
                      </a:r>
                      <a:r>
                        <a:rPr sz="700" spc="-5" dirty="0">
                          <a:latin typeface="Calibri"/>
                          <a:cs typeface="Calibri"/>
                        </a:rPr>
                        <a:t> </a:t>
                      </a:r>
                      <a:r>
                        <a:rPr sz="700" spc="-10" dirty="0">
                          <a:latin typeface="Calibri"/>
                          <a:cs typeface="Calibri"/>
                        </a:rPr>
                        <a:t>edilir.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8115" marR="276860" indent="356235">
                        <a:lnSpc>
                          <a:spcPts val="969"/>
                        </a:lnSpc>
                        <a:spcBef>
                          <a:spcPts val="5"/>
                        </a:spcBef>
                      </a:pPr>
                      <a:r>
                        <a:rPr sz="700" dirty="0">
                          <a:latin typeface="Calibri"/>
                          <a:cs typeface="Calibri"/>
                        </a:rPr>
                        <a:t>(4)İthal</a:t>
                      </a:r>
                      <a:r>
                        <a:rPr sz="700" spc="-15" dirty="0">
                          <a:latin typeface="Calibri"/>
                          <a:cs typeface="Calibri"/>
                        </a:rPr>
                        <a:t> </a:t>
                      </a:r>
                      <a:r>
                        <a:rPr sz="700" dirty="0">
                          <a:latin typeface="Calibri"/>
                          <a:cs typeface="Calibri"/>
                        </a:rPr>
                        <a:t>edilmiş</a:t>
                      </a:r>
                      <a:r>
                        <a:rPr sz="700" spc="-10" dirty="0">
                          <a:latin typeface="Calibri"/>
                          <a:cs typeface="Calibri"/>
                        </a:rPr>
                        <a:t> </a:t>
                      </a:r>
                      <a:r>
                        <a:rPr sz="700" dirty="0">
                          <a:latin typeface="Calibri"/>
                          <a:cs typeface="Calibri"/>
                        </a:rPr>
                        <a:t>ürünün</a:t>
                      </a:r>
                      <a:r>
                        <a:rPr sz="700" spc="-10" dirty="0">
                          <a:latin typeface="Calibri"/>
                          <a:cs typeface="Calibri"/>
                        </a:rPr>
                        <a:t> </a:t>
                      </a:r>
                      <a:r>
                        <a:rPr sz="700" dirty="0">
                          <a:latin typeface="Calibri"/>
                          <a:cs typeface="Calibri"/>
                        </a:rPr>
                        <a:t>GTİP'inin</a:t>
                      </a:r>
                      <a:r>
                        <a:rPr sz="700" spc="-10" dirty="0">
                          <a:latin typeface="Calibri"/>
                          <a:cs typeface="Calibri"/>
                        </a:rPr>
                        <a:t> Ek-</a:t>
                      </a:r>
                      <a:r>
                        <a:rPr sz="700" dirty="0">
                          <a:latin typeface="Calibri"/>
                          <a:cs typeface="Calibri"/>
                        </a:rPr>
                        <a:t>1'de</a:t>
                      </a:r>
                      <a:r>
                        <a:rPr sz="700" spc="-10" dirty="0">
                          <a:latin typeface="Calibri"/>
                          <a:cs typeface="Calibri"/>
                        </a:rPr>
                        <a:t> </a:t>
                      </a:r>
                      <a:r>
                        <a:rPr sz="700" dirty="0">
                          <a:latin typeface="Calibri"/>
                          <a:cs typeface="Calibri"/>
                        </a:rPr>
                        <a:t>yer</a:t>
                      </a:r>
                      <a:r>
                        <a:rPr sz="700" spc="-15" dirty="0">
                          <a:latin typeface="Calibri"/>
                          <a:cs typeface="Calibri"/>
                        </a:rPr>
                        <a:t> </a:t>
                      </a:r>
                      <a:r>
                        <a:rPr sz="700" spc="-10" dirty="0">
                          <a:latin typeface="Calibri"/>
                          <a:cs typeface="Calibri"/>
                        </a:rPr>
                        <a:t>aldığının sonradan yapılan</a:t>
                      </a:r>
                      <a:r>
                        <a:rPr sz="700" spc="500" dirty="0">
                          <a:latin typeface="Calibri"/>
                          <a:cs typeface="Calibri"/>
                        </a:rPr>
                        <a:t> </a:t>
                      </a:r>
                      <a:r>
                        <a:rPr sz="700" dirty="0">
                          <a:latin typeface="Calibri"/>
                          <a:cs typeface="Calibri"/>
                        </a:rPr>
                        <a:t>kontrol</a:t>
                      </a:r>
                      <a:r>
                        <a:rPr sz="700" spc="-5" dirty="0">
                          <a:latin typeface="Calibri"/>
                          <a:cs typeface="Calibri"/>
                        </a:rPr>
                        <a:t> </a:t>
                      </a:r>
                      <a:r>
                        <a:rPr sz="700" spc="-10" dirty="0">
                          <a:latin typeface="Calibri"/>
                          <a:cs typeface="Calibri"/>
                        </a:rPr>
                        <a:t>ne-ticesinde</a:t>
                      </a:r>
                      <a:r>
                        <a:rPr sz="700" spc="-5" dirty="0">
                          <a:latin typeface="Calibri"/>
                          <a:cs typeface="Calibri"/>
                        </a:rPr>
                        <a:t> </a:t>
                      </a:r>
                      <a:r>
                        <a:rPr sz="700" dirty="0">
                          <a:latin typeface="Calibri"/>
                          <a:cs typeface="Calibri"/>
                        </a:rPr>
                        <a:t>tespit</a:t>
                      </a:r>
                      <a:r>
                        <a:rPr sz="700" spc="-5" dirty="0">
                          <a:latin typeface="Calibri"/>
                          <a:cs typeface="Calibri"/>
                        </a:rPr>
                        <a:t> </a:t>
                      </a:r>
                      <a:r>
                        <a:rPr sz="700" spc="-10" dirty="0">
                          <a:latin typeface="Calibri"/>
                          <a:cs typeface="Calibri"/>
                        </a:rPr>
                        <a:t>edilmesi</a:t>
                      </a:r>
                      <a:r>
                        <a:rPr sz="700" dirty="0">
                          <a:latin typeface="Calibri"/>
                          <a:cs typeface="Calibri"/>
                        </a:rPr>
                        <a:t> </a:t>
                      </a:r>
                      <a:r>
                        <a:rPr sz="700" spc="-10" dirty="0">
                          <a:latin typeface="Calibri"/>
                          <a:cs typeface="Calibri"/>
                        </a:rPr>
                        <a:t>halinde,</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a:t>
                      </a:r>
                      <a:r>
                        <a:rPr sz="700" dirty="0">
                          <a:latin typeface="Calibri"/>
                          <a:cs typeface="Calibri"/>
                        </a:rPr>
                        <a:t> söz</a:t>
                      </a:r>
                      <a:r>
                        <a:rPr sz="700" spc="10" dirty="0">
                          <a:latin typeface="Calibri"/>
                          <a:cs typeface="Calibri"/>
                        </a:rPr>
                        <a:t> </a:t>
                      </a:r>
                      <a:r>
                        <a:rPr sz="700" spc="-10" dirty="0">
                          <a:latin typeface="Calibri"/>
                          <a:cs typeface="Calibri"/>
                        </a:rPr>
                        <a:t>konusu</a:t>
                      </a:r>
                      <a:endParaRPr sz="700">
                        <a:latin typeface="Calibri"/>
                        <a:cs typeface="Calibri"/>
                      </a:endParaRPr>
                    </a:p>
                    <a:p>
                      <a:pPr marL="158115" marR="254000">
                        <a:lnSpc>
                          <a:spcPts val="969"/>
                        </a:lnSpc>
                        <a:spcBef>
                          <a:spcPts val="15"/>
                        </a:spcBef>
                      </a:pPr>
                      <a:r>
                        <a:rPr sz="700" dirty="0">
                          <a:latin typeface="Calibri"/>
                          <a:cs typeface="Calibri"/>
                        </a:rPr>
                        <a:t>tespiti,</a:t>
                      </a:r>
                      <a:r>
                        <a:rPr sz="700" spc="10" dirty="0">
                          <a:latin typeface="Calibri"/>
                          <a:cs typeface="Calibri"/>
                        </a:rPr>
                        <a:t> </a:t>
                      </a:r>
                      <a:r>
                        <a:rPr sz="700" dirty="0">
                          <a:latin typeface="Calibri"/>
                          <a:cs typeface="Calibri"/>
                        </a:rPr>
                        <a:t>Sanayi ve</a:t>
                      </a:r>
                      <a:r>
                        <a:rPr sz="700" spc="10" dirty="0">
                          <a:latin typeface="Calibri"/>
                          <a:cs typeface="Calibri"/>
                        </a:rPr>
                        <a:t> </a:t>
                      </a:r>
                      <a:r>
                        <a:rPr sz="700" spc="-10" dirty="0">
                          <a:latin typeface="Calibri"/>
                          <a:cs typeface="Calibri"/>
                        </a:rPr>
                        <a:t>Teknoloji</a:t>
                      </a:r>
                      <a:r>
                        <a:rPr sz="700" dirty="0">
                          <a:latin typeface="Calibri"/>
                          <a:cs typeface="Calibri"/>
                        </a:rPr>
                        <a:t> </a:t>
                      </a:r>
                      <a:r>
                        <a:rPr sz="700" spc="-10" dirty="0">
                          <a:latin typeface="Calibri"/>
                          <a:cs typeface="Calibri"/>
                        </a:rPr>
                        <a:t>Bakanlığına</a:t>
                      </a:r>
                      <a:r>
                        <a:rPr sz="700" spc="5" dirty="0">
                          <a:latin typeface="Calibri"/>
                          <a:cs typeface="Calibri"/>
                        </a:rPr>
                        <a:t> </a:t>
                      </a:r>
                      <a:r>
                        <a:rPr sz="700" spc="-10" dirty="0">
                          <a:latin typeface="Calibri"/>
                          <a:cs typeface="Calibri"/>
                        </a:rPr>
                        <a:t>bildirir.</a:t>
                      </a:r>
                      <a:r>
                        <a:rPr sz="700" spc="15" dirty="0">
                          <a:latin typeface="Calibri"/>
                          <a:cs typeface="Calibri"/>
                        </a:rPr>
                        <a:t> </a:t>
                      </a:r>
                      <a:r>
                        <a:rPr sz="700" dirty="0">
                          <a:latin typeface="Calibri"/>
                          <a:cs typeface="Calibri"/>
                        </a:rPr>
                        <a:t>İlgili </a:t>
                      </a:r>
                      <a:r>
                        <a:rPr sz="700" spc="-10" dirty="0">
                          <a:latin typeface="Calibri"/>
                          <a:cs typeface="Calibri"/>
                        </a:rPr>
                        <a:t>Bakanlık</a:t>
                      </a:r>
                      <a:r>
                        <a:rPr sz="700" dirty="0">
                          <a:latin typeface="Calibri"/>
                          <a:cs typeface="Calibri"/>
                        </a:rPr>
                        <a:t> </a:t>
                      </a:r>
                      <a:r>
                        <a:rPr sz="700" spc="-10" dirty="0">
                          <a:latin typeface="Calibri"/>
                          <a:cs typeface="Calibri"/>
                        </a:rPr>
                        <a:t>tarafından</a:t>
                      </a:r>
                      <a:r>
                        <a:rPr sz="700" spc="10" dirty="0">
                          <a:latin typeface="Calibri"/>
                          <a:cs typeface="Calibri"/>
                        </a:rPr>
                        <a:t> </a:t>
                      </a:r>
                      <a:r>
                        <a:rPr sz="700" spc="-10" dirty="0">
                          <a:latin typeface="Calibri"/>
                          <a:cs typeface="Calibri"/>
                        </a:rPr>
                        <a:t>ürünün</a:t>
                      </a:r>
                      <a:r>
                        <a:rPr sz="700" spc="500" dirty="0">
                          <a:latin typeface="Calibri"/>
                          <a:cs typeface="Calibri"/>
                        </a:rPr>
                        <a:t> </a:t>
                      </a:r>
                      <a:r>
                        <a:rPr sz="700" spc="-10" dirty="0">
                          <a:latin typeface="Calibri"/>
                          <a:cs typeface="Calibri"/>
                        </a:rPr>
                        <a:t>güvenli</a:t>
                      </a:r>
                      <a:r>
                        <a:rPr sz="700" spc="20" dirty="0">
                          <a:latin typeface="Calibri"/>
                          <a:cs typeface="Calibri"/>
                        </a:rPr>
                        <a:t> </a:t>
                      </a:r>
                      <a:r>
                        <a:rPr sz="700" spc="-10" dirty="0">
                          <a:latin typeface="Calibri"/>
                          <a:cs typeface="Calibri"/>
                        </a:rPr>
                        <a:t>olmadığının</a:t>
                      </a:r>
                      <a:r>
                        <a:rPr sz="700" spc="25" dirty="0">
                          <a:latin typeface="Calibri"/>
                          <a:cs typeface="Calibri"/>
                        </a:rPr>
                        <a:t> </a:t>
                      </a:r>
                      <a:r>
                        <a:rPr sz="700" spc="-10" dirty="0">
                          <a:latin typeface="Calibri"/>
                          <a:cs typeface="Calibri"/>
                        </a:rPr>
                        <a:t>belirlenerek</a:t>
                      </a:r>
                      <a:r>
                        <a:rPr sz="700" spc="20"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idaresine</a:t>
                      </a:r>
                      <a:r>
                        <a:rPr sz="700" spc="30" dirty="0">
                          <a:latin typeface="Calibri"/>
                          <a:cs typeface="Calibri"/>
                        </a:rPr>
                        <a:t> </a:t>
                      </a:r>
                      <a:r>
                        <a:rPr sz="700" spc="-10" dirty="0">
                          <a:latin typeface="Calibri"/>
                          <a:cs typeface="Calibri"/>
                        </a:rPr>
                        <a:t>iletilmesi</a:t>
                      </a:r>
                      <a:r>
                        <a:rPr sz="700" spc="20" dirty="0">
                          <a:latin typeface="Calibri"/>
                          <a:cs typeface="Calibri"/>
                        </a:rPr>
                        <a:t> </a:t>
                      </a:r>
                      <a:r>
                        <a:rPr sz="700" spc="-10" dirty="0">
                          <a:latin typeface="Calibri"/>
                          <a:cs typeface="Calibri"/>
                        </a:rPr>
                        <a:t>halinde,</a:t>
                      </a:r>
                      <a:r>
                        <a:rPr sz="700" spc="30" dirty="0">
                          <a:latin typeface="Calibri"/>
                          <a:cs typeface="Calibri"/>
                        </a:rPr>
                        <a:t> </a:t>
                      </a:r>
                      <a:r>
                        <a:rPr sz="700" dirty="0">
                          <a:latin typeface="Calibri"/>
                          <a:cs typeface="Calibri"/>
                        </a:rPr>
                        <a:t>söz</a:t>
                      </a:r>
                      <a:r>
                        <a:rPr sz="700" spc="40" dirty="0">
                          <a:latin typeface="Calibri"/>
                          <a:cs typeface="Calibri"/>
                        </a:rPr>
                        <a:t> </a:t>
                      </a:r>
                      <a:r>
                        <a:rPr sz="700" spc="-10" dirty="0">
                          <a:latin typeface="Calibri"/>
                          <a:cs typeface="Calibri"/>
                        </a:rPr>
                        <a:t>konusu</a:t>
                      </a:r>
                      <a:r>
                        <a:rPr sz="700" spc="500" dirty="0">
                          <a:latin typeface="Calibri"/>
                          <a:cs typeface="Calibri"/>
                        </a:rPr>
                        <a:t> </a:t>
                      </a:r>
                      <a:r>
                        <a:rPr sz="700" spc="-10" dirty="0">
                          <a:latin typeface="Calibri"/>
                          <a:cs typeface="Calibri"/>
                        </a:rPr>
                        <a:t>ürünlerin</a:t>
                      </a:r>
                      <a:r>
                        <a:rPr sz="700" spc="5" dirty="0">
                          <a:latin typeface="Calibri"/>
                          <a:cs typeface="Calibri"/>
                        </a:rPr>
                        <a:t> </a:t>
                      </a:r>
                      <a:r>
                        <a:rPr sz="700" dirty="0">
                          <a:latin typeface="Calibri"/>
                          <a:cs typeface="Calibri"/>
                        </a:rPr>
                        <a:t>uygunluk</a:t>
                      </a:r>
                      <a:r>
                        <a:rPr sz="700" spc="5" dirty="0">
                          <a:latin typeface="Calibri"/>
                          <a:cs typeface="Calibri"/>
                        </a:rPr>
                        <a:t> </a:t>
                      </a:r>
                      <a:r>
                        <a:rPr sz="700" spc="-10" dirty="0">
                          <a:latin typeface="Calibri"/>
                          <a:cs typeface="Calibri"/>
                        </a:rPr>
                        <a:t>değerlendirmesi</a:t>
                      </a:r>
                      <a:r>
                        <a:rPr sz="700" dirty="0">
                          <a:latin typeface="Calibri"/>
                          <a:cs typeface="Calibri"/>
                        </a:rPr>
                        <a:t> olumsuz</a:t>
                      </a:r>
                      <a:r>
                        <a:rPr sz="700" spc="20" dirty="0">
                          <a:latin typeface="Calibri"/>
                          <a:cs typeface="Calibri"/>
                        </a:rPr>
                        <a:t> </a:t>
                      </a:r>
                      <a:r>
                        <a:rPr sz="700" spc="-10" dirty="0">
                          <a:latin typeface="Calibri"/>
                          <a:cs typeface="Calibri"/>
                        </a:rPr>
                        <a:t>sonuç-</a:t>
                      </a:r>
                      <a:r>
                        <a:rPr sz="700" dirty="0">
                          <a:latin typeface="Calibri"/>
                          <a:cs typeface="Calibri"/>
                        </a:rPr>
                        <a:t>lanmış</a:t>
                      </a:r>
                      <a:r>
                        <a:rPr sz="700" spc="10" dirty="0">
                          <a:latin typeface="Calibri"/>
                          <a:cs typeface="Calibri"/>
                        </a:rPr>
                        <a:t> </a:t>
                      </a:r>
                      <a:r>
                        <a:rPr sz="700" spc="-10" dirty="0">
                          <a:latin typeface="Calibri"/>
                          <a:cs typeface="Calibri"/>
                        </a:rPr>
                        <a:t>addedilir.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810753">
                <a:tc>
                  <a:txBody>
                    <a:bodyPr/>
                    <a:lstStyle/>
                    <a:p>
                      <a:pPr marL="68580" marR="1351915">
                        <a:lnSpc>
                          <a:spcPct val="112500"/>
                        </a:lnSpc>
                        <a:spcBef>
                          <a:spcPts val="170"/>
                        </a:spcBef>
                      </a:pPr>
                      <a:r>
                        <a:rPr sz="1000" b="1" spc="-25" dirty="0">
                          <a:solidFill>
                            <a:srgbClr val="221F1F"/>
                          </a:solidFill>
                          <a:latin typeface="Calibri"/>
                          <a:cs typeface="Calibri"/>
                        </a:rPr>
                        <a:t>Yaptırımlar</a:t>
                      </a:r>
                      <a:r>
                        <a:rPr sz="1000" b="1" spc="500" dirty="0">
                          <a:solidFill>
                            <a:srgbClr val="221F1F"/>
                          </a:solidFill>
                          <a:latin typeface="Calibri"/>
                          <a:cs typeface="Calibri"/>
                        </a:rPr>
                        <a:t> </a:t>
                      </a:r>
                      <a:r>
                        <a:rPr sz="1000" b="1" dirty="0">
                          <a:solidFill>
                            <a:srgbClr val="221F1F"/>
                          </a:solidFill>
                          <a:latin typeface="Calibri"/>
                          <a:cs typeface="Calibri"/>
                        </a:rPr>
                        <a:t>MADDE</a:t>
                      </a:r>
                      <a:r>
                        <a:rPr sz="1000" b="1" spc="-10" dirty="0">
                          <a:solidFill>
                            <a:srgbClr val="221F1F"/>
                          </a:solidFill>
                          <a:latin typeface="Calibri"/>
                          <a:cs typeface="Calibri"/>
                        </a:rPr>
                        <a:t> </a:t>
                      </a:r>
                      <a:r>
                        <a:rPr sz="1000" b="1" spc="-25" dirty="0">
                          <a:solidFill>
                            <a:srgbClr val="221F1F"/>
                          </a:solidFill>
                          <a:latin typeface="Calibri"/>
                          <a:cs typeface="Calibri"/>
                        </a:rPr>
                        <a:t>14</a:t>
                      </a:r>
                      <a:endParaRPr sz="1000" dirty="0">
                        <a:latin typeface="Calibri"/>
                        <a:cs typeface="Calibri"/>
                      </a:endParaRPr>
                    </a:p>
                  </a:txBody>
                  <a:tcPr marL="0" marR="0" marT="195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endParaRPr sz="700">
                        <a:latin typeface="Calibri"/>
                        <a:cs typeface="Calibri"/>
                      </a:endParaRPr>
                    </a:p>
                    <a:p>
                      <a:pPr marL="67945" marR="92075">
                        <a:lnSpc>
                          <a:spcPct val="101800"/>
                        </a:lnSpc>
                        <a:spcBef>
                          <a:spcPts val="5"/>
                        </a:spcBef>
                      </a:pPr>
                      <a:r>
                        <a:rPr sz="700" spc="-10" dirty="0">
                          <a:latin typeface="Calibri"/>
                          <a:cs typeface="Calibri"/>
                        </a:rPr>
                        <a:t>hükümlerine</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Tebliğe</a:t>
                      </a:r>
                      <a:r>
                        <a:rPr sz="700" spc="10" dirty="0">
                          <a:latin typeface="Calibri"/>
                          <a:cs typeface="Calibri"/>
                        </a:rPr>
                        <a:t> </a:t>
                      </a:r>
                      <a:r>
                        <a:rPr sz="700" spc="-10" dirty="0">
                          <a:latin typeface="Calibri"/>
                          <a:cs typeface="Calibri"/>
                        </a:rPr>
                        <a:t>ilişkin</a:t>
                      </a:r>
                      <a:r>
                        <a:rPr sz="700" spc="10" dirty="0">
                          <a:latin typeface="Calibri"/>
                          <a:cs typeface="Calibri"/>
                        </a:rPr>
                        <a:t> </a:t>
                      </a:r>
                      <a:r>
                        <a:rPr sz="700" spc="-10" dirty="0">
                          <a:latin typeface="Calibri"/>
                          <a:cs typeface="Calibri"/>
                        </a:rPr>
                        <a:t>uygulamalara</a:t>
                      </a:r>
                      <a:r>
                        <a:rPr sz="700" spc="10"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spc="-20" dirty="0">
                          <a:latin typeface="Calibri"/>
                          <a:cs typeface="Calibri"/>
                        </a:rPr>
                        <a:t>eden</a:t>
                      </a:r>
                      <a:r>
                        <a:rPr sz="700" spc="500" dirty="0">
                          <a:latin typeface="Calibri"/>
                          <a:cs typeface="Calibri"/>
                        </a:rPr>
                        <a:t> </a:t>
                      </a:r>
                      <a:r>
                        <a:rPr sz="700" spc="-10" dirty="0">
                          <a:latin typeface="Calibri"/>
                          <a:cs typeface="Calibri"/>
                        </a:rPr>
                        <a:t>kullanıcının </a:t>
                      </a:r>
                      <a:r>
                        <a:rPr sz="700" dirty="0">
                          <a:latin typeface="Calibri"/>
                          <a:cs typeface="Calibri"/>
                        </a:rPr>
                        <a:t>yetkisi, </a:t>
                      </a:r>
                      <a:r>
                        <a:rPr sz="700" spc="-10" dirty="0">
                          <a:latin typeface="Calibri"/>
                          <a:cs typeface="Calibri"/>
                        </a:rPr>
                        <a:t>fiilin</a:t>
                      </a:r>
                      <a:r>
                        <a:rPr sz="700" spc="-5" dirty="0">
                          <a:latin typeface="Calibri"/>
                          <a:cs typeface="Calibri"/>
                        </a:rPr>
                        <a:t> </a:t>
                      </a:r>
                      <a:r>
                        <a:rPr sz="700" spc="-10" dirty="0">
                          <a:latin typeface="Calibri"/>
                          <a:cs typeface="Calibri"/>
                        </a:rPr>
                        <a:t>ağırlığına</a:t>
                      </a:r>
                      <a:r>
                        <a:rPr sz="700" spc="-5" dirty="0">
                          <a:latin typeface="Calibri"/>
                          <a:cs typeface="Calibri"/>
                        </a:rPr>
                        <a:t> </a:t>
                      </a:r>
                      <a:r>
                        <a:rPr sz="700" dirty="0">
                          <a:latin typeface="Calibri"/>
                          <a:cs typeface="Calibri"/>
                        </a:rPr>
                        <a:t>göre</a:t>
                      </a:r>
                      <a:r>
                        <a:rPr sz="700" spc="-15" dirty="0">
                          <a:latin typeface="Calibri"/>
                          <a:cs typeface="Calibri"/>
                        </a:rPr>
                        <a:t> </a:t>
                      </a:r>
                      <a:r>
                        <a:rPr sz="700" dirty="0">
                          <a:latin typeface="Calibri"/>
                          <a:cs typeface="Calibri"/>
                        </a:rPr>
                        <a:t>3</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5" dirty="0">
                          <a:latin typeface="Calibri"/>
                          <a:cs typeface="Calibri"/>
                        </a:rPr>
                        <a:t> </a:t>
                      </a:r>
                      <a:r>
                        <a:rPr sz="700" spc="-10" dirty="0">
                          <a:latin typeface="Calibri"/>
                          <a:cs typeface="Calibri"/>
                        </a:rPr>
                        <a:t>alınır;</a:t>
                      </a:r>
                      <a:r>
                        <a:rPr sz="700" spc="500" dirty="0">
                          <a:latin typeface="Calibri"/>
                          <a:cs typeface="Calibri"/>
                        </a:rPr>
                        <a:t> </a:t>
                      </a:r>
                      <a:r>
                        <a:rPr sz="700" spc="-10" dirty="0">
                          <a:latin typeface="Calibri"/>
                          <a:cs typeface="Calibri"/>
                        </a:rPr>
                        <a:t>firmanın </a:t>
                      </a:r>
                      <a:r>
                        <a:rPr sz="700" dirty="0">
                          <a:latin typeface="Calibri"/>
                          <a:cs typeface="Calibri"/>
                        </a:rPr>
                        <a:t>denetim</a:t>
                      </a:r>
                      <a:r>
                        <a:rPr sz="700" spc="-5" dirty="0">
                          <a:latin typeface="Calibri"/>
                          <a:cs typeface="Calibri"/>
                        </a:rPr>
                        <a:t> </a:t>
                      </a:r>
                      <a:r>
                        <a:rPr sz="700" spc="-10" dirty="0">
                          <a:latin typeface="Calibri"/>
                          <a:cs typeface="Calibri"/>
                        </a:rPr>
                        <a:t>başvuruları </a:t>
                      </a:r>
                      <a:r>
                        <a:rPr sz="700" dirty="0">
                          <a:latin typeface="Calibri"/>
                          <a:cs typeface="Calibri"/>
                        </a:rPr>
                        <a:t>6</a:t>
                      </a:r>
                      <a:r>
                        <a:rPr sz="700" spc="-10"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 </a:t>
                      </a:r>
                      <a:r>
                        <a:rPr sz="700" spc="-10" dirty="0">
                          <a:latin typeface="Calibri"/>
                          <a:cs typeface="Calibri"/>
                        </a:rPr>
                        <a:t>fiili </a:t>
                      </a:r>
                      <a:r>
                        <a:rPr sz="700" dirty="0">
                          <a:latin typeface="Calibri"/>
                          <a:cs typeface="Calibri"/>
                        </a:rPr>
                        <a:t>denetime</a:t>
                      </a:r>
                      <a:r>
                        <a:rPr sz="700" spc="-10" dirty="0">
                          <a:latin typeface="Calibri"/>
                          <a:cs typeface="Calibri"/>
                        </a:rPr>
                        <a:t> yönlendirilir.</a:t>
                      </a:r>
                      <a:r>
                        <a:rPr sz="700" spc="50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yaptırımlar</a:t>
                      </a:r>
                      <a:r>
                        <a:rPr sz="700" dirty="0">
                          <a:latin typeface="Calibri"/>
                          <a:cs typeface="Calibri"/>
                        </a:rPr>
                        <a:t> </a:t>
                      </a:r>
                      <a:r>
                        <a:rPr sz="700" spc="-10" dirty="0">
                          <a:latin typeface="Calibri"/>
                          <a:cs typeface="Calibri"/>
                        </a:rPr>
                        <a:t>uygulanırken</a:t>
                      </a:r>
                      <a:r>
                        <a:rPr sz="700" spc="15" dirty="0">
                          <a:latin typeface="Calibri"/>
                          <a:cs typeface="Calibri"/>
                        </a:rPr>
                        <a:t> </a:t>
                      </a:r>
                      <a:r>
                        <a:rPr sz="700" spc="-10" dirty="0">
                          <a:latin typeface="Calibri"/>
                          <a:cs typeface="Calibri"/>
                        </a:rPr>
                        <a:t>belirlenen</a:t>
                      </a:r>
                      <a:r>
                        <a:rPr sz="700" spc="5" dirty="0">
                          <a:latin typeface="Calibri"/>
                          <a:cs typeface="Calibri"/>
                        </a:rPr>
                        <a:t> </a:t>
                      </a:r>
                      <a:r>
                        <a:rPr sz="700" dirty="0">
                          <a:latin typeface="Calibri"/>
                          <a:cs typeface="Calibri"/>
                        </a:rPr>
                        <a:t>süreler</a:t>
                      </a:r>
                      <a:r>
                        <a:rPr sz="700" spc="2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oranları,</a:t>
                      </a:r>
                      <a:r>
                        <a:rPr sz="700" spc="500" dirty="0">
                          <a:latin typeface="Calibri"/>
                          <a:cs typeface="Calibri"/>
                        </a:rPr>
                        <a:t> </a:t>
                      </a:r>
                      <a:r>
                        <a:rPr sz="700" spc="-10" dirty="0">
                          <a:latin typeface="Calibri"/>
                          <a:cs typeface="Calibri"/>
                        </a:rPr>
                        <a:t>firmanın başvuru</a:t>
                      </a:r>
                      <a:r>
                        <a:rPr sz="700" spc="-5" dirty="0">
                          <a:latin typeface="Calibri"/>
                          <a:cs typeface="Calibri"/>
                        </a:rPr>
                        <a:t> </a:t>
                      </a:r>
                      <a:r>
                        <a:rPr sz="700" dirty="0">
                          <a:latin typeface="Calibri"/>
                          <a:cs typeface="Calibri"/>
                        </a:rPr>
                        <a:t>sıklığı, varsa</a:t>
                      </a:r>
                      <a:r>
                        <a:rPr sz="700" spc="-10" dirty="0">
                          <a:latin typeface="Calibri"/>
                          <a:cs typeface="Calibri"/>
                        </a:rPr>
                        <a:t> </a:t>
                      </a:r>
                      <a:r>
                        <a:rPr sz="700" dirty="0">
                          <a:latin typeface="Calibri"/>
                          <a:cs typeface="Calibri"/>
                        </a:rPr>
                        <a:t>önceki</a:t>
                      </a:r>
                      <a:r>
                        <a:rPr sz="700" spc="5" dirty="0">
                          <a:latin typeface="Calibri"/>
                          <a:cs typeface="Calibri"/>
                        </a:rPr>
                        <a:t> </a:t>
                      </a:r>
                      <a:r>
                        <a:rPr sz="700" spc="-10" dirty="0">
                          <a:latin typeface="Calibri"/>
                          <a:cs typeface="Calibri"/>
                        </a:rPr>
                        <a:t>ihlalleri </a:t>
                      </a:r>
                      <a:r>
                        <a:rPr sz="700" dirty="0">
                          <a:latin typeface="Calibri"/>
                          <a:cs typeface="Calibri"/>
                        </a:rPr>
                        <a:t>ve/veya</a:t>
                      </a:r>
                      <a:r>
                        <a:rPr sz="700" spc="-10" dirty="0">
                          <a:latin typeface="Calibri"/>
                          <a:cs typeface="Calibri"/>
                        </a:rPr>
                        <a:t> </a:t>
                      </a:r>
                      <a:r>
                        <a:rPr sz="700" dirty="0">
                          <a:latin typeface="Calibri"/>
                          <a:cs typeface="Calibri"/>
                        </a:rPr>
                        <a:t>ürünün</a:t>
                      </a:r>
                      <a:r>
                        <a:rPr sz="700" spc="-5" dirty="0">
                          <a:latin typeface="Calibri"/>
                          <a:cs typeface="Calibri"/>
                        </a:rPr>
                        <a:t> </a:t>
                      </a:r>
                      <a:r>
                        <a:rPr sz="700" spc="-10" dirty="0">
                          <a:latin typeface="Calibri"/>
                          <a:cs typeface="Calibri"/>
                        </a:rPr>
                        <a:t>niteliği </a:t>
                      </a:r>
                      <a:r>
                        <a:rPr sz="700" spc="-20" dirty="0">
                          <a:latin typeface="Calibri"/>
                          <a:cs typeface="Calibri"/>
                        </a:rPr>
                        <a:t>gibi</a:t>
                      </a:r>
                      <a:r>
                        <a:rPr sz="700" spc="500" dirty="0">
                          <a:latin typeface="Calibri"/>
                          <a:cs typeface="Calibri"/>
                        </a:rPr>
                        <a:t> </a:t>
                      </a:r>
                      <a:r>
                        <a:rPr sz="700" spc="-10" dirty="0">
                          <a:latin typeface="Calibri"/>
                          <a:cs typeface="Calibri"/>
                        </a:rPr>
                        <a:t>hususlar</a:t>
                      </a:r>
                      <a:r>
                        <a:rPr sz="700" spc="-5" dirty="0">
                          <a:latin typeface="Calibri"/>
                          <a:cs typeface="Calibri"/>
                        </a:rPr>
                        <a:t> </a:t>
                      </a:r>
                      <a:r>
                        <a:rPr sz="700" dirty="0">
                          <a:latin typeface="Calibri"/>
                          <a:cs typeface="Calibri"/>
                        </a:rPr>
                        <a:t>dikkate</a:t>
                      </a:r>
                      <a:r>
                        <a:rPr sz="700" spc="5" dirty="0">
                          <a:latin typeface="Calibri"/>
                          <a:cs typeface="Calibri"/>
                        </a:rPr>
                        <a:t> </a:t>
                      </a:r>
                      <a:r>
                        <a:rPr sz="700" spc="-10" dirty="0">
                          <a:latin typeface="Calibri"/>
                          <a:cs typeface="Calibri"/>
                        </a:rPr>
                        <a:t>alınarak</a:t>
                      </a:r>
                      <a:r>
                        <a:rPr sz="700" spc="-5" dirty="0">
                          <a:latin typeface="Calibri"/>
                          <a:cs typeface="Calibri"/>
                        </a:rPr>
                        <a:t> </a:t>
                      </a:r>
                      <a:r>
                        <a:rPr sz="700" spc="-10" dirty="0">
                          <a:latin typeface="Calibri"/>
                          <a:cs typeface="Calibri"/>
                        </a:rPr>
                        <a:t>belirlenir.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14984">
                        <a:lnSpc>
                          <a:spcPts val="940"/>
                        </a:lnSpc>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endParaRPr sz="700">
                        <a:latin typeface="Calibri"/>
                        <a:cs typeface="Calibri"/>
                      </a:endParaRPr>
                    </a:p>
                    <a:p>
                      <a:pPr marL="158115" marR="161290">
                        <a:lnSpc>
                          <a:spcPct val="101600"/>
                        </a:lnSpc>
                        <a:spcBef>
                          <a:spcPts val="5"/>
                        </a:spcBef>
                      </a:pPr>
                      <a:r>
                        <a:rPr sz="700" spc="-10" dirty="0">
                          <a:latin typeface="Calibri"/>
                          <a:cs typeface="Calibri"/>
                        </a:rPr>
                        <a:t>hükümlerine</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bu Tebliğ'e</a:t>
                      </a:r>
                      <a:r>
                        <a:rPr sz="700" spc="-5" dirty="0">
                          <a:latin typeface="Calibri"/>
                          <a:cs typeface="Calibri"/>
                        </a:rPr>
                        <a:t> </a:t>
                      </a:r>
                      <a:r>
                        <a:rPr sz="700" dirty="0">
                          <a:latin typeface="Calibri"/>
                          <a:cs typeface="Calibri"/>
                        </a:rPr>
                        <a:t>ilişkin</a:t>
                      </a:r>
                      <a:r>
                        <a:rPr sz="700" spc="-5" dirty="0">
                          <a:latin typeface="Calibri"/>
                          <a:cs typeface="Calibri"/>
                        </a:rPr>
                        <a:t> </a:t>
                      </a:r>
                      <a:r>
                        <a:rPr sz="700" spc="-10" dirty="0">
                          <a:latin typeface="Calibri"/>
                          <a:cs typeface="Calibri"/>
                        </a:rPr>
                        <a:t>uygulamalara</a:t>
                      </a:r>
                      <a:r>
                        <a:rPr sz="700" dirty="0">
                          <a:latin typeface="Calibri"/>
                          <a:cs typeface="Calibri"/>
                        </a:rPr>
                        <a:t> </a:t>
                      </a:r>
                      <a:r>
                        <a:rPr sz="700" spc="-10" dirty="0">
                          <a:latin typeface="Calibri"/>
                          <a:cs typeface="Calibri"/>
                        </a:rPr>
                        <a:t>aykırı </a:t>
                      </a:r>
                      <a:r>
                        <a:rPr sz="700" dirty="0">
                          <a:latin typeface="Calibri"/>
                          <a:cs typeface="Calibri"/>
                        </a:rPr>
                        <a:t>hareket</a:t>
                      </a:r>
                      <a:r>
                        <a:rPr sz="700" spc="10" dirty="0">
                          <a:latin typeface="Calibri"/>
                          <a:cs typeface="Calibri"/>
                        </a:rPr>
                        <a:t> </a:t>
                      </a:r>
                      <a:r>
                        <a:rPr sz="700" dirty="0">
                          <a:latin typeface="Calibri"/>
                          <a:cs typeface="Calibri"/>
                        </a:rPr>
                        <a:t>eden</a:t>
                      </a:r>
                      <a:r>
                        <a:rPr sz="700" spc="-5" dirty="0">
                          <a:latin typeface="Calibri"/>
                          <a:cs typeface="Calibri"/>
                        </a:rPr>
                        <a:t> </a:t>
                      </a:r>
                      <a:r>
                        <a:rPr sz="700" spc="-20" dirty="0">
                          <a:latin typeface="Calibri"/>
                          <a:cs typeface="Calibri"/>
                        </a:rPr>
                        <a:t>firma</a:t>
                      </a:r>
                      <a:r>
                        <a:rPr sz="700" spc="500" dirty="0">
                          <a:latin typeface="Calibri"/>
                          <a:cs typeface="Calibri"/>
                        </a:rPr>
                        <a:t> </a:t>
                      </a:r>
                      <a:r>
                        <a:rPr sz="700" spc="-10" dirty="0">
                          <a:latin typeface="Calibri"/>
                          <a:cs typeface="Calibri"/>
                        </a:rPr>
                        <a:t>kullanıcısının </a:t>
                      </a:r>
                      <a:r>
                        <a:rPr sz="700" dirty="0">
                          <a:latin typeface="Calibri"/>
                          <a:cs typeface="Calibri"/>
                        </a:rPr>
                        <a:t>yetkisi,</a:t>
                      </a:r>
                      <a:r>
                        <a:rPr sz="700" spc="-15" dirty="0">
                          <a:latin typeface="Calibri"/>
                          <a:cs typeface="Calibri"/>
                        </a:rPr>
                        <a:t> </a:t>
                      </a:r>
                      <a:r>
                        <a:rPr sz="700" dirty="0">
                          <a:latin typeface="Calibri"/>
                          <a:cs typeface="Calibri"/>
                        </a:rPr>
                        <a:t>fiilin</a:t>
                      </a:r>
                      <a:r>
                        <a:rPr sz="700" spc="-5" dirty="0">
                          <a:latin typeface="Calibri"/>
                          <a:cs typeface="Calibri"/>
                        </a:rPr>
                        <a:t> </a:t>
                      </a:r>
                      <a:r>
                        <a:rPr sz="700" spc="-10" dirty="0">
                          <a:latin typeface="Calibri"/>
                          <a:cs typeface="Calibri"/>
                        </a:rPr>
                        <a:t>ağır-</a:t>
                      </a:r>
                      <a:r>
                        <a:rPr sz="700" dirty="0">
                          <a:latin typeface="Calibri"/>
                          <a:cs typeface="Calibri"/>
                        </a:rPr>
                        <a:t>lığına</a:t>
                      </a:r>
                      <a:r>
                        <a:rPr sz="700" spc="-20" dirty="0">
                          <a:latin typeface="Calibri"/>
                          <a:cs typeface="Calibri"/>
                        </a:rPr>
                        <a:t> </a:t>
                      </a:r>
                      <a:r>
                        <a:rPr sz="700" dirty="0">
                          <a:latin typeface="Calibri"/>
                          <a:cs typeface="Calibri"/>
                        </a:rPr>
                        <a:t>göre</a:t>
                      </a:r>
                      <a:r>
                        <a:rPr sz="700" spc="-20" dirty="0">
                          <a:latin typeface="Calibri"/>
                          <a:cs typeface="Calibri"/>
                        </a:rPr>
                        <a:t> </a:t>
                      </a:r>
                      <a:r>
                        <a:rPr sz="700" dirty="0">
                          <a:latin typeface="Calibri"/>
                          <a:cs typeface="Calibri"/>
                        </a:rPr>
                        <a:t>1</a:t>
                      </a:r>
                      <a:r>
                        <a:rPr sz="700" spc="-20" dirty="0">
                          <a:latin typeface="Calibri"/>
                          <a:cs typeface="Calibri"/>
                        </a:rPr>
                        <a:t> </a:t>
                      </a:r>
                      <a:r>
                        <a:rPr sz="700" dirty="0">
                          <a:latin typeface="Calibri"/>
                          <a:cs typeface="Calibri"/>
                        </a:rPr>
                        <a:t>ila</a:t>
                      </a:r>
                      <a:r>
                        <a:rPr sz="700" spc="-20" dirty="0">
                          <a:latin typeface="Calibri"/>
                          <a:cs typeface="Calibri"/>
                        </a:rPr>
                        <a:t> </a:t>
                      </a:r>
                      <a:r>
                        <a:rPr sz="700" dirty="0">
                          <a:latin typeface="Calibri"/>
                          <a:cs typeface="Calibri"/>
                        </a:rPr>
                        <a:t>12</a:t>
                      </a:r>
                      <a:r>
                        <a:rPr sz="700" spc="-15" dirty="0">
                          <a:latin typeface="Calibri"/>
                          <a:cs typeface="Calibri"/>
                        </a:rPr>
                        <a:t> </a:t>
                      </a:r>
                      <a:r>
                        <a:rPr sz="700" dirty="0">
                          <a:latin typeface="Calibri"/>
                          <a:cs typeface="Calibri"/>
                        </a:rPr>
                        <a:t>ay</a:t>
                      </a:r>
                      <a:r>
                        <a:rPr sz="700" spc="-20"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20" dirty="0">
                          <a:latin typeface="Calibri"/>
                          <a:cs typeface="Calibri"/>
                        </a:rPr>
                        <a:t> </a:t>
                      </a:r>
                      <a:r>
                        <a:rPr sz="700" dirty="0">
                          <a:latin typeface="Calibri"/>
                          <a:cs typeface="Calibri"/>
                        </a:rPr>
                        <a:t>alınır;</a:t>
                      </a:r>
                      <a:r>
                        <a:rPr sz="700" spc="-10" dirty="0">
                          <a:latin typeface="Calibri"/>
                          <a:cs typeface="Calibri"/>
                        </a:rPr>
                        <a:t> firmanın</a:t>
                      </a:r>
                      <a:r>
                        <a:rPr sz="700" spc="500" dirty="0">
                          <a:latin typeface="Calibri"/>
                          <a:cs typeface="Calibri"/>
                        </a:rPr>
                        <a:t> </a:t>
                      </a:r>
                      <a:r>
                        <a:rPr sz="700" spc="-10" dirty="0">
                          <a:latin typeface="Calibri"/>
                          <a:cs typeface="Calibri"/>
                        </a:rPr>
                        <a:t>denetim</a:t>
                      </a:r>
                      <a:r>
                        <a:rPr sz="700" spc="5" dirty="0">
                          <a:latin typeface="Calibri"/>
                          <a:cs typeface="Calibri"/>
                        </a:rPr>
                        <a:t> </a:t>
                      </a:r>
                      <a:r>
                        <a:rPr sz="700" spc="-10" dirty="0">
                          <a:latin typeface="Calibri"/>
                          <a:cs typeface="Calibri"/>
                        </a:rPr>
                        <a:t>başvuruları</a:t>
                      </a:r>
                      <a:r>
                        <a:rPr sz="700" spc="-5" dirty="0">
                          <a:latin typeface="Calibri"/>
                          <a:cs typeface="Calibri"/>
                        </a:rPr>
                        <a:t> </a:t>
                      </a:r>
                      <a:r>
                        <a:rPr sz="700" dirty="0">
                          <a:latin typeface="Calibri"/>
                          <a:cs typeface="Calibri"/>
                        </a:rPr>
                        <a:t>1 ila 12 ay</a:t>
                      </a:r>
                      <a:r>
                        <a:rPr sz="700" spc="5" dirty="0">
                          <a:latin typeface="Calibri"/>
                          <a:cs typeface="Calibri"/>
                        </a:rPr>
                        <a:t> </a:t>
                      </a:r>
                      <a:r>
                        <a:rPr sz="700" dirty="0">
                          <a:latin typeface="Calibri"/>
                          <a:cs typeface="Calibri"/>
                        </a:rPr>
                        <a:t>süreyle</a:t>
                      </a:r>
                      <a:r>
                        <a:rPr sz="700" spc="-5" dirty="0">
                          <a:latin typeface="Calibri"/>
                          <a:cs typeface="Calibri"/>
                        </a:rPr>
                        <a:t> </a:t>
                      </a:r>
                      <a:r>
                        <a:rPr sz="700" spc="-10" dirty="0">
                          <a:latin typeface="Calibri"/>
                          <a:cs typeface="Calibri"/>
                        </a:rPr>
                        <a:t>fiili</a:t>
                      </a:r>
                      <a:r>
                        <a:rPr sz="700" spc="-5" dirty="0">
                          <a:latin typeface="Calibri"/>
                          <a:cs typeface="Calibri"/>
                        </a:rPr>
                        <a:t> </a:t>
                      </a:r>
                      <a:r>
                        <a:rPr sz="700" dirty="0">
                          <a:latin typeface="Calibri"/>
                          <a:cs typeface="Calibri"/>
                        </a:rPr>
                        <a:t>denetime</a:t>
                      </a:r>
                      <a:r>
                        <a:rPr sz="700" spc="-5" dirty="0">
                          <a:latin typeface="Calibri"/>
                          <a:cs typeface="Calibri"/>
                        </a:rPr>
                        <a:t> </a:t>
                      </a:r>
                      <a:r>
                        <a:rPr sz="700" spc="-10" dirty="0">
                          <a:latin typeface="Calibri"/>
                          <a:cs typeface="Calibri"/>
                        </a:rPr>
                        <a:t>yönlendirilir.</a:t>
                      </a:r>
                      <a:r>
                        <a:rPr sz="700" spc="5" dirty="0">
                          <a:latin typeface="Calibri"/>
                          <a:cs typeface="Calibri"/>
                        </a:rPr>
                        <a:t> </a:t>
                      </a:r>
                      <a:r>
                        <a:rPr sz="700" dirty="0">
                          <a:latin typeface="Calibri"/>
                          <a:cs typeface="Calibri"/>
                        </a:rPr>
                        <a:t>Bu </a:t>
                      </a:r>
                      <a:r>
                        <a:rPr sz="700" spc="-10" dirty="0">
                          <a:latin typeface="Calibri"/>
                          <a:cs typeface="Calibri"/>
                        </a:rPr>
                        <a:t>yaptırımlar</a:t>
                      </a:r>
                      <a:r>
                        <a:rPr sz="700" spc="500" dirty="0">
                          <a:latin typeface="Calibri"/>
                          <a:cs typeface="Calibri"/>
                        </a:rPr>
                        <a:t> </a:t>
                      </a:r>
                      <a:r>
                        <a:rPr sz="700" spc="-10" dirty="0">
                          <a:latin typeface="Calibri"/>
                          <a:cs typeface="Calibri"/>
                        </a:rPr>
                        <a:t>uygulanırken</a:t>
                      </a:r>
                      <a:r>
                        <a:rPr sz="700" spc="-5" dirty="0">
                          <a:latin typeface="Calibri"/>
                          <a:cs typeface="Calibri"/>
                        </a:rPr>
                        <a:t> </a:t>
                      </a:r>
                      <a:r>
                        <a:rPr sz="700" spc="-10" dirty="0">
                          <a:latin typeface="Calibri"/>
                          <a:cs typeface="Calibri"/>
                        </a:rPr>
                        <a:t>belirlenen</a:t>
                      </a:r>
                      <a:r>
                        <a:rPr sz="700" dirty="0">
                          <a:latin typeface="Calibri"/>
                          <a:cs typeface="Calibri"/>
                        </a:rPr>
                        <a:t> süreler</a:t>
                      </a:r>
                      <a:r>
                        <a:rPr sz="700" spc="-10"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 </a:t>
                      </a:r>
                      <a:r>
                        <a:rPr sz="700" spc="-10" dirty="0">
                          <a:latin typeface="Calibri"/>
                          <a:cs typeface="Calibri"/>
                        </a:rPr>
                        <a:t>oranları,</a:t>
                      </a:r>
                      <a:r>
                        <a:rPr sz="700" spc="5" dirty="0">
                          <a:latin typeface="Calibri"/>
                          <a:cs typeface="Calibri"/>
                        </a:rPr>
                        <a:t> </a:t>
                      </a:r>
                      <a:r>
                        <a:rPr sz="700" dirty="0">
                          <a:latin typeface="Calibri"/>
                          <a:cs typeface="Calibri"/>
                        </a:rPr>
                        <a:t>firmanın</a:t>
                      </a:r>
                      <a:r>
                        <a:rPr sz="700" spc="-5" dirty="0">
                          <a:latin typeface="Calibri"/>
                          <a:cs typeface="Calibri"/>
                        </a:rPr>
                        <a:t> </a:t>
                      </a:r>
                      <a:r>
                        <a:rPr sz="700" spc="-10" dirty="0">
                          <a:latin typeface="Calibri"/>
                          <a:cs typeface="Calibri"/>
                        </a:rPr>
                        <a:t>başvuru</a:t>
                      </a:r>
                      <a:r>
                        <a:rPr sz="700" dirty="0">
                          <a:latin typeface="Calibri"/>
                          <a:cs typeface="Calibri"/>
                        </a:rPr>
                        <a:t> sıklığı, </a:t>
                      </a:r>
                      <a:r>
                        <a:rPr sz="700" spc="-10" dirty="0">
                          <a:latin typeface="Calibri"/>
                          <a:cs typeface="Calibri"/>
                        </a:rPr>
                        <a:t>varsa</a:t>
                      </a:r>
                      <a:r>
                        <a:rPr sz="700" spc="500" dirty="0">
                          <a:latin typeface="Calibri"/>
                          <a:cs typeface="Calibri"/>
                        </a:rPr>
                        <a:t> </a:t>
                      </a:r>
                      <a:r>
                        <a:rPr sz="700" dirty="0">
                          <a:latin typeface="Calibri"/>
                          <a:cs typeface="Calibri"/>
                        </a:rPr>
                        <a:t>önceki </a:t>
                      </a:r>
                      <a:r>
                        <a:rPr sz="700" spc="-10" dirty="0">
                          <a:latin typeface="Calibri"/>
                          <a:cs typeface="Calibri"/>
                        </a:rPr>
                        <a:t>ihlalleri </a:t>
                      </a:r>
                      <a:r>
                        <a:rPr sz="700" dirty="0">
                          <a:latin typeface="Calibri"/>
                          <a:cs typeface="Calibri"/>
                        </a:rPr>
                        <a:t>ve/veya</a:t>
                      </a:r>
                      <a:r>
                        <a:rPr sz="700" spc="-5" dirty="0">
                          <a:latin typeface="Calibri"/>
                          <a:cs typeface="Calibri"/>
                        </a:rPr>
                        <a:t> </a:t>
                      </a:r>
                      <a:r>
                        <a:rPr sz="700" spc="-10" dirty="0">
                          <a:latin typeface="Calibri"/>
                          <a:cs typeface="Calibri"/>
                        </a:rPr>
                        <a:t>ürünün </a:t>
                      </a:r>
                      <a:r>
                        <a:rPr sz="700" dirty="0">
                          <a:latin typeface="Calibri"/>
                          <a:cs typeface="Calibri"/>
                        </a:rPr>
                        <a:t>niteliği</a:t>
                      </a:r>
                      <a:r>
                        <a:rPr sz="700" spc="-10" dirty="0">
                          <a:latin typeface="Calibri"/>
                          <a:cs typeface="Calibri"/>
                        </a:rPr>
                        <a:t> </a:t>
                      </a:r>
                      <a:r>
                        <a:rPr sz="700" dirty="0">
                          <a:latin typeface="Calibri"/>
                          <a:cs typeface="Calibri"/>
                        </a:rPr>
                        <a:t>gibi</a:t>
                      </a:r>
                      <a:r>
                        <a:rPr sz="700" spc="-10" dirty="0">
                          <a:latin typeface="Calibri"/>
                          <a:cs typeface="Calibri"/>
                        </a:rPr>
                        <a:t> hususlar</a:t>
                      </a:r>
                      <a:r>
                        <a:rPr sz="700" spc="-15" dirty="0">
                          <a:latin typeface="Calibri"/>
                          <a:cs typeface="Calibri"/>
                        </a:rPr>
                        <a:t> </a:t>
                      </a:r>
                      <a:r>
                        <a:rPr sz="700" dirty="0">
                          <a:latin typeface="Calibri"/>
                          <a:cs typeface="Calibri"/>
                        </a:rPr>
                        <a:t>dikkate</a:t>
                      </a:r>
                      <a:r>
                        <a:rPr sz="700" spc="-5" dirty="0">
                          <a:latin typeface="Calibri"/>
                          <a:cs typeface="Calibri"/>
                        </a:rPr>
                        <a:t> </a:t>
                      </a:r>
                      <a:r>
                        <a:rPr sz="700" spc="-10" dirty="0">
                          <a:latin typeface="Calibri"/>
                          <a:cs typeface="Calibri"/>
                        </a:rPr>
                        <a:t>alınarak belirlenir.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22649">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4633722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829340" y="655148"/>
            <a:ext cx="9628458" cy="2513147"/>
          </a:xfrm>
          <a:prstGeom prst="rect">
            <a:avLst/>
          </a:prstGeom>
        </p:spPr>
        <p:txBody>
          <a:bodyPr vert="horz" wrap="square" lIns="0" tIns="11516" rIns="0" bIns="0" rtlCol="0">
            <a:spAutoFit/>
          </a:bodyPr>
          <a:lstStyle/>
          <a:p>
            <a:pPr marL="91555" marR="4607" indent="328792">
              <a:lnSpc>
                <a:spcPct val="116199"/>
              </a:lnSpc>
              <a:spcBef>
                <a:spcPts val="91"/>
              </a:spcBef>
            </a:pPr>
            <a:r>
              <a:rPr sz="1100" b="1" dirty="0">
                <a:latin typeface="Calibri"/>
                <a:cs typeface="Calibri"/>
              </a:rPr>
              <a:t>GEÇİCİ</a:t>
            </a:r>
            <a:r>
              <a:rPr sz="1100" b="1" spc="-9" dirty="0">
                <a:latin typeface="Calibri"/>
                <a:cs typeface="Calibri"/>
              </a:rPr>
              <a:t> </a:t>
            </a:r>
            <a:r>
              <a:rPr sz="1100" b="1" dirty="0">
                <a:latin typeface="Calibri"/>
                <a:cs typeface="Calibri"/>
              </a:rPr>
              <a:t>MADDE</a:t>
            </a:r>
            <a:r>
              <a:rPr sz="1100" b="1" spc="5" dirty="0">
                <a:latin typeface="Calibri"/>
                <a:cs typeface="Calibri"/>
              </a:rPr>
              <a:t> </a:t>
            </a:r>
            <a:r>
              <a:rPr sz="1100" b="1" dirty="0">
                <a:latin typeface="Calibri"/>
                <a:cs typeface="Calibri"/>
              </a:rPr>
              <a:t>1</a:t>
            </a:r>
            <a:r>
              <a:rPr sz="1100" b="1" dirty="0">
                <a:solidFill>
                  <a:srgbClr val="221F1F"/>
                </a:solidFill>
                <a:latin typeface="Calibri"/>
                <a:cs typeface="Calibri"/>
              </a:rPr>
              <a:t>-</a:t>
            </a:r>
            <a:r>
              <a:rPr sz="1100" b="1" spc="5" dirty="0">
                <a:solidFill>
                  <a:srgbClr val="221F1F"/>
                </a:solidFill>
                <a:latin typeface="Calibri"/>
                <a:cs typeface="Calibri"/>
              </a:rPr>
              <a:t> </a:t>
            </a:r>
            <a:r>
              <a:rPr sz="1100" dirty="0">
                <a:solidFill>
                  <a:srgbClr val="221F1F"/>
                </a:solidFill>
                <a:latin typeface="Calibri"/>
                <a:cs typeface="Calibri"/>
              </a:rPr>
              <a:t>(1) )</a:t>
            </a:r>
            <a:r>
              <a:rPr sz="1100" spc="-54" dirty="0">
                <a:solidFill>
                  <a:srgbClr val="221F1F"/>
                </a:solidFill>
                <a:latin typeface="Calibri"/>
                <a:cs typeface="Calibri"/>
              </a:rPr>
              <a:t> </a:t>
            </a:r>
            <a:r>
              <a:rPr sz="1100" dirty="0">
                <a:latin typeface="Calibri"/>
                <a:cs typeface="Calibri"/>
              </a:rPr>
              <a:t>1/1/2026 </a:t>
            </a:r>
            <a:r>
              <a:rPr sz="1100" spc="-9" dirty="0">
                <a:latin typeface="Calibri"/>
                <a:cs typeface="Calibri"/>
              </a:rPr>
              <a:t>tarihinden</a:t>
            </a:r>
            <a:r>
              <a:rPr sz="1100" dirty="0">
                <a:latin typeface="Calibri"/>
                <a:cs typeface="Calibri"/>
              </a:rPr>
              <a:t> önce çıkış</a:t>
            </a:r>
            <a:r>
              <a:rPr sz="1100" spc="14" dirty="0">
                <a:latin typeface="Calibri"/>
                <a:cs typeface="Calibri"/>
              </a:rPr>
              <a:t> </a:t>
            </a:r>
            <a:r>
              <a:rPr sz="1100" spc="-9" dirty="0">
                <a:latin typeface="Calibri"/>
                <a:cs typeface="Calibri"/>
              </a:rPr>
              <a:t>ülkesinde</a:t>
            </a:r>
            <a:r>
              <a:rPr sz="1100" dirty="0">
                <a:latin typeface="Calibri"/>
                <a:cs typeface="Calibri"/>
              </a:rPr>
              <a:t> ihraç </a:t>
            </a:r>
            <a:r>
              <a:rPr sz="1100" spc="-9" dirty="0">
                <a:latin typeface="Calibri"/>
                <a:cs typeface="Calibri"/>
              </a:rPr>
              <a:t>amacıyla</a:t>
            </a:r>
            <a:r>
              <a:rPr sz="1100" dirty="0">
                <a:latin typeface="Calibri"/>
                <a:cs typeface="Calibri"/>
              </a:rPr>
              <a:t> Türkiye'ye sevk</a:t>
            </a:r>
            <a:r>
              <a:rPr sz="1100" spc="9" dirty="0">
                <a:latin typeface="Calibri"/>
                <a:cs typeface="Calibri"/>
              </a:rPr>
              <a:t> </a:t>
            </a:r>
            <a:r>
              <a:rPr sz="1100" spc="-9" dirty="0">
                <a:latin typeface="Calibri"/>
                <a:cs typeface="Calibri"/>
              </a:rPr>
              <a:t>edilmek</a:t>
            </a:r>
            <a:r>
              <a:rPr sz="1100" dirty="0">
                <a:latin typeface="Calibri"/>
                <a:cs typeface="Calibri"/>
              </a:rPr>
              <a:t> üzere taşıma belgesi</a:t>
            </a:r>
            <a:r>
              <a:rPr sz="1100" spc="-5" dirty="0">
                <a:latin typeface="Calibri"/>
                <a:cs typeface="Calibri"/>
              </a:rPr>
              <a:t> </a:t>
            </a:r>
            <a:r>
              <a:rPr sz="1100" spc="-9" dirty="0">
                <a:latin typeface="Calibri"/>
                <a:cs typeface="Calibri"/>
              </a:rPr>
              <a:t>düzenlenmiş</a:t>
            </a:r>
            <a:r>
              <a:rPr sz="1100" dirty="0">
                <a:latin typeface="Calibri"/>
                <a:cs typeface="Calibri"/>
              </a:rPr>
              <a:t> veya Gümrük</a:t>
            </a:r>
            <a:r>
              <a:rPr sz="1100" spc="-14" dirty="0">
                <a:latin typeface="Calibri"/>
                <a:cs typeface="Calibri"/>
              </a:rPr>
              <a:t> </a:t>
            </a:r>
            <a:r>
              <a:rPr sz="1100" spc="-9" dirty="0">
                <a:latin typeface="Calibri"/>
                <a:cs typeface="Calibri"/>
              </a:rPr>
              <a:t>Mevzuatı</a:t>
            </a:r>
            <a:r>
              <a:rPr sz="1100" dirty="0">
                <a:latin typeface="Calibri"/>
                <a:cs typeface="Calibri"/>
              </a:rPr>
              <a:t> </a:t>
            </a:r>
            <a:r>
              <a:rPr sz="1100" spc="-9" dirty="0">
                <a:latin typeface="Calibri"/>
                <a:cs typeface="Calibri"/>
              </a:rPr>
              <a:t>uyarınca</a:t>
            </a:r>
            <a:r>
              <a:rPr sz="1100" dirty="0">
                <a:latin typeface="Calibri"/>
                <a:cs typeface="Calibri"/>
              </a:rPr>
              <a:t> gümrük</a:t>
            </a:r>
            <a:r>
              <a:rPr sz="1100" spc="-5" dirty="0">
                <a:latin typeface="Calibri"/>
                <a:cs typeface="Calibri"/>
              </a:rPr>
              <a:t> </a:t>
            </a:r>
            <a:r>
              <a:rPr sz="1100" spc="-9" dirty="0">
                <a:latin typeface="Calibri"/>
                <a:cs typeface="Calibri"/>
              </a:rPr>
              <a:t>idarelerine</a:t>
            </a:r>
            <a:r>
              <a:rPr sz="1100" dirty="0">
                <a:latin typeface="Calibri"/>
                <a:cs typeface="Calibri"/>
              </a:rPr>
              <a:t> </a:t>
            </a:r>
            <a:r>
              <a:rPr sz="1100" spc="-9" dirty="0">
                <a:latin typeface="Calibri"/>
                <a:cs typeface="Calibri"/>
              </a:rPr>
              <a:t>sunulmuş</a:t>
            </a:r>
            <a:r>
              <a:rPr sz="1100" dirty="0">
                <a:latin typeface="Calibri"/>
                <a:cs typeface="Calibri"/>
              </a:rPr>
              <a:t> olan </a:t>
            </a:r>
            <a:r>
              <a:rPr sz="1100" spc="-9" dirty="0">
                <a:latin typeface="Calibri"/>
                <a:cs typeface="Calibri"/>
              </a:rPr>
              <a:t>ürünlerin</a:t>
            </a:r>
            <a:r>
              <a:rPr sz="1100" dirty="0">
                <a:latin typeface="Calibri"/>
                <a:cs typeface="Calibri"/>
              </a:rPr>
              <a:t> </a:t>
            </a:r>
            <a:r>
              <a:rPr sz="1100" spc="-9" dirty="0">
                <a:latin typeface="Calibri"/>
                <a:cs typeface="Calibri"/>
              </a:rPr>
              <a:t>ithalatı,</a:t>
            </a:r>
            <a:r>
              <a:rPr sz="1100" spc="453" dirty="0">
                <a:latin typeface="Calibri"/>
                <a:cs typeface="Calibri"/>
              </a:rPr>
              <a:t> </a:t>
            </a:r>
            <a:r>
              <a:rPr sz="1100" dirty="0">
                <a:latin typeface="Calibri"/>
                <a:cs typeface="Calibri"/>
              </a:rPr>
              <a:t>28/2/2026</a:t>
            </a:r>
            <a:r>
              <a:rPr sz="1100" spc="9" dirty="0">
                <a:latin typeface="Calibri"/>
                <a:cs typeface="Calibri"/>
              </a:rPr>
              <a:t> </a:t>
            </a:r>
            <a:r>
              <a:rPr sz="1100" spc="-9" dirty="0">
                <a:latin typeface="Calibri"/>
                <a:cs typeface="Calibri"/>
              </a:rPr>
              <a:t>tarihine</a:t>
            </a:r>
            <a:r>
              <a:rPr sz="1100" spc="9" dirty="0">
                <a:latin typeface="Calibri"/>
                <a:cs typeface="Calibri"/>
              </a:rPr>
              <a:t> </a:t>
            </a:r>
            <a:r>
              <a:rPr sz="1100" spc="-9" dirty="0">
                <a:latin typeface="Calibri"/>
                <a:cs typeface="Calibri"/>
              </a:rPr>
              <a:t>kadar</a:t>
            </a:r>
            <a:r>
              <a:rPr sz="1100" spc="5" dirty="0">
                <a:latin typeface="Calibri"/>
                <a:cs typeface="Calibri"/>
              </a:rPr>
              <a:t> </a:t>
            </a:r>
            <a:r>
              <a:rPr sz="1100" dirty="0">
                <a:latin typeface="Calibri"/>
                <a:cs typeface="Calibri"/>
              </a:rPr>
              <a:t>(bu</a:t>
            </a:r>
            <a:r>
              <a:rPr sz="1100" spc="18" dirty="0">
                <a:latin typeface="Calibri"/>
                <a:cs typeface="Calibri"/>
              </a:rPr>
              <a:t> </a:t>
            </a:r>
            <a:r>
              <a:rPr sz="1100" dirty="0">
                <a:latin typeface="Calibri"/>
                <a:cs typeface="Calibri"/>
              </a:rPr>
              <a:t>tarih</a:t>
            </a:r>
            <a:r>
              <a:rPr sz="1100" spc="9" dirty="0">
                <a:latin typeface="Calibri"/>
                <a:cs typeface="Calibri"/>
              </a:rPr>
              <a:t> </a:t>
            </a:r>
            <a:r>
              <a:rPr sz="1100" dirty="0">
                <a:latin typeface="Calibri"/>
                <a:cs typeface="Calibri"/>
              </a:rPr>
              <a:t>dahil)</a:t>
            </a:r>
            <a:r>
              <a:rPr sz="1100" spc="14" dirty="0">
                <a:latin typeface="Calibri"/>
                <a:cs typeface="Calibri"/>
              </a:rPr>
              <a:t> </a:t>
            </a:r>
            <a:r>
              <a:rPr sz="1100" dirty="0">
                <a:latin typeface="Calibri"/>
                <a:cs typeface="Calibri"/>
              </a:rPr>
              <a:t>TAREKS</a:t>
            </a:r>
            <a:r>
              <a:rPr sz="1100" spc="14" dirty="0">
                <a:latin typeface="Calibri"/>
                <a:cs typeface="Calibri"/>
              </a:rPr>
              <a:t> </a:t>
            </a:r>
            <a:r>
              <a:rPr sz="1100" spc="-9" dirty="0">
                <a:latin typeface="Calibri"/>
                <a:cs typeface="Calibri"/>
              </a:rPr>
              <a:t>başvurusunun</a:t>
            </a:r>
            <a:r>
              <a:rPr sz="1100" spc="9" dirty="0">
                <a:latin typeface="Calibri"/>
                <a:cs typeface="Calibri"/>
              </a:rPr>
              <a:t> </a:t>
            </a:r>
            <a:r>
              <a:rPr sz="1100" spc="-9" dirty="0">
                <a:latin typeface="Calibri"/>
                <a:cs typeface="Calibri"/>
              </a:rPr>
              <a:t>gerçekleştirilmesi</a:t>
            </a:r>
            <a:r>
              <a:rPr sz="1100" spc="5" dirty="0">
                <a:latin typeface="Calibri"/>
                <a:cs typeface="Calibri"/>
              </a:rPr>
              <a:t> </a:t>
            </a:r>
            <a:r>
              <a:rPr sz="1100" dirty="0">
                <a:latin typeface="Calibri"/>
                <a:cs typeface="Calibri"/>
              </a:rPr>
              <a:t>ve</a:t>
            </a:r>
            <a:r>
              <a:rPr sz="1100" spc="9" dirty="0">
                <a:latin typeface="Calibri"/>
                <a:cs typeface="Calibri"/>
              </a:rPr>
              <a:t> </a:t>
            </a:r>
            <a:r>
              <a:rPr sz="1100" spc="-9" dirty="0">
                <a:latin typeface="Calibri"/>
                <a:cs typeface="Calibri"/>
              </a:rPr>
              <a:t>ithalatçı</a:t>
            </a:r>
            <a:r>
              <a:rPr sz="1100" spc="5" dirty="0">
                <a:latin typeface="Calibri"/>
                <a:cs typeface="Calibri"/>
              </a:rPr>
              <a:t> </a:t>
            </a:r>
            <a:r>
              <a:rPr sz="1100" spc="-9" dirty="0">
                <a:latin typeface="Calibri"/>
                <a:cs typeface="Calibri"/>
              </a:rPr>
              <a:t>firmanın</a:t>
            </a:r>
            <a:r>
              <a:rPr sz="1100" spc="9" dirty="0">
                <a:latin typeface="Calibri"/>
                <a:cs typeface="Calibri"/>
              </a:rPr>
              <a:t> </a:t>
            </a:r>
            <a:r>
              <a:rPr sz="1100" dirty="0">
                <a:latin typeface="Calibri"/>
                <a:cs typeface="Calibri"/>
              </a:rPr>
              <a:t>talebi</a:t>
            </a:r>
            <a:r>
              <a:rPr sz="1100" spc="23" dirty="0">
                <a:latin typeface="Calibri"/>
                <a:cs typeface="Calibri"/>
              </a:rPr>
              <a:t> </a:t>
            </a:r>
            <a:r>
              <a:rPr sz="1100" spc="-9" dirty="0">
                <a:latin typeface="Calibri"/>
                <a:cs typeface="Calibri"/>
              </a:rPr>
              <a:t>halinde,</a:t>
            </a:r>
            <a:r>
              <a:rPr sz="1100" spc="14" dirty="0">
                <a:latin typeface="Calibri"/>
                <a:cs typeface="Calibri"/>
              </a:rPr>
              <a:t> </a:t>
            </a:r>
            <a:r>
              <a:rPr sz="1100" dirty="0">
                <a:latin typeface="Calibri"/>
                <a:cs typeface="Calibri"/>
              </a:rPr>
              <a:t>16</a:t>
            </a:r>
            <a:r>
              <a:rPr sz="1100" spc="9" dirty="0">
                <a:latin typeface="Calibri"/>
                <a:cs typeface="Calibri"/>
              </a:rPr>
              <a:t> </a:t>
            </a:r>
            <a:r>
              <a:rPr sz="1100" dirty="0">
                <a:latin typeface="Calibri"/>
                <a:cs typeface="Calibri"/>
              </a:rPr>
              <a:t>ncı</a:t>
            </a:r>
            <a:r>
              <a:rPr sz="1100" spc="5" dirty="0">
                <a:latin typeface="Calibri"/>
                <a:cs typeface="Calibri"/>
              </a:rPr>
              <a:t> </a:t>
            </a:r>
            <a:r>
              <a:rPr sz="1100" spc="-9" dirty="0">
                <a:latin typeface="Calibri"/>
                <a:cs typeface="Calibri"/>
              </a:rPr>
              <a:t>maddeyle</a:t>
            </a:r>
            <a:r>
              <a:rPr sz="1100" spc="9" dirty="0">
                <a:latin typeface="Calibri"/>
                <a:cs typeface="Calibri"/>
              </a:rPr>
              <a:t> </a:t>
            </a:r>
            <a:r>
              <a:rPr sz="1100" spc="-9" dirty="0">
                <a:latin typeface="Calibri"/>
                <a:cs typeface="Calibri"/>
              </a:rPr>
              <a:t>yürürlükten</a:t>
            </a:r>
            <a:r>
              <a:rPr sz="1100" spc="23" dirty="0">
                <a:latin typeface="Calibri"/>
                <a:cs typeface="Calibri"/>
              </a:rPr>
              <a:t> </a:t>
            </a:r>
            <a:r>
              <a:rPr sz="1100" spc="-9" dirty="0">
                <a:latin typeface="Calibri"/>
                <a:cs typeface="Calibri"/>
              </a:rPr>
              <a:t>kaldırılan</a:t>
            </a:r>
            <a:r>
              <a:rPr sz="1100" spc="9" dirty="0">
                <a:latin typeface="Calibri"/>
                <a:cs typeface="Calibri"/>
              </a:rPr>
              <a:t> </a:t>
            </a:r>
            <a:r>
              <a:rPr sz="1100" dirty="0">
                <a:latin typeface="Calibri"/>
                <a:cs typeface="Calibri"/>
              </a:rPr>
              <a:t>Pil</a:t>
            </a:r>
            <a:r>
              <a:rPr sz="1100" spc="5" dirty="0">
                <a:latin typeface="Calibri"/>
                <a:cs typeface="Calibri"/>
              </a:rPr>
              <a:t> </a:t>
            </a:r>
            <a:r>
              <a:rPr sz="1100" dirty="0">
                <a:latin typeface="Calibri"/>
                <a:cs typeface="Calibri"/>
              </a:rPr>
              <a:t>ve</a:t>
            </a:r>
            <a:r>
              <a:rPr sz="1100" spc="9" dirty="0">
                <a:latin typeface="Calibri"/>
                <a:cs typeface="Calibri"/>
              </a:rPr>
              <a:t> </a:t>
            </a:r>
            <a:r>
              <a:rPr sz="1100" spc="-9" dirty="0">
                <a:latin typeface="Calibri"/>
                <a:cs typeface="Calibri"/>
              </a:rPr>
              <a:t>Akümülatörlerin</a:t>
            </a:r>
            <a:r>
              <a:rPr sz="1100" spc="9" dirty="0">
                <a:latin typeface="Calibri"/>
                <a:cs typeface="Calibri"/>
              </a:rPr>
              <a:t> </a:t>
            </a:r>
            <a:r>
              <a:rPr sz="1100" dirty="0">
                <a:latin typeface="Calibri"/>
                <a:cs typeface="Calibri"/>
              </a:rPr>
              <a:t>İthalat</a:t>
            </a:r>
            <a:r>
              <a:rPr sz="1100" spc="23" dirty="0">
                <a:latin typeface="Calibri"/>
                <a:cs typeface="Calibri"/>
              </a:rPr>
              <a:t> </a:t>
            </a:r>
            <a:r>
              <a:rPr sz="1100" spc="-9" dirty="0">
                <a:latin typeface="Calibri"/>
                <a:cs typeface="Calibri"/>
              </a:rPr>
              <a:t>Denetimi</a:t>
            </a:r>
            <a:r>
              <a:rPr sz="1100" spc="5" dirty="0">
                <a:latin typeface="Calibri"/>
                <a:cs typeface="Calibri"/>
              </a:rPr>
              <a:t> </a:t>
            </a:r>
            <a:r>
              <a:rPr sz="1100" spc="-9" dirty="0">
                <a:latin typeface="Calibri"/>
                <a:cs typeface="Calibri"/>
              </a:rPr>
              <a:t>Tebliği</a:t>
            </a:r>
            <a:r>
              <a:rPr sz="1100" spc="5" dirty="0">
                <a:latin typeface="Calibri"/>
                <a:cs typeface="Calibri"/>
              </a:rPr>
              <a:t> </a:t>
            </a:r>
            <a:r>
              <a:rPr sz="1100" dirty="0">
                <a:latin typeface="Calibri"/>
                <a:cs typeface="Calibri"/>
              </a:rPr>
              <a:t>(Ürün</a:t>
            </a:r>
            <a:r>
              <a:rPr sz="1100" spc="9" dirty="0">
                <a:latin typeface="Calibri"/>
                <a:cs typeface="Calibri"/>
              </a:rPr>
              <a:t> </a:t>
            </a:r>
            <a:r>
              <a:rPr sz="1100" spc="-9" dirty="0">
                <a:latin typeface="Calibri"/>
                <a:cs typeface="Calibri"/>
              </a:rPr>
              <a:t>Güvenliği</a:t>
            </a:r>
            <a:r>
              <a:rPr sz="1100" spc="5" dirty="0">
                <a:latin typeface="Calibri"/>
                <a:cs typeface="Calibri"/>
              </a:rPr>
              <a:t> </a:t>
            </a:r>
            <a:r>
              <a:rPr sz="1100" dirty="0">
                <a:latin typeface="Calibri"/>
                <a:cs typeface="Calibri"/>
              </a:rPr>
              <a:t>ve</a:t>
            </a:r>
            <a:r>
              <a:rPr sz="1100" spc="9" dirty="0">
                <a:latin typeface="Calibri"/>
                <a:cs typeface="Calibri"/>
              </a:rPr>
              <a:t> </a:t>
            </a:r>
            <a:r>
              <a:rPr sz="1100" dirty="0">
                <a:latin typeface="Calibri"/>
                <a:cs typeface="Calibri"/>
              </a:rPr>
              <a:t>De-</a:t>
            </a:r>
            <a:r>
              <a:rPr sz="1100" spc="-9" dirty="0">
                <a:latin typeface="Calibri"/>
                <a:cs typeface="Calibri"/>
              </a:rPr>
              <a:t>netimi:</a:t>
            </a:r>
            <a:r>
              <a:rPr sz="1100" spc="453" dirty="0">
                <a:latin typeface="Calibri"/>
                <a:cs typeface="Calibri"/>
              </a:rPr>
              <a:t> </a:t>
            </a:r>
            <a:r>
              <a:rPr sz="1100" dirty="0">
                <a:latin typeface="Calibri"/>
                <a:cs typeface="Calibri"/>
              </a:rPr>
              <a:t>2025/15)'ne</a:t>
            </a:r>
            <a:r>
              <a:rPr sz="1100" spc="-9" dirty="0">
                <a:latin typeface="Calibri"/>
                <a:cs typeface="Calibri"/>
              </a:rPr>
              <a:t> </a:t>
            </a:r>
            <a:r>
              <a:rPr sz="1100" dirty="0">
                <a:latin typeface="Calibri"/>
                <a:cs typeface="Calibri"/>
              </a:rPr>
              <a:t>göre</a:t>
            </a:r>
            <a:r>
              <a:rPr sz="1100" spc="-9" dirty="0">
                <a:latin typeface="Calibri"/>
                <a:cs typeface="Calibri"/>
              </a:rPr>
              <a:t> sonuçlandırılır.</a:t>
            </a:r>
            <a:endParaRPr sz="1100" dirty="0">
              <a:latin typeface="Calibri"/>
              <a:cs typeface="Calibri"/>
            </a:endParaRPr>
          </a:p>
          <a:p>
            <a:pPr marL="419196">
              <a:spcBef>
                <a:spcPts val="258"/>
              </a:spcBef>
            </a:pPr>
            <a:r>
              <a:rPr sz="1100" b="1" spc="-9" dirty="0">
                <a:latin typeface="Calibri"/>
                <a:cs typeface="Calibri"/>
              </a:rPr>
              <a:t>Yürürlük</a:t>
            </a:r>
            <a:endParaRPr sz="1100" dirty="0">
              <a:latin typeface="Calibri"/>
              <a:cs typeface="Calibri"/>
            </a:endParaRPr>
          </a:p>
          <a:p>
            <a:pPr marL="419196">
              <a:spcBef>
                <a:spcPts val="286"/>
              </a:spcBef>
            </a:pPr>
            <a:r>
              <a:rPr sz="1100" b="1" dirty="0">
                <a:latin typeface="Calibri"/>
                <a:cs typeface="Calibri"/>
              </a:rPr>
              <a:t>MADDE</a:t>
            </a:r>
            <a:r>
              <a:rPr sz="1100" b="1" spc="-9" dirty="0">
                <a:latin typeface="Calibri"/>
                <a:cs typeface="Calibri"/>
              </a:rPr>
              <a:t> </a:t>
            </a:r>
            <a:r>
              <a:rPr sz="1100" b="1" dirty="0">
                <a:latin typeface="Calibri"/>
                <a:cs typeface="Calibri"/>
              </a:rPr>
              <a:t>16-</a:t>
            </a:r>
            <a:r>
              <a:rPr sz="1100" b="1" spc="-18" dirty="0">
                <a:latin typeface="Calibri"/>
                <a:cs typeface="Calibri"/>
              </a:rPr>
              <a:t> </a:t>
            </a:r>
            <a:r>
              <a:rPr sz="1100" dirty="0">
                <a:solidFill>
                  <a:srgbClr val="221F1F"/>
                </a:solidFill>
                <a:latin typeface="Calibri"/>
                <a:cs typeface="Calibri"/>
              </a:rPr>
              <a:t>(1)</a:t>
            </a:r>
            <a:r>
              <a:rPr sz="1100" spc="-23" dirty="0">
                <a:solidFill>
                  <a:srgbClr val="221F1F"/>
                </a:solidFill>
                <a:latin typeface="Calibri"/>
                <a:cs typeface="Calibri"/>
              </a:rPr>
              <a:t> </a:t>
            </a:r>
            <a:r>
              <a:rPr sz="1100" dirty="0">
                <a:latin typeface="Calibri"/>
                <a:cs typeface="Calibri"/>
              </a:rPr>
              <a:t>Bu</a:t>
            </a:r>
            <a:r>
              <a:rPr sz="1100" spc="-14" dirty="0">
                <a:latin typeface="Calibri"/>
                <a:cs typeface="Calibri"/>
              </a:rPr>
              <a:t> </a:t>
            </a:r>
            <a:r>
              <a:rPr sz="1100" dirty="0">
                <a:latin typeface="Calibri"/>
                <a:cs typeface="Calibri"/>
              </a:rPr>
              <a:t>Tebliğ</a:t>
            </a:r>
            <a:r>
              <a:rPr sz="1100" spc="-5" dirty="0">
                <a:latin typeface="Calibri"/>
                <a:cs typeface="Calibri"/>
              </a:rPr>
              <a:t> </a:t>
            </a:r>
            <a:r>
              <a:rPr sz="1100" dirty="0">
                <a:latin typeface="Calibri"/>
                <a:cs typeface="Calibri"/>
              </a:rPr>
              <a:t>1/1/2026</a:t>
            </a:r>
            <a:r>
              <a:rPr sz="1100" spc="-14" dirty="0">
                <a:latin typeface="Calibri"/>
                <a:cs typeface="Calibri"/>
              </a:rPr>
              <a:t> </a:t>
            </a:r>
            <a:r>
              <a:rPr sz="1100" spc="-9" dirty="0">
                <a:latin typeface="Calibri"/>
                <a:cs typeface="Calibri"/>
              </a:rPr>
              <a:t>tarihinde</a:t>
            </a:r>
            <a:r>
              <a:rPr sz="1100" spc="-14" dirty="0">
                <a:latin typeface="Calibri"/>
                <a:cs typeface="Calibri"/>
              </a:rPr>
              <a:t> </a:t>
            </a:r>
            <a:r>
              <a:rPr sz="1100" dirty="0">
                <a:latin typeface="Calibri"/>
                <a:cs typeface="Calibri"/>
              </a:rPr>
              <a:t>yürürlüğe</a:t>
            </a:r>
            <a:r>
              <a:rPr sz="1100" spc="-9" dirty="0">
                <a:latin typeface="Calibri"/>
                <a:cs typeface="Calibri"/>
              </a:rPr>
              <a:t> girer.</a:t>
            </a:r>
            <a:endParaRPr sz="1100" dirty="0">
              <a:latin typeface="Calibri"/>
              <a:cs typeface="Calibri"/>
            </a:endParaRPr>
          </a:p>
          <a:p>
            <a:pPr marL="419196">
              <a:spcBef>
                <a:spcPts val="41"/>
              </a:spcBef>
            </a:pPr>
            <a:r>
              <a:rPr sz="1100" b="1" spc="-9" dirty="0">
                <a:latin typeface="Calibri"/>
                <a:cs typeface="Calibri"/>
              </a:rPr>
              <a:t>Yürütme</a:t>
            </a:r>
            <a:endParaRPr sz="1100" dirty="0">
              <a:latin typeface="Calibri"/>
              <a:cs typeface="Calibri"/>
            </a:endParaRPr>
          </a:p>
          <a:p>
            <a:pPr marL="419196">
              <a:spcBef>
                <a:spcPts val="45"/>
              </a:spcBef>
            </a:pPr>
            <a:r>
              <a:rPr sz="1100" b="1" dirty="0">
                <a:latin typeface="Calibri"/>
                <a:cs typeface="Calibri"/>
              </a:rPr>
              <a:t>MADDE</a:t>
            </a:r>
            <a:r>
              <a:rPr sz="1100" b="1" spc="-5" dirty="0">
                <a:latin typeface="Calibri"/>
                <a:cs typeface="Calibri"/>
              </a:rPr>
              <a:t> </a:t>
            </a:r>
            <a:r>
              <a:rPr sz="1100" b="1" dirty="0">
                <a:latin typeface="Calibri"/>
                <a:cs typeface="Calibri"/>
              </a:rPr>
              <a:t>17</a:t>
            </a:r>
            <a:r>
              <a:rPr sz="1100" b="1" dirty="0">
                <a:solidFill>
                  <a:srgbClr val="221F1F"/>
                </a:solidFill>
                <a:latin typeface="Calibri"/>
                <a:cs typeface="Calibri"/>
              </a:rPr>
              <a:t>-</a:t>
            </a:r>
            <a:r>
              <a:rPr sz="1100" b="1" spc="-23" dirty="0">
                <a:solidFill>
                  <a:srgbClr val="221F1F"/>
                </a:solidFill>
                <a:latin typeface="Calibri"/>
                <a:cs typeface="Calibri"/>
              </a:rPr>
              <a:t> </a:t>
            </a:r>
            <a:r>
              <a:rPr sz="1100" b="1" dirty="0">
                <a:latin typeface="Calibri"/>
                <a:cs typeface="Calibri"/>
              </a:rPr>
              <a:t>(1) </a:t>
            </a:r>
            <a:r>
              <a:rPr sz="1100" dirty="0">
                <a:latin typeface="Calibri"/>
                <a:cs typeface="Calibri"/>
              </a:rPr>
              <a:t>Bu</a:t>
            </a:r>
            <a:r>
              <a:rPr sz="1100" spc="-9" dirty="0">
                <a:latin typeface="Calibri"/>
                <a:cs typeface="Calibri"/>
              </a:rPr>
              <a:t> </a:t>
            </a:r>
            <a:r>
              <a:rPr sz="1100" dirty="0">
                <a:latin typeface="Calibri"/>
                <a:cs typeface="Calibri"/>
              </a:rPr>
              <a:t>Tebliğ </a:t>
            </a:r>
            <a:r>
              <a:rPr sz="1100" spc="-9" dirty="0">
                <a:latin typeface="Calibri"/>
                <a:cs typeface="Calibri"/>
              </a:rPr>
              <a:t>hükümlerini</a:t>
            </a:r>
            <a:r>
              <a:rPr sz="1100" spc="-14" dirty="0">
                <a:latin typeface="Calibri"/>
                <a:cs typeface="Calibri"/>
              </a:rPr>
              <a:t> </a:t>
            </a:r>
            <a:r>
              <a:rPr sz="1100" dirty="0">
                <a:latin typeface="Calibri"/>
                <a:cs typeface="Calibri"/>
              </a:rPr>
              <a:t>Ticaret</a:t>
            </a:r>
            <a:r>
              <a:rPr sz="1100" spc="-9" dirty="0">
                <a:latin typeface="Calibri"/>
                <a:cs typeface="Calibri"/>
              </a:rPr>
              <a:t> Bakanı</a:t>
            </a:r>
            <a:r>
              <a:rPr sz="1100" spc="-14" dirty="0">
                <a:latin typeface="Calibri"/>
                <a:cs typeface="Calibri"/>
              </a:rPr>
              <a:t> </a:t>
            </a:r>
            <a:r>
              <a:rPr sz="1100" spc="-9" dirty="0">
                <a:latin typeface="Calibri"/>
                <a:cs typeface="Calibri"/>
              </a:rPr>
              <a:t>yürütür</a:t>
            </a:r>
            <a:r>
              <a:rPr sz="1100" b="1" spc="-9" dirty="0">
                <a:latin typeface="Calibri"/>
                <a:cs typeface="Calibri"/>
              </a:rPr>
              <a:t>.</a:t>
            </a:r>
            <a:endParaRPr sz="1100" dirty="0">
              <a:latin typeface="Calibri"/>
              <a:cs typeface="Calibri"/>
            </a:endParaRPr>
          </a:p>
          <a:p>
            <a:pPr>
              <a:spcBef>
                <a:spcPts val="73"/>
              </a:spcBef>
            </a:pPr>
            <a:endParaRPr sz="725" dirty="0">
              <a:latin typeface="Calibri"/>
              <a:cs typeface="Calibri"/>
            </a:endParaRPr>
          </a:p>
          <a:p>
            <a:pPr marL="82918" algn="ctr"/>
            <a:r>
              <a:rPr sz="1270" b="1" dirty="0">
                <a:solidFill>
                  <a:srgbClr val="ED0000"/>
                </a:solidFill>
                <a:latin typeface="Calibri"/>
                <a:cs typeface="Calibri"/>
              </a:rPr>
              <a:t>2026</a:t>
            </a:r>
            <a:r>
              <a:rPr sz="1270" b="1" spc="-32" dirty="0">
                <a:solidFill>
                  <a:srgbClr val="ED0000"/>
                </a:solidFill>
                <a:latin typeface="Calibri"/>
                <a:cs typeface="Calibri"/>
              </a:rPr>
              <a:t> </a:t>
            </a:r>
            <a:r>
              <a:rPr sz="1270" b="1" dirty="0">
                <a:solidFill>
                  <a:srgbClr val="ED0000"/>
                </a:solidFill>
                <a:latin typeface="Calibri"/>
                <a:cs typeface="Calibri"/>
              </a:rPr>
              <a:t>Eklenen</a:t>
            </a:r>
            <a:r>
              <a:rPr sz="1270" b="1" spc="-27"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dirty="0">
                <a:solidFill>
                  <a:srgbClr val="ED0000"/>
                </a:solidFill>
                <a:latin typeface="Calibri"/>
                <a:cs typeface="Calibri"/>
              </a:rPr>
              <a:t>Listesi</a:t>
            </a:r>
            <a:r>
              <a:rPr sz="1270" b="1" spc="-27" dirty="0">
                <a:solidFill>
                  <a:srgbClr val="ED0000"/>
                </a:solidFill>
                <a:latin typeface="Calibri"/>
                <a:cs typeface="Calibri"/>
              </a:rPr>
              <a:t> </a:t>
            </a:r>
            <a:r>
              <a:rPr sz="1270" b="1" spc="-9" dirty="0">
                <a:solidFill>
                  <a:srgbClr val="ED0000"/>
                </a:solidFill>
                <a:latin typeface="Calibri"/>
                <a:cs typeface="Calibri"/>
              </a:rPr>
              <a:t>EK-</a:t>
            </a:r>
            <a:r>
              <a:rPr sz="1270" b="1" spc="-45" dirty="0">
                <a:solidFill>
                  <a:srgbClr val="ED0000"/>
                </a:solidFill>
                <a:latin typeface="Calibri"/>
                <a:cs typeface="Calibri"/>
              </a:rPr>
              <a:t>1</a:t>
            </a:r>
            <a:endParaRPr sz="1270" dirty="0">
              <a:latin typeface="Calibri"/>
              <a:cs typeface="Calibri"/>
            </a:endParaRPr>
          </a:p>
          <a:p>
            <a:pPr marL="80039" algn="ctr">
              <a:spcBef>
                <a:spcPts val="163"/>
              </a:spcBef>
            </a:pPr>
            <a:r>
              <a:rPr sz="725" spc="-9" dirty="0">
                <a:latin typeface="Calibri"/>
                <a:cs typeface="Calibri"/>
              </a:rPr>
              <a:t>Eklenen </a:t>
            </a:r>
            <a:r>
              <a:rPr sz="725" dirty="0">
                <a:latin typeface="Calibri"/>
                <a:cs typeface="Calibri"/>
              </a:rPr>
              <a:t>Bir Gtip</a:t>
            </a:r>
            <a:r>
              <a:rPr sz="725" spc="-9" dirty="0">
                <a:latin typeface="Calibri"/>
                <a:cs typeface="Calibri"/>
              </a:rPr>
              <a:t> Görülmedi</a:t>
            </a:r>
            <a:endParaRPr sz="725" dirty="0">
              <a:latin typeface="Calibri"/>
              <a:cs typeface="Calibri"/>
            </a:endParaRPr>
          </a:p>
          <a:p>
            <a:pPr>
              <a:spcBef>
                <a:spcPts val="136"/>
              </a:spcBef>
            </a:pPr>
            <a:endParaRPr sz="725" dirty="0">
              <a:latin typeface="Calibri"/>
              <a:cs typeface="Calibri"/>
            </a:endParaRPr>
          </a:p>
          <a:p>
            <a:pPr marL="83494" algn="ctr"/>
            <a:r>
              <a:rPr sz="1270" b="1" dirty="0">
                <a:solidFill>
                  <a:srgbClr val="ED0000"/>
                </a:solidFill>
                <a:latin typeface="Calibri"/>
                <a:cs typeface="Calibri"/>
              </a:rPr>
              <a:t>2026</a:t>
            </a:r>
            <a:r>
              <a:rPr sz="1270" b="1" spc="-41" dirty="0">
                <a:solidFill>
                  <a:srgbClr val="ED0000"/>
                </a:solidFill>
                <a:latin typeface="Calibri"/>
                <a:cs typeface="Calibri"/>
              </a:rPr>
              <a:t> </a:t>
            </a:r>
            <a:r>
              <a:rPr sz="1270" b="1" dirty="0">
                <a:solidFill>
                  <a:srgbClr val="ED0000"/>
                </a:solidFill>
                <a:latin typeface="Calibri"/>
                <a:cs typeface="Calibri"/>
              </a:rPr>
              <a:t>Çıkarılan</a:t>
            </a:r>
            <a:r>
              <a:rPr sz="1270" b="1" spc="-36"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spc="-9" dirty="0">
                <a:solidFill>
                  <a:srgbClr val="ED0000"/>
                </a:solidFill>
                <a:latin typeface="Calibri"/>
                <a:cs typeface="Calibri"/>
              </a:rPr>
              <a:t>Listesi</a:t>
            </a:r>
            <a:endParaRPr sz="1270" dirty="0">
              <a:latin typeface="Calibri"/>
              <a:cs typeface="Calibri"/>
            </a:endParaRPr>
          </a:p>
          <a:p>
            <a:pPr marL="80615" algn="ctr">
              <a:spcBef>
                <a:spcPts val="172"/>
              </a:spcBef>
            </a:pPr>
            <a:r>
              <a:rPr sz="725" spc="-9" dirty="0">
                <a:latin typeface="Calibri"/>
                <a:cs typeface="Calibri"/>
              </a:rPr>
              <a:t>Çıkartılan</a:t>
            </a:r>
            <a:r>
              <a:rPr sz="725" spc="5" dirty="0">
                <a:latin typeface="Calibri"/>
                <a:cs typeface="Calibri"/>
              </a:rPr>
              <a:t> </a:t>
            </a:r>
            <a:r>
              <a:rPr sz="725" dirty="0">
                <a:latin typeface="Calibri"/>
                <a:cs typeface="Calibri"/>
              </a:rPr>
              <a:t>Bir</a:t>
            </a:r>
            <a:r>
              <a:rPr sz="725" spc="-5" dirty="0">
                <a:latin typeface="Calibri"/>
                <a:cs typeface="Calibri"/>
              </a:rPr>
              <a:t> </a:t>
            </a:r>
            <a:r>
              <a:rPr sz="725" dirty="0">
                <a:latin typeface="Calibri"/>
                <a:cs typeface="Calibri"/>
              </a:rPr>
              <a:t>Gtip</a:t>
            </a:r>
            <a:r>
              <a:rPr sz="725" spc="-5" dirty="0">
                <a:latin typeface="Calibri"/>
                <a:cs typeface="Calibri"/>
              </a:rPr>
              <a:t> </a:t>
            </a:r>
            <a:r>
              <a:rPr sz="725" spc="-9" dirty="0">
                <a:latin typeface="Calibri"/>
                <a:cs typeface="Calibri"/>
              </a:rPr>
              <a:t>Görülmedi</a:t>
            </a:r>
            <a:endParaRPr sz="725" dirty="0">
              <a:latin typeface="Calibri"/>
              <a:cs typeface="Calibri"/>
            </a:endParaRPr>
          </a:p>
          <a:p>
            <a:pPr marL="11516" marR="3020741">
              <a:lnSpc>
                <a:spcPct val="218800"/>
              </a:lnSpc>
            </a:pPr>
            <a:r>
              <a:rPr sz="725" spc="-9" dirty="0">
                <a:latin typeface="Calibri"/>
                <a:cs typeface="Calibri"/>
              </a:rPr>
              <a:t>Evraksal Değişiklik</a:t>
            </a:r>
            <a:r>
              <a:rPr sz="725" spc="-5" dirty="0">
                <a:latin typeface="Calibri"/>
                <a:cs typeface="Calibri"/>
              </a:rPr>
              <a:t> </a:t>
            </a:r>
            <a:r>
              <a:rPr sz="725" dirty="0">
                <a:latin typeface="Calibri"/>
                <a:cs typeface="Calibri"/>
              </a:rPr>
              <a:t>Tespit</a:t>
            </a:r>
            <a:r>
              <a:rPr sz="725" spc="9" dirty="0">
                <a:latin typeface="Calibri"/>
                <a:cs typeface="Calibri"/>
              </a:rPr>
              <a:t> </a:t>
            </a:r>
            <a:r>
              <a:rPr sz="725" spc="-9" dirty="0">
                <a:latin typeface="Calibri"/>
                <a:cs typeface="Calibri"/>
              </a:rPr>
              <a:t>edilmedi.</a:t>
            </a:r>
            <a:r>
              <a:rPr sz="725" spc="5" dirty="0">
                <a:latin typeface="Calibri"/>
                <a:cs typeface="Calibri"/>
              </a:rPr>
              <a:t> </a:t>
            </a:r>
            <a:r>
              <a:rPr sz="725" dirty="0">
                <a:latin typeface="Calibri"/>
                <a:cs typeface="Calibri"/>
              </a:rPr>
              <a:t>Ek</a:t>
            </a:r>
            <a:r>
              <a:rPr sz="725" spc="9" dirty="0">
                <a:latin typeface="Calibri"/>
                <a:cs typeface="Calibri"/>
              </a:rPr>
              <a:t> </a:t>
            </a:r>
            <a:r>
              <a:rPr sz="725" dirty="0">
                <a:latin typeface="Calibri"/>
                <a:cs typeface="Calibri"/>
              </a:rPr>
              <a:t>Olarak</a:t>
            </a:r>
            <a:r>
              <a:rPr sz="725" spc="-5" dirty="0">
                <a:latin typeface="Calibri"/>
                <a:cs typeface="Calibri"/>
              </a:rPr>
              <a:t> </a:t>
            </a:r>
            <a:r>
              <a:rPr sz="725" b="1" dirty="0">
                <a:latin typeface="Calibri"/>
                <a:cs typeface="Calibri"/>
              </a:rPr>
              <a:t>4.İthal</a:t>
            </a:r>
            <a:r>
              <a:rPr sz="725" b="1" spc="-5" dirty="0">
                <a:latin typeface="Calibri"/>
                <a:cs typeface="Calibri"/>
              </a:rPr>
              <a:t> </a:t>
            </a:r>
            <a:r>
              <a:rPr sz="725" b="1" dirty="0">
                <a:latin typeface="Calibri"/>
                <a:cs typeface="Calibri"/>
              </a:rPr>
              <a:t>edilmek istenen</a:t>
            </a:r>
            <a:r>
              <a:rPr sz="725" b="1" spc="-5" dirty="0">
                <a:latin typeface="Calibri"/>
                <a:cs typeface="Calibri"/>
              </a:rPr>
              <a:t> </a:t>
            </a:r>
            <a:r>
              <a:rPr sz="725" b="1" dirty="0">
                <a:latin typeface="Calibri"/>
                <a:cs typeface="Calibri"/>
              </a:rPr>
              <a:t>ürüne</a:t>
            </a:r>
            <a:r>
              <a:rPr sz="725" b="1" spc="-5" dirty="0">
                <a:latin typeface="Calibri"/>
                <a:cs typeface="Calibri"/>
              </a:rPr>
              <a:t> </a:t>
            </a:r>
            <a:r>
              <a:rPr sz="725" b="1" dirty="0">
                <a:latin typeface="Calibri"/>
                <a:cs typeface="Calibri"/>
              </a:rPr>
              <a:t>ait gümrüklü</a:t>
            </a:r>
            <a:r>
              <a:rPr sz="725" b="1" spc="-9" dirty="0">
                <a:latin typeface="Calibri"/>
                <a:cs typeface="Calibri"/>
              </a:rPr>
              <a:t> </a:t>
            </a:r>
            <a:r>
              <a:rPr sz="725" b="1" dirty="0">
                <a:latin typeface="Calibri"/>
                <a:cs typeface="Calibri"/>
              </a:rPr>
              <a:t>sahada </a:t>
            </a:r>
            <a:r>
              <a:rPr sz="725" b="1" spc="-9" dirty="0">
                <a:latin typeface="Calibri"/>
                <a:cs typeface="Calibri"/>
              </a:rPr>
              <a:t>çekilmiş</a:t>
            </a:r>
            <a:r>
              <a:rPr sz="725" b="1" spc="5" dirty="0">
                <a:latin typeface="Calibri"/>
                <a:cs typeface="Calibri"/>
              </a:rPr>
              <a:t> </a:t>
            </a:r>
            <a:r>
              <a:rPr sz="725" b="1" dirty="0">
                <a:latin typeface="Calibri"/>
                <a:cs typeface="Calibri"/>
              </a:rPr>
              <a:t>ürün </a:t>
            </a:r>
            <a:r>
              <a:rPr sz="725" b="1" spc="-9" dirty="0">
                <a:latin typeface="Calibri"/>
                <a:cs typeface="Calibri"/>
              </a:rPr>
              <a:t>görselleri</a:t>
            </a:r>
            <a:r>
              <a:rPr sz="725" b="1" spc="-5" dirty="0">
                <a:latin typeface="Calibri"/>
                <a:cs typeface="Calibri"/>
              </a:rPr>
              <a:t> </a:t>
            </a:r>
            <a:r>
              <a:rPr sz="725" dirty="0">
                <a:latin typeface="Calibri"/>
                <a:cs typeface="Calibri"/>
              </a:rPr>
              <a:t>Talep</a:t>
            </a:r>
            <a:r>
              <a:rPr sz="725" spc="-5" dirty="0">
                <a:latin typeface="Calibri"/>
                <a:cs typeface="Calibri"/>
              </a:rPr>
              <a:t> </a:t>
            </a:r>
            <a:r>
              <a:rPr sz="725" spc="-9" dirty="0">
                <a:latin typeface="Calibri"/>
                <a:cs typeface="Calibri"/>
              </a:rPr>
              <a:t>edilecektir.</a:t>
            </a:r>
            <a:r>
              <a:rPr sz="725" spc="5" dirty="0">
                <a:latin typeface="Calibri"/>
                <a:cs typeface="Calibri"/>
              </a:rPr>
              <a:t> </a:t>
            </a:r>
            <a:r>
              <a:rPr sz="725" dirty="0">
                <a:latin typeface="Calibri"/>
                <a:cs typeface="Calibri"/>
              </a:rPr>
              <a:t>Bu </a:t>
            </a:r>
            <a:r>
              <a:rPr sz="725" spc="-9" dirty="0">
                <a:latin typeface="Calibri"/>
                <a:cs typeface="Calibri"/>
              </a:rPr>
              <a:t>eklenmiştir.</a:t>
            </a:r>
            <a:r>
              <a:rPr sz="725" spc="453" dirty="0">
                <a:latin typeface="Calibri"/>
                <a:cs typeface="Calibri"/>
              </a:rPr>
              <a:t> </a:t>
            </a:r>
            <a:r>
              <a:rPr sz="725" spc="-9" dirty="0">
                <a:latin typeface="Calibri"/>
                <a:cs typeface="Calibri"/>
              </a:rPr>
              <a:t>Bilginize</a:t>
            </a:r>
            <a:r>
              <a:rPr sz="725" spc="27" dirty="0">
                <a:latin typeface="Calibri"/>
                <a:cs typeface="Calibri"/>
              </a:rPr>
              <a:t> </a:t>
            </a:r>
            <a:r>
              <a:rPr sz="725" spc="-9" dirty="0">
                <a:latin typeface="Calibri"/>
                <a:cs typeface="Calibri"/>
              </a:rPr>
              <a:t>Sunulur.</a:t>
            </a:r>
            <a:endParaRPr sz="725" dirty="0">
              <a:latin typeface="Calibri"/>
              <a:cs typeface="Calibri"/>
            </a:endParaRPr>
          </a:p>
        </p:txBody>
      </p:sp>
      <p:sp>
        <p:nvSpPr>
          <p:cNvPr id="5" name="object 5"/>
          <p:cNvSpPr/>
          <p:nvPr/>
        </p:nvSpPr>
        <p:spPr>
          <a:xfrm>
            <a:off x="1645613" y="2986426"/>
            <a:ext cx="8899853" cy="8637"/>
          </a:xfrm>
          <a:custGeom>
            <a:avLst/>
            <a:gdLst/>
            <a:ahLst/>
            <a:cxnLst/>
            <a:rect l="l" t="t" r="r" b="b"/>
            <a:pathLst>
              <a:path w="9814560" h="9525">
                <a:moveTo>
                  <a:pt x="9814560" y="0"/>
                </a:moveTo>
                <a:lnTo>
                  <a:pt x="0" y="0"/>
                </a:lnTo>
                <a:lnTo>
                  <a:pt x="0" y="9144"/>
                </a:lnTo>
                <a:lnTo>
                  <a:pt x="9814560" y="9144"/>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3756018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662196" y="783666"/>
            <a:ext cx="8513161" cy="236174"/>
          </a:xfrm>
          <a:prstGeom prst="rect">
            <a:avLst/>
          </a:prstGeom>
        </p:spPr>
        <p:txBody>
          <a:bodyPr vert="horz" wrap="square" lIns="0" tIns="10941" rIns="0" bIns="0" rtlCol="0">
            <a:spAutoFit/>
          </a:bodyPr>
          <a:lstStyle/>
          <a:p>
            <a:pPr marL="23608" marR="4607" indent="-12668">
              <a:lnSpc>
                <a:spcPct val="110000"/>
              </a:lnSpc>
              <a:spcBef>
                <a:spcPts val="86"/>
              </a:spcBef>
            </a:pPr>
            <a:r>
              <a:rPr sz="1400" b="1" dirty="0">
                <a:solidFill>
                  <a:srgbClr val="FF0000"/>
                </a:solidFill>
                <a:latin typeface="Calibri"/>
                <a:cs typeface="Calibri"/>
              </a:rPr>
              <a:t>Tıbbi</a:t>
            </a:r>
            <a:r>
              <a:rPr sz="1400" b="1" spc="-9" dirty="0">
                <a:solidFill>
                  <a:srgbClr val="FF0000"/>
                </a:solidFill>
                <a:latin typeface="Calibri"/>
                <a:cs typeface="Calibri"/>
              </a:rPr>
              <a:t> Cihazların</a:t>
            </a:r>
            <a:r>
              <a:rPr sz="1400" b="1" spc="-5" dirty="0">
                <a:solidFill>
                  <a:srgbClr val="FF0000"/>
                </a:solidFill>
                <a:latin typeface="Calibri"/>
                <a:cs typeface="Calibri"/>
              </a:rPr>
              <a:t> </a:t>
            </a:r>
            <a:r>
              <a:rPr sz="1400" b="1" dirty="0">
                <a:solidFill>
                  <a:srgbClr val="FF0000"/>
                </a:solidFill>
                <a:latin typeface="Calibri"/>
                <a:cs typeface="Calibri"/>
              </a:rPr>
              <a:t>İthalat</a:t>
            </a:r>
            <a:r>
              <a:rPr sz="1400" b="1" spc="-5" dirty="0">
                <a:solidFill>
                  <a:srgbClr val="FF0000"/>
                </a:solidFill>
                <a:latin typeface="Calibri"/>
                <a:cs typeface="Calibri"/>
              </a:rPr>
              <a:t> </a:t>
            </a:r>
            <a:r>
              <a:rPr sz="1400" b="1" dirty="0">
                <a:solidFill>
                  <a:srgbClr val="FF0000"/>
                </a:solidFill>
                <a:latin typeface="Calibri"/>
                <a:cs typeface="Calibri"/>
              </a:rPr>
              <a:t>Denetimi</a:t>
            </a:r>
            <a:r>
              <a:rPr sz="1400" b="1" spc="-9" dirty="0">
                <a:solidFill>
                  <a:srgbClr val="FF0000"/>
                </a:solidFill>
                <a:latin typeface="Calibri"/>
                <a:cs typeface="Calibri"/>
              </a:rPr>
              <a:t> Tebliği</a:t>
            </a:r>
            <a:r>
              <a:rPr sz="1400" b="1" spc="453" dirty="0">
                <a:solidFill>
                  <a:srgbClr val="FF0000"/>
                </a:solidFill>
                <a:latin typeface="Calibri"/>
                <a:cs typeface="Calibri"/>
              </a:rPr>
              <a:t> </a:t>
            </a:r>
            <a:r>
              <a:rPr sz="1400" b="1" dirty="0">
                <a:solidFill>
                  <a:srgbClr val="FF0000"/>
                </a:solidFill>
                <a:latin typeface="Calibri"/>
                <a:cs typeface="Calibri"/>
              </a:rPr>
              <a:t>(Ürün</a:t>
            </a:r>
            <a:r>
              <a:rPr sz="1400" b="1" spc="-27" dirty="0">
                <a:solidFill>
                  <a:srgbClr val="FF0000"/>
                </a:solidFill>
                <a:latin typeface="Calibri"/>
                <a:cs typeface="Calibri"/>
              </a:rPr>
              <a:t> </a:t>
            </a:r>
            <a:r>
              <a:rPr sz="1400" b="1" dirty="0">
                <a:solidFill>
                  <a:srgbClr val="FF0000"/>
                </a:solidFill>
                <a:latin typeface="Calibri"/>
                <a:cs typeface="Calibri"/>
              </a:rPr>
              <a:t>Güvenliği</a:t>
            </a:r>
            <a:r>
              <a:rPr sz="1400" b="1" spc="-23" dirty="0">
                <a:solidFill>
                  <a:srgbClr val="FF0000"/>
                </a:solidFill>
                <a:latin typeface="Calibri"/>
                <a:cs typeface="Calibri"/>
              </a:rPr>
              <a:t> </a:t>
            </a:r>
            <a:r>
              <a:rPr sz="1400" b="1" dirty="0">
                <a:solidFill>
                  <a:srgbClr val="FF0000"/>
                </a:solidFill>
                <a:latin typeface="Calibri"/>
                <a:cs typeface="Calibri"/>
              </a:rPr>
              <a:t>ve</a:t>
            </a:r>
            <a:r>
              <a:rPr sz="1400" b="1" spc="-14" dirty="0">
                <a:solidFill>
                  <a:srgbClr val="FF0000"/>
                </a:solidFill>
                <a:latin typeface="Calibri"/>
                <a:cs typeface="Calibri"/>
              </a:rPr>
              <a:t> </a:t>
            </a:r>
            <a:r>
              <a:rPr sz="1400" b="1" dirty="0">
                <a:solidFill>
                  <a:srgbClr val="FF0000"/>
                </a:solidFill>
                <a:latin typeface="Calibri"/>
                <a:cs typeface="Calibri"/>
              </a:rPr>
              <a:t>Denetimi:</a:t>
            </a:r>
            <a:r>
              <a:rPr sz="1400" b="1" spc="-9" dirty="0">
                <a:solidFill>
                  <a:srgbClr val="FF0000"/>
                </a:solidFill>
                <a:latin typeface="Calibri"/>
                <a:cs typeface="Calibri"/>
              </a:rPr>
              <a:t> 2026/16)</a:t>
            </a:r>
            <a:endParaRPr sz="1400" dirty="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1051125940"/>
              </p:ext>
            </p:extLst>
          </p:nvPr>
        </p:nvGraphicFramePr>
        <p:xfrm>
          <a:off x="606057" y="1329069"/>
          <a:ext cx="10962166" cy="4074250"/>
        </p:xfrm>
        <a:graphic>
          <a:graphicData uri="http://schemas.openxmlformats.org/drawingml/2006/table">
            <a:tbl>
              <a:tblPr firstRow="1" bandRow="1">
                <a:tableStyleId>{2D5ABB26-0587-4C30-8999-92F81FD0307C}</a:tableStyleId>
              </a:tblPr>
              <a:tblGrid>
                <a:gridCol w="2069687">
                  <a:extLst>
                    <a:ext uri="{9D8B030D-6E8A-4147-A177-3AD203B41FA5}">
                      <a16:colId xmlns:a16="http://schemas.microsoft.com/office/drawing/2014/main" val="20000"/>
                    </a:ext>
                  </a:extLst>
                </a:gridCol>
                <a:gridCol w="3556295">
                  <a:extLst>
                    <a:ext uri="{9D8B030D-6E8A-4147-A177-3AD203B41FA5}">
                      <a16:colId xmlns:a16="http://schemas.microsoft.com/office/drawing/2014/main" val="20001"/>
                    </a:ext>
                  </a:extLst>
                </a:gridCol>
                <a:gridCol w="4075981">
                  <a:extLst>
                    <a:ext uri="{9D8B030D-6E8A-4147-A177-3AD203B41FA5}">
                      <a16:colId xmlns:a16="http://schemas.microsoft.com/office/drawing/2014/main" val="20002"/>
                    </a:ext>
                  </a:extLst>
                </a:gridCol>
                <a:gridCol w="1260203">
                  <a:extLst>
                    <a:ext uri="{9D8B030D-6E8A-4147-A177-3AD203B41FA5}">
                      <a16:colId xmlns:a16="http://schemas.microsoft.com/office/drawing/2014/main" val="20003"/>
                    </a:ext>
                  </a:extLst>
                </a:gridCol>
              </a:tblGrid>
              <a:tr h="109993">
                <a:tc>
                  <a:txBody>
                    <a:bodyPr/>
                    <a:lstStyle/>
                    <a:p>
                      <a:pPr marL="333375">
                        <a:lnSpc>
                          <a:spcPts val="919"/>
                        </a:lnSpc>
                      </a:pPr>
                      <a:r>
                        <a:rPr sz="700" b="1" dirty="0">
                          <a:solidFill>
                            <a:srgbClr val="FF0000"/>
                          </a:solidFill>
                          <a:latin typeface="Calibri"/>
                          <a:cs typeface="Calibri"/>
                        </a:rPr>
                        <a:t>Değişen</a:t>
                      </a:r>
                      <a:r>
                        <a:rPr sz="700" b="1" spc="-30" dirty="0">
                          <a:solidFill>
                            <a:srgbClr val="FF0000"/>
                          </a:solidFill>
                          <a:latin typeface="Calibri"/>
                          <a:cs typeface="Calibri"/>
                        </a:rPr>
                        <a:t> </a:t>
                      </a:r>
                      <a:r>
                        <a:rPr sz="700" b="1" dirty="0">
                          <a:solidFill>
                            <a:srgbClr val="FF0000"/>
                          </a:solidFill>
                          <a:latin typeface="Calibri"/>
                          <a:cs typeface="Calibri"/>
                        </a:rPr>
                        <a:t>Maddenin</a:t>
                      </a:r>
                      <a:r>
                        <a:rPr sz="700" b="1" spc="-15" dirty="0">
                          <a:solidFill>
                            <a:srgbClr val="FF0000"/>
                          </a:solidFill>
                          <a:latin typeface="Calibri"/>
                          <a:cs typeface="Calibri"/>
                        </a:rPr>
                        <a:t> </a:t>
                      </a:r>
                      <a:r>
                        <a:rPr sz="700" b="1" spc="-10" dirty="0">
                          <a:solidFill>
                            <a:srgbClr val="FF0000"/>
                          </a:solidFill>
                          <a:latin typeface="Calibri"/>
                          <a:cs typeface="Calibri"/>
                        </a:rPr>
                        <a:t>Numarası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dirty="0">
                          <a:solidFill>
                            <a:srgbClr val="FF0000"/>
                          </a:solidFill>
                          <a:latin typeface="Calibri"/>
                          <a:cs typeface="Calibri"/>
                        </a:rPr>
                        <a:t>Eski</a:t>
                      </a:r>
                      <a:r>
                        <a:rPr sz="700" b="1" spc="-20" dirty="0">
                          <a:solidFill>
                            <a:srgbClr val="FF0000"/>
                          </a:solidFill>
                          <a:latin typeface="Calibri"/>
                          <a:cs typeface="Calibri"/>
                        </a:rPr>
                        <a:t> </a:t>
                      </a:r>
                      <a:r>
                        <a:rPr sz="700" b="1" dirty="0">
                          <a:solidFill>
                            <a:srgbClr val="FF0000"/>
                          </a:solidFill>
                          <a:latin typeface="Calibri"/>
                          <a:cs typeface="Calibri"/>
                        </a:rPr>
                        <a:t>Madde</a:t>
                      </a:r>
                      <a:r>
                        <a:rPr sz="700" b="1" spc="-15" dirty="0">
                          <a:solidFill>
                            <a:srgbClr val="FF0000"/>
                          </a:solidFill>
                          <a:latin typeface="Calibri"/>
                          <a:cs typeface="Calibri"/>
                        </a:rPr>
                        <a:t> </a:t>
                      </a:r>
                      <a:r>
                        <a:rPr sz="700" b="1" spc="-20" dirty="0">
                          <a:solidFill>
                            <a:srgbClr val="FF0000"/>
                          </a:solidFill>
                          <a:latin typeface="Calibri"/>
                          <a:cs typeface="Calibri"/>
                        </a:rPr>
                        <a:t>2025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b="1" dirty="0">
                          <a:solidFill>
                            <a:srgbClr val="FF0000"/>
                          </a:solidFill>
                          <a:latin typeface="Calibri"/>
                          <a:cs typeface="Calibri"/>
                        </a:rPr>
                        <a:t>Yeni</a:t>
                      </a:r>
                      <a:r>
                        <a:rPr sz="700" b="1" spc="-10" dirty="0">
                          <a:solidFill>
                            <a:srgbClr val="FF0000"/>
                          </a:solidFill>
                          <a:latin typeface="Calibri"/>
                          <a:cs typeface="Calibri"/>
                        </a:rPr>
                        <a:t> </a:t>
                      </a:r>
                      <a:r>
                        <a:rPr sz="700" b="1" dirty="0">
                          <a:solidFill>
                            <a:srgbClr val="FF0000"/>
                          </a:solidFill>
                          <a:latin typeface="Calibri"/>
                          <a:cs typeface="Calibri"/>
                        </a:rPr>
                        <a:t>Madde</a:t>
                      </a:r>
                      <a:r>
                        <a:rPr sz="700" b="1" spc="5" dirty="0">
                          <a:solidFill>
                            <a:srgbClr val="FF0000"/>
                          </a:solidFill>
                          <a:latin typeface="Calibri"/>
                          <a:cs typeface="Calibri"/>
                        </a:rPr>
                        <a:t> </a:t>
                      </a:r>
                      <a:r>
                        <a:rPr sz="700" b="1" spc="-20" dirty="0">
                          <a:solidFill>
                            <a:srgbClr val="FF0000"/>
                          </a:solidFill>
                          <a:latin typeface="Calibri"/>
                          <a:cs typeface="Calibri"/>
                        </a:rPr>
                        <a:t>2026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spc="-10" dirty="0">
                          <a:solidFill>
                            <a:srgbClr val="FF0000"/>
                          </a:solidFill>
                          <a:latin typeface="Calibri"/>
                          <a:cs typeface="Calibri"/>
                        </a:rPr>
                        <a:t>Durumu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734911">
                <a:tc>
                  <a:txBody>
                    <a:bodyPr/>
                    <a:lstStyle/>
                    <a:p>
                      <a:pPr marL="68580" marR="1435735">
                        <a:lnSpc>
                          <a:spcPts val="969"/>
                        </a:lnSpc>
                        <a:spcBef>
                          <a:spcPts val="15"/>
                        </a:spcBef>
                      </a:pPr>
                      <a:r>
                        <a:rPr sz="1100" b="1" spc="-10" dirty="0">
                          <a:latin typeface="Calibri"/>
                          <a:cs typeface="Calibri"/>
                        </a:rPr>
                        <a:t>Tanımlar</a:t>
                      </a:r>
                      <a:r>
                        <a:rPr sz="1100" b="1" spc="500" dirty="0">
                          <a:latin typeface="Calibri"/>
                          <a:cs typeface="Calibri"/>
                        </a:rPr>
                        <a:t> </a:t>
                      </a:r>
                      <a:r>
                        <a:rPr sz="1100" b="1" dirty="0">
                          <a:latin typeface="Calibri"/>
                          <a:cs typeface="Calibri"/>
                        </a:rPr>
                        <a:t>3</a:t>
                      </a:r>
                      <a:r>
                        <a:rPr sz="1100" b="1" spc="-5" dirty="0">
                          <a:latin typeface="Calibri"/>
                          <a:cs typeface="Calibri"/>
                        </a:rPr>
                        <a:t> </a:t>
                      </a:r>
                      <a:r>
                        <a:rPr sz="1100" b="1" spc="-20" dirty="0">
                          <a:latin typeface="Calibri"/>
                          <a:cs typeface="Calibri"/>
                        </a:rPr>
                        <a:t>Madde</a:t>
                      </a:r>
                      <a:endParaRPr sz="11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437515">
                        <a:lnSpc>
                          <a:spcPts val="969"/>
                        </a:lnSpc>
                        <a:spcBef>
                          <a:spcPts val="15"/>
                        </a:spcBef>
                      </a:pPr>
                      <a:r>
                        <a:rPr sz="700" b="1" dirty="0">
                          <a:latin typeface="Calibri"/>
                          <a:cs typeface="Calibri"/>
                        </a:rPr>
                        <a:t>h)</a:t>
                      </a:r>
                      <a:r>
                        <a:rPr sz="700" b="1" spc="5" dirty="0">
                          <a:latin typeface="Calibri"/>
                          <a:cs typeface="Calibri"/>
                        </a:rPr>
                        <a:t> </a:t>
                      </a:r>
                      <a:r>
                        <a:rPr sz="700" b="1" spc="-10" dirty="0">
                          <a:latin typeface="Calibri"/>
                          <a:cs typeface="Calibri"/>
                        </a:rPr>
                        <a:t>Kullanıcı:</a:t>
                      </a:r>
                      <a:r>
                        <a:rPr sz="700" b="1" spc="15" dirty="0">
                          <a:latin typeface="Calibri"/>
                          <a:cs typeface="Calibri"/>
                        </a:rPr>
                        <a:t> </a:t>
                      </a:r>
                      <a:r>
                        <a:rPr sz="700" dirty="0">
                          <a:latin typeface="Calibri"/>
                          <a:cs typeface="Calibri"/>
                        </a:rPr>
                        <a:t>TAREKS</a:t>
                      </a:r>
                      <a:r>
                        <a:rPr sz="700" spc="10" dirty="0">
                          <a:latin typeface="Calibri"/>
                          <a:cs typeface="Calibri"/>
                        </a:rPr>
                        <a:t> </a:t>
                      </a:r>
                      <a:r>
                        <a:rPr sz="700" spc="-10" dirty="0">
                          <a:latin typeface="Calibri"/>
                          <a:cs typeface="Calibri"/>
                        </a:rPr>
                        <a:t>aracılığıyla</a:t>
                      </a:r>
                      <a:r>
                        <a:rPr sz="700" spc="5" dirty="0">
                          <a:latin typeface="Calibri"/>
                          <a:cs typeface="Calibri"/>
                        </a:rPr>
                        <a:t> </a:t>
                      </a:r>
                      <a:r>
                        <a:rPr sz="700" spc="-10" dirty="0">
                          <a:latin typeface="Calibri"/>
                          <a:cs typeface="Calibri"/>
                        </a:rPr>
                        <a:t>firmalar</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yapmak </a:t>
                      </a:r>
                      <a:r>
                        <a:rPr sz="700" spc="-10" dirty="0">
                          <a:latin typeface="Calibri"/>
                          <a:cs typeface="Calibri"/>
                        </a:rPr>
                        <a:t>üzere</a:t>
                      </a:r>
                      <a:r>
                        <a:rPr sz="700" spc="500" dirty="0">
                          <a:latin typeface="Calibri"/>
                          <a:cs typeface="Calibri"/>
                        </a:rPr>
                        <a:t> </a:t>
                      </a:r>
                      <a:r>
                        <a:rPr sz="700" spc="-10" dirty="0">
                          <a:latin typeface="Calibri"/>
                          <a:cs typeface="Calibri"/>
                        </a:rPr>
                        <a:t>yetkilendirilmiş</a:t>
                      </a:r>
                      <a:r>
                        <a:rPr sz="700" spc="65" dirty="0">
                          <a:latin typeface="Calibri"/>
                          <a:cs typeface="Calibri"/>
                        </a:rPr>
                        <a:t> </a:t>
                      </a:r>
                      <a:r>
                        <a:rPr sz="700" spc="-10" dirty="0">
                          <a:latin typeface="Calibri"/>
                          <a:cs typeface="Calibri"/>
                        </a:rPr>
                        <a:t>kişileri,</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5"/>
                        </a:spcBef>
                      </a:pPr>
                      <a:r>
                        <a:rPr sz="700" b="1" dirty="0">
                          <a:latin typeface="Calibri"/>
                          <a:cs typeface="Calibri"/>
                        </a:rPr>
                        <a:t>Firma</a:t>
                      </a:r>
                      <a:r>
                        <a:rPr sz="700" dirty="0">
                          <a:latin typeface="Calibri"/>
                          <a:cs typeface="Calibri"/>
                        </a:rPr>
                        <a:t>:</a:t>
                      </a:r>
                      <a:r>
                        <a:rPr sz="700" spc="-2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aracılığıyla yapılan </a:t>
                      </a:r>
                      <a:r>
                        <a:rPr sz="700" dirty="0">
                          <a:latin typeface="Calibri"/>
                          <a:cs typeface="Calibri"/>
                        </a:rPr>
                        <a:t>işlemlere</a:t>
                      </a:r>
                      <a:r>
                        <a:rPr sz="700" spc="-20" dirty="0">
                          <a:latin typeface="Calibri"/>
                          <a:cs typeface="Calibri"/>
                        </a:rPr>
                        <a:t> </a:t>
                      </a:r>
                      <a:r>
                        <a:rPr sz="700" dirty="0">
                          <a:latin typeface="Calibri"/>
                          <a:cs typeface="Calibri"/>
                        </a:rPr>
                        <a:t>konu</a:t>
                      </a:r>
                      <a:r>
                        <a:rPr sz="700" spc="-10" dirty="0">
                          <a:latin typeface="Calibri"/>
                          <a:cs typeface="Calibri"/>
                        </a:rPr>
                        <a:t> </a:t>
                      </a:r>
                      <a:r>
                        <a:rPr sz="700" dirty="0">
                          <a:latin typeface="Calibri"/>
                          <a:cs typeface="Calibri"/>
                        </a:rPr>
                        <a:t>olan kamu</a:t>
                      </a:r>
                      <a:r>
                        <a:rPr sz="700" spc="-10" dirty="0">
                          <a:latin typeface="Calibri"/>
                          <a:cs typeface="Calibri"/>
                        </a:rPr>
                        <a:t> kurumları</a:t>
                      </a:r>
                      <a:r>
                        <a:rPr sz="700" spc="-20" dirty="0">
                          <a:latin typeface="Calibri"/>
                          <a:cs typeface="Calibri"/>
                        </a:rPr>
                        <a:t> </a:t>
                      </a:r>
                      <a:r>
                        <a:rPr sz="700" dirty="0">
                          <a:latin typeface="Calibri"/>
                          <a:cs typeface="Calibri"/>
                        </a:rPr>
                        <a:t>dahil,</a:t>
                      </a:r>
                      <a:r>
                        <a:rPr sz="700" spc="-5" dirty="0">
                          <a:latin typeface="Calibri"/>
                          <a:cs typeface="Calibri"/>
                        </a:rPr>
                        <a:t> </a:t>
                      </a:r>
                      <a:r>
                        <a:rPr sz="700" spc="-25" dirty="0">
                          <a:latin typeface="Calibri"/>
                          <a:cs typeface="Calibri"/>
                        </a:rPr>
                        <a:t>tüm</a:t>
                      </a:r>
                      <a:endParaRPr sz="700">
                        <a:latin typeface="Calibri"/>
                        <a:cs typeface="Calibri"/>
                      </a:endParaRPr>
                    </a:p>
                    <a:p>
                      <a:pPr marL="67945">
                        <a:lnSpc>
                          <a:spcPct val="100000"/>
                        </a:lnSpc>
                        <a:spcBef>
                          <a:spcPts val="165"/>
                        </a:spcBef>
                      </a:pPr>
                      <a:r>
                        <a:rPr sz="700" dirty="0">
                          <a:latin typeface="Calibri"/>
                          <a:cs typeface="Calibri"/>
                        </a:rPr>
                        <a:t>gerçek</a:t>
                      </a:r>
                      <a:r>
                        <a:rPr sz="700" spc="-2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tüzel</a:t>
                      </a:r>
                      <a:r>
                        <a:rPr sz="700" spc="-20" dirty="0">
                          <a:latin typeface="Calibri"/>
                          <a:cs typeface="Calibri"/>
                        </a:rPr>
                        <a:t> </a:t>
                      </a:r>
                      <a:r>
                        <a:rPr sz="700" spc="-10" dirty="0">
                          <a:latin typeface="Calibri"/>
                          <a:cs typeface="Calibri"/>
                        </a:rPr>
                        <a:t>kişileri,</a:t>
                      </a:r>
                      <a:endParaRPr sz="700">
                        <a:latin typeface="Calibri"/>
                        <a:cs typeface="Calibri"/>
                      </a:endParaRPr>
                    </a:p>
                    <a:p>
                      <a:pPr marL="67945" marR="363855">
                        <a:lnSpc>
                          <a:spcPct val="117500"/>
                        </a:lnSpc>
                      </a:pPr>
                      <a:r>
                        <a:rPr sz="700" b="1" dirty="0">
                          <a:latin typeface="Calibri"/>
                          <a:cs typeface="Calibri"/>
                        </a:rPr>
                        <a:t>Firma </a:t>
                      </a:r>
                      <a:r>
                        <a:rPr sz="700" b="1" spc="-10" dirty="0">
                          <a:latin typeface="Calibri"/>
                          <a:cs typeface="Calibri"/>
                        </a:rPr>
                        <a:t>kullanıcısı</a:t>
                      </a:r>
                      <a:r>
                        <a:rPr sz="700" spc="-10" dirty="0">
                          <a:latin typeface="Calibri"/>
                          <a:cs typeface="Calibri"/>
                        </a:rPr>
                        <a:t>:</a:t>
                      </a:r>
                      <a:r>
                        <a:rPr sz="700" spc="5" dirty="0">
                          <a:latin typeface="Calibri"/>
                          <a:cs typeface="Calibri"/>
                        </a:rPr>
                        <a:t> </a:t>
                      </a:r>
                      <a:r>
                        <a:rPr sz="700" dirty="0">
                          <a:latin typeface="Calibri"/>
                          <a:cs typeface="Calibri"/>
                        </a:rPr>
                        <a:t>Firma </a:t>
                      </a:r>
                      <a:r>
                        <a:rPr sz="700" spc="-10" dirty="0">
                          <a:latin typeface="Calibri"/>
                          <a:cs typeface="Calibri"/>
                        </a:rPr>
                        <a:t>yetkilisi</a:t>
                      </a:r>
                      <a:r>
                        <a:rPr sz="700" spc="10" dirty="0">
                          <a:latin typeface="Calibri"/>
                          <a:cs typeface="Calibri"/>
                        </a:rPr>
                        <a:t> </a:t>
                      </a:r>
                      <a:r>
                        <a:rPr sz="700" spc="-10" dirty="0">
                          <a:latin typeface="Calibri"/>
                          <a:cs typeface="Calibri"/>
                        </a:rPr>
                        <a:t>tarafından</a:t>
                      </a:r>
                      <a:r>
                        <a:rPr sz="700" dirty="0">
                          <a:latin typeface="Calibri"/>
                          <a:cs typeface="Calibri"/>
                        </a:rPr>
                        <a:t> firma </a:t>
                      </a:r>
                      <a:r>
                        <a:rPr sz="700" spc="-10" dirty="0">
                          <a:latin typeface="Calibri"/>
                          <a:cs typeface="Calibri"/>
                        </a:rPr>
                        <a:t>adına</a:t>
                      </a:r>
                      <a:r>
                        <a:rPr sz="700" dirty="0">
                          <a:latin typeface="Calibri"/>
                          <a:cs typeface="Calibri"/>
                        </a:rPr>
                        <a:t> TAREKS'te</a:t>
                      </a:r>
                      <a:r>
                        <a:rPr sz="700" spc="-5"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yapmak</a:t>
                      </a:r>
                      <a:r>
                        <a:rPr sz="700" spc="500" dirty="0">
                          <a:latin typeface="Calibri"/>
                          <a:cs typeface="Calibri"/>
                        </a:rPr>
                        <a:t> </a:t>
                      </a:r>
                      <a:r>
                        <a:rPr sz="700" dirty="0">
                          <a:latin typeface="Calibri"/>
                          <a:cs typeface="Calibri"/>
                        </a:rPr>
                        <a:t>üzere</a:t>
                      </a:r>
                      <a:r>
                        <a:rPr sz="700" spc="20" dirty="0">
                          <a:latin typeface="Calibri"/>
                          <a:cs typeface="Calibri"/>
                        </a:rPr>
                        <a:t> </a:t>
                      </a:r>
                      <a:r>
                        <a:rPr sz="700" spc="-10" dirty="0">
                          <a:latin typeface="Calibri"/>
                          <a:cs typeface="Calibri"/>
                        </a:rPr>
                        <a:t>yetkilendirilmiş</a:t>
                      </a:r>
                      <a:r>
                        <a:rPr sz="700" spc="25" dirty="0">
                          <a:latin typeface="Calibri"/>
                          <a:cs typeface="Calibri"/>
                        </a:rPr>
                        <a:t> </a:t>
                      </a:r>
                      <a:r>
                        <a:rPr sz="700" spc="-10" dirty="0">
                          <a:latin typeface="Calibri"/>
                          <a:cs typeface="Calibri"/>
                        </a:rPr>
                        <a:t>kişiyi,</a:t>
                      </a:r>
                      <a:endParaRPr sz="700">
                        <a:latin typeface="Calibri"/>
                        <a:cs typeface="Calibri"/>
                      </a:endParaRPr>
                    </a:p>
                    <a:p>
                      <a:pPr marL="67945" marR="257810">
                        <a:lnSpc>
                          <a:spcPts val="1140"/>
                        </a:lnSpc>
                        <a:spcBef>
                          <a:spcPts val="45"/>
                        </a:spcBef>
                      </a:pPr>
                      <a:r>
                        <a:rPr sz="700" b="1" dirty="0">
                          <a:latin typeface="Calibri"/>
                          <a:cs typeface="Calibri"/>
                        </a:rPr>
                        <a:t>Firma</a:t>
                      </a:r>
                      <a:r>
                        <a:rPr sz="700" b="1" spc="-20" dirty="0">
                          <a:latin typeface="Calibri"/>
                          <a:cs typeface="Calibri"/>
                        </a:rPr>
                        <a:t> </a:t>
                      </a:r>
                      <a:r>
                        <a:rPr sz="700" b="1" spc="-10" dirty="0">
                          <a:latin typeface="Calibri"/>
                          <a:cs typeface="Calibri"/>
                        </a:rPr>
                        <a:t>yetkilisi</a:t>
                      </a:r>
                      <a:r>
                        <a:rPr sz="700" spc="-10" dirty="0">
                          <a:latin typeface="Calibri"/>
                          <a:cs typeface="Calibri"/>
                        </a:rPr>
                        <a:t>:</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imza</a:t>
                      </a:r>
                      <a:r>
                        <a:rPr sz="700" spc="-5" dirty="0">
                          <a:latin typeface="Calibri"/>
                          <a:cs typeface="Calibri"/>
                        </a:rPr>
                        <a:t> </a:t>
                      </a:r>
                      <a:r>
                        <a:rPr sz="700" spc="-10" dirty="0">
                          <a:latin typeface="Calibri"/>
                          <a:cs typeface="Calibri"/>
                        </a:rPr>
                        <a:t>sirkülerinde </a:t>
                      </a:r>
                      <a:r>
                        <a:rPr sz="700" dirty="0">
                          <a:latin typeface="Calibri"/>
                          <a:cs typeface="Calibri"/>
                        </a:rPr>
                        <a:t>yer</a:t>
                      </a:r>
                      <a:r>
                        <a:rPr sz="700" spc="-15"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firmayı</a:t>
                      </a:r>
                      <a:r>
                        <a:rPr sz="700" spc="-15" dirty="0">
                          <a:latin typeface="Calibri"/>
                          <a:cs typeface="Calibri"/>
                        </a:rPr>
                        <a:t> </a:t>
                      </a:r>
                      <a:r>
                        <a:rPr sz="700" dirty="0">
                          <a:latin typeface="Calibri"/>
                          <a:cs typeface="Calibri"/>
                        </a:rPr>
                        <a:t>temsil</a:t>
                      </a:r>
                      <a:r>
                        <a:rPr sz="700" spc="-15" dirty="0">
                          <a:latin typeface="Calibri"/>
                          <a:cs typeface="Calibri"/>
                        </a:rPr>
                        <a:t> </a:t>
                      </a:r>
                      <a:r>
                        <a:rPr sz="700" dirty="0">
                          <a:latin typeface="Calibri"/>
                          <a:cs typeface="Calibri"/>
                        </a:rPr>
                        <a:t>ve ilzama</a:t>
                      </a:r>
                      <a:r>
                        <a:rPr sz="700" spc="-10" dirty="0">
                          <a:latin typeface="Calibri"/>
                          <a:cs typeface="Calibri"/>
                        </a:rPr>
                        <a:t> </a:t>
                      </a:r>
                      <a:r>
                        <a:rPr sz="700" spc="-20" dirty="0">
                          <a:latin typeface="Calibri"/>
                          <a:cs typeface="Calibri"/>
                        </a:rPr>
                        <a:t>yet-</a:t>
                      </a:r>
                      <a:r>
                        <a:rPr sz="700" spc="500" dirty="0">
                          <a:latin typeface="Calibri"/>
                          <a:cs typeface="Calibri"/>
                        </a:rPr>
                        <a:t> </a:t>
                      </a:r>
                      <a:r>
                        <a:rPr sz="700" dirty="0">
                          <a:latin typeface="Calibri"/>
                          <a:cs typeface="Calibri"/>
                        </a:rPr>
                        <a:t>kili</a:t>
                      </a:r>
                      <a:r>
                        <a:rPr sz="700" spc="-40" dirty="0">
                          <a:latin typeface="Calibri"/>
                          <a:cs typeface="Calibri"/>
                        </a:rPr>
                        <a:t> </a:t>
                      </a:r>
                      <a:r>
                        <a:rPr sz="700" dirty="0">
                          <a:latin typeface="Calibri"/>
                          <a:cs typeface="Calibri"/>
                        </a:rPr>
                        <a:t>olan</a:t>
                      </a:r>
                      <a:r>
                        <a:rPr sz="700" spc="-30" dirty="0">
                          <a:latin typeface="Calibri"/>
                          <a:cs typeface="Calibri"/>
                        </a:rPr>
                        <a:t> </a:t>
                      </a:r>
                      <a:r>
                        <a:rPr sz="700" spc="-10" dirty="0">
                          <a:latin typeface="Calibri"/>
                          <a:cs typeface="Calibri"/>
                        </a:rPr>
                        <a:t>kişiyi,</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Genişletildi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655650">
                <a:tc>
                  <a:txBody>
                    <a:bodyPr/>
                    <a:lstStyle/>
                    <a:p>
                      <a:pPr marL="68580" marR="605790">
                        <a:lnSpc>
                          <a:spcPts val="969"/>
                        </a:lnSpc>
                        <a:spcBef>
                          <a:spcPts val="15"/>
                        </a:spcBef>
                      </a:pPr>
                      <a:r>
                        <a:rPr sz="1100" b="1" spc="-10" dirty="0">
                          <a:solidFill>
                            <a:srgbClr val="221F1F"/>
                          </a:solidFill>
                          <a:latin typeface="Calibri"/>
                          <a:cs typeface="Calibri"/>
                        </a:rPr>
                        <a:t>TAREKS</a:t>
                      </a:r>
                      <a:r>
                        <a:rPr sz="1100" b="1" spc="-20" dirty="0">
                          <a:solidFill>
                            <a:srgbClr val="221F1F"/>
                          </a:solidFill>
                          <a:latin typeface="Calibri"/>
                          <a:cs typeface="Calibri"/>
                        </a:rPr>
                        <a:t> </a:t>
                      </a:r>
                      <a:r>
                        <a:rPr sz="1100" b="1" dirty="0">
                          <a:solidFill>
                            <a:srgbClr val="221F1F"/>
                          </a:solidFill>
                          <a:latin typeface="Calibri"/>
                          <a:cs typeface="Calibri"/>
                        </a:rPr>
                        <a:t>ve</a:t>
                      </a:r>
                      <a:r>
                        <a:rPr sz="1100" b="1" spc="-15" dirty="0">
                          <a:solidFill>
                            <a:srgbClr val="221F1F"/>
                          </a:solidFill>
                          <a:latin typeface="Calibri"/>
                          <a:cs typeface="Calibri"/>
                        </a:rPr>
                        <a:t> </a:t>
                      </a:r>
                      <a:r>
                        <a:rPr sz="1100" b="1" spc="-20" dirty="0">
                          <a:solidFill>
                            <a:srgbClr val="221F1F"/>
                          </a:solidFill>
                          <a:latin typeface="Calibri"/>
                          <a:cs typeface="Calibri"/>
                        </a:rPr>
                        <a:t>firma </a:t>
                      </a:r>
                      <a:r>
                        <a:rPr sz="1100" b="1" spc="-10" dirty="0">
                          <a:solidFill>
                            <a:srgbClr val="221F1F"/>
                          </a:solidFill>
                          <a:latin typeface="Calibri"/>
                          <a:cs typeface="Calibri"/>
                        </a:rPr>
                        <a:t>tanımlaması</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4</a:t>
                      </a:r>
                      <a:endParaRPr sz="11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5" dirty="0">
                          <a:latin typeface="Calibri"/>
                          <a:cs typeface="Calibri"/>
                        </a:rPr>
                        <a:t> </a:t>
                      </a:r>
                      <a:r>
                        <a:rPr sz="700" spc="-10" dirty="0">
                          <a:latin typeface="Calibri"/>
                          <a:cs typeface="Calibri"/>
                        </a:rPr>
                        <a:t>kapsamı</a:t>
                      </a:r>
                      <a:r>
                        <a:rPr sz="700" dirty="0">
                          <a:latin typeface="Calibri"/>
                          <a:cs typeface="Calibri"/>
                        </a:rPr>
                        <a:t> </a:t>
                      </a:r>
                      <a:r>
                        <a:rPr sz="700" spc="-10" dirty="0">
                          <a:latin typeface="Calibri"/>
                          <a:cs typeface="Calibri"/>
                        </a:rPr>
                        <a:t>ürünleri</a:t>
                      </a:r>
                      <a:r>
                        <a:rPr sz="700" dirty="0">
                          <a:latin typeface="Calibri"/>
                          <a:cs typeface="Calibri"/>
                        </a:rPr>
                        <a:t> ithal</a:t>
                      </a:r>
                      <a:r>
                        <a:rPr sz="700" spc="5" dirty="0">
                          <a:latin typeface="Calibri"/>
                          <a:cs typeface="Calibri"/>
                        </a:rPr>
                        <a:t> </a:t>
                      </a:r>
                      <a:r>
                        <a:rPr sz="700" dirty="0">
                          <a:latin typeface="Calibri"/>
                          <a:cs typeface="Calibri"/>
                        </a:rPr>
                        <a:t>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spc="-10" dirty="0">
                          <a:latin typeface="Calibri"/>
                          <a:cs typeface="Calibri"/>
                        </a:rPr>
                        <a:t>29/12/2011</a:t>
                      </a:r>
                      <a:endParaRPr sz="700" dirty="0">
                        <a:latin typeface="Calibri"/>
                        <a:cs typeface="Calibri"/>
                      </a:endParaRPr>
                    </a:p>
                    <a:p>
                      <a:pPr marL="67945" marR="113664">
                        <a:lnSpc>
                          <a:spcPct val="101699"/>
                        </a:lnSpc>
                        <a:spcBef>
                          <a:spcPts val="5"/>
                        </a:spcBef>
                      </a:pPr>
                      <a:r>
                        <a:rPr sz="700" spc="-10" dirty="0">
                          <a:latin typeface="Calibri"/>
                          <a:cs typeface="Calibri"/>
                        </a:rPr>
                        <a:t>tarihli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28157</a:t>
                      </a:r>
                      <a:r>
                        <a:rPr sz="700" spc="-5" dirty="0">
                          <a:latin typeface="Calibri"/>
                          <a:cs typeface="Calibri"/>
                        </a:rPr>
                        <a:t> </a:t>
                      </a:r>
                      <a:r>
                        <a:rPr sz="700" spc="-10" dirty="0">
                          <a:latin typeface="Calibri"/>
                          <a:cs typeface="Calibri"/>
                        </a:rPr>
                        <a:t>sayılı </a:t>
                      </a:r>
                      <a:r>
                        <a:rPr sz="700" dirty="0">
                          <a:latin typeface="Calibri"/>
                          <a:cs typeface="Calibri"/>
                        </a:rPr>
                        <a:t>Resmî</a:t>
                      </a:r>
                      <a:r>
                        <a:rPr sz="700" spc="-10" dirty="0">
                          <a:latin typeface="Calibri"/>
                          <a:cs typeface="Calibri"/>
                        </a:rPr>
                        <a:t> </a:t>
                      </a:r>
                      <a:r>
                        <a:rPr sz="700" dirty="0">
                          <a:latin typeface="Calibri"/>
                          <a:cs typeface="Calibri"/>
                        </a:rPr>
                        <a:t>Gazete’de</a:t>
                      </a:r>
                      <a:r>
                        <a:rPr sz="700" spc="-10" dirty="0">
                          <a:latin typeface="Calibri"/>
                          <a:cs typeface="Calibri"/>
                        </a:rPr>
                        <a:t> yayımlanan</a:t>
                      </a:r>
                      <a:r>
                        <a:rPr sz="700" spc="-5" dirty="0">
                          <a:latin typeface="Calibri"/>
                          <a:cs typeface="Calibri"/>
                        </a:rPr>
                        <a:t> </a:t>
                      </a:r>
                      <a:r>
                        <a:rPr sz="700" dirty="0">
                          <a:latin typeface="Calibri"/>
                          <a:cs typeface="Calibri"/>
                        </a:rPr>
                        <a:t>Dış</a:t>
                      </a:r>
                      <a:r>
                        <a:rPr sz="700" spc="-5" dirty="0">
                          <a:latin typeface="Calibri"/>
                          <a:cs typeface="Calibri"/>
                        </a:rPr>
                        <a:t> </a:t>
                      </a:r>
                      <a:r>
                        <a:rPr sz="700" dirty="0">
                          <a:latin typeface="Calibri"/>
                          <a:cs typeface="Calibri"/>
                        </a:rPr>
                        <a:t>Ticarette</a:t>
                      </a:r>
                      <a:r>
                        <a:rPr sz="700" spc="-5" dirty="0">
                          <a:latin typeface="Calibri"/>
                          <a:cs typeface="Calibri"/>
                        </a:rPr>
                        <a:t> </a:t>
                      </a:r>
                      <a:r>
                        <a:rPr sz="700" dirty="0">
                          <a:latin typeface="Calibri"/>
                          <a:cs typeface="Calibri"/>
                        </a:rPr>
                        <a:t>Risk</a:t>
                      </a:r>
                      <a:r>
                        <a:rPr sz="700" spc="-10" dirty="0">
                          <a:latin typeface="Calibri"/>
                          <a:cs typeface="Calibri"/>
                        </a:rPr>
                        <a:t> Esaslı</a:t>
                      </a:r>
                      <a:r>
                        <a:rPr sz="700" spc="500" dirty="0">
                          <a:latin typeface="Calibri"/>
                          <a:cs typeface="Calibri"/>
                        </a:rPr>
                        <a:t> </a:t>
                      </a:r>
                      <a:r>
                        <a:rPr sz="700" dirty="0">
                          <a:latin typeface="Calibri"/>
                          <a:cs typeface="Calibri"/>
                        </a:rPr>
                        <a:t>Kontrol</a:t>
                      </a:r>
                      <a:r>
                        <a:rPr sz="700" spc="-35" dirty="0">
                          <a:latin typeface="Calibri"/>
                          <a:cs typeface="Calibri"/>
                        </a:rPr>
                        <a:t> </a:t>
                      </a:r>
                      <a:r>
                        <a:rPr sz="700" dirty="0">
                          <a:latin typeface="Calibri"/>
                          <a:cs typeface="Calibri"/>
                        </a:rPr>
                        <a:t>Sistemi</a:t>
                      </a:r>
                      <a:r>
                        <a:rPr sz="700" spc="-35" dirty="0">
                          <a:latin typeface="Calibri"/>
                          <a:cs typeface="Calibri"/>
                        </a:rPr>
                        <a:t> </a:t>
                      </a:r>
                      <a:r>
                        <a:rPr sz="700" dirty="0">
                          <a:latin typeface="Calibri"/>
                          <a:cs typeface="Calibri"/>
                        </a:rPr>
                        <a:t>Tebliği</a:t>
                      </a:r>
                      <a:r>
                        <a:rPr sz="700" spc="-30" dirty="0">
                          <a:latin typeface="Calibri"/>
                          <a:cs typeface="Calibri"/>
                        </a:rPr>
                        <a:t> </a:t>
                      </a:r>
                      <a:r>
                        <a:rPr sz="700" dirty="0">
                          <a:latin typeface="Calibri"/>
                          <a:cs typeface="Calibri"/>
                        </a:rPr>
                        <a:t>(Ürün</a:t>
                      </a:r>
                      <a:r>
                        <a:rPr sz="700" spc="-25" dirty="0">
                          <a:latin typeface="Calibri"/>
                          <a:cs typeface="Calibri"/>
                        </a:rPr>
                        <a:t> </a:t>
                      </a:r>
                      <a:r>
                        <a:rPr sz="700" dirty="0">
                          <a:latin typeface="Calibri"/>
                          <a:cs typeface="Calibri"/>
                        </a:rPr>
                        <a:t>Güvenliği</a:t>
                      </a:r>
                      <a:r>
                        <a:rPr sz="700" spc="-3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Denetimi:</a:t>
                      </a:r>
                      <a:r>
                        <a:rPr sz="700" spc="-25" dirty="0">
                          <a:latin typeface="Calibri"/>
                          <a:cs typeface="Calibri"/>
                        </a:rPr>
                        <a:t> </a:t>
                      </a:r>
                      <a:r>
                        <a:rPr sz="700" spc="-10" dirty="0">
                          <a:latin typeface="Calibri"/>
                          <a:cs typeface="Calibri"/>
                        </a:rPr>
                        <a:t>2011/53)</a:t>
                      </a:r>
                      <a:r>
                        <a:rPr sz="700" spc="500" dirty="0">
                          <a:latin typeface="Calibri"/>
                          <a:cs typeface="Calibri"/>
                        </a:rPr>
                        <a:t> </a:t>
                      </a:r>
                      <a:r>
                        <a:rPr sz="700" spc="-10" dirty="0">
                          <a:latin typeface="Calibri"/>
                          <a:cs typeface="Calibri"/>
                        </a:rPr>
                        <a:t>çerçevesinde</a:t>
                      </a:r>
                      <a:r>
                        <a:rPr sz="700" spc="5" dirty="0">
                          <a:latin typeface="Calibri"/>
                          <a:cs typeface="Calibri"/>
                        </a:rPr>
                        <a:t> </a:t>
                      </a:r>
                      <a:r>
                        <a:rPr sz="700" dirty="0">
                          <a:latin typeface="Calibri"/>
                          <a:cs typeface="Calibri"/>
                        </a:rPr>
                        <a:t>TAREKS’te</a:t>
                      </a:r>
                      <a:r>
                        <a:rPr sz="700" spc="10" dirty="0">
                          <a:latin typeface="Calibri"/>
                          <a:cs typeface="Calibri"/>
                        </a:rPr>
                        <a:t> </a:t>
                      </a:r>
                      <a:r>
                        <a:rPr sz="700" spc="-10" dirty="0">
                          <a:latin typeface="Calibri"/>
                          <a:cs typeface="Calibri"/>
                        </a:rPr>
                        <a:t>tanımlanması</a:t>
                      </a:r>
                      <a:r>
                        <a:rPr sz="700" dirty="0">
                          <a:latin typeface="Calibri"/>
                          <a:cs typeface="Calibri"/>
                        </a:rPr>
                        <a:t> ve</a:t>
                      </a:r>
                      <a:r>
                        <a:rPr sz="700" spc="5"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TAREKS’te</a:t>
                      </a:r>
                      <a:r>
                        <a:rPr sz="700" spc="10" dirty="0">
                          <a:latin typeface="Calibri"/>
                          <a:cs typeface="Calibri"/>
                        </a:rPr>
                        <a:t> </a:t>
                      </a:r>
                      <a:r>
                        <a:rPr sz="700" spc="-20" dirty="0">
                          <a:latin typeface="Calibri"/>
                          <a:cs typeface="Calibri"/>
                        </a:rPr>
                        <a:t>işlem</a:t>
                      </a:r>
                      <a:r>
                        <a:rPr sz="700" spc="500" dirty="0">
                          <a:latin typeface="Calibri"/>
                          <a:cs typeface="Calibri"/>
                        </a:rPr>
                        <a:t> </a:t>
                      </a:r>
                      <a:r>
                        <a:rPr sz="700" spc="-10" dirty="0">
                          <a:latin typeface="Calibri"/>
                          <a:cs typeface="Calibri"/>
                        </a:rPr>
                        <a:t>yapacak</a:t>
                      </a:r>
                      <a:r>
                        <a:rPr sz="700" dirty="0">
                          <a:latin typeface="Calibri"/>
                          <a:cs typeface="Calibri"/>
                        </a:rPr>
                        <a:t> en</a:t>
                      </a:r>
                      <a:r>
                        <a:rPr sz="700" spc="5" dirty="0">
                          <a:latin typeface="Calibri"/>
                          <a:cs typeface="Calibri"/>
                        </a:rPr>
                        <a:t> </a:t>
                      </a:r>
                      <a:r>
                        <a:rPr sz="700" dirty="0">
                          <a:latin typeface="Calibri"/>
                          <a:cs typeface="Calibri"/>
                        </a:rPr>
                        <a:t>az</a:t>
                      </a:r>
                      <a:r>
                        <a:rPr sz="700" spc="20" dirty="0">
                          <a:latin typeface="Calibri"/>
                          <a:cs typeface="Calibri"/>
                        </a:rPr>
                        <a:t> </a:t>
                      </a:r>
                      <a:r>
                        <a:rPr sz="700" dirty="0">
                          <a:latin typeface="Calibri"/>
                          <a:cs typeface="Calibri"/>
                        </a:rPr>
                        <a:t>bir </a:t>
                      </a:r>
                      <a:r>
                        <a:rPr sz="700" spc="-10" dirty="0">
                          <a:latin typeface="Calibri"/>
                          <a:cs typeface="Calibri"/>
                        </a:rPr>
                        <a:t>kullanıcının</a:t>
                      </a:r>
                      <a:r>
                        <a:rPr sz="700" spc="5" dirty="0">
                          <a:latin typeface="Calibri"/>
                          <a:cs typeface="Calibri"/>
                        </a:rPr>
                        <a:t> </a:t>
                      </a:r>
                      <a:r>
                        <a:rPr sz="700" spc="-10" dirty="0">
                          <a:latin typeface="Calibri"/>
                          <a:cs typeface="Calibri"/>
                        </a:rPr>
                        <a:t>yetkilendirilmiş</a:t>
                      </a:r>
                      <a:r>
                        <a:rPr sz="700" spc="10" dirty="0">
                          <a:latin typeface="Calibri"/>
                          <a:cs typeface="Calibri"/>
                        </a:rPr>
                        <a:t> </a:t>
                      </a:r>
                      <a:r>
                        <a:rPr sz="700" dirty="0">
                          <a:latin typeface="Calibri"/>
                          <a:cs typeface="Calibri"/>
                        </a:rPr>
                        <a:t>olması </a:t>
                      </a:r>
                      <a:r>
                        <a:rPr sz="700" spc="-10" dirty="0">
                          <a:latin typeface="Calibri"/>
                          <a:cs typeface="Calibri"/>
                        </a:rPr>
                        <a:t>gerekir.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22580" algn="just">
                        <a:lnSpc>
                          <a:spcPts val="969"/>
                        </a:lnSpc>
                        <a:spcBef>
                          <a:spcPts val="25"/>
                        </a:spcBef>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0" dirty="0">
                          <a:latin typeface="Calibri"/>
                          <a:cs typeface="Calibri"/>
                        </a:rPr>
                        <a:t> </a:t>
                      </a:r>
                      <a:r>
                        <a:rPr sz="700" spc="-10" dirty="0">
                          <a:latin typeface="Calibri"/>
                          <a:cs typeface="Calibri"/>
                        </a:rPr>
                        <a:t>kapsamı</a:t>
                      </a:r>
                      <a:r>
                        <a:rPr sz="700" spc="5" dirty="0">
                          <a:latin typeface="Calibri"/>
                          <a:cs typeface="Calibri"/>
                        </a:rPr>
                        <a:t> </a:t>
                      </a:r>
                      <a:r>
                        <a:rPr sz="700" spc="-10" dirty="0">
                          <a:latin typeface="Calibri"/>
                          <a:cs typeface="Calibri"/>
                        </a:rPr>
                        <a:t>ürünleri</a:t>
                      </a:r>
                      <a:r>
                        <a:rPr sz="700" dirty="0">
                          <a:latin typeface="Calibri"/>
                          <a:cs typeface="Calibri"/>
                        </a:rPr>
                        <a:t> ithal 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dirty="0">
                          <a:latin typeface="Calibri"/>
                          <a:cs typeface="Calibri"/>
                        </a:rPr>
                        <a:t>8/8/2025</a:t>
                      </a:r>
                      <a:r>
                        <a:rPr sz="700" spc="5" dirty="0">
                          <a:latin typeface="Calibri"/>
                          <a:cs typeface="Calibri"/>
                        </a:rPr>
                        <a:t> </a:t>
                      </a:r>
                      <a:r>
                        <a:rPr sz="700" spc="-10" dirty="0">
                          <a:latin typeface="Calibri"/>
                          <a:cs typeface="Calibri"/>
                        </a:rPr>
                        <a:t>tarihli</a:t>
                      </a:r>
                      <a:r>
                        <a:rPr sz="700"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32980</a:t>
                      </a:r>
                      <a:r>
                        <a:rPr sz="700" spc="-15" dirty="0">
                          <a:latin typeface="Calibri"/>
                          <a:cs typeface="Calibri"/>
                        </a:rPr>
                        <a:t> </a:t>
                      </a:r>
                      <a:r>
                        <a:rPr sz="700" spc="-10" dirty="0">
                          <a:latin typeface="Calibri"/>
                          <a:cs typeface="Calibri"/>
                        </a:rPr>
                        <a:t>sayılı</a:t>
                      </a:r>
                      <a:r>
                        <a:rPr sz="700" spc="-15" dirty="0">
                          <a:latin typeface="Calibri"/>
                          <a:cs typeface="Calibri"/>
                        </a:rPr>
                        <a:t> </a:t>
                      </a:r>
                      <a:r>
                        <a:rPr sz="700" dirty="0">
                          <a:latin typeface="Calibri"/>
                          <a:cs typeface="Calibri"/>
                        </a:rPr>
                        <a:t>Resmı</a:t>
                      </a:r>
                      <a:r>
                        <a:rPr sz="700" spc="-15" dirty="0">
                          <a:latin typeface="Calibri"/>
                          <a:cs typeface="Calibri"/>
                        </a:rPr>
                        <a:t> </a:t>
                      </a:r>
                      <a:r>
                        <a:rPr sz="700" dirty="0">
                          <a:latin typeface="Calibri"/>
                          <a:cs typeface="Calibri"/>
                        </a:rPr>
                        <a:t>Gazete'de</a:t>
                      </a:r>
                      <a:r>
                        <a:rPr sz="700" spc="-15" dirty="0">
                          <a:latin typeface="Calibri"/>
                          <a:cs typeface="Calibri"/>
                        </a:rPr>
                        <a:t> </a:t>
                      </a:r>
                      <a:r>
                        <a:rPr sz="700" spc="-10" dirty="0">
                          <a:latin typeface="Calibri"/>
                          <a:cs typeface="Calibri"/>
                        </a:rPr>
                        <a:t>yayımlanan</a:t>
                      </a:r>
                      <a:r>
                        <a:rPr sz="700" spc="-15" dirty="0">
                          <a:latin typeface="Calibri"/>
                          <a:cs typeface="Calibri"/>
                        </a:rPr>
                        <a:t> </a:t>
                      </a:r>
                      <a:r>
                        <a:rPr sz="700" dirty="0">
                          <a:latin typeface="Calibri"/>
                          <a:cs typeface="Calibri"/>
                        </a:rPr>
                        <a:t>Dış</a:t>
                      </a:r>
                      <a:r>
                        <a:rPr sz="700" spc="-10" dirty="0">
                          <a:latin typeface="Calibri"/>
                          <a:cs typeface="Calibri"/>
                        </a:rPr>
                        <a:t> </a:t>
                      </a:r>
                      <a:r>
                        <a:rPr sz="700" dirty="0">
                          <a:latin typeface="Calibri"/>
                          <a:cs typeface="Calibri"/>
                        </a:rPr>
                        <a:t>Ticarette</a:t>
                      </a:r>
                      <a:r>
                        <a:rPr sz="700" spc="-15" dirty="0">
                          <a:latin typeface="Calibri"/>
                          <a:cs typeface="Calibri"/>
                        </a:rPr>
                        <a:t> </a:t>
                      </a:r>
                      <a:r>
                        <a:rPr sz="700" dirty="0">
                          <a:latin typeface="Calibri"/>
                          <a:cs typeface="Calibri"/>
                        </a:rPr>
                        <a:t>Risk</a:t>
                      </a:r>
                      <a:r>
                        <a:rPr sz="700" spc="-15" dirty="0">
                          <a:latin typeface="Calibri"/>
                          <a:cs typeface="Calibri"/>
                        </a:rPr>
                        <a:t> </a:t>
                      </a:r>
                      <a:r>
                        <a:rPr sz="700" dirty="0">
                          <a:latin typeface="Calibri"/>
                          <a:cs typeface="Calibri"/>
                        </a:rPr>
                        <a:t>Esaslı</a:t>
                      </a:r>
                      <a:r>
                        <a:rPr sz="700" spc="-15" dirty="0">
                          <a:latin typeface="Calibri"/>
                          <a:cs typeface="Calibri"/>
                        </a:rPr>
                        <a:t> </a:t>
                      </a:r>
                      <a:r>
                        <a:rPr sz="700" dirty="0">
                          <a:latin typeface="Calibri"/>
                          <a:cs typeface="Calibri"/>
                        </a:rPr>
                        <a:t>Kontrol</a:t>
                      </a:r>
                      <a:r>
                        <a:rPr sz="700" spc="-20" dirty="0">
                          <a:latin typeface="Calibri"/>
                          <a:cs typeface="Calibri"/>
                        </a:rPr>
                        <a:t> </a:t>
                      </a:r>
                      <a:r>
                        <a:rPr sz="700" spc="-10" dirty="0">
                          <a:latin typeface="Calibri"/>
                          <a:cs typeface="Calibri"/>
                        </a:rPr>
                        <a:t>Sistemi</a:t>
                      </a:r>
                      <a:r>
                        <a:rPr sz="700" spc="500" dirty="0">
                          <a:latin typeface="Calibri"/>
                          <a:cs typeface="Calibri"/>
                        </a:rPr>
                        <a:t> </a:t>
                      </a:r>
                      <a:r>
                        <a:rPr sz="700" spc="-10" dirty="0">
                          <a:latin typeface="Calibri"/>
                          <a:cs typeface="Calibri"/>
                        </a:rPr>
                        <a:t>Hakkında</a:t>
                      </a:r>
                      <a:r>
                        <a:rPr sz="700" dirty="0">
                          <a:latin typeface="Calibri"/>
                          <a:cs typeface="Calibri"/>
                        </a:rPr>
                        <a:t> Tebliğ</a:t>
                      </a:r>
                      <a:r>
                        <a:rPr sz="700" spc="15"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Denetimi:</a:t>
                      </a:r>
                      <a:r>
                        <a:rPr sz="700" spc="15" dirty="0">
                          <a:latin typeface="Calibri"/>
                          <a:cs typeface="Calibri"/>
                        </a:rPr>
                        <a:t> </a:t>
                      </a:r>
                      <a:r>
                        <a:rPr sz="700" dirty="0">
                          <a:latin typeface="Calibri"/>
                          <a:cs typeface="Calibri"/>
                        </a:rPr>
                        <a:t>2025/28) </a:t>
                      </a:r>
                      <a:r>
                        <a:rPr sz="700" spc="-10" dirty="0">
                          <a:latin typeface="Calibri"/>
                          <a:cs typeface="Calibri"/>
                        </a:rPr>
                        <a:t>çerçevesinde</a:t>
                      </a:r>
                      <a:r>
                        <a:rPr sz="700" spc="5" dirty="0">
                          <a:latin typeface="Calibri"/>
                          <a:cs typeface="Calibri"/>
                        </a:rPr>
                        <a:t> </a:t>
                      </a:r>
                      <a:r>
                        <a:rPr sz="700" spc="-10" dirty="0">
                          <a:latin typeface="Calibri"/>
                          <a:cs typeface="Calibri"/>
                        </a:rPr>
                        <a:t>TAREKS'te</a:t>
                      </a:r>
                      <a:endParaRPr sz="700">
                        <a:latin typeface="Calibri"/>
                        <a:cs typeface="Calibri"/>
                      </a:endParaRPr>
                    </a:p>
                    <a:p>
                      <a:pPr marL="67945" marR="257175" algn="just">
                        <a:lnSpc>
                          <a:spcPts val="969"/>
                        </a:lnSpc>
                        <a:spcBef>
                          <a:spcPts val="20"/>
                        </a:spcBef>
                      </a:pPr>
                      <a:r>
                        <a:rPr sz="700" spc="-10" dirty="0">
                          <a:latin typeface="Calibri"/>
                          <a:cs typeface="Calibri"/>
                        </a:rPr>
                        <a:t>tanımlanması</a:t>
                      </a:r>
                      <a:r>
                        <a:rPr sz="700" spc="-20" dirty="0">
                          <a:latin typeface="Calibri"/>
                          <a:cs typeface="Calibri"/>
                        </a:rPr>
                        <a:t> </a:t>
                      </a:r>
                      <a:r>
                        <a:rPr sz="700" dirty="0">
                          <a:latin typeface="Calibri"/>
                          <a:cs typeface="Calibri"/>
                        </a:rPr>
                        <a:t>ve</a:t>
                      </a:r>
                      <a:r>
                        <a:rPr sz="700" spc="-20" dirty="0">
                          <a:latin typeface="Calibri"/>
                          <a:cs typeface="Calibri"/>
                        </a:rPr>
                        <a:t> </a:t>
                      </a:r>
                      <a:r>
                        <a:rPr sz="700" dirty="0">
                          <a:latin typeface="Calibri"/>
                          <a:cs typeface="Calibri"/>
                        </a:rPr>
                        <a:t>firma</a:t>
                      </a:r>
                      <a:r>
                        <a:rPr sz="700" spc="-10" dirty="0">
                          <a:latin typeface="Calibri"/>
                          <a:cs typeface="Calibri"/>
                        </a:rPr>
                        <a:t> adına</a:t>
                      </a:r>
                      <a:r>
                        <a:rPr sz="700" spc="-15" dirty="0">
                          <a:latin typeface="Calibri"/>
                          <a:cs typeface="Calibri"/>
                        </a:rPr>
                        <a:t> </a:t>
                      </a:r>
                      <a:r>
                        <a:rPr sz="700" dirty="0">
                          <a:latin typeface="Calibri"/>
                          <a:cs typeface="Calibri"/>
                        </a:rPr>
                        <a:t>TAREKS'te</a:t>
                      </a:r>
                      <a:r>
                        <a:rPr sz="700" spc="-20"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yapacak en</a:t>
                      </a:r>
                      <a:r>
                        <a:rPr sz="700" spc="-15" dirty="0">
                          <a:latin typeface="Calibri"/>
                          <a:cs typeface="Calibri"/>
                        </a:rPr>
                        <a:t> </a:t>
                      </a:r>
                      <a:r>
                        <a:rPr sz="700" dirty="0">
                          <a:latin typeface="Calibri"/>
                          <a:cs typeface="Calibri"/>
                        </a:rPr>
                        <a:t>az</a:t>
                      </a:r>
                      <a:r>
                        <a:rPr sz="700" spc="-5" dirty="0">
                          <a:latin typeface="Calibri"/>
                          <a:cs typeface="Calibri"/>
                        </a:rPr>
                        <a:t> </a:t>
                      </a:r>
                      <a:r>
                        <a:rPr sz="700" dirty="0">
                          <a:latin typeface="Calibri"/>
                          <a:cs typeface="Calibri"/>
                        </a:rPr>
                        <a:t>bir</a:t>
                      </a:r>
                      <a:r>
                        <a:rPr sz="700" spc="-15" dirty="0">
                          <a:latin typeface="Calibri"/>
                          <a:cs typeface="Calibri"/>
                        </a:rPr>
                        <a:t> </a:t>
                      </a:r>
                      <a:r>
                        <a:rPr sz="700" dirty="0">
                          <a:latin typeface="Calibri"/>
                          <a:cs typeface="Calibri"/>
                        </a:rPr>
                        <a:t>firma</a:t>
                      </a:r>
                      <a:r>
                        <a:rPr sz="700" spc="-15" dirty="0">
                          <a:latin typeface="Calibri"/>
                          <a:cs typeface="Calibri"/>
                        </a:rPr>
                        <a:t> </a:t>
                      </a:r>
                      <a:r>
                        <a:rPr sz="700" spc="-10" dirty="0">
                          <a:latin typeface="Calibri"/>
                          <a:cs typeface="Calibri"/>
                        </a:rPr>
                        <a:t>kullanıcısının</a:t>
                      </a:r>
                      <a:r>
                        <a:rPr sz="700" spc="500" dirty="0">
                          <a:latin typeface="Calibri"/>
                          <a:cs typeface="Calibri"/>
                        </a:rPr>
                        <a:t> </a:t>
                      </a:r>
                      <a:r>
                        <a:rPr sz="700" spc="-10" dirty="0">
                          <a:latin typeface="Calibri"/>
                          <a:cs typeface="Calibri"/>
                        </a:rPr>
                        <a:t>yetkilendirilmiş</a:t>
                      </a:r>
                      <a:r>
                        <a:rPr sz="700" spc="20" dirty="0">
                          <a:latin typeface="Calibri"/>
                          <a:cs typeface="Calibri"/>
                        </a:rPr>
                        <a:t> </a:t>
                      </a:r>
                      <a:r>
                        <a:rPr sz="700" dirty="0">
                          <a:latin typeface="Calibri"/>
                          <a:cs typeface="Calibri"/>
                        </a:rPr>
                        <a:t>olması</a:t>
                      </a:r>
                      <a:r>
                        <a:rPr sz="700" spc="15" dirty="0">
                          <a:latin typeface="Calibri"/>
                          <a:cs typeface="Calibri"/>
                        </a:rPr>
                        <a:t> </a:t>
                      </a:r>
                      <a:r>
                        <a:rPr sz="700" spc="-10" dirty="0">
                          <a:latin typeface="Calibri"/>
                          <a:cs typeface="Calibri"/>
                        </a:rPr>
                        <a:t>gerekir.</a:t>
                      </a:r>
                      <a:endParaRPr sz="70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426496">
                <a:tc>
                  <a:txBody>
                    <a:bodyPr/>
                    <a:lstStyle/>
                    <a:p>
                      <a:pPr marL="68580">
                        <a:lnSpc>
                          <a:spcPts val="940"/>
                        </a:lnSpc>
                      </a:pPr>
                      <a:r>
                        <a:rPr sz="1100" b="1" spc="-10" dirty="0">
                          <a:solidFill>
                            <a:srgbClr val="221F1F"/>
                          </a:solidFill>
                          <a:latin typeface="Calibri"/>
                          <a:cs typeface="Calibri"/>
                        </a:rPr>
                        <a:t>Kapsam</a:t>
                      </a:r>
                      <a:r>
                        <a:rPr sz="1100" b="1" spc="-35" dirty="0">
                          <a:solidFill>
                            <a:srgbClr val="221F1F"/>
                          </a:solidFill>
                          <a:latin typeface="Calibri"/>
                          <a:cs typeface="Calibri"/>
                        </a:rPr>
                        <a:t> </a:t>
                      </a:r>
                      <a:r>
                        <a:rPr sz="1100" b="1" spc="-20" dirty="0">
                          <a:solidFill>
                            <a:srgbClr val="221F1F"/>
                          </a:solidFill>
                          <a:latin typeface="Calibri"/>
                          <a:cs typeface="Calibri"/>
                        </a:rPr>
                        <a:t>dışı</a:t>
                      </a:r>
                      <a:endParaRPr sz="1100">
                        <a:latin typeface="Calibri"/>
                        <a:cs typeface="Calibri"/>
                      </a:endParaRPr>
                    </a:p>
                    <a:p>
                      <a:pPr marL="68580">
                        <a:lnSpc>
                          <a:spcPct val="100000"/>
                        </a:lnSpc>
                        <a:spcBef>
                          <a:spcPts val="25"/>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7</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dirty="0">
                          <a:latin typeface="Calibri"/>
                          <a:cs typeface="Calibri"/>
                        </a:rPr>
                        <a:t>idaresi</a:t>
                      </a:r>
                      <a:r>
                        <a:rPr sz="700" spc="10" dirty="0">
                          <a:latin typeface="Calibri"/>
                          <a:cs typeface="Calibri"/>
                        </a:rPr>
                        <a:t> </a:t>
                      </a:r>
                      <a:r>
                        <a:rPr sz="700" spc="-10" dirty="0">
                          <a:latin typeface="Calibri"/>
                          <a:cs typeface="Calibri"/>
                        </a:rPr>
                        <a:t>tarafından</a:t>
                      </a:r>
                      <a:r>
                        <a:rPr sz="700" dirty="0">
                          <a:latin typeface="Calibri"/>
                          <a:cs typeface="Calibri"/>
                        </a:rPr>
                        <a:t> başvuru</a:t>
                      </a:r>
                      <a:r>
                        <a:rPr sz="700" spc="-5" dirty="0">
                          <a:latin typeface="Calibri"/>
                          <a:cs typeface="Calibri"/>
                        </a:rPr>
                        <a:t> </a:t>
                      </a:r>
                      <a:r>
                        <a:rPr sz="700" spc="-10" dirty="0">
                          <a:latin typeface="Calibri"/>
                          <a:cs typeface="Calibri"/>
                        </a:rPr>
                        <a:t>konusu</a:t>
                      </a:r>
                      <a:r>
                        <a:rPr sz="700" dirty="0">
                          <a:latin typeface="Calibri"/>
                          <a:cs typeface="Calibri"/>
                        </a:rPr>
                        <a:t> </a:t>
                      </a:r>
                      <a:r>
                        <a:rPr sz="700" spc="-10" dirty="0">
                          <a:latin typeface="Calibri"/>
                          <a:cs typeface="Calibri"/>
                        </a:rPr>
                        <a:t>ithalat</a:t>
                      </a:r>
                      <a:r>
                        <a:rPr sz="700" spc="-5" dirty="0">
                          <a:latin typeface="Calibri"/>
                          <a:cs typeface="Calibri"/>
                        </a:rPr>
                        <a:t> </a:t>
                      </a:r>
                      <a:r>
                        <a:rPr sz="700" spc="-10" dirty="0">
                          <a:latin typeface="Calibri"/>
                          <a:cs typeface="Calibri"/>
                        </a:rPr>
                        <a:t>partisinin</a:t>
                      </a:r>
                      <a:r>
                        <a:rPr sz="700" spc="-5" dirty="0">
                          <a:latin typeface="Calibri"/>
                          <a:cs typeface="Calibri"/>
                        </a:rPr>
                        <a:t> </a:t>
                      </a:r>
                      <a:r>
                        <a:rPr sz="700" spc="-25" dirty="0">
                          <a:latin typeface="Calibri"/>
                          <a:cs typeface="Calibri"/>
                        </a:rPr>
                        <a:t>bu</a:t>
                      </a:r>
                      <a:endParaRPr sz="700" dirty="0">
                        <a:latin typeface="Calibri"/>
                        <a:cs typeface="Calibri"/>
                      </a:endParaRPr>
                    </a:p>
                    <a:p>
                      <a:pPr marL="67945" marR="181610">
                        <a:lnSpc>
                          <a:spcPct val="101299"/>
                        </a:lnSpc>
                      </a:pPr>
                      <a:r>
                        <a:rPr sz="700" dirty="0">
                          <a:latin typeface="Calibri"/>
                          <a:cs typeface="Calibri"/>
                        </a:rPr>
                        <a:t>Tebliğ</a:t>
                      </a:r>
                      <a:r>
                        <a:rPr sz="700" spc="10" dirty="0">
                          <a:latin typeface="Calibri"/>
                          <a:cs typeface="Calibri"/>
                        </a:rPr>
                        <a:t> </a:t>
                      </a:r>
                      <a:r>
                        <a:rPr sz="700" spc="-10" dirty="0">
                          <a:latin typeface="Calibri"/>
                          <a:cs typeface="Calibri"/>
                        </a:rPr>
                        <a:t>kapsamında</a:t>
                      </a:r>
                      <a:r>
                        <a:rPr sz="700" spc="10"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aldığına</a:t>
                      </a:r>
                      <a:r>
                        <a:rPr sz="700" spc="5" dirty="0">
                          <a:latin typeface="Calibri"/>
                          <a:cs typeface="Calibri"/>
                        </a:rPr>
                        <a:t> </a:t>
                      </a:r>
                      <a:r>
                        <a:rPr sz="700" dirty="0">
                          <a:latin typeface="Calibri"/>
                          <a:cs typeface="Calibri"/>
                        </a:rPr>
                        <a:t>karar</a:t>
                      </a:r>
                      <a:r>
                        <a:rPr sz="700" spc="20" dirty="0">
                          <a:latin typeface="Calibri"/>
                          <a:cs typeface="Calibri"/>
                        </a:rPr>
                        <a:t> </a:t>
                      </a:r>
                      <a:r>
                        <a:rPr sz="700" spc="-10" dirty="0">
                          <a:latin typeface="Calibri"/>
                          <a:cs typeface="Calibri"/>
                        </a:rPr>
                        <a:t>verilmesi</a:t>
                      </a:r>
                      <a:r>
                        <a:rPr sz="700" spc="5" dirty="0">
                          <a:latin typeface="Calibri"/>
                          <a:cs typeface="Calibri"/>
                        </a:rPr>
                        <a:t> </a:t>
                      </a:r>
                      <a:r>
                        <a:rPr sz="700" spc="-10" dirty="0">
                          <a:latin typeface="Calibri"/>
                          <a:cs typeface="Calibri"/>
                        </a:rPr>
                        <a:t>durumunda,</a:t>
                      </a:r>
                      <a:r>
                        <a:rPr sz="700" spc="15" dirty="0">
                          <a:latin typeface="Calibri"/>
                          <a:cs typeface="Calibri"/>
                        </a:rPr>
                        <a:t> </a:t>
                      </a:r>
                      <a:r>
                        <a:rPr sz="700" spc="-10" dirty="0">
                          <a:latin typeface="Calibri"/>
                          <a:cs typeface="Calibri"/>
                        </a:rPr>
                        <a:t>kapsam</a:t>
                      </a:r>
                      <a:r>
                        <a:rPr sz="700" spc="500" dirty="0">
                          <a:latin typeface="Calibri"/>
                          <a:cs typeface="Calibri"/>
                        </a:rPr>
                        <a:t> </a:t>
                      </a:r>
                      <a:r>
                        <a:rPr sz="700" spc="-10" dirty="0">
                          <a:latin typeface="Calibri"/>
                          <a:cs typeface="Calibri"/>
                        </a:rPr>
                        <a:t>değerlendirmesi</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denetim</a:t>
                      </a:r>
                      <a:r>
                        <a:rPr sz="700" spc="20" dirty="0">
                          <a:latin typeface="Calibri"/>
                          <a:cs typeface="Calibri"/>
                        </a:rPr>
                        <a:t> </a:t>
                      </a:r>
                      <a:r>
                        <a:rPr sz="700" spc="-10" dirty="0">
                          <a:latin typeface="Calibri"/>
                          <a:cs typeface="Calibri"/>
                        </a:rPr>
                        <a:t>biriminin</a:t>
                      </a:r>
                      <a:r>
                        <a:rPr sz="700" spc="15" dirty="0">
                          <a:latin typeface="Calibri"/>
                          <a:cs typeface="Calibri"/>
                        </a:rPr>
                        <a:t> </a:t>
                      </a:r>
                      <a:r>
                        <a:rPr sz="700" dirty="0">
                          <a:latin typeface="Calibri"/>
                          <a:cs typeface="Calibri"/>
                        </a:rPr>
                        <a:t>teknik</a:t>
                      </a:r>
                      <a:r>
                        <a:rPr sz="700" spc="10" dirty="0">
                          <a:latin typeface="Calibri"/>
                          <a:cs typeface="Calibri"/>
                        </a:rPr>
                        <a:t> </a:t>
                      </a:r>
                      <a:r>
                        <a:rPr sz="700" spc="-10" dirty="0">
                          <a:latin typeface="Calibri"/>
                          <a:cs typeface="Calibri"/>
                        </a:rPr>
                        <a:t>incelemesi</a:t>
                      </a:r>
                      <a:r>
                        <a:rPr sz="700" spc="10" dirty="0">
                          <a:latin typeface="Calibri"/>
                          <a:cs typeface="Calibri"/>
                        </a:rPr>
                        <a:t> </a:t>
                      </a:r>
                      <a:r>
                        <a:rPr sz="700" spc="-10" dirty="0">
                          <a:latin typeface="Calibri"/>
                          <a:cs typeface="Calibri"/>
                        </a:rPr>
                        <a:t>neticesinde</a:t>
                      </a:r>
                      <a:r>
                        <a:rPr sz="700" spc="10" dirty="0">
                          <a:latin typeface="Calibri"/>
                          <a:cs typeface="Calibri"/>
                        </a:rPr>
                        <a:t> </a:t>
                      </a:r>
                      <a:r>
                        <a:rPr sz="700" spc="-25" dirty="0">
                          <a:latin typeface="Calibri"/>
                          <a:cs typeface="Calibri"/>
                        </a:rPr>
                        <a:t>de</a:t>
                      </a:r>
                      <a:r>
                        <a:rPr sz="700" spc="500" dirty="0">
                          <a:latin typeface="Calibri"/>
                          <a:cs typeface="Calibri"/>
                        </a:rPr>
                        <a:t> </a:t>
                      </a:r>
                      <a:r>
                        <a:rPr sz="700" spc="-10" dirty="0">
                          <a:latin typeface="Calibri"/>
                          <a:cs typeface="Calibri"/>
                        </a:rPr>
                        <a:t>belirlenebilir.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668591">
                <a:tc>
                  <a:txBody>
                    <a:bodyPr/>
                    <a:lstStyle/>
                    <a:p>
                      <a:pPr marL="68580" marR="600710">
                        <a:lnSpc>
                          <a:spcPts val="969"/>
                        </a:lnSpc>
                      </a:pPr>
                      <a:r>
                        <a:rPr sz="1100" b="1" spc="-20" dirty="0">
                          <a:solidFill>
                            <a:srgbClr val="221F1F"/>
                          </a:solidFill>
                          <a:latin typeface="Calibri"/>
                          <a:cs typeface="Calibri"/>
                        </a:rPr>
                        <a:t>Kullanıcıya</a:t>
                      </a:r>
                      <a:r>
                        <a:rPr sz="1100" b="1" spc="20" dirty="0">
                          <a:solidFill>
                            <a:srgbClr val="221F1F"/>
                          </a:solidFill>
                          <a:latin typeface="Calibri"/>
                          <a:cs typeface="Calibri"/>
                        </a:rPr>
                        <a:t> </a:t>
                      </a:r>
                      <a:r>
                        <a:rPr sz="1100" b="1" spc="-20" dirty="0">
                          <a:solidFill>
                            <a:srgbClr val="221F1F"/>
                          </a:solidFill>
                          <a:latin typeface="Calibri"/>
                          <a:cs typeface="Calibri"/>
                        </a:rPr>
                        <a:t>yapılan</a:t>
                      </a:r>
                      <a:r>
                        <a:rPr sz="1100" b="1" spc="30" dirty="0">
                          <a:solidFill>
                            <a:srgbClr val="221F1F"/>
                          </a:solidFill>
                          <a:latin typeface="Calibri"/>
                          <a:cs typeface="Calibri"/>
                        </a:rPr>
                        <a:t> </a:t>
                      </a:r>
                      <a:r>
                        <a:rPr sz="1100" b="1" spc="-10" dirty="0">
                          <a:solidFill>
                            <a:srgbClr val="221F1F"/>
                          </a:solidFill>
                          <a:latin typeface="Calibri"/>
                          <a:cs typeface="Calibri"/>
                        </a:rPr>
                        <a:t>bildirimler</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25" dirty="0">
                          <a:solidFill>
                            <a:srgbClr val="221F1F"/>
                          </a:solidFill>
                          <a:latin typeface="Calibri"/>
                          <a:cs typeface="Calibri"/>
                        </a:rPr>
                        <a:t>10</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a:t>
                      </a:r>
                      <a:r>
                        <a:rPr sz="700" spc="-10" dirty="0">
                          <a:latin typeface="Calibri"/>
                          <a:cs typeface="Calibri"/>
                        </a:rPr>
                        <a:t> </a:t>
                      </a:r>
                      <a:r>
                        <a:rPr sz="700" dirty="0">
                          <a:latin typeface="Calibri"/>
                          <a:cs typeface="Calibri"/>
                        </a:rPr>
                        <a:t>Denetim sürecine</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sonucuna</a:t>
                      </a:r>
                      <a:r>
                        <a:rPr sz="700" spc="-5" dirty="0">
                          <a:latin typeface="Calibri"/>
                          <a:cs typeface="Calibri"/>
                        </a:rPr>
                        <a:t> </a:t>
                      </a:r>
                      <a:r>
                        <a:rPr sz="700" dirty="0">
                          <a:latin typeface="Calibri"/>
                          <a:cs typeface="Calibri"/>
                        </a:rPr>
                        <a:t>ilişkin</a:t>
                      </a:r>
                      <a:r>
                        <a:rPr sz="700" spc="-10" dirty="0">
                          <a:latin typeface="Calibri"/>
                          <a:cs typeface="Calibri"/>
                        </a:rPr>
                        <a:t> bildirimler,</a:t>
                      </a:r>
                      <a:r>
                        <a:rPr sz="700" dirty="0">
                          <a:latin typeface="Calibri"/>
                          <a:cs typeface="Calibri"/>
                        </a:rPr>
                        <a:t> Dış</a:t>
                      </a:r>
                      <a:r>
                        <a:rPr sz="700" spc="-5" dirty="0">
                          <a:latin typeface="Calibri"/>
                          <a:cs typeface="Calibri"/>
                        </a:rPr>
                        <a:t> </a:t>
                      </a:r>
                      <a:r>
                        <a:rPr sz="700" dirty="0">
                          <a:latin typeface="Calibri"/>
                          <a:cs typeface="Calibri"/>
                        </a:rPr>
                        <a:t>Ticarette</a:t>
                      </a:r>
                      <a:r>
                        <a:rPr sz="700" spc="-10" dirty="0">
                          <a:latin typeface="Calibri"/>
                          <a:cs typeface="Calibri"/>
                        </a:rPr>
                        <a:t> </a:t>
                      </a:r>
                      <a:r>
                        <a:rPr sz="700" spc="-20" dirty="0">
                          <a:latin typeface="Calibri"/>
                          <a:cs typeface="Calibri"/>
                        </a:rPr>
                        <a:t>Risk</a:t>
                      </a:r>
                      <a:endParaRPr sz="700">
                        <a:latin typeface="Calibri"/>
                        <a:cs typeface="Calibri"/>
                      </a:endParaRPr>
                    </a:p>
                    <a:p>
                      <a:pPr marL="67945" marR="219710">
                        <a:lnSpc>
                          <a:spcPct val="106300"/>
                        </a:lnSpc>
                      </a:pPr>
                      <a:r>
                        <a:rPr sz="700" dirty="0">
                          <a:latin typeface="Calibri"/>
                          <a:cs typeface="Calibri"/>
                        </a:rPr>
                        <a:t>Esaslı</a:t>
                      </a:r>
                      <a:r>
                        <a:rPr sz="700" spc="-10" dirty="0">
                          <a:latin typeface="Calibri"/>
                          <a:cs typeface="Calibri"/>
                        </a:rPr>
                        <a:t> Kontrol</a:t>
                      </a:r>
                      <a:r>
                        <a:rPr sz="700" spc="-5" dirty="0">
                          <a:latin typeface="Calibri"/>
                          <a:cs typeface="Calibri"/>
                        </a:rPr>
                        <a:t> </a:t>
                      </a:r>
                      <a:r>
                        <a:rPr sz="700" dirty="0">
                          <a:latin typeface="Calibri"/>
                          <a:cs typeface="Calibri"/>
                        </a:rPr>
                        <a:t>Sistemi</a:t>
                      </a:r>
                      <a:r>
                        <a:rPr sz="700" spc="-5" dirty="0">
                          <a:latin typeface="Calibri"/>
                          <a:cs typeface="Calibri"/>
                        </a:rPr>
                        <a:t> </a:t>
                      </a:r>
                      <a:r>
                        <a:rPr sz="700" spc="-10" dirty="0">
                          <a:latin typeface="Calibri"/>
                          <a:cs typeface="Calibri"/>
                        </a:rPr>
                        <a:t>Tebliği </a:t>
                      </a:r>
                      <a:r>
                        <a:rPr sz="700" dirty="0">
                          <a:latin typeface="Calibri"/>
                          <a:cs typeface="Calibri"/>
                        </a:rPr>
                        <a:t>(Ürün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Denetimi:</a:t>
                      </a:r>
                      <a:r>
                        <a:rPr sz="700" spc="5" dirty="0">
                          <a:latin typeface="Calibri"/>
                          <a:cs typeface="Calibri"/>
                        </a:rPr>
                        <a:t> </a:t>
                      </a:r>
                      <a:r>
                        <a:rPr sz="700" spc="-10" dirty="0">
                          <a:latin typeface="Calibri"/>
                          <a:cs typeface="Calibri"/>
                        </a:rPr>
                        <a:t>2011/53)’nin</a:t>
                      </a:r>
                      <a:r>
                        <a:rPr sz="700" spc="500" dirty="0">
                          <a:latin typeface="Calibri"/>
                          <a:cs typeface="Calibri"/>
                        </a:rPr>
                        <a:t> </a:t>
                      </a:r>
                      <a:r>
                        <a:rPr sz="700" dirty="0">
                          <a:latin typeface="Calibri"/>
                          <a:cs typeface="Calibri"/>
                        </a:rPr>
                        <a:t>6</a:t>
                      </a:r>
                      <a:r>
                        <a:rPr sz="700" spc="15" dirty="0">
                          <a:latin typeface="Calibri"/>
                          <a:cs typeface="Calibri"/>
                        </a:rPr>
                        <a:t> </a:t>
                      </a:r>
                      <a:r>
                        <a:rPr sz="700" dirty="0">
                          <a:latin typeface="Calibri"/>
                          <a:cs typeface="Calibri"/>
                        </a:rPr>
                        <a:t>ncı</a:t>
                      </a:r>
                      <a:r>
                        <a:rPr sz="700" spc="15" dirty="0">
                          <a:latin typeface="Calibri"/>
                          <a:cs typeface="Calibri"/>
                        </a:rPr>
                        <a:t> </a:t>
                      </a:r>
                      <a:r>
                        <a:rPr sz="700" spc="-10" dirty="0">
                          <a:latin typeface="Calibri"/>
                          <a:cs typeface="Calibri"/>
                        </a:rPr>
                        <a:t>maddesi</a:t>
                      </a:r>
                      <a:r>
                        <a:rPr sz="700" spc="10" dirty="0">
                          <a:latin typeface="Calibri"/>
                          <a:cs typeface="Calibri"/>
                        </a:rPr>
                        <a:t> </a:t>
                      </a:r>
                      <a:r>
                        <a:rPr sz="700" spc="-10" dirty="0">
                          <a:latin typeface="Calibri"/>
                          <a:cs typeface="Calibri"/>
                        </a:rPr>
                        <a:t>kapsamında</a:t>
                      </a:r>
                      <a:r>
                        <a:rPr sz="700" spc="20" dirty="0">
                          <a:latin typeface="Calibri"/>
                          <a:cs typeface="Calibri"/>
                        </a:rPr>
                        <a:t> </a:t>
                      </a:r>
                      <a:r>
                        <a:rPr sz="700" spc="-10" dirty="0">
                          <a:latin typeface="Calibri"/>
                          <a:cs typeface="Calibri"/>
                        </a:rPr>
                        <a:t>yapılan</a:t>
                      </a:r>
                      <a:r>
                        <a:rPr sz="700" spc="20" dirty="0">
                          <a:latin typeface="Calibri"/>
                          <a:cs typeface="Calibri"/>
                        </a:rPr>
                        <a:t> </a:t>
                      </a:r>
                      <a:r>
                        <a:rPr sz="700" spc="-10" dirty="0">
                          <a:latin typeface="Calibri"/>
                          <a:cs typeface="Calibri"/>
                        </a:rPr>
                        <a:t>“Yetkilendirme</a:t>
                      </a:r>
                      <a:r>
                        <a:rPr sz="700" spc="15" dirty="0">
                          <a:latin typeface="Calibri"/>
                          <a:cs typeface="Calibri"/>
                        </a:rPr>
                        <a:t> </a:t>
                      </a:r>
                      <a:r>
                        <a:rPr sz="700" spc="-10" dirty="0">
                          <a:latin typeface="Calibri"/>
                          <a:cs typeface="Calibri"/>
                        </a:rPr>
                        <a:t>Başvuruları”</a:t>
                      </a:r>
                      <a:endParaRPr sz="700">
                        <a:latin typeface="Calibri"/>
                        <a:cs typeface="Calibri"/>
                      </a:endParaRPr>
                    </a:p>
                    <a:p>
                      <a:pPr marL="67945" marR="260985">
                        <a:lnSpc>
                          <a:spcPct val="106200"/>
                        </a:lnSpc>
                        <a:spcBef>
                          <a:spcPts val="10"/>
                        </a:spcBef>
                      </a:pPr>
                      <a:r>
                        <a:rPr sz="700" spc="-10" dirty="0">
                          <a:latin typeface="Calibri"/>
                          <a:cs typeface="Calibri"/>
                        </a:rPr>
                        <a:t>uygulamasında</a:t>
                      </a:r>
                      <a:r>
                        <a:rPr sz="700" spc="10" dirty="0">
                          <a:latin typeface="Calibri"/>
                          <a:cs typeface="Calibri"/>
                        </a:rPr>
                        <a:t> </a:t>
                      </a:r>
                      <a:r>
                        <a:rPr sz="700" spc="-10" dirty="0">
                          <a:latin typeface="Calibri"/>
                          <a:cs typeface="Calibri"/>
                        </a:rPr>
                        <a:t>kullanıcılar</a:t>
                      </a:r>
                      <a:r>
                        <a:rPr sz="700" spc="10" dirty="0">
                          <a:latin typeface="Calibri"/>
                          <a:cs typeface="Calibri"/>
                        </a:rPr>
                        <a:t> </a:t>
                      </a:r>
                      <a:r>
                        <a:rPr sz="700" spc="-10" dirty="0">
                          <a:latin typeface="Calibri"/>
                          <a:cs typeface="Calibri"/>
                        </a:rPr>
                        <a:t>tarafından</a:t>
                      </a:r>
                      <a:r>
                        <a:rPr sz="700" spc="25" dirty="0">
                          <a:latin typeface="Calibri"/>
                          <a:cs typeface="Calibri"/>
                        </a:rPr>
                        <a:t> </a:t>
                      </a:r>
                      <a:r>
                        <a:rPr sz="700" dirty="0">
                          <a:latin typeface="Calibri"/>
                          <a:cs typeface="Calibri"/>
                        </a:rPr>
                        <a:t>beyan</a:t>
                      </a:r>
                      <a:r>
                        <a:rPr sz="700" spc="15" dirty="0">
                          <a:latin typeface="Calibri"/>
                          <a:cs typeface="Calibri"/>
                        </a:rPr>
                        <a:t> </a:t>
                      </a:r>
                      <a:r>
                        <a:rPr sz="700" dirty="0">
                          <a:latin typeface="Calibri"/>
                          <a:cs typeface="Calibri"/>
                        </a:rPr>
                        <a:t>edilen</a:t>
                      </a:r>
                      <a:r>
                        <a:rPr sz="700" spc="25" dirty="0">
                          <a:latin typeface="Calibri"/>
                          <a:cs typeface="Calibri"/>
                        </a:rPr>
                        <a:t> </a:t>
                      </a:r>
                      <a:r>
                        <a:rPr sz="700" spc="-10" dirty="0">
                          <a:latin typeface="Calibri"/>
                          <a:cs typeface="Calibri"/>
                        </a:rPr>
                        <a:t>elektronik</a:t>
                      </a:r>
                      <a:r>
                        <a:rPr sz="700" spc="5" dirty="0">
                          <a:latin typeface="Calibri"/>
                          <a:cs typeface="Calibri"/>
                        </a:rPr>
                        <a:t> </a:t>
                      </a:r>
                      <a:r>
                        <a:rPr sz="700" spc="-20" dirty="0">
                          <a:latin typeface="Calibri"/>
                          <a:cs typeface="Calibri"/>
                        </a:rPr>
                        <a:t>posta</a:t>
                      </a:r>
                      <a:r>
                        <a:rPr sz="700" spc="500" dirty="0">
                          <a:latin typeface="Calibri"/>
                          <a:cs typeface="Calibri"/>
                        </a:rPr>
                        <a:t> </a:t>
                      </a:r>
                      <a:r>
                        <a:rPr sz="700" spc="-10" dirty="0">
                          <a:latin typeface="Calibri"/>
                          <a:cs typeface="Calibri"/>
                        </a:rPr>
                        <a:t>adresine</a:t>
                      </a:r>
                      <a:r>
                        <a:rPr sz="700" spc="20" dirty="0">
                          <a:latin typeface="Calibri"/>
                          <a:cs typeface="Calibri"/>
                        </a:rPr>
                        <a:t> </a:t>
                      </a:r>
                      <a:r>
                        <a:rPr sz="700" dirty="0">
                          <a:latin typeface="Calibri"/>
                          <a:cs typeface="Calibri"/>
                        </a:rPr>
                        <a:t>iletilir.</a:t>
                      </a:r>
                      <a:r>
                        <a:rPr sz="700" spc="25" dirty="0">
                          <a:latin typeface="Calibri"/>
                          <a:cs typeface="Calibri"/>
                        </a:rPr>
                        <a:t> </a:t>
                      </a:r>
                      <a:r>
                        <a:rPr sz="700" spc="-10" dirty="0">
                          <a:latin typeface="Calibri"/>
                          <a:cs typeface="Calibri"/>
                        </a:rPr>
                        <a:t>Kullanıcıya</a:t>
                      </a:r>
                      <a:r>
                        <a:rPr sz="700" spc="20" dirty="0">
                          <a:latin typeface="Calibri"/>
                          <a:cs typeface="Calibri"/>
                        </a:rPr>
                        <a:t> </a:t>
                      </a:r>
                      <a:r>
                        <a:rPr sz="700" spc="-10" dirty="0">
                          <a:latin typeface="Calibri"/>
                          <a:cs typeface="Calibri"/>
                        </a:rPr>
                        <a:t>ulaşmayan</a:t>
                      </a:r>
                      <a:r>
                        <a:rPr sz="700" spc="2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15" dirty="0">
                          <a:latin typeface="Calibri"/>
                          <a:cs typeface="Calibri"/>
                        </a:rPr>
                        <a:t> </a:t>
                      </a:r>
                      <a:r>
                        <a:rPr sz="700" spc="-10" dirty="0">
                          <a:latin typeface="Calibri"/>
                          <a:cs typeface="Calibri"/>
                        </a:rPr>
                        <a:t>sorumlu</a:t>
                      </a:r>
                      <a:r>
                        <a:rPr sz="700" spc="50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47320" algn="just">
                        <a:lnSpc>
                          <a:spcPts val="969"/>
                        </a:lnSpc>
                        <a:spcBef>
                          <a:spcPts val="15"/>
                        </a:spcBef>
                      </a:pPr>
                      <a:r>
                        <a:rPr sz="700" dirty="0">
                          <a:latin typeface="Calibri"/>
                          <a:cs typeface="Calibri"/>
                        </a:rPr>
                        <a:t>(2)Denetim</a:t>
                      </a:r>
                      <a:r>
                        <a:rPr sz="700" spc="35" dirty="0">
                          <a:latin typeface="Calibri"/>
                          <a:cs typeface="Calibri"/>
                        </a:rPr>
                        <a:t> </a:t>
                      </a:r>
                      <a:r>
                        <a:rPr sz="700" dirty="0">
                          <a:latin typeface="Calibri"/>
                          <a:cs typeface="Calibri"/>
                        </a:rPr>
                        <a:t>sürecine</a:t>
                      </a:r>
                      <a:r>
                        <a:rPr sz="700" spc="20" dirty="0">
                          <a:latin typeface="Calibri"/>
                          <a:cs typeface="Calibri"/>
                        </a:rPr>
                        <a:t> </a:t>
                      </a:r>
                      <a:r>
                        <a:rPr sz="700" dirty="0">
                          <a:latin typeface="Calibri"/>
                          <a:cs typeface="Calibri"/>
                        </a:rPr>
                        <a:t>ve</a:t>
                      </a:r>
                      <a:r>
                        <a:rPr sz="700" spc="25" dirty="0">
                          <a:latin typeface="Calibri"/>
                          <a:cs typeface="Calibri"/>
                        </a:rPr>
                        <a:t> </a:t>
                      </a:r>
                      <a:r>
                        <a:rPr sz="700" dirty="0">
                          <a:latin typeface="Calibri"/>
                          <a:cs typeface="Calibri"/>
                        </a:rPr>
                        <a:t>sonucuna</a:t>
                      </a:r>
                      <a:r>
                        <a:rPr sz="700" spc="25" dirty="0">
                          <a:latin typeface="Calibri"/>
                          <a:cs typeface="Calibri"/>
                        </a:rPr>
                        <a:t> </a:t>
                      </a:r>
                      <a:r>
                        <a:rPr sz="700" dirty="0">
                          <a:latin typeface="Calibri"/>
                          <a:cs typeface="Calibri"/>
                        </a:rPr>
                        <a:t>ilişkin</a:t>
                      </a:r>
                      <a:r>
                        <a:rPr sz="700" spc="25" dirty="0">
                          <a:latin typeface="Calibri"/>
                          <a:cs typeface="Calibri"/>
                        </a:rPr>
                        <a:t> </a:t>
                      </a:r>
                      <a:r>
                        <a:rPr sz="700" dirty="0">
                          <a:latin typeface="Calibri"/>
                          <a:cs typeface="Calibri"/>
                        </a:rPr>
                        <a:t>bildirimler,</a:t>
                      </a:r>
                      <a:r>
                        <a:rPr sz="700" spc="35" dirty="0">
                          <a:latin typeface="Calibri"/>
                          <a:cs typeface="Calibri"/>
                        </a:rPr>
                        <a:t> </a:t>
                      </a:r>
                      <a:r>
                        <a:rPr sz="700" dirty="0">
                          <a:latin typeface="Calibri"/>
                          <a:cs typeface="Calibri"/>
                        </a:rPr>
                        <a:t>Dış</a:t>
                      </a:r>
                      <a:r>
                        <a:rPr sz="700" spc="25" dirty="0">
                          <a:latin typeface="Calibri"/>
                          <a:cs typeface="Calibri"/>
                        </a:rPr>
                        <a:t> </a:t>
                      </a:r>
                      <a:r>
                        <a:rPr sz="700" dirty="0">
                          <a:latin typeface="Calibri"/>
                          <a:cs typeface="Calibri"/>
                        </a:rPr>
                        <a:t>Ticarette</a:t>
                      </a:r>
                      <a:r>
                        <a:rPr sz="700" spc="25" dirty="0">
                          <a:latin typeface="Calibri"/>
                          <a:cs typeface="Calibri"/>
                        </a:rPr>
                        <a:t> </a:t>
                      </a:r>
                      <a:r>
                        <a:rPr sz="700" dirty="0">
                          <a:latin typeface="Calibri"/>
                          <a:cs typeface="Calibri"/>
                        </a:rPr>
                        <a:t>Risk</a:t>
                      </a:r>
                      <a:r>
                        <a:rPr sz="700" spc="40" dirty="0">
                          <a:latin typeface="Calibri"/>
                          <a:cs typeface="Calibri"/>
                        </a:rPr>
                        <a:t> </a:t>
                      </a:r>
                      <a:r>
                        <a:rPr sz="700" dirty="0">
                          <a:latin typeface="Calibri"/>
                          <a:cs typeface="Calibri"/>
                        </a:rPr>
                        <a:t>Esaslı</a:t>
                      </a:r>
                      <a:r>
                        <a:rPr sz="700" spc="20" dirty="0">
                          <a:latin typeface="Calibri"/>
                          <a:cs typeface="Calibri"/>
                        </a:rPr>
                        <a:t> </a:t>
                      </a:r>
                      <a:r>
                        <a:rPr sz="700" spc="-10" dirty="0">
                          <a:latin typeface="Calibri"/>
                          <a:cs typeface="Calibri"/>
                        </a:rPr>
                        <a:t>Kontrol</a:t>
                      </a:r>
                      <a:r>
                        <a:rPr sz="700" spc="500" dirty="0">
                          <a:latin typeface="Calibri"/>
                          <a:cs typeface="Calibri"/>
                        </a:rPr>
                        <a:t> </a:t>
                      </a:r>
                      <a:r>
                        <a:rPr sz="700" dirty="0">
                          <a:latin typeface="Calibri"/>
                          <a:cs typeface="Calibri"/>
                        </a:rPr>
                        <a:t>Sistemi</a:t>
                      </a:r>
                      <a:r>
                        <a:rPr sz="700" spc="105" dirty="0">
                          <a:latin typeface="Calibri"/>
                          <a:cs typeface="Calibri"/>
                        </a:rPr>
                        <a:t> </a:t>
                      </a:r>
                      <a:r>
                        <a:rPr sz="700" dirty="0">
                          <a:latin typeface="Calibri"/>
                          <a:cs typeface="Calibri"/>
                        </a:rPr>
                        <a:t>Hakkında</a:t>
                      </a:r>
                      <a:r>
                        <a:rPr sz="700" spc="114" dirty="0">
                          <a:latin typeface="Calibri"/>
                          <a:cs typeface="Calibri"/>
                        </a:rPr>
                        <a:t> </a:t>
                      </a:r>
                      <a:r>
                        <a:rPr sz="700" dirty="0">
                          <a:latin typeface="Calibri"/>
                          <a:cs typeface="Calibri"/>
                        </a:rPr>
                        <a:t>Tebliğ</a:t>
                      </a:r>
                      <a:r>
                        <a:rPr sz="700" spc="120" dirty="0">
                          <a:latin typeface="Calibri"/>
                          <a:cs typeface="Calibri"/>
                        </a:rPr>
                        <a:t> </a:t>
                      </a:r>
                      <a:r>
                        <a:rPr sz="700" dirty="0">
                          <a:latin typeface="Calibri"/>
                          <a:cs typeface="Calibri"/>
                        </a:rPr>
                        <a:t>(Ürün</a:t>
                      </a:r>
                      <a:r>
                        <a:rPr sz="700" spc="110" dirty="0">
                          <a:latin typeface="Calibri"/>
                          <a:cs typeface="Calibri"/>
                        </a:rPr>
                        <a:t> </a:t>
                      </a:r>
                      <a:r>
                        <a:rPr sz="700" dirty="0">
                          <a:latin typeface="Calibri"/>
                          <a:cs typeface="Calibri"/>
                        </a:rPr>
                        <a:t>Güvenliği</a:t>
                      </a:r>
                      <a:r>
                        <a:rPr sz="700" spc="105" dirty="0">
                          <a:latin typeface="Calibri"/>
                          <a:cs typeface="Calibri"/>
                        </a:rPr>
                        <a:t> </a:t>
                      </a:r>
                      <a:r>
                        <a:rPr sz="700" dirty="0">
                          <a:latin typeface="Calibri"/>
                          <a:cs typeface="Calibri"/>
                        </a:rPr>
                        <a:t>ve</a:t>
                      </a:r>
                      <a:r>
                        <a:rPr sz="700" spc="110" dirty="0">
                          <a:latin typeface="Calibri"/>
                          <a:cs typeface="Calibri"/>
                        </a:rPr>
                        <a:t> </a:t>
                      </a:r>
                      <a:r>
                        <a:rPr sz="700" dirty="0">
                          <a:latin typeface="Calibri"/>
                          <a:cs typeface="Calibri"/>
                        </a:rPr>
                        <a:t>Denetimi:</a:t>
                      </a:r>
                      <a:r>
                        <a:rPr sz="700" spc="114" dirty="0">
                          <a:latin typeface="Calibri"/>
                          <a:cs typeface="Calibri"/>
                        </a:rPr>
                        <a:t> </a:t>
                      </a:r>
                      <a:r>
                        <a:rPr sz="700" dirty="0">
                          <a:latin typeface="Calibri"/>
                          <a:cs typeface="Calibri"/>
                        </a:rPr>
                        <a:t>2025/28)'in</a:t>
                      </a:r>
                      <a:r>
                        <a:rPr sz="700" spc="110" dirty="0">
                          <a:latin typeface="Calibri"/>
                          <a:cs typeface="Calibri"/>
                        </a:rPr>
                        <a:t> </a:t>
                      </a:r>
                      <a:r>
                        <a:rPr sz="700" dirty="0">
                          <a:latin typeface="Calibri"/>
                          <a:cs typeface="Calibri"/>
                        </a:rPr>
                        <a:t>5</a:t>
                      </a:r>
                      <a:r>
                        <a:rPr sz="700" spc="110" dirty="0">
                          <a:latin typeface="Calibri"/>
                          <a:cs typeface="Calibri"/>
                        </a:rPr>
                        <a:t> </a:t>
                      </a:r>
                      <a:r>
                        <a:rPr sz="700" dirty="0">
                          <a:latin typeface="Calibri"/>
                          <a:cs typeface="Calibri"/>
                        </a:rPr>
                        <a:t>inci</a:t>
                      </a:r>
                      <a:r>
                        <a:rPr sz="700" spc="110" dirty="0">
                          <a:latin typeface="Calibri"/>
                          <a:cs typeface="Calibri"/>
                        </a:rPr>
                        <a:t> </a:t>
                      </a:r>
                      <a:r>
                        <a:rPr sz="700" spc="-10" dirty="0">
                          <a:latin typeface="Calibri"/>
                          <a:cs typeface="Calibri"/>
                        </a:rPr>
                        <a:t>maddesi</a:t>
                      </a:r>
                      <a:r>
                        <a:rPr sz="700" spc="500" dirty="0">
                          <a:latin typeface="Calibri"/>
                          <a:cs typeface="Calibri"/>
                        </a:rPr>
                        <a:t> </a:t>
                      </a:r>
                      <a:r>
                        <a:rPr sz="700" dirty="0">
                          <a:latin typeface="Calibri"/>
                          <a:cs typeface="Calibri"/>
                        </a:rPr>
                        <a:t>kapsamında</a:t>
                      </a:r>
                      <a:r>
                        <a:rPr sz="700" spc="105" dirty="0">
                          <a:latin typeface="Calibri"/>
                          <a:cs typeface="Calibri"/>
                        </a:rPr>
                        <a:t> </a:t>
                      </a:r>
                      <a:r>
                        <a:rPr sz="700" dirty="0">
                          <a:latin typeface="Calibri"/>
                          <a:cs typeface="Calibri"/>
                        </a:rPr>
                        <a:t>yapılan</a:t>
                      </a:r>
                      <a:r>
                        <a:rPr sz="700" spc="110" dirty="0">
                          <a:latin typeface="Calibri"/>
                          <a:cs typeface="Calibri"/>
                        </a:rPr>
                        <a:t> </a:t>
                      </a:r>
                      <a:r>
                        <a:rPr sz="700" dirty="0">
                          <a:latin typeface="Calibri"/>
                          <a:cs typeface="Calibri"/>
                        </a:rPr>
                        <a:t>"Yetkilendirme</a:t>
                      </a:r>
                      <a:r>
                        <a:rPr sz="700" spc="100" dirty="0">
                          <a:latin typeface="Calibri"/>
                          <a:cs typeface="Calibri"/>
                        </a:rPr>
                        <a:t> </a:t>
                      </a:r>
                      <a:r>
                        <a:rPr sz="700" dirty="0">
                          <a:latin typeface="Calibri"/>
                          <a:cs typeface="Calibri"/>
                        </a:rPr>
                        <a:t>Başvuruları"</a:t>
                      </a:r>
                      <a:r>
                        <a:rPr sz="700" spc="114" dirty="0">
                          <a:latin typeface="Calibri"/>
                          <a:cs typeface="Calibri"/>
                        </a:rPr>
                        <a:t> </a:t>
                      </a:r>
                      <a:r>
                        <a:rPr sz="700" dirty="0">
                          <a:latin typeface="Calibri"/>
                          <a:cs typeface="Calibri"/>
                        </a:rPr>
                        <a:t>uygulamasında</a:t>
                      </a:r>
                      <a:r>
                        <a:rPr sz="700" spc="105" dirty="0">
                          <a:latin typeface="Calibri"/>
                          <a:cs typeface="Calibri"/>
                        </a:rPr>
                        <a:t> </a:t>
                      </a:r>
                      <a:r>
                        <a:rPr sz="700" dirty="0">
                          <a:latin typeface="Calibri"/>
                          <a:cs typeface="Calibri"/>
                        </a:rPr>
                        <a:t>firma</a:t>
                      </a:r>
                      <a:r>
                        <a:rPr sz="700" spc="110" dirty="0">
                          <a:latin typeface="Calibri"/>
                          <a:cs typeface="Calibri"/>
                        </a:rPr>
                        <a:t> </a:t>
                      </a:r>
                      <a:r>
                        <a:rPr sz="700" spc="-10" dirty="0">
                          <a:latin typeface="Calibri"/>
                          <a:cs typeface="Calibri"/>
                        </a:rPr>
                        <a:t>kullanıcıları</a:t>
                      </a:r>
                      <a:r>
                        <a:rPr sz="700" spc="500" dirty="0">
                          <a:latin typeface="Calibri"/>
                          <a:cs typeface="Calibri"/>
                        </a:rPr>
                        <a:t> </a:t>
                      </a:r>
                      <a:r>
                        <a:rPr sz="700" dirty="0">
                          <a:latin typeface="Calibri"/>
                          <a:cs typeface="Calibri"/>
                        </a:rPr>
                        <a:t>tarafından</a:t>
                      </a:r>
                      <a:r>
                        <a:rPr sz="700" spc="315" dirty="0">
                          <a:latin typeface="Calibri"/>
                          <a:cs typeface="Calibri"/>
                        </a:rPr>
                        <a:t> </a:t>
                      </a:r>
                      <a:r>
                        <a:rPr sz="700" dirty="0">
                          <a:latin typeface="Calibri"/>
                          <a:cs typeface="Calibri"/>
                        </a:rPr>
                        <a:t>beyan</a:t>
                      </a:r>
                      <a:r>
                        <a:rPr sz="700" spc="320" dirty="0">
                          <a:latin typeface="Calibri"/>
                          <a:cs typeface="Calibri"/>
                        </a:rPr>
                        <a:t> </a:t>
                      </a:r>
                      <a:r>
                        <a:rPr sz="700" dirty="0">
                          <a:latin typeface="Calibri"/>
                          <a:cs typeface="Calibri"/>
                        </a:rPr>
                        <a:t>edilen</a:t>
                      </a:r>
                      <a:r>
                        <a:rPr sz="700" spc="315" dirty="0">
                          <a:latin typeface="Calibri"/>
                          <a:cs typeface="Calibri"/>
                        </a:rPr>
                        <a:t> </a:t>
                      </a:r>
                      <a:r>
                        <a:rPr sz="700" dirty="0">
                          <a:latin typeface="Calibri"/>
                          <a:cs typeface="Calibri"/>
                        </a:rPr>
                        <a:t>elektronik</a:t>
                      </a:r>
                      <a:r>
                        <a:rPr sz="700" spc="305" dirty="0">
                          <a:latin typeface="Calibri"/>
                          <a:cs typeface="Calibri"/>
                        </a:rPr>
                        <a:t> </a:t>
                      </a:r>
                      <a:r>
                        <a:rPr sz="700" dirty="0">
                          <a:latin typeface="Calibri"/>
                          <a:cs typeface="Calibri"/>
                        </a:rPr>
                        <a:t>posta</a:t>
                      </a:r>
                      <a:r>
                        <a:rPr sz="700" spc="315" dirty="0">
                          <a:latin typeface="Calibri"/>
                          <a:cs typeface="Calibri"/>
                        </a:rPr>
                        <a:t> </a:t>
                      </a:r>
                      <a:r>
                        <a:rPr sz="700" dirty="0">
                          <a:latin typeface="Calibri"/>
                          <a:cs typeface="Calibri"/>
                        </a:rPr>
                        <a:t>adresine</a:t>
                      </a:r>
                      <a:r>
                        <a:rPr sz="700" spc="305" dirty="0">
                          <a:latin typeface="Calibri"/>
                          <a:cs typeface="Calibri"/>
                        </a:rPr>
                        <a:t> </a:t>
                      </a:r>
                      <a:r>
                        <a:rPr sz="700" dirty="0">
                          <a:latin typeface="Calibri"/>
                          <a:cs typeface="Calibri"/>
                        </a:rPr>
                        <a:t>iletilir.</a:t>
                      </a:r>
                      <a:r>
                        <a:rPr sz="700" spc="320" dirty="0">
                          <a:latin typeface="Calibri"/>
                          <a:cs typeface="Calibri"/>
                        </a:rPr>
                        <a:t> </a:t>
                      </a:r>
                      <a:r>
                        <a:rPr sz="700" dirty="0">
                          <a:latin typeface="Calibri"/>
                          <a:cs typeface="Calibri"/>
                        </a:rPr>
                        <a:t>Firma</a:t>
                      </a:r>
                      <a:r>
                        <a:rPr sz="700" spc="310" dirty="0">
                          <a:latin typeface="Calibri"/>
                          <a:cs typeface="Calibri"/>
                        </a:rPr>
                        <a:t> </a:t>
                      </a:r>
                      <a:r>
                        <a:rPr sz="700" spc="-10" dirty="0">
                          <a:latin typeface="Calibri"/>
                          <a:cs typeface="Calibri"/>
                        </a:rPr>
                        <a:t>kullanıcısına</a:t>
                      </a:r>
                      <a:endParaRPr sz="700">
                        <a:latin typeface="Calibri"/>
                        <a:cs typeface="Calibri"/>
                      </a:endParaRPr>
                    </a:p>
                    <a:p>
                      <a:pPr marL="67945" algn="just">
                        <a:lnSpc>
                          <a:spcPts val="955"/>
                        </a:lnSpc>
                      </a:pPr>
                      <a:r>
                        <a:rPr sz="700" spc="-10" dirty="0">
                          <a:latin typeface="Calibri"/>
                          <a:cs typeface="Calibri"/>
                        </a:rPr>
                        <a:t>ulaşmayan</a:t>
                      </a:r>
                      <a:r>
                        <a:rPr sz="700" spc="15" dirty="0">
                          <a:latin typeface="Calibri"/>
                          <a:cs typeface="Calibri"/>
                        </a:rPr>
                        <a:t> </a:t>
                      </a:r>
                      <a:r>
                        <a:rPr sz="700" spc="-10" dirty="0">
                          <a:latin typeface="Calibri"/>
                          <a:cs typeface="Calibri"/>
                        </a:rPr>
                        <a:t>bildirimlerden</a:t>
                      </a:r>
                      <a:r>
                        <a:rPr sz="700" spc="30" dirty="0">
                          <a:latin typeface="Calibri"/>
                          <a:cs typeface="Calibri"/>
                        </a:rPr>
                        <a:t> </a:t>
                      </a:r>
                      <a:r>
                        <a:rPr sz="700" spc="-10" dirty="0">
                          <a:latin typeface="Calibri"/>
                          <a:cs typeface="Calibri"/>
                        </a:rPr>
                        <a:t>Bakanlık</a:t>
                      </a:r>
                      <a:r>
                        <a:rPr sz="700" spc="10" dirty="0">
                          <a:latin typeface="Calibri"/>
                          <a:cs typeface="Calibri"/>
                        </a:rPr>
                        <a:t> </a:t>
                      </a:r>
                      <a:r>
                        <a:rPr sz="700" dirty="0">
                          <a:latin typeface="Calibri"/>
                          <a:cs typeface="Calibri"/>
                        </a:rPr>
                        <a:t>so-rumlu</a:t>
                      </a:r>
                      <a:r>
                        <a:rPr sz="700" spc="20" dirty="0">
                          <a:latin typeface="Calibri"/>
                          <a:cs typeface="Calibri"/>
                        </a:rPr>
                        <a:t> </a:t>
                      </a:r>
                      <a:r>
                        <a:rPr sz="700" spc="-10" dirty="0">
                          <a:latin typeface="Calibri"/>
                          <a:cs typeface="Calibri"/>
                        </a:rPr>
                        <a:t>değildir.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755400">
                <a:tc>
                  <a:txBody>
                    <a:bodyPr/>
                    <a:lstStyle/>
                    <a:p>
                      <a:pPr marL="68580" marR="561975">
                        <a:lnSpc>
                          <a:spcPts val="969"/>
                        </a:lnSpc>
                        <a:spcBef>
                          <a:spcPts val="5"/>
                        </a:spcBef>
                      </a:pPr>
                      <a:r>
                        <a:rPr sz="1100" b="1" dirty="0">
                          <a:latin typeface="Calibri"/>
                          <a:cs typeface="Calibri"/>
                        </a:rPr>
                        <a:t>TAREKS</a:t>
                      </a:r>
                      <a:r>
                        <a:rPr sz="1100" b="1" spc="-35" dirty="0">
                          <a:latin typeface="Calibri"/>
                          <a:cs typeface="Calibri"/>
                        </a:rPr>
                        <a:t> </a:t>
                      </a:r>
                      <a:r>
                        <a:rPr sz="1100" b="1" dirty="0">
                          <a:latin typeface="Calibri"/>
                          <a:cs typeface="Calibri"/>
                        </a:rPr>
                        <a:t>referans</a:t>
                      </a:r>
                      <a:r>
                        <a:rPr sz="1100" b="1" spc="-30" dirty="0">
                          <a:latin typeface="Calibri"/>
                          <a:cs typeface="Calibri"/>
                        </a:rPr>
                        <a:t> </a:t>
                      </a:r>
                      <a:r>
                        <a:rPr sz="1100" b="1" spc="-10" dirty="0">
                          <a:latin typeface="Calibri"/>
                          <a:cs typeface="Calibri"/>
                        </a:rPr>
                        <a:t>numarasının</a:t>
                      </a:r>
                      <a:r>
                        <a:rPr sz="1100" b="1" spc="500" dirty="0">
                          <a:latin typeface="Calibri"/>
                          <a:cs typeface="Calibri"/>
                        </a:rPr>
                        <a:t> </a:t>
                      </a:r>
                      <a:r>
                        <a:rPr sz="1100" b="1" dirty="0">
                          <a:latin typeface="Calibri"/>
                          <a:cs typeface="Calibri"/>
                        </a:rPr>
                        <a:t>gümrüklere</a:t>
                      </a:r>
                      <a:r>
                        <a:rPr sz="1100" b="1" spc="-30" dirty="0">
                          <a:latin typeface="Calibri"/>
                          <a:cs typeface="Calibri"/>
                        </a:rPr>
                        <a:t> </a:t>
                      </a:r>
                      <a:r>
                        <a:rPr sz="1100" b="1" spc="-10" dirty="0">
                          <a:latin typeface="Calibri"/>
                          <a:cs typeface="Calibri"/>
                        </a:rPr>
                        <a:t>beyanı</a:t>
                      </a:r>
                      <a:endParaRPr sz="1100">
                        <a:latin typeface="Calibri"/>
                        <a:cs typeface="Calibri"/>
                      </a:endParaRPr>
                    </a:p>
                    <a:p>
                      <a:pPr marL="68580">
                        <a:lnSpc>
                          <a:spcPts val="950"/>
                        </a:lnSpc>
                      </a:pPr>
                      <a:r>
                        <a:rPr sz="1100" b="1" spc="-10" dirty="0">
                          <a:solidFill>
                            <a:srgbClr val="221F1F"/>
                          </a:solidFill>
                          <a:latin typeface="Calibri"/>
                          <a:cs typeface="Calibri"/>
                        </a:rPr>
                        <a:t>MADDE</a:t>
                      </a:r>
                      <a:r>
                        <a:rPr sz="1100" b="1" spc="-55" dirty="0">
                          <a:solidFill>
                            <a:srgbClr val="221F1F"/>
                          </a:solidFill>
                          <a:latin typeface="Calibri"/>
                          <a:cs typeface="Calibri"/>
                        </a:rPr>
                        <a:t> </a:t>
                      </a:r>
                      <a:r>
                        <a:rPr sz="1100" b="1" spc="-25" dirty="0">
                          <a:solidFill>
                            <a:srgbClr val="221F1F"/>
                          </a:solidFill>
                          <a:latin typeface="Calibri"/>
                          <a:cs typeface="Calibri"/>
                        </a:rPr>
                        <a:t>11</a:t>
                      </a:r>
                      <a:endParaRPr sz="11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67665">
                        <a:lnSpc>
                          <a:spcPts val="969"/>
                        </a:lnSpc>
                        <a:spcBef>
                          <a:spcPts val="5"/>
                        </a:spcBef>
                      </a:pPr>
                      <a:r>
                        <a:rPr sz="700" dirty="0">
                          <a:latin typeface="Calibri"/>
                          <a:cs typeface="Calibri"/>
                        </a:rPr>
                        <a:t>(3)</a:t>
                      </a:r>
                      <a:r>
                        <a:rPr sz="700" spc="-15"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idarelerine</a:t>
                      </a:r>
                      <a:r>
                        <a:rPr sz="700" spc="-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0" dirty="0">
                          <a:latin typeface="Calibri"/>
                          <a:cs typeface="Calibri"/>
                        </a:rPr>
                        <a:t> </a:t>
                      </a:r>
                      <a:r>
                        <a:rPr sz="700" dirty="0">
                          <a:latin typeface="Calibri"/>
                          <a:cs typeface="Calibri"/>
                        </a:rPr>
                        <a:t>olarak</a:t>
                      </a:r>
                      <a:r>
                        <a:rPr sz="700" spc="-20" dirty="0">
                          <a:latin typeface="Calibri"/>
                          <a:cs typeface="Calibri"/>
                        </a:rPr>
                        <a:t> </a:t>
                      </a:r>
                      <a:r>
                        <a:rPr sz="700" spc="-10" dirty="0">
                          <a:latin typeface="Calibri"/>
                          <a:cs typeface="Calibri"/>
                        </a:rPr>
                        <a:t>beyan</a:t>
                      </a:r>
                      <a:r>
                        <a:rPr sz="700" spc="-15" dirty="0">
                          <a:latin typeface="Calibri"/>
                          <a:cs typeface="Calibri"/>
                        </a:rPr>
                        <a:t> </a:t>
                      </a:r>
                      <a:r>
                        <a:rPr sz="700" dirty="0">
                          <a:latin typeface="Calibri"/>
                          <a:cs typeface="Calibri"/>
                        </a:rPr>
                        <a:t>edilen</a:t>
                      </a:r>
                      <a:r>
                        <a:rPr sz="700" spc="-15" dirty="0">
                          <a:latin typeface="Calibri"/>
                          <a:cs typeface="Calibri"/>
                        </a:rPr>
                        <a:t> </a:t>
                      </a:r>
                      <a:r>
                        <a:rPr sz="700" spc="-10" dirty="0">
                          <a:latin typeface="Calibri"/>
                          <a:cs typeface="Calibri"/>
                        </a:rPr>
                        <a:t>ürünlerin</a:t>
                      </a:r>
                      <a:r>
                        <a:rPr sz="700" spc="500" dirty="0">
                          <a:latin typeface="Calibri"/>
                          <a:cs typeface="Calibri"/>
                        </a:rPr>
                        <a:t> </a:t>
                      </a:r>
                      <a:r>
                        <a:rPr sz="700" spc="-10" dirty="0">
                          <a:latin typeface="Calibri"/>
                          <a:cs typeface="Calibri"/>
                        </a:rPr>
                        <a:t>ithalatında,</a:t>
                      </a:r>
                      <a:r>
                        <a:rPr sz="700" spc="30" dirty="0">
                          <a:latin typeface="Calibri"/>
                          <a:cs typeface="Calibri"/>
                        </a:rPr>
                        <a:t> </a:t>
                      </a:r>
                      <a:r>
                        <a:rPr sz="700" dirty="0">
                          <a:latin typeface="Calibri"/>
                          <a:cs typeface="Calibri"/>
                        </a:rPr>
                        <a:t>18160099282013015773484</a:t>
                      </a:r>
                      <a:r>
                        <a:rPr sz="700" spc="20" dirty="0">
                          <a:latin typeface="Calibri"/>
                          <a:cs typeface="Calibri"/>
                        </a:rPr>
                        <a:t> </a:t>
                      </a:r>
                      <a:r>
                        <a:rPr sz="700" spc="-10" dirty="0">
                          <a:latin typeface="Calibri"/>
                          <a:cs typeface="Calibri"/>
                        </a:rPr>
                        <a:t>olarak</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23</a:t>
                      </a:r>
                      <a:r>
                        <a:rPr sz="700" spc="25" dirty="0">
                          <a:latin typeface="Calibri"/>
                          <a:cs typeface="Calibri"/>
                        </a:rPr>
                        <a:t> </a:t>
                      </a:r>
                      <a:r>
                        <a:rPr sz="700" spc="-10" dirty="0">
                          <a:latin typeface="Calibri"/>
                          <a:cs typeface="Calibri"/>
                        </a:rPr>
                        <a:t>haneli</a:t>
                      </a:r>
                      <a:endParaRPr sz="700">
                        <a:latin typeface="Calibri"/>
                        <a:cs typeface="Calibri"/>
                      </a:endParaRPr>
                    </a:p>
                    <a:p>
                      <a:pPr marL="67945" marR="100330">
                        <a:lnSpc>
                          <a:spcPts val="969"/>
                        </a:lnSpc>
                        <a:spcBef>
                          <a:spcPts val="15"/>
                        </a:spcBef>
                      </a:pPr>
                      <a:r>
                        <a:rPr sz="700" dirty="0">
                          <a:latin typeface="Calibri"/>
                          <a:cs typeface="Calibri"/>
                        </a:rPr>
                        <a:t>TAREKS</a:t>
                      </a:r>
                      <a:r>
                        <a:rPr sz="700" spc="15" dirty="0">
                          <a:latin typeface="Calibri"/>
                          <a:cs typeface="Calibri"/>
                        </a:rPr>
                        <a:t> </a:t>
                      </a:r>
                      <a:r>
                        <a:rPr sz="700" spc="-10" dirty="0">
                          <a:latin typeface="Calibri"/>
                          <a:cs typeface="Calibri"/>
                        </a:rPr>
                        <a:t>referans</a:t>
                      </a:r>
                      <a:r>
                        <a:rPr sz="700" spc="15" dirty="0">
                          <a:latin typeface="Calibri"/>
                          <a:cs typeface="Calibri"/>
                        </a:rPr>
                        <a:t> </a:t>
                      </a:r>
                      <a:r>
                        <a:rPr sz="700" spc="-10" dirty="0">
                          <a:latin typeface="Calibri"/>
                          <a:cs typeface="Calibri"/>
                        </a:rPr>
                        <a:t>numarası,</a:t>
                      </a:r>
                      <a:r>
                        <a:rPr sz="700" spc="20"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beyannamesinin</a:t>
                      </a:r>
                      <a:r>
                        <a:rPr sz="700" spc="15" dirty="0">
                          <a:latin typeface="Calibri"/>
                          <a:cs typeface="Calibri"/>
                        </a:rPr>
                        <a:t> </a:t>
                      </a:r>
                      <a:r>
                        <a:rPr sz="700" dirty="0">
                          <a:latin typeface="Calibri"/>
                          <a:cs typeface="Calibri"/>
                        </a:rPr>
                        <a:t>44</a:t>
                      </a:r>
                      <a:r>
                        <a:rPr sz="700" spc="10" dirty="0">
                          <a:latin typeface="Calibri"/>
                          <a:cs typeface="Calibri"/>
                        </a:rPr>
                        <a:t> </a:t>
                      </a:r>
                      <a:r>
                        <a:rPr sz="700" spc="-10" dirty="0">
                          <a:latin typeface="Calibri"/>
                          <a:cs typeface="Calibri"/>
                        </a:rPr>
                        <a:t>numaralı</a:t>
                      </a:r>
                      <a:r>
                        <a:rPr sz="700" spc="10" dirty="0">
                          <a:latin typeface="Calibri"/>
                          <a:cs typeface="Calibri"/>
                        </a:rPr>
                        <a:t> </a:t>
                      </a:r>
                      <a:r>
                        <a:rPr sz="700" spc="-10" dirty="0">
                          <a:latin typeface="Calibri"/>
                          <a:cs typeface="Calibri"/>
                        </a:rPr>
                        <a:t>hanesine</a:t>
                      </a:r>
                      <a:r>
                        <a:rPr sz="700" spc="500" dirty="0">
                          <a:latin typeface="Calibri"/>
                          <a:cs typeface="Calibri"/>
                        </a:rPr>
                        <a:t> </a:t>
                      </a:r>
                      <a:r>
                        <a:rPr sz="700" spc="-10" dirty="0">
                          <a:latin typeface="Calibri"/>
                          <a:cs typeface="Calibri"/>
                        </a:rPr>
                        <a:t>ithalatçı </a:t>
                      </a:r>
                      <a:r>
                        <a:rPr sz="700" dirty="0">
                          <a:latin typeface="Calibri"/>
                          <a:cs typeface="Calibri"/>
                        </a:rPr>
                        <a:t>firma </a:t>
                      </a:r>
                      <a:r>
                        <a:rPr sz="700" spc="-10" dirty="0">
                          <a:latin typeface="Calibri"/>
                          <a:cs typeface="Calibri"/>
                        </a:rPr>
                        <a:t>tarafından</a:t>
                      </a:r>
                      <a:r>
                        <a:rPr sz="700" dirty="0">
                          <a:latin typeface="Calibri"/>
                          <a:cs typeface="Calibri"/>
                        </a:rPr>
                        <a:t> </a:t>
                      </a:r>
                      <a:r>
                        <a:rPr sz="700" spc="-10" dirty="0">
                          <a:latin typeface="Calibri"/>
                          <a:cs typeface="Calibri"/>
                        </a:rPr>
                        <a:t>kaydedilir.</a:t>
                      </a:r>
                      <a:r>
                        <a:rPr sz="700" spc="5" dirty="0">
                          <a:latin typeface="Calibri"/>
                          <a:cs typeface="Calibri"/>
                        </a:rPr>
                        <a:t> </a:t>
                      </a:r>
                      <a:r>
                        <a:rPr sz="700" dirty="0">
                          <a:latin typeface="Calibri"/>
                          <a:cs typeface="Calibri"/>
                        </a:rPr>
                        <a:t>Kapsam dışı</a:t>
                      </a:r>
                      <a:r>
                        <a:rPr sz="700" spc="-5" dirty="0">
                          <a:latin typeface="Calibri"/>
                          <a:cs typeface="Calibri"/>
                        </a:rPr>
                        <a:t> </a:t>
                      </a:r>
                      <a:r>
                        <a:rPr sz="700" spc="-10" dirty="0">
                          <a:latin typeface="Calibri"/>
                          <a:cs typeface="Calibri"/>
                        </a:rPr>
                        <a:t>olarak</a:t>
                      </a:r>
                      <a:r>
                        <a:rPr sz="700" spc="-5" dirty="0">
                          <a:latin typeface="Calibri"/>
                          <a:cs typeface="Calibri"/>
                        </a:rPr>
                        <a:t> </a:t>
                      </a:r>
                      <a:r>
                        <a:rPr sz="700" dirty="0">
                          <a:latin typeface="Calibri"/>
                          <a:cs typeface="Calibri"/>
                        </a:rPr>
                        <a:t>beyan</a:t>
                      </a:r>
                      <a:r>
                        <a:rPr sz="700" spc="10" dirty="0">
                          <a:latin typeface="Calibri"/>
                          <a:cs typeface="Calibri"/>
                        </a:rPr>
                        <a:t> </a:t>
                      </a:r>
                      <a:r>
                        <a:rPr sz="700" spc="-10" dirty="0">
                          <a:latin typeface="Calibri"/>
                          <a:cs typeface="Calibri"/>
                        </a:rPr>
                        <a:t>edilen</a:t>
                      </a:r>
                      <a:endParaRPr sz="700">
                        <a:latin typeface="Calibri"/>
                        <a:cs typeface="Calibri"/>
                      </a:endParaRPr>
                    </a:p>
                    <a:p>
                      <a:pPr marL="67945" marR="100965">
                        <a:lnSpc>
                          <a:spcPts val="969"/>
                        </a:lnSpc>
                      </a:pPr>
                      <a:r>
                        <a:rPr sz="700" spc="-10" dirty="0">
                          <a:latin typeface="Calibri"/>
                          <a:cs typeface="Calibri"/>
                        </a:rPr>
                        <a:t>ürünlerin,</a:t>
                      </a:r>
                      <a:r>
                        <a:rPr sz="700" spc="1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gözetiminde</a:t>
                      </a:r>
                      <a:r>
                        <a:rPr sz="700" spc="10" dirty="0">
                          <a:latin typeface="Calibri"/>
                          <a:cs typeface="Calibri"/>
                        </a:rPr>
                        <a:t> </a:t>
                      </a:r>
                      <a:r>
                        <a:rPr sz="700" spc="-10" dirty="0">
                          <a:latin typeface="Calibri"/>
                          <a:cs typeface="Calibri"/>
                        </a:rPr>
                        <a:t>bulunması</a:t>
                      </a:r>
                      <a:r>
                        <a:rPr sz="700" spc="10" dirty="0">
                          <a:latin typeface="Calibri"/>
                          <a:cs typeface="Calibri"/>
                        </a:rPr>
                        <a:t> </a:t>
                      </a:r>
                      <a:r>
                        <a:rPr sz="700" spc="-10" dirty="0">
                          <a:latin typeface="Calibri"/>
                          <a:cs typeface="Calibri"/>
                        </a:rPr>
                        <a:t>kaydıyla</a:t>
                      </a:r>
                      <a:r>
                        <a:rPr sz="700" spc="1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idaresince</a:t>
                      </a:r>
                      <a:r>
                        <a:rPr sz="700" spc="500" dirty="0">
                          <a:latin typeface="Calibri"/>
                          <a:cs typeface="Calibri"/>
                        </a:rPr>
                        <a:t> </a:t>
                      </a:r>
                      <a:r>
                        <a:rPr sz="700" dirty="0">
                          <a:latin typeface="Calibri"/>
                          <a:cs typeface="Calibri"/>
                        </a:rPr>
                        <a:t>denetime</a:t>
                      </a:r>
                      <a:r>
                        <a:rPr sz="700" spc="5" dirty="0">
                          <a:latin typeface="Calibri"/>
                          <a:cs typeface="Calibri"/>
                        </a:rPr>
                        <a:t> </a:t>
                      </a:r>
                      <a:r>
                        <a:rPr sz="700" spc="-10" dirty="0">
                          <a:latin typeface="Calibri"/>
                          <a:cs typeface="Calibri"/>
                        </a:rPr>
                        <a:t>yönlendirilmesi</a:t>
                      </a:r>
                      <a:r>
                        <a:rPr sz="700" spc="5" dirty="0">
                          <a:latin typeface="Calibri"/>
                          <a:cs typeface="Calibri"/>
                        </a:rPr>
                        <a:t> </a:t>
                      </a:r>
                      <a:r>
                        <a:rPr sz="700" spc="-10" dirty="0">
                          <a:latin typeface="Calibri"/>
                          <a:cs typeface="Calibri"/>
                        </a:rPr>
                        <a:t>halinde,</a:t>
                      </a:r>
                      <a:r>
                        <a:rPr sz="700" spc="10" dirty="0">
                          <a:latin typeface="Calibri"/>
                          <a:cs typeface="Calibri"/>
                        </a:rPr>
                        <a:t> </a:t>
                      </a:r>
                      <a:r>
                        <a:rPr sz="700" dirty="0">
                          <a:latin typeface="Calibri"/>
                          <a:cs typeface="Calibri"/>
                        </a:rPr>
                        <a:t>5</a:t>
                      </a:r>
                      <a:r>
                        <a:rPr sz="700" spc="10" dirty="0">
                          <a:latin typeface="Calibri"/>
                          <a:cs typeface="Calibri"/>
                        </a:rPr>
                        <a:t> </a:t>
                      </a:r>
                      <a:r>
                        <a:rPr sz="700" dirty="0">
                          <a:latin typeface="Calibri"/>
                          <a:cs typeface="Calibri"/>
                        </a:rPr>
                        <a:t>inci madde</a:t>
                      </a:r>
                      <a:r>
                        <a:rPr sz="700" spc="10" dirty="0">
                          <a:latin typeface="Calibri"/>
                          <a:cs typeface="Calibri"/>
                        </a:rPr>
                        <a:t> </a:t>
                      </a:r>
                      <a:r>
                        <a:rPr sz="700" spc="-10" dirty="0">
                          <a:latin typeface="Calibri"/>
                          <a:cs typeface="Calibri"/>
                        </a:rPr>
                        <a:t>çerçevesinde</a:t>
                      </a:r>
                      <a:r>
                        <a:rPr sz="700" spc="5" dirty="0">
                          <a:latin typeface="Calibri"/>
                          <a:cs typeface="Calibri"/>
                        </a:rPr>
                        <a:t> </a:t>
                      </a:r>
                      <a:r>
                        <a:rPr sz="700" spc="-10" dirty="0">
                          <a:latin typeface="Calibri"/>
                          <a:cs typeface="Calibri"/>
                        </a:rPr>
                        <a:t>TAREKS</a:t>
                      </a:r>
                      <a:r>
                        <a:rPr sz="700" spc="500" dirty="0">
                          <a:latin typeface="Calibri"/>
                          <a:cs typeface="Calibri"/>
                        </a:rPr>
                        <a:t> </a:t>
                      </a:r>
                      <a:r>
                        <a:rPr sz="700" spc="-10" dirty="0">
                          <a:latin typeface="Calibri"/>
                          <a:cs typeface="Calibri"/>
                        </a:rPr>
                        <a:t>üzerinden</a:t>
                      </a:r>
                      <a:r>
                        <a:rPr sz="700" spc="25" dirty="0">
                          <a:latin typeface="Calibri"/>
                          <a:cs typeface="Calibri"/>
                        </a:rPr>
                        <a:t> </a:t>
                      </a:r>
                      <a:r>
                        <a:rPr sz="700" spc="-10" dirty="0">
                          <a:latin typeface="Calibri"/>
                          <a:cs typeface="Calibri"/>
                        </a:rPr>
                        <a:t>başvuru</a:t>
                      </a:r>
                      <a:r>
                        <a:rPr sz="700" spc="30" dirty="0">
                          <a:latin typeface="Calibri"/>
                          <a:cs typeface="Calibri"/>
                        </a:rPr>
                        <a:t> </a:t>
                      </a:r>
                      <a:r>
                        <a:rPr sz="700" spc="-10" dirty="0">
                          <a:latin typeface="Calibri"/>
                          <a:cs typeface="Calibri"/>
                        </a:rPr>
                        <a:t>yapılır.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p>
                      <a:pPr marL="67945">
                        <a:lnSpc>
                          <a:spcPct val="100000"/>
                        </a:lnSpc>
                        <a:spcBef>
                          <a:spcPts val="180"/>
                        </a:spcBef>
                      </a:pPr>
                      <a:r>
                        <a:rPr sz="700" dirty="0">
                          <a:latin typeface="Calibri"/>
                          <a:cs typeface="Calibri"/>
                        </a:rPr>
                        <a:t>Artık</a:t>
                      </a:r>
                      <a:r>
                        <a:rPr sz="700" spc="-2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5" dirty="0">
                          <a:latin typeface="Calibri"/>
                          <a:cs typeface="Calibri"/>
                        </a:rPr>
                        <a:t> </a:t>
                      </a:r>
                      <a:r>
                        <a:rPr sz="700" spc="-10" dirty="0">
                          <a:latin typeface="Calibri"/>
                          <a:cs typeface="Calibri"/>
                        </a:rPr>
                        <a:t>beyanı</a:t>
                      </a:r>
                      <a:r>
                        <a:rPr sz="700" spc="-20" dirty="0">
                          <a:latin typeface="Calibri"/>
                          <a:cs typeface="Calibri"/>
                        </a:rPr>
                        <a:t> </a:t>
                      </a:r>
                      <a:r>
                        <a:rPr sz="700" spc="-10" dirty="0">
                          <a:latin typeface="Calibri"/>
                          <a:cs typeface="Calibri"/>
                        </a:rPr>
                        <a:t>yapılamayacaktır.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711726">
                <a:tc>
                  <a:txBody>
                    <a:bodyPr/>
                    <a:lstStyle/>
                    <a:p>
                      <a:pPr marL="518159">
                        <a:lnSpc>
                          <a:spcPct val="100000"/>
                        </a:lnSpc>
                        <a:spcBef>
                          <a:spcPts val="85"/>
                        </a:spcBef>
                      </a:pPr>
                      <a:r>
                        <a:rPr sz="1100" b="1" spc="-10" dirty="0">
                          <a:solidFill>
                            <a:srgbClr val="221F1F"/>
                          </a:solidFill>
                          <a:latin typeface="Calibri"/>
                          <a:cs typeface="Calibri"/>
                        </a:rPr>
                        <a:t>İthalatçının sorumluluğu</a:t>
                      </a:r>
                      <a:endParaRPr sz="1100" dirty="0">
                        <a:latin typeface="Calibri"/>
                        <a:cs typeface="Calibri"/>
                      </a:endParaRPr>
                    </a:p>
                    <a:p>
                      <a:pPr marL="68580">
                        <a:lnSpc>
                          <a:spcPct val="100000"/>
                        </a:lnSpc>
                        <a:spcBef>
                          <a:spcPts val="15"/>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35" dirty="0">
                          <a:solidFill>
                            <a:srgbClr val="221F1F"/>
                          </a:solidFill>
                          <a:latin typeface="Calibri"/>
                          <a:cs typeface="Calibri"/>
                        </a:rPr>
                        <a:t>12</a:t>
                      </a:r>
                      <a:endParaRPr sz="1100" dirty="0">
                        <a:latin typeface="Calibri"/>
                        <a:cs typeface="Calibri"/>
                      </a:endParaRPr>
                    </a:p>
                  </a:txBody>
                  <a:tcPr marL="0" marR="0" marT="978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20345">
                        <a:lnSpc>
                          <a:spcPts val="969"/>
                        </a:lnSpc>
                        <a:spcBef>
                          <a:spcPts val="5"/>
                        </a:spcBef>
                      </a:pPr>
                      <a:r>
                        <a:rPr sz="700" dirty="0">
                          <a:latin typeface="Calibri"/>
                          <a:cs typeface="Calibri"/>
                        </a:rPr>
                        <a:t>(4)</a:t>
                      </a:r>
                      <a:r>
                        <a:rPr sz="700" spc="-5" dirty="0">
                          <a:latin typeface="Calibri"/>
                          <a:cs typeface="Calibri"/>
                        </a:rPr>
                        <a:t> </a:t>
                      </a:r>
                      <a:r>
                        <a:rPr sz="700" dirty="0">
                          <a:latin typeface="Calibri"/>
                          <a:cs typeface="Calibri"/>
                        </a:rPr>
                        <a:t>İthal</a:t>
                      </a:r>
                      <a:r>
                        <a:rPr sz="700" spc="-5" dirty="0">
                          <a:latin typeface="Calibri"/>
                          <a:cs typeface="Calibri"/>
                        </a:rPr>
                        <a:t> </a:t>
                      </a:r>
                      <a:r>
                        <a:rPr sz="700" dirty="0">
                          <a:latin typeface="Calibri"/>
                          <a:cs typeface="Calibri"/>
                        </a:rPr>
                        <a:t>edilmiş</a:t>
                      </a:r>
                      <a:r>
                        <a:rPr sz="700" spc="-5" dirty="0">
                          <a:latin typeface="Calibri"/>
                          <a:cs typeface="Calibri"/>
                        </a:rPr>
                        <a:t> </a:t>
                      </a:r>
                      <a:r>
                        <a:rPr sz="700" spc="-10" dirty="0">
                          <a:latin typeface="Calibri"/>
                          <a:cs typeface="Calibri"/>
                        </a:rPr>
                        <a:t>ürünün</a:t>
                      </a:r>
                      <a:r>
                        <a:rPr sz="700" dirty="0">
                          <a:latin typeface="Calibri"/>
                          <a:cs typeface="Calibri"/>
                        </a:rPr>
                        <a:t> GTİP’inin</a:t>
                      </a:r>
                      <a:r>
                        <a:rPr sz="700" spc="-5" dirty="0">
                          <a:latin typeface="Calibri"/>
                          <a:cs typeface="Calibri"/>
                        </a:rPr>
                        <a:t> </a:t>
                      </a:r>
                      <a:r>
                        <a:rPr sz="700" spc="-10" dirty="0">
                          <a:latin typeface="Calibri"/>
                          <a:cs typeface="Calibri"/>
                        </a:rPr>
                        <a:t>Ek-</a:t>
                      </a:r>
                      <a:r>
                        <a:rPr sz="700" dirty="0">
                          <a:latin typeface="Calibri"/>
                          <a:cs typeface="Calibri"/>
                        </a:rPr>
                        <a:t>1’de yer</a:t>
                      </a:r>
                      <a:r>
                        <a:rPr sz="700" spc="-10" dirty="0">
                          <a:latin typeface="Calibri"/>
                          <a:cs typeface="Calibri"/>
                        </a:rPr>
                        <a:t> aldığının</a:t>
                      </a:r>
                      <a:r>
                        <a:rPr sz="700" dirty="0">
                          <a:latin typeface="Calibri"/>
                          <a:cs typeface="Calibri"/>
                        </a:rPr>
                        <a:t> </a:t>
                      </a:r>
                      <a:r>
                        <a:rPr sz="700" spc="-10" dirty="0">
                          <a:latin typeface="Calibri"/>
                          <a:cs typeface="Calibri"/>
                        </a:rPr>
                        <a:t>sonradan</a:t>
                      </a:r>
                      <a:r>
                        <a:rPr sz="700" spc="-5" dirty="0">
                          <a:latin typeface="Calibri"/>
                          <a:cs typeface="Calibri"/>
                        </a:rPr>
                        <a:t> </a:t>
                      </a:r>
                      <a:r>
                        <a:rPr sz="700" spc="-10" dirty="0">
                          <a:latin typeface="Calibri"/>
                          <a:cs typeface="Calibri"/>
                        </a:rPr>
                        <a:t>yapılan</a:t>
                      </a:r>
                      <a:r>
                        <a:rPr sz="700" spc="500" dirty="0">
                          <a:latin typeface="Calibri"/>
                          <a:cs typeface="Calibri"/>
                        </a:rPr>
                        <a:t> </a:t>
                      </a:r>
                      <a:r>
                        <a:rPr sz="700" spc="-10" dirty="0">
                          <a:latin typeface="Calibri"/>
                          <a:cs typeface="Calibri"/>
                        </a:rPr>
                        <a:t>kontrol sonucunda</a:t>
                      </a:r>
                      <a:r>
                        <a:rPr sz="700" spc="10" dirty="0">
                          <a:latin typeface="Calibri"/>
                          <a:cs typeface="Calibri"/>
                        </a:rPr>
                        <a:t> </a:t>
                      </a:r>
                      <a:r>
                        <a:rPr sz="700" dirty="0">
                          <a:latin typeface="Calibri"/>
                          <a:cs typeface="Calibri"/>
                        </a:rPr>
                        <a:t>tespit</a:t>
                      </a:r>
                      <a:r>
                        <a:rPr sz="700" spc="5" dirty="0">
                          <a:latin typeface="Calibri"/>
                          <a:cs typeface="Calibri"/>
                        </a:rPr>
                        <a:t> </a:t>
                      </a:r>
                      <a:r>
                        <a:rPr sz="700" spc="-10" dirty="0">
                          <a:latin typeface="Calibri"/>
                          <a:cs typeface="Calibri"/>
                        </a:rPr>
                        <a:t>edilmesi</a:t>
                      </a:r>
                      <a:r>
                        <a:rPr sz="700" spc="-5" dirty="0">
                          <a:latin typeface="Calibri"/>
                          <a:cs typeface="Calibri"/>
                        </a:rPr>
                        <a:t> </a:t>
                      </a:r>
                      <a:r>
                        <a:rPr sz="700" spc="-10" dirty="0">
                          <a:latin typeface="Calibri"/>
                          <a:cs typeface="Calibri"/>
                        </a:rPr>
                        <a:t>halinde</a:t>
                      </a:r>
                      <a:r>
                        <a:rPr sz="700" spc="-5" dirty="0">
                          <a:latin typeface="Calibri"/>
                          <a:cs typeface="Calibri"/>
                        </a:rPr>
                        <a:t> </a:t>
                      </a:r>
                      <a:r>
                        <a:rPr sz="700" dirty="0">
                          <a:latin typeface="Calibri"/>
                          <a:cs typeface="Calibri"/>
                        </a:rPr>
                        <a:t>keyfiyet, ilgili</a:t>
                      </a:r>
                      <a:r>
                        <a:rPr sz="700" spc="-10"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a:t>
                      </a:r>
                      <a:endParaRPr sz="700" dirty="0">
                        <a:latin typeface="Calibri"/>
                        <a:cs typeface="Calibri"/>
                      </a:endParaRPr>
                    </a:p>
                    <a:p>
                      <a:pPr marL="67945" marR="188595">
                        <a:lnSpc>
                          <a:spcPts val="969"/>
                        </a:lnSpc>
                        <a:spcBef>
                          <a:spcPts val="15"/>
                        </a:spcBef>
                      </a:pPr>
                      <a:r>
                        <a:rPr sz="700" spc="-10" dirty="0">
                          <a:latin typeface="Calibri"/>
                          <a:cs typeface="Calibri"/>
                        </a:rPr>
                        <a:t>tarafından</a:t>
                      </a:r>
                      <a:r>
                        <a:rPr sz="700" dirty="0">
                          <a:latin typeface="Calibri"/>
                          <a:cs typeface="Calibri"/>
                        </a:rPr>
                        <a:t> Sağlık </a:t>
                      </a:r>
                      <a:r>
                        <a:rPr sz="700" spc="-10" dirty="0">
                          <a:latin typeface="Calibri"/>
                          <a:cs typeface="Calibri"/>
                        </a:rPr>
                        <a:t>Bakanlığına</a:t>
                      </a:r>
                      <a:r>
                        <a:rPr sz="700" spc="5" dirty="0">
                          <a:latin typeface="Calibri"/>
                          <a:cs typeface="Calibri"/>
                        </a:rPr>
                        <a:t> </a:t>
                      </a:r>
                      <a:r>
                        <a:rPr sz="700" spc="-10" dirty="0">
                          <a:latin typeface="Calibri"/>
                          <a:cs typeface="Calibri"/>
                        </a:rPr>
                        <a:t>bildirilir.</a:t>
                      </a:r>
                      <a:r>
                        <a:rPr sz="700" spc="20" dirty="0">
                          <a:latin typeface="Calibri"/>
                          <a:cs typeface="Calibri"/>
                        </a:rPr>
                        <a:t> </a:t>
                      </a:r>
                      <a:r>
                        <a:rPr sz="700" dirty="0">
                          <a:latin typeface="Calibri"/>
                          <a:cs typeface="Calibri"/>
                        </a:rPr>
                        <a:t>Sağlık </a:t>
                      </a:r>
                      <a:r>
                        <a:rPr sz="700" spc="-10" dirty="0">
                          <a:latin typeface="Calibri"/>
                          <a:cs typeface="Calibri"/>
                        </a:rPr>
                        <a:t>Bakanlığının</a:t>
                      </a:r>
                      <a:r>
                        <a:rPr sz="700" dirty="0">
                          <a:latin typeface="Calibri"/>
                          <a:cs typeface="Calibri"/>
                        </a:rPr>
                        <a:t> ürünün</a:t>
                      </a:r>
                      <a:r>
                        <a:rPr sz="700" spc="5" dirty="0">
                          <a:latin typeface="Calibri"/>
                          <a:cs typeface="Calibri"/>
                        </a:rPr>
                        <a:t> </a:t>
                      </a:r>
                      <a:r>
                        <a:rPr sz="700" spc="-10" dirty="0">
                          <a:latin typeface="Calibri"/>
                          <a:cs typeface="Calibri"/>
                        </a:rPr>
                        <a:t>güvenli</a:t>
                      </a:r>
                      <a:r>
                        <a:rPr sz="700" spc="500" dirty="0">
                          <a:latin typeface="Calibri"/>
                          <a:cs typeface="Calibri"/>
                        </a:rPr>
                        <a:t> </a:t>
                      </a:r>
                      <a:r>
                        <a:rPr sz="700" spc="-10" dirty="0">
                          <a:latin typeface="Calibri"/>
                          <a:cs typeface="Calibri"/>
                        </a:rPr>
                        <a:t>olmadığını</a:t>
                      </a:r>
                      <a:r>
                        <a:rPr sz="700" dirty="0">
                          <a:latin typeface="Calibri"/>
                          <a:cs typeface="Calibri"/>
                        </a:rPr>
                        <a:t> tespit</a:t>
                      </a:r>
                      <a:r>
                        <a:rPr sz="700" spc="20" dirty="0">
                          <a:latin typeface="Calibri"/>
                          <a:cs typeface="Calibri"/>
                        </a:rPr>
                        <a:t> </a:t>
                      </a:r>
                      <a:r>
                        <a:rPr sz="700" dirty="0">
                          <a:latin typeface="Calibri"/>
                          <a:cs typeface="Calibri"/>
                        </a:rPr>
                        <a:t>ederek</a:t>
                      </a:r>
                      <a:r>
                        <a:rPr sz="700" spc="20"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idaresine</a:t>
                      </a:r>
                      <a:r>
                        <a:rPr sz="700" spc="5" dirty="0">
                          <a:latin typeface="Calibri"/>
                          <a:cs typeface="Calibri"/>
                        </a:rPr>
                        <a:t> </a:t>
                      </a:r>
                      <a:r>
                        <a:rPr sz="700" spc="-10" dirty="0">
                          <a:latin typeface="Calibri"/>
                          <a:cs typeface="Calibri"/>
                        </a:rPr>
                        <a:t>bildirmesi</a:t>
                      </a:r>
                      <a:r>
                        <a:rPr sz="700" spc="5" dirty="0">
                          <a:latin typeface="Calibri"/>
                          <a:cs typeface="Calibri"/>
                        </a:rPr>
                        <a:t> </a:t>
                      </a:r>
                      <a:r>
                        <a:rPr sz="700" spc="-10" dirty="0">
                          <a:latin typeface="Calibri"/>
                          <a:cs typeface="Calibri"/>
                        </a:rPr>
                        <a:t>halinde,</a:t>
                      </a:r>
                      <a:r>
                        <a:rPr sz="700" spc="15" dirty="0">
                          <a:latin typeface="Calibri"/>
                          <a:cs typeface="Calibri"/>
                        </a:rPr>
                        <a:t> </a:t>
                      </a:r>
                      <a:r>
                        <a:rPr sz="700" spc="-10" dirty="0">
                          <a:latin typeface="Calibri"/>
                          <a:cs typeface="Calibri"/>
                        </a:rPr>
                        <a:t>uygunluk</a:t>
                      </a:r>
                      <a:r>
                        <a:rPr sz="700" spc="500" dirty="0">
                          <a:latin typeface="Calibri"/>
                          <a:cs typeface="Calibri"/>
                        </a:rPr>
                        <a:t> </a:t>
                      </a:r>
                      <a:r>
                        <a:rPr sz="700" spc="-10" dirty="0">
                          <a:latin typeface="Calibri"/>
                          <a:cs typeface="Calibri"/>
                        </a:rPr>
                        <a:t>değerlendirmesinin</a:t>
                      </a:r>
                      <a:r>
                        <a:rPr sz="700" spc="20" dirty="0">
                          <a:latin typeface="Calibri"/>
                          <a:cs typeface="Calibri"/>
                        </a:rPr>
                        <a:t> </a:t>
                      </a:r>
                      <a:r>
                        <a:rPr sz="700" dirty="0">
                          <a:latin typeface="Calibri"/>
                          <a:cs typeface="Calibri"/>
                        </a:rPr>
                        <a:t>olumsuz</a:t>
                      </a:r>
                      <a:r>
                        <a:rPr sz="700" spc="40" dirty="0">
                          <a:latin typeface="Calibri"/>
                          <a:cs typeface="Calibri"/>
                        </a:rPr>
                        <a:t> </a:t>
                      </a:r>
                      <a:r>
                        <a:rPr sz="700" spc="-10" dirty="0">
                          <a:latin typeface="Calibri"/>
                          <a:cs typeface="Calibri"/>
                        </a:rPr>
                        <a:t>sonuçlandığı</a:t>
                      </a:r>
                      <a:r>
                        <a:rPr sz="700" spc="15" dirty="0">
                          <a:latin typeface="Calibri"/>
                          <a:cs typeface="Calibri"/>
                        </a:rPr>
                        <a:t> </a:t>
                      </a:r>
                      <a:r>
                        <a:rPr sz="700" spc="-10" dirty="0">
                          <a:latin typeface="Calibri"/>
                          <a:cs typeface="Calibri"/>
                        </a:rPr>
                        <a:t>kabul</a:t>
                      </a:r>
                      <a:r>
                        <a:rPr sz="700" spc="20" dirty="0">
                          <a:latin typeface="Calibri"/>
                          <a:cs typeface="Calibri"/>
                        </a:rPr>
                        <a:t> </a:t>
                      </a:r>
                      <a:r>
                        <a:rPr sz="700" spc="-10" dirty="0">
                          <a:latin typeface="Calibri"/>
                          <a:cs typeface="Calibri"/>
                        </a:rPr>
                        <a:t>edilir.</a:t>
                      </a:r>
                      <a:endParaRPr sz="7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(4)İthal</a:t>
                      </a:r>
                      <a:r>
                        <a:rPr sz="700" spc="35" dirty="0">
                          <a:latin typeface="Calibri"/>
                          <a:cs typeface="Calibri"/>
                        </a:rPr>
                        <a:t> </a:t>
                      </a:r>
                      <a:r>
                        <a:rPr sz="700" dirty="0">
                          <a:latin typeface="Calibri"/>
                          <a:cs typeface="Calibri"/>
                        </a:rPr>
                        <a:t>edilmiş</a:t>
                      </a:r>
                      <a:r>
                        <a:rPr sz="700" spc="35" dirty="0">
                          <a:latin typeface="Calibri"/>
                          <a:cs typeface="Calibri"/>
                        </a:rPr>
                        <a:t> </a:t>
                      </a:r>
                      <a:r>
                        <a:rPr sz="700" dirty="0">
                          <a:latin typeface="Calibri"/>
                          <a:cs typeface="Calibri"/>
                        </a:rPr>
                        <a:t>ürünün</a:t>
                      </a:r>
                      <a:r>
                        <a:rPr sz="700" spc="40" dirty="0">
                          <a:latin typeface="Calibri"/>
                          <a:cs typeface="Calibri"/>
                        </a:rPr>
                        <a:t> </a:t>
                      </a:r>
                      <a:r>
                        <a:rPr sz="700" dirty="0">
                          <a:latin typeface="Calibri"/>
                          <a:cs typeface="Calibri"/>
                        </a:rPr>
                        <a:t>GTİP'inin</a:t>
                      </a:r>
                      <a:r>
                        <a:rPr sz="700" spc="35" dirty="0">
                          <a:latin typeface="Calibri"/>
                          <a:cs typeface="Calibri"/>
                        </a:rPr>
                        <a:t> </a:t>
                      </a:r>
                      <a:r>
                        <a:rPr sz="700" spc="-10" dirty="0">
                          <a:latin typeface="Calibri"/>
                          <a:cs typeface="Calibri"/>
                        </a:rPr>
                        <a:t>Ek-</a:t>
                      </a:r>
                      <a:r>
                        <a:rPr sz="700" dirty="0">
                          <a:latin typeface="Calibri"/>
                          <a:cs typeface="Calibri"/>
                        </a:rPr>
                        <a:t>1'de</a:t>
                      </a:r>
                      <a:r>
                        <a:rPr sz="700" spc="35" dirty="0">
                          <a:latin typeface="Calibri"/>
                          <a:cs typeface="Calibri"/>
                        </a:rPr>
                        <a:t> </a:t>
                      </a:r>
                      <a:r>
                        <a:rPr sz="700" dirty="0">
                          <a:latin typeface="Calibri"/>
                          <a:cs typeface="Calibri"/>
                        </a:rPr>
                        <a:t>yer</a:t>
                      </a:r>
                      <a:r>
                        <a:rPr sz="700" spc="40" dirty="0">
                          <a:latin typeface="Calibri"/>
                          <a:cs typeface="Calibri"/>
                        </a:rPr>
                        <a:t> </a:t>
                      </a:r>
                      <a:r>
                        <a:rPr sz="700" dirty="0">
                          <a:latin typeface="Calibri"/>
                          <a:cs typeface="Calibri"/>
                        </a:rPr>
                        <a:t>aldığının</a:t>
                      </a:r>
                      <a:r>
                        <a:rPr sz="700" spc="50" dirty="0">
                          <a:latin typeface="Calibri"/>
                          <a:cs typeface="Calibri"/>
                        </a:rPr>
                        <a:t> </a:t>
                      </a:r>
                      <a:r>
                        <a:rPr sz="700" dirty="0">
                          <a:latin typeface="Calibri"/>
                          <a:cs typeface="Calibri"/>
                        </a:rPr>
                        <a:t>sonradan</a:t>
                      </a:r>
                      <a:r>
                        <a:rPr sz="700" spc="35" dirty="0">
                          <a:latin typeface="Calibri"/>
                          <a:cs typeface="Calibri"/>
                        </a:rPr>
                        <a:t> </a:t>
                      </a:r>
                      <a:r>
                        <a:rPr sz="700" dirty="0">
                          <a:latin typeface="Calibri"/>
                          <a:cs typeface="Calibri"/>
                        </a:rPr>
                        <a:t>yapılan</a:t>
                      </a:r>
                      <a:r>
                        <a:rPr sz="700" spc="40" dirty="0">
                          <a:latin typeface="Calibri"/>
                          <a:cs typeface="Calibri"/>
                        </a:rPr>
                        <a:t> </a:t>
                      </a:r>
                      <a:r>
                        <a:rPr sz="700" dirty="0">
                          <a:latin typeface="Calibri"/>
                          <a:cs typeface="Calibri"/>
                        </a:rPr>
                        <a:t>kontrol</a:t>
                      </a:r>
                      <a:r>
                        <a:rPr sz="700" spc="35" dirty="0">
                          <a:latin typeface="Calibri"/>
                          <a:cs typeface="Calibri"/>
                        </a:rPr>
                        <a:t> </a:t>
                      </a:r>
                      <a:r>
                        <a:rPr sz="700" spc="-25" dirty="0">
                          <a:latin typeface="Calibri"/>
                          <a:cs typeface="Calibri"/>
                        </a:rPr>
                        <a:t>ne-</a:t>
                      </a:r>
                      <a:endParaRPr sz="700" dirty="0">
                        <a:latin typeface="Calibri"/>
                        <a:cs typeface="Calibri"/>
                      </a:endParaRPr>
                    </a:p>
                    <a:p>
                      <a:pPr marL="67945" marR="150495">
                        <a:lnSpc>
                          <a:spcPct val="112500"/>
                        </a:lnSpc>
                      </a:pPr>
                      <a:r>
                        <a:rPr sz="700" dirty="0">
                          <a:latin typeface="Calibri"/>
                          <a:cs typeface="Calibri"/>
                        </a:rPr>
                        <a:t>ticesinde</a:t>
                      </a:r>
                      <a:r>
                        <a:rPr sz="700" spc="180" dirty="0">
                          <a:latin typeface="Calibri"/>
                          <a:cs typeface="Calibri"/>
                        </a:rPr>
                        <a:t> </a:t>
                      </a:r>
                      <a:r>
                        <a:rPr sz="700" dirty="0">
                          <a:latin typeface="Calibri"/>
                          <a:cs typeface="Calibri"/>
                        </a:rPr>
                        <a:t>tespit</a:t>
                      </a:r>
                      <a:r>
                        <a:rPr sz="700" spc="195" dirty="0">
                          <a:latin typeface="Calibri"/>
                          <a:cs typeface="Calibri"/>
                        </a:rPr>
                        <a:t> </a:t>
                      </a:r>
                      <a:r>
                        <a:rPr sz="700" dirty="0">
                          <a:latin typeface="Calibri"/>
                          <a:cs typeface="Calibri"/>
                        </a:rPr>
                        <a:t>edilmesi</a:t>
                      </a:r>
                      <a:r>
                        <a:rPr sz="700" spc="190" dirty="0">
                          <a:latin typeface="Calibri"/>
                          <a:cs typeface="Calibri"/>
                        </a:rPr>
                        <a:t> </a:t>
                      </a:r>
                      <a:r>
                        <a:rPr sz="700" dirty="0">
                          <a:latin typeface="Calibri"/>
                          <a:cs typeface="Calibri"/>
                        </a:rPr>
                        <a:t>halinde,</a:t>
                      </a:r>
                      <a:r>
                        <a:rPr sz="700" spc="200" dirty="0">
                          <a:latin typeface="Calibri"/>
                          <a:cs typeface="Calibri"/>
                        </a:rPr>
                        <a:t> </a:t>
                      </a:r>
                      <a:r>
                        <a:rPr sz="700" dirty="0">
                          <a:latin typeface="Calibri"/>
                          <a:cs typeface="Calibri"/>
                        </a:rPr>
                        <a:t>ilgili</a:t>
                      </a:r>
                      <a:r>
                        <a:rPr sz="700" spc="185" dirty="0">
                          <a:latin typeface="Calibri"/>
                          <a:cs typeface="Calibri"/>
                        </a:rPr>
                        <a:t> </a:t>
                      </a:r>
                      <a:r>
                        <a:rPr sz="700" dirty="0">
                          <a:latin typeface="Calibri"/>
                          <a:cs typeface="Calibri"/>
                        </a:rPr>
                        <a:t>gümrük</a:t>
                      </a:r>
                      <a:r>
                        <a:rPr sz="700" spc="185" dirty="0">
                          <a:latin typeface="Calibri"/>
                          <a:cs typeface="Calibri"/>
                        </a:rPr>
                        <a:t> </a:t>
                      </a:r>
                      <a:r>
                        <a:rPr sz="700" dirty="0">
                          <a:latin typeface="Calibri"/>
                          <a:cs typeface="Calibri"/>
                        </a:rPr>
                        <a:t>idaresi</a:t>
                      </a:r>
                      <a:r>
                        <a:rPr sz="700" spc="190" dirty="0">
                          <a:latin typeface="Calibri"/>
                          <a:cs typeface="Calibri"/>
                        </a:rPr>
                        <a:t> </a:t>
                      </a:r>
                      <a:r>
                        <a:rPr sz="700" dirty="0">
                          <a:latin typeface="Calibri"/>
                          <a:cs typeface="Calibri"/>
                        </a:rPr>
                        <a:t>söz</a:t>
                      </a:r>
                      <a:r>
                        <a:rPr sz="700" spc="190" dirty="0">
                          <a:latin typeface="Calibri"/>
                          <a:cs typeface="Calibri"/>
                        </a:rPr>
                        <a:t> </a:t>
                      </a:r>
                      <a:r>
                        <a:rPr sz="700" dirty="0">
                          <a:latin typeface="Calibri"/>
                          <a:cs typeface="Calibri"/>
                        </a:rPr>
                        <a:t>konusu</a:t>
                      </a:r>
                      <a:r>
                        <a:rPr sz="700" spc="200" dirty="0">
                          <a:latin typeface="Calibri"/>
                          <a:cs typeface="Calibri"/>
                        </a:rPr>
                        <a:t> </a:t>
                      </a:r>
                      <a:r>
                        <a:rPr sz="700" dirty="0">
                          <a:latin typeface="Calibri"/>
                          <a:cs typeface="Calibri"/>
                        </a:rPr>
                        <a:t>tespiti</a:t>
                      </a:r>
                      <a:r>
                        <a:rPr sz="700" spc="180" dirty="0">
                          <a:latin typeface="Calibri"/>
                          <a:cs typeface="Calibri"/>
                        </a:rPr>
                        <a:t> </a:t>
                      </a:r>
                      <a:r>
                        <a:rPr sz="700" spc="-10" dirty="0">
                          <a:latin typeface="Calibri"/>
                          <a:cs typeface="Calibri"/>
                        </a:rPr>
                        <a:t>Sağlık</a:t>
                      </a:r>
                      <a:r>
                        <a:rPr sz="700" spc="500" dirty="0">
                          <a:latin typeface="Calibri"/>
                          <a:cs typeface="Calibri"/>
                        </a:rPr>
                        <a:t> </a:t>
                      </a:r>
                      <a:r>
                        <a:rPr sz="700" spc="-10" dirty="0">
                          <a:latin typeface="Calibri"/>
                          <a:cs typeface="Calibri"/>
                        </a:rPr>
                        <a:t>Bakanlığına</a:t>
                      </a:r>
                      <a:r>
                        <a:rPr sz="700" spc="5" dirty="0">
                          <a:latin typeface="Calibri"/>
                          <a:cs typeface="Calibri"/>
                        </a:rPr>
                        <a:t> </a:t>
                      </a:r>
                      <a:r>
                        <a:rPr sz="700" dirty="0">
                          <a:latin typeface="Calibri"/>
                          <a:cs typeface="Calibri"/>
                        </a:rPr>
                        <a:t>bildirir.</a:t>
                      </a:r>
                      <a:r>
                        <a:rPr sz="700" spc="5" dirty="0">
                          <a:latin typeface="Calibri"/>
                          <a:cs typeface="Calibri"/>
                        </a:rPr>
                        <a:t> </a:t>
                      </a:r>
                      <a:r>
                        <a:rPr sz="700" dirty="0">
                          <a:latin typeface="Calibri"/>
                          <a:cs typeface="Calibri"/>
                        </a:rPr>
                        <a:t>İlgili</a:t>
                      </a:r>
                      <a:r>
                        <a:rPr sz="700" spc="10" dirty="0">
                          <a:latin typeface="Calibri"/>
                          <a:cs typeface="Calibri"/>
                        </a:rPr>
                        <a:t> </a:t>
                      </a:r>
                      <a:r>
                        <a:rPr sz="700" spc="-10" dirty="0">
                          <a:latin typeface="Calibri"/>
                          <a:cs typeface="Calibri"/>
                        </a:rPr>
                        <a:t>Bakanlık</a:t>
                      </a:r>
                      <a:r>
                        <a:rPr sz="700" spc="10" dirty="0">
                          <a:latin typeface="Calibri"/>
                          <a:cs typeface="Calibri"/>
                        </a:rPr>
                        <a:t> </a:t>
                      </a:r>
                      <a:r>
                        <a:rPr sz="700" spc="-10" dirty="0">
                          <a:latin typeface="Calibri"/>
                          <a:cs typeface="Calibri"/>
                        </a:rPr>
                        <a:t>tarafından</a:t>
                      </a:r>
                      <a:r>
                        <a:rPr sz="700" spc="5" dirty="0">
                          <a:latin typeface="Calibri"/>
                          <a:cs typeface="Calibri"/>
                        </a:rPr>
                        <a:t> </a:t>
                      </a:r>
                      <a:r>
                        <a:rPr sz="700" dirty="0">
                          <a:latin typeface="Calibri"/>
                          <a:cs typeface="Calibri"/>
                        </a:rPr>
                        <a:t>ürünün</a:t>
                      </a:r>
                      <a:r>
                        <a:rPr sz="700" spc="15" dirty="0">
                          <a:latin typeface="Calibri"/>
                          <a:cs typeface="Calibri"/>
                        </a:rPr>
                        <a:t> </a:t>
                      </a:r>
                      <a:r>
                        <a:rPr sz="700" dirty="0">
                          <a:latin typeface="Calibri"/>
                          <a:cs typeface="Calibri"/>
                        </a:rPr>
                        <a:t>güvenli</a:t>
                      </a:r>
                      <a:r>
                        <a:rPr sz="700" spc="10" dirty="0">
                          <a:latin typeface="Calibri"/>
                          <a:cs typeface="Calibri"/>
                        </a:rPr>
                        <a:t> </a:t>
                      </a:r>
                      <a:r>
                        <a:rPr sz="700" spc="-10" dirty="0">
                          <a:latin typeface="Calibri"/>
                          <a:cs typeface="Calibri"/>
                        </a:rPr>
                        <a:t>olmadığının</a:t>
                      </a:r>
                      <a:r>
                        <a:rPr sz="700" dirty="0">
                          <a:latin typeface="Calibri"/>
                          <a:cs typeface="Calibri"/>
                        </a:rPr>
                        <a:t> </a:t>
                      </a:r>
                      <a:r>
                        <a:rPr sz="700" spc="-10" dirty="0">
                          <a:latin typeface="Calibri"/>
                          <a:cs typeface="Calibri"/>
                        </a:rPr>
                        <a:t>belirlenerek</a:t>
                      </a:r>
                      <a:endParaRPr sz="700" dirty="0">
                        <a:latin typeface="Calibri"/>
                        <a:cs typeface="Calibri"/>
                      </a:endParaRPr>
                    </a:p>
                    <a:p>
                      <a:pPr marL="67945" marR="149225">
                        <a:lnSpc>
                          <a:spcPct val="112500"/>
                        </a:lnSpc>
                        <a:spcBef>
                          <a:spcPts val="10"/>
                        </a:spcBef>
                      </a:pPr>
                      <a:r>
                        <a:rPr sz="700" dirty="0">
                          <a:latin typeface="Calibri"/>
                          <a:cs typeface="Calibri"/>
                        </a:rPr>
                        <a:t>gümrük</a:t>
                      </a:r>
                      <a:r>
                        <a:rPr sz="700" spc="-5" dirty="0">
                          <a:latin typeface="Calibri"/>
                          <a:cs typeface="Calibri"/>
                        </a:rPr>
                        <a:t> </a:t>
                      </a:r>
                      <a:r>
                        <a:rPr sz="700" dirty="0">
                          <a:latin typeface="Calibri"/>
                          <a:cs typeface="Calibri"/>
                        </a:rPr>
                        <a:t>idaresine iletilmesi halinde,</a:t>
                      </a:r>
                      <a:r>
                        <a:rPr sz="700" spc="10" dirty="0">
                          <a:latin typeface="Calibri"/>
                          <a:cs typeface="Calibri"/>
                        </a:rPr>
                        <a:t> </a:t>
                      </a:r>
                      <a:r>
                        <a:rPr sz="700" dirty="0">
                          <a:latin typeface="Calibri"/>
                          <a:cs typeface="Calibri"/>
                        </a:rPr>
                        <a:t>söz</a:t>
                      </a:r>
                      <a:r>
                        <a:rPr sz="700" spc="5" dirty="0">
                          <a:latin typeface="Calibri"/>
                          <a:cs typeface="Calibri"/>
                        </a:rPr>
                        <a:t> </a:t>
                      </a:r>
                      <a:r>
                        <a:rPr sz="700" dirty="0">
                          <a:latin typeface="Calibri"/>
                          <a:cs typeface="Calibri"/>
                        </a:rPr>
                        <a:t>konusu ürünlerin uygunluk </a:t>
                      </a:r>
                      <a:r>
                        <a:rPr sz="700" spc="-10" dirty="0">
                          <a:latin typeface="Calibri"/>
                          <a:cs typeface="Calibri"/>
                        </a:rPr>
                        <a:t>değerlendirmesi</a:t>
                      </a:r>
                      <a:r>
                        <a:rPr sz="700" spc="500" dirty="0">
                          <a:latin typeface="Calibri"/>
                          <a:cs typeface="Calibri"/>
                        </a:rPr>
                        <a:t> </a:t>
                      </a:r>
                      <a:r>
                        <a:rPr sz="700" dirty="0">
                          <a:latin typeface="Calibri"/>
                          <a:cs typeface="Calibri"/>
                        </a:rPr>
                        <a:t>olumsuz</a:t>
                      </a:r>
                      <a:r>
                        <a:rPr sz="700" spc="20" dirty="0">
                          <a:latin typeface="Calibri"/>
                          <a:cs typeface="Calibri"/>
                        </a:rPr>
                        <a:t> </a:t>
                      </a:r>
                      <a:r>
                        <a:rPr sz="700" spc="-10" dirty="0">
                          <a:latin typeface="Calibri"/>
                          <a:cs typeface="Calibri"/>
                        </a:rPr>
                        <a:t>sonuçlanmış</a:t>
                      </a:r>
                      <a:r>
                        <a:rPr sz="700" spc="10" dirty="0">
                          <a:latin typeface="Calibri"/>
                          <a:cs typeface="Calibri"/>
                        </a:rPr>
                        <a:t> </a:t>
                      </a:r>
                      <a:r>
                        <a:rPr sz="700" spc="-10" dirty="0">
                          <a:latin typeface="Calibri"/>
                          <a:cs typeface="Calibri"/>
                        </a:rPr>
                        <a:t>ad-dedilir.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9287930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nvGraphicFramePr>
        <p:xfrm>
          <a:off x="1662197" y="688207"/>
          <a:ext cx="9061082" cy="1013376"/>
        </p:xfrm>
        <a:graphic>
          <a:graphicData uri="http://schemas.openxmlformats.org/drawingml/2006/table">
            <a:tbl>
              <a:tblPr firstRow="1" bandRow="1">
                <a:tableStyleId>{2D5ABB26-0587-4C30-8999-92F81FD0307C}</a:tableStyleId>
              </a:tblPr>
              <a:tblGrid>
                <a:gridCol w="1710757">
                  <a:extLst>
                    <a:ext uri="{9D8B030D-6E8A-4147-A177-3AD203B41FA5}">
                      <a16:colId xmlns:a16="http://schemas.microsoft.com/office/drawing/2014/main" val="20000"/>
                    </a:ext>
                  </a:extLst>
                </a:gridCol>
                <a:gridCol w="2939554">
                  <a:extLst>
                    <a:ext uri="{9D8B030D-6E8A-4147-A177-3AD203B41FA5}">
                      <a16:colId xmlns:a16="http://schemas.microsoft.com/office/drawing/2014/main" val="20001"/>
                    </a:ext>
                  </a:extLst>
                </a:gridCol>
                <a:gridCol w="3369115">
                  <a:extLst>
                    <a:ext uri="{9D8B030D-6E8A-4147-A177-3AD203B41FA5}">
                      <a16:colId xmlns:a16="http://schemas.microsoft.com/office/drawing/2014/main" val="20002"/>
                    </a:ext>
                  </a:extLst>
                </a:gridCol>
                <a:gridCol w="1041656">
                  <a:extLst>
                    <a:ext uri="{9D8B030D-6E8A-4147-A177-3AD203B41FA5}">
                      <a16:colId xmlns:a16="http://schemas.microsoft.com/office/drawing/2014/main" val="20003"/>
                    </a:ext>
                  </a:extLst>
                </a:gridCol>
              </a:tblGrid>
              <a:tr h="884457">
                <a:tc>
                  <a:txBody>
                    <a:bodyPr/>
                    <a:lstStyle/>
                    <a:p>
                      <a:pPr marL="68580" marR="1351915">
                        <a:lnSpc>
                          <a:spcPct val="112500"/>
                        </a:lnSpc>
                        <a:spcBef>
                          <a:spcPts val="170"/>
                        </a:spcBef>
                      </a:pPr>
                      <a:r>
                        <a:rPr sz="700" b="1" spc="-25" dirty="0">
                          <a:solidFill>
                            <a:srgbClr val="221F1F"/>
                          </a:solidFill>
                          <a:latin typeface="Calibri"/>
                          <a:cs typeface="Calibri"/>
                        </a:rPr>
                        <a:t>Yaptırımlar</a:t>
                      </a:r>
                      <a:r>
                        <a:rPr sz="700" b="1" spc="500" dirty="0">
                          <a:solidFill>
                            <a:srgbClr val="221F1F"/>
                          </a:solidFill>
                          <a:latin typeface="Calibri"/>
                          <a:cs typeface="Calibri"/>
                        </a:rPr>
                        <a:t> </a:t>
                      </a:r>
                      <a:r>
                        <a:rPr sz="700" b="1" dirty="0">
                          <a:solidFill>
                            <a:srgbClr val="221F1F"/>
                          </a:solidFill>
                          <a:latin typeface="Calibri"/>
                          <a:cs typeface="Calibri"/>
                        </a:rPr>
                        <a:t>MADDE</a:t>
                      </a:r>
                      <a:r>
                        <a:rPr sz="700" b="1" spc="-10" dirty="0">
                          <a:solidFill>
                            <a:srgbClr val="221F1F"/>
                          </a:solidFill>
                          <a:latin typeface="Calibri"/>
                          <a:cs typeface="Calibri"/>
                        </a:rPr>
                        <a:t> </a:t>
                      </a:r>
                      <a:r>
                        <a:rPr sz="700" b="1" spc="-25" dirty="0">
                          <a:solidFill>
                            <a:srgbClr val="221F1F"/>
                          </a:solidFill>
                          <a:latin typeface="Calibri"/>
                          <a:cs typeface="Calibri"/>
                        </a:rPr>
                        <a:t>13</a:t>
                      </a:r>
                      <a:endParaRPr sz="700">
                        <a:latin typeface="Calibri"/>
                        <a:cs typeface="Calibri"/>
                      </a:endParaRPr>
                    </a:p>
                  </a:txBody>
                  <a:tcPr marL="0" marR="0" marT="195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07645">
                        <a:lnSpc>
                          <a:spcPts val="969"/>
                        </a:lnSpc>
                        <a:spcBef>
                          <a:spcPts val="15"/>
                        </a:spcBef>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r>
                        <a:rPr sz="700" spc="500" dirty="0">
                          <a:latin typeface="Calibri"/>
                          <a:cs typeface="Calibri"/>
                        </a:rPr>
                        <a:t> </a:t>
                      </a:r>
                      <a:r>
                        <a:rPr sz="700" spc="-10" dirty="0">
                          <a:latin typeface="Calibri"/>
                          <a:cs typeface="Calibri"/>
                        </a:rPr>
                        <a:t>hükümlerine</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Tebliğe</a:t>
                      </a:r>
                      <a:r>
                        <a:rPr sz="700" spc="10" dirty="0">
                          <a:latin typeface="Calibri"/>
                          <a:cs typeface="Calibri"/>
                        </a:rPr>
                        <a:t> </a:t>
                      </a:r>
                      <a:r>
                        <a:rPr sz="700" spc="-10" dirty="0">
                          <a:latin typeface="Calibri"/>
                          <a:cs typeface="Calibri"/>
                        </a:rPr>
                        <a:t>ilişkin</a:t>
                      </a:r>
                      <a:r>
                        <a:rPr sz="700" spc="10" dirty="0">
                          <a:latin typeface="Calibri"/>
                          <a:cs typeface="Calibri"/>
                        </a:rPr>
                        <a:t> </a:t>
                      </a:r>
                      <a:r>
                        <a:rPr sz="700" spc="-10" dirty="0">
                          <a:latin typeface="Calibri"/>
                          <a:cs typeface="Calibri"/>
                        </a:rPr>
                        <a:t>uygulamalara</a:t>
                      </a:r>
                      <a:r>
                        <a:rPr sz="700" spc="10"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spc="-20" dirty="0">
                          <a:latin typeface="Calibri"/>
                          <a:cs typeface="Calibri"/>
                        </a:rPr>
                        <a:t>eden</a:t>
                      </a:r>
                      <a:r>
                        <a:rPr sz="700" spc="500" dirty="0">
                          <a:latin typeface="Calibri"/>
                          <a:cs typeface="Calibri"/>
                        </a:rPr>
                        <a:t> </a:t>
                      </a:r>
                      <a:r>
                        <a:rPr sz="700" spc="-10" dirty="0">
                          <a:latin typeface="Calibri"/>
                          <a:cs typeface="Calibri"/>
                        </a:rPr>
                        <a:t>kullanıcının </a:t>
                      </a:r>
                      <a:r>
                        <a:rPr sz="700" dirty="0">
                          <a:latin typeface="Calibri"/>
                          <a:cs typeface="Calibri"/>
                        </a:rPr>
                        <a:t>yetkisi, </a:t>
                      </a:r>
                      <a:r>
                        <a:rPr sz="700" spc="-10" dirty="0">
                          <a:latin typeface="Calibri"/>
                          <a:cs typeface="Calibri"/>
                        </a:rPr>
                        <a:t>fiilin</a:t>
                      </a:r>
                      <a:r>
                        <a:rPr sz="700" spc="-5" dirty="0">
                          <a:latin typeface="Calibri"/>
                          <a:cs typeface="Calibri"/>
                        </a:rPr>
                        <a:t> </a:t>
                      </a:r>
                      <a:r>
                        <a:rPr sz="700" spc="-10" dirty="0">
                          <a:latin typeface="Calibri"/>
                          <a:cs typeface="Calibri"/>
                        </a:rPr>
                        <a:t>ağırlığına</a:t>
                      </a:r>
                      <a:r>
                        <a:rPr sz="700" spc="-5" dirty="0">
                          <a:latin typeface="Calibri"/>
                          <a:cs typeface="Calibri"/>
                        </a:rPr>
                        <a:t> </a:t>
                      </a:r>
                      <a:r>
                        <a:rPr sz="700" dirty="0">
                          <a:latin typeface="Calibri"/>
                          <a:cs typeface="Calibri"/>
                        </a:rPr>
                        <a:t>göre</a:t>
                      </a:r>
                      <a:r>
                        <a:rPr sz="700" spc="-15" dirty="0">
                          <a:latin typeface="Calibri"/>
                          <a:cs typeface="Calibri"/>
                        </a:rPr>
                        <a:t> </a:t>
                      </a:r>
                      <a:r>
                        <a:rPr sz="700" dirty="0">
                          <a:latin typeface="Calibri"/>
                          <a:cs typeface="Calibri"/>
                        </a:rPr>
                        <a:t>3</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5" dirty="0">
                          <a:latin typeface="Calibri"/>
                          <a:cs typeface="Calibri"/>
                        </a:rPr>
                        <a:t> </a:t>
                      </a:r>
                      <a:r>
                        <a:rPr sz="700" spc="-10" dirty="0">
                          <a:latin typeface="Calibri"/>
                          <a:cs typeface="Calibri"/>
                        </a:rPr>
                        <a:t>alınır;</a:t>
                      </a:r>
                      <a:endParaRPr sz="700">
                        <a:latin typeface="Calibri"/>
                        <a:cs typeface="Calibri"/>
                      </a:endParaRPr>
                    </a:p>
                    <a:p>
                      <a:pPr marL="68580" marR="92075" indent="-635">
                        <a:lnSpc>
                          <a:spcPts val="969"/>
                        </a:lnSpc>
                        <a:spcBef>
                          <a:spcPts val="20"/>
                        </a:spcBef>
                      </a:pPr>
                      <a:r>
                        <a:rPr sz="700" spc="-10" dirty="0">
                          <a:latin typeface="Calibri"/>
                          <a:cs typeface="Calibri"/>
                        </a:rPr>
                        <a:t>firmanın </a:t>
                      </a:r>
                      <a:r>
                        <a:rPr sz="700" dirty="0">
                          <a:latin typeface="Calibri"/>
                          <a:cs typeface="Calibri"/>
                        </a:rPr>
                        <a:t>denetim</a:t>
                      </a:r>
                      <a:r>
                        <a:rPr sz="700" spc="-5" dirty="0">
                          <a:latin typeface="Calibri"/>
                          <a:cs typeface="Calibri"/>
                        </a:rPr>
                        <a:t> </a:t>
                      </a:r>
                      <a:r>
                        <a:rPr sz="700" spc="-10" dirty="0">
                          <a:latin typeface="Calibri"/>
                          <a:cs typeface="Calibri"/>
                        </a:rPr>
                        <a:t>başvuruları </a:t>
                      </a:r>
                      <a:r>
                        <a:rPr sz="700" dirty="0">
                          <a:latin typeface="Calibri"/>
                          <a:cs typeface="Calibri"/>
                        </a:rPr>
                        <a:t>6</a:t>
                      </a:r>
                      <a:r>
                        <a:rPr sz="700" spc="-10"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 </a:t>
                      </a:r>
                      <a:r>
                        <a:rPr sz="700" spc="-10" dirty="0">
                          <a:latin typeface="Calibri"/>
                          <a:cs typeface="Calibri"/>
                        </a:rPr>
                        <a:t>fiili </a:t>
                      </a:r>
                      <a:r>
                        <a:rPr sz="700" dirty="0">
                          <a:latin typeface="Calibri"/>
                          <a:cs typeface="Calibri"/>
                        </a:rPr>
                        <a:t>denetime</a:t>
                      </a:r>
                      <a:r>
                        <a:rPr sz="700" spc="-10" dirty="0">
                          <a:latin typeface="Calibri"/>
                          <a:cs typeface="Calibri"/>
                        </a:rPr>
                        <a:t> yönlendirilir.</a:t>
                      </a:r>
                      <a:r>
                        <a:rPr sz="700" spc="50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yaptırımlar</a:t>
                      </a:r>
                      <a:r>
                        <a:rPr sz="700" dirty="0">
                          <a:latin typeface="Calibri"/>
                          <a:cs typeface="Calibri"/>
                        </a:rPr>
                        <a:t> </a:t>
                      </a:r>
                      <a:r>
                        <a:rPr sz="700" spc="-10" dirty="0">
                          <a:latin typeface="Calibri"/>
                          <a:cs typeface="Calibri"/>
                        </a:rPr>
                        <a:t>uygulanırken</a:t>
                      </a:r>
                      <a:r>
                        <a:rPr sz="700" spc="15" dirty="0">
                          <a:latin typeface="Calibri"/>
                          <a:cs typeface="Calibri"/>
                        </a:rPr>
                        <a:t> </a:t>
                      </a:r>
                      <a:r>
                        <a:rPr sz="700" spc="-10" dirty="0">
                          <a:latin typeface="Calibri"/>
                          <a:cs typeface="Calibri"/>
                        </a:rPr>
                        <a:t>belirlenen</a:t>
                      </a:r>
                      <a:r>
                        <a:rPr sz="700" spc="5" dirty="0">
                          <a:latin typeface="Calibri"/>
                          <a:cs typeface="Calibri"/>
                        </a:rPr>
                        <a:t> </a:t>
                      </a:r>
                      <a:r>
                        <a:rPr sz="700" dirty="0">
                          <a:latin typeface="Calibri"/>
                          <a:cs typeface="Calibri"/>
                        </a:rPr>
                        <a:t>süreler</a:t>
                      </a:r>
                      <a:r>
                        <a:rPr sz="700" spc="2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oranları,</a:t>
                      </a:r>
                      <a:endParaRPr sz="700">
                        <a:latin typeface="Calibri"/>
                        <a:cs typeface="Calibri"/>
                      </a:endParaRPr>
                    </a:p>
                    <a:p>
                      <a:pPr marL="68580" marR="177800">
                        <a:lnSpc>
                          <a:spcPts val="969"/>
                        </a:lnSpc>
                        <a:spcBef>
                          <a:spcPts val="15"/>
                        </a:spcBef>
                      </a:pPr>
                      <a:r>
                        <a:rPr sz="700" spc="-10" dirty="0">
                          <a:latin typeface="Calibri"/>
                          <a:cs typeface="Calibri"/>
                        </a:rPr>
                        <a:t>firmanın başvuru</a:t>
                      </a:r>
                      <a:r>
                        <a:rPr sz="700" spc="-5" dirty="0">
                          <a:latin typeface="Calibri"/>
                          <a:cs typeface="Calibri"/>
                        </a:rPr>
                        <a:t> </a:t>
                      </a:r>
                      <a:r>
                        <a:rPr sz="700" dirty="0">
                          <a:latin typeface="Calibri"/>
                          <a:cs typeface="Calibri"/>
                        </a:rPr>
                        <a:t>sıklığı, varsa</a:t>
                      </a:r>
                      <a:r>
                        <a:rPr sz="700" spc="-10" dirty="0">
                          <a:latin typeface="Calibri"/>
                          <a:cs typeface="Calibri"/>
                        </a:rPr>
                        <a:t> </a:t>
                      </a:r>
                      <a:r>
                        <a:rPr sz="700" dirty="0">
                          <a:latin typeface="Calibri"/>
                          <a:cs typeface="Calibri"/>
                        </a:rPr>
                        <a:t>önceki</a:t>
                      </a:r>
                      <a:r>
                        <a:rPr sz="700" spc="5" dirty="0">
                          <a:latin typeface="Calibri"/>
                          <a:cs typeface="Calibri"/>
                        </a:rPr>
                        <a:t> </a:t>
                      </a:r>
                      <a:r>
                        <a:rPr sz="700" spc="-10" dirty="0">
                          <a:latin typeface="Calibri"/>
                          <a:cs typeface="Calibri"/>
                        </a:rPr>
                        <a:t>ihlalleri </a:t>
                      </a:r>
                      <a:r>
                        <a:rPr sz="700" dirty="0">
                          <a:latin typeface="Calibri"/>
                          <a:cs typeface="Calibri"/>
                        </a:rPr>
                        <a:t>ve/veya</a:t>
                      </a:r>
                      <a:r>
                        <a:rPr sz="700" spc="-10" dirty="0">
                          <a:latin typeface="Calibri"/>
                          <a:cs typeface="Calibri"/>
                        </a:rPr>
                        <a:t> </a:t>
                      </a:r>
                      <a:r>
                        <a:rPr sz="700" dirty="0">
                          <a:latin typeface="Calibri"/>
                          <a:cs typeface="Calibri"/>
                        </a:rPr>
                        <a:t>ürünün</a:t>
                      </a:r>
                      <a:r>
                        <a:rPr sz="700" spc="-5" dirty="0">
                          <a:latin typeface="Calibri"/>
                          <a:cs typeface="Calibri"/>
                        </a:rPr>
                        <a:t> </a:t>
                      </a:r>
                      <a:r>
                        <a:rPr sz="700" spc="-10" dirty="0">
                          <a:latin typeface="Calibri"/>
                          <a:cs typeface="Calibri"/>
                        </a:rPr>
                        <a:t>niteliği </a:t>
                      </a:r>
                      <a:r>
                        <a:rPr sz="700" spc="-20" dirty="0">
                          <a:latin typeface="Calibri"/>
                          <a:cs typeface="Calibri"/>
                        </a:rPr>
                        <a:t>gibi</a:t>
                      </a:r>
                      <a:r>
                        <a:rPr sz="700" spc="500" dirty="0">
                          <a:latin typeface="Calibri"/>
                          <a:cs typeface="Calibri"/>
                        </a:rPr>
                        <a:t> </a:t>
                      </a:r>
                      <a:r>
                        <a:rPr sz="700" spc="-10" dirty="0">
                          <a:latin typeface="Calibri"/>
                          <a:cs typeface="Calibri"/>
                        </a:rPr>
                        <a:t>hususlar</a:t>
                      </a:r>
                      <a:r>
                        <a:rPr sz="700" spc="-5" dirty="0">
                          <a:latin typeface="Calibri"/>
                          <a:cs typeface="Calibri"/>
                        </a:rPr>
                        <a:t> </a:t>
                      </a:r>
                      <a:r>
                        <a:rPr sz="700" dirty="0">
                          <a:latin typeface="Calibri"/>
                          <a:cs typeface="Calibri"/>
                        </a:rPr>
                        <a:t>dikkate</a:t>
                      </a:r>
                      <a:r>
                        <a:rPr sz="700" spc="5" dirty="0">
                          <a:latin typeface="Calibri"/>
                          <a:cs typeface="Calibri"/>
                        </a:rPr>
                        <a:t> </a:t>
                      </a:r>
                      <a:r>
                        <a:rPr sz="700" spc="-10" dirty="0">
                          <a:latin typeface="Calibri"/>
                          <a:cs typeface="Calibri"/>
                        </a:rPr>
                        <a:t>alınarak</a:t>
                      </a:r>
                      <a:r>
                        <a:rPr sz="700" spc="-5" dirty="0">
                          <a:latin typeface="Calibri"/>
                          <a:cs typeface="Calibri"/>
                        </a:rPr>
                        <a:t> </a:t>
                      </a:r>
                      <a:r>
                        <a:rPr sz="700" spc="-10" dirty="0">
                          <a:latin typeface="Calibri"/>
                          <a:cs typeface="Calibri"/>
                        </a:rPr>
                        <a:t>belirlenir.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gn="just">
                        <a:lnSpc>
                          <a:spcPts val="950"/>
                        </a:lnSpc>
                      </a:pPr>
                      <a:r>
                        <a:rPr sz="700" dirty="0">
                          <a:latin typeface="Calibri"/>
                          <a:cs typeface="Calibri"/>
                        </a:rPr>
                        <a:t>(2)</a:t>
                      </a:r>
                      <a:r>
                        <a:rPr sz="700" spc="-10" dirty="0">
                          <a:latin typeface="Calibri"/>
                          <a:cs typeface="Calibri"/>
                        </a:rPr>
                        <a:t> </a:t>
                      </a:r>
                      <a:r>
                        <a:rPr sz="700" dirty="0">
                          <a:latin typeface="Calibri"/>
                          <a:cs typeface="Calibri"/>
                        </a:rPr>
                        <a:t>TAREKS </a:t>
                      </a:r>
                      <a:r>
                        <a:rPr sz="700" spc="-10" dirty="0">
                          <a:latin typeface="Calibri"/>
                          <a:cs typeface="Calibri"/>
                        </a:rPr>
                        <a:t>üzerinden yürütülen</a:t>
                      </a:r>
                      <a:r>
                        <a:rPr sz="700" spc="-5" dirty="0">
                          <a:latin typeface="Calibri"/>
                          <a:cs typeface="Calibri"/>
                        </a:rPr>
                        <a:t> </a:t>
                      </a:r>
                      <a:r>
                        <a:rPr sz="700" spc="-10" dirty="0">
                          <a:latin typeface="Calibri"/>
                          <a:cs typeface="Calibri"/>
                        </a:rPr>
                        <a:t>denetimlerde,</a:t>
                      </a:r>
                      <a:r>
                        <a:rPr sz="700" dirty="0">
                          <a:latin typeface="Calibri"/>
                          <a:cs typeface="Calibri"/>
                        </a:rPr>
                        <a:t> </a:t>
                      </a:r>
                      <a:r>
                        <a:rPr sz="700" spc="-10" dirty="0">
                          <a:latin typeface="Calibri"/>
                          <a:cs typeface="Calibri"/>
                        </a:rPr>
                        <a:t>ilgili</a:t>
                      </a:r>
                      <a:r>
                        <a:rPr sz="700" spc="-5" dirty="0">
                          <a:latin typeface="Calibri"/>
                          <a:cs typeface="Calibri"/>
                        </a:rPr>
                        <a:t> </a:t>
                      </a:r>
                      <a:r>
                        <a:rPr sz="700" dirty="0">
                          <a:latin typeface="Calibri"/>
                          <a:cs typeface="Calibri"/>
                        </a:rPr>
                        <a:t>mevzuata, bu</a:t>
                      </a:r>
                      <a:r>
                        <a:rPr sz="700" spc="-5" dirty="0">
                          <a:latin typeface="Calibri"/>
                          <a:cs typeface="Calibri"/>
                        </a:rPr>
                        <a:t> </a:t>
                      </a:r>
                      <a:r>
                        <a:rPr sz="700" dirty="0">
                          <a:latin typeface="Calibri"/>
                          <a:cs typeface="Calibri"/>
                        </a:rPr>
                        <a:t>Tebliğ </a:t>
                      </a:r>
                      <a:r>
                        <a:rPr sz="700" spc="-10" dirty="0">
                          <a:latin typeface="Calibri"/>
                          <a:cs typeface="Calibri"/>
                        </a:rPr>
                        <a:t>hükümlerine</a:t>
                      </a:r>
                      <a:endParaRPr sz="700">
                        <a:latin typeface="Calibri"/>
                        <a:cs typeface="Calibri"/>
                      </a:endParaRPr>
                    </a:p>
                    <a:p>
                      <a:pPr marL="67945" marR="148590" algn="just">
                        <a:lnSpc>
                          <a:spcPct val="112500"/>
                        </a:lnSpc>
                      </a:pPr>
                      <a:r>
                        <a:rPr sz="700" dirty="0">
                          <a:latin typeface="Calibri"/>
                          <a:cs typeface="Calibri"/>
                        </a:rPr>
                        <a:t>ve</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Tebliğe</a:t>
                      </a:r>
                      <a:r>
                        <a:rPr sz="700" spc="-5" dirty="0">
                          <a:latin typeface="Calibri"/>
                          <a:cs typeface="Calibri"/>
                        </a:rPr>
                        <a:t> </a:t>
                      </a:r>
                      <a:r>
                        <a:rPr sz="700" spc="-10" dirty="0">
                          <a:latin typeface="Calibri"/>
                          <a:cs typeface="Calibri"/>
                        </a:rPr>
                        <a:t>ilişkin</a:t>
                      </a:r>
                      <a:r>
                        <a:rPr sz="700" spc="-5" dirty="0">
                          <a:latin typeface="Calibri"/>
                          <a:cs typeface="Calibri"/>
                        </a:rPr>
                        <a:t> </a:t>
                      </a:r>
                      <a:r>
                        <a:rPr sz="700" spc="-10" dirty="0">
                          <a:latin typeface="Calibri"/>
                          <a:cs typeface="Calibri"/>
                        </a:rPr>
                        <a:t>uygulamalara</a:t>
                      </a:r>
                      <a:r>
                        <a:rPr sz="700" dirty="0">
                          <a:latin typeface="Calibri"/>
                          <a:cs typeface="Calibri"/>
                        </a:rPr>
                        <a:t> </a:t>
                      </a:r>
                      <a:r>
                        <a:rPr sz="700" spc="-10" dirty="0">
                          <a:latin typeface="Calibri"/>
                          <a:cs typeface="Calibri"/>
                        </a:rPr>
                        <a:t>aykırı </a:t>
                      </a:r>
                      <a:r>
                        <a:rPr sz="700" dirty="0">
                          <a:latin typeface="Calibri"/>
                          <a:cs typeface="Calibri"/>
                        </a:rPr>
                        <a:t>hareket</a:t>
                      </a:r>
                      <a:r>
                        <a:rPr sz="700" spc="-5" dirty="0">
                          <a:latin typeface="Calibri"/>
                          <a:cs typeface="Calibri"/>
                        </a:rPr>
                        <a:t> </a:t>
                      </a:r>
                      <a:r>
                        <a:rPr sz="700" dirty="0">
                          <a:latin typeface="Calibri"/>
                          <a:cs typeface="Calibri"/>
                        </a:rPr>
                        <a:t>eden</a:t>
                      </a:r>
                      <a:r>
                        <a:rPr sz="700" spc="-5" dirty="0">
                          <a:latin typeface="Calibri"/>
                          <a:cs typeface="Calibri"/>
                        </a:rPr>
                        <a:t> </a:t>
                      </a:r>
                      <a:r>
                        <a:rPr sz="700" dirty="0">
                          <a:latin typeface="Calibri"/>
                          <a:cs typeface="Calibri"/>
                        </a:rPr>
                        <a:t>firma </a:t>
                      </a:r>
                      <a:r>
                        <a:rPr sz="700" spc="-10" dirty="0">
                          <a:latin typeface="Calibri"/>
                          <a:cs typeface="Calibri"/>
                        </a:rPr>
                        <a:t>kullanıcısının</a:t>
                      </a:r>
                      <a:r>
                        <a:rPr sz="700" spc="-5" dirty="0">
                          <a:latin typeface="Calibri"/>
                          <a:cs typeface="Calibri"/>
                        </a:rPr>
                        <a:t> </a:t>
                      </a:r>
                      <a:r>
                        <a:rPr sz="700" spc="-10" dirty="0">
                          <a:latin typeface="Calibri"/>
                          <a:cs typeface="Calibri"/>
                        </a:rPr>
                        <a:t>yetkisi,</a:t>
                      </a:r>
                      <a:r>
                        <a:rPr sz="700" spc="5" dirty="0">
                          <a:latin typeface="Calibri"/>
                          <a:cs typeface="Calibri"/>
                        </a:rPr>
                        <a:t> </a:t>
                      </a:r>
                      <a:r>
                        <a:rPr sz="700" spc="-10" dirty="0">
                          <a:latin typeface="Calibri"/>
                          <a:cs typeface="Calibri"/>
                        </a:rPr>
                        <a:t>fiilin</a:t>
                      </a:r>
                      <a:r>
                        <a:rPr sz="700" spc="500" dirty="0">
                          <a:latin typeface="Calibri"/>
                          <a:cs typeface="Calibri"/>
                        </a:rPr>
                        <a:t> </a:t>
                      </a:r>
                      <a:r>
                        <a:rPr sz="700" spc="-10" dirty="0">
                          <a:latin typeface="Calibri"/>
                          <a:cs typeface="Calibri"/>
                        </a:rPr>
                        <a:t>ağır-</a:t>
                      </a:r>
                      <a:r>
                        <a:rPr sz="700" dirty="0">
                          <a:latin typeface="Calibri"/>
                          <a:cs typeface="Calibri"/>
                        </a:rPr>
                        <a:t>lığına</a:t>
                      </a:r>
                      <a:r>
                        <a:rPr sz="700" spc="5" dirty="0">
                          <a:latin typeface="Calibri"/>
                          <a:cs typeface="Calibri"/>
                        </a:rPr>
                        <a:t> </a:t>
                      </a:r>
                      <a:r>
                        <a:rPr sz="700" dirty="0">
                          <a:latin typeface="Calibri"/>
                          <a:cs typeface="Calibri"/>
                        </a:rPr>
                        <a:t>göre 1</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 askıya</a:t>
                      </a:r>
                      <a:r>
                        <a:rPr sz="700" spc="5" dirty="0">
                          <a:latin typeface="Calibri"/>
                          <a:cs typeface="Calibri"/>
                        </a:rPr>
                        <a:t> </a:t>
                      </a:r>
                      <a:r>
                        <a:rPr sz="700" dirty="0">
                          <a:latin typeface="Calibri"/>
                          <a:cs typeface="Calibri"/>
                        </a:rPr>
                        <a:t>alınır;</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başvuruları</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ila</a:t>
                      </a:r>
                      <a:r>
                        <a:rPr sz="700" spc="5" dirty="0">
                          <a:latin typeface="Calibri"/>
                          <a:cs typeface="Calibri"/>
                        </a:rPr>
                        <a:t> </a:t>
                      </a:r>
                      <a:r>
                        <a:rPr sz="700" spc="-25" dirty="0">
                          <a:latin typeface="Calibri"/>
                          <a:cs typeface="Calibri"/>
                        </a:rPr>
                        <a:t>12</a:t>
                      </a:r>
                      <a:r>
                        <a:rPr sz="700" spc="500" dirty="0">
                          <a:latin typeface="Calibri"/>
                          <a:cs typeface="Calibri"/>
                        </a:rPr>
                        <a:t> </a:t>
                      </a:r>
                      <a:r>
                        <a:rPr sz="700" dirty="0">
                          <a:latin typeface="Calibri"/>
                          <a:cs typeface="Calibri"/>
                        </a:rPr>
                        <a:t>ay</a:t>
                      </a:r>
                      <a:r>
                        <a:rPr sz="700" spc="-10" dirty="0">
                          <a:latin typeface="Calibri"/>
                          <a:cs typeface="Calibri"/>
                        </a:rPr>
                        <a:t> </a:t>
                      </a:r>
                      <a:r>
                        <a:rPr sz="700" dirty="0">
                          <a:latin typeface="Calibri"/>
                          <a:cs typeface="Calibri"/>
                        </a:rPr>
                        <a:t>süreyle</a:t>
                      </a:r>
                      <a:r>
                        <a:rPr sz="700" spc="-5" dirty="0">
                          <a:latin typeface="Calibri"/>
                          <a:cs typeface="Calibri"/>
                        </a:rPr>
                        <a:t> </a:t>
                      </a:r>
                      <a:r>
                        <a:rPr sz="700" dirty="0">
                          <a:latin typeface="Calibri"/>
                          <a:cs typeface="Calibri"/>
                        </a:rPr>
                        <a:t>fiili denetime</a:t>
                      </a:r>
                      <a:r>
                        <a:rPr sz="700" spc="-5" dirty="0">
                          <a:latin typeface="Calibri"/>
                          <a:cs typeface="Calibri"/>
                        </a:rPr>
                        <a:t> </a:t>
                      </a:r>
                      <a:r>
                        <a:rPr sz="700" dirty="0">
                          <a:latin typeface="Calibri"/>
                          <a:cs typeface="Calibri"/>
                        </a:rPr>
                        <a:t>yönlendirilir.</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yaptırımlar</a:t>
                      </a:r>
                      <a:r>
                        <a:rPr sz="700" spc="-5" dirty="0">
                          <a:latin typeface="Calibri"/>
                          <a:cs typeface="Calibri"/>
                        </a:rPr>
                        <a:t> </a:t>
                      </a:r>
                      <a:r>
                        <a:rPr sz="700" dirty="0">
                          <a:latin typeface="Calibri"/>
                          <a:cs typeface="Calibri"/>
                        </a:rPr>
                        <a:t>uygulanırken</a:t>
                      </a:r>
                      <a:r>
                        <a:rPr sz="700" spc="-5" dirty="0">
                          <a:latin typeface="Calibri"/>
                          <a:cs typeface="Calibri"/>
                        </a:rPr>
                        <a:t> </a:t>
                      </a:r>
                      <a:r>
                        <a:rPr sz="700" dirty="0">
                          <a:latin typeface="Calibri"/>
                          <a:cs typeface="Calibri"/>
                        </a:rPr>
                        <a:t>belirlenen</a:t>
                      </a:r>
                      <a:r>
                        <a:rPr sz="700" spc="-5" dirty="0">
                          <a:latin typeface="Calibri"/>
                          <a:cs typeface="Calibri"/>
                        </a:rPr>
                        <a:t> </a:t>
                      </a:r>
                      <a:r>
                        <a:rPr sz="700" spc="-10" dirty="0">
                          <a:latin typeface="Calibri"/>
                          <a:cs typeface="Calibri"/>
                        </a:rPr>
                        <a:t>süreler</a:t>
                      </a:r>
                      <a:r>
                        <a:rPr sz="700" spc="500" dirty="0">
                          <a:latin typeface="Calibri"/>
                          <a:cs typeface="Calibri"/>
                        </a:rPr>
                        <a:t> </a:t>
                      </a:r>
                      <a:r>
                        <a:rPr sz="700" dirty="0">
                          <a:latin typeface="Calibri"/>
                          <a:cs typeface="Calibri"/>
                        </a:rPr>
                        <a:t>ve</a:t>
                      </a:r>
                      <a:r>
                        <a:rPr sz="700" spc="45" dirty="0">
                          <a:latin typeface="Calibri"/>
                          <a:cs typeface="Calibri"/>
                        </a:rPr>
                        <a:t> </a:t>
                      </a:r>
                      <a:r>
                        <a:rPr sz="700" dirty="0">
                          <a:latin typeface="Calibri"/>
                          <a:cs typeface="Calibri"/>
                        </a:rPr>
                        <a:t>denetim</a:t>
                      </a:r>
                      <a:r>
                        <a:rPr sz="700" spc="55" dirty="0">
                          <a:latin typeface="Calibri"/>
                          <a:cs typeface="Calibri"/>
                        </a:rPr>
                        <a:t> </a:t>
                      </a:r>
                      <a:r>
                        <a:rPr sz="700" dirty="0">
                          <a:latin typeface="Calibri"/>
                          <a:cs typeface="Calibri"/>
                        </a:rPr>
                        <a:t>oranları,</a:t>
                      </a:r>
                      <a:r>
                        <a:rPr sz="700" spc="50" dirty="0">
                          <a:latin typeface="Calibri"/>
                          <a:cs typeface="Calibri"/>
                        </a:rPr>
                        <a:t> </a:t>
                      </a:r>
                      <a:r>
                        <a:rPr sz="700" dirty="0">
                          <a:latin typeface="Calibri"/>
                          <a:cs typeface="Calibri"/>
                        </a:rPr>
                        <a:t>firmanın</a:t>
                      </a:r>
                      <a:r>
                        <a:rPr sz="700" spc="50" dirty="0">
                          <a:latin typeface="Calibri"/>
                          <a:cs typeface="Calibri"/>
                        </a:rPr>
                        <a:t> </a:t>
                      </a:r>
                      <a:r>
                        <a:rPr sz="700" dirty="0">
                          <a:latin typeface="Calibri"/>
                          <a:cs typeface="Calibri"/>
                        </a:rPr>
                        <a:t>başvuru</a:t>
                      </a:r>
                      <a:r>
                        <a:rPr sz="700" spc="45" dirty="0">
                          <a:latin typeface="Calibri"/>
                          <a:cs typeface="Calibri"/>
                        </a:rPr>
                        <a:t> </a:t>
                      </a:r>
                      <a:r>
                        <a:rPr sz="700" dirty="0">
                          <a:latin typeface="Calibri"/>
                          <a:cs typeface="Calibri"/>
                        </a:rPr>
                        <a:t>sıklığı,</a:t>
                      </a:r>
                      <a:r>
                        <a:rPr sz="700" spc="50" dirty="0">
                          <a:latin typeface="Calibri"/>
                          <a:cs typeface="Calibri"/>
                        </a:rPr>
                        <a:t> </a:t>
                      </a:r>
                      <a:r>
                        <a:rPr sz="700" dirty="0">
                          <a:latin typeface="Calibri"/>
                          <a:cs typeface="Calibri"/>
                        </a:rPr>
                        <a:t>varsa</a:t>
                      </a:r>
                      <a:r>
                        <a:rPr sz="700" spc="50" dirty="0">
                          <a:latin typeface="Calibri"/>
                          <a:cs typeface="Calibri"/>
                        </a:rPr>
                        <a:t> </a:t>
                      </a:r>
                      <a:r>
                        <a:rPr sz="700" dirty="0">
                          <a:latin typeface="Calibri"/>
                          <a:cs typeface="Calibri"/>
                        </a:rPr>
                        <a:t>önceki</a:t>
                      </a:r>
                      <a:r>
                        <a:rPr sz="700" spc="40" dirty="0">
                          <a:latin typeface="Calibri"/>
                          <a:cs typeface="Calibri"/>
                        </a:rPr>
                        <a:t> </a:t>
                      </a:r>
                      <a:r>
                        <a:rPr sz="700" dirty="0">
                          <a:latin typeface="Calibri"/>
                          <a:cs typeface="Calibri"/>
                        </a:rPr>
                        <a:t>ihlalleri</a:t>
                      </a:r>
                      <a:r>
                        <a:rPr sz="700" spc="45" dirty="0">
                          <a:latin typeface="Calibri"/>
                          <a:cs typeface="Calibri"/>
                        </a:rPr>
                        <a:t> </a:t>
                      </a:r>
                      <a:r>
                        <a:rPr sz="700" dirty="0">
                          <a:latin typeface="Calibri"/>
                          <a:cs typeface="Calibri"/>
                        </a:rPr>
                        <a:t>ve/veya</a:t>
                      </a:r>
                      <a:r>
                        <a:rPr sz="700" spc="45" dirty="0">
                          <a:latin typeface="Calibri"/>
                          <a:cs typeface="Calibri"/>
                        </a:rPr>
                        <a:t> </a:t>
                      </a:r>
                      <a:r>
                        <a:rPr sz="700" spc="-10" dirty="0">
                          <a:latin typeface="Calibri"/>
                          <a:cs typeface="Calibri"/>
                        </a:rPr>
                        <a:t>ürünün</a:t>
                      </a:r>
                      <a:endParaRPr sz="700">
                        <a:latin typeface="Calibri"/>
                        <a:cs typeface="Calibri"/>
                      </a:endParaRPr>
                    </a:p>
                    <a:p>
                      <a:pPr marL="67945" algn="just">
                        <a:lnSpc>
                          <a:spcPct val="100000"/>
                        </a:lnSpc>
                        <a:spcBef>
                          <a:spcPts val="130"/>
                        </a:spcBef>
                      </a:pPr>
                      <a:r>
                        <a:rPr sz="700" spc="-10" dirty="0">
                          <a:latin typeface="Calibri"/>
                          <a:cs typeface="Calibri"/>
                        </a:rPr>
                        <a:t>niteliği</a:t>
                      </a:r>
                      <a:r>
                        <a:rPr sz="700" spc="-15" dirty="0">
                          <a:latin typeface="Calibri"/>
                          <a:cs typeface="Calibri"/>
                        </a:rPr>
                        <a:t> </a:t>
                      </a:r>
                      <a:r>
                        <a:rPr sz="700" dirty="0">
                          <a:latin typeface="Calibri"/>
                          <a:cs typeface="Calibri"/>
                        </a:rPr>
                        <a:t>gibi</a:t>
                      </a:r>
                      <a:r>
                        <a:rPr sz="700" spc="-15" dirty="0">
                          <a:latin typeface="Calibri"/>
                          <a:cs typeface="Calibri"/>
                        </a:rPr>
                        <a:t> </a:t>
                      </a:r>
                      <a:r>
                        <a:rPr sz="700" spc="-10" dirty="0">
                          <a:latin typeface="Calibri"/>
                          <a:cs typeface="Calibri"/>
                        </a:rPr>
                        <a:t>hususlar</a:t>
                      </a:r>
                      <a:r>
                        <a:rPr sz="700" spc="-15" dirty="0">
                          <a:latin typeface="Calibri"/>
                          <a:cs typeface="Calibri"/>
                        </a:rPr>
                        <a:t> </a:t>
                      </a:r>
                      <a:r>
                        <a:rPr sz="700" dirty="0">
                          <a:latin typeface="Calibri"/>
                          <a:cs typeface="Calibri"/>
                        </a:rPr>
                        <a:t>dikkate alınarak </a:t>
                      </a:r>
                      <a:r>
                        <a:rPr sz="700" spc="-10" dirty="0">
                          <a:latin typeface="Calibri"/>
                          <a:cs typeface="Calibri"/>
                        </a:rPr>
                        <a:t>belirlenir.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2649">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5" name="object 5"/>
          <p:cNvSpPr txBox="1"/>
          <p:nvPr/>
        </p:nvSpPr>
        <p:spPr>
          <a:xfrm>
            <a:off x="1650680" y="1676407"/>
            <a:ext cx="8744382" cy="1291495"/>
          </a:xfrm>
          <a:prstGeom prst="rect">
            <a:avLst/>
          </a:prstGeom>
        </p:spPr>
        <p:txBody>
          <a:bodyPr vert="horz" wrap="square" lIns="0" tIns="32246" rIns="0" bIns="0" rtlCol="0">
            <a:spAutoFit/>
          </a:bodyPr>
          <a:lstStyle/>
          <a:p>
            <a:pPr marL="11516">
              <a:spcBef>
                <a:spcPts val="254"/>
              </a:spcBef>
            </a:pPr>
            <a:r>
              <a:rPr sz="725" b="1" dirty="0">
                <a:latin typeface="Calibri"/>
                <a:cs typeface="Calibri"/>
              </a:rPr>
              <a:t>Geçiş</a:t>
            </a:r>
            <a:r>
              <a:rPr sz="725" b="1" spc="-32" dirty="0">
                <a:latin typeface="Calibri"/>
                <a:cs typeface="Calibri"/>
              </a:rPr>
              <a:t> </a:t>
            </a:r>
            <a:r>
              <a:rPr sz="725" b="1" spc="-9" dirty="0">
                <a:latin typeface="Calibri"/>
                <a:cs typeface="Calibri"/>
              </a:rPr>
              <a:t>süreci</a:t>
            </a:r>
            <a:endParaRPr sz="725">
              <a:latin typeface="Calibri"/>
              <a:cs typeface="Calibri"/>
            </a:endParaRPr>
          </a:p>
          <a:p>
            <a:pPr marL="91555" marR="4607" indent="328792">
              <a:lnSpc>
                <a:spcPct val="116199"/>
              </a:lnSpc>
              <a:spcBef>
                <a:spcPts val="18"/>
              </a:spcBef>
            </a:pPr>
            <a:r>
              <a:rPr sz="725" b="1" dirty="0">
                <a:latin typeface="Calibri"/>
                <a:cs typeface="Calibri"/>
              </a:rPr>
              <a:t>GEÇİCİ</a:t>
            </a:r>
            <a:r>
              <a:rPr sz="725" b="1" spc="-9" dirty="0">
                <a:latin typeface="Calibri"/>
                <a:cs typeface="Calibri"/>
              </a:rPr>
              <a:t> </a:t>
            </a:r>
            <a:r>
              <a:rPr sz="725" b="1" dirty="0">
                <a:latin typeface="Calibri"/>
                <a:cs typeface="Calibri"/>
              </a:rPr>
              <a:t>MADDE</a:t>
            </a:r>
            <a:r>
              <a:rPr sz="725" b="1" spc="5" dirty="0">
                <a:latin typeface="Calibri"/>
                <a:cs typeface="Calibri"/>
              </a:rPr>
              <a:t> </a:t>
            </a:r>
            <a:r>
              <a:rPr sz="725" b="1" dirty="0">
                <a:latin typeface="Calibri"/>
                <a:cs typeface="Calibri"/>
              </a:rPr>
              <a:t>1</a:t>
            </a:r>
            <a:r>
              <a:rPr sz="725" b="1" dirty="0">
                <a:solidFill>
                  <a:srgbClr val="221F1F"/>
                </a:solidFill>
                <a:latin typeface="Calibri"/>
                <a:cs typeface="Calibri"/>
              </a:rPr>
              <a:t>-</a:t>
            </a:r>
            <a:r>
              <a:rPr sz="725" b="1" spc="5" dirty="0">
                <a:solidFill>
                  <a:srgbClr val="221F1F"/>
                </a:solidFill>
                <a:latin typeface="Calibri"/>
                <a:cs typeface="Calibri"/>
              </a:rPr>
              <a:t> </a:t>
            </a:r>
            <a:r>
              <a:rPr sz="725" dirty="0">
                <a:solidFill>
                  <a:srgbClr val="221F1F"/>
                </a:solidFill>
                <a:latin typeface="Calibri"/>
                <a:cs typeface="Calibri"/>
              </a:rPr>
              <a:t>(1) )</a:t>
            </a:r>
            <a:r>
              <a:rPr sz="725" spc="-54" dirty="0">
                <a:solidFill>
                  <a:srgbClr val="221F1F"/>
                </a:solidFill>
                <a:latin typeface="Calibri"/>
                <a:cs typeface="Calibri"/>
              </a:rPr>
              <a:t> </a:t>
            </a:r>
            <a:r>
              <a:rPr sz="725" dirty="0">
                <a:latin typeface="Calibri"/>
                <a:cs typeface="Calibri"/>
              </a:rPr>
              <a:t>1/1/2026 </a:t>
            </a:r>
            <a:r>
              <a:rPr sz="725" spc="-9" dirty="0">
                <a:latin typeface="Calibri"/>
                <a:cs typeface="Calibri"/>
              </a:rPr>
              <a:t>tarihinden</a:t>
            </a:r>
            <a:r>
              <a:rPr sz="725" dirty="0">
                <a:latin typeface="Calibri"/>
                <a:cs typeface="Calibri"/>
              </a:rPr>
              <a:t> önce çıkış</a:t>
            </a:r>
            <a:r>
              <a:rPr sz="725" spc="14" dirty="0">
                <a:latin typeface="Calibri"/>
                <a:cs typeface="Calibri"/>
              </a:rPr>
              <a:t> </a:t>
            </a:r>
            <a:r>
              <a:rPr sz="725" spc="-9" dirty="0">
                <a:latin typeface="Calibri"/>
                <a:cs typeface="Calibri"/>
              </a:rPr>
              <a:t>ülkesinde</a:t>
            </a:r>
            <a:r>
              <a:rPr sz="725" dirty="0">
                <a:latin typeface="Calibri"/>
                <a:cs typeface="Calibri"/>
              </a:rPr>
              <a:t> ihraç </a:t>
            </a:r>
            <a:r>
              <a:rPr sz="725" spc="-9" dirty="0">
                <a:latin typeface="Calibri"/>
                <a:cs typeface="Calibri"/>
              </a:rPr>
              <a:t>amacıyla</a:t>
            </a:r>
            <a:r>
              <a:rPr sz="725" dirty="0">
                <a:latin typeface="Calibri"/>
                <a:cs typeface="Calibri"/>
              </a:rPr>
              <a:t> Türkiye'ye sevk</a:t>
            </a:r>
            <a:r>
              <a:rPr sz="725" spc="9" dirty="0">
                <a:latin typeface="Calibri"/>
                <a:cs typeface="Calibri"/>
              </a:rPr>
              <a:t> </a:t>
            </a:r>
            <a:r>
              <a:rPr sz="725" spc="-9" dirty="0">
                <a:latin typeface="Calibri"/>
                <a:cs typeface="Calibri"/>
              </a:rPr>
              <a:t>edilmek</a:t>
            </a:r>
            <a:r>
              <a:rPr sz="725" dirty="0">
                <a:latin typeface="Calibri"/>
                <a:cs typeface="Calibri"/>
              </a:rPr>
              <a:t> üzere taşıma belgesi</a:t>
            </a:r>
            <a:r>
              <a:rPr sz="725" spc="-5" dirty="0">
                <a:latin typeface="Calibri"/>
                <a:cs typeface="Calibri"/>
              </a:rPr>
              <a:t> </a:t>
            </a:r>
            <a:r>
              <a:rPr sz="725" spc="-9" dirty="0">
                <a:latin typeface="Calibri"/>
                <a:cs typeface="Calibri"/>
              </a:rPr>
              <a:t>düzenlenmiş</a:t>
            </a:r>
            <a:r>
              <a:rPr sz="725" dirty="0">
                <a:latin typeface="Calibri"/>
                <a:cs typeface="Calibri"/>
              </a:rPr>
              <a:t> veya Gümrük</a:t>
            </a:r>
            <a:r>
              <a:rPr sz="725" spc="-14" dirty="0">
                <a:latin typeface="Calibri"/>
                <a:cs typeface="Calibri"/>
              </a:rPr>
              <a:t> </a:t>
            </a:r>
            <a:r>
              <a:rPr sz="725" spc="-9" dirty="0">
                <a:latin typeface="Calibri"/>
                <a:cs typeface="Calibri"/>
              </a:rPr>
              <a:t>Mevzuatı</a:t>
            </a:r>
            <a:r>
              <a:rPr sz="725" dirty="0">
                <a:latin typeface="Calibri"/>
                <a:cs typeface="Calibri"/>
              </a:rPr>
              <a:t> </a:t>
            </a:r>
            <a:r>
              <a:rPr sz="725" spc="-9" dirty="0">
                <a:latin typeface="Calibri"/>
                <a:cs typeface="Calibri"/>
              </a:rPr>
              <a:t>uyarınca</a:t>
            </a:r>
            <a:r>
              <a:rPr sz="725" dirty="0">
                <a:latin typeface="Calibri"/>
                <a:cs typeface="Calibri"/>
              </a:rPr>
              <a:t> gümrük</a:t>
            </a:r>
            <a:r>
              <a:rPr sz="725" spc="-5" dirty="0">
                <a:latin typeface="Calibri"/>
                <a:cs typeface="Calibri"/>
              </a:rPr>
              <a:t> </a:t>
            </a:r>
            <a:r>
              <a:rPr sz="725" spc="-9" dirty="0">
                <a:latin typeface="Calibri"/>
                <a:cs typeface="Calibri"/>
              </a:rPr>
              <a:t>idarelerine</a:t>
            </a:r>
            <a:r>
              <a:rPr sz="725" dirty="0">
                <a:latin typeface="Calibri"/>
                <a:cs typeface="Calibri"/>
              </a:rPr>
              <a:t> </a:t>
            </a:r>
            <a:r>
              <a:rPr sz="725" spc="-9" dirty="0">
                <a:latin typeface="Calibri"/>
                <a:cs typeface="Calibri"/>
              </a:rPr>
              <a:t>sunulmuş</a:t>
            </a:r>
            <a:r>
              <a:rPr sz="725" dirty="0">
                <a:latin typeface="Calibri"/>
                <a:cs typeface="Calibri"/>
              </a:rPr>
              <a:t> olan </a:t>
            </a:r>
            <a:r>
              <a:rPr sz="725" spc="-9" dirty="0">
                <a:latin typeface="Calibri"/>
                <a:cs typeface="Calibri"/>
              </a:rPr>
              <a:t>ürünlerin</a:t>
            </a:r>
            <a:r>
              <a:rPr sz="725" dirty="0">
                <a:latin typeface="Calibri"/>
                <a:cs typeface="Calibri"/>
              </a:rPr>
              <a:t> </a:t>
            </a:r>
            <a:r>
              <a:rPr sz="725" spc="-9" dirty="0">
                <a:latin typeface="Calibri"/>
                <a:cs typeface="Calibri"/>
              </a:rPr>
              <a:t>ithalatı,</a:t>
            </a:r>
            <a:r>
              <a:rPr sz="725" spc="453" dirty="0">
                <a:latin typeface="Calibri"/>
                <a:cs typeface="Calibri"/>
              </a:rPr>
              <a:t> </a:t>
            </a:r>
            <a:r>
              <a:rPr sz="725" dirty="0">
                <a:latin typeface="Calibri"/>
                <a:cs typeface="Calibri"/>
              </a:rPr>
              <a:t>28/2/2026 </a:t>
            </a:r>
            <a:r>
              <a:rPr sz="725" spc="-9" dirty="0">
                <a:latin typeface="Calibri"/>
                <a:cs typeface="Calibri"/>
              </a:rPr>
              <a:t>tarihine</a:t>
            </a:r>
            <a:r>
              <a:rPr sz="725" dirty="0">
                <a:latin typeface="Calibri"/>
                <a:cs typeface="Calibri"/>
              </a:rPr>
              <a:t> </a:t>
            </a:r>
            <a:r>
              <a:rPr sz="725" spc="-9" dirty="0">
                <a:latin typeface="Calibri"/>
                <a:cs typeface="Calibri"/>
              </a:rPr>
              <a:t>kadar</a:t>
            </a:r>
            <a:r>
              <a:rPr sz="725" dirty="0">
                <a:latin typeface="Calibri"/>
                <a:cs typeface="Calibri"/>
              </a:rPr>
              <a:t> (bu</a:t>
            </a:r>
            <a:r>
              <a:rPr sz="725" spc="9" dirty="0">
                <a:latin typeface="Calibri"/>
                <a:cs typeface="Calibri"/>
              </a:rPr>
              <a:t> </a:t>
            </a:r>
            <a:r>
              <a:rPr sz="725" dirty="0">
                <a:latin typeface="Calibri"/>
                <a:cs typeface="Calibri"/>
              </a:rPr>
              <a:t>tarih</a:t>
            </a:r>
            <a:r>
              <a:rPr sz="725" spc="5" dirty="0">
                <a:latin typeface="Calibri"/>
                <a:cs typeface="Calibri"/>
              </a:rPr>
              <a:t> </a:t>
            </a:r>
            <a:r>
              <a:rPr sz="725" dirty="0">
                <a:latin typeface="Calibri"/>
                <a:cs typeface="Calibri"/>
              </a:rPr>
              <a:t>dahil) TAREKS</a:t>
            </a:r>
            <a:r>
              <a:rPr sz="725" spc="9" dirty="0">
                <a:latin typeface="Calibri"/>
                <a:cs typeface="Calibri"/>
              </a:rPr>
              <a:t> </a:t>
            </a:r>
            <a:r>
              <a:rPr sz="725" spc="-9" dirty="0">
                <a:latin typeface="Calibri"/>
                <a:cs typeface="Calibri"/>
              </a:rPr>
              <a:t>başvurusunun</a:t>
            </a:r>
            <a:r>
              <a:rPr sz="725" dirty="0">
                <a:latin typeface="Calibri"/>
                <a:cs typeface="Calibri"/>
              </a:rPr>
              <a:t> </a:t>
            </a:r>
            <a:r>
              <a:rPr sz="725" spc="-9" dirty="0">
                <a:latin typeface="Calibri"/>
                <a:cs typeface="Calibri"/>
              </a:rPr>
              <a:t>gerçekleştirilmesi</a:t>
            </a:r>
            <a:r>
              <a:rPr sz="725" spc="-5" dirty="0">
                <a:latin typeface="Calibri"/>
                <a:cs typeface="Calibri"/>
              </a:rPr>
              <a:t> </a:t>
            </a:r>
            <a:r>
              <a:rPr sz="725" dirty="0">
                <a:latin typeface="Calibri"/>
                <a:cs typeface="Calibri"/>
              </a:rPr>
              <a:t>ve</a:t>
            </a:r>
            <a:r>
              <a:rPr sz="725" spc="5" dirty="0">
                <a:latin typeface="Calibri"/>
                <a:cs typeface="Calibri"/>
              </a:rPr>
              <a:t> </a:t>
            </a:r>
            <a:r>
              <a:rPr sz="725" spc="-9" dirty="0">
                <a:latin typeface="Calibri"/>
                <a:cs typeface="Calibri"/>
              </a:rPr>
              <a:t>ithalatçı</a:t>
            </a:r>
            <a:r>
              <a:rPr sz="725" spc="-5" dirty="0">
                <a:latin typeface="Calibri"/>
                <a:cs typeface="Calibri"/>
              </a:rPr>
              <a:t> </a:t>
            </a:r>
            <a:r>
              <a:rPr sz="725" spc="-9" dirty="0">
                <a:latin typeface="Calibri"/>
                <a:cs typeface="Calibri"/>
              </a:rPr>
              <a:t>firmanın</a:t>
            </a:r>
            <a:r>
              <a:rPr sz="725" spc="5" dirty="0">
                <a:latin typeface="Calibri"/>
                <a:cs typeface="Calibri"/>
              </a:rPr>
              <a:t> </a:t>
            </a:r>
            <a:r>
              <a:rPr sz="725" dirty="0">
                <a:latin typeface="Calibri"/>
                <a:cs typeface="Calibri"/>
              </a:rPr>
              <a:t>talebi</a:t>
            </a:r>
            <a:r>
              <a:rPr sz="725" spc="9" dirty="0">
                <a:latin typeface="Calibri"/>
                <a:cs typeface="Calibri"/>
              </a:rPr>
              <a:t> </a:t>
            </a:r>
            <a:r>
              <a:rPr sz="725" spc="-9" dirty="0">
                <a:latin typeface="Calibri"/>
                <a:cs typeface="Calibri"/>
              </a:rPr>
              <a:t>halinde,</a:t>
            </a:r>
            <a:r>
              <a:rPr sz="725" spc="5" dirty="0">
                <a:latin typeface="Calibri"/>
                <a:cs typeface="Calibri"/>
              </a:rPr>
              <a:t> </a:t>
            </a:r>
            <a:r>
              <a:rPr sz="725" dirty="0">
                <a:latin typeface="Calibri"/>
                <a:cs typeface="Calibri"/>
              </a:rPr>
              <a:t>15</a:t>
            </a:r>
            <a:r>
              <a:rPr sz="725" spc="5" dirty="0">
                <a:latin typeface="Calibri"/>
                <a:cs typeface="Calibri"/>
              </a:rPr>
              <a:t> </a:t>
            </a:r>
            <a:r>
              <a:rPr sz="725" dirty="0">
                <a:latin typeface="Calibri"/>
                <a:cs typeface="Calibri"/>
              </a:rPr>
              <a:t>inci</a:t>
            </a:r>
            <a:r>
              <a:rPr sz="725" spc="-5" dirty="0">
                <a:latin typeface="Calibri"/>
                <a:cs typeface="Calibri"/>
              </a:rPr>
              <a:t> </a:t>
            </a:r>
            <a:r>
              <a:rPr sz="725" spc="-9" dirty="0">
                <a:latin typeface="Calibri"/>
                <a:cs typeface="Calibri"/>
              </a:rPr>
              <a:t>maddeyle</a:t>
            </a:r>
            <a:r>
              <a:rPr sz="725" spc="5" dirty="0">
                <a:latin typeface="Calibri"/>
                <a:cs typeface="Calibri"/>
              </a:rPr>
              <a:t> </a:t>
            </a:r>
            <a:r>
              <a:rPr sz="725" dirty="0">
                <a:latin typeface="Calibri"/>
                <a:cs typeface="Calibri"/>
              </a:rPr>
              <a:t>yürürlükten </a:t>
            </a:r>
            <a:r>
              <a:rPr sz="725" spc="-9" dirty="0">
                <a:latin typeface="Calibri"/>
                <a:cs typeface="Calibri"/>
              </a:rPr>
              <a:t>kaldırılan</a:t>
            </a:r>
            <a:r>
              <a:rPr sz="725" spc="5" dirty="0">
                <a:latin typeface="Calibri"/>
                <a:cs typeface="Calibri"/>
              </a:rPr>
              <a:t> </a:t>
            </a:r>
            <a:r>
              <a:rPr sz="725" dirty="0">
                <a:latin typeface="Calibri"/>
                <a:cs typeface="Calibri"/>
              </a:rPr>
              <a:t>Tıbbi</a:t>
            </a:r>
            <a:r>
              <a:rPr sz="725" spc="-5" dirty="0">
                <a:latin typeface="Calibri"/>
                <a:cs typeface="Calibri"/>
              </a:rPr>
              <a:t> </a:t>
            </a:r>
            <a:r>
              <a:rPr sz="725" spc="-9" dirty="0">
                <a:latin typeface="Calibri"/>
                <a:cs typeface="Calibri"/>
              </a:rPr>
              <a:t>Cihazların</a:t>
            </a:r>
            <a:r>
              <a:rPr sz="725" dirty="0">
                <a:latin typeface="Calibri"/>
                <a:cs typeface="Calibri"/>
              </a:rPr>
              <a:t> İthalat Denetimi</a:t>
            </a:r>
            <a:r>
              <a:rPr sz="725" spc="-5" dirty="0">
                <a:latin typeface="Calibri"/>
                <a:cs typeface="Calibri"/>
              </a:rPr>
              <a:t> </a:t>
            </a:r>
            <a:r>
              <a:rPr sz="725" dirty="0">
                <a:latin typeface="Calibri"/>
                <a:cs typeface="Calibri"/>
              </a:rPr>
              <a:t>Tebliği</a:t>
            </a:r>
            <a:r>
              <a:rPr sz="725" spc="-5" dirty="0">
                <a:latin typeface="Calibri"/>
                <a:cs typeface="Calibri"/>
              </a:rPr>
              <a:t> </a:t>
            </a:r>
            <a:r>
              <a:rPr sz="725" dirty="0">
                <a:latin typeface="Calibri"/>
                <a:cs typeface="Calibri"/>
              </a:rPr>
              <a:t>(Ürün</a:t>
            </a:r>
            <a:r>
              <a:rPr sz="725" spc="5" dirty="0">
                <a:latin typeface="Calibri"/>
                <a:cs typeface="Calibri"/>
              </a:rPr>
              <a:t> </a:t>
            </a:r>
            <a:r>
              <a:rPr sz="725" spc="-9" dirty="0">
                <a:latin typeface="Calibri"/>
                <a:cs typeface="Calibri"/>
              </a:rPr>
              <a:t>Güvenliği</a:t>
            </a:r>
            <a:r>
              <a:rPr sz="725" spc="-5" dirty="0">
                <a:latin typeface="Calibri"/>
                <a:cs typeface="Calibri"/>
              </a:rPr>
              <a:t> </a:t>
            </a:r>
            <a:r>
              <a:rPr sz="725" dirty="0">
                <a:latin typeface="Calibri"/>
                <a:cs typeface="Calibri"/>
              </a:rPr>
              <a:t>ve</a:t>
            </a:r>
            <a:r>
              <a:rPr sz="725" spc="5" dirty="0">
                <a:latin typeface="Calibri"/>
                <a:cs typeface="Calibri"/>
              </a:rPr>
              <a:t> </a:t>
            </a:r>
            <a:r>
              <a:rPr sz="725" spc="-9" dirty="0">
                <a:latin typeface="Calibri"/>
                <a:cs typeface="Calibri"/>
              </a:rPr>
              <a:t>Denetimi:</a:t>
            </a:r>
            <a:r>
              <a:rPr sz="725" spc="453" dirty="0">
                <a:latin typeface="Calibri"/>
                <a:cs typeface="Calibri"/>
              </a:rPr>
              <a:t> </a:t>
            </a:r>
            <a:r>
              <a:rPr sz="725" dirty="0">
                <a:latin typeface="Calibri"/>
                <a:cs typeface="Calibri"/>
              </a:rPr>
              <a:t>2025/16)'ne</a:t>
            </a:r>
            <a:r>
              <a:rPr sz="725" spc="-9" dirty="0">
                <a:latin typeface="Calibri"/>
                <a:cs typeface="Calibri"/>
              </a:rPr>
              <a:t> </a:t>
            </a:r>
            <a:r>
              <a:rPr sz="725" dirty="0">
                <a:latin typeface="Calibri"/>
                <a:cs typeface="Calibri"/>
              </a:rPr>
              <a:t>göre</a:t>
            </a:r>
            <a:r>
              <a:rPr sz="725" spc="-9" dirty="0">
                <a:latin typeface="Calibri"/>
                <a:cs typeface="Calibri"/>
              </a:rPr>
              <a:t> sonuçlandırılır.</a:t>
            </a:r>
            <a:endParaRPr sz="725">
              <a:latin typeface="Calibri"/>
              <a:cs typeface="Calibri"/>
            </a:endParaRPr>
          </a:p>
          <a:p>
            <a:pPr marL="419196">
              <a:spcBef>
                <a:spcPts val="263"/>
              </a:spcBef>
            </a:pPr>
            <a:r>
              <a:rPr sz="725" b="1" spc="-9" dirty="0">
                <a:latin typeface="Calibri"/>
                <a:cs typeface="Calibri"/>
              </a:rPr>
              <a:t>Yürürlük</a:t>
            </a:r>
            <a:endParaRPr sz="725">
              <a:latin typeface="Calibri"/>
              <a:cs typeface="Calibri"/>
            </a:endParaRPr>
          </a:p>
          <a:p>
            <a:pPr marL="419196">
              <a:spcBef>
                <a:spcPts val="281"/>
              </a:spcBef>
            </a:pPr>
            <a:r>
              <a:rPr sz="725" b="1" dirty="0">
                <a:latin typeface="Calibri"/>
                <a:cs typeface="Calibri"/>
              </a:rPr>
              <a:t>MADDE</a:t>
            </a:r>
            <a:r>
              <a:rPr sz="725" b="1" spc="-9" dirty="0">
                <a:latin typeface="Calibri"/>
                <a:cs typeface="Calibri"/>
              </a:rPr>
              <a:t> </a:t>
            </a:r>
            <a:r>
              <a:rPr sz="725" b="1" dirty="0">
                <a:latin typeface="Calibri"/>
                <a:cs typeface="Calibri"/>
              </a:rPr>
              <a:t>16-</a:t>
            </a:r>
            <a:r>
              <a:rPr sz="725" b="1" spc="-18" dirty="0">
                <a:latin typeface="Calibri"/>
                <a:cs typeface="Calibri"/>
              </a:rPr>
              <a:t> </a:t>
            </a:r>
            <a:r>
              <a:rPr sz="725" dirty="0">
                <a:solidFill>
                  <a:srgbClr val="221F1F"/>
                </a:solidFill>
                <a:latin typeface="Calibri"/>
                <a:cs typeface="Calibri"/>
              </a:rPr>
              <a:t>(1)</a:t>
            </a:r>
            <a:r>
              <a:rPr sz="725" spc="-23" dirty="0">
                <a:solidFill>
                  <a:srgbClr val="221F1F"/>
                </a:solidFill>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Tebliğ</a:t>
            </a:r>
            <a:r>
              <a:rPr sz="725" spc="-5" dirty="0">
                <a:latin typeface="Calibri"/>
                <a:cs typeface="Calibri"/>
              </a:rPr>
              <a:t> </a:t>
            </a:r>
            <a:r>
              <a:rPr sz="725" dirty="0">
                <a:latin typeface="Calibri"/>
                <a:cs typeface="Calibri"/>
              </a:rPr>
              <a:t>1/1/2026</a:t>
            </a:r>
            <a:r>
              <a:rPr sz="725" spc="-14" dirty="0">
                <a:latin typeface="Calibri"/>
                <a:cs typeface="Calibri"/>
              </a:rPr>
              <a:t> </a:t>
            </a:r>
            <a:r>
              <a:rPr sz="725" spc="-9" dirty="0">
                <a:latin typeface="Calibri"/>
                <a:cs typeface="Calibri"/>
              </a:rPr>
              <a:t>tarihinde</a:t>
            </a:r>
            <a:r>
              <a:rPr sz="725" spc="-14" dirty="0">
                <a:latin typeface="Calibri"/>
                <a:cs typeface="Calibri"/>
              </a:rPr>
              <a:t> </a:t>
            </a:r>
            <a:r>
              <a:rPr sz="725" dirty="0">
                <a:latin typeface="Calibri"/>
                <a:cs typeface="Calibri"/>
              </a:rPr>
              <a:t>yürürlüğe</a:t>
            </a:r>
            <a:r>
              <a:rPr sz="725" spc="-9" dirty="0">
                <a:latin typeface="Calibri"/>
                <a:cs typeface="Calibri"/>
              </a:rPr>
              <a:t> girer.</a:t>
            </a:r>
            <a:endParaRPr sz="725">
              <a:latin typeface="Calibri"/>
              <a:cs typeface="Calibri"/>
            </a:endParaRPr>
          </a:p>
          <a:p>
            <a:pPr marL="418620">
              <a:spcBef>
                <a:spcPts val="45"/>
              </a:spcBef>
            </a:pPr>
            <a:r>
              <a:rPr sz="725" b="1" spc="-9" dirty="0">
                <a:latin typeface="Calibri"/>
                <a:cs typeface="Calibri"/>
              </a:rPr>
              <a:t>Yürütme</a:t>
            </a:r>
            <a:endParaRPr sz="725">
              <a:latin typeface="Calibri"/>
              <a:cs typeface="Calibri"/>
            </a:endParaRPr>
          </a:p>
          <a:p>
            <a:pPr marL="418620">
              <a:spcBef>
                <a:spcPts val="45"/>
              </a:spcBef>
            </a:pPr>
            <a:r>
              <a:rPr sz="725" b="1" dirty="0">
                <a:latin typeface="Calibri"/>
                <a:cs typeface="Calibri"/>
              </a:rPr>
              <a:t>MADDE</a:t>
            </a:r>
            <a:r>
              <a:rPr sz="725" b="1" spc="-5" dirty="0">
                <a:latin typeface="Calibri"/>
                <a:cs typeface="Calibri"/>
              </a:rPr>
              <a:t> </a:t>
            </a:r>
            <a:r>
              <a:rPr sz="725" b="1" dirty="0">
                <a:latin typeface="Calibri"/>
                <a:cs typeface="Calibri"/>
              </a:rPr>
              <a:t>17</a:t>
            </a:r>
            <a:r>
              <a:rPr sz="725" b="1" dirty="0">
                <a:solidFill>
                  <a:srgbClr val="221F1F"/>
                </a:solidFill>
                <a:latin typeface="Calibri"/>
                <a:cs typeface="Calibri"/>
              </a:rPr>
              <a:t>-</a:t>
            </a:r>
            <a:r>
              <a:rPr sz="725" b="1" spc="-23" dirty="0">
                <a:solidFill>
                  <a:srgbClr val="221F1F"/>
                </a:solidFill>
                <a:latin typeface="Calibri"/>
                <a:cs typeface="Calibri"/>
              </a:rPr>
              <a:t> </a:t>
            </a:r>
            <a:r>
              <a:rPr sz="725" b="1" dirty="0">
                <a:latin typeface="Calibri"/>
                <a:cs typeface="Calibri"/>
              </a:rPr>
              <a:t>(1) </a:t>
            </a:r>
            <a:r>
              <a:rPr sz="725" dirty="0">
                <a:latin typeface="Calibri"/>
                <a:cs typeface="Calibri"/>
              </a:rPr>
              <a:t>Bu</a:t>
            </a:r>
            <a:r>
              <a:rPr sz="725" spc="-9" dirty="0">
                <a:latin typeface="Calibri"/>
                <a:cs typeface="Calibri"/>
              </a:rPr>
              <a:t> </a:t>
            </a:r>
            <a:r>
              <a:rPr sz="725" dirty="0">
                <a:latin typeface="Calibri"/>
                <a:cs typeface="Calibri"/>
              </a:rPr>
              <a:t>Tebliğ </a:t>
            </a:r>
            <a:r>
              <a:rPr sz="725" spc="-9" dirty="0">
                <a:latin typeface="Calibri"/>
                <a:cs typeface="Calibri"/>
              </a:rPr>
              <a:t>hükümlerini</a:t>
            </a:r>
            <a:r>
              <a:rPr sz="725" spc="-14" dirty="0">
                <a:latin typeface="Calibri"/>
                <a:cs typeface="Calibri"/>
              </a:rPr>
              <a:t> </a:t>
            </a:r>
            <a:r>
              <a:rPr sz="725" dirty="0">
                <a:latin typeface="Calibri"/>
                <a:cs typeface="Calibri"/>
              </a:rPr>
              <a:t>Ticaret</a:t>
            </a:r>
            <a:r>
              <a:rPr sz="725" spc="-9" dirty="0">
                <a:latin typeface="Calibri"/>
                <a:cs typeface="Calibri"/>
              </a:rPr>
              <a:t> Bakanı</a:t>
            </a:r>
            <a:r>
              <a:rPr sz="725" spc="-14" dirty="0">
                <a:latin typeface="Calibri"/>
                <a:cs typeface="Calibri"/>
              </a:rPr>
              <a:t> </a:t>
            </a:r>
            <a:r>
              <a:rPr sz="725" spc="-9" dirty="0">
                <a:latin typeface="Calibri"/>
                <a:cs typeface="Calibri"/>
              </a:rPr>
              <a:t>yürütür</a:t>
            </a:r>
            <a:r>
              <a:rPr sz="725" b="1" spc="-9" dirty="0">
                <a:latin typeface="Calibri"/>
                <a:cs typeface="Calibri"/>
              </a:rPr>
              <a:t>.</a:t>
            </a:r>
            <a:endParaRPr sz="725">
              <a:latin typeface="Calibri"/>
              <a:cs typeface="Calibri"/>
            </a:endParaRPr>
          </a:p>
          <a:p>
            <a:pPr>
              <a:spcBef>
                <a:spcPts val="91"/>
              </a:spcBef>
            </a:pPr>
            <a:endParaRPr sz="725">
              <a:latin typeface="Calibri"/>
              <a:cs typeface="Calibri"/>
            </a:endParaRPr>
          </a:p>
          <a:p>
            <a:pPr marL="145106" algn="ctr"/>
            <a:r>
              <a:rPr sz="725" b="1" dirty="0">
                <a:solidFill>
                  <a:srgbClr val="ED0000"/>
                </a:solidFill>
                <a:latin typeface="Calibri"/>
                <a:cs typeface="Calibri"/>
              </a:rPr>
              <a:t>2026</a:t>
            </a:r>
            <a:r>
              <a:rPr sz="725" b="1" spc="5" dirty="0">
                <a:solidFill>
                  <a:srgbClr val="ED0000"/>
                </a:solidFill>
                <a:latin typeface="Calibri"/>
                <a:cs typeface="Calibri"/>
              </a:rPr>
              <a:t> </a:t>
            </a:r>
            <a:r>
              <a:rPr sz="725" b="1" dirty="0">
                <a:solidFill>
                  <a:srgbClr val="ED0000"/>
                </a:solidFill>
                <a:latin typeface="Calibri"/>
                <a:cs typeface="Calibri"/>
              </a:rPr>
              <a:t>Eklenen</a:t>
            </a:r>
            <a:r>
              <a:rPr sz="725" b="1" spc="-5" dirty="0">
                <a:solidFill>
                  <a:srgbClr val="ED0000"/>
                </a:solidFill>
                <a:latin typeface="Calibri"/>
                <a:cs typeface="Calibri"/>
              </a:rPr>
              <a:t> </a:t>
            </a:r>
            <a:r>
              <a:rPr sz="725" b="1" dirty="0">
                <a:solidFill>
                  <a:srgbClr val="ED0000"/>
                </a:solidFill>
                <a:latin typeface="Calibri"/>
                <a:cs typeface="Calibri"/>
              </a:rPr>
              <a:t>Gtip</a:t>
            </a:r>
            <a:r>
              <a:rPr sz="725" b="1" spc="5" dirty="0">
                <a:solidFill>
                  <a:srgbClr val="ED0000"/>
                </a:solidFill>
                <a:latin typeface="Calibri"/>
                <a:cs typeface="Calibri"/>
              </a:rPr>
              <a:t> </a:t>
            </a:r>
            <a:r>
              <a:rPr sz="725" b="1" spc="-9" dirty="0">
                <a:solidFill>
                  <a:srgbClr val="ED0000"/>
                </a:solidFill>
                <a:latin typeface="Calibri"/>
                <a:cs typeface="Calibri"/>
              </a:rPr>
              <a:t>Listesi</a:t>
            </a:r>
            <a:r>
              <a:rPr sz="725" b="1" spc="5" dirty="0">
                <a:solidFill>
                  <a:srgbClr val="ED0000"/>
                </a:solidFill>
                <a:latin typeface="Calibri"/>
                <a:cs typeface="Calibri"/>
              </a:rPr>
              <a:t> </a:t>
            </a:r>
            <a:r>
              <a:rPr sz="725" b="1" spc="-9" dirty="0">
                <a:solidFill>
                  <a:srgbClr val="ED0000"/>
                </a:solidFill>
                <a:latin typeface="Calibri"/>
                <a:cs typeface="Calibri"/>
              </a:rPr>
              <a:t>EK-</a:t>
            </a:r>
            <a:r>
              <a:rPr sz="725" b="1" spc="-45" dirty="0">
                <a:solidFill>
                  <a:srgbClr val="ED0000"/>
                </a:solidFill>
                <a:latin typeface="Calibri"/>
                <a:cs typeface="Calibri"/>
              </a:rPr>
              <a:t>1</a:t>
            </a:r>
            <a:endParaRPr sz="725">
              <a:latin typeface="Calibri"/>
              <a:cs typeface="Calibri"/>
            </a:endParaRPr>
          </a:p>
        </p:txBody>
      </p:sp>
      <p:graphicFrame>
        <p:nvGraphicFramePr>
          <p:cNvPr id="6" name="object 6"/>
          <p:cNvGraphicFramePr>
            <a:graphicFrameLocks noGrp="1"/>
          </p:cNvGraphicFramePr>
          <p:nvPr/>
        </p:nvGraphicFramePr>
        <p:xfrm>
          <a:off x="1662197" y="2978128"/>
          <a:ext cx="7016925" cy="636408"/>
        </p:xfrm>
        <a:graphic>
          <a:graphicData uri="http://schemas.openxmlformats.org/drawingml/2006/table">
            <a:tbl>
              <a:tblPr firstRow="1" bandRow="1">
                <a:tableStyleId>{2D5ABB26-0587-4C30-8999-92F81FD0307C}</a:tableStyleId>
              </a:tblPr>
              <a:tblGrid>
                <a:gridCol w="400769">
                  <a:extLst>
                    <a:ext uri="{9D8B030D-6E8A-4147-A177-3AD203B41FA5}">
                      <a16:colId xmlns:a16="http://schemas.microsoft.com/office/drawing/2014/main" val="20000"/>
                    </a:ext>
                  </a:extLst>
                </a:gridCol>
                <a:gridCol w="777931">
                  <a:extLst>
                    <a:ext uri="{9D8B030D-6E8A-4147-A177-3AD203B41FA5}">
                      <a16:colId xmlns:a16="http://schemas.microsoft.com/office/drawing/2014/main" val="20001"/>
                    </a:ext>
                  </a:extLst>
                </a:gridCol>
                <a:gridCol w="4858758">
                  <a:extLst>
                    <a:ext uri="{9D8B030D-6E8A-4147-A177-3AD203B41FA5}">
                      <a16:colId xmlns:a16="http://schemas.microsoft.com/office/drawing/2014/main" val="20002"/>
                    </a:ext>
                  </a:extLst>
                </a:gridCol>
                <a:gridCol w="979467">
                  <a:extLst>
                    <a:ext uri="{9D8B030D-6E8A-4147-A177-3AD203B41FA5}">
                      <a16:colId xmlns:a16="http://schemas.microsoft.com/office/drawing/2014/main" val="20003"/>
                    </a:ext>
                  </a:extLst>
                </a:gridCol>
              </a:tblGrid>
              <a:tr h="126680">
                <a:tc>
                  <a:txBody>
                    <a:bodyPr/>
                    <a:lstStyle/>
                    <a:p>
                      <a:pPr algn="ctr">
                        <a:lnSpc>
                          <a:spcPct val="100000"/>
                        </a:lnSpc>
                      </a:pPr>
                      <a:r>
                        <a:rPr sz="700" b="1" dirty="0">
                          <a:latin typeface="Calibri"/>
                          <a:cs typeface="Calibri"/>
                        </a:rPr>
                        <a:t>Sıra</a:t>
                      </a:r>
                      <a:r>
                        <a:rPr sz="700" b="1" spc="-25" dirty="0">
                          <a:latin typeface="Calibri"/>
                          <a:cs typeface="Calibri"/>
                        </a:rPr>
                        <a:t> 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ct val="100000"/>
                        </a:lnSpc>
                      </a:pPr>
                      <a:r>
                        <a:rPr sz="700" b="1" spc="-20" dirty="0">
                          <a:latin typeface="Calibri"/>
                          <a:cs typeface="Calibri"/>
                        </a:rPr>
                        <a:t>GTİP</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905" algn="ctr">
                        <a:lnSpc>
                          <a:spcPct val="100000"/>
                        </a:lnSpc>
                      </a:pPr>
                      <a:r>
                        <a:rPr sz="700" b="1" dirty="0">
                          <a:latin typeface="Calibri"/>
                          <a:cs typeface="Calibri"/>
                        </a:rPr>
                        <a:t>Madde</a:t>
                      </a:r>
                      <a:r>
                        <a:rPr sz="700" b="1" spc="-10" dirty="0">
                          <a:latin typeface="Calibri"/>
                          <a:cs typeface="Calibri"/>
                        </a:rPr>
                        <a:t> </a:t>
                      </a:r>
                      <a:r>
                        <a:rPr sz="700" b="1" spc="-25" dirty="0">
                          <a:latin typeface="Calibri"/>
                          <a:cs typeface="Calibri"/>
                        </a:rPr>
                        <a:t>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b="1" spc="-10" dirty="0">
                          <a:latin typeface="Calibri"/>
                          <a:cs typeface="Calibri"/>
                        </a:rPr>
                        <a:t>Açıkalama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6680">
                <a:tc>
                  <a:txBody>
                    <a:bodyPr/>
                    <a:lstStyle/>
                    <a:p>
                      <a:pPr algn="ctr">
                        <a:lnSpc>
                          <a:spcPct val="100000"/>
                        </a:lnSpc>
                        <a:spcBef>
                          <a:spcPts val="5"/>
                        </a:spcBef>
                      </a:pPr>
                      <a:r>
                        <a:rPr sz="700" spc="-25" dirty="0">
                          <a:latin typeface="Calibri"/>
                          <a:cs typeface="Calibri"/>
                        </a:rPr>
                        <a:t>17</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ct val="100000"/>
                        </a:lnSpc>
                        <a:spcBef>
                          <a:spcPts val="5"/>
                        </a:spcBef>
                      </a:pPr>
                      <a:r>
                        <a:rPr sz="700" spc="-10" dirty="0">
                          <a:latin typeface="Calibri"/>
                          <a:cs typeface="Calibri"/>
                        </a:rPr>
                        <a:t>3822.19.00.00.12</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5"/>
                        </a:spcBef>
                      </a:pPr>
                      <a:r>
                        <a:rPr sz="700" spc="-10" dirty="0">
                          <a:latin typeface="Calibri"/>
                          <a:cs typeface="Calibri"/>
                        </a:rPr>
                        <a:t>Yenidoğan</a:t>
                      </a:r>
                      <a:r>
                        <a:rPr sz="700" spc="-5" dirty="0">
                          <a:latin typeface="Calibri"/>
                          <a:cs typeface="Calibri"/>
                        </a:rPr>
                        <a:t> </a:t>
                      </a:r>
                      <a:r>
                        <a:rPr sz="700" dirty="0">
                          <a:latin typeface="Calibri"/>
                          <a:cs typeface="Calibri"/>
                        </a:rPr>
                        <a:t>tanı</a:t>
                      </a:r>
                      <a:r>
                        <a:rPr sz="700" spc="-5" dirty="0">
                          <a:latin typeface="Calibri"/>
                          <a:cs typeface="Calibri"/>
                        </a:rPr>
                        <a:t> </a:t>
                      </a:r>
                      <a:r>
                        <a:rPr sz="700" dirty="0">
                          <a:latin typeface="Calibri"/>
                          <a:cs typeface="Calibri"/>
                        </a:rPr>
                        <a:t>test</a:t>
                      </a:r>
                      <a:r>
                        <a:rPr sz="700" spc="10" dirty="0">
                          <a:latin typeface="Calibri"/>
                          <a:cs typeface="Calibri"/>
                        </a:rPr>
                        <a:t> </a:t>
                      </a:r>
                      <a:r>
                        <a:rPr sz="700" spc="-20" dirty="0">
                          <a:latin typeface="Calibri"/>
                          <a:cs typeface="Calibri"/>
                        </a:rPr>
                        <a:t>kiti</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Eklendi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126680">
                <a:tc>
                  <a:txBody>
                    <a:bodyPr/>
                    <a:lstStyle/>
                    <a:p>
                      <a:pPr algn="ctr">
                        <a:lnSpc>
                          <a:spcPct val="100000"/>
                        </a:lnSpc>
                        <a:spcBef>
                          <a:spcPts val="5"/>
                        </a:spcBef>
                      </a:pPr>
                      <a:r>
                        <a:rPr sz="700" spc="-25" dirty="0">
                          <a:latin typeface="Calibri"/>
                          <a:cs typeface="Calibri"/>
                        </a:rPr>
                        <a:t>29</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ct val="100000"/>
                        </a:lnSpc>
                        <a:spcBef>
                          <a:spcPts val="5"/>
                        </a:spcBef>
                      </a:pPr>
                      <a:r>
                        <a:rPr sz="700" spc="-10" dirty="0">
                          <a:latin typeface="Calibri"/>
                          <a:cs typeface="Calibri"/>
                        </a:rPr>
                        <a:t>8509.80.00.00.00</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5"/>
                        </a:spcBef>
                      </a:pPr>
                      <a:r>
                        <a:rPr sz="700" dirty="0">
                          <a:latin typeface="Calibri"/>
                          <a:cs typeface="Calibri"/>
                        </a:rPr>
                        <a:t>Diğer</a:t>
                      </a:r>
                      <a:r>
                        <a:rPr sz="700" spc="-5" dirty="0">
                          <a:latin typeface="Calibri"/>
                          <a:cs typeface="Calibri"/>
                        </a:rPr>
                        <a:t> </a:t>
                      </a:r>
                      <a:r>
                        <a:rPr sz="700" spc="-10" dirty="0">
                          <a:latin typeface="Calibri"/>
                          <a:cs typeface="Calibri"/>
                        </a:rPr>
                        <a:t>cihazlar</a:t>
                      </a:r>
                      <a:r>
                        <a:rPr sz="700" spc="-5" dirty="0">
                          <a:latin typeface="Calibri"/>
                          <a:cs typeface="Calibri"/>
                        </a:rPr>
                        <a:t> </a:t>
                      </a:r>
                      <a:r>
                        <a:rPr sz="700" dirty="0">
                          <a:latin typeface="Calibri"/>
                          <a:cs typeface="Calibri"/>
                        </a:rPr>
                        <a:t>(Tıbbi</a:t>
                      </a:r>
                      <a:r>
                        <a:rPr sz="700" spc="-5" dirty="0">
                          <a:latin typeface="Calibri"/>
                          <a:cs typeface="Calibri"/>
                        </a:rPr>
                        <a:t> </a:t>
                      </a:r>
                      <a:r>
                        <a:rPr sz="700" dirty="0">
                          <a:latin typeface="Calibri"/>
                          <a:cs typeface="Calibri"/>
                        </a:rPr>
                        <a:t>Cihaz</a:t>
                      </a:r>
                      <a:r>
                        <a:rPr sz="700" spc="15" dirty="0">
                          <a:latin typeface="Calibri"/>
                          <a:cs typeface="Calibri"/>
                        </a:rPr>
                        <a:t> </a:t>
                      </a:r>
                      <a:r>
                        <a:rPr sz="700" spc="-10" dirty="0">
                          <a:latin typeface="Calibri"/>
                          <a:cs typeface="Calibri"/>
                        </a:rPr>
                        <a:t>Yönetmeliği</a:t>
                      </a:r>
                      <a:r>
                        <a:rPr sz="700" spc="-5" dirty="0">
                          <a:latin typeface="Calibri"/>
                          <a:cs typeface="Calibri"/>
                        </a:rPr>
                        <a:t> </a:t>
                      </a:r>
                      <a:r>
                        <a:rPr sz="700" dirty="0">
                          <a:latin typeface="Calibri"/>
                          <a:cs typeface="Calibri"/>
                        </a:rPr>
                        <a:t>Ek</a:t>
                      </a:r>
                      <a:r>
                        <a:rPr sz="700" spc="-5" dirty="0">
                          <a:latin typeface="Calibri"/>
                          <a:cs typeface="Calibri"/>
                        </a:rPr>
                        <a:t> </a:t>
                      </a:r>
                      <a:r>
                        <a:rPr sz="700" dirty="0">
                          <a:latin typeface="Calibri"/>
                          <a:cs typeface="Calibri"/>
                        </a:rPr>
                        <a:t>XVI</a:t>
                      </a:r>
                      <a:r>
                        <a:rPr sz="700" spc="5" dirty="0">
                          <a:latin typeface="Calibri"/>
                          <a:cs typeface="Calibri"/>
                        </a:rPr>
                        <a:t> </a:t>
                      </a:r>
                      <a:r>
                        <a:rPr sz="700" spc="-10" dirty="0">
                          <a:latin typeface="Calibri"/>
                          <a:cs typeface="Calibri"/>
                        </a:rPr>
                        <a:t>kapsamında</a:t>
                      </a:r>
                      <a:r>
                        <a:rPr sz="700" spc="5" dirty="0">
                          <a:latin typeface="Calibri"/>
                          <a:cs typeface="Calibri"/>
                        </a:rPr>
                        <a:t> </a:t>
                      </a:r>
                      <a:r>
                        <a:rPr sz="700" dirty="0">
                          <a:latin typeface="Calibri"/>
                          <a:cs typeface="Calibri"/>
                        </a:rPr>
                        <a:t>olan </a:t>
                      </a:r>
                      <a:r>
                        <a:rPr sz="700" spc="-10" dirty="0">
                          <a:latin typeface="Calibri"/>
                          <a:cs typeface="Calibri"/>
                        </a:rPr>
                        <a:t>ürünler)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Eklendi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26680">
                <a:tc>
                  <a:txBody>
                    <a:bodyPr/>
                    <a:lstStyle/>
                    <a:p>
                      <a:pPr algn="ctr">
                        <a:lnSpc>
                          <a:spcPct val="100000"/>
                        </a:lnSpc>
                      </a:pPr>
                      <a:r>
                        <a:rPr sz="700" spc="-25" dirty="0">
                          <a:latin typeface="Calibri"/>
                          <a:cs typeface="Calibri"/>
                        </a:rPr>
                        <a:t>39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ct val="100000"/>
                        </a:lnSpc>
                      </a:pPr>
                      <a:r>
                        <a:rPr sz="700" spc="-10" dirty="0">
                          <a:latin typeface="Calibri"/>
                          <a:cs typeface="Calibri"/>
                        </a:rPr>
                        <a:t>9018.39.00.00.24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pPr>
                      <a:r>
                        <a:rPr sz="700" dirty="0">
                          <a:latin typeface="Calibri"/>
                          <a:cs typeface="Calibri"/>
                        </a:rPr>
                        <a:t>PTCA</a:t>
                      </a:r>
                      <a:r>
                        <a:rPr sz="700" spc="-25" dirty="0">
                          <a:latin typeface="Calibri"/>
                          <a:cs typeface="Calibri"/>
                        </a:rPr>
                        <a:t> </a:t>
                      </a:r>
                      <a:r>
                        <a:rPr sz="700" dirty="0">
                          <a:latin typeface="Calibri"/>
                          <a:cs typeface="Calibri"/>
                        </a:rPr>
                        <a:t>balon</a:t>
                      </a:r>
                      <a:r>
                        <a:rPr sz="700" spc="-25" dirty="0">
                          <a:latin typeface="Calibri"/>
                          <a:cs typeface="Calibri"/>
                        </a:rPr>
                        <a:t> </a:t>
                      </a:r>
                      <a:r>
                        <a:rPr sz="700" spc="-10" dirty="0">
                          <a:latin typeface="Calibri"/>
                          <a:cs typeface="Calibri"/>
                        </a:rPr>
                        <a:t>kateterler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Eklendi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28408">
                <a:tc>
                  <a:txBody>
                    <a:bodyPr/>
                    <a:lstStyle/>
                    <a:p>
                      <a:pPr algn="ctr">
                        <a:lnSpc>
                          <a:spcPct val="100000"/>
                        </a:lnSpc>
                        <a:spcBef>
                          <a:spcPts val="5"/>
                        </a:spcBef>
                      </a:pPr>
                      <a:r>
                        <a:rPr sz="700" spc="-25" dirty="0">
                          <a:latin typeface="Calibri"/>
                          <a:cs typeface="Calibri"/>
                        </a:rPr>
                        <a:t>40</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ct val="100000"/>
                        </a:lnSpc>
                        <a:spcBef>
                          <a:spcPts val="5"/>
                        </a:spcBef>
                      </a:pPr>
                      <a:r>
                        <a:rPr sz="700" spc="-10" dirty="0">
                          <a:latin typeface="Calibri"/>
                          <a:cs typeface="Calibri"/>
                        </a:rPr>
                        <a:t>9018.39.00.00.25</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5"/>
                        </a:spcBef>
                      </a:pPr>
                      <a:r>
                        <a:rPr sz="700" spc="-10" dirty="0">
                          <a:latin typeface="Calibri"/>
                          <a:cs typeface="Calibri"/>
                        </a:rPr>
                        <a:t>Anjiyografi</a:t>
                      </a:r>
                      <a:r>
                        <a:rPr sz="700" spc="45" dirty="0">
                          <a:latin typeface="Calibri"/>
                          <a:cs typeface="Calibri"/>
                        </a:rPr>
                        <a:t> </a:t>
                      </a:r>
                      <a:r>
                        <a:rPr sz="700" spc="-10" dirty="0">
                          <a:latin typeface="Calibri"/>
                          <a:cs typeface="Calibri"/>
                        </a:rPr>
                        <a:t>kateterleri</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Eklendi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bl>
          </a:graphicData>
        </a:graphic>
      </p:graphicFrame>
      <p:sp>
        <p:nvSpPr>
          <p:cNvPr id="7" name="object 7"/>
          <p:cNvSpPr txBox="1"/>
          <p:nvPr/>
        </p:nvSpPr>
        <p:spPr>
          <a:xfrm>
            <a:off x="5592083" y="3725362"/>
            <a:ext cx="1006531" cy="123779"/>
          </a:xfrm>
          <a:prstGeom prst="rect">
            <a:avLst/>
          </a:prstGeom>
        </p:spPr>
        <p:txBody>
          <a:bodyPr vert="horz" wrap="square" lIns="0" tIns="12092" rIns="0" bIns="0" rtlCol="0">
            <a:spAutoFit/>
          </a:bodyPr>
          <a:lstStyle/>
          <a:p>
            <a:pPr marL="11516">
              <a:spcBef>
                <a:spcPts val="95"/>
              </a:spcBef>
            </a:pPr>
            <a:r>
              <a:rPr sz="725" b="1" dirty="0">
                <a:solidFill>
                  <a:srgbClr val="ED0000"/>
                </a:solidFill>
                <a:latin typeface="Calibri"/>
                <a:cs typeface="Calibri"/>
              </a:rPr>
              <a:t>2026 </a:t>
            </a:r>
            <a:r>
              <a:rPr sz="725" b="1" spc="-9" dirty="0">
                <a:solidFill>
                  <a:srgbClr val="ED0000"/>
                </a:solidFill>
                <a:latin typeface="Calibri"/>
                <a:cs typeface="Calibri"/>
              </a:rPr>
              <a:t>Çıkarılan</a:t>
            </a:r>
            <a:r>
              <a:rPr sz="725" b="1" spc="5" dirty="0">
                <a:solidFill>
                  <a:srgbClr val="ED0000"/>
                </a:solidFill>
                <a:latin typeface="Calibri"/>
                <a:cs typeface="Calibri"/>
              </a:rPr>
              <a:t> </a:t>
            </a:r>
            <a:r>
              <a:rPr sz="725" b="1" dirty="0">
                <a:solidFill>
                  <a:srgbClr val="ED0000"/>
                </a:solidFill>
                <a:latin typeface="Calibri"/>
                <a:cs typeface="Calibri"/>
              </a:rPr>
              <a:t>Gtip </a:t>
            </a:r>
            <a:r>
              <a:rPr sz="725" b="1" spc="-9" dirty="0">
                <a:solidFill>
                  <a:srgbClr val="ED0000"/>
                </a:solidFill>
                <a:latin typeface="Calibri"/>
                <a:cs typeface="Calibri"/>
              </a:rPr>
              <a:t>Listesi</a:t>
            </a:r>
            <a:endParaRPr sz="725">
              <a:latin typeface="Calibri"/>
              <a:cs typeface="Calibri"/>
            </a:endParaRPr>
          </a:p>
        </p:txBody>
      </p:sp>
      <p:graphicFrame>
        <p:nvGraphicFramePr>
          <p:cNvPr id="8" name="object 8"/>
          <p:cNvGraphicFramePr>
            <a:graphicFrameLocks noGrp="1"/>
          </p:cNvGraphicFramePr>
          <p:nvPr/>
        </p:nvGraphicFramePr>
        <p:xfrm>
          <a:off x="1662196" y="3862585"/>
          <a:ext cx="7017501" cy="999110"/>
        </p:xfrm>
        <a:graphic>
          <a:graphicData uri="http://schemas.openxmlformats.org/drawingml/2006/table">
            <a:tbl>
              <a:tblPr firstRow="1" bandRow="1">
                <a:tableStyleId>{2D5ABB26-0587-4C30-8999-92F81FD0307C}</a:tableStyleId>
              </a:tblPr>
              <a:tblGrid>
                <a:gridCol w="400769">
                  <a:extLst>
                    <a:ext uri="{9D8B030D-6E8A-4147-A177-3AD203B41FA5}">
                      <a16:colId xmlns:a16="http://schemas.microsoft.com/office/drawing/2014/main" val="20000"/>
                    </a:ext>
                  </a:extLst>
                </a:gridCol>
                <a:gridCol w="777931">
                  <a:extLst>
                    <a:ext uri="{9D8B030D-6E8A-4147-A177-3AD203B41FA5}">
                      <a16:colId xmlns:a16="http://schemas.microsoft.com/office/drawing/2014/main" val="20001"/>
                    </a:ext>
                  </a:extLst>
                </a:gridCol>
                <a:gridCol w="4905975">
                  <a:extLst>
                    <a:ext uri="{9D8B030D-6E8A-4147-A177-3AD203B41FA5}">
                      <a16:colId xmlns:a16="http://schemas.microsoft.com/office/drawing/2014/main" val="20002"/>
                    </a:ext>
                  </a:extLst>
                </a:gridCol>
                <a:gridCol w="932826">
                  <a:extLst>
                    <a:ext uri="{9D8B030D-6E8A-4147-A177-3AD203B41FA5}">
                      <a16:colId xmlns:a16="http://schemas.microsoft.com/office/drawing/2014/main" val="20003"/>
                    </a:ext>
                  </a:extLst>
                </a:gridCol>
              </a:tblGrid>
              <a:tr h="126680">
                <a:tc>
                  <a:txBody>
                    <a:bodyPr/>
                    <a:lstStyle/>
                    <a:p>
                      <a:pPr marL="68580">
                        <a:lnSpc>
                          <a:spcPts val="950"/>
                        </a:lnSpc>
                      </a:pPr>
                      <a:r>
                        <a:rPr sz="700" b="1" dirty="0">
                          <a:latin typeface="Calibri"/>
                          <a:cs typeface="Calibri"/>
                        </a:rPr>
                        <a:t>Sıra</a:t>
                      </a:r>
                      <a:r>
                        <a:rPr sz="700" b="1" spc="-25" dirty="0">
                          <a:latin typeface="Calibri"/>
                          <a:cs typeface="Calibri"/>
                        </a:rPr>
                        <a:t> 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b="1" spc="-20" dirty="0">
                          <a:latin typeface="Calibri"/>
                          <a:cs typeface="Calibri"/>
                        </a:rPr>
                        <a:t>GTİP</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b="1" dirty="0">
                          <a:latin typeface="Calibri"/>
                          <a:cs typeface="Calibri"/>
                        </a:rPr>
                        <a:t>Madde</a:t>
                      </a:r>
                      <a:r>
                        <a:rPr sz="700" b="1" spc="-10" dirty="0">
                          <a:latin typeface="Calibri"/>
                          <a:cs typeface="Calibri"/>
                        </a:rPr>
                        <a:t> </a:t>
                      </a:r>
                      <a:r>
                        <a:rPr sz="700" b="1" spc="-25" dirty="0">
                          <a:latin typeface="Calibri"/>
                          <a:cs typeface="Calibri"/>
                        </a:rPr>
                        <a:t>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10" dirty="0">
                          <a:latin typeface="Calibri"/>
                          <a:cs typeface="Calibri"/>
                        </a:rPr>
                        <a:t>Açıkalama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6680">
                <a:tc>
                  <a:txBody>
                    <a:bodyPr/>
                    <a:lstStyle/>
                    <a:p>
                      <a:pPr marL="68580">
                        <a:lnSpc>
                          <a:spcPts val="950"/>
                        </a:lnSpc>
                      </a:pPr>
                      <a:r>
                        <a:rPr sz="700" spc="-50" dirty="0">
                          <a:latin typeface="Calibri"/>
                          <a:cs typeface="Calibri"/>
                        </a:rPr>
                        <a:t>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3002.12.00.00.29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Diğerleri</a:t>
                      </a:r>
                      <a:r>
                        <a:rPr sz="700" spc="5" dirty="0">
                          <a:latin typeface="Calibri"/>
                          <a:cs typeface="Calibri"/>
                        </a:rPr>
                        <a:t> </a:t>
                      </a:r>
                      <a:r>
                        <a:rPr sz="700" i="1" dirty="0">
                          <a:latin typeface="Calibri"/>
                          <a:cs typeface="Calibri"/>
                        </a:rPr>
                        <a:t>(Yalnız</a:t>
                      </a:r>
                      <a:r>
                        <a:rPr sz="700" i="1" spc="25" dirty="0">
                          <a:latin typeface="Calibri"/>
                          <a:cs typeface="Calibri"/>
                        </a:rPr>
                        <a:t> </a:t>
                      </a:r>
                      <a:r>
                        <a:rPr sz="700" i="1" dirty="0">
                          <a:latin typeface="Calibri"/>
                          <a:cs typeface="Calibri"/>
                        </a:rPr>
                        <a:t>tıp</a:t>
                      </a:r>
                      <a:r>
                        <a:rPr sz="700" i="1" spc="25" dirty="0">
                          <a:latin typeface="Calibri"/>
                          <a:cs typeface="Calibri"/>
                        </a:rPr>
                        <a:t> </a:t>
                      </a:r>
                      <a:r>
                        <a:rPr sz="700" i="1" spc="-10" dirty="0">
                          <a:latin typeface="Calibri"/>
                          <a:cs typeface="Calibri"/>
                        </a:rPr>
                        <a:t>laboratuvarında</a:t>
                      </a:r>
                      <a:r>
                        <a:rPr sz="700" i="1" spc="20" dirty="0">
                          <a:latin typeface="Calibri"/>
                          <a:cs typeface="Calibri"/>
                        </a:rPr>
                        <a:t> </a:t>
                      </a:r>
                      <a:r>
                        <a:rPr sz="700" i="1" spc="-10" dirty="0">
                          <a:latin typeface="Calibri"/>
                          <a:cs typeface="Calibri"/>
                        </a:rPr>
                        <a:t>kullanılanlar)</a:t>
                      </a:r>
                      <a:r>
                        <a:rPr sz="700" i="1" spc="30" dirty="0">
                          <a:latin typeface="Calibri"/>
                          <a:cs typeface="Calibri"/>
                        </a:rPr>
                        <a:t> </a:t>
                      </a:r>
                      <a:r>
                        <a:rPr sz="700" i="1" spc="-10" dirty="0">
                          <a:latin typeface="Calibri"/>
                          <a:cs typeface="Calibri"/>
                        </a:rPr>
                        <a:t>(Araştırma</a:t>
                      </a:r>
                      <a:r>
                        <a:rPr sz="700" i="1" spc="10" dirty="0">
                          <a:latin typeface="Calibri"/>
                          <a:cs typeface="Calibri"/>
                        </a:rPr>
                        <a:t> </a:t>
                      </a:r>
                      <a:r>
                        <a:rPr sz="700" i="1" spc="-10" dirty="0">
                          <a:latin typeface="Calibri"/>
                          <a:cs typeface="Calibri"/>
                        </a:rPr>
                        <a:t>amaçları</a:t>
                      </a:r>
                      <a:r>
                        <a:rPr sz="700" i="1" spc="5" dirty="0">
                          <a:latin typeface="Calibri"/>
                          <a:cs typeface="Calibri"/>
                        </a:rPr>
                        <a:t> </a:t>
                      </a:r>
                      <a:r>
                        <a:rPr sz="700" i="1" dirty="0">
                          <a:latin typeface="Calibri"/>
                          <a:cs typeface="Calibri"/>
                        </a:rPr>
                        <a:t>ve</a:t>
                      </a:r>
                      <a:r>
                        <a:rPr sz="700" i="1" spc="15" dirty="0">
                          <a:latin typeface="Calibri"/>
                          <a:cs typeface="Calibri"/>
                        </a:rPr>
                        <a:t> </a:t>
                      </a:r>
                      <a:r>
                        <a:rPr sz="700" i="1" spc="-10" dirty="0">
                          <a:latin typeface="Calibri"/>
                          <a:cs typeface="Calibri"/>
                        </a:rPr>
                        <a:t>veterinerlikte</a:t>
                      </a:r>
                      <a:r>
                        <a:rPr sz="700" i="1" spc="30" dirty="0">
                          <a:latin typeface="Calibri"/>
                          <a:cs typeface="Calibri"/>
                        </a:rPr>
                        <a:t> </a:t>
                      </a:r>
                      <a:r>
                        <a:rPr sz="700" i="1" spc="-10" dirty="0">
                          <a:latin typeface="Calibri"/>
                          <a:cs typeface="Calibri"/>
                        </a:rPr>
                        <a:t>kullanılanlar</a:t>
                      </a:r>
                      <a:r>
                        <a:rPr sz="700" i="1" spc="10" dirty="0">
                          <a:latin typeface="Calibri"/>
                          <a:cs typeface="Calibri"/>
                        </a:rPr>
                        <a:t> </a:t>
                      </a:r>
                      <a:r>
                        <a:rPr sz="700" i="1" dirty="0">
                          <a:latin typeface="Calibri"/>
                          <a:cs typeface="Calibri"/>
                        </a:rPr>
                        <a:t>ile</a:t>
                      </a:r>
                      <a:r>
                        <a:rPr sz="700" i="1" spc="15" dirty="0">
                          <a:latin typeface="Calibri"/>
                          <a:cs typeface="Calibri"/>
                        </a:rPr>
                        <a:t> </a:t>
                      </a:r>
                      <a:r>
                        <a:rPr sz="700" i="1" dirty="0">
                          <a:latin typeface="Calibri"/>
                          <a:cs typeface="Calibri"/>
                        </a:rPr>
                        <a:t>mamul</a:t>
                      </a:r>
                      <a:r>
                        <a:rPr sz="700" i="1" spc="5" dirty="0">
                          <a:latin typeface="Calibri"/>
                          <a:cs typeface="Calibri"/>
                        </a:rPr>
                        <a:t> </a:t>
                      </a:r>
                      <a:r>
                        <a:rPr sz="700" i="1" spc="-10" dirty="0">
                          <a:latin typeface="Calibri"/>
                          <a:cs typeface="Calibri"/>
                        </a:rPr>
                        <a:t>ilaçlar</a:t>
                      </a:r>
                      <a:r>
                        <a:rPr sz="700" i="1" spc="15" dirty="0">
                          <a:latin typeface="Calibri"/>
                          <a:cs typeface="Calibri"/>
                        </a:rPr>
                        <a:t> </a:t>
                      </a:r>
                      <a:r>
                        <a:rPr sz="700" i="1"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48754">
                <a:tc>
                  <a:txBody>
                    <a:bodyPr/>
                    <a:lstStyle/>
                    <a:p>
                      <a:pPr marL="68580">
                        <a:lnSpc>
                          <a:spcPts val="950"/>
                        </a:lnSpc>
                      </a:pPr>
                      <a:r>
                        <a:rPr sz="700" spc="-50" dirty="0">
                          <a:latin typeface="Calibri"/>
                          <a:cs typeface="Calibri"/>
                        </a:rPr>
                        <a:t>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3002.13.00.00.00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Dozlandırılmamış</a:t>
                      </a:r>
                      <a:r>
                        <a:rPr sz="700" spc="20" dirty="0">
                          <a:latin typeface="Calibri"/>
                          <a:cs typeface="Calibri"/>
                        </a:rPr>
                        <a:t> </a:t>
                      </a:r>
                      <a:r>
                        <a:rPr sz="700" dirty="0">
                          <a:latin typeface="Calibri"/>
                          <a:cs typeface="Calibri"/>
                        </a:rPr>
                        <a:t>veya</a:t>
                      </a:r>
                      <a:r>
                        <a:rPr sz="700" spc="25" dirty="0">
                          <a:latin typeface="Calibri"/>
                          <a:cs typeface="Calibri"/>
                        </a:rPr>
                        <a:t> </a:t>
                      </a:r>
                      <a:r>
                        <a:rPr sz="700" spc="-10" dirty="0">
                          <a:latin typeface="Calibri"/>
                          <a:cs typeface="Calibri"/>
                        </a:rPr>
                        <a:t>perakende</a:t>
                      </a:r>
                      <a:r>
                        <a:rPr sz="700" spc="35" dirty="0">
                          <a:latin typeface="Calibri"/>
                          <a:cs typeface="Calibri"/>
                        </a:rPr>
                        <a:t> </a:t>
                      </a:r>
                      <a:r>
                        <a:rPr sz="700" dirty="0">
                          <a:latin typeface="Calibri"/>
                          <a:cs typeface="Calibri"/>
                        </a:rPr>
                        <a:t>satışa</a:t>
                      </a:r>
                      <a:r>
                        <a:rPr sz="700" spc="20" dirty="0">
                          <a:latin typeface="Calibri"/>
                          <a:cs typeface="Calibri"/>
                        </a:rPr>
                        <a:t> </a:t>
                      </a:r>
                      <a:r>
                        <a:rPr sz="700" dirty="0">
                          <a:latin typeface="Calibri"/>
                          <a:cs typeface="Calibri"/>
                        </a:rPr>
                        <a:t>uygun</a:t>
                      </a:r>
                      <a:r>
                        <a:rPr sz="700" spc="25" dirty="0">
                          <a:latin typeface="Calibri"/>
                          <a:cs typeface="Calibri"/>
                        </a:rPr>
                        <a:t> </a:t>
                      </a:r>
                      <a:r>
                        <a:rPr sz="700" spc="-10" dirty="0">
                          <a:latin typeface="Calibri"/>
                          <a:cs typeface="Calibri"/>
                        </a:rPr>
                        <a:t>şekilde</a:t>
                      </a:r>
                      <a:r>
                        <a:rPr sz="700" spc="35" dirty="0">
                          <a:latin typeface="Calibri"/>
                          <a:cs typeface="Calibri"/>
                        </a:rPr>
                        <a:t> </a:t>
                      </a:r>
                      <a:r>
                        <a:rPr sz="700" spc="-10" dirty="0">
                          <a:latin typeface="Calibri"/>
                          <a:cs typeface="Calibri"/>
                        </a:rPr>
                        <a:t>ambalajlanmamış/hazırlanmamış,</a:t>
                      </a:r>
                      <a:r>
                        <a:rPr sz="700" spc="30" dirty="0">
                          <a:latin typeface="Calibri"/>
                          <a:cs typeface="Calibri"/>
                        </a:rPr>
                        <a:t> </a:t>
                      </a:r>
                      <a:r>
                        <a:rPr sz="700" spc="-10" dirty="0">
                          <a:latin typeface="Calibri"/>
                          <a:cs typeface="Calibri"/>
                        </a:rPr>
                        <a:t>karışım</a:t>
                      </a:r>
                      <a:r>
                        <a:rPr sz="700" spc="25" dirty="0">
                          <a:latin typeface="Calibri"/>
                          <a:cs typeface="Calibri"/>
                        </a:rPr>
                        <a:t> </a:t>
                      </a:r>
                      <a:r>
                        <a:rPr sz="700" spc="-10" dirty="0">
                          <a:latin typeface="Calibri"/>
                          <a:cs typeface="Calibri"/>
                        </a:rPr>
                        <a:t>olmayan</a:t>
                      </a:r>
                      <a:r>
                        <a:rPr sz="700" spc="25" dirty="0">
                          <a:latin typeface="Calibri"/>
                          <a:cs typeface="Calibri"/>
                        </a:rPr>
                        <a:t> </a:t>
                      </a:r>
                      <a:r>
                        <a:rPr sz="700" spc="-10" dirty="0">
                          <a:latin typeface="Calibri"/>
                          <a:cs typeface="Calibri"/>
                        </a:rPr>
                        <a:t>bağışıklık</a:t>
                      </a:r>
                      <a:r>
                        <a:rPr sz="700" spc="15" dirty="0">
                          <a:latin typeface="Calibri"/>
                          <a:cs typeface="Calibri"/>
                        </a:rPr>
                        <a:t> </a:t>
                      </a:r>
                      <a:r>
                        <a:rPr sz="700" spc="-10" dirty="0">
                          <a:latin typeface="Calibri"/>
                          <a:cs typeface="Calibri"/>
                        </a:rPr>
                        <a:t>ürünleri</a:t>
                      </a:r>
                      <a:endParaRPr sz="700">
                        <a:latin typeface="Calibri"/>
                        <a:cs typeface="Calibri"/>
                      </a:endParaRPr>
                    </a:p>
                    <a:p>
                      <a:pPr marL="67945">
                        <a:lnSpc>
                          <a:spcPct val="100000"/>
                        </a:lnSpc>
                        <a:spcBef>
                          <a:spcPts val="95"/>
                        </a:spcBef>
                      </a:pPr>
                      <a:r>
                        <a:rPr sz="700" i="1" dirty="0">
                          <a:latin typeface="Calibri"/>
                          <a:cs typeface="Calibri"/>
                        </a:rPr>
                        <a:t>(Yalnız</a:t>
                      </a:r>
                      <a:r>
                        <a:rPr sz="700" i="1" spc="30" dirty="0">
                          <a:latin typeface="Calibri"/>
                          <a:cs typeface="Calibri"/>
                        </a:rPr>
                        <a:t> </a:t>
                      </a:r>
                      <a:r>
                        <a:rPr sz="700" i="1" dirty="0">
                          <a:latin typeface="Calibri"/>
                          <a:cs typeface="Calibri"/>
                        </a:rPr>
                        <a:t>tıp</a:t>
                      </a:r>
                      <a:r>
                        <a:rPr sz="700" i="1" spc="30" dirty="0">
                          <a:latin typeface="Calibri"/>
                          <a:cs typeface="Calibri"/>
                        </a:rPr>
                        <a:t> </a:t>
                      </a:r>
                      <a:r>
                        <a:rPr sz="700" i="1" spc="-10" dirty="0">
                          <a:latin typeface="Calibri"/>
                          <a:cs typeface="Calibri"/>
                        </a:rPr>
                        <a:t>laboratuvarında</a:t>
                      </a:r>
                      <a:r>
                        <a:rPr sz="700" i="1" spc="20" dirty="0">
                          <a:latin typeface="Calibri"/>
                          <a:cs typeface="Calibri"/>
                        </a:rPr>
                        <a:t> </a:t>
                      </a:r>
                      <a:r>
                        <a:rPr sz="700" i="1" spc="-10" dirty="0">
                          <a:latin typeface="Calibri"/>
                          <a:cs typeface="Calibri"/>
                        </a:rPr>
                        <a:t>kullanılanlar)</a:t>
                      </a:r>
                      <a:r>
                        <a:rPr sz="700" i="1" spc="25" dirty="0">
                          <a:latin typeface="Calibri"/>
                          <a:cs typeface="Calibri"/>
                        </a:rPr>
                        <a:t> </a:t>
                      </a:r>
                      <a:r>
                        <a:rPr sz="700" i="1" spc="-10" dirty="0">
                          <a:latin typeface="Calibri"/>
                          <a:cs typeface="Calibri"/>
                        </a:rPr>
                        <a:t>(Araştırma</a:t>
                      </a:r>
                      <a:r>
                        <a:rPr sz="700" i="1" spc="15" dirty="0">
                          <a:latin typeface="Calibri"/>
                          <a:cs typeface="Calibri"/>
                        </a:rPr>
                        <a:t> </a:t>
                      </a:r>
                      <a:r>
                        <a:rPr sz="700" i="1" spc="-10" dirty="0">
                          <a:latin typeface="Calibri"/>
                          <a:cs typeface="Calibri"/>
                        </a:rPr>
                        <a:t>amaçları</a:t>
                      </a:r>
                      <a:r>
                        <a:rPr sz="700" i="1" spc="15" dirty="0">
                          <a:latin typeface="Calibri"/>
                          <a:cs typeface="Calibri"/>
                        </a:rPr>
                        <a:t> </a:t>
                      </a:r>
                      <a:r>
                        <a:rPr sz="700" i="1" dirty="0">
                          <a:latin typeface="Calibri"/>
                          <a:cs typeface="Calibri"/>
                        </a:rPr>
                        <a:t>ve</a:t>
                      </a:r>
                      <a:r>
                        <a:rPr sz="700" i="1" spc="20" dirty="0">
                          <a:latin typeface="Calibri"/>
                          <a:cs typeface="Calibri"/>
                        </a:rPr>
                        <a:t> </a:t>
                      </a:r>
                      <a:r>
                        <a:rPr sz="700" i="1" spc="-10" dirty="0">
                          <a:latin typeface="Calibri"/>
                          <a:cs typeface="Calibri"/>
                        </a:rPr>
                        <a:t>veterinerlikte</a:t>
                      </a:r>
                      <a:r>
                        <a:rPr sz="700" i="1" spc="20" dirty="0">
                          <a:latin typeface="Calibri"/>
                          <a:cs typeface="Calibri"/>
                        </a:rPr>
                        <a:t> </a:t>
                      </a:r>
                      <a:r>
                        <a:rPr sz="700" i="1" spc="-10" dirty="0">
                          <a:latin typeface="Calibri"/>
                          <a:cs typeface="Calibri"/>
                        </a:rPr>
                        <a:t>kullanılanlar</a:t>
                      </a:r>
                      <a:r>
                        <a:rPr sz="700" i="1" spc="20" dirty="0">
                          <a:latin typeface="Calibri"/>
                          <a:cs typeface="Calibri"/>
                        </a:rPr>
                        <a:t> </a:t>
                      </a:r>
                      <a:r>
                        <a:rPr sz="700" i="1" dirty="0">
                          <a:latin typeface="Calibri"/>
                          <a:cs typeface="Calibri"/>
                        </a:rPr>
                        <a:t>ile</a:t>
                      </a:r>
                      <a:r>
                        <a:rPr sz="700" i="1" spc="25" dirty="0">
                          <a:latin typeface="Calibri"/>
                          <a:cs typeface="Calibri"/>
                        </a:rPr>
                        <a:t> </a:t>
                      </a:r>
                      <a:r>
                        <a:rPr sz="700" i="1" spc="-10" dirty="0">
                          <a:latin typeface="Calibri"/>
                          <a:cs typeface="Calibri"/>
                        </a:rPr>
                        <a:t>mamul</a:t>
                      </a:r>
                      <a:r>
                        <a:rPr sz="700" i="1" spc="15" dirty="0">
                          <a:latin typeface="Calibri"/>
                          <a:cs typeface="Calibri"/>
                        </a:rPr>
                        <a:t> </a:t>
                      </a:r>
                      <a:r>
                        <a:rPr sz="700" i="1" spc="-10" dirty="0">
                          <a:latin typeface="Calibri"/>
                          <a:cs typeface="Calibri"/>
                        </a:rPr>
                        <a:t>ilaçlar</a:t>
                      </a:r>
                      <a:r>
                        <a:rPr sz="700" i="1" spc="20" dirty="0">
                          <a:latin typeface="Calibri"/>
                          <a:cs typeface="Calibri"/>
                        </a:rPr>
                        <a:t> </a:t>
                      </a:r>
                      <a:r>
                        <a:rPr sz="700" i="1"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48178">
                <a:tc>
                  <a:txBody>
                    <a:bodyPr/>
                    <a:lstStyle/>
                    <a:p>
                      <a:pPr marL="68580">
                        <a:lnSpc>
                          <a:spcPts val="950"/>
                        </a:lnSpc>
                      </a:pPr>
                      <a:r>
                        <a:rPr sz="700" spc="-50" dirty="0">
                          <a:latin typeface="Calibri"/>
                          <a:cs typeface="Calibri"/>
                        </a:rPr>
                        <a:t>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3002.14.00.00.00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Dozlandırılmamış</a:t>
                      </a:r>
                      <a:r>
                        <a:rPr sz="700" spc="20" dirty="0">
                          <a:latin typeface="Calibri"/>
                          <a:cs typeface="Calibri"/>
                        </a:rPr>
                        <a:t> </a:t>
                      </a:r>
                      <a:r>
                        <a:rPr sz="700" dirty="0">
                          <a:latin typeface="Calibri"/>
                          <a:cs typeface="Calibri"/>
                        </a:rPr>
                        <a:t>veya</a:t>
                      </a:r>
                      <a:r>
                        <a:rPr sz="700" spc="25" dirty="0">
                          <a:latin typeface="Calibri"/>
                          <a:cs typeface="Calibri"/>
                        </a:rPr>
                        <a:t> </a:t>
                      </a:r>
                      <a:r>
                        <a:rPr sz="700" spc="-10" dirty="0">
                          <a:latin typeface="Calibri"/>
                          <a:cs typeface="Calibri"/>
                        </a:rPr>
                        <a:t>perakende</a:t>
                      </a:r>
                      <a:r>
                        <a:rPr sz="700" spc="35" dirty="0">
                          <a:latin typeface="Calibri"/>
                          <a:cs typeface="Calibri"/>
                        </a:rPr>
                        <a:t> </a:t>
                      </a:r>
                      <a:r>
                        <a:rPr sz="700" dirty="0">
                          <a:latin typeface="Calibri"/>
                          <a:cs typeface="Calibri"/>
                        </a:rPr>
                        <a:t>satışa</a:t>
                      </a:r>
                      <a:r>
                        <a:rPr sz="700" spc="25" dirty="0">
                          <a:latin typeface="Calibri"/>
                          <a:cs typeface="Calibri"/>
                        </a:rPr>
                        <a:t> </a:t>
                      </a:r>
                      <a:r>
                        <a:rPr sz="700" dirty="0">
                          <a:latin typeface="Calibri"/>
                          <a:cs typeface="Calibri"/>
                        </a:rPr>
                        <a:t>uygun</a:t>
                      </a:r>
                      <a:r>
                        <a:rPr sz="700" spc="25" dirty="0">
                          <a:latin typeface="Calibri"/>
                          <a:cs typeface="Calibri"/>
                        </a:rPr>
                        <a:t> </a:t>
                      </a:r>
                      <a:r>
                        <a:rPr sz="700" spc="-10" dirty="0">
                          <a:latin typeface="Calibri"/>
                          <a:cs typeface="Calibri"/>
                        </a:rPr>
                        <a:t>şekilde</a:t>
                      </a:r>
                      <a:r>
                        <a:rPr sz="700" spc="35" dirty="0">
                          <a:latin typeface="Calibri"/>
                          <a:cs typeface="Calibri"/>
                        </a:rPr>
                        <a:t> </a:t>
                      </a:r>
                      <a:r>
                        <a:rPr sz="700" spc="-10" dirty="0">
                          <a:latin typeface="Calibri"/>
                          <a:cs typeface="Calibri"/>
                        </a:rPr>
                        <a:t>ambalajlanmamış/hazırlanmamış,</a:t>
                      </a:r>
                      <a:r>
                        <a:rPr sz="700" spc="30" dirty="0">
                          <a:latin typeface="Calibri"/>
                          <a:cs typeface="Calibri"/>
                        </a:rPr>
                        <a:t> </a:t>
                      </a:r>
                      <a:r>
                        <a:rPr sz="700" spc="-10" dirty="0">
                          <a:latin typeface="Calibri"/>
                          <a:cs typeface="Calibri"/>
                        </a:rPr>
                        <a:t>karışım</a:t>
                      </a:r>
                      <a:r>
                        <a:rPr sz="700" spc="25" dirty="0">
                          <a:latin typeface="Calibri"/>
                          <a:cs typeface="Calibri"/>
                        </a:rPr>
                        <a:t> </a:t>
                      </a:r>
                      <a:r>
                        <a:rPr sz="700" spc="-10" dirty="0">
                          <a:latin typeface="Calibri"/>
                          <a:cs typeface="Calibri"/>
                        </a:rPr>
                        <a:t>halinde</a:t>
                      </a:r>
                      <a:r>
                        <a:rPr sz="700" spc="25" dirty="0">
                          <a:latin typeface="Calibri"/>
                          <a:cs typeface="Calibri"/>
                        </a:rPr>
                        <a:t> </a:t>
                      </a:r>
                      <a:r>
                        <a:rPr sz="700" spc="-10" dirty="0">
                          <a:latin typeface="Calibri"/>
                          <a:cs typeface="Calibri"/>
                        </a:rPr>
                        <a:t>bağışıklık</a:t>
                      </a:r>
                      <a:r>
                        <a:rPr sz="700" spc="20" dirty="0">
                          <a:latin typeface="Calibri"/>
                          <a:cs typeface="Calibri"/>
                        </a:rPr>
                        <a:t> </a:t>
                      </a:r>
                      <a:r>
                        <a:rPr sz="700" spc="-10" dirty="0">
                          <a:latin typeface="Calibri"/>
                          <a:cs typeface="Calibri"/>
                        </a:rPr>
                        <a:t>ürünleri</a:t>
                      </a:r>
                      <a:endParaRPr sz="700">
                        <a:latin typeface="Calibri"/>
                        <a:cs typeface="Calibri"/>
                      </a:endParaRPr>
                    </a:p>
                    <a:p>
                      <a:pPr marL="67945">
                        <a:lnSpc>
                          <a:spcPct val="100000"/>
                        </a:lnSpc>
                        <a:spcBef>
                          <a:spcPts val="95"/>
                        </a:spcBef>
                      </a:pPr>
                      <a:r>
                        <a:rPr sz="700" i="1" dirty="0">
                          <a:latin typeface="Calibri"/>
                          <a:cs typeface="Calibri"/>
                        </a:rPr>
                        <a:t>(Yalnız</a:t>
                      </a:r>
                      <a:r>
                        <a:rPr sz="700" i="1" spc="30" dirty="0">
                          <a:latin typeface="Calibri"/>
                          <a:cs typeface="Calibri"/>
                        </a:rPr>
                        <a:t> </a:t>
                      </a:r>
                      <a:r>
                        <a:rPr sz="700" i="1" dirty="0">
                          <a:latin typeface="Calibri"/>
                          <a:cs typeface="Calibri"/>
                        </a:rPr>
                        <a:t>tıp</a:t>
                      </a:r>
                      <a:r>
                        <a:rPr sz="700" i="1" spc="30" dirty="0">
                          <a:latin typeface="Calibri"/>
                          <a:cs typeface="Calibri"/>
                        </a:rPr>
                        <a:t> </a:t>
                      </a:r>
                      <a:r>
                        <a:rPr sz="700" i="1" spc="-10" dirty="0">
                          <a:latin typeface="Calibri"/>
                          <a:cs typeface="Calibri"/>
                        </a:rPr>
                        <a:t>laboratuvarında</a:t>
                      </a:r>
                      <a:r>
                        <a:rPr sz="700" i="1" spc="20" dirty="0">
                          <a:latin typeface="Calibri"/>
                          <a:cs typeface="Calibri"/>
                        </a:rPr>
                        <a:t> </a:t>
                      </a:r>
                      <a:r>
                        <a:rPr sz="700" i="1" spc="-10" dirty="0">
                          <a:latin typeface="Calibri"/>
                          <a:cs typeface="Calibri"/>
                        </a:rPr>
                        <a:t>kullanılanlar)</a:t>
                      </a:r>
                      <a:r>
                        <a:rPr sz="700" i="1" spc="25" dirty="0">
                          <a:latin typeface="Calibri"/>
                          <a:cs typeface="Calibri"/>
                        </a:rPr>
                        <a:t> </a:t>
                      </a:r>
                      <a:r>
                        <a:rPr sz="700" i="1" spc="-10" dirty="0">
                          <a:latin typeface="Calibri"/>
                          <a:cs typeface="Calibri"/>
                        </a:rPr>
                        <a:t>(Araştırma</a:t>
                      </a:r>
                      <a:r>
                        <a:rPr sz="700" i="1" spc="15" dirty="0">
                          <a:latin typeface="Calibri"/>
                          <a:cs typeface="Calibri"/>
                        </a:rPr>
                        <a:t> </a:t>
                      </a:r>
                      <a:r>
                        <a:rPr sz="700" i="1" spc="-10" dirty="0">
                          <a:latin typeface="Calibri"/>
                          <a:cs typeface="Calibri"/>
                        </a:rPr>
                        <a:t>amaçları</a:t>
                      </a:r>
                      <a:r>
                        <a:rPr sz="700" i="1" spc="15" dirty="0">
                          <a:latin typeface="Calibri"/>
                          <a:cs typeface="Calibri"/>
                        </a:rPr>
                        <a:t> </a:t>
                      </a:r>
                      <a:r>
                        <a:rPr sz="700" i="1" dirty="0">
                          <a:latin typeface="Calibri"/>
                          <a:cs typeface="Calibri"/>
                        </a:rPr>
                        <a:t>ve</a:t>
                      </a:r>
                      <a:r>
                        <a:rPr sz="700" i="1" spc="20" dirty="0">
                          <a:latin typeface="Calibri"/>
                          <a:cs typeface="Calibri"/>
                        </a:rPr>
                        <a:t> </a:t>
                      </a:r>
                      <a:r>
                        <a:rPr sz="700" i="1" spc="-10" dirty="0">
                          <a:latin typeface="Calibri"/>
                          <a:cs typeface="Calibri"/>
                        </a:rPr>
                        <a:t>veterinerlikte</a:t>
                      </a:r>
                      <a:r>
                        <a:rPr sz="700" i="1" spc="20" dirty="0">
                          <a:latin typeface="Calibri"/>
                          <a:cs typeface="Calibri"/>
                        </a:rPr>
                        <a:t> </a:t>
                      </a:r>
                      <a:r>
                        <a:rPr sz="700" i="1" spc="-10" dirty="0">
                          <a:latin typeface="Calibri"/>
                          <a:cs typeface="Calibri"/>
                        </a:rPr>
                        <a:t>kullanılanlar</a:t>
                      </a:r>
                      <a:r>
                        <a:rPr sz="700" i="1" spc="20" dirty="0">
                          <a:latin typeface="Calibri"/>
                          <a:cs typeface="Calibri"/>
                        </a:rPr>
                        <a:t> </a:t>
                      </a:r>
                      <a:r>
                        <a:rPr sz="700" i="1" dirty="0">
                          <a:latin typeface="Calibri"/>
                          <a:cs typeface="Calibri"/>
                        </a:rPr>
                        <a:t>ile</a:t>
                      </a:r>
                      <a:r>
                        <a:rPr sz="700" i="1" spc="25" dirty="0">
                          <a:latin typeface="Calibri"/>
                          <a:cs typeface="Calibri"/>
                        </a:rPr>
                        <a:t> </a:t>
                      </a:r>
                      <a:r>
                        <a:rPr sz="700" i="1" spc="-10" dirty="0">
                          <a:latin typeface="Calibri"/>
                          <a:cs typeface="Calibri"/>
                        </a:rPr>
                        <a:t>mamul</a:t>
                      </a:r>
                      <a:r>
                        <a:rPr sz="700" i="1" spc="15" dirty="0">
                          <a:latin typeface="Calibri"/>
                          <a:cs typeface="Calibri"/>
                        </a:rPr>
                        <a:t> </a:t>
                      </a:r>
                      <a:r>
                        <a:rPr sz="700" i="1" spc="-10" dirty="0">
                          <a:latin typeface="Calibri"/>
                          <a:cs typeface="Calibri"/>
                        </a:rPr>
                        <a:t>ilaçlar</a:t>
                      </a:r>
                      <a:r>
                        <a:rPr sz="700" i="1" spc="20" dirty="0">
                          <a:latin typeface="Calibri"/>
                          <a:cs typeface="Calibri"/>
                        </a:rPr>
                        <a:t> </a:t>
                      </a:r>
                      <a:r>
                        <a:rPr sz="700" i="1"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48178">
                <a:tc>
                  <a:txBody>
                    <a:bodyPr/>
                    <a:lstStyle/>
                    <a:p>
                      <a:pPr marL="68580">
                        <a:lnSpc>
                          <a:spcPts val="950"/>
                        </a:lnSpc>
                      </a:pPr>
                      <a:r>
                        <a:rPr sz="700" spc="-50" dirty="0">
                          <a:latin typeface="Calibri"/>
                          <a:cs typeface="Calibri"/>
                        </a:rPr>
                        <a:t>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3002.15.00.00.00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Dozlandırılmış</a:t>
                      </a:r>
                      <a:r>
                        <a:rPr sz="700" spc="5" dirty="0">
                          <a:latin typeface="Calibri"/>
                          <a:cs typeface="Calibri"/>
                        </a:rPr>
                        <a:t> </a:t>
                      </a:r>
                      <a:r>
                        <a:rPr sz="700" dirty="0">
                          <a:latin typeface="Calibri"/>
                          <a:cs typeface="Calibri"/>
                        </a:rPr>
                        <a:t>veya</a:t>
                      </a:r>
                      <a:r>
                        <a:rPr sz="700" spc="5" dirty="0">
                          <a:latin typeface="Calibri"/>
                          <a:cs typeface="Calibri"/>
                        </a:rPr>
                        <a:t> </a:t>
                      </a:r>
                      <a:r>
                        <a:rPr sz="700" spc="-10" dirty="0">
                          <a:latin typeface="Calibri"/>
                          <a:cs typeface="Calibri"/>
                        </a:rPr>
                        <a:t>perakende</a:t>
                      </a:r>
                      <a:r>
                        <a:rPr sz="700" spc="10" dirty="0">
                          <a:latin typeface="Calibri"/>
                          <a:cs typeface="Calibri"/>
                        </a:rPr>
                        <a:t> </a:t>
                      </a:r>
                      <a:r>
                        <a:rPr sz="700" dirty="0">
                          <a:latin typeface="Calibri"/>
                          <a:cs typeface="Calibri"/>
                        </a:rPr>
                        <a:t>satışa</a:t>
                      </a:r>
                      <a:r>
                        <a:rPr sz="700" spc="20" dirty="0">
                          <a:latin typeface="Calibri"/>
                          <a:cs typeface="Calibri"/>
                        </a:rPr>
                        <a:t> </a:t>
                      </a:r>
                      <a:r>
                        <a:rPr sz="700" dirty="0">
                          <a:latin typeface="Calibri"/>
                          <a:cs typeface="Calibri"/>
                        </a:rPr>
                        <a:t>uygun</a:t>
                      </a:r>
                      <a:r>
                        <a:rPr sz="700" spc="10" dirty="0">
                          <a:latin typeface="Calibri"/>
                          <a:cs typeface="Calibri"/>
                        </a:rPr>
                        <a:t> </a:t>
                      </a:r>
                      <a:r>
                        <a:rPr sz="700" spc="-10" dirty="0">
                          <a:latin typeface="Calibri"/>
                          <a:cs typeface="Calibri"/>
                        </a:rPr>
                        <a:t>şekilde</a:t>
                      </a:r>
                      <a:r>
                        <a:rPr sz="700" spc="5" dirty="0">
                          <a:latin typeface="Calibri"/>
                          <a:cs typeface="Calibri"/>
                        </a:rPr>
                        <a:t> </a:t>
                      </a:r>
                      <a:r>
                        <a:rPr sz="700" spc="-10" dirty="0">
                          <a:latin typeface="Calibri"/>
                          <a:cs typeface="Calibri"/>
                        </a:rPr>
                        <a:t>ambalajlanmış/hazırlanmış</a:t>
                      </a:r>
                      <a:r>
                        <a:rPr sz="700" spc="5" dirty="0">
                          <a:latin typeface="Calibri"/>
                          <a:cs typeface="Calibri"/>
                        </a:rPr>
                        <a:t> </a:t>
                      </a:r>
                      <a:r>
                        <a:rPr sz="700" spc="-10" dirty="0">
                          <a:latin typeface="Calibri"/>
                          <a:cs typeface="Calibri"/>
                        </a:rPr>
                        <a:t>bağışıklık</a:t>
                      </a:r>
                      <a:r>
                        <a:rPr sz="700" spc="5" dirty="0">
                          <a:latin typeface="Calibri"/>
                          <a:cs typeface="Calibri"/>
                        </a:rPr>
                        <a:t> </a:t>
                      </a:r>
                      <a:r>
                        <a:rPr sz="700" dirty="0">
                          <a:latin typeface="Calibri"/>
                          <a:cs typeface="Calibri"/>
                        </a:rPr>
                        <a:t>ürünleri</a:t>
                      </a:r>
                      <a:r>
                        <a:rPr sz="700" spc="15" dirty="0">
                          <a:latin typeface="Calibri"/>
                          <a:cs typeface="Calibri"/>
                        </a:rPr>
                        <a:t> </a:t>
                      </a:r>
                      <a:r>
                        <a:rPr sz="700" i="1" dirty="0">
                          <a:latin typeface="Calibri"/>
                          <a:cs typeface="Calibri"/>
                        </a:rPr>
                        <a:t>(Yalnız</a:t>
                      </a:r>
                      <a:r>
                        <a:rPr sz="700" i="1" spc="20" dirty="0">
                          <a:latin typeface="Calibri"/>
                          <a:cs typeface="Calibri"/>
                        </a:rPr>
                        <a:t> </a:t>
                      </a:r>
                      <a:r>
                        <a:rPr sz="700" i="1" dirty="0">
                          <a:latin typeface="Calibri"/>
                          <a:cs typeface="Calibri"/>
                        </a:rPr>
                        <a:t>tıp </a:t>
                      </a:r>
                      <a:r>
                        <a:rPr sz="700" i="1" spc="-10" dirty="0">
                          <a:latin typeface="Calibri"/>
                          <a:cs typeface="Calibri"/>
                        </a:rPr>
                        <a:t>laboratuvarında</a:t>
                      </a:r>
                      <a:endParaRPr sz="700">
                        <a:latin typeface="Calibri"/>
                        <a:cs typeface="Calibri"/>
                      </a:endParaRPr>
                    </a:p>
                    <a:p>
                      <a:pPr marL="67945">
                        <a:lnSpc>
                          <a:spcPct val="100000"/>
                        </a:lnSpc>
                        <a:spcBef>
                          <a:spcPts val="95"/>
                        </a:spcBef>
                      </a:pPr>
                      <a:r>
                        <a:rPr sz="700" i="1" spc="-10" dirty="0">
                          <a:latin typeface="Calibri"/>
                          <a:cs typeface="Calibri"/>
                        </a:rPr>
                        <a:t>kullanılanlar)</a:t>
                      </a:r>
                      <a:r>
                        <a:rPr sz="700" i="1" spc="15" dirty="0">
                          <a:latin typeface="Calibri"/>
                          <a:cs typeface="Calibri"/>
                        </a:rPr>
                        <a:t> </a:t>
                      </a:r>
                      <a:r>
                        <a:rPr sz="700" i="1" spc="-10" dirty="0">
                          <a:latin typeface="Calibri"/>
                          <a:cs typeface="Calibri"/>
                        </a:rPr>
                        <a:t>(Araştırma</a:t>
                      </a:r>
                      <a:r>
                        <a:rPr sz="700" i="1" spc="15" dirty="0">
                          <a:latin typeface="Calibri"/>
                          <a:cs typeface="Calibri"/>
                        </a:rPr>
                        <a:t> </a:t>
                      </a:r>
                      <a:r>
                        <a:rPr sz="700" i="1" spc="-10" dirty="0">
                          <a:latin typeface="Calibri"/>
                          <a:cs typeface="Calibri"/>
                        </a:rPr>
                        <a:t>amaçları</a:t>
                      </a:r>
                      <a:r>
                        <a:rPr sz="700" i="1" spc="10" dirty="0">
                          <a:latin typeface="Calibri"/>
                          <a:cs typeface="Calibri"/>
                        </a:rPr>
                        <a:t> </a:t>
                      </a:r>
                      <a:r>
                        <a:rPr sz="700" i="1" dirty="0">
                          <a:latin typeface="Calibri"/>
                          <a:cs typeface="Calibri"/>
                        </a:rPr>
                        <a:t>ve</a:t>
                      </a:r>
                      <a:r>
                        <a:rPr sz="700" i="1" spc="40" dirty="0">
                          <a:latin typeface="Calibri"/>
                          <a:cs typeface="Calibri"/>
                        </a:rPr>
                        <a:t> </a:t>
                      </a:r>
                      <a:r>
                        <a:rPr sz="700" i="1" spc="-10" dirty="0">
                          <a:latin typeface="Calibri"/>
                          <a:cs typeface="Calibri"/>
                        </a:rPr>
                        <a:t>veterinerlikte</a:t>
                      </a:r>
                      <a:r>
                        <a:rPr sz="700" i="1" spc="15" dirty="0">
                          <a:latin typeface="Calibri"/>
                          <a:cs typeface="Calibri"/>
                        </a:rPr>
                        <a:t> </a:t>
                      </a:r>
                      <a:r>
                        <a:rPr sz="700" i="1" spc="-10" dirty="0">
                          <a:latin typeface="Calibri"/>
                          <a:cs typeface="Calibri"/>
                        </a:rPr>
                        <a:t>kullanılanlar</a:t>
                      </a:r>
                      <a:r>
                        <a:rPr sz="700" i="1" spc="20" dirty="0">
                          <a:latin typeface="Calibri"/>
                          <a:cs typeface="Calibri"/>
                        </a:rPr>
                        <a:t> </a:t>
                      </a:r>
                      <a:r>
                        <a:rPr sz="700" i="1" dirty="0">
                          <a:latin typeface="Calibri"/>
                          <a:cs typeface="Calibri"/>
                        </a:rPr>
                        <a:t>ile</a:t>
                      </a:r>
                      <a:r>
                        <a:rPr sz="700" i="1" spc="20" dirty="0">
                          <a:latin typeface="Calibri"/>
                          <a:cs typeface="Calibri"/>
                        </a:rPr>
                        <a:t> </a:t>
                      </a:r>
                      <a:r>
                        <a:rPr sz="700" i="1" dirty="0">
                          <a:latin typeface="Calibri"/>
                          <a:cs typeface="Calibri"/>
                        </a:rPr>
                        <a:t>mamul</a:t>
                      </a:r>
                      <a:r>
                        <a:rPr sz="700" i="1" spc="30" dirty="0">
                          <a:latin typeface="Calibri"/>
                          <a:cs typeface="Calibri"/>
                        </a:rPr>
                        <a:t> </a:t>
                      </a:r>
                      <a:r>
                        <a:rPr sz="700" i="1" spc="-10" dirty="0">
                          <a:latin typeface="Calibri"/>
                          <a:cs typeface="Calibri"/>
                        </a:rPr>
                        <a:t>ilaçlar</a:t>
                      </a:r>
                      <a:r>
                        <a:rPr sz="700" i="1" spc="15" dirty="0">
                          <a:latin typeface="Calibri"/>
                          <a:cs typeface="Calibri"/>
                        </a:rPr>
                        <a:t> </a:t>
                      </a:r>
                      <a:r>
                        <a:rPr sz="700" i="1"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bl>
          </a:graphicData>
        </a:graphic>
      </p:graphicFrame>
      <p:sp>
        <p:nvSpPr>
          <p:cNvPr id="9" name="object 9"/>
          <p:cNvSpPr txBox="1"/>
          <p:nvPr/>
        </p:nvSpPr>
        <p:spPr>
          <a:xfrm>
            <a:off x="1650680" y="4974572"/>
            <a:ext cx="1316321" cy="359159"/>
          </a:xfrm>
          <a:prstGeom prst="rect">
            <a:avLst/>
          </a:prstGeom>
        </p:spPr>
        <p:txBody>
          <a:bodyPr vert="horz" wrap="square" lIns="0" tIns="11516" rIns="0" bIns="0" rtlCol="0">
            <a:spAutoFit/>
          </a:bodyPr>
          <a:lstStyle/>
          <a:p>
            <a:pPr marL="11516">
              <a:spcBef>
                <a:spcPts val="91"/>
              </a:spcBef>
            </a:pPr>
            <a:r>
              <a:rPr sz="725" spc="-9" dirty="0">
                <a:latin typeface="Calibri"/>
                <a:cs typeface="Calibri"/>
              </a:rPr>
              <a:t>Evraksal</a:t>
            </a:r>
            <a:r>
              <a:rPr sz="725" spc="14" dirty="0">
                <a:latin typeface="Calibri"/>
                <a:cs typeface="Calibri"/>
              </a:rPr>
              <a:t> </a:t>
            </a:r>
            <a:r>
              <a:rPr sz="725" spc="-9" dirty="0">
                <a:latin typeface="Calibri"/>
                <a:cs typeface="Calibri"/>
              </a:rPr>
              <a:t>Değişiklik</a:t>
            </a:r>
            <a:r>
              <a:rPr sz="725" spc="14" dirty="0">
                <a:latin typeface="Calibri"/>
                <a:cs typeface="Calibri"/>
              </a:rPr>
              <a:t> </a:t>
            </a:r>
            <a:r>
              <a:rPr sz="725" dirty="0">
                <a:latin typeface="Calibri"/>
                <a:cs typeface="Calibri"/>
              </a:rPr>
              <a:t>Tespit</a:t>
            </a:r>
            <a:r>
              <a:rPr sz="725" spc="32" dirty="0">
                <a:latin typeface="Calibri"/>
                <a:cs typeface="Calibri"/>
              </a:rPr>
              <a:t> </a:t>
            </a:r>
            <a:r>
              <a:rPr sz="725" spc="-9" dirty="0">
                <a:latin typeface="Calibri"/>
                <a:cs typeface="Calibri"/>
              </a:rPr>
              <a:t>edilmedi.</a:t>
            </a:r>
            <a:endParaRPr sz="725">
              <a:latin typeface="Calibri"/>
              <a:cs typeface="Calibri"/>
            </a:endParaRPr>
          </a:p>
          <a:p>
            <a:pPr>
              <a:spcBef>
                <a:spcPts val="141"/>
              </a:spcBef>
            </a:pPr>
            <a:endParaRPr sz="725">
              <a:latin typeface="Calibri"/>
              <a:cs typeface="Calibri"/>
            </a:endParaRPr>
          </a:p>
          <a:p>
            <a:pPr marL="11516"/>
            <a:r>
              <a:rPr sz="725" spc="-9" dirty="0">
                <a:latin typeface="Calibri"/>
                <a:cs typeface="Calibri"/>
              </a:rPr>
              <a:t>Bilginize</a:t>
            </a:r>
            <a:r>
              <a:rPr sz="725" spc="27" dirty="0">
                <a:latin typeface="Calibri"/>
                <a:cs typeface="Calibri"/>
              </a:rPr>
              <a:t> </a:t>
            </a:r>
            <a:r>
              <a:rPr sz="725" spc="-9" dirty="0">
                <a:latin typeface="Calibri"/>
                <a:cs typeface="Calibri"/>
              </a:rPr>
              <a:t>Sunulur.</a:t>
            </a:r>
            <a:endParaRPr sz="725">
              <a:latin typeface="Calibri"/>
              <a:cs typeface="Calibri"/>
            </a:endParaRPr>
          </a:p>
        </p:txBody>
      </p:sp>
      <p:sp>
        <p:nvSpPr>
          <p:cNvPr id="10" name="object 10"/>
          <p:cNvSpPr/>
          <p:nvPr/>
        </p:nvSpPr>
        <p:spPr>
          <a:xfrm>
            <a:off x="1645613" y="5364787"/>
            <a:ext cx="8899853" cy="8637"/>
          </a:xfrm>
          <a:custGeom>
            <a:avLst/>
            <a:gdLst/>
            <a:ahLst/>
            <a:cxnLst/>
            <a:rect l="l" t="t" r="r" b="b"/>
            <a:pathLst>
              <a:path w="9814560" h="9525">
                <a:moveTo>
                  <a:pt x="9814560" y="0"/>
                </a:moveTo>
                <a:lnTo>
                  <a:pt x="0" y="0"/>
                </a:lnTo>
                <a:lnTo>
                  <a:pt x="0" y="9144"/>
                </a:lnTo>
                <a:lnTo>
                  <a:pt x="9814560" y="9144"/>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16606493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1631504" y="260648"/>
            <a:ext cx="8172480" cy="1238214"/>
          </a:xfrm>
        </p:spPr>
        <p:txBody>
          <a:bodyPr>
            <a:normAutofit fontScale="90000"/>
          </a:bodyPr>
          <a:lstStyle/>
          <a:p>
            <a:r>
              <a:rPr lang="tr-TR" sz="4900" b="1" dirty="0"/>
              <a:t/>
            </a:r>
            <a:br>
              <a:rPr lang="tr-TR" sz="4900" b="1" dirty="0"/>
            </a:br>
            <a:r>
              <a:rPr lang="tr-TR" sz="4900" b="1" dirty="0" smtClean="0">
                <a:solidFill>
                  <a:srgbClr val="FF0000"/>
                </a:solidFill>
              </a:rPr>
              <a:t>İthalat Rejim Kararının </a:t>
            </a:r>
            <a:br>
              <a:rPr lang="tr-TR" sz="4900" b="1" dirty="0" smtClean="0">
                <a:solidFill>
                  <a:srgbClr val="FF0000"/>
                </a:solidFill>
              </a:rPr>
            </a:br>
            <a:r>
              <a:rPr lang="tr-TR" sz="4900" b="1" dirty="0" smtClean="0">
                <a:solidFill>
                  <a:srgbClr val="FF0000"/>
                </a:solidFill>
              </a:rPr>
              <a:t>Amaç</a:t>
            </a:r>
            <a:r>
              <a:rPr lang="tr-TR" sz="4900" b="1" dirty="0">
                <a:solidFill>
                  <a:srgbClr val="FF0000"/>
                </a:solidFill>
              </a:rPr>
              <a:t>, Kapsam, </a:t>
            </a:r>
            <a:r>
              <a:rPr lang="tr-TR" sz="4900" b="1" dirty="0" smtClean="0">
                <a:solidFill>
                  <a:srgbClr val="FF0000"/>
                </a:solidFill>
              </a:rPr>
              <a:t>Yetkisi Nelerdir? </a:t>
            </a:r>
            <a:r>
              <a:rPr lang="tr-TR" sz="2800" dirty="0"/>
              <a:t/>
            </a:r>
            <a:br>
              <a:rPr lang="tr-TR" sz="2800" dirty="0"/>
            </a:br>
            <a:endParaRPr lang="tr-TR" sz="2800" dirty="0">
              <a:effectLst>
                <a:outerShdw blurRad="38100" dist="38100" dir="2700000" algn="tl">
                  <a:srgbClr val="000000">
                    <a:alpha val="43137"/>
                  </a:srgbClr>
                </a:outerShdw>
              </a:effectLst>
            </a:endParaRPr>
          </a:p>
        </p:txBody>
      </p:sp>
      <p:sp>
        <p:nvSpPr>
          <p:cNvPr id="5" name="Rectangle 3"/>
          <p:cNvSpPr>
            <a:spLocks noGrp="1" noChangeArrowheads="1"/>
          </p:cNvSpPr>
          <p:nvPr>
            <p:ph sz="quarter" idx="1"/>
          </p:nvPr>
        </p:nvSpPr>
        <p:spPr>
          <a:xfrm>
            <a:off x="1178351" y="2215298"/>
            <a:ext cx="9228841" cy="3601039"/>
          </a:xfrm>
          <a:noFill/>
        </p:spPr>
        <p:txBody>
          <a:bodyPr>
            <a:noAutofit/>
          </a:bodyPr>
          <a:lstStyle/>
          <a:p>
            <a:pPr marL="0" indent="0">
              <a:buNone/>
            </a:pPr>
            <a:r>
              <a:rPr lang="tr-TR" sz="4000" u="sng" dirty="0" smtClean="0">
                <a:solidFill>
                  <a:srgbClr val="FF0000"/>
                </a:solidFill>
              </a:rPr>
              <a:t>Bu </a:t>
            </a:r>
            <a:r>
              <a:rPr lang="tr-TR" sz="4000" u="sng" dirty="0">
                <a:solidFill>
                  <a:srgbClr val="FF0000"/>
                </a:solidFill>
              </a:rPr>
              <a:t>Kararın amacı, </a:t>
            </a:r>
          </a:p>
          <a:p>
            <a:pPr lvl="0"/>
            <a:r>
              <a:rPr lang="tr-TR" sz="4000" dirty="0"/>
              <a:t>ithalatın ülke ekonomisi yararına </a:t>
            </a:r>
            <a:r>
              <a:rPr lang="tr-TR" sz="4000" dirty="0" smtClean="0"/>
              <a:t>ve, </a:t>
            </a:r>
            <a:endParaRPr lang="tr-TR" sz="4000" dirty="0"/>
          </a:p>
          <a:p>
            <a:pPr lvl="0"/>
            <a:r>
              <a:rPr lang="tr-TR" sz="4000" dirty="0"/>
              <a:t>uluslararası </a:t>
            </a:r>
            <a:r>
              <a:rPr lang="tr-TR" sz="4000" dirty="0" smtClean="0"/>
              <a:t>ticaretin </a:t>
            </a:r>
            <a:r>
              <a:rPr lang="tr-TR" sz="4000" dirty="0"/>
              <a:t>gereklerine uygun olarak düzenlenmesini </a:t>
            </a:r>
            <a:r>
              <a:rPr lang="tr-TR" sz="4000" dirty="0" smtClean="0"/>
              <a:t>sağlamak ve amaçlamaktır.</a:t>
            </a:r>
            <a:endParaRPr lang="tr-TR" sz="4000" dirty="0"/>
          </a:p>
          <a:p>
            <a:pPr marL="0" indent="0">
              <a:lnSpc>
                <a:spcPct val="80000"/>
              </a:lnSpc>
              <a:spcAft>
                <a:spcPts val="1800"/>
              </a:spcAft>
              <a:buNone/>
              <a:defRPr/>
            </a:pPr>
            <a:endParaRPr lang="tr-TR" dirty="0">
              <a:latin typeface="Cambria" panose="02040503050406030204" pitchFamily="18" charset="0"/>
            </a:endParaRPr>
          </a:p>
        </p:txBody>
      </p:sp>
    </p:spTree>
    <p:extLst>
      <p:ext uri="{BB962C8B-B14F-4D97-AF65-F5344CB8AC3E}">
        <p14:creationId xmlns:p14="http://schemas.microsoft.com/office/powerpoint/2010/main" val="1138967179"/>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662198" y="783666"/>
            <a:ext cx="8778974" cy="236174"/>
          </a:xfrm>
          <a:prstGeom prst="rect">
            <a:avLst/>
          </a:prstGeom>
        </p:spPr>
        <p:txBody>
          <a:bodyPr vert="horz" wrap="square" lIns="0" tIns="10941" rIns="0" bIns="0" rtlCol="0">
            <a:spAutoFit/>
          </a:bodyPr>
          <a:lstStyle/>
          <a:p>
            <a:pPr marL="244723" marR="4607" indent="-233782">
              <a:lnSpc>
                <a:spcPct val="110000"/>
              </a:lnSpc>
              <a:spcBef>
                <a:spcPts val="86"/>
              </a:spcBef>
            </a:pPr>
            <a:r>
              <a:rPr sz="1400" b="1" dirty="0">
                <a:solidFill>
                  <a:srgbClr val="FF0000"/>
                </a:solidFill>
                <a:latin typeface="Calibri"/>
                <a:cs typeface="Calibri"/>
              </a:rPr>
              <a:t>Anne</a:t>
            </a:r>
            <a:r>
              <a:rPr sz="1400" b="1" spc="-5" dirty="0">
                <a:solidFill>
                  <a:srgbClr val="FF0000"/>
                </a:solidFill>
                <a:latin typeface="Calibri"/>
                <a:cs typeface="Calibri"/>
              </a:rPr>
              <a:t> </a:t>
            </a:r>
            <a:r>
              <a:rPr sz="1400" b="1" dirty="0">
                <a:solidFill>
                  <a:srgbClr val="FF0000"/>
                </a:solidFill>
                <a:latin typeface="Calibri"/>
                <a:cs typeface="Calibri"/>
              </a:rPr>
              <a:t>ve Bebek </a:t>
            </a:r>
            <a:r>
              <a:rPr sz="1400" b="1" spc="-9" dirty="0">
                <a:solidFill>
                  <a:srgbClr val="FF0000"/>
                </a:solidFill>
                <a:latin typeface="Calibri"/>
                <a:cs typeface="Calibri"/>
              </a:rPr>
              <a:t>Ürünlerinin</a:t>
            </a:r>
            <a:r>
              <a:rPr sz="1400" b="1" spc="5" dirty="0">
                <a:solidFill>
                  <a:srgbClr val="FF0000"/>
                </a:solidFill>
                <a:latin typeface="Calibri"/>
                <a:cs typeface="Calibri"/>
              </a:rPr>
              <a:t> </a:t>
            </a:r>
            <a:r>
              <a:rPr sz="1400" b="1" dirty="0">
                <a:solidFill>
                  <a:srgbClr val="FF0000"/>
                </a:solidFill>
                <a:latin typeface="Calibri"/>
                <a:cs typeface="Calibri"/>
              </a:rPr>
              <a:t>İthalat Denetimi </a:t>
            </a:r>
            <a:r>
              <a:rPr sz="1400" b="1" spc="-9" dirty="0">
                <a:solidFill>
                  <a:srgbClr val="FF0000"/>
                </a:solidFill>
                <a:latin typeface="Calibri"/>
                <a:cs typeface="Calibri"/>
              </a:rPr>
              <a:t>Tebliği</a:t>
            </a:r>
            <a:r>
              <a:rPr sz="1400" b="1" spc="453" dirty="0">
                <a:solidFill>
                  <a:srgbClr val="FF0000"/>
                </a:solidFill>
                <a:latin typeface="Calibri"/>
                <a:cs typeface="Calibri"/>
              </a:rPr>
              <a:t> </a:t>
            </a:r>
            <a:r>
              <a:rPr sz="1400" b="1" dirty="0">
                <a:solidFill>
                  <a:srgbClr val="FF0000"/>
                </a:solidFill>
                <a:latin typeface="Calibri"/>
                <a:cs typeface="Calibri"/>
              </a:rPr>
              <a:t>(Ürün</a:t>
            </a:r>
            <a:r>
              <a:rPr sz="1400" b="1" spc="-27" dirty="0">
                <a:solidFill>
                  <a:srgbClr val="FF0000"/>
                </a:solidFill>
                <a:latin typeface="Calibri"/>
                <a:cs typeface="Calibri"/>
              </a:rPr>
              <a:t> </a:t>
            </a:r>
            <a:r>
              <a:rPr sz="1400" b="1" dirty="0">
                <a:solidFill>
                  <a:srgbClr val="FF0000"/>
                </a:solidFill>
                <a:latin typeface="Calibri"/>
                <a:cs typeface="Calibri"/>
              </a:rPr>
              <a:t>Güvenliği</a:t>
            </a:r>
            <a:r>
              <a:rPr sz="1400" b="1" spc="-23" dirty="0">
                <a:solidFill>
                  <a:srgbClr val="FF0000"/>
                </a:solidFill>
                <a:latin typeface="Calibri"/>
                <a:cs typeface="Calibri"/>
              </a:rPr>
              <a:t> </a:t>
            </a:r>
            <a:r>
              <a:rPr sz="1400" b="1" dirty="0">
                <a:solidFill>
                  <a:srgbClr val="FF0000"/>
                </a:solidFill>
                <a:latin typeface="Calibri"/>
                <a:cs typeface="Calibri"/>
              </a:rPr>
              <a:t>ve</a:t>
            </a:r>
            <a:r>
              <a:rPr sz="1400" b="1" spc="-14" dirty="0">
                <a:solidFill>
                  <a:srgbClr val="FF0000"/>
                </a:solidFill>
                <a:latin typeface="Calibri"/>
                <a:cs typeface="Calibri"/>
              </a:rPr>
              <a:t> </a:t>
            </a:r>
            <a:r>
              <a:rPr sz="1400" b="1" dirty="0">
                <a:solidFill>
                  <a:srgbClr val="FF0000"/>
                </a:solidFill>
                <a:latin typeface="Calibri"/>
                <a:cs typeface="Calibri"/>
              </a:rPr>
              <a:t>Denetimi:</a:t>
            </a:r>
            <a:r>
              <a:rPr sz="1400" b="1" spc="-9" dirty="0">
                <a:solidFill>
                  <a:srgbClr val="FF0000"/>
                </a:solidFill>
                <a:latin typeface="Calibri"/>
                <a:cs typeface="Calibri"/>
              </a:rPr>
              <a:t> 2026/17)</a:t>
            </a:r>
            <a:endParaRPr sz="1400" dirty="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4245410591"/>
              </p:ext>
            </p:extLst>
          </p:nvPr>
        </p:nvGraphicFramePr>
        <p:xfrm>
          <a:off x="680484" y="1053046"/>
          <a:ext cx="10972800" cy="5265283"/>
        </p:xfrm>
        <a:graphic>
          <a:graphicData uri="http://schemas.openxmlformats.org/drawingml/2006/table">
            <a:tbl>
              <a:tblPr firstRow="1" bandRow="1">
                <a:tableStyleId>{2D5ABB26-0587-4C30-8999-92F81FD0307C}</a:tableStyleId>
              </a:tblPr>
              <a:tblGrid>
                <a:gridCol w="2071694">
                  <a:extLst>
                    <a:ext uri="{9D8B030D-6E8A-4147-A177-3AD203B41FA5}">
                      <a16:colId xmlns:a16="http://schemas.microsoft.com/office/drawing/2014/main" val="20000"/>
                    </a:ext>
                  </a:extLst>
                </a:gridCol>
                <a:gridCol w="3559745">
                  <a:extLst>
                    <a:ext uri="{9D8B030D-6E8A-4147-A177-3AD203B41FA5}">
                      <a16:colId xmlns:a16="http://schemas.microsoft.com/office/drawing/2014/main" val="20001"/>
                    </a:ext>
                  </a:extLst>
                </a:gridCol>
                <a:gridCol w="4079935">
                  <a:extLst>
                    <a:ext uri="{9D8B030D-6E8A-4147-A177-3AD203B41FA5}">
                      <a16:colId xmlns:a16="http://schemas.microsoft.com/office/drawing/2014/main" val="20002"/>
                    </a:ext>
                  </a:extLst>
                </a:gridCol>
                <a:gridCol w="1261426">
                  <a:extLst>
                    <a:ext uri="{9D8B030D-6E8A-4147-A177-3AD203B41FA5}">
                      <a16:colId xmlns:a16="http://schemas.microsoft.com/office/drawing/2014/main" val="20003"/>
                    </a:ext>
                  </a:extLst>
                </a:gridCol>
              </a:tblGrid>
              <a:tr h="117466">
                <a:tc>
                  <a:txBody>
                    <a:bodyPr/>
                    <a:lstStyle/>
                    <a:p>
                      <a:pPr marL="333375">
                        <a:lnSpc>
                          <a:spcPts val="919"/>
                        </a:lnSpc>
                      </a:pPr>
                      <a:r>
                        <a:rPr sz="700" b="1" dirty="0">
                          <a:solidFill>
                            <a:srgbClr val="FF0000"/>
                          </a:solidFill>
                          <a:latin typeface="Calibri"/>
                          <a:cs typeface="Calibri"/>
                        </a:rPr>
                        <a:t>Değişen</a:t>
                      </a:r>
                      <a:r>
                        <a:rPr sz="700" b="1" spc="-30" dirty="0">
                          <a:solidFill>
                            <a:srgbClr val="FF0000"/>
                          </a:solidFill>
                          <a:latin typeface="Calibri"/>
                          <a:cs typeface="Calibri"/>
                        </a:rPr>
                        <a:t> </a:t>
                      </a:r>
                      <a:r>
                        <a:rPr sz="700" b="1" dirty="0">
                          <a:solidFill>
                            <a:srgbClr val="FF0000"/>
                          </a:solidFill>
                          <a:latin typeface="Calibri"/>
                          <a:cs typeface="Calibri"/>
                        </a:rPr>
                        <a:t>Maddenin</a:t>
                      </a:r>
                      <a:r>
                        <a:rPr sz="700" b="1" spc="-15" dirty="0">
                          <a:solidFill>
                            <a:srgbClr val="FF0000"/>
                          </a:solidFill>
                          <a:latin typeface="Calibri"/>
                          <a:cs typeface="Calibri"/>
                        </a:rPr>
                        <a:t> </a:t>
                      </a:r>
                      <a:r>
                        <a:rPr sz="700" b="1" spc="-10" dirty="0">
                          <a:solidFill>
                            <a:srgbClr val="FF0000"/>
                          </a:solidFill>
                          <a:latin typeface="Calibri"/>
                          <a:cs typeface="Calibri"/>
                        </a:rPr>
                        <a:t>Numarası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dirty="0">
                          <a:solidFill>
                            <a:srgbClr val="FF0000"/>
                          </a:solidFill>
                          <a:latin typeface="Calibri"/>
                          <a:cs typeface="Calibri"/>
                        </a:rPr>
                        <a:t>Eski</a:t>
                      </a:r>
                      <a:r>
                        <a:rPr sz="700" b="1" spc="-20" dirty="0">
                          <a:solidFill>
                            <a:srgbClr val="FF0000"/>
                          </a:solidFill>
                          <a:latin typeface="Calibri"/>
                          <a:cs typeface="Calibri"/>
                        </a:rPr>
                        <a:t> </a:t>
                      </a:r>
                      <a:r>
                        <a:rPr sz="700" b="1" dirty="0">
                          <a:solidFill>
                            <a:srgbClr val="FF0000"/>
                          </a:solidFill>
                          <a:latin typeface="Calibri"/>
                          <a:cs typeface="Calibri"/>
                        </a:rPr>
                        <a:t>Madde</a:t>
                      </a:r>
                      <a:r>
                        <a:rPr sz="700" b="1" spc="-15" dirty="0">
                          <a:solidFill>
                            <a:srgbClr val="FF0000"/>
                          </a:solidFill>
                          <a:latin typeface="Calibri"/>
                          <a:cs typeface="Calibri"/>
                        </a:rPr>
                        <a:t> </a:t>
                      </a:r>
                      <a:r>
                        <a:rPr sz="700" b="1" spc="-20" dirty="0">
                          <a:solidFill>
                            <a:srgbClr val="FF0000"/>
                          </a:solidFill>
                          <a:latin typeface="Calibri"/>
                          <a:cs typeface="Calibri"/>
                        </a:rPr>
                        <a:t>2025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b="1" dirty="0">
                          <a:solidFill>
                            <a:srgbClr val="FF0000"/>
                          </a:solidFill>
                          <a:latin typeface="Calibri"/>
                          <a:cs typeface="Calibri"/>
                        </a:rPr>
                        <a:t>Yeni</a:t>
                      </a:r>
                      <a:r>
                        <a:rPr sz="700" b="1" spc="-10" dirty="0">
                          <a:solidFill>
                            <a:srgbClr val="FF0000"/>
                          </a:solidFill>
                          <a:latin typeface="Calibri"/>
                          <a:cs typeface="Calibri"/>
                        </a:rPr>
                        <a:t> </a:t>
                      </a:r>
                      <a:r>
                        <a:rPr sz="700" b="1" dirty="0">
                          <a:solidFill>
                            <a:srgbClr val="FF0000"/>
                          </a:solidFill>
                          <a:latin typeface="Calibri"/>
                          <a:cs typeface="Calibri"/>
                        </a:rPr>
                        <a:t>Madde</a:t>
                      </a:r>
                      <a:r>
                        <a:rPr sz="700" b="1" spc="5" dirty="0">
                          <a:solidFill>
                            <a:srgbClr val="FF0000"/>
                          </a:solidFill>
                          <a:latin typeface="Calibri"/>
                          <a:cs typeface="Calibri"/>
                        </a:rPr>
                        <a:t> </a:t>
                      </a:r>
                      <a:r>
                        <a:rPr sz="700" b="1" spc="-20" dirty="0">
                          <a:solidFill>
                            <a:srgbClr val="FF0000"/>
                          </a:solidFill>
                          <a:latin typeface="Calibri"/>
                          <a:cs typeface="Calibri"/>
                        </a:rPr>
                        <a:t>2026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spc="-10" dirty="0">
                          <a:solidFill>
                            <a:srgbClr val="FF0000"/>
                          </a:solidFill>
                          <a:latin typeface="Calibri"/>
                          <a:cs typeface="Calibri"/>
                        </a:rPr>
                        <a:t>Durumu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784841">
                <a:tc>
                  <a:txBody>
                    <a:bodyPr/>
                    <a:lstStyle/>
                    <a:p>
                      <a:pPr marL="68580" marR="1435735">
                        <a:lnSpc>
                          <a:spcPts val="969"/>
                        </a:lnSpc>
                        <a:spcBef>
                          <a:spcPts val="15"/>
                        </a:spcBef>
                      </a:pPr>
                      <a:r>
                        <a:rPr sz="1100" b="1" spc="-10" dirty="0">
                          <a:latin typeface="Calibri"/>
                          <a:cs typeface="Calibri"/>
                        </a:rPr>
                        <a:t>Tanımlar</a:t>
                      </a:r>
                      <a:r>
                        <a:rPr sz="1100" b="1" spc="500" dirty="0">
                          <a:latin typeface="Calibri"/>
                          <a:cs typeface="Calibri"/>
                        </a:rPr>
                        <a:t> </a:t>
                      </a:r>
                      <a:r>
                        <a:rPr sz="1100" b="1" dirty="0">
                          <a:latin typeface="Calibri"/>
                          <a:cs typeface="Calibri"/>
                        </a:rPr>
                        <a:t>3</a:t>
                      </a:r>
                      <a:r>
                        <a:rPr sz="1100" b="1" spc="-5" dirty="0">
                          <a:latin typeface="Calibri"/>
                          <a:cs typeface="Calibri"/>
                        </a:rPr>
                        <a:t> </a:t>
                      </a:r>
                      <a:r>
                        <a:rPr sz="1100" b="1" spc="-20" dirty="0">
                          <a:latin typeface="Calibri"/>
                          <a:cs typeface="Calibri"/>
                        </a:rPr>
                        <a:t>Madde</a:t>
                      </a:r>
                      <a:endParaRPr sz="11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437515">
                        <a:lnSpc>
                          <a:spcPts val="969"/>
                        </a:lnSpc>
                        <a:spcBef>
                          <a:spcPts val="15"/>
                        </a:spcBef>
                      </a:pPr>
                      <a:r>
                        <a:rPr sz="700" b="1" dirty="0">
                          <a:latin typeface="Calibri"/>
                          <a:cs typeface="Calibri"/>
                        </a:rPr>
                        <a:t>h)</a:t>
                      </a:r>
                      <a:r>
                        <a:rPr sz="700" b="1" spc="5" dirty="0">
                          <a:latin typeface="Calibri"/>
                          <a:cs typeface="Calibri"/>
                        </a:rPr>
                        <a:t> </a:t>
                      </a:r>
                      <a:r>
                        <a:rPr sz="700" b="1" spc="-10" dirty="0">
                          <a:latin typeface="Calibri"/>
                          <a:cs typeface="Calibri"/>
                        </a:rPr>
                        <a:t>Kullanıcı:</a:t>
                      </a:r>
                      <a:r>
                        <a:rPr sz="700" b="1" spc="15" dirty="0">
                          <a:latin typeface="Calibri"/>
                          <a:cs typeface="Calibri"/>
                        </a:rPr>
                        <a:t> </a:t>
                      </a:r>
                      <a:r>
                        <a:rPr sz="700" dirty="0">
                          <a:latin typeface="Calibri"/>
                          <a:cs typeface="Calibri"/>
                        </a:rPr>
                        <a:t>TAREKS</a:t>
                      </a:r>
                      <a:r>
                        <a:rPr sz="700" spc="10" dirty="0">
                          <a:latin typeface="Calibri"/>
                          <a:cs typeface="Calibri"/>
                        </a:rPr>
                        <a:t> </a:t>
                      </a:r>
                      <a:r>
                        <a:rPr sz="700" spc="-10" dirty="0">
                          <a:latin typeface="Calibri"/>
                          <a:cs typeface="Calibri"/>
                        </a:rPr>
                        <a:t>aracılığıyla</a:t>
                      </a:r>
                      <a:r>
                        <a:rPr sz="700" spc="5" dirty="0">
                          <a:latin typeface="Calibri"/>
                          <a:cs typeface="Calibri"/>
                        </a:rPr>
                        <a:t> </a:t>
                      </a:r>
                      <a:r>
                        <a:rPr sz="700" spc="-10" dirty="0">
                          <a:latin typeface="Calibri"/>
                          <a:cs typeface="Calibri"/>
                        </a:rPr>
                        <a:t>firmalar</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yapmak </a:t>
                      </a:r>
                      <a:r>
                        <a:rPr sz="700" spc="-10" dirty="0">
                          <a:latin typeface="Calibri"/>
                          <a:cs typeface="Calibri"/>
                        </a:rPr>
                        <a:t>üzere</a:t>
                      </a:r>
                      <a:r>
                        <a:rPr sz="700" spc="500" dirty="0">
                          <a:latin typeface="Calibri"/>
                          <a:cs typeface="Calibri"/>
                        </a:rPr>
                        <a:t> </a:t>
                      </a:r>
                      <a:r>
                        <a:rPr sz="700" spc="-10" dirty="0">
                          <a:latin typeface="Calibri"/>
                          <a:cs typeface="Calibri"/>
                        </a:rPr>
                        <a:t>yetkilendirilmiş</a:t>
                      </a:r>
                      <a:r>
                        <a:rPr sz="700" spc="65" dirty="0">
                          <a:latin typeface="Calibri"/>
                          <a:cs typeface="Calibri"/>
                        </a:rPr>
                        <a:t> </a:t>
                      </a:r>
                      <a:r>
                        <a:rPr sz="700" spc="-10" dirty="0">
                          <a:latin typeface="Calibri"/>
                          <a:cs typeface="Calibri"/>
                        </a:rPr>
                        <a:t>kişileri,</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5"/>
                        </a:spcBef>
                      </a:pPr>
                      <a:r>
                        <a:rPr sz="700" b="1" dirty="0">
                          <a:latin typeface="Calibri"/>
                          <a:cs typeface="Calibri"/>
                        </a:rPr>
                        <a:t>Firma</a:t>
                      </a:r>
                      <a:r>
                        <a:rPr sz="700" dirty="0">
                          <a:latin typeface="Calibri"/>
                          <a:cs typeface="Calibri"/>
                        </a:rPr>
                        <a:t>:</a:t>
                      </a:r>
                      <a:r>
                        <a:rPr sz="700" spc="-2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aracılığıyla yapılan </a:t>
                      </a:r>
                      <a:r>
                        <a:rPr sz="700" dirty="0">
                          <a:latin typeface="Calibri"/>
                          <a:cs typeface="Calibri"/>
                        </a:rPr>
                        <a:t>işlemlere</a:t>
                      </a:r>
                      <a:r>
                        <a:rPr sz="700" spc="-20" dirty="0">
                          <a:latin typeface="Calibri"/>
                          <a:cs typeface="Calibri"/>
                        </a:rPr>
                        <a:t> </a:t>
                      </a:r>
                      <a:r>
                        <a:rPr sz="700" dirty="0">
                          <a:latin typeface="Calibri"/>
                          <a:cs typeface="Calibri"/>
                        </a:rPr>
                        <a:t>konu</a:t>
                      </a:r>
                      <a:r>
                        <a:rPr sz="700" spc="-10" dirty="0">
                          <a:latin typeface="Calibri"/>
                          <a:cs typeface="Calibri"/>
                        </a:rPr>
                        <a:t> </a:t>
                      </a:r>
                      <a:r>
                        <a:rPr sz="700" dirty="0">
                          <a:latin typeface="Calibri"/>
                          <a:cs typeface="Calibri"/>
                        </a:rPr>
                        <a:t>olan kamu</a:t>
                      </a:r>
                      <a:r>
                        <a:rPr sz="700" spc="-10" dirty="0">
                          <a:latin typeface="Calibri"/>
                          <a:cs typeface="Calibri"/>
                        </a:rPr>
                        <a:t> kurumları</a:t>
                      </a:r>
                      <a:r>
                        <a:rPr sz="700" spc="-20" dirty="0">
                          <a:latin typeface="Calibri"/>
                          <a:cs typeface="Calibri"/>
                        </a:rPr>
                        <a:t> </a:t>
                      </a:r>
                      <a:r>
                        <a:rPr sz="700" dirty="0">
                          <a:latin typeface="Calibri"/>
                          <a:cs typeface="Calibri"/>
                        </a:rPr>
                        <a:t>dahil,</a:t>
                      </a:r>
                      <a:r>
                        <a:rPr sz="700" spc="-5" dirty="0">
                          <a:latin typeface="Calibri"/>
                          <a:cs typeface="Calibri"/>
                        </a:rPr>
                        <a:t> </a:t>
                      </a:r>
                      <a:r>
                        <a:rPr sz="700" spc="-25" dirty="0">
                          <a:latin typeface="Calibri"/>
                          <a:cs typeface="Calibri"/>
                        </a:rPr>
                        <a:t>tüm</a:t>
                      </a:r>
                      <a:endParaRPr sz="700">
                        <a:latin typeface="Calibri"/>
                        <a:cs typeface="Calibri"/>
                      </a:endParaRPr>
                    </a:p>
                    <a:p>
                      <a:pPr marL="67945">
                        <a:lnSpc>
                          <a:spcPct val="100000"/>
                        </a:lnSpc>
                        <a:spcBef>
                          <a:spcPts val="165"/>
                        </a:spcBef>
                      </a:pPr>
                      <a:r>
                        <a:rPr sz="700" dirty="0">
                          <a:latin typeface="Calibri"/>
                          <a:cs typeface="Calibri"/>
                        </a:rPr>
                        <a:t>gerçek</a:t>
                      </a:r>
                      <a:r>
                        <a:rPr sz="700" spc="-2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tüzel</a:t>
                      </a:r>
                      <a:r>
                        <a:rPr sz="700" spc="-20" dirty="0">
                          <a:latin typeface="Calibri"/>
                          <a:cs typeface="Calibri"/>
                        </a:rPr>
                        <a:t> </a:t>
                      </a:r>
                      <a:r>
                        <a:rPr sz="700" spc="-10" dirty="0">
                          <a:latin typeface="Calibri"/>
                          <a:cs typeface="Calibri"/>
                        </a:rPr>
                        <a:t>kişileri,</a:t>
                      </a:r>
                      <a:endParaRPr sz="700">
                        <a:latin typeface="Calibri"/>
                        <a:cs typeface="Calibri"/>
                      </a:endParaRPr>
                    </a:p>
                    <a:p>
                      <a:pPr marL="67945" marR="363855">
                        <a:lnSpc>
                          <a:spcPct val="117500"/>
                        </a:lnSpc>
                      </a:pPr>
                      <a:r>
                        <a:rPr sz="700" b="1" dirty="0">
                          <a:latin typeface="Calibri"/>
                          <a:cs typeface="Calibri"/>
                        </a:rPr>
                        <a:t>Firma </a:t>
                      </a:r>
                      <a:r>
                        <a:rPr sz="700" b="1" spc="-10" dirty="0">
                          <a:latin typeface="Calibri"/>
                          <a:cs typeface="Calibri"/>
                        </a:rPr>
                        <a:t>kullanıcısı</a:t>
                      </a:r>
                      <a:r>
                        <a:rPr sz="700" spc="-10" dirty="0">
                          <a:latin typeface="Calibri"/>
                          <a:cs typeface="Calibri"/>
                        </a:rPr>
                        <a:t>:</a:t>
                      </a:r>
                      <a:r>
                        <a:rPr sz="700" spc="5" dirty="0">
                          <a:latin typeface="Calibri"/>
                          <a:cs typeface="Calibri"/>
                        </a:rPr>
                        <a:t> </a:t>
                      </a:r>
                      <a:r>
                        <a:rPr sz="700" dirty="0">
                          <a:latin typeface="Calibri"/>
                          <a:cs typeface="Calibri"/>
                        </a:rPr>
                        <a:t>Firma </a:t>
                      </a:r>
                      <a:r>
                        <a:rPr sz="700" spc="-10" dirty="0">
                          <a:latin typeface="Calibri"/>
                          <a:cs typeface="Calibri"/>
                        </a:rPr>
                        <a:t>yetkilisi</a:t>
                      </a:r>
                      <a:r>
                        <a:rPr sz="700" spc="10" dirty="0">
                          <a:latin typeface="Calibri"/>
                          <a:cs typeface="Calibri"/>
                        </a:rPr>
                        <a:t> </a:t>
                      </a:r>
                      <a:r>
                        <a:rPr sz="700" spc="-10" dirty="0">
                          <a:latin typeface="Calibri"/>
                          <a:cs typeface="Calibri"/>
                        </a:rPr>
                        <a:t>tarafından</a:t>
                      </a:r>
                      <a:r>
                        <a:rPr sz="700" dirty="0">
                          <a:latin typeface="Calibri"/>
                          <a:cs typeface="Calibri"/>
                        </a:rPr>
                        <a:t> firma </a:t>
                      </a:r>
                      <a:r>
                        <a:rPr sz="700" spc="-10" dirty="0">
                          <a:latin typeface="Calibri"/>
                          <a:cs typeface="Calibri"/>
                        </a:rPr>
                        <a:t>adına</a:t>
                      </a:r>
                      <a:r>
                        <a:rPr sz="700" dirty="0">
                          <a:latin typeface="Calibri"/>
                          <a:cs typeface="Calibri"/>
                        </a:rPr>
                        <a:t> TAREKS'te</a:t>
                      </a:r>
                      <a:r>
                        <a:rPr sz="700" spc="-5"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yapmak</a:t>
                      </a:r>
                      <a:r>
                        <a:rPr sz="700" spc="500" dirty="0">
                          <a:latin typeface="Calibri"/>
                          <a:cs typeface="Calibri"/>
                        </a:rPr>
                        <a:t> </a:t>
                      </a:r>
                      <a:r>
                        <a:rPr sz="700" dirty="0">
                          <a:latin typeface="Calibri"/>
                          <a:cs typeface="Calibri"/>
                        </a:rPr>
                        <a:t>üzere</a:t>
                      </a:r>
                      <a:r>
                        <a:rPr sz="700" spc="20" dirty="0">
                          <a:latin typeface="Calibri"/>
                          <a:cs typeface="Calibri"/>
                        </a:rPr>
                        <a:t> </a:t>
                      </a:r>
                      <a:r>
                        <a:rPr sz="700" spc="-10" dirty="0">
                          <a:latin typeface="Calibri"/>
                          <a:cs typeface="Calibri"/>
                        </a:rPr>
                        <a:t>yetkilendirilmiş</a:t>
                      </a:r>
                      <a:r>
                        <a:rPr sz="700" spc="25" dirty="0">
                          <a:latin typeface="Calibri"/>
                          <a:cs typeface="Calibri"/>
                        </a:rPr>
                        <a:t> </a:t>
                      </a:r>
                      <a:r>
                        <a:rPr sz="700" spc="-10" dirty="0">
                          <a:latin typeface="Calibri"/>
                          <a:cs typeface="Calibri"/>
                        </a:rPr>
                        <a:t>kişiyi,</a:t>
                      </a:r>
                      <a:endParaRPr sz="700">
                        <a:latin typeface="Calibri"/>
                        <a:cs typeface="Calibri"/>
                      </a:endParaRPr>
                    </a:p>
                    <a:p>
                      <a:pPr marL="67945" marR="257810">
                        <a:lnSpc>
                          <a:spcPts val="1140"/>
                        </a:lnSpc>
                        <a:spcBef>
                          <a:spcPts val="45"/>
                        </a:spcBef>
                      </a:pPr>
                      <a:r>
                        <a:rPr sz="700" b="1" dirty="0">
                          <a:latin typeface="Calibri"/>
                          <a:cs typeface="Calibri"/>
                        </a:rPr>
                        <a:t>Firma</a:t>
                      </a:r>
                      <a:r>
                        <a:rPr sz="700" b="1" spc="-20" dirty="0">
                          <a:latin typeface="Calibri"/>
                          <a:cs typeface="Calibri"/>
                        </a:rPr>
                        <a:t> </a:t>
                      </a:r>
                      <a:r>
                        <a:rPr sz="700" b="1" spc="-10" dirty="0">
                          <a:latin typeface="Calibri"/>
                          <a:cs typeface="Calibri"/>
                        </a:rPr>
                        <a:t>yetkilisi</a:t>
                      </a:r>
                      <a:r>
                        <a:rPr sz="700" spc="-10" dirty="0">
                          <a:latin typeface="Calibri"/>
                          <a:cs typeface="Calibri"/>
                        </a:rPr>
                        <a:t>:</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imza</a:t>
                      </a:r>
                      <a:r>
                        <a:rPr sz="700" spc="-5" dirty="0">
                          <a:latin typeface="Calibri"/>
                          <a:cs typeface="Calibri"/>
                        </a:rPr>
                        <a:t> </a:t>
                      </a:r>
                      <a:r>
                        <a:rPr sz="700" spc="-10" dirty="0">
                          <a:latin typeface="Calibri"/>
                          <a:cs typeface="Calibri"/>
                        </a:rPr>
                        <a:t>sirkülerinde </a:t>
                      </a:r>
                      <a:r>
                        <a:rPr sz="700" dirty="0">
                          <a:latin typeface="Calibri"/>
                          <a:cs typeface="Calibri"/>
                        </a:rPr>
                        <a:t>yer</a:t>
                      </a:r>
                      <a:r>
                        <a:rPr sz="700" spc="-15"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firmayı</a:t>
                      </a:r>
                      <a:r>
                        <a:rPr sz="700" spc="-15" dirty="0">
                          <a:latin typeface="Calibri"/>
                          <a:cs typeface="Calibri"/>
                        </a:rPr>
                        <a:t> </a:t>
                      </a:r>
                      <a:r>
                        <a:rPr sz="700" dirty="0">
                          <a:latin typeface="Calibri"/>
                          <a:cs typeface="Calibri"/>
                        </a:rPr>
                        <a:t>temsil</a:t>
                      </a:r>
                      <a:r>
                        <a:rPr sz="700" spc="-15" dirty="0">
                          <a:latin typeface="Calibri"/>
                          <a:cs typeface="Calibri"/>
                        </a:rPr>
                        <a:t> </a:t>
                      </a:r>
                      <a:r>
                        <a:rPr sz="700" dirty="0">
                          <a:latin typeface="Calibri"/>
                          <a:cs typeface="Calibri"/>
                        </a:rPr>
                        <a:t>ve ilzama</a:t>
                      </a:r>
                      <a:r>
                        <a:rPr sz="700" spc="-10" dirty="0">
                          <a:latin typeface="Calibri"/>
                          <a:cs typeface="Calibri"/>
                        </a:rPr>
                        <a:t> </a:t>
                      </a:r>
                      <a:r>
                        <a:rPr sz="700" spc="-20" dirty="0">
                          <a:latin typeface="Calibri"/>
                          <a:cs typeface="Calibri"/>
                        </a:rPr>
                        <a:t>yet-</a:t>
                      </a:r>
                      <a:r>
                        <a:rPr sz="700" spc="500" dirty="0">
                          <a:latin typeface="Calibri"/>
                          <a:cs typeface="Calibri"/>
                        </a:rPr>
                        <a:t> </a:t>
                      </a:r>
                      <a:r>
                        <a:rPr sz="700" dirty="0">
                          <a:latin typeface="Calibri"/>
                          <a:cs typeface="Calibri"/>
                        </a:rPr>
                        <a:t>kili</a:t>
                      </a:r>
                      <a:r>
                        <a:rPr sz="700" spc="-40" dirty="0">
                          <a:latin typeface="Calibri"/>
                          <a:cs typeface="Calibri"/>
                        </a:rPr>
                        <a:t> </a:t>
                      </a:r>
                      <a:r>
                        <a:rPr sz="700" dirty="0">
                          <a:latin typeface="Calibri"/>
                          <a:cs typeface="Calibri"/>
                        </a:rPr>
                        <a:t>olan</a:t>
                      </a:r>
                      <a:r>
                        <a:rPr sz="700" spc="-30" dirty="0">
                          <a:latin typeface="Calibri"/>
                          <a:cs typeface="Calibri"/>
                        </a:rPr>
                        <a:t> </a:t>
                      </a:r>
                      <a:r>
                        <a:rPr sz="700" spc="-10" dirty="0">
                          <a:latin typeface="Calibri"/>
                          <a:cs typeface="Calibri"/>
                        </a:rPr>
                        <a:t>kişiyi,</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Genişletildi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00195">
                <a:tc>
                  <a:txBody>
                    <a:bodyPr/>
                    <a:lstStyle/>
                    <a:p>
                      <a:pPr marL="68580" marR="605790">
                        <a:lnSpc>
                          <a:spcPts val="969"/>
                        </a:lnSpc>
                        <a:spcBef>
                          <a:spcPts val="15"/>
                        </a:spcBef>
                      </a:pPr>
                      <a:r>
                        <a:rPr sz="1100" b="1" spc="-10" dirty="0">
                          <a:solidFill>
                            <a:srgbClr val="221F1F"/>
                          </a:solidFill>
                          <a:latin typeface="Calibri"/>
                          <a:cs typeface="Calibri"/>
                        </a:rPr>
                        <a:t>TAREKS</a:t>
                      </a:r>
                      <a:r>
                        <a:rPr sz="1100" b="1" spc="-20" dirty="0">
                          <a:solidFill>
                            <a:srgbClr val="221F1F"/>
                          </a:solidFill>
                          <a:latin typeface="Calibri"/>
                          <a:cs typeface="Calibri"/>
                        </a:rPr>
                        <a:t> </a:t>
                      </a:r>
                      <a:r>
                        <a:rPr sz="1100" b="1" dirty="0">
                          <a:solidFill>
                            <a:srgbClr val="221F1F"/>
                          </a:solidFill>
                          <a:latin typeface="Calibri"/>
                          <a:cs typeface="Calibri"/>
                        </a:rPr>
                        <a:t>ve</a:t>
                      </a:r>
                      <a:r>
                        <a:rPr sz="1100" b="1" spc="-15" dirty="0">
                          <a:solidFill>
                            <a:srgbClr val="221F1F"/>
                          </a:solidFill>
                          <a:latin typeface="Calibri"/>
                          <a:cs typeface="Calibri"/>
                        </a:rPr>
                        <a:t> </a:t>
                      </a:r>
                      <a:r>
                        <a:rPr sz="1100" b="1" spc="-20" dirty="0">
                          <a:solidFill>
                            <a:srgbClr val="221F1F"/>
                          </a:solidFill>
                          <a:latin typeface="Calibri"/>
                          <a:cs typeface="Calibri"/>
                        </a:rPr>
                        <a:t>firma </a:t>
                      </a:r>
                      <a:r>
                        <a:rPr sz="1100" b="1" spc="-10" dirty="0">
                          <a:solidFill>
                            <a:srgbClr val="221F1F"/>
                          </a:solidFill>
                          <a:latin typeface="Calibri"/>
                          <a:cs typeface="Calibri"/>
                        </a:rPr>
                        <a:t>tanımlaması</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4</a:t>
                      </a:r>
                      <a:endParaRPr sz="11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5" dirty="0">
                          <a:latin typeface="Calibri"/>
                          <a:cs typeface="Calibri"/>
                        </a:rPr>
                        <a:t> </a:t>
                      </a:r>
                      <a:r>
                        <a:rPr sz="700" spc="-10" dirty="0">
                          <a:latin typeface="Calibri"/>
                          <a:cs typeface="Calibri"/>
                        </a:rPr>
                        <a:t>kapsamı</a:t>
                      </a:r>
                      <a:r>
                        <a:rPr sz="700" dirty="0">
                          <a:latin typeface="Calibri"/>
                          <a:cs typeface="Calibri"/>
                        </a:rPr>
                        <a:t> </a:t>
                      </a:r>
                      <a:r>
                        <a:rPr sz="700" spc="-10" dirty="0">
                          <a:latin typeface="Calibri"/>
                          <a:cs typeface="Calibri"/>
                        </a:rPr>
                        <a:t>ürünleri</a:t>
                      </a:r>
                      <a:r>
                        <a:rPr sz="700" dirty="0">
                          <a:latin typeface="Calibri"/>
                          <a:cs typeface="Calibri"/>
                        </a:rPr>
                        <a:t> ithal</a:t>
                      </a:r>
                      <a:r>
                        <a:rPr sz="700" spc="5" dirty="0">
                          <a:latin typeface="Calibri"/>
                          <a:cs typeface="Calibri"/>
                        </a:rPr>
                        <a:t> </a:t>
                      </a:r>
                      <a:r>
                        <a:rPr sz="700" dirty="0">
                          <a:latin typeface="Calibri"/>
                          <a:cs typeface="Calibri"/>
                        </a:rPr>
                        <a:t>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spc="-10" dirty="0">
                          <a:latin typeface="Calibri"/>
                          <a:cs typeface="Calibri"/>
                        </a:rPr>
                        <a:t>29/12/2011</a:t>
                      </a:r>
                      <a:endParaRPr sz="700" dirty="0">
                        <a:latin typeface="Calibri"/>
                        <a:cs typeface="Calibri"/>
                      </a:endParaRPr>
                    </a:p>
                    <a:p>
                      <a:pPr marL="67945" marR="113664">
                        <a:lnSpc>
                          <a:spcPct val="101699"/>
                        </a:lnSpc>
                        <a:spcBef>
                          <a:spcPts val="5"/>
                        </a:spcBef>
                      </a:pPr>
                      <a:r>
                        <a:rPr sz="700" spc="-10" dirty="0">
                          <a:latin typeface="Calibri"/>
                          <a:cs typeface="Calibri"/>
                        </a:rPr>
                        <a:t>tarihli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28157</a:t>
                      </a:r>
                      <a:r>
                        <a:rPr sz="700" spc="-5" dirty="0">
                          <a:latin typeface="Calibri"/>
                          <a:cs typeface="Calibri"/>
                        </a:rPr>
                        <a:t> </a:t>
                      </a:r>
                      <a:r>
                        <a:rPr sz="700" spc="-10" dirty="0">
                          <a:latin typeface="Calibri"/>
                          <a:cs typeface="Calibri"/>
                        </a:rPr>
                        <a:t>sayılı </a:t>
                      </a:r>
                      <a:r>
                        <a:rPr sz="700" dirty="0">
                          <a:latin typeface="Calibri"/>
                          <a:cs typeface="Calibri"/>
                        </a:rPr>
                        <a:t>Resmî</a:t>
                      </a:r>
                      <a:r>
                        <a:rPr sz="700" spc="-10" dirty="0">
                          <a:latin typeface="Calibri"/>
                          <a:cs typeface="Calibri"/>
                        </a:rPr>
                        <a:t> </a:t>
                      </a:r>
                      <a:r>
                        <a:rPr sz="700" dirty="0">
                          <a:latin typeface="Calibri"/>
                          <a:cs typeface="Calibri"/>
                        </a:rPr>
                        <a:t>Gazete’de</a:t>
                      </a:r>
                      <a:r>
                        <a:rPr sz="700" spc="-10" dirty="0">
                          <a:latin typeface="Calibri"/>
                          <a:cs typeface="Calibri"/>
                        </a:rPr>
                        <a:t> yayımlanan</a:t>
                      </a:r>
                      <a:r>
                        <a:rPr sz="700" spc="-5" dirty="0">
                          <a:latin typeface="Calibri"/>
                          <a:cs typeface="Calibri"/>
                        </a:rPr>
                        <a:t> </a:t>
                      </a:r>
                      <a:r>
                        <a:rPr sz="700" dirty="0">
                          <a:latin typeface="Calibri"/>
                          <a:cs typeface="Calibri"/>
                        </a:rPr>
                        <a:t>Dış</a:t>
                      </a:r>
                      <a:r>
                        <a:rPr sz="700" spc="-5" dirty="0">
                          <a:latin typeface="Calibri"/>
                          <a:cs typeface="Calibri"/>
                        </a:rPr>
                        <a:t> </a:t>
                      </a:r>
                      <a:r>
                        <a:rPr sz="700" dirty="0">
                          <a:latin typeface="Calibri"/>
                          <a:cs typeface="Calibri"/>
                        </a:rPr>
                        <a:t>Ticarette</a:t>
                      </a:r>
                      <a:r>
                        <a:rPr sz="700" spc="-5" dirty="0">
                          <a:latin typeface="Calibri"/>
                          <a:cs typeface="Calibri"/>
                        </a:rPr>
                        <a:t> </a:t>
                      </a:r>
                      <a:r>
                        <a:rPr sz="700" dirty="0">
                          <a:latin typeface="Calibri"/>
                          <a:cs typeface="Calibri"/>
                        </a:rPr>
                        <a:t>Risk</a:t>
                      </a:r>
                      <a:r>
                        <a:rPr sz="700" spc="-10" dirty="0">
                          <a:latin typeface="Calibri"/>
                          <a:cs typeface="Calibri"/>
                        </a:rPr>
                        <a:t> Esaslı</a:t>
                      </a:r>
                      <a:r>
                        <a:rPr sz="700" spc="500" dirty="0">
                          <a:latin typeface="Calibri"/>
                          <a:cs typeface="Calibri"/>
                        </a:rPr>
                        <a:t> </a:t>
                      </a:r>
                      <a:r>
                        <a:rPr sz="700" dirty="0">
                          <a:latin typeface="Calibri"/>
                          <a:cs typeface="Calibri"/>
                        </a:rPr>
                        <a:t>Kontrol</a:t>
                      </a:r>
                      <a:r>
                        <a:rPr sz="700" spc="-35" dirty="0">
                          <a:latin typeface="Calibri"/>
                          <a:cs typeface="Calibri"/>
                        </a:rPr>
                        <a:t> </a:t>
                      </a:r>
                      <a:r>
                        <a:rPr sz="700" dirty="0">
                          <a:latin typeface="Calibri"/>
                          <a:cs typeface="Calibri"/>
                        </a:rPr>
                        <a:t>Sistemi</a:t>
                      </a:r>
                      <a:r>
                        <a:rPr sz="700" spc="-35" dirty="0">
                          <a:latin typeface="Calibri"/>
                          <a:cs typeface="Calibri"/>
                        </a:rPr>
                        <a:t> </a:t>
                      </a:r>
                      <a:r>
                        <a:rPr sz="700" dirty="0">
                          <a:latin typeface="Calibri"/>
                          <a:cs typeface="Calibri"/>
                        </a:rPr>
                        <a:t>Tebliği</a:t>
                      </a:r>
                      <a:r>
                        <a:rPr sz="700" spc="-30" dirty="0">
                          <a:latin typeface="Calibri"/>
                          <a:cs typeface="Calibri"/>
                        </a:rPr>
                        <a:t> </a:t>
                      </a:r>
                      <a:r>
                        <a:rPr sz="700" dirty="0">
                          <a:latin typeface="Calibri"/>
                          <a:cs typeface="Calibri"/>
                        </a:rPr>
                        <a:t>(Ürün</a:t>
                      </a:r>
                      <a:r>
                        <a:rPr sz="700" spc="-25" dirty="0">
                          <a:latin typeface="Calibri"/>
                          <a:cs typeface="Calibri"/>
                        </a:rPr>
                        <a:t> </a:t>
                      </a:r>
                      <a:r>
                        <a:rPr sz="700" dirty="0">
                          <a:latin typeface="Calibri"/>
                          <a:cs typeface="Calibri"/>
                        </a:rPr>
                        <a:t>Güvenliği</a:t>
                      </a:r>
                      <a:r>
                        <a:rPr sz="700" spc="-3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Denetimi:</a:t>
                      </a:r>
                      <a:r>
                        <a:rPr sz="700" spc="-25" dirty="0">
                          <a:latin typeface="Calibri"/>
                          <a:cs typeface="Calibri"/>
                        </a:rPr>
                        <a:t> </a:t>
                      </a:r>
                      <a:r>
                        <a:rPr sz="700" spc="-10" dirty="0">
                          <a:latin typeface="Calibri"/>
                          <a:cs typeface="Calibri"/>
                        </a:rPr>
                        <a:t>2011/53)</a:t>
                      </a:r>
                      <a:r>
                        <a:rPr sz="700" spc="500" dirty="0">
                          <a:latin typeface="Calibri"/>
                          <a:cs typeface="Calibri"/>
                        </a:rPr>
                        <a:t> </a:t>
                      </a:r>
                      <a:r>
                        <a:rPr sz="700" spc="-10" dirty="0">
                          <a:latin typeface="Calibri"/>
                          <a:cs typeface="Calibri"/>
                        </a:rPr>
                        <a:t>çerçevesinde</a:t>
                      </a:r>
                      <a:r>
                        <a:rPr sz="700" spc="5" dirty="0">
                          <a:latin typeface="Calibri"/>
                          <a:cs typeface="Calibri"/>
                        </a:rPr>
                        <a:t> </a:t>
                      </a:r>
                      <a:r>
                        <a:rPr sz="700" dirty="0">
                          <a:latin typeface="Calibri"/>
                          <a:cs typeface="Calibri"/>
                        </a:rPr>
                        <a:t>TAREKS’te</a:t>
                      </a:r>
                      <a:r>
                        <a:rPr sz="700" spc="10" dirty="0">
                          <a:latin typeface="Calibri"/>
                          <a:cs typeface="Calibri"/>
                        </a:rPr>
                        <a:t> </a:t>
                      </a:r>
                      <a:r>
                        <a:rPr sz="700" spc="-10" dirty="0">
                          <a:latin typeface="Calibri"/>
                          <a:cs typeface="Calibri"/>
                        </a:rPr>
                        <a:t>tanımlanması</a:t>
                      </a:r>
                      <a:r>
                        <a:rPr sz="700" dirty="0">
                          <a:latin typeface="Calibri"/>
                          <a:cs typeface="Calibri"/>
                        </a:rPr>
                        <a:t> ve</a:t>
                      </a:r>
                      <a:r>
                        <a:rPr sz="700" spc="5"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TAREKS’te</a:t>
                      </a:r>
                      <a:r>
                        <a:rPr sz="700" spc="10" dirty="0">
                          <a:latin typeface="Calibri"/>
                          <a:cs typeface="Calibri"/>
                        </a:rPr>
                        <a:t> </a:t>
                      </a:r>
                      <a:r>
                        <a:rPr sz="700" spc="-20" dirty="0">
                          <a:latin typeface="Calibri"/>
                          <a:cs typeface="Calibri"/>
                        </a:rPr>
                        <a:t>işlem</a:t>
                      </a:r>
                      <a:r>
                        <a:rPr sz="700" spc="500" dirty="0">
                          <a:latin typeface="Calibri"/>
                          <a:cs typeface="Calibri"/>
                        </a:rPr>
                        <a:t> </a:t>
                      </a:r>
                      <a:r>
                        <a:rPr sz="700" spc="-10" dirty="0">
                          <a:latin typeface="Calibri"/>
                          <a:cs typeface="Calibri"/>
                        </a:rPr>
                        <a:t>yapacak</a:t>
                      </a:r>
                      <a:r>
                        <a:rPr sz="700" dirty="0">
                          <a:latin typeface="Calibri"/>
                          <a:cs typeface="Calibri"/>
                        </a:rPr>
                        <a:t> en</a:t>
                      </a:r>
                      <a:r>
                        <a:rPr sz="700" spc="5" dirty="0">
                          <a:latin typeface="Calibri"/>
                          <a:cs typeface="Calibri"/>
                        </a:rPr>
                        <a:t> </a:t>
                      </a:r>
                      <a:r>
                        <a:rPr sz="700" dirty="0">
                          <a:latin typeface="Calibri"/>
                          <a:cs typeface="Calibri"/>
                        </a:rPr>
                        <a:t>az</a:t>
                      </a:r>
                      <a:r>
                        <a:rPr sz="700" spc="20" dirty="0">
                          <a:latin typeface="Calibri"/>
                          <a:cs typeface="Calibri"/>
                        </a:rPr>
                        <a:t> </a:t>
                      </a:r>
                      <a:r>
                        <a:rPr sz="700" dirty="0">
                          <a:latin typeface="Calibri"/>
                          <a:cs typeface="Calibri"/>
                        </a:rPr>
                        <a:t>bir </a:t>
                      </a:r>
                      <a:r>
                        <a:rPr sz="700" spc="-10" dirty="0">
                          <a:latin typeface="Calibri"/>
                          <a:cs typeface="Calibri"/>
                        </a:rPr>
                        <a:t>kullanıcının</a:t>
                      </a:r>
                      <a:r>
                        <a:rPr sz="700" spc="5" dirty="0">
                          <a:latin typeface="Calibri"/>
                          <a:cs typeface="Calibri"/>
                        </a:rPr>
                        <a:t> </a:t>
                      </a:r>
                      <a:r>
                        <a:rPr sz="700" spc="-10" dirty="0">
                          <a:latin typeface="Calibri"/>
                          <a:cs typeface="Calibri"/>
                        </a:rPr>
                        <a:t>yetkilendirilmiş</a:t>
                      </a:r>
                      <a:r>
                        <a:rPr sz="700" spc="10" dirty="0">
                          <a:latin typeface="Calibri"/>
                          <a:cs typeface="Calibri"/>
                        </a:rPr>
                        <a:t> </a:t>
                      </a:r>
                      <a:r>
                        <a:rPr sz="700" dirty="0">
                          <a:latin typeface="Calibri"/>
                          <a:cs typeface="Calibri"/>
                        </a:rPr>
                        <a:t>olması </a:t>
                      </a:r>
                      <a:r>
                        <a:rPr sz="700" spc="-10" dirty="0">
                          <a:latin typeface="Calibri"/>
                          <a:cs typeface="Calibri"/>
                        </a:rPr>
                        <a:t>gerekir.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22580" algn="just">
                        <a:lnSpc>
                          <a:spcPts val="969"/>
                        </a:lnSpc>
                        <a:spcBef>
                          <a:spcPts val="25"/>
                        </a:spcBef>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0" dirty="0">
                          <a:latin typeface="Calibri"/>
                          <a:cs typeface="Calibri"/>
                        </a:rPr>
                        <a:t> </a:t>
                      </a:r>
                      <a:r>
                        <a:rPr sz="700" spc="-10" dirty="0">
                          <a:latin typeface="Calibri"/>
                          <a:cs typeface="Calibri"/>
                        </a:rPr>
                        <a:t>kapsamı</a:t>
                      </a:r>
                      <a:r>
                        <a:rPr sz="700" spc="5" dirty="0">
                          <a:latin typeface="Calibri"/>
                          <a:cs typeface="Calibri"/>
                        </a:rPr>
                        <a:t> </a:t>
                      </a:r>
                      <a:r>
                        <a:rPr sz="700" spc="-10" dirty="0">
                          <a:latin typeface="Calibri"/>
                          <a:cs typeface="Calibri"/>
                        </a:rPr>
                        <a:t>ürünleri</a:t>
                      </a:r>
                      <a:r>
                        <a:rPr sz="700" dirty="0">
                          <a:latin typeface="Calibri"/>
                          <a:cs typeface="Calibri"/>
                        </a:rPr>
                        <a:t> ithal 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dirty="0">
                          <a:latin typeface="Calibri"/>
                          <a:cs typeface="Calibri"/>
                        </a:rPr>
                        <a:t>8/8/2025</a:t>
                      </a:r>
                      <a:r>
                        <a:rPr sz="700" spc="5" dirty="0">
                          <a:latin typeface="Calibri"/>
                          <a:cs typeface="Calibri"/>
                        </a:rPr>
                        <a:t> </a:t>
                      </a:r>
                      <a:r>
                        <a:rPr sz="700" spc="-10" dirty="0">
                          <a:latin typeface="Calibri"/>
                          <a:cs typeface="Calibri"/>
                        </a:rPr>
                        <a:t>tarihli</a:t>
                      </a:r>
                      <a:r>
                        <a:rPr sz="700"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32980</a:t>
                      </a:r>
                      <a:r>
                        <a:rPr sz="700" spc="-15" dirty="0">
                          <a:latin typeface="Calibri"/>
                          <a:cs typeface="Calibri"/>
                        </a:rPr>
                        <a:t> </a:t>
                      </a:r>
                      <a:r>
                        <a:rPr sz="700" spc="-10" dirty="0">
                          <a:latin typeface="Calibri"/>
                          <a:cs typeface="Calibri"/>
                        </a:rPr>
                        <a:t>sayılı</a:t>
                      </a:r>
                      <a:r>
                        <a:rPr sz="700" spc="-15" dirty="0">
                          <a:latin typeface="Calibri"/>
                          <a:cs typeface="Calibri"/>
                        </a:rPr>
                        <a:t> </a:t>
                      </a:r>
                      <a:r>
                        <a:rPr sz="700" dirty="0">
                          <a:latin typeface="Calibri"/>
                          <a:cs typeface="Calibri"/>
                        </a:rPr>
                        <a:t>Resmı</a:t>
                      </a:r>
                      <a:r>
                        <a:rPr sz="700" spc="-15" dirty="0">
                          <a:latin typeface="Calibri"/>
                          <a:cs typeface="Calibri"/>
                        </a:rPr>
                        <a:t> </a:t>
                      </a:r>
                      <a:r>
                        <a:rPr sz="700" dirty="0">
                          <a:latin typeface="Calibri"/>
                          <a:cs typeface="Calibri"/>
                        </a:rPr>
                        <a:t>Gazete'de</a:t>
                      </a:r>
                      <a:r>
                        <a:rPr sz="700" spc="-15" dirty="0">
                          <a:latin typeface="Calibri"/>
                          <a:cs typeface="Calibri"/>
                        </a:rPr>
                        <a:t> </a:t>
                      </a:r>
                      <a:r>
                        <a:rPr sz="700" spc="-10" dirty="0">
                          <a:latin typeface="Calibri"/>
                          <a:cs typeface="Calibri"/>
                        </a:rPr>
                        <a:t>yayımlanan</a:t>
                      </a:r>
                      <a:r>
                        <a:rPr sz="700" spc="-15" dirty="0">
                          <a:latin typeface="Calibri"/>
                          <a:cs typeface="Calibri"/>
                        </a:rPr>
                        <a:t> </a:t>
                      </a:r>
                      <a:r>
                        <a:rPr sz="700" dirty="0">
                          <a:latin typeface="Calibri"/>
                          <a:cs typeface="Calibri"/>
                        </a:rPr>
                        <a:t>Dış</a:t>
                      </a:r>
                      <a:r>
                        <a:rPr sz="700" spc="-10" dirty="0">
                          <a:latin typeface="Calibri"/>
                          <a:cs typeface="Calibri"/>
                        </a:rPr>
                        <a:t> </a:t>
                      </a:r>
                      <a:r>
                        <a:rPr sz="700" dirty="0">
                          <a:latin typeface="Calibri"/>
                          <a:cs typeface="Calibri"/>
                        </a:rPr>
                        <a:t>Ticarette</a:t>
                      </a:r>
                      <a:r>
                        <a:rPr sz="700" spc="-15" dirty="0">
                          <a:latin typeface="Calibri"/>
                          <a:cs typeface="Calibri"/>
                        </a:rPr>
                        <a:t> </a:t>
                      </a:r>
                      <a:r>
                        <a:rPr sz="700" dirty="0">
                          <a:latin typeface="Calibri"/>
                          <a:cs typeface="Calibri"/>
                        </a:rPr>
                        <a:t>Risk</a:t>
                      </a:r>
                      <a:r>
                        <a:rPr sz="700" spc="-15" dirty="0">
                          <a:latin typeface="Calibri"/>
                          <a:cs typeface="Calibri"/>
                        </a:rPr>
                        <a:t> </a:t>
                      </a:r>
                      <a:r>
                        <a:rPr sz="700" dirty="0">
                          <a:latin typeface="Calibri"/>
                          <a:cs typeface="Calibri"/>
                        </a:rPr>
                        <a:t>Esaslı</a:t>
                      </a:r>
                      <a:r>
                        <a:rPr sz="700" spc="-15" dirty="0">
                          <a:latin typeface="Calibri"/>
                          <a:cs typeface="Calibri"/>
                        </a:rPr>
                        <a:t> </a:t>
                      </a:r>
                      <a:r>
                        <a:rPr sz="700" dirty="0">
                          <a:latin typeface="Calibri"/>
                          <a:cs typeface="Calibri"/>
                        </a:rPr>
                        <a:t>Kontrol</a:t>
                      </a:r>
                      <a:r>
                        <a:rPr sz="700" spc="-20" dirty="0">
                          <a:latin typeface="Calibri"/>
                          <a:cs typeface="Calibri"/>
                        </a:rPr>
                        <a:t> </a:t>
                      </a:r>
                      <a:r>
                        <a:rPr sz="700" spc="-10" dirty="0">
                          <a:latin typeface="Calibri"/>
                          <a:cs typeface="Calibri"/>
                        </a:rPr>
                        <a:t>Sistemi</a:t>
                      </a:r>
                      <a:r>
                        <a:rPr sz="700" spc="500" dirty="0">
                          <a:latin typeface="Calibri"/>
                          <a:cs typeface="Calibri"/>
                        </a:rPr>
                        <a:t> </a:t>
                      </a:r>
                      <a:r>
                        <a:rPr sz="700" spc="-10" dirty="0">
                          <a:latin typeface="Calibri"/>
                          <a:cs typeface="Calibri"/>
                        </a:rPr>
                        <a:t>Hakkında</a:t>
                      </a:r>
                      <a:r>
                        <a:rPr sz="700" dirty="0">
                          <a:latin typeface="Calibri"/>
                          <a:cs typeface="Calibri"/>
                        </a:rPr>
                        <a:t> Tebliğ</a:t>
                      </a:r>
                      <a:r>
                        <a:rPr sz="700" spc="15"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Denetimi:</a:t>
                      </a:r>
                      <a:r>
                        <a:rPr sz="700" spc="15" dirty="0">
                          <a:latin typeface="Calibri"/>
                          <a:cs typeface="Calibri"/>
                        </a:rPr>
                        <a:t> </a:t>
                      </a:r>
                      <a:r>
                        <a:rPr sz="700" dirty="0">
                          <a:latin typeface="Calibri"/>
                          <a:cs typeface="Calibri"/>
                        </a:rPr>
                        <a:t>2025/28) </a:t>
                      </a:r>
                      <a:r>
                        <a:rPr sz="700" spc="-10" dirty="0">
                          <a:latin typeface="Calibri"/>
                          <a:cs typeface="Calibri"/>
                        </a:rPr>
                        <a:t>çerçevesinde</a:t>
                      </a:r>
                      <a:r>
                        <a:rPr sz="700" spc="5" dirty="0">
                          <a:latin typeface="Calibri"/>
                          <a:cs typeface="Calibri"/>
                        </a:rPr>
                        <a:t> </a:t>
                      </a:r>
                      <a:r>
                        <a:rPr sz="700" spc="-10" dirty="0">
                          <a:latin typeface="Calibri"/>
                          <a:cs typeface="Calibri"/>
                        </a:rPr>
                        <a:t>TAREKS'te</a:t>
                      </a:r>
                      <a:endParaRPr sz="700">
                        <a:latin typeface="Calibri"/>
                        <a:cs typeface="Calibri"/>
                      </a:endParaRPr>
                    </a:p>
                    <a:p>
                      <a:pPr marL="67945" marR="257175" algn="just">
                        <a:lnSpc>
                          <a:spcPts val="969"/>
                        </a:lnSpc>
                        <a:spcBef>
                          <a:spcPts val="20"/>
                        </a:spcBef>
                      </a:pPr>
                      <a:r>
                        <a:rPr sz="700" spc="-10" dirty="0">
                          <a:latin typeface="Calibri"/>
                          <a:cs typeface="Calibri"/>
                        </a:rPr>
                        <a:t>tanımlanması</a:t>
                      </a:r>
                      <a:r>
                        <a:rPr sz="700" spc="-20" dirty="0">
                          <a:latin typeface="Calibri"/>
                          <a:cs typeface="Calibri"/>
                        </a:rPr>
                        <a:t> </a:t>
                      </a:r>
                      <a:r>
                        <a:rPr sz="700" dirty="0">
                          <a:latin typeface="Calibri"/>
                          <a:cs typeface="Calibri"/>
                        </a:rPr>
                        <a:t>ve</a:t>
                      </a:r>
                      <a:r>
                        <a:rPr sz="700" spc="-20" dirty="0">
                          <a:latin typeface="Calibri"/>
                          <a:cs typeface="Calibri"/>
                        </a:rPr>
                        <a:t> </a:t>
                      </a:r>
                      <a:r>
                        <a:rPr sz="700" dirty="0">
                          <a:latin typeface="Calibri"/>
                          <a:cs typeface="Calibri"/>
                        </a:rPr>
                        <a:t>firma</a:t>
                      </a:r>
                      <a:r>
                        <a:rPr sz="700" spc="-10" dirty="0">
                          <a:latin typeface="Calibri"/>
                          <a:cs typeface="Calibri"/>
                        </a:rPr>
                        <a:t> adına</a:t>
                      </a:r>
                      <a:r>
                        <a:rPr sz="700" spc="-15" dirty="0">
                          <a:latin typeface="Calibri"/>
                          <a:cs typeface="Calibri"/>
                        </a:rPr>
                        <a:t> </a:t>
                      </a:r>
                      <a:r>
                        <a:rPr sz="700" dirty="0">
                          <a:latin typeface="Calibri"/>
                          <a:cs typeface="Calibri"/>
                        </a:rPr>
                        <a:t>TAREKS'te</a:t>
                      </a:r>
                      <a:r>
                        <a:rPr sz="700" spc="-20"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yapacak en</a:t>
                      </a:r>
                      <a:r>
                        <a:rPr sz="700" spc="-15" dirty="0">
                          <a:latin typeface="Calibri"/>
                          <a:cs typeface="Calibri"/>
                        </a:rPr>
                        <a:t> </a:t>
                      </a:r>
                      <a:r>
                        <a:rPr sz="700" dirty="0">
                          <a:latin typeface="Calibri"/>
                          <a:cs typeface="Calibri"/>
                        </a:rPr>
                        <a:t>az</a:t>
                      </a:r>
                      <a:r>
                        <a:rPr sz="700" spc="-5" dirty="0">
                          <a:latin typeface="Calibri"/>
                          <a:cs typeface="Calibri"/>
                        </a:rPr>
                        <a:t> </a:t>
                      </a:r>
                      <a:r>
                        <a:rPr sz="700" dirty="0">
                          <a:latin typeface="Calibri"/>
                          <a:cs typeface="Calibri"/>
                        </a:rPr>
                        <a:t>bir</a:t>
                      </a:r>
                      <a:r>
                        <a:rPr sz="700" spc="-15" dirty="0">
                          <a:latin typeface="Calibri"/>
                          <a:cs typeface="Calibri"/>
                        </a:rPr>
                        <a:t> </a:t>
                      </a:r>
                      <a:r>
                        <a:rPr sz="700" dirty="0">
                          <a:latin typeface="Calibri"/>
                          <a:cs typeface="Calibri"/>
                        </a:rPr>
                        <a:t>firma</a:t>
                      </a:r>
                      <a:r>
                        <a:rPr sz="700" spc="-15" dirty="0">
                          <a:latin typeface="Calibri"/>
                          <a:cs typeface="Calibri"/>
                        </a:rPr>
                        <a:t> </a:t>
                      </a:r>
                      <a:r>
                        <a:rPr sz="700" spc="-10" dirty="0">
                          <a:latin typeface="Calibri"/>
                          <a:cs typeface="Calibri"/>
                        </a:rPr>
                        <a:t>kullanıcısının</a:t>
                      </a:r>
                      <a:r>
                        <a:rPr sz="700" spc="500" dirty="0">
                          <a:latin typeface="Calibri"/>
                          <a:cs typeface="Calibri"/>
                        </a:rPr>
                        <a:t> </a:t>
                      </a:r>
                      <a:r>
                        <a:rPr sz="700" spc="-10" dirty="0">
                          <a:latin typeface="Calibri"/>
                          <a:cs typeface="Calibri"/>
                        </a:rPr>
                        <a:t>yetkilendirilmiş</a:t>
                      </a:r>
                      <a:r>
                        <a:rPr sz="700" spc="20" dirty="0">
                          <a:latin typeface="Calibri"/>
                          <a:cs typeface="Calibri"/>
                        </a:rPr>
                        <a:t> </a:t>
                      </a:r>
                      <a:r>
                        <a:rPr sz="700" dirty="0">
                          <a:latin typeface="Calibri"/>
                          <a:cs typeface="Calibri"/>
                        </a:rPr>
                        <a:t>olması</a:t>
                      </a:r>
                      <a:r>
                        <a:rPr sz="700" spc="15" dirty="0">
                          <a:latin typeface="Calibri"/>
                          <a:cs typeface="Calibri"/>
                        </a:rPr>
                        <a:t> </a:t>
                      </a:r>
                      <a:r>
                        <a:rPr sz="700" spc="-10" dirty="0">
                          <a:latin typeface="Calibri"/>
                          <a:cs typeface="Calibri"/>
                        </a:rPr>
                        <a:t>gerekir.</a:t>
                      </a:r>
                      <a:endParaRPr sz="70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455472">
                <a:tc>
                  <a:txBody>
                    <a:bodyPr/>
                    <a:lstStyle/>
                    <a:p>
                      <a:pPr marL="68580">
                        <a:lnSpc>
                          <a:spcPts val="940"/>
                        </a:lnSpc>
                      </a:pPr>
                      <a:r>
                        <a:rPr sz="1100" b="1" spc="-10" dirty="0">
                          <a:solidFill>
                            <a:srgbClr val="221F1F"/>
                          </a:solidFill>
                          <a:latin typeface="Calibri"/>
                          <a:cs typeface="Calibri"/>
                        </a:rPr>
                        <a:t>Kapsam</a:t>
                      </a:r>
                      <a:r>
                        <a:rPr sz="1100" b="1" spc="-35" dirty="0">
                          <a:solidFill>
                            <a:srgbClr val="221F1F"/>
                          </a:solidFill>
                          <a:latin typeface="Calibri"/>
                          <a:cs typeface="Calibri"/>
                        </a:rPr>
                        <a:t> </a:t>
                      </a:r>
                      <a:r>
                        <a:rPr sz="1100" b="1" spc="-20" dirty="0">
                          <a:solidFill>
                            <a:srgbClr val="221F1F"/>
                          </a:solidFill>
                          <a:latin typeface="Calibri"/>
                          <a:cs typeface="Calibri"/>
                        </a:rPr>
                        <a:t>dışı</a:t>
                      </a:r>
                      <a:endParaRPr sz="1100" dirty="0">
                        <a:latin typeface="Calibri"/>
                        <a:cs typeface="Calibri"/>
                      </a:endParaRPr>
                    </a:p>
                    <a:p>
                      <a:pPr marL="68580">
                        <a:lnSpc>
                          <a:spcPct val="100000"/>
                        </a:lnSpc>
                        <a:spcBef>
                          <a:spcPts val="25"/>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7</a:t>
                      </a:r>
                      <a:endParaRPr sz="11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dirty="0">
                          <a:latin typeface="Calibri"/>
                          <a:cs typeface="Calibri"/>
                        </a:rPr>
                        <a:t>idaresi</a:t>
                      </a:r>
                      <a:r>
                        <a:rPr sz="700" spc="10" dirty="0">
                          <a:latin typeface="Calibri"/>
                          <a:cs typeface="Calibri"/>
                        </a:rPr>
                        <a:t> </a:t>
                      </a:r>
                      <a:r>
                        <a:rPr sz="700" spc="-10" dirty="0">
                          <a:latin typeface="Calibri"/>
                          <a:cs typeface="Calibri"/>
                        </a:rPr>
                        <a:t>tarafından</a:t>
                      </a:r>
                      <a:r>
                        <a:rPr sz="700" dirty="0">
                          <a:latin typeface="Calibri"/>
                          <a:cs typeface="Calibri"/>
                        </a:rPr>
                        <a:t> başvuru</a:t>
                      </a:r>
                      <a:r>
                        <a:rPr sz="700" spc="-5" dirty="0">
                          <a:latin typeface="Calibri"/>
                          <a:cs typeface="Calibri"/>
                        </a:rPr>
                        <a:t> </a:t>
                      </a:r>
                      <a:r>
                        <a:rPr sz="700" spc="-10" dirty="0">
                          <a:latin typeface="Calibri"/>
                          <a:cs typeface="Calibri"/>
                        </a:rPr>
                        <a:t>konusu</a:t>
                      </a:r>
                      <a:r>
                        <a:rPr sz="700" dirty="0">
                          <a:latin typeface="Calibri"/>
                          <a:cs typeface="Calibri"/>
                        </a:rPr>
                        <a:t> </a:t>
                      </a:r>
                      <a:r>
                        <a:rPr sz="700" spc="-10" dirty="0">
                          <a:latin typeface="Calibri"/>
                          <a:cs typeface="Calibri"/>
                        </a:rPr>
                        <a:t>ithalat</a:t>
                      </a:r>
                      <a:r>
                        <a:rPr sz="700" spc="-5" dirty="0">
                          <a:latin typeface="Calibri"/>
                          <a:cs typeface="Calibri"/>
                        </a:rPr>
                        <a:t> </a:t>
                      </a:r>
                      <a:r>
                        <a:rPr sz="700" spc="-10" dirty="0">
                          <a:latin typeface="Calibri"/>
                          <a:cs typeface="Calibri"/>
                        </a:rPr>
                        <a:t>partisinin</a:t>
                      </a:r>
                      <a:r>
                        <a:rPr sz="700" spc="-5" dirty="0">
                          <a:latin typeface="Calibri"/>
                          <a:cs typeface="Calibri"/>
                        </a:rPr>
                        <a:t> </a:t>
                      </a:r>
                      <a:r>
                        <a:rPr sz="700" spc="-25" dirty="0">
                          <a:latin typeface="Calibri"/>
                          <a:cs typeface="Calibri"/>
                        </a:rPr>
                        <a:t>bu</a:t>
                      </a:r>
                      <a:endParaRPr sz="700">
                        <a:latin typeface="Calibri"/>
                        <a:cs typeface="Calibri"/>
                      </a:endParaRPr>
                    </a:p>
                    <a:p>
                      <a:pPr marL="67945" marR="181610">
                        <a:lnSpc>
                          <a:spcPct val="101299"/>
                        </a:lnSpc>
                      </a:pPr>
                      <a:r>
                        <a:rPr sz="700" dirty="0">
                          <a:latin typeface="Calibri"/>
                          <a:cs typeface="Calibri"/>
                        </a:rPr>
                        <a:t>Tebliğ</a:t>
                      </a:r>
                      <a:r>
                        <a:rPr sz="700" spc="10" dirty="0">
                          <a:latin typeface="Calibri"/>
                          <a:cs typeface="Calibri"/>
                        </a:rPr>
                        <a:t> </a:t>
                      </a:r>
                      <a:r>
                        <a:rPr sz="700" spc="-10" dirty="0">
                          <a:latin typeface="Calibri"/>
                          <a:cs typeface="Calibri"/>
                        </a:rPr>
                        <a:t>kapsamında</a:t>
                      </a:r>
                      <a:r>
                        <a:rPr sz="700" spc="10"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aldığına</a:t>
                      </a:r>
                      <a:r>
                        <a:rPr sz="700" spc="5" dirty="0">
                          <a:latin typeface="Calibri"/>
                          <a:cs typeface="Calibri"/>
                        </a:rPr>
                        <a:t> </a:t>
                      </a:r>
                      <a:r>
                        <a:rPr sz="700" dirty="0">
                          <a:latin typeface="Calibri"/>
                          <a:cs typeface="Calibri"/>
                        </a:rPr>
                        <a:t>karar</a:t>
                      </a:r>
                      <a:r>
                        <a:rPr sz="700" spc="20" dirty="0">
                          <a:latin typeface="Calibri"/>
                          <a:cs typeface="Calibri"/>
                        </a:rPr>
                        <a:t> </a:t>
                      </a:r>
                      <a:r>
                        <a:rPr sz="700" spc="-10" dirty="0">
                          <a:latin typeface="Calibri"/>
                          <a:cs typeface="Calibri"/>
                        </a:rPr>
                        <a:t>verilmesi</a:t>
                      </a:r>
                      <a:r>
                        <a:rPr sz="700" spc="5" dirty="0">
                          <a:latin typeface="Calibri"/>
                          <a:cs typeface="Calibri"/>
                        </a:rPr>
                        <a:t> </a:t>
                      </a:r>
                      <a:r>
                        <a:rPr sz="700" spc="-10" dirty="0">
                          <a:latin typeface="Calibri"/>
                          <a:cs typeface="Calibri"/>
                        </a:rPr>
                        <a:t>durumunda,</a:t>
                      </a:r>
                      <a:r>
                        <a:rPr sz="700" spc="15" dirty="0">
                          <a:latin typeface="Calibri"/>
                          <a:cs typeface="Calibri"/>
                        </a:rPr>
                        <a:t> </a:t>
                      </a:r>
                      <a:r>
                        <a:rPr sz="700" spc="-10" dirty="0">
                          <a:latin typeface="Calibri"/>
                          <a:cs typeface="Calibri"/>
                        </a:rPr>
                        <a:t>kapsam</a:t>
                      </a:r>
                      <a:r>
                        <a:rPr sz="700" spc="500" dirty="0">
                          <a:latin typeface="Calibri"/>
                          <a:cs typeface="Calibri"/>
                        </a:rPr>
                        <a:t> </a:t>
                      </a:r>
                      <a:r>
                        <a:rPr sz="700" spc="-10" dirty="0">
                          <a:latin typeface="Calibri"/>
                          <a:cs typeface="Calibri"/>
                        </a:rPr>
                        <a:t>değerlendirmesi</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denetim</a:t>
                      </a:r>
                      <a:r>
                        <a:rPr sz="700" spc="20" dirty="0">
                          <a:latin typeface="Calibri"/>
                          <a:cs typeface="Calibri"/>
                        </a:rPr>
                        <a:t> </a:t>
                      </a:r>
                      <a:r>
                        <a:rPr sz="700" spc="-10" dirty="0">
                          <a:latin typeface="Calibri"/>
                          <a:cs typeface="Calibri"/>
                        </a:rPr>
                        <a:t>biriminin</a:t>
                      </a:r>
                      <a:r>
                        <a:rPr sz="700" spc="15" dirty="0">
                          <a:latin typeface="Calibri"/>
                          <a:cs typeface="Calibri"/>
                        </a:rPr>
                        <a:t> </a:t>
                      </a:r>
                      <a:r>
                        <a:rPr sz="700" dirty="0">
                          <a:latin typeface="Calibri"/>
                          <a:cs typeface="Calibri"/>
                        </a:rPr>
                        <a:t>teknik</a:t>
                      </a:r>
                      <a:r>
                        <a:rPr sz="700" spc="10" dirty="0">
                          <a:latin typeface="Calibri"/>
                          <a:cs typeface="Calibri"/>
                        </a:rPr>
                        <a:t> </a:t>
                      </a:r>
                      <a:r>
                        <a:rPr sz="700" spc="-10" dirty="0">
                          <a:latin typeface="Calibri"/>
                          <a:cs typeface="Calibri"/>
                        </a:rPr>
                        <a:t>incelemesi</a:t>
                      </a:r>
                      <a:r>
                        <a:rPr sz="700" spc="10" dirty="0">
                          <a:latin typeface="Calibri"/>
                          <a:cs typeface="Calibri"/>
                        </a:rPr>
                        <a:t> </a:t>
                      </a:r>
                      <a:r>
                        <a:rPr sz="700" spc="-10" dirty="0">
                          <a:latin typeface="Calibri"/>
                          <a:cs typeface="Calibri"/>
                        </a:rPr>
                        <a:t>neticesinde</a:t>
                      </a:r>
                      <a:r>
                        <a:rPr sz="700" spc="10" dirty="0">
                          <a:latin typeface="Calibri"/>
                          <a:cs typeface="Calibri"/>
                        </a:rPr>
                        <a:t> </a:t>
                      </a:r>
                      <a:r>
                        <a:rPr sz="700" spc="-25" dirty="0">
                          <a:latin typeface="Calibri"/>
                          <a:cs typeface="Calibri"/>
                        </a:rPr>
                        <a:t>de</a:t>
                      </a:r>
                      <a:r>
                        <a:rPr sz="700" spc="500" dirty="0">
                          <a:latin typeface="Calibri"/>
                          <a:cs typeface="Calibri"/>
                        </a:rPr>
                        <a:t> </a:t>
                      </a:r>
                      <a:r>
                        <a:rPr sz="700" spc="-10" dirty="0">
                          <a:latin typeface="Calibri"/>
                          <a:cs typeface="Calibri"/>
                        </a:rPr>
                        <a:t>belirlenebilir.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714015">
                <a:tc>
                  <a:txBody>
                    <a:bodyPr/>
                    <a:lstStyle/>
                    <a:p>
                      <a:pPr marL="68580" marR="600710">
                        <a:lnSpc>
                          <a:spcPts val="969"/>
                        </a:lnSpc>
                      </a:pPr>
                      <a:r>
                        <a:rPr sz="1100" b="1" spc="-20" dirty="0">
                          <a:solidFill>
                            <a:srgbClr val="221F1F"/>
                          </a:solidFill>
                          <a:latin typeface="Calibri"/>
                          <a:cs typeface="Calibri"/>
                        </a:rPr>
                        <a:t>Kullanıcıya</a:t>
                      </a:r>
                      <a:r>
                        <a:rPr sz="1100" b="1" spc="20" dirty="0">
                          <a:solidFill>
                            <a:srgbClr val="221F1F"/>
                          </a:solidFill>
                          <a:latin typeface="Calibri"/>
                          <a:cs typeface="Calibri"/>
                        </a:rPr>
                        <a:t> </a:t>
                      </a:r>
                      <a:r>
                        <a:rPr sz="1100" b="1" spc="-20" dirty="0">
                          <a:solidFill>
                            <a:srgbClr val="221F1F"/>
                          </a:solidFill>
                          <a:latin typeface="Calibri"/>
                          <a:cs typeface="Calibri"/>
                        </a:rPr>
                        <a:t>yapılan</a:t>
                      </a:r>
                      <a:r>
                        <a:rPr sz="1100" b="1" spc="30" dirty="0">
                          <a:solidFill>
                            <a:srgbClr val="221F1F"/>
                          </a:solidFill>
                          <a:latin typeface="Calibri"/>
                          <a:cs typeface="Calibri"/>
                        </a:rPr>
                        <a:t> </a:t>
                      </a:r>
                      <a:r>
                        <a:rPr sz="1100" b="1" spc="-10" dirty="0">
                          <a:solidFill>
                            <a:srgbClr val="221F1F"/>
                          </a:solidFill>
                          <a:latin typeface="Calibri"/>
                          <a:cs typeface="Calibri"/>
                        </a:rPr>
                        <a:t>bildirimler</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25" dirty="0">
                          <a:solidFill>
                            <a:srgbClr val="221F1F"/>
                          </a:solidFill>
                          <a:latin typeface="Calibri"/>
                          <a:cs typeface="Calibri"/>
                        </a:rPr>
                        <a:t>10</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a:t>
                      </a:r>
                      <a:r>
                        <a:rPr sz="700" spc="-10" dirty="0">
                          <a:latin typeface="Calibri"/>
                          <a:cs typeface="Calibri"/>
                        </a:rPr>
                        <a:t> </a:t>
                      </a:r>
                      <a:r>
                        <a:rPr sz="700" dirty="0">
                          <a:latin typeface="Calibri"/>
                          <a:cs typeface="Calibri"/>
                        </a:rPr>
                        <a:t>Denetim sürecine</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sonucuna</a:t>
                      </a:r>
                      <a:r>
                        <a:rPr sz="700" spc="-5" dirty="0">
                          <a:latin typeface="Calibri"/>
                          <a:cs typeface="Calibri"/>
                        </a:rPr>
                        <a:t> </a:t>
                      </a:r>
                      <a:r>
                        <a:rPr sz="700" dirty="0">
                          <a:latin typeface="Calibri"/>
                          <a:cs typeface="Calibri"/>
                        </a:rPr>
                        <a:t>ilişkin</a:t>
                      </a:r>
                      <a:r>
                        <a:rPr sz="700" spc="-10" dirty="0">
                          <a:latin typeface="Calibri"/>
                          <a:cs typeface="Calibri"/>
                        </a:rPr>
                        <a:t> bildirimler,</a:t>
                      </a:r>
                      <a:r>
                        <a:rPr sz="700" dirty="0">
                          <a:latin typeface="Calibri"/>
                          <a:cs typeface="Calibri"/>
                        </a:rPr>
                        <a:t> Dış</a:t>
                      </a:r>
                      <a:r>
                        <a:rPr sz="700" spc="-5" dirty="0">
                          <a:latin typeface="Calibri"/>
                          <a:cs typeface="Calibri"/>
                        </a:rPr>
                        <a:t> </a:t>
                      </a:r>
                      <a:r>
                        <a:rPr sz="700" dirty="0">
                          <a:latin typeface="Calibri"/>
                          <a:cs typeface="Calibri"/>
                        </a:rPr>
                        <a:t>Ticarette</a:t>
                      </a:r>
                      <a:r>
                        <a:rPr sz="700" spc="-10" dirty="0">
                          <a:latin typeface="Calibri"/>
                          <a:cs typeface="Calibri"/>
                        </a:rPr>
                        <a:t> </a:t>
                      </a:r>
                      <a:r>
                        <a:rPr sz="700" spc="-20" dirty="0">
                          <a:latin typeface="Calibri"/>
                          <a:cs typeface="Calibri"/>
                        </a:rPr>
                        <a:t>Risk</a:t>
                      </a:r>
                      <a:endParaRPr sz="700">
                        <a:latin typeface="Calibri"/>
                        <a:cs typeface="Calibri"/>
                      </a:endParaRPr>
                    </a:p>
                    <a:p>
                      <a:pPr marL="67945" marR="219710">
                        <a:lnSpc>
                          <a:spcPct val="106300"/>
                        </a:lnSpc>
                      </a:pPr>
                      <a:r>
                        <a:rPr sz="700" dirty="0">
                          <a:latin typeface="Calibri"/>
                          <a:cs typeface="Calibri"/>
                        </a:rPr>
                        <a:t>Esaslı</a:t>
                      </a:r>
                      <a:r>
                        <a:rPr sz="700" spc="-10" dirty="0">
                          <a:latin typeface="Calibri"/>
                          <a:cs typeface="Calibri"/>
                        </a:rPr>
                        <a:t> Kontrol</a:t>
                      </a:r>
                      <a:r>
                        <a:rPr sz="700" spc="-5" dirty="0">
                          <a:latin typeface="Calibri"/>
                          <a:cs typeface="Calibri"/>
                        </a:rPr>
                        <a:t> </a:t>
                      </a:r>
                      <a:r>
                        <a:rPr sz="700" dirty="0">
                          <a:latin typeface="Calibri"/>
                          <a:cs typeface="Calibri"/>
                        </a:rPr>
                        <a:t>Sistemi</a:t>
                      </a:r>
                      <a:r>
                        <a:rPr sz="700" spc="-5" dirty="0">
                          <a:latin typeface="Calibri"/>
                          <a:cs typeface="Calibri"/>
                        </a:rPr>
                        <a:t> </a:t>
                      </a:r>
                      <a:r>
                        <a:rPr sz="700" spc="-10" dirty="0">
                          <a:latin typeface="Calibri"/>
                          <a:cs typeface="Calibri"/>
                        </a:rPr>
                        <a:t>Tebliği </a:t>
                      </a:r>
                      <a:r>
                        <a:rPr sz="700" dirty="0">
                          <a:latin typeface="Calibri"/>
                          <a:cs typeface="Calibri"/>
                        </a:rPr>
                        <a:t>(Ürün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Denetimi:</a:t>
                      </a:r>
                      <a:r>
                        <a:rPr sz="700" spc="5" dirty="0">
                          <a:latin typeface="Calibri"/>
                          <a:cs typeface="Calibri"/>
                        </a:rPr>
                        <a:t> </a:t>
                      </a:r>
                      <a:r>
                        <a:rPr sz="700" spc="-10" dirty="0">
                          <a:latin typeface="Calibri"/>
                          <a:cs typeface="Calibri"/>
                        </a:rPr>
                        <a:t>2011/53)’nin</a:t>
                      </a:r>
                      <a:r>
                        <a:rPr sz="700" spc="500" dirty="0">
                          <a:latin typeface="Calibri"/>
                          <a:cs typeface="Calibri"/>
                        </a:rPr>
                        <a:t> </a:t>
                      </a:r>
                      <a:r>
                        <a:rPr sz="700" dirty="0">
                          <a:latin typeface="Calibri"/>
                          <a:cs typeface="Calibri"/>
                        </a:rPr>
                        <a:t>6</a:t>
                      </a:r>
                      <a:r>
                        <a:rPr sz="700" spc="15" dirty="0">
                          <a:latin typeface="Calibri"/>
                          <a:cs typeface="Calibri"/>
                        </a:rPr>
                        <a:t> </a:t>
                      </a:r>
                      <a:r>
                        <a:rPr sz="700" dirty="0">
                          <a:latin typeface="Calibri"/>
                          <a:cs typeface="Calibri"/>
                        </a:rPr>
                        <a:t>ncı</a:t>
                      </a:r>
                      <a:r>
                        <a:rPr sz="700" spc="15" dirty="0">
                          <a:latin typeface="Calibri"/>
                          <a:cs typeface="Calibri"/>
                        </a:rPr>
                        <a:t> </a:t>
                      </a:r>
                      <a:r>
                        <a:rPr sz="700" spc="-10" dirty="0">
                          <a:latin typeface="Calibri"/>
                          <a:cs typeface="Calibri"/>
                        </a:rPr>
                        <a:t>maddesi</a:t>
                      </a:r>
                      <a:r>
                        <a:rPr sz="700" spc="10" dirty="0">
                          <a:latin typeface="Calibri"/>
                          <a:cs typeface="Calibri"/>
                        </a:rPr>
                        <a:t> </a:t>
                      </a:r>
                      <a:r>
                        <a:rPr sz="700" spc="-10" dirty="0">
                          <a:latin typeface="Calibri"/>
                          <a:cs typeface="Calibri"/>
                        </a:rPr>
                        <a:t>kapsamında</a:t>
                      </a:r>
                      <a:r>
                        <a:rPr sz="700" spc="20" dirty="0">
                          <a:latin typeface="Calibri"/>
                          <a:cs typeface="Calibri"/>
                        </a:rPr>
                        <a:t> </a:t>
                      </a:r>
                      <a:r>
                        <a:rPr sz="700" spc="-10" dirty="0">
                          <a:latin typeface="Calibri"/>
                          <a:cs typeface="Calibri"/>
                        </a:rPr>
                        <a:t>yapılan</a:t>
                      </a:r>
                      <a:r>
                        <a:rPr sz="700" spc="20" dirty="0">
                          <a:latin typeface="Calibri"/>
                          <a:cs typeface="Calibri"/>
                        </a:rPr>
                        <a:t> </a:t>
                      </a:r>
                      <a:r>
                        <a:rPr sz="700" spc="-10" dirty="0">
                          <a:latin typeface="Calibri"/>
                          <a:cs typeface="Calibri"/>
                        </a:rPr>
                        <a:t>“Yetkilendirme</a:t>
                      </a:r>
                      <a:r>
                        <a:rPr sz="700" spc="15" dirty="0">
                          <a:latin typeface="Calibri"/>
                          <a:cs typeface="Calibri"/>
                        </a:rPr>
                        <a:t> </a:t>
                      </a:r>
                      <a:r>
                        <a:rPr sz="700" spc="-10" dirty="0">
                          <a:latin typeface="Calibri"/>
                          <a:cs typeface="Calibri"/>
                        </a:rPr>
                        <a:t>Başvuruları”</a:t>
                      </a:r>
                      <a:endParaRPr sz="700">
                        <a:latin typeface="Calibri"/>
                        <a:cs typeface="Calibri"/>
                      </a:endParaRPr>
                    </a:p>
                    <a:p>
                      <a:pPr marL="67945" marR="260985">
                        <a:lnSpc>
                          <a:spcPct val="106200"/>
                        </a:lnSpc>
                        <a:spcBef>
                          <a:spcPts val="10"/>
                        </a:spcBef>
                      </a:pPr>
                      <a:r>
                        <a:rPr sz="700" spc="-10" dirty="0">
                          <a:latin typeface="Calibri"/>
                          <a:cs typeface="Calibri"/>
                        </a:rPr>
                        <a:t>uygulamasında</a:t>
                      </a:r>
                      <a:r>
                        <a:rPr sz="700" spc="10" dirty="0">
                          <a:latin typeface="Calibri"/>
                          <a:cs typeface="Calibri"/>
                        </a:rPr>
                        <a:t> </a:t>
                      </a:r>
                      <a:r>
                        <a:rPr sz="700" spc="-10" dirty="0">
                          <a:latin typeface="Calibri"/>
                          <a:cs typeface="Calibri"/>
                        </a:rPr>
                        <a:t>kullanıcılar</a:t>
                      </a:r>
                      <a:r>
                        <a:rPr sz="700" spc="10" dirty="0">
                          <a:latin typeface="Calibri"/>
                          <a:cs typeface="Calibri"/>
                        </a:rPr>
                        <a:t> </a:t>
                      </a:r>
                      <a:r>
                        <a:rPr sz="700" spc="-10" dirty="0">
                          <a:latin typeface="Calibri"/>
                          <a:cs typeface="Calibri"/>
                        </a:rPr>
                        <a:t>tarafından</a:t>
                      </a:r>
                      <a:r>
                        <a:rPr sz="700" spc="25" dirty="0">
                          <a:latin typeface="Calibri"/>
                          <a:cs typeface="Calibri"/>
                        </a:rPr>
                        <a:t> </a:t>
                      </a:r>
                      <a:r>
                        <a:rPr sz="700" dirty="0">
                          <a:latin typeface="Calibri"/>
                          <a:cs typeface="Calibri"/>
                        </a:rPr>
                        <a:t>beyan</a:t>
                      </a:r>
                      <a:r>
                        <a:rPr sz="700" spc="15" dirty="0">
                          <a:latin typeface="Calibri"/>
                          <a:cs typeface="Calibri"/>
                        </a:rPr>
                        <a:t> </a:t>
                      </a:r>
                      <a:r>
                        <a:rPr sz="700" dirty="0">
                          <a:latin typeface="Calibri"/>
                          <a:cs typeface="Calibri"/>
                        </a:rPr>
                        <a:t>edilen</a:t>
                      </a:r>
                      <a:r>
                        <a:rPr sz="700" spc="25" dirty="0">
                          <a:latin typeface="Calibri"/>
                          <a:cs typeface="Calibri"/>
                        </a:rPr>
                        <a:t> </a:t>
                      </a:r>
                      <a:r>
                        <a:rPr sz="700" spc="-10" dirty="0">
                          <a:latin typeface="Calibri"/>
                          <a:cs typeface="Calibri"/>
                        </a:rPr>
                        <a:t>elektronik</a:t>
                      </a:r>
                      <a:r>
                        <a:rPr sz="700" spc="5" dirty="0">
                          <a:latin typeface="Calibri"/>
                          <a:cs typeface="Calibri"/>
                        </a:rPr>
                        <a:t> </a:t>
                      </a:r>
                      <a:r>
                        <a:rPr sz="700" spc="-20" dirty="0">
                          <a:latin typeface="Calibri"/>
                          <a:cs typeface="Calibri"/>
                        </a:rPr>
                        <a:t>posta</a:t>
                      </a:r>
                      <a:r>
                        <a:rPr sz="700" spc="500" dirty="0">
                          <a:latin typeface="Calibri"/>
                          <a:cs typeface="Calibri"/>
                        </a:rPr>
                        <a:t> </a:t>
                      </a:r>
                      <a:r>
                        <a:rPr sz="700" spc="-10" dirty="0">
                          <a:latin typeface="Calibri"/>
                          <a:cs typeface="Calibri"/>
                        </a:rPr>
                        <a:t>adresine</a:t>
                      </a:r>
                      <a:r>
                        <a:rPr sz="700" spc="20" dirty="0">
                          <a:latin typeface="Calibri"/>
                          <a:cs typeface="Calibri"/>
                        </a:rPr>
                        <a:t> </a:t>
                      </a:r>
                      <a:r>
                        <a:rPr sz="700" dirty="0">
                          <a:latin typeface="Calibri"/>
                          <a:cs typeface="Calibri"/>
                        </a:rPr>
                        <a:t>iletilir.</a:t>
                      </a:r>
                      <a:r>
                        <a:rPr sz="700" spc="25" dirty="0">
                          <a:latin typeface="Calibri"/>
                          <a:cs typeface="Calibri"/>
                        </a:rPr>
                        <a:t> </a:t>
                      </a:r>
                      <a:r>
                        <a:rPr sz="700" spc="-10" dirty="0">
                          <a:latin typeface="Calibri"/>
                          <a:cs typeface="Calibri"/>
                        </a:rPr>
                        <a:t>Kullanıcıya</a:t>
                      </a:r>
                      <a:r>
                        <a:rPr sz="700" spc="20" dirty="0">
                          <a:latin typeface="Calibri"/>
                          <a:cs typeface="Calibri"/>
                        </a:rPr>
                        <a:t> </a:t>
                      </a:r>
                      <a:r>
                        <a:rPr sz="700" spc="-10" dirty="0">
                          <a:latin typeface="Calibri"/>
                          <a:cs typeface="Calibri"/>
                        </a:rPr>
                        <a:t>ulaşmayan</a:t>
                      </a:r>
                      <a:r>
                        <a:rPr sz="700" spc="2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15" dirty="0">
                          <a:latin typeface="Calibri"/>
                          <a:cs typeface="Calibri"/>
                        </a:rPr>
                        <a:t> </a:t>
                      </a:r>
                      <a:r>
                        <a:rPr sz="700" spc="-10" dirty="0">
                          <a:latin typeface="Calibri"/>
                          <a:cs typeface="Calibri"/>
                        </a:rPr>
                        <a:t>sorumlu</a:t>
                      </a:r>
                      <a:r>
                        <a:rPr sz="700" spc="50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47320" algn="just">
                        <a:lnSpc>
                          <a:spcPts val="969"/>
                        </a:lnSpc>
                        <a:spcBef>
                          <a:spcPts val="15"/>
                        </a:spcBef>
                      </a:pPr>
                      <a:r>
                        <a:rPr sz="700" dirty="0">
                          <a:latin typeface="Calibri"/>
                          <a:cs typeface="Calibri"/>
                        </a:rPr>
                        <a:t>(2)Denetim</a:t>
                      </a:r>
                      <a:r>
                        <a:rPr sz="700" spc="35" dirty="0">
                          <a:latin typeface="Calibri"/>
                          <a:cs typeface="Calibri"/>
                        </a:rPr>
                        <a:t> </a:t>
                      </a:r>
                      <a:r>
                        <a:rPr sz="700" dirty="0">
                          <a:latin typeface="Calibri"/>
                          <a:cs typeface="Calibri"/>
                        </a:rPr>
                        <a:t>sürecine</a:t>
                      </a:r>
                      <a:r>
                        <a:rPr sz="700" spc="20" dirty="0">
                          <a:latin typeface="Calibri"/>
                          <a:cs typeface="Calibri"/>
                        </a:rPr>
                        <a:t> </a:t>
                      </a:r>
                      <a:r>
                        <a:rPr sz="700" dirty="0">
                          <a:latin typeface="Calibri"/>
                          <a:cs typeface="Calibri"/>
                        </a:rPr>
                        <a:t>ve</a:t>
                      </a:r>
                      <a:r>
                        <a:rPr sz="700" spc="25" dirty="0">
                          <a:latin typeface="Calibri"/>
                          <a:cs typeface="Calibri"/>
                        </a:rPr>
                        <a:t> </a:t>
                      </a:r>
                      <a:r>
                        <a:rPr sz="700" dirty="0">
                          <a:latin typeface="Calibri"/>
                          <a:cs typeface="Calibri"/>
                        </a:rPr>
                        <a:t>sonucuna</a:t>
                      </a:r>
                      <a:r>
                        <a:rPr sz="700" spc="25" dirty="0">
                          <a:latin typeface="Calibri"/>
                          <a:cs typeface="Calibri"/>
                        </a:rPr>
                        <a:t> </a:t>
                      </a:r>
                      <a:r>
                        <a:rPr sz="700" dirty="0">
                          <a:latin typeface="Calibri"/>
                          <a:cs typeface="Calibri"/>
                        </a:rPr>
                        <a:t>ilişkin</a:t>
                      </a:r>
                      <a:r>
                        <a:rPr sz="700" spc="25" dirty="0">
                          <a:latin typeface="Calibri"/>
                          <a:cs typeface="Calibri"/>
                        </a:rPr>
                        <a:t> </a:t>
                      </a:r>
                      <a:r>
                        <a:rPr sz="700" dirty="0">
                          <a:latin typeface="Calibri"/>
                          <a:cs typeface="Calibri"/>
                        </a:rPr>
                        <a:t>bildirimler,</a:t>
                      </a:r>
                      <a:r>
                        <a:rPr sz="700" spc="35" dirty="0">
                          <a:latin typeface="Calibri"/>
                          <a:cs typeface="Calibri"/>
                        </a:rPr>
                        <a:t> </a:t>
                      </a:r>
                      <a:r>
                        <a:rPr sz="700" dirty="0">
                          <a:latin typeface="Calibri"/>
                          <a:cs typeface="Calibri"/>
                        </a:rPr>
                        <a:t>Dış</a:t>
                      </a:r>
                      <a:r>
                        <a:rPr sz="700" spc="25" dirty="0">
                          <a:latin typeface="Calibri"/>
                          <a:cs typeface="Calibri"/>
                        </a:rPr>
                        <a:t> </a:t>
                      </a:r>
                      <a:r>
                        <a:rPr sz="700" dirty="0">
                          <a:latin typeface="Calibri"/>
                          <a:cs typeface="Calibri"/>
                        </a:rPr>
                        <a:t>Ticarette</a:t>
                      </a:r>
                      <a:r>
                        <a:rPr sz="700" spc="25" dirty="0">
                          <a:latin typeface="Calibri"/>
                          <a:cs typeface="Calibri"/>
                        </a:rPr>
                        <a:t> </a:t>
                      </a:r>
                      <a:r>
                        <a:rPr sz="700" dirty="0">
                          <a:latin typeface="Calibri"/>
                          <a:cs typeface="Calibri"/>
                        </a:rPr>
                        <a:t>Risk</a:t>
                      </a:r>
                      <a:r>
                        <a:rPr sz="700" spc="40" dirty="0">
                          <a:latin typeface="Calibri"/>
                          <a:cs typeface="Calibri"/>
                        </a:rPr>
                        <a:t> </a:t>
                      </a:r>
                      <a:r>
                        <a:rPr sz="700" dirty="0">
                          <a:latin typeface="Calibri"/>
                          <a:cs typeface="Calibri"/>
                        </a:rPr>
                        <a:t>Esaslı</a:t>
                      </a:r>
                      <a:r>
                        <a:rPr sz="700" spc="20" dirty="0">
                          <a:latin typeface="Calibri"/>
                          <a:cs typeface="Calibri"/>
                        </a:rPr>
                        <a:t> </a:t>
                      </a:r>
                      <a:r>
                        <a:rPr sz="700" spc="-10" dirty="0">
                          <a:latin typeface="Calibri"/>
                          <a:cs typeface="Calibri"/>
                        </a:rPr>
                        <a:t>Kontrol</a:t>
                      </a:r>
                      <a:r>
                        <a:rPr sz="700" spc="500" dirty="0">
                          <a:latin typeface="Calibri"/>
                          <a:cs typeface="Calibri"/>
                        </a:rPr>
                        <a:t> </a:t>
                      </a:r>
                      <a:r>
                        <a:rPr sz="700" dirty="0">
                          <a:latin typeface="Calibri"/>
                          <a:cs typeface="Calibri"/>
                        </a:rPr>
                        <a:t>Sistemi</a:t>
                      </a:r>
                      <a:r>
                        <a:rPr sz="700" spc="105" dirty="0">
                          <a:latin typeface="Calibri"/>
                          <a:cs typeface="Calibri"/>
                        </a:rPr>
                        <a:t> </a:t>
                      </a:r>
                      <a:r>
                        <a:rPr sz="700" dirty="0">
                          <a:latin typeface="Calibri"/>
                          <a:cs typeface="Calibri"/>
                        </a:rPr>
                        <a:t>Hakkında</a:t>
                      </a:r>
                      <a:r>
                        <a:rPr sz="700" spc="114" dirty="0">
                          <a:latin typeface="Calibri"/>
                          <a:cs typeface="Calibri"/>
                        </a:rPr>
                        <a:t> </a:t>
                      </a:r>
                      <a:r>
                        <a:rPr sz="700" dirty="0">
                          <a:latin typeface="Calibri"/>
                          <a:cs typeface="Calibri"/>
                        </a:rPr>
                        <a:t>Tebliğ</a:t>
                      </a:r>
                      <a:r>
                        <a:rPr sz="700" spc="120" dirty="0">
                          <a:latin typeface="Calibri"/>
                          <a:cs typeface="Calibri"/>
                        </a:rPr>
                        <a:t> </a:t>
                      </a:r>
                      <a:r>
                        <a:rPr sz="700" dirty="0">
                          <a:latin typeface="Calibri"/>
                          <a:cs typeface="Calibri"/>
                        </a:rPr>
                        <a:t>(Ürün</a:t>
                      </a:r>
                      <a:r>
                        <a:rPr sz="700" spc="110" dirty="0">
                          <a:latin typeface="Calibri"/>
                          <a:cs typeface="Calibri"/>
                        </a:rPr>
                        <a:t> </a:t>
                      </a:r>
                      <a:r>
                        <a:rPr sz="700" dirty="0">
                          <a:latin typeface="Calibri"/>
                          <a:cs typeface="Calibri"/>
                        </a:rPr>
                        <a:t>Güvenliği</a:t>
                      </a:r>
                      <a:r>
                        <a:rPr sz="700" spc="105" dirty="0">
                          <a:latin typeface="Calibri"/>
                          <a:cs typeface="Calibri"/>
                        </a:rPr>
                        <a:t> </a:t>
                      </a:r>
                      <a:r>
                        <a:rPr sz="700" dirty="0">
                          <a:latin typeface="Calibri"/>
                          <a:cs typeface="Calibri"/>
                        </a:rPr>
                        <a:t>ve</a:t>
                      </a:r>
                      <a:r>
                        <a:rPr sz="700" spc="110" dirty="0">
                          <a:latin typeface="Calibri"/>
                          <a:cs typeface="Calibri"/>
                        </a:rPr>
                        <a:t> </a:t>
                      </a:r>
                      <a:r>
                        <a:rPr sz="700" dirty="0">
                          <a:latin typeface="Calibri"/>
                          <a:cs typeface="Calibri"/>
                        </a:rPr>
                        <a:t>Denetimi:</a:t>
                      </a:r>
                      <a:r>
                        <a:rPr sz="700" spc="114" dirty="0">
                          <a:latin typeface="Calibri"/>
                          <a:cs typeface="Calibri"/>
                        </a:rPr>
                        <a:t> </a:t>
                      </a:r>
                      <a:r>
                        <a:rPr sz="700" dirty="0">
                          <a:latin typeface="Calibri"/>
                          <a:cs typeface="Calibri"/>
                        </a:rPr>
                        <a:t>2025/28)'in</a:t>
                      </a:r>
                      <a:r>
                        <a:rPr sz="700" spc="110" dirty="0">
                          <a:latin typeface="Calibri"/>
                          <a:cs typeface="Calibri"/>
                        </a:rPr>
                        <a:t> </a:t>
                      </a:r>
                      <a:r>
                        <a:rPr sz="700" dirty="0">
                          <a:latin typeface="Calibri"/>
                          <a:cs typeface="Calibri"/>
                        </a:rPr>
                        <a:t>5</a:t>
                      </a:r>
                      <a:r>
                        <a:rPr sz="700" spc="110" dirty="0">
                          <a:latin typeface="Calibri"/>
                          <a:cs typeface="Calibri"/>
                        </a:rPr>
                        <a:t> </a:t>
                      </a:r>
                      <a:r>
                        <a:rPr sz="700" dirty="0">
                          <a:latin typeface="Calibri"/>
                          <a:cs typeface="Calibri"/>
                        </a:rPr>
                        <a:t>inci</a:t>
                      </a:r>
                      <a:r>
                        <a:rPr sz="700" spc="110" dirty="0">
                          <a:latin typeface="Calibri"/>
                          <a:cs typeface="Calibri"/>
                        </a:rPr>
                        <a:t> </a:t>
                      </a:r>
                      <a:r>
                        <a:rPr sz="700" spc="-10" dirty="0">
                          <a:latin typeface="Calibri"/>
                          <a:cs typeface="Calibri"/>
                        </a:rPr>
                        <a:t>maddesi</a:t>
                      </a:r>
                      <a:r>
                        <a:rPr sz="700" spc="500" dirty="0">
                          <a:latin typeface="Calibri"/>
                          <a:cs typeface="Calibri"/>
                        </a:rPr>
                        <a:t> </a:t>
                      </a:r>
                      <a:r>
                        <a:rPr sz="700" dirty="0">
                          <a:latin typeface="Calibri"/>
                          <a:cs typeface="Calibri"/>
                        </a:rPr>
                        <a:t>kapsamında</a:t>
                      </a:r>
                      <a:r>
                        <a:rPr sz="700" spc="105" dirty="0">
                          <a:latin typeface="Calibri"/>
                          <a:cs typeface="Calibri"/>
                        </a:rPr>
                        <a:t> </a:t>
                      </a:r>
                      <a:r>
                        <a:rPr sz="700" dirty="0">
                          <a:latin typeface="Calibri"/>
                          <a:cs typeface="Calibri"/>
                        </a:rPr>
                        <a:t>yapılan</a:t>
                      </a:r>
                      <a:r>
                        <a:rPr sz="700" spc="110" dirty="0">
                          <a:latin typeface="Calibri"/>
                          <a:cs typeface="Calibri"/>
                        </a:rPr>
                        <a:t> </a:t>
                      </a:r>
                      <a:r>
                        <a:rPr sz="700" dirty="0">
                          <a:latin typeface="Calibri"/>
                          <a:cs typeface="Calibri"/>
                        </a:rPr>
                        <a:t>"Yetkilendirme</a:t>
                      </a:r>
                      <a:r>
                        <a:rPr sz="700" spc="100" dirty="0">
                          <a:latin typeface="Calibri"/>
                          <a:cs typeface="Calibri"/>
                        </a:rPr>
                        <a:t> </a:t>
                      </a:r>
                      <a:r>
                        <a:rPr sz="700" dirty="0">
                          <a:latin typeface="Calibri"/>
                          <a:cs typeface="Calibri"/>
                        </a:rPr>
                        <a:t>Başvuruları"</a:t>
                      </a:r>
                      <a:r>
                        <a:rPr sz="700" spc="114" dirty="0">
                          <a:latin typeface="Calibri"/>
                          <a:cs typeface="Calibri"/>
                        </a:rPr>
                        <a:t> </a:t>
                      </a:r>
                      <a:r>
                        <a:rPr sz="700" dirty="0">
                          <a:latin typeface="Calibri"/>
                          <a:cs typeface="Calibri"/>
                        </a:rPr>
                        <a:t>uygulamasında</a:t>
                      </a:r>
                      <a:r>
                        <a:rPr sz="700" spc="105" dirty="0">
                          <a:latin typeface="Calibri"/>
                          <a:cs typeface="Calibri"/>
                        </a:rPr>
                        <a:t> </a:t>
                      </a:r>
                      <a:r>
                        <a:rPr sz="700" dirty="0">
                          <a:latin typeface="Calibri"/>
                          <a:cs typeface="Calibri"/>
                        </a:rPr>
                        <a:t>firma</a:t>
                      </a:r>
                      <a:r>
                        <a:rPr sz="700" spc="110" dirty="0">
                          <a:latin typeface="Calibri"/>
                          <a:cs typeface="Calibri"/>
                        </a:rPr>
                        <a:t> </a:t>
                      </a:r>
                      <a:r>
                        <a:rPr sz="700" spc="-10" dirty="0">
                          <a:latin typeface="Calibri"/>
                          <a:cs typeface="Calibri"/>
                        </a:rPr>
                        <a:t>kullanıcıları</a:t>
                      </a:r>
                      <a:r>
                        <a:rPr sz="700" spc="500" dirty="0">
                          <a:latin typeface="Calibri"/>
                          <a:cs typeface="Calibri"/>
                        </a:rPr>
                        <a:t> </a:t>
                      </a:r>
                      <a:r>
                        <a:rPr sz="700" dirty="0">
                          <a:latin typeface="Calibri"/>
                          <a:cs typeface="Calibri"/>
                        </a:rPr>
                        <a:t>tarafından</a:t>
                      </a:r>
                      <a:r>
                        <a:rPr sz="700" spc="315" dirty="0">
                          <a:latin typeface="Calibri"/>
                          <a:cs typeface="Calibri"/>
                        </a:rPr>
                        <a:t> </a:t>
                      </a:r>
                      <a:r>
                        <a:rPr sz="700" dirty="0">
                          <a:latin typeface="Calibri"/>
                          <a:cs typeface="Calibri"/>
                        </a:rPr>
                        <a:t>beyan</a:t>
                      </a:r>
                      <a:r>
                        <a:rPr sz="700" spc="320" dirty="0">
                          <a:latin typeface="Calibri"/>
                          <a:cs typeface="Calibri"/>
                        </a:rPr>
                        <a:t> </a:t>
                      </a:r>
                      <a:r>
                        <a:rPr sz="700" dirty="0">
                          <a:latin typeface="Calibri"/>
                          <a:cs typeface="Calibri"/>
                        </a:rPr>
                        <a:t>edilen</a:t>
                      </a:r>
                      <a:r>
                        <a:rPr sz="700" spc="315" dirty="0">
                          <a:latin typeface="Calibri"/>
                          <a:cs typeface="Calibri"/>
                        </a:rPr>
                        <a:t> </a:t>
                      </a:r>
                      <a:r>
                        <a:rPr sz="700" dirty="0">
                          <a:latin typeface="Calibri"/>
                          <a:cs typeface="Calibri"/>
                        </a:rPr>
                        <a:t>elektronik</a:t>
                      </a:r>
                      <a:r>
                        <a:rPr sz="700" spc="305" dirty="0">
                          <a:latin typeface="Calibri"/>
                          <a:cs typeface="Calibri"/>
                        </a:rPr>
                        <a:t> </a:t>
                      </a:r>
                      <a:r>
                        <a:rPr sz="700" dirty="0">
                          <a:latin typeface="Calibri"/>
                          <a:cs typeface="Calibri"/>
                        </a:rPr>
                        <a:t>posta</a:t>
                      </a:r>
                      <a:r>
                        <a:rPr sz="700" spc="315" dirty="0">
                          <a:latin typeface="Calibri"/>
                          <a:cs typeface="Calibri"/>
                        </a:rPr>
                        <a:t> </a:t>
                      </a:r>
                      <a:r>
                        <a:rPr sz="700" dirty="0">
                          <a:latin typeface="Calibri"/>
                          <a:cs typeface="Calibri"/>
                        </a:rPr>
                        <a:t>adresine</a:t>
                      </a:r>
                      <a:r>
                        <a:rPr sz="700" spc="305" dirty="0">
                          <a:latin typeface="Calibri"/>
                          <a:cs typeface="Calibri"/>
                        </a:rPr>
                        <a:t> </a:t>
                      </a:r>
                      <a:r>
                        <a:rPr sz="700" dirty="0">
                          <a:latin typeface="Calibri"/>
                          <a:cs typeface="Calibri"/>
                        </a:rPr>
                        <a:t>iletilir.</a:t>
                      </a:r>
                      <a:r>
                        <a:rPr sz="700" spc="320" dirty="0">
                          <a:latin typeface="Calibri"/>
                          <a:cs typeface="Calibri"/>
                        </a:rPr>
                        <a:t> </a:t>
                      </a:r>
                      <a:r>
                        <a:rPr sz="700" dirty="0">
                          <a:latin typeface="Calibri"/>
                          <a:cs typeface="Calibri"/>
                        </a:rPr>
                        <a:t>Firma</a:t>
                      </a:r>
                      <a:r>
                        <a:rPr sz="700" spc="310" dirty="0">
                          <a:latin typeface="Calibri"/>
                          <a:cs typeface="Calibri"/>
                        </a:rPr>
                        <a:t> </a:t>
                      </a:r>
                      <a:r>
                        <a:rPr sz="700" spc="-10" dirty="0">
                          <a:latin typeface="Calibri"/>
                          <a:cs typeface="Calibri"/>
                        </a:rPr>
                        <a:t>kullanıcısına</a:t>
                      </a:r>
                      <a:endParaRPr sz="700">
                        <a:latin typeface="Calibri"/>
                        <a:cs typeface="Calibri"/>
                      </a:endParaRPr>
                    </a:p>
                    <a:p>
                      <a:pPr marL="67945" algn="just">
                        <a:lnSpc>
                          <a:spcPts val="955"/>
                        </a:lnSpc>
                      </a:pPr>
                      <a:r>
                        <a:rPr sz="700" spc="-10" dirty="0">
                          <a:latin typeface="Calibri"/>
                          <a:cs typeface="Calibri"/>
                        </a:rPr>
                        <a:t>ulaşmayan</a:t>
                      </a:r>
                      <a:r>
                        <a:rPr sz="700" spc="15" dirty="0">
                          <a:latin typeface="Calibri"/>
                          <a:cs typeface="Calibri"/>
                        </a:rPr>
                        <a:t> </a:t>
                      </a:r>
                      <a:r>
                        <a:rPr sz="700" spc="-10" dirty="0">
                          <a:latin typeface="Calibri"/>
                          <a:cs typeface="Calibri"/>
                        </a:rPr>
                        <a:t>bildirimlerden</a:t>
                      </a:r>
                      <a:r>
                        <a:rPr sz="700" spc="30" dirty="0">
                          <a:latin typeface="Calibri"/>
                          <a:cs typeface="Calibri"/>
                        </a:rPr>
                        <a:t> </a:t>
                      </a:r>
                      <a:r>
                        <a:rPr sz="700" spc="-10" dirty="0">
                          <a:latin typeface="Calibri"/>
                          <a:cs typeface="Calibri"/>
                        </a:rPr>
                        <a:t>Bakanlık</a:t>
                      </a:r>
                      <a:r>
                        <a:rPr sz="700" spc="10" dirty="0">
                          <a:latin typeface="Calibri"/>
                          <a:cs typeface="Calibri"/>
                        </a:rPr>
                        <a:t> </a:t>
                      </a:r>
                      <a:r>
                        <a:rPr sz="700" dirty="0">
                          <a:latin typeface="Calibri"/>
                          <a:cs typeface="Calibri"/>
                        </a:rPr>
                        <a:t>so-rumlu</a:t>
                      </a:r>
                      <a:r>
                        <a:rPr sz="700" spc="20" dirty="0">
                          <a:latin typeface="Calibri"/>
                          <a:cs typeface="Calibri"/>
                        </a:rPr>
                        <a:t> </a:t>
                      </a:r>
                      <a:r>
                        <a:rPr sz="700" spc="-10" dirty="0">
                          <a:latin typeface="Calibri"/>
                          <a:cs typeface="Calibri"/>
                        </a:rPr>
                        <a:t>değildir.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06722">
                <a:tc>
                  <a:txBody>
                    <a:bodyPr/>
                    <a:lstStyle/>
                    <a:p>
                      <a:pPr marL="68580" marR="561975">
                        <a:lnSpc>
                          <a:spcPts val="969"/>
                        </a:lnSpc>
                        <a:spcBef>
                          <a:spcPts val="5"/>
                        </a:spcBef>
                      </a:pPr>
                      <a:r>
                        <a:rPr sz="1100" b="1" dirty="0">
                          <a:latin typeface="Calibri"/>
                          <a:cs typeface="Calibri"/>
                        </a:rPr>
                        <a:t>TAREKS</a:t>
                      </a:r>
                      <a:r>
                        <a:rPr sz="1100" b="1" spc="-35" dirty="0">
                          <a:latin typeface="Calibri"/>
                          <a:cs typeface="Calibri"/>
                        </a:rPr>
                        <a:t> </a:t>
                      </a:r>
                      <a:r>
                        <a:rPr sz="1100" b="1" dirty="0">
                          <a:latin typeface="Calibri"/>
                          <a:cs typeface="Calibri"/>
                        </a:rPr>
                        <a:t>referans</a:t>
                      </a:r>
                      <a:r>
                        <a:rPr sz="1100" b="1" spc="-30" dirty="0">
                          <a:latin typeface="Calibri"/>
                          <a:cs typeface="Calibri"/>
                        </a:rPr>
                        <a:t> </a:t>
                      </a:r>
                      <a:r>
                        <a:rPr sz="1100" b="1" spc="-10" dirty="0">
                          <a:latin typeface="Calibri"/>
                          <a:cs typeface="Calibri"/>
                        </a:rPr>
                        <a:t>numarasının</a:t>
                      </a:r>
                      <a:r>
                        <a:rPr sz="1100" b="1" spc="500" dirty="0">
                          <a:latin typeface="Calibri"/>
                          <a:cs typeface="Calibri"/>
                        </a:rPr>
                        <a:t> </a:t>
                      </a:r>
                      <a:r>
                        <a:rPr sz="1100" b="1" dirty="0">
                          <a:latin typeface="Calibri"/>
                          <a:cs typeface="Calibri"/>
                        </a:rPr>
                        <a:t>gümrüklere</a:t>
                      </a:r>
                      <a:r>
                        <a:rPr sz="1100" b="1" spc="-30" dirty="0">
                          <a:latin typeface="Calibri"/>
                          <a:cs typeface="Calibri"/>
                        </a:rPr>
                        <a:t> </a:t>
                      </a:r>
                      <a:r>
                        <a:rPr sz="1100" b="1" spc="-10" dirty="0">
                          <a:latin typeface="Calibri"/>
                          <a:cs typeface="Calibri"/>
                        </a:rPr>
                        <a:t>beyanı</a:t>
                      </a:r>
                      <a:endParaRPr sz="1100">
                        <a:latin typeface="Calibri"/>
                        <a:cs typeface="Calibri"/>
                      </a:endParaRPr>
                    </a:p>
                    <a:p>
                      <a:pPr marL="68580">
                        <a:lnSpc>
                          <a:spcPts val="950"/>
                        </a:lnSpc>
                      </a:pPr>
                      <a:r>
                        <a:rPr sz="1100" b="1" spc="-10" dirty="0">
                          <a:solidFill>
                            <a:srgbClr val="221F1F"/>
                          </a:solidFill>
                          <a:latin typeface="Calibri"/>
                          <a:cs typeface="Calibri"/>
                        </a:rPr>
                        <a:t>MADDE</a:t>
                      </a:r>
                      <a:r>
                        <a:rPr sz="1100" b="1" spc="-55" dirty="0">
                          <a:solidFill>
                            <a:srgbClr val="221F1F"/>
                          </a:solidFill>
                          <a:latin typeface="Calibri"/>
                          <a:cs typeface="Calibri"/>
                        </a:rPr>
                        <a:t> </a:t>
                      </a:r>
                      <a:r>
                        <a:rPr sz="1100" b="1" spc="-25" dirty="0">
                          <a:solidFill>
                            <a:srgbClr val="221F1F"/>
                          </a:solidFill>
                          <a:latin typeface="Calibri"/>
                          <a:cs typeface="Calibri"/>
                        </a:rPr>
                        <a:t>11</a:t>
                      </a:r>
                      <a:endParaRPr sz="11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67665">
                        <a:lnSpc>
                          <a:spcPts val="969"/>
                        </a:lnSpc>
                        <a:spcBef>
                          <a:spcPts val="5"/>
                        </a:spcBef>
                      </a:pPr>
                      <a:r>
                        <a:rPr sz="700" dirty="0">
                          <a:latin typeface="Calibri"/>
                          <a:cs typeface="Calibri"/>
                        </a:rPr>
                        <a:t>(3)</a:t>
                      </a:r>
                      <a:r>
                        <a:rPr sz="700" spc="-15"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idarelerine</a:t>
                      </a:r>
                      <a:r>
                        <a:rPr sz="700" spc="-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0" dirty="0">
                          <a:latin typeface="Calibri"/>
                          <a:cs typeface="Calibri"/>
                        </a:rPr>
                        <a:t> </a:t>
                      </a:r>
                      <a:r>
                        <a:rPr sz="700" dirty="0">
                          <a:latin typeface="Calibri"/>
                          <a:cs typeface="Calibri"/>
                        </a:rPr>
                        <a:t>olarak</a:t>
                      </a:r>
                      <a:r>
                        <a:rPr sz="700" spc="-20" dirty="0">
                          <a:latin typeface="Calibri"/>
                          <a:cs typeface="Calibri"/>
                        </a:rPr>
                        <a:t> </a:t>
                      </a:r>
                      <a:r>
                        <a:rPr sz="700" spc="-10" dirty="0">
                          <a:latin typeface="Calibri"/>
                          <a:cs typeface="Calibri"/>
                        </a:rPr>
                        <a:t>beyan</a:t>
                      </a:r>
                      <a:r>
                        <a:rPr sz="700" spc="-15" dirty="0">
                          <a:latin typeface="Calibri"/>
                          <a:cs typeface="Calibri"/>
                        </a:rPr>
                        <a:t> </a:t>
                      </a:r>
                      <a:r>
                        <a:rPr sz="700" dirty="0">
                          <a:latin typeface="Calibri"/>
                          <a:cs typeface="Calibri"/>
                        </a:rPr>
                        <a:t>edilen</a:t>
                      </a:r>
                      <a:r>
                        <a:rPr sz="700" spc="-15" dirty="0">
                          <a:latin typeface="Calibri"/>
                          <a:cs typeface="Calibri"/>
                        </a:rPr>
                        <a:t> </a:t>
                      </a:r>
                      <a:r>
                        <a:rPr sz="700" spc="-10" dirty="0">
                          <a:latin typeface="Calibri"/>
                          <a:cs typeface="Calibri"/>
                        </a:rPr>
                        <a:t>ürünlerin</a:t>
                      </a:r>
                      <a:r>
                        <a:rPr sz="700" spc="500" dirty="0">
                          <a:latin typeface="Calibri"/>
                          <a:cs typeface="Calibri"/>
                        </a:rPr>
                        <a:t> </a:t>
                      </a:r>
                      <a:r>
                        <a:rPr sz="700" spc="-10" dirty="0">
                          <a:latin typeface="Calibri"/>
                          <a:cs typeface="Calibri"/>
                        </a:rPr>
                        <a:t>ithalatında,</a:t>
                      </a:r>
                      <a:r>
                        <a:rPr sz="700" spc="30" dirty="0">
                          <a:latin typeface="Calibri"/>
                          <a:cs typeface="Calibri"/>
                        </a:rPr>
                        <a:t> </a:t>
                      </a:r>
                      <a:r>
                        <a:rPr sz="700" dirty="0">
                          <a:latin typeface="Calibri"/>
                          <a:cs typeface="Calibri"/>
                        </a:rPr>
                        <a:t>18170099282013015773484</a:t>
                      </a:r>
                      <a:r>
                        <a:rPr sz="700" spc="20" dirty="0">
                          <a:latin typeface="Calibri"/>
                          <a:cs typeface="Calibri"/>
                        </a:rPr>
                        <a:t> </a:t>
                      </a:r>
                      <a:r>
                        <a:rPr sz="700" spc="-10" dirty="0">
                          <a:latin typeface="Calibri"/>
                          <a:cs typeface="Calibri"/>
                        </a:rPr>
                        <a:t>olarak</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23</a:t>
                      </a:r>
                      <a:r>
                        <a:rPr sz="700" spc="25" dirty="0">
                          <a:latin typeface="Calibri"/>
                          <a:cs typeface="Calibri"/>
                        </a:rPr>
                        <a:t> </a:t>
                      </a:r>
                      <a:r>
                        <a:rPr sz="700" spc="-10" dirty="0">
                          <a:latin typeface="Calibri"/>
                          <a:cs typeface="Calibri"/>
                        </a:rPr>
                        <a:t>haneli</a:t>
                      </a:r>
                      <a:endParaRPr sz="700">
                        <a:latin typeface="Calibri"/>
                        <a:cs typeface="Calibri"/>
                      </a:endParaRPr>
                    </a:p>
                    <a:p>
                      <a:pPr marL="67945" marR="100330">
                        <a:lnSpc>
                          <a:spcPts val="969"/>
                        </a:lnSpc>
                        <a:spcBef>
                          <a:spcPts val="15"/>
                        </a:spcBef>
                      </a:pPr>
                      <a:r>
                        <a:rPr sz="700" dirty="0">
                          <a:latin typeface="Calibri"/>
                          <a:cs typeface="Calibri"/>
                        </a:rPr>
                        <a:t>TAREKS</a:t>
                      </a:r>
                      <a:r>
                        <a:rPr sz="700" spc="15" dirty="0">
                          <a:latin typeface="Calibri"/>
                          <a:cs typeface="Calibri"/>
                        </a:rPr>
                        <a:t> </a:t>
                      </a:r>
                      <a:r>
                        <a:rPr sz="700" spc="-10" dirty="0">
                          <a:latin typeface="Calibri"/>
                          <a:cs typeface="Calibri"/>
                        </a:rPr>
                        <a:t>referans</a:t>
                      </a:r>
                      <a:r>
                        <a:rPr sz="700" spc="15" dirty="0">
                          <a:latin typeface="Calibri"/>
                          <a:cs typeface="Calibri"/>
                        </a:rPr>
                        <a:t> </a:t>
                      </a:r>
                      <a:r>
                        <a:rPr sz="700" spc="-10" dirty="0">
                          <a:latin typeface="Calibri"/>
                          <a:cs typeface="Calibri"/>
                        </a:rPr>
                        <a:t>numarası,</a:t>
                      </a:r>
                      <a:r>
                        <a:rPr sz="700" spc="20"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beyannamesinin</a:t>
                      </a:r>
                      <a:r>
                        <a:rPr sz="700" spc="15" dirty="0">
                          <a:latin typeface="Calibri"/>
                          <a:cs typeface="Calibri"/>
                        </a:rPr>
                        <a:t> </a:t>
                      </a:r>
                      <a:r>
                        <a:rPr sz="700" dirty="0">
                          <a:latin typeface="Calibri"/>
                          <a:cs typeface="Calibri"/>
                        </a:rPr>
                        <a:t>44</a:t>
                      </a:r>
                      <a:r>
                        <a:rPr sz="700" spc="10" dirty="0">
                          <a:latin typeface="Calibri"/>
                          <a:cs typeface="Calibri"/>
                        </a:rPr>
                        <a:t> </a:t>
                      </a:r>
                      <a:r>
                        <a:rPr sz="700" spc="-10" dirty="0">
                          <a:latin typeface="Calibri"/>
                          <a:cs typeface="Calibri"/>
                        </a:rPr>
                        <a:t>numaralı</a:t>
                      </a:r>
                      <a:r>
                        <a:rPr sz="700" spc="10" dirty="0">
                          <a:latin typeface="Calibri"/>
                          <a:cs typeface="Calibri"/>
                        </a:rPr>
                        <a:t> </a:t>
                      </a:r>
                      <a:r>
                        <a:rPr sz="700" spc="-10" dirty="0">
                          <a:latin typeface="Calibri"/>
                          <a:cs typeface="Calibri"/>
                        </a:rPr>
                        <a:t>hanesine</a:t>
                      </a:r>
                      <a:r>
                        <a:rPr sz="700" spc="500" dirty="0">
                          <a:latin typeface="Calibri"/>
                          <a:cs typeface="Calibri"/>
                        </a:rPr>
                        <a:t> </a:t>
                      </a:r>
                      <a:r>
                        <a:rPr sz="700" spc="-10" dirty="0">
                          <a:latin typeface="Calibri"/>
                          <a:cs typeface="Calibri"/>
                        </a:rPr>
                        <a:t>ithalatçı </a:t>
                      </a:r>
                      <a:r>
                        <a:rPr sz="700" dirty="0">
                          <a:latin typeface="Calibri"/>
                          <a:cs typeface="Calibri"/>
                        </a:rPr>
                        <a:t>firma </a:t>
                      </a:r>
                      <a:r>
                        <a:rPr sz="700" spc="-10" dirty="0">
                          <a:latin typeface="Calibri"/>
                          <a:cs typeface="Calibri"/>
                        </a:rPr>
                        <a:t>tarafından</a:t>
                      </a:r>
                      <a:r>
                        <a:rPr sz="700" dirty="0">
                          <a:latin typeface="Calibri"/>
                          <a:cs typeface="Calibri"/>
                        </a:rPr>
                        <a:t> </a:t>
                      </a:r>
                      <a:r>
                        <a:rPr sz="700" spc="-10" dirty="0">
                          <a:latin typeface="Calibri"/>
                          <a:cs typeface="Calibri"/>
                        </a:rPr>
                        <a:t>kaydedilir.</a:t>
                      </a:r>
                      <a:r>
                        <a:rPr sz="700" spc="5" dirty="0">
                          <a:latin typeface="Calibri"/>
                          <a:cs typeface="Calibri"/>
                        </a:rPr>
                        <a:t> </a:t>
                      </a:r>
                      <a:r>
                        <a:rPr sz="700" dirty="0">
                          <a:latin typeface="Calibri"/>
                          <a:cs typeface="Calibri"/>
                        </a:rPr>
                        <a:t>Kapsam dışı</a:t>
                      </a:r>
                      <a:r>
                        <a:rPr sz="700" spc="-5" dirty="0">
                          <a:latin typeface="Calibri"/>
                          <a:cs typeface="Calibri"/>
                        </a:rPr>
                        <a:t> </a:t>
                      </a:r>
                      <a:r>
                        <a:rPr sz="700" spc="-10" dirty="0">
                          <a:latin typeface="Calibri"/>
                          <a:cs typeface="Calibri"/>
                        </a:rPr>
                        <a:t>olarak</a:t>
                      </a:r>
                      <a:r>
                        <a:rPr sz="700" spc="-5" dirty="0">
                          <a:latin typeface="Calibri"/>
                          <a:cs typeface="Calibri"/>
                        </a:rPr>
                        <a:t> </a:t>
                      </a:r>
                      <a:r>
                        <a:rPr sz="700" dirty="0">
                          <a:latin typeface="Calibri"/>
                          <a:cs typeface="Calibri"/>
                        </a:rPr>
                        <a:t>beyan</a:t>
                      </a:r>
                      <a:r>
                        <a:rPr sz="700" spc="10" dirty="0">
                          <a:latin typeface="Calibri"/>
                          <a:cs typeface="Calibri"/>
                        </a:rPr>
                        <a:t> </a:t>
                      </a:r>
                      <a:r>
                        <a:rPr sz="700" spc="-10" dirty="0">
                          <a:latin typeface="Calibri"/>
                          <a:cs typeface="Calibri"/>
                        </a:rPr>
                        <a:t>edilen</a:t>
                      </a:r>
                      <a:endParaRPr sz="700">
                        <a:latin typeface="Calibri"/>
                        <a:cs typeface="Calibri"/>
                      </a:endParaRPr>
                    </a:p>
                    <a:p>
                      <a:pPr marL="67945" marR="100965">
                        <a:lnSpc>
                          <a:spcPts val="969"/>
                        </a:lnSpc>
                      </a:pPr>
                      <a:r>
                        <a:rPr sz="700" spc="-10" dirty="0">
                          <a:latin typeface="Calibri"/>
                          <a:cs typeface="Calibri"/>
                        </a:rPr>
                        <a:t>ürünlerin,</a:t>
                      </a:r>
                      <a:r>
                        <a:rPr sz="700" spc="1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gözetiminde</a:t>
                      </a:r>
                      <a:r>
                        <a:rPr sz="700" spc="10" dirty="0">
                          <a:latin typeface="Calibri"/>
                          <a:cs typeface="Calibri"/>
                        </a:rPr>
                        <a:t> </a:t>
                      </a:r>
                      <a:r>
                        <a:rPr sz="700" spc="-10" dirty="0">
                          <a:latin typeface="Calibri"/>
                          <a:cs typeface="Calibri"/>
                        </a:rPr>
                        <a:t>bulunması</a:t>
                      </a:r>
                      <a:r>
                        <a:rPr sz="700" spc="10" dirty="0">
                          <a:latin typeface="Calibri"/>
                          <a:cs typeface="Calibri"/>
                        </a:rPr>
                        <a:t> </a:t>
                      </a:r>
                      <a:r>
                        <a:rPr sz="700" spc="-10" dirty="0">
                          <a:latin typeface="Calibri"/>
                          <a:cs typeface="Calibri"/>
                        </a:rPr>
                        <a:t>kaydıyla</a:t>
                      </a:r>
                      <a:r>
                        <a:rPr sz="700" spc="1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idaresince</a:t>
                      </a:r>
                      <a:r>
                        <a:rPr sz="700" spc="500" dirty="0">
                          <a:latin typeface="Calibri"/>
                          <a:cs typeface="Calibri"/>
                        </a:rPr>
                        <a:t> </a:t>
                      </a:r>
                      <a:r>
                        <a:rPr sz="700" dirty="0">
                          <a:latin typeface="Calibri"/>
                          <a:cs typeface="Calibri"/>
                        </a:rPr>
                        <a:t>denetime</a:t>
                      </a:r>
                      <a:r>
                        <a:rPr sz="700" spc="5" dirty="0">
                          <a:latin typeface="Calibri"/>
                          <a:cs typeface="Calibri"/>
                        </a:rPr>
                        <a:t> </a:t>
                      </a:r>
                      <a:r>
                        <a:rPr sz="700" spc="-10" dirty="0">
                          <a:latin typeface="Calibri"/>
                          <a:cs typeface="Calibri"/>
                        </a:rPr>
                        <a:t>yönlendirilmesi</a:t>
                      </a:r>
                      <a:r>
                        <a:rPr sz="700" spc="5" dirty="0">
                          <a:latin typeface="Calibri"/>
                          <a:cs typeface="Calibri"/>
                        </a:rPr>
                        <a:t> </a:t>
                      </a:r>
                      <a:r>
                        <a:rPr sz="700" spc="-10" dirty="0">
                          <a:latin typeface="Calibri"/>
                          <a:cs typeface="Calibri"/>
                        </a:rPr>
                        <a:t>halinde,</a:t>
                      </a:r>
                      <a:r>
                        <a:rPr sz="700" spc="10" dirty="0">
                          <a:latin typeface="Calibri"/>
                          <a:cs typeface="Calibri"/>
                        </a:rPr>
                        <a:t> </a:t>
                      </a:r>
                      <a:r>
                        <a:rPr sz="700" dirty="0">
                          <a:latin typeface="Calibri"/>
                          <a:cs typeface="Calibri"/>
                        </a:rPr>
                        <a:t>5</a:t>
                      </a:r>
                      <a:r>
                        <a:rPr sz="700" spc="10" dirty="0">
                          <a:latin typeface="Calibri"/>
                          <a:cs typeface="Calibri"/>
                        </a:rPr>
                        <a:t> </a:t>
                      </a:r>
                      <a:r>
                        <a:rPr sz="700" dirty="0">
                          <a:latin typeface="Calibri"/>
                          <a:cs typeface="Calibri"/>
                        </a:rPr>
                        <a:t>inci madde</a:t>
                      </a:r>
                      <a:r>
                        <a:rPr sz="700" spc="10" dirty="0">
                          <a:latin typeface="Calibri"/>
                          <a:cs typeface="Calibri"/>
                        </a:rPr>
                        <a:t> </a:t>
                      </a:r>
                      <a:r>
                        <a:rPr sz="700" spc="-10" dirty="0">
                          <a:latin typeface="Calibri"/>
                          <a:cs typeface="Calibri"/>
                        </a:rPr>
                        <a:t>çerçevesinde</a:t>
                      </a:r>
                      <a:r>
                        <a:rPr sz="700" spc="5" dirty="0">
                          <a:latin typeface="Calibri"/>
                          <a:cs typeface="Calibri"/>
                        </a:rPr>
                        <a:t> </a:t>
                      </a:r>
                      <a:r>
                        <a:rPr sz="700" spc="-10" dirty="0">
                          <a:latin typeface="Calibri"/>
                          <a:cs typeface="Calibri"/>
                        </a:rPr>
                        <a:t>TAREKS</a:t>
                      </a:r>
                      <a:r>
                        <a:rPr sz="700" spc="500" dirty="0">
                          <a:latin typeface="Calibri"/>
                          <a:cs typeface="Calibri"/>
                        </a:rPr>
                        <a:t> </a:t>
                      </a:r>
                      <a:r>
                        <a:rPr sz="700" spc="-10" dirty="0">
                          <a:latin typeface="Calibri"/>
                          <a:cs typeface="Calibri"/>
                        </a:rPr>
                        <a:t>üzerinden</a:t>
                      </a:r>
                      <a:r>
                        <a:rPr sz="700" spc="25" dirty="0">
                          <a:latin typeface="Calibri"/>
                          <a:cs typeface="Calibri"/>
                        </a:rPr>
                        <a:t> </a:t>
                      </a:r>
                      <a:r>
                        <a:rPr sz="700" spc="-10" dirty="0">
                          <a:latin typeface="Calibri"/>
                          <a:cs typeface="Calibri"/>
                        </a:rPr>
                        <a:t>başvuru</a:t>
                      </a:r>
                      <a:r>
                        <a:rPr sz="700" spc="30" dirty="0">
                          <a:latin typeface="Calibri"/>
                          <a:cs typeface="Calibri"/>
                        </a:rPr>
                        <a:t> </a:t>
                      </a:r>
                      <a:r>
                        <a:rPr sz="700" spc="-10" dirty="0">
                          <a:latin typeface="Calibri"/>
                          <a:cs typeface="Calibri"/>
                        </a:rPr>
                        <a:t>yapılır.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p>
                      <a:pPr marL="67945">
                        <a:lnSpc>
                          <a:spcPct val="100000"/>
                        </a:lnSpc>
                        <a:spcBef>
                          <a:spcPts val="180"/>
                        </a:spcBef>
                      </a:pPr>
                      <a:r>
                        <a:rPr sz="700" dirty="0">
                          <a:latin typeface="Calibri"/>
                          <a:cs typeface="Calibri"/>
                        </a:rPr>
                        <a:t>Artık</a:t>
                      </a:r>
                      <a:r>
                        <a:rPr sz="700" spc="-2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5" dirty="0">
                          <a:latin typeface="Calibri"/>
                          <a:cs typeface="Calibri"/>
                        </a:rPr>
                        <a:t> </a:t>
                      </a:r>
                      <a:r>
                        <a:rPr sz="700" spc="-10" dirty="0">
                          <a:latin typeface="Calibri"/>
                          <a:cs typeface="Calibri"/>
                        </a:rPr>
                        <a:t>beyanı</a:t>
                      </a:r>
                      <a:r>
                        <a:rPr sz="700" spc="-20" dirty="0">
                          <a:latin typeface="Calibri"/>
                          <a:cs typeface="Calibri"/>
                        </a:rPr>
                        <a:t> </a:t>
                      </a:r>
                      <a:r>
                        <a:rPr sz="700" spc="-10" dirty="0">
                          <a:latin typeface="Calibri"/>
                          <a:cs typeface="Calibri"/>
                        </a:rPr>
                        <a:t>yapılamayacaktır.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679466">
                <a:tc>
                  <a:txBody>
                    <a:bodyPr/>
                    <a:lstStyle/>
                    <a:p>
                      <a:pPr marL="518159">
                        <a:lnSpc>
                          <a:spcPct val="100000"/>
                        </a:lnSpc>
                        <a:spcBef>
                          <a:spcPts val="85"/>
                        </a:spcBef>
                      </a:pPr>
                      <a:r>
                        <a:rPr sz="1100" b="1" spc="-10" dirty="0">
                          <a:solidFill>
                            <a:srgbClr val="221F1F"/>
                          </a:solidFill>
                          <a:latin typeface="Calibri"/>
                          <a:cs typeface="Calibri"/>
                        </a:rPr>
                        <a:t>İthalatçının sorumluluğu</a:t>
                      </a:r>
                      <a:endParaRPr sz="1100">
                        <a:latin typeface="Calibri"/>
                        <a:cs typeface="Calibri"/>
                      </a:endParaRPr>
                    </a:p>
                    <a:p>
                      <a:pPr marL="68580">
                        <a:lnSpc>
                          <a:spcPct val="100000"/>
                        </a:lnSpc>
                        <a:spcBef>
                          <a:spcPts val="15"/>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35" dirty="0">
                          <a:solidFill>
                            <a:srgbClr val="221F1F"/>
                          </a:solidFill>
                          <a:latin typeface="Calibri"/>
                          <a:cs typeface="Calibri"/>
                        </a:rPr>
                        <a:t>12</a:t>
                      </a:r>
                      <a:endParaRPr sz="1100">
                        <a:latin typeface="Calibri"/>
                        <a:cs typeface="Calibri"/>
                      </a:endParaRPr>
                    </a:p>
                  </a:txBody>
                  <a:tcPr marL="0" marR="0" marT="978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80975">
                        <a:lnSpc>
                          <a:spcPts val="969"/>
                        </a:lnSpc>
                        <a:spcBef>
                          <a:spcPts val="5"/>
                        </a:spcBef>
                      </a:pPr>
                      <a:r>
                        <a:rPr sz="700" dirty="0">
                          <a:latin typeface="Calibri"/>
                          <a:cs typeface="Calibri"/>
                        </a:rPr>
                        <a:t>(4) İthal</a:t>
                      </a:r>
                      <a:r>
                        <a:rPr sz="700" spc="-5" dirty="0">
                          <a:latin typeface="Calibri"/>
                          <a:cs typeface="Calibri"/>
                        </a:rPr>
                        <a:t> </a:t>
                      </a:r>
                      <a:r>
                        <a:rPr sz="700" dirty="0">
                          <a:latin typeface="Calibri"/>
                          <a:cs typeface="Calibri"/>
                        </a:rPr>
                        <a:t>edilmiş</a:t>
                      </a:r>
                      <a:r>
                        <a:rPr sz="700" spc="5" dirty="0">
                          <a:latin typeface="Calibri"/>
                          <a:cs typeface="Calibri"/>
                        </a:rPr>
                        <a:t> </a:t>
                      </a:r>
                      <a:r>
                        <a:rPr sz="700" spc="-10" dirty="0">
                          <a:latin typeface="Calibri"/>
                          <a:cs typeface="Calibri"/>
                        </a:rPr>
                        <a:t>ürünün</a:t>
                      </a:r>
                      <a:r>
                        <a:rPr sz="700" dirty="0">
                          <a:latin typeface="Calibri"/>
                          <a:cs typeface="Calibri"/>
                        </a:rPr>
                        <a:t> GTİP’inin</a:t>
                      </a:r>
                      <a:r>
                        <a:rPr sz="700" spc="5" dirty="0">
                          <a:latin typeface="Calibri"/>
                          <a:cs typeface="Calibri"/>
                        </a:rPr>
                        <a:t> </a:t>
                      </a:r>
                      <a:r>
                        <a:rPr sz="700" spc="-10" dirty="0">
                          <a:latin typeface="Calibri"/>
                          <a:cs typeface="Calibri"/>
                        </a:rPr>
                        <a:t>Ek-</a:t>
                      </a:r>
                      <a:r>
                        <a:rPr sz="700" dirty="0">
                          <a:latin typeface="Calibri"/>
                          <a:cs typeface="Calibri"/>
                        </a:rPr>
                        <a:t>2’de </a:t>
                      </a:r>
                      <a:r>
                        <a:rPr sz="700" spc="-10" dirty="0">
                          <a:latin typeface="Calibri"/>
                          <a:cs typeface="Calibri"/>
                        </a:rPr>
                        <a:t>belirtildiğinin</a:t>
                      </a:r>
                      <a:r>
                        <a:rPr sz="700" spc="5" dirty="0">
                          <a:latin typeface="Calibri"/>
                          <a:cs typeface="Calibri"/>
                        </a:rPr>
                        <a:t> </a:t>
                      </a:r>
                      <a:r>
                        <a:rPr sz="700" spc="-10" dirty="0">
                          <a:latin typeface="Calibri"/>
                          <a:cs typeface="Calibri"/>
                        </a:rPr>
                        <a:t>sonradan</a:t>
                      </a:r>
                      <a:r>
                        <a:rPr sz="700" dirty="0">
                          <a:latin typeface="Calibri"/>
                          <a:cs typeface="Calibri"/>
                        </a:rPr>
                        <a:t> </a:t>
                      </a:r>
                      <a:r>
                        <a:rPr sz="700" spc="-10" dirty="0">
                          <a:latin typeface="Calibri"/>
                          <a:cs typeface="Calibri"/>
                        </a:rPr>
                        <a:t>yapılan</a:t>
                      </a:r>
                      <a:r>
                        <a:rPr sz="700" spc="500" dirty="0">
                          <a:latin typeface="Calibri"/>
                          <a:cs typeface="Calibri"/>
                        </a:rPr>
                        <a:t> </a:t>
                      </a:r>
                      <a:r>
                        <a:rPr sz="700" spc="-10" dirty="0">
                          <a:latin typeface="Calibri"/>
                          <a:cs typeface="Calibri"/>
                        </a:rPr>
                        <a:t>kontrol sonucunda</a:t>
                      </a:r>
                      <a:r>
                        <a:rPr sz="700" spc="10" dirty="0">
                          <a:latin typeface="Calibri"/>
                          <a:cs typeface="Calibri"/>
                        </a:rPr>
                        <a:t> </a:t>
                      </a:r>
                      <a:r>
                        <a:rPr sz="700" dirty="0">
                          <a:latin typeface="Calibri"/>
                          <a:cs typeface="Calibri"/>
                        </a:rPr>
                        <a:t>tespit</a:t>
                      </a:r>
                      <a:r>
                        <a:rPr sz="700" spc="5" dirty="0">
                          <a:latin typeface="Calibri"/>
                          <a:cs typeface="Calibri"/>
                        </a:rPr>
                        <a:t> </a:t>
                      </a:r>
                      <a:r>
                        <a:rPr sz="700" spc="-10" dirty="0">
                          <a:latin typeface="Calibri"/>
                          <a:cs typeface="Calibri"/>
                        </a:rPr>
                        <a:t>edilmesi</a:t>
                      </a:r>
                      <a:r>
                        <a:rPr sz="700" spc="-5" dirty="0">
                          <a:latin typeface="Calibri"/>
                          <a:cs typeface="Calibri"/>
                        </a:rPr>
                        <a:t> </a:t>
                      </a:r>
                      <a:r>
                        <a:rPr sz="700" spc="-10" dirty="0">
                          <a:latin typeface="Calibri"/>
                          <a:cs typeface="Calibri"/>
                        </a:rPr>
                        <a:t>halinde</a:t>
                      </a:r>
                      <a:r>
                        <a:rPr sz="700" spc="-5" dirty="0">
                          <a:latin typeface="Calibri"/>
                          <a:cs typeface="Calibri"/>
                        </a:rPr>
                        <a:t> </a:t>
                      </a:r>
                      <a:r>
                        <a:rPr sz="700" dirty="0">
                          <a:latin typeface="Calibri"/>
                          <a:cs typeface="Calibri"/>
                        </a:rPr>
                        <a:t>keyfiyet, ilgili</a:t>
                      </a:r>
                      <a:r>
                        <a:rPr sz="700" spc="-10"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a:t>
                      </a:r>
                      <a:endParaRPr sz="700">
                        <a:latin typeface="Calibri"/>
                        <a:cs typeface="Calibri"/>
                      </a:endParaRPr>
                    </a:p>
                    <a:p>
                      <a:pPr marL="67945" marR="241300">
                        <a:lnSpc>
                          <a:spcPts val="969"/>
                        </a:lnSpc>
                        <a:spcBef>
                          <a:spcPts val="15"/>
                        </a:spcBef>
                      </a:pPr>
                      <a:r>
                        <a:rPr sz="700" spc="-10" dirty="0">
                          <a:latin typeface="Calibri"/>
                          <a:cs typeface="Calibri"/>
                        </a:rPr>
                        <a:t>tarafından</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yetkili</a:t>
                      </a:r>
                      <a:r>
                        <a:rPr sz="700" spc="-10" dirty="0">
                          <a:latin typeface="Calibri"/>
                          <a:cs typeface="Calibri"/>
                        </a:rPr>
                        <a:t> kuruluşa</a:t>
                      </a:r>
                      <a:r>
                        <a:rPr sz="700" dirty="0">
                          <a:latin typeface="Calibri"/>
                          <a:cs typeface="Calibri"/>
                        </a:rPr>
                        <a:t> </a:t>
                      </a:r>
                      <a:r>
                        <a:rPr sz="700" spc="-10" dirty="0">
                          <a:latin typeface="Calibri"/>
                          <a:cs typeface="Calibri"/>
                        </a:rPr>
                        <a:t>bildirilir.</a:t>
                      </a:r>
                      <a:r>
                        <a:rPr sz="700" spc="5"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birimin </a:t>
                      </a:r>
                      <a:r>
                        <a:rPr sz="700" spc="-10" dirty="0">
                          <a:latin typeface="Calibri"/>
                          <a:cs typeface="Calibri"/>
                        </a:rPr>
                        <a:t>ürünün</a:t>
                      </a:r>
                      <a:r>
                        <a:rPr sz="700" dirty="0">
                          <a:latin typeface="Calibri"/>
                          <a:cs typeface="Calibri"/>
                        </a:rPr>
                        <a:t> </a:t>
                      </a:r>
                      <a:r>
                        <a:rPr sz="700" spc="-10" dirty="0">
                          <a:latin typeface="Calibri"/>
                          <a:cs typeface="Calibri"/>
                        </a:rPr>
                        <a:t>güvenli</a:t>
                      </a:r>
                      <a:r>
                        <a:rPr sz="700" spc="500" dirty="0">
                          <a:latin typeface="Calibri"/>
                          <a:cs typeface="Calibri"/>
                        </a:rPr>
                        <a:t> </a:t>
                      </a:r>
                      <a:r>
                        <a:rPr sz="700" spc="-10" dirty="0">
                          <a:latin typeface="Calibri"/>
                          <a:cs typeface="Calibri"/>
                        </a:rPr>
                        <a:t>olmadığını</a:t>
                      </a:r>
                      <a:r>
                        <a:rPr sz="700" dirty="0">
                          <a:latin typeface="Calibri"/>
                          <a:cs typeface="Calibri"/>
                        </a:rPr>
                        <a:t> tespit</a:t>
                      </a:r>
                      <a:r>
                        <a:rPr sz="700" spc="20" dirty="0">
                          <a:latin typeface="Calibri"/>
                          <a:cs typeface="Calibri"/>
                        </a:rPr>
                        <a:t> </a:t>
                      </a:r>
                      <a:r>
                        <a:rPr sz="700" dirty="0">
                          <a:latin typeface="Calibri"/>
                          <a:cs typeface="Calibri"/>
                        </a:rPr>
                        <a:t>ederek</a:t>
                      </a:r>
                      <a:r>
                        <a:rPr sz="700" spc="20" dirty="0">
                          <a:latin typeface="Calibri"/>
                          <a:cs typeface="Calibri"/>
                        </a:rPr>
                        <a:t> </a:t>
                      </a:r>
                      <a:r>
                        <a:rPr sz="700" dirty="0">
                          <a:latin typeface="Calibri"/>
                          <a:cs typeface="Calibri"/>
                        </a:rPr>
                        <a:t>gümrük </a:t>
                      </a:r>
                      <a:r>
                        <a:rPr sz="700" spc="-10" dirty="0">
                          <a:latin typeface="Calibri"/>
                          <a:cs typeface="Calibri"/>
                        </a:rPr>
                        <a:t>idaresine</a:t>
                      </a:r>
                      <a:r>
                        <a:rPr sz="700" spc="10" dirty="0">
                          <a:latin typeface="Calibri"/>
                          <a:cs typeface="Calibri"/>
                        </a:rPr>
                        <a:t> </a:t>
                      </a:r>
                      <a:r>
                        <a:rPr sz="700" spc="-10" dirty="0">
                          <a:latin typeface="Calibri"/>
                          <a:cs typeface="Calibri"/>
                        </a:rPr>
                        <a:t>bildirmesi</a:t>
                      </a:r>
                      <a:r>
                        <a:rPr sz="700" spc="5" dirty="0">
                          <a:latin typeface="Calibri"/>
                          <a:cs typeface="Calibri"/>
                        </a:rPr>
                        <a:t> </a:t>
                      </a:r>
                      <a:r>
                        <a:rPr sz="700" spc="-10" dirty="0">
                          <a:latin typeface="Calibri"/>
                          <a:cs typeface="Calibri"/>
                        </a:rPr>
                        <a:t>halinde,</a:t>
                      </a:r>
                      <a:r>
                        <a:rPr sz="700" spc="15" dirty="0">
                          <a:latin typeface="Calibri"/>
                          <a:cs typeface="Calibri"/>
                        </a:rPr>
                        <a:t> </a:t>
                      </a:r>
                      <a:r>
                        <a:rPr sz="700" spc="-10" dirty="0">
                          <a:latin typeface="Calibri"/>
                          <a:cs typeface="Calibri"/>
                        </a:rPr>
                        <a:t>uygunluk</a:t>
                      </a:r>
                      <a:r>
                        <a:rPr sz="700" spc="500" dirty="0">
                          <a:latin typeface="Calibri"/>
                          <a:cs typeface="Calibri"/>
                        </a:rPr>
                        <a:t> </a:t>
                      </a:r>
                      <a:r>
                        <a:rPr sz="700" spc="-10" dirty="0">
                          <a:latin typeface="Calibri"/>
                          <a:cs typeface="Calibri"/>
                        </a:rPr>
                        <a:t>değerlendirmesinin</a:t>
                      </a:r>
                      <a:r>
                        <a:rPr sz="700" spc="20" dirty="0">
                          <a:latin typeface="Calibri"/>
                          <a:cs typeface="Calibri"/>
                        </a:rPr>
                        <a:t> </a:t>
                      </a:r>
                      <a:r>
                        <a:rPr sz="700" dirty="0">
                          <a:latin typeface="Calibri"/>
                          <a:cs typeface="Calibri"/>
                        </a:rPr>
                        <a:t>olumsuz</a:t>
                      </a:r>
                      <a:r>
                        <a:rPr sz="700" spc="40" dirty="0">
                          <a:latin typeface="Calibri"/>
                          <a:cs typeface="Calibri"/>
                        </a:rPr>
                        <a:t> </a:t>
                      </a:r>
                      <a:r>
                        <a:rPr sz="700" spc="-10" dirty="0">
                          <a:latin typeface="Calibri"/>
                          <a:cs typeface="Calibri"/>
                        </a:rPr>
                        <a:t>sonuçlandığı</a:t>
                      </a:r>
                      <a:r>
                        <a:rPr sz="700" spc="15" dirty="0">
                          <a:latin typeface="Calibri"/>
                          <a:cs typeface="Calibri"/>
                        </a:rPr>
                        <a:t> </a:t>
                      </a:r>
                      <a:r>
                        <a:rPr sz="700" spc="-10" dirty="0">
                          <a:latin typeface="Calibri"/>
                          <a:cs typeface="Calibri"/>
                        </a:rPr>
                        <a:t>kabul</a:t>
                      </a:r>
                      <a:r>
                        <a:rPr sz="700" spc="20" dirty="0">
                          <a:latin typeface="Calibri"/>
                          <a:cs typeface="Calibri"/>
                        </a:rPr>
                        <a:t> </a:t>
                      </a:r>
                      <a:r>
                        <a:rPr sz="700" spc="-10" dirty="0">
                          <a:latin typeface="Calibri"/>
                          <a:cs typeface="Calibri"/>
                        </a:rPr>
                        <a:t>edilir.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04470">
                        <a:lnSpc>
                          <a:spcPts val="969"/>
                        </a:lnSpc>
                        <a:spcBef>
                          <a:spcPts val="5"/>
                        </a:spcBef>
                      </a:pPr>
                      <a:r>
                        <a:rPr sz="700" dirty="0">
                          <a:latin typeface="Calibri"/>
                          <a:cs typeface="Calibri"/>
                        </a:rPr>
                        <a:t>(4)İthal</a:t>
                      </a:r>
                      <a:r>
                        <a:rPr sz="700" spc="-5" dirty="0">
                          <a:latin typeface="Calibri"/>
                          <a:cs typeface="Calibri"/>
                        </a:rPr>
                        <a:t> </a:t>
                      </a:r>
                      <a:r>
                        <a:rPr sz="700" dirty="0">
                          <a:latin typeface="Calibri"/>
                          <a:cs typeface="Calibri"/>
                        </a:rPr>
                        <a:t>edilmiş ürünün GTİP'inin</a:t>
                      </a:r>
                      <a:r>
                        <a:rPr sz="700" spc="5" dirty="0">
                          <a:latin typeface="Calibri"/>
                          <a:cs typeface="Calibri"/>
                        </a:rPr>
                        <a:t> </a:t>
                      </a:r>
                      <a:r>
                        <a:rPr sz="700" spc="-10" dirty="0">
                          <a:latin typeface="Calibri"/>
                          <a:cs typeface="Calibri"/>
                        </a:rPr>
                        <a:t>Ek-</a:t>
                      </a:r>
                      <a:r>
                        <a:rPr sz="700" dirty="0">
                          <a:latin typeface="Calibri"/>
                          <a:cs typeface="Calibri"/>
                        </a:rPr>
                        <a:t>2'de </a:t>
                      </a:r>
                      <a:r>
                        <a:rPr sz="700" spc="-10" dirty="0">
                          <a:latin typeface="Calibri"/>
                          <a:cs typeface="Calibri"/>
                        </a:rPr>
                        <a:t>belirtildiğinin</a:t>
                      </a:r>
                      <a:r>
                        <a:rPr sz="700" dirty="0">
                          <a:latin typeface="Calibri"/>
                          <a:cs typeface="Calibri"/>
                        </a:rPr>
                        <a:t> </a:t>
                      </a:r>
                      <a:r>
                        <a:rPr sz="700" spc="-10" dirty="0">
                          <a:latin typeface="Calibri"/>
                          <a:cs typeface="Calibri"/>
                        </a:rPr>
                        <a:t>sonradan</a:t>
                      </a:r>
                      <a:r>
                        <a:rPr sz="700" dirty="0">
                          <a:latin typeface="Calibri"/>
                          <a:cs typeface="Calibri"/>
                        </a:rPr>
                        <a:t> </a:t>
                      </a:r>
                      <a:r>
                        <a:rPr sz="700" spc="-10" dirty="0">
                          <a:latin typeface="Calibri"/>
                          <a:cs typeface="Calibri"/>
                        </a:rPr>
                        <a:t>yapılan</a:t>
                      </a:r>
                      <a:r>
                        <a:rPr sz="700" spc="5" dirty="0">
                          <a:latin typeface="Calibri"/>
                          <a:cs typeface="Calibri"/>
                        </a:rPr>
                        <a:t> </a:t>
                      </a:r>
                      <a:r>
                        <a:rPr sz="700" spc="-10" dirty="0">
                          <a:latin typeface="Calibri"/>
                          <a:cs typeface="Calibri"/>
                        </a:rPr>
                        <a:t>kontrol</a:t>
                      </a:r>
                      <a:r>
                        <a:rPr sz="700" spc="-5" dirty="0">
                          <a:latin typeface="Calibri"/>
                          <a:cs typeface="Calibri"/>
                        </a:rPr>
                        <a:t> </a:t>
                      </a:r>
                      <a:r>
                        <a:rPr sz="700" spc="-25" dirty="0">
                          <a:latin typeface="Calibri"/>
                          <a:cs typeface="Calibri"/>
                        </a:rPr>
                        <a:t>ne-</a:t>
                      </a:r>
                      <a:r>
                        <a:rPr sz="700" spc="500" dirty="0">
                          <a:latin typeface="Calibri"/>
                          <a:cs typeface="Calibri"/>
                        </a:rPr>
                        <a:t> </a:t>
                      </a:r>
                      <a:r>
                        <a:rPr sz="700" spc="-10" dirty="0">
                          <a:latin typeface="Calibri"/>
                          <a:cs typeface="Calibri"/>
                        </a:rPr>
                        <a:t>ticesinde </a:t>
                      </a:r>
                      <a:r>
                        <a:rPr sz="700" dirty="0">
                          <a:latin typeface="Calibri"/>
                          <a:cs typeface="Calibri"/>
                        </a:rPr>
                        <a:t>tespit</a:t>
                      </a:r>
                      <a:r>
                        <a:rPr sz="700" spc="-10" dirty="0">
                          <a:latin typeface="Calibri"/>
                          <a:cs typeface="Calibri"/>
                        </a:rPr>
                        <a:t> edilmesi halinde,</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idaresi</a:t>
                      </a:r>
                      <a:r>
                        <a:rPr sz="700" spc="-5" dirty="0">
                          <a:latin typeface="Calibri"/>
                          <a:cs typeface="Calibri"/>
                        </a:rPr>
                        <a:t> </a:t>
                      </a:r>
                      <a:r>
                        <a:rPr sz="700" dirty="0">
                          <a:latin typeface="Calibri"/>
                          <a:cs typeface="Calibri"/>
                        </a:rPr>
                        <a:t>söz</a:t>
                      </a:r>
                      <a:r>
                        <a:rPr sz="700" spc="5" dirty="0">
                          <a:latin typeface="Calibri"/>
                          <a:cs typeface="Calibri"/>
                        </a:rPr>
                        <a:t> </a:t>
                      </a:r>
                      <a:r>
                        <a:rPr sz="700" spc="-10" dirty="0">
                          <a:latin typeface="Calibri"/>
                          <a:cs typeface="Calibri"/>
                        </a:rPr>
                        <a:t>konusu</a:t>
                      </a:r>
                      <a:r>
                        <a:rPr sz="700" spc="-5" dirty="0">
                          <a:latin typeface="Calibri"/>
                          <a:cs typeface="Calibri"/>
                        </a:rPr>
                        <a:t> </a:t>
                      </a:r>
                      <a:r>
                        <a:rPr sz="700" dirty="0">
                          <a:latin typeface="Calibri"/>
                          <a:cs typeface="Calibri"/>
                        </a:rPr>
                        <a:t>tespiti, ilgili</a:t>
                      </a:r>
                      <a:r>
                        <a:rPr sz="700" spc="-5" dirty="0">
                          <a:latin typeface="Calibri"/>
                          <a:cs typeface="Calibri"/>
                        </a:rPr>
                        <a:t> </a:t>
                      </a:r>
                      <a:r>
                        <a:rPr sz="700" spc="-10" dirty="0">
                          <a:latin typeface="Calibri"/>
                          <a:cs typeface="Calibri"/>
                        </a:rPr>
                        <a:t>yetkili</a:t>
                      </a:r>
                      <a:endParaRPr sz="700">
                        <a:latin typeface="Calibri"/>
                        <a:cs typeface="Calibri"/>
                      </a:endParaRPr>
                    </a:p>
                    <a:p>
                      <a:pPr marL="68580" marR="159385" indent="-635">
                        <a:lnSpc>
                          <a:spcPts val="969"/>
                        </a:lnSpc>
                        <a:spcBef>
                          <a:spcPts val="15"/>
                        </a:spcBef>
                      </a:pPr>
                      <a:r>
                        <a:rPr sz="700" spc="-10" dirty="0">
                          <a:latin typeface="Calibri"/>
                          <a:cs typeface="Calibri"/>
                        </a:rPr>
                        <a:t>kuruluşa </a:t>
                      </a:r>
                      <a:r>
                        <a:rPr sz="700" dirty="0">
                          <a:latin typeface="Calibri"/>
                          <a:cs typeface="Calibri"/>
                        </a:rPr>
                        <a:t>bildirir.</a:t>
                      </a:r>
                      <a:r>
                        <a:rPr sz="700" spc="-5" dirty="0">
                          <a:latin typeface="Calibri"/>
                          <a:cs typeface="Calibri"/>
                        </a:rPr>
                        <a:t> </a:t>
                      </a:r>
                      <a:r>
                        <a:rPr sz="700" dirty="0">
                          <a:latin typeface="Calibri"/>
                          <a:cs typeface="Calibri"/>
                        </a:rPr>
                        <a:t>İlgili</a:t>
                      </a:r>
                      <a:r>
                        <a:rPr sz="700" spc="-10" dirty="0">
                          <a:latin typeface="Calibri"/>
                          <a:cs typeface="Calibri"/>
                        </a:rPr>
                        <a:t> Bakanlık</a:t>
                      </a:r>
                      <a:r>
                        <a:rPr sz="700" spc="-15" dirty="0">
                          <a:latin typeface="Calibri"/>
                          <a:cs typeface="Calibri"/>
                        </a:rPr>
                        <a:t> </a:t>
                      </a:r>
                      <a:r>
                        <a:rPr sz="700" dirty="0">
                          <a:latin typeface="Calibri"/>
                          <a:cs typeface="Calibri"/>
                        </a:rPr>
                        <a:t>veya</a:t>
                      </a:r>
                      <a:r>
                        <a:rPr sz="700" spc="-5" dirty="0">
                          <a:latin typeface="Calibri"/>
                          <a:cs typeface="Calibri"/>
                        </a:rPr>
                        <a:t> </a:t>
                      </a:r>
                      <a:r>
                        <a:rPr sz="700" dirty="0">
                          <a:latin typeface="Calibri"/>
                          <a:cs typeface="Calibri"/>
                        </a:rPr>
                        <a:t>ilgili</a:t>
                      </a:r>
                      <a:r>
                        <a:rPr sz="700" spc="-15" dirty="0">
                          <a:latin typeface="Calibri"/>
                          <a:cs typeface="Calibri"/>
                        </a:rPr>
                        <a:t> </a:t>
                      </a:r>
                      <a:r>
                        <a:rPr sz="700" dirty="0">
                          <a:latin typeface="Calibri"/>
                          <a:cs typeface="Calibri"/>
                        </a:rPr>
                        <a:t>birim</a:t>
                      </a:r>
                      <a:r>
                        <a:rPr sz="700" spc="-5" dirty="0">
                          <a:latin typeface="Calibri"/>
                          <a:cs typeface="Calibri"/>
                        </a:rPr>
                        <a:t> </a:t>
                      </a:r>
                      <a:r>
                        <a:rPr sz="700" spc="-10" dirty="0">
                          <a:latin typeface="Calibri"/>
                          <a:cs typeface="Calibri"/>
                        </a:rPr>
                        <a:t>tarafından</a:t>
                      </a:r>
                      <a:r>
                        <a:rPr sz="700" spc="-5" dirty="0">
                          <a:latin typeface="Calibri"/>
                          <a:cs typeface="Calibri"/>
                        </a:rPr>
                        <a:t> </a:t>
                      </a:r>
                      <a:r>
                        <a:rPr sz="700" spc="-10" dirty="0">
                          <a:latin typeface="Calibri"/>
                          <a:cs typeface="Calibri"/>
                        </a:rPr>
                        <a:t>ürünün </a:t>
                      </a:r>
                      <a:r>
                        <a:rPr sz="700" dirty="0">
                          <a:latin typeface="Calibri"/>
                          <a:cs typeface="Calibri"/>
                        </a:rPr>
                        <a:t>güvenli</a:t>
                      </a:r>
                      <a:r>
                        <a:rPr sz="700" spc="-5" dirty="0">
                          <a:latin typeface="Calibri"/>
                          <a:cs typeface="Calibri"/>
                        </a:rPr>
                        <a:t> </a:t>
                      </a:r>
                      <a:r>
                        <a:rPr sz="700" spc="-10" dirty="0">
                          <a:latin typeface="Calibri"/>
                          <a:cs typeface="Calibri"/>
                        </a:rPr>
                        <a:t>olmadığının</a:t>
                      </a:r>
                      <a:r>
                        <a:rPr sz="700" spc="500" dirty="0">
                          <a:latin typeface="Calibri"/>
                          <a:cs typeface="Calibri"/>
                        </a:rPr>
                        <a:t> </a:t>
                      </a:r>
                      <a:r>
                        <a:rPr sz="700" spc="-10" dirty="0">
                          <a:latin typeface="Calibri"/>
                          <a:cs typeface="Calibri"/>
                        </a:rPr>
                        <a:t>belirlenerek</a:t>
                      </a:r>
                      <a:r>
                        <a:rPr sz="700" spc="15"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idaresine</a:t>
                      </a:r>
                      <a:r>
                        <a:rPr sz="700" spc="10" dirty="0">
                          <a:latin typeface="Calibri"/>
                          <a:cs typeface="Calibri"/>
                        </a:rPr>
                        <a:t> </a:t>
                      </a:r>
                      <a:r>
                        <a:rPr sz="700" dirty="0">
                          <a:latin typeface="Calibri"/>
                          <a:cs typeface="Calibri"/>
                        </a:rPr>
                        <a:t>iletilmesi</a:t>
                      </a:r>
                      <a:r>
                        <a:rPr sz="700" spc="5" dirty="0">
                          <a:latin typeface="Calibri"/>
                          <a:cs typeface="Calibri"/>
                        </a:rPr>
                        <a:t> </a:t>
                      </a:r>
                      <a:r>
                        <a:rPr sz="700" spc="-10" dirty="0">
                          <a:latin typeface="Calibri"/>
                          <a:cs typeface="Calibri"/>
                        </a:rPr>
                        <a:t>halinde,</a:t>
                      </a:r>
                      <a:r>
                        <a:rPr sz="700" spc="10" dirty="0">
                          <a:latin typeface="Calibri"/>
                          <a:cs typeface="Calibri"/>
                        </a:rPr>
                        <a:t> </a:t>
                      </a:r>
                      <a:r>
                        <a:rPr sz="700" dirty="0">
                          <a:latin typeface="Calibri"/>
                          <a:cs typeface="Calibri"/>
                        </a:rPr>
                        <a:t>söz</a:t>
                      </a:r>
                      <a:r>
                        <a:rPr sz="700" spc="20" dirty="0">
                          <a:latin typeface="Calibri"/>
                          <a:cs typeface="Calibri"/>
                        </a:rPr>
                        <a:t> </a:t>
                      </a:r>
                      <a:r>
                        <a:rPr sz="700" spc="-10" dirty="0">
                          <a:latin typeface="Calibri"/>
                          <a:cs typeface="Calibri"/>
                        </a:rPr>
                        <a:t>konusu</a:t>
                      </a:r>
                      <a:r>
                        <a:rPr sz="700" spc="20" dirty="0">
                          <a:latin typeface="Calibri"/>
                          <a:cs typeface="Calibri"/>
                        </a:rPr>
                        <a:t> </a:t>
                      </a:r>
                      <a:r>
                        <a:rPr sz="700" spc="-10" dirty="0">
                          <a:latin typeface="Calibri"/>
                          <a:cs typeface="Calibri"/>
                        </a:rPr>
                        <a:t>ürünlerin</a:t>
                      </a:r>
                      <a:r>
                        <a:rPr sz="700" spc="10" dirty="0">
                          <a:latin typeface="Calibri"/>
                          <a:cs typeface="Calibri"/>
                        </a:rPr>
                        <a:t> </a:t>
                      </a:r>
                      <a:r>
                        <a:rPr sz="700" spc="-10" dirty="0">
                          <a:latin typeface="Calibri"/>
                          <a:cs typeface="Calibri"/>
                        </a:rPr>
                        <a:t>uygunluk</a:t>
                      </a:r>
                      <a:r>
                        <a:rPr sz="700" spc="500" dirty="0">
                          <a:latin typeface="Calibri"/>
                          <a:cs typeface="Calibri"/>
                        </a:rPr>
                        <a:t> </a:t>
                      </a:r>
                      <a:r>
                        <a:rPr sz="700" spc="-10" dirty="0">
                          <a:latin typeface="Calibri"/>
                          <a:cs typeface="Calibri"/>
                        </a:rPr>
                        <a:t>değerlendirmesi</a:t>
                      </a:r>
                      <a:r>
                        <a:rPr sz="700" spc="20" dirty="0">
                          <a:latin typeface="Calibri"/>
                          <a:cs typeface="Calibri"/>
                        </a:rPr>
                        <a:t> </a:t>
                      </a:r>
                      <a:r>
                        <a:rPr sz="700" dirty="0">
                          <a:latin typeface="Calibri"/>
                          <a:cs typeface="Calibri"/>
                        </a:rPr>
                        <a:t>olumsuz</a:t>
                      </a:r>
                      <a:r>
                        <a:rPr sz="700" spc="45" dirty="0">
                          <a:latin typeface="Calibri"/>
                          <a:cs typeface="Calibri"/>
                        </a:rPr>
                        <a:t> </a:t>
                      </a:r>
                      <a:r>
                        <a:rPr sz="700" spc="-10" dirty="0">
                          <a:latin typeface="Calibri"/>
                          <a:cs typeface="Calibri"/>
                        </a:rPr>
                        <a:t>sonuçlanmış</a:t>
                      </a:r>
                      <a:r>
                        <a:rPr sz="700" spc="30" dirty="0">
                          <a:latin typeface="Calibri"/>
                          <a:cs typeface="Calibri"/>
                        </a:rPr>
                        <a:t> </a:t>
                      </a:r>
                      <a:r>
                        <a:rPr sz="700" spc="-10" dirty="0">
                          <a:latin typeface="Calibri"/>
                          <a:cs typeface="Calibri"/>
                        </a:rPr>
                        <a:t>addedilir.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884457">
                <a:tc>
                  <a:txBody>
                    <a:bodyPr/>
                    <a:lstStyle/>
                    <a:p>
                      <a:pPr marL="68580" marR="1351915">
                        <a:lnSpc>
                          <a:spcPct val="112500"/>
                        </a:lnSpc>
                        <a:spcBef>
                          <a:spcPts val="170"/>
                        </a:spcBef>
                      </a:pPr>
                      <a:r>
                        <a:rPr sz="1100" b="1" spc="-25" dirty="0">
                          <a:solidFill>
                            <a:srgbClr val="221F1F"/>
                          </a:solidFill>
                          <a:latin typeface="Calibri"/>
                          <a:cs typeface="Calibri"/>
                        </a:rPr>
                        <a:t>Yaptırımlar</a:t>
                      </a:r>
                      <a:r>
                        <a:rPr sz="1100" b="1" spc="500" dirty="0">
                          <a:solidFill>
                            <a:srgbClr val="221F1F"/>
                          </a:solidFill>
                          <a:latin typeface="Calibri"/>
                          <a:cs typeface="Calibri"/>
                        </a:rPr>
                        <a:t> </a:t>
                      </a:r>
                      <a:r>
                        <a:rPr sz="1100" b="1" dirty="0">
                          <a:solidFill>
                            <a:srgbClr val="221F1F"/>
                          </a:solidFill>
                          <a:latin typeface="Calibri"/>
                          <a:cs typeface="Calibri"/>
                        </a:rPr>
                        <a:t>MADDE</a:t>
                      </a:r>
                      <a:r>
                        <a:rPr sz="1100" b="1" spc="-10" dirty="0">
                          <a:solidFill>
                            <a:srgbClr val="221F1F"/>
                          </a:solidFill>
                          <a:latin typeface="Calibri"/>
                          <a:cs typeface="Calibri"/>
                        </a:rPr>
                        <a:t> </a:t>
                      </a:r>
                      <a:r>
                        <a:rPr sz="1100" b="1" spc="-25" dirty="0">
                          <a:solidFill>
                            <a:srgbClr val="221F1F"/>
                          </a:solidFill>
                          <a:latin typeface="Calibri"/>
                          <a:cs typeface="Calibri"/>
                        </a:rPr>
                        <a:t>13</a:t>
                      </a:r>
                      <a:endParaRPr sz="1100" dirty="0">
                        <a:latin typeface="Calibri"/>
                        <a:cs typeface="Calibri"/>
                      </a:endParaRPr>
                    </a:p>
                  </a:txBody>
                  <a:tcPr marL="0" marR="0" marT="195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endParaRPr sz="700">
                        <a:latin typeface="Calibri"/>
                        <a:cs typeface="Calibri"/>
                      </a:endParaRPr>
                    </a:p>
                    <a:p>
                      <a:pPr marL="67945" marR="92075">
                        <a:lnSpc>
                          <a:spcPct val="101800"/>
                        </a:lnSpc>
                        <a:spcBef>
                          <a:spcPts val="5"/>
                        </a:spcBef>
                      </a:pPr>
                      <a:r>
                        <a:rPr sz="700" spc="-10" dirty="0">
                          <a:latin typeface="Calibri"/>
                          <a:cs typeface="Calibri"/>
                        </a:rPr>
                        <a:t>hükümlerine</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Tebliğe</a:t>
                      </a:r>
                      <a:r>
                        <a:rPr sz="700" spc="10" dirty="0">
                          <a:latin typeface="Calibri"/>
                          <a:cs typeface="Calibri"/>
                        </a:rPr>
                        <a:t> </a:t>
                      </a:r>
                      <a:r>
                        <a:rPr sz="700" spc="-10" dirty="0">
                          <a:latin typeface="Calibri"/>
                          <a:cs typeface="Calibri"/>
                        </a:rPr>
                        <a:t>ilişkin</a:t>
                      </a:r>
                      <a:r>
                        <a:rPr sz="700" spc="10" dirty="0">
                          <a:latin typeface="Calibri"/>
                          <a:cs typeface="Calibri"/>
                        </a:rPr>
                        <a:t> </a:t>
                      </a:r>
                      <a:r>
                        <a:rPr sz="700" spc="-10" dirty="0">
                          <a:latin typeface="Calibri"/>
                          <a:cs typeface="Calibri"/>
                        </a:rPr>
                        <a:t>uygulamalara</a:t>
                      </a:r>
                      <a:r>
                        <a:rPr sz="700" spc="10"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spc="-20" dirty="0">
                          <a:latin typeface="Calibri"/>
                          <a:cs typeface="Calibri"/>
                        </a:rPr>
                        <a:t>eden</a:t>
                      </a:r>
                      <a:r>
                        <a:rPr sz="700" spc="500" dirty="0">
                          <a:latin typeface="Calibri"/>
                          <a:cs typeface="Calibri"/>
                        </a:rPr>
                        <a:t> </a:t>
                      </a:r>
                      <a:r>
                        <a:rPr sz="700" spc="-10" dirty="0">
                          <a:latin typeface="Calibri"/>
                          <a:cs typeface="Calibri"/>
                        </a:rPr>
                        <a:t>kullanıcının </a:t>
                      </a:r>
                      <a:r>
                        <a:rPr sz="700" dirty="0">
                          <a:latin typeface="Calibri"/>
                          <a:cs typeface="Calibri"/>
                        </a:rPr>
                        <a:t>yetkisi, </a:t>
                      </a:r>
                      <a:r>
                        <a:rPr sz="700" spc="-10" dirty="0">
                          <a:latin typeface="Calibri"/>
                          <a:cs typeface="Calibri"/>
                        </a:rPr>
                        <a:t>fiilin</a:t>
                      </a:r>
                      <a:r>
                        <a:rPr sz="700" spc="-5" dirty="0">
                          <a:latin typeface="Calibri"/>
                          <a:cs typeface="Calibri"/>
                        </a:rPr>
                        <a:t> </a:t>
                      </a:r>
                      <a:r>
                        <a:rPr sz="700" spc="-10" dirty="0">
                          <a:latin typeface="Calibri"/>
                          <a:cs typeface="Calibri"/>
                        </a:rPr>
                        <a:t>ağırlığına</a:t>
                      </a:r>
                      <a:r>
                        <a:rPr sz="700" spc="-5" dirty="0">
                          <a:latin typeface="Calibri"/>
                          <a:cs typeface="Calibri"/>
                        </a:rPr>
                        <a:t> </a:t>
                      </a:r>
                      <a:r>
                        <a:rPr sz="700" dirty="0">
                          <a:latin typeface="Calibri"/>
                          <a:cs typeface="Calibri"/>
                        </a:rPr>
                        <a:t>göre</a:t>
                      </a:r>
                      <a:r>
                        <a:rPr sz="700" spc="-15" dirty="0">
                          <a:latin typeface="Calibri"/>
                          <a:cs typeface="Calibri"/>
                        </a:rPr>
                        <a:t> </a:t>
                      </a:r>
                      <a:r>
                        <a:rPr sz="700" dirty="0">
                          <a:latin typeface="Calibri"/>
                          <a:cs typeface="Calibri"/>
                        </a:rPr>
                        <a:t>3</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5" dirty="0">
                          <a:latin typeface="Calibri"/>
                          <a:cs typeface="Calibri"/>
                        </a:rPr>
                        <a:t> </a:t>
                      </a:r>
                      <a:r>
                        <a:rPr sz="700" spc="-10" dirty="0">
                          <a:latin typeface="Calibri"/>
                          <a:cs typeface="Calibri"/>
                        </a:rPr>
                        <a:t>alınır;</a:t>
                      </a:r>
                      <a:r>
                        <a:rPr sz="700" spc="500" dirty="0">
                          <a:latin typeface="Calibri"/>
                          <a:cs typeface="Calibri"/>
                        </a:rPr>
                        <a:t> </a:t>
                      </a:r>
                      <a:r>
                        <a:rPr sz="700" spc="-10" dirty="0">
                          <a:latin typeface="Calibri"/>
                          <a:cs typeface="Calibri"/>
                        </a:rPr>
                        <a:t>firmanın </a:t>
                      </a:r>
                      <a:r>
                        <a:rPr sz="700" dirty="0">
                          <a:latin typeface="Calibri"/>
                          <a:cs typeface="Calibri"/>
                        </a:rPr>
                        <a:t>denetim</a:t>
                      </a:r>
                      <a:r>
                        <a:rPr sz="700" spc="-5" dirty="0">
                          <a:latin typeface="Calibri"/>
                          <a:cs typeface="Calibri"/>
                        </a:rPr>
                        <a:t> </a:t>
                      </a:r>
                      <a:r>
                        <a:rPr sz="700" spc="-10" dirty="0">
                          <a:latin typeface="Calibri"/>
                          <a:cs typeface="Calibri"/>
                        </a:rPr>
                        <a:t>başvuruları </a:t>
                      </a:r>
                      <a:r>
                        <a:rPr sz="700" dirty="0">
                          <a:latin typeface="Calibri"/>
                          <a:cs typeface="Calibri"/>
                        </a:rPr>
                        <a:t>6</a:t>
                      </a:r>
                      <a:r>
                        <a:rPr sz="700" spc="-10"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 </a:t>
                      </a:r>
                      <a:r>
                        <a:rPr sz="700" spc="-10" dirty="0">
                          <a:latin typeface="Calibri"/>
                          <a:cs typeface="Calibri"/>
                        </a:rPr>
                        <a:t>fiili </a:t>
                      </a:r>
                      <a:r>
                        <a:rPr sz="700" dirty="0">
                          <a:latin typeface="Calibri"/>
                          <a:cs typeface="Calibri"/>
                        </a:rPr>
                        <a:t>denetime</a:t>
                      </a:r>
                      <a:r>
                        <a:rPr sz="700" spc="-10" dirty="0">
                          <a:latin typeface="Calibri"/>
                          <a:cs typeface="Calibri"/>
                        </a:rPr>
                        <a:t> yönlendirilir.</a:t>
                      </a:r>
                      <a:r>
                        <a:rPr sz="700" spc="50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yaptırımlar</a:t>
                      </a:r>
                      <a:r>
                        <a:rPr sz="700" dirty="0">
                          <a:latin typeface="Calibri"/>
                          <a:cs typeface="Calibri"/>
                        </a:rPr>
                        <a:t> </a:t>
                      </a:r>
                      <a:r>
                        <a:rPr sz="700" spc="-10" dirty="0">
                          <a:latin typeface="Calibri"/>
                          <a:cs typeface="Calibri"/>
                        </a:rPr>
                        <a:t>uygulanırken</a:t>
                      </a:r>
                      <a:r>
                        <a:rPr sz="700" spc="15" dirty="0">
                          <a:latin typeface="Calibri"/>
                          <a:cs typeface="Calibri"/>
                        </a:rPr>
                        <a:t> </a:t>
                      </a:r>
                      <a:r>
                        <a:rPr sz="700" spc="-10" dirty="0">
                          <a:latin typeface="Calibri"/>
                          <a:cs typeface="Calibri"/>
                        </a:rPr>
                        <a:t>belirlenen</a:t>
                      </a:r>
                      <a:r>
                        <a:rPr sz="700" spc="5" dirty="0">
                          <a:latin typeface="Calibri"/>
                          <a:cs typeface="Calibri"/>
                        </a:rPr>
                        <a:t> </a:t>
                      </a:r>
                      <a:r>
                        <a:rPr sz="700" dirty="0">
                          <a:latin typeface="Calibri"/>
                          <a:cs typeface="Calibri"/>
                        </a:rPr>
                        <a:t>süreler</a:t>
                      </a:r>
                      <a:r>
                        <a:rPr sz="700" spc="2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oranları,</a:t>
                      </a:r>
                      <a:r>
                        <a:rPr sz="700" spc="500" dirty="0">
                          <a:latin typeface="Calibri"/>
                          <a:cs typeface="Calibri"/>
                        </a:rPr>
                        <a:t> </a:t>
                      </a:r>
                      <a:r>
                        <a:rPr sz="700" spc="-10" dirty="0">
                          <a:latin typeface="Calibri"/>
                          <a:cs typeface="Calibri"/>
                        </a:rPr>
                        <a:t>firmanın başvuru</a:t>
                      </a:r>
                      <a:r>
                        <a:rPr sz="700" spc="-5" dirty="0">
                          <a:latin typeface="Calibri"/>
                          <a:cs typeface="Calibri"/>
                        </a:rPr>
                        <a:t> </a:t>
                      </a:r>
                      <a:r>
                        <a:rPr sz="700" dirty="0">
                          <a:latin typeface="Calibri"/>
                          <a:cs typeface="Calibri"/>
                        </a:rPr>
                        <a:t>sıklığı, varsa</a:t>
                      </a:r>
                      <a:r>
                        <a:rPr sz="700" spc="-10" dirty="0">
                          <a:latin typeface="Calibri"/>
                          <a:cs typeface="Calibri"/>
                        </a:rPr>
                        <a:t> </a:t>
                      </a:r>
                      <a:r>
                        <a:rPr sz="700" dirty="0">
                          <a:latin typeface="Calibri"/>
                          <a:cs typeface="Calibri"/>
                        </a:rPr>
                        <a:t>önceki</a:t>
                      </a:r>
                      <a:r>
                        <a:rPr sz="700" spc="5" dirty="0">
                          <a:latin typeface="Calibri"/>
                          <a:cs typeface="Calibri"/>
                        </a:rPr>
                        <a:t> </a:t>
                      </a:r>
                      <a:r>
                        <a:rPr sz="700" spc="-10" dirty="0">
                          <a:latin typeface="Calibri"/>
                          <a:cs typeface="Calibri"/>
                        </a:rPr>
                        <a:t>ihlalleri </a:t>
                      </a:r>
                      <a:r>
                        <a:rPr sz="700" dirty="0">
                          <a:latin typeface="Calibri"/>
                          <a:cs typeface="Calibri"/>
                        </a:rPr>
                        <a:t>ve/veya</a:t>
                      </a:r>
                      <a:r>
                        <a:rPr sz="700" spc="-10" dirty="0">
                          <a:latin typeface="Calibri"/>
                          <a:cs typeface="Calibri"/>
                        </a:rPr>
                        <a:t> </a:t>
                      </a:r>
                      <a:r>
                        <a:rPr sz="700" dirty="0">
                          <a:latin typeface="Calibri"/>
                          <a:cs typeface="Calibri"/>
                        </a:rPr>
                        <a:t>ürünün</a:t>
                      </a:r>
                      <a:r>
                        <a:rPr sz="700" spc="-5" dirty="0">
                          <a:latin typeface="Calibri"/>
                          <a:cs typeface="Calibri"/>
                        </a:rPr>
                        <a:t> </a:t>
                      </a:r>
                      <a:r>
                        <a:rPr sz="700" spc="-10" dirty="0">
                          <a:latin typeface="Calibri"/>
                          <a:cs typeface="Calibri"/>
                        </a:rPr>
                        <a:t>niteliği </a:t>
                      </a:r>
                      <a:r>
                        <a:rPr sz="700" spc="-20" dirty="0">
                          <a:latin typeface="Calibri"/>
                          <a:cs typeface="Calibri"/>
                        </a:rPr>
                        <a:t>gibi</a:t>
                      </a:r>
                      <a:r>
                        <a:rPr sz="700" spc="500" dirty="0">
                          <a:latin typeface="Calibri"/>
                          <a:cs typeface="Calibri"/>
                        </a:rPr>
                        <a:t> </a:t>
                      </a:r>
                      <a:r>
                        <a:rPr sz="700" spc="-10" dirty="0">
                          <a:latin typeface="Calibri"/>
                          <a:cs typeface="Calibri"/>
                        </a:rPr>
                        <a:t>hususlar</a:t>
                      </a:r>
                      <a:r>
                        <a:rPr sz="700" spc="-5" dirty="0">
                          <a:latin typeface="Calibri"/>
                          <a:cs typeface="Calibri"/>
                        </a:rPr>
                        <a:t> </a:t>
                      </a:r>
                      <a:r>
                        <a:rPr sz="700" dirty="0">
                          <a:latin typeface="Calibri"/>
                          <a:cs typeface="Calibri"/>
                        </a:rPr>
                        <a:t>dikkate</a:t>
                      </a:r>
                      <a:r>
                        <a:rPr sz="700" spc="5" dirty="0">
                          <a:latin typeface="Calibri"/>
                          <a:cs typeface="Calibri"/>
                        </a:rPr>
                        <a:t> </a:t>
                      </a:r>
                      <a:r>
                        <a:rPr sz="700" spc="-10" dirty="0">
                          <a:latin typeface="Calibri"/>
                          <a:cs typeface="Calibri"/>
                        </a:rPr>
                        <a:t>alınarak</a:t>
                      </a:r>
                      <a:r>
                        <a:rPr sz="700" spc="-5" dirty="0">
                          <a:latin typeface="Calibri"/>
                          <a:cs typeface="Calibri"/>
                        </a:rPr>
                        <a:t> </a:t>
                      </a:r>
                      <a:r>
                        <a:rPr sz="700" spc="-10" dirty="0">
                          <a:latin typeface="Calibri"/>
                          <a:cs typeface="Calibri"/>
                        </a:rPr>
                        <a:t>belirlenir.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gn="just">
                        <a:lnSpc>
                          <a:spcPts val="940"/>
                        </a:lnSpc>
                      </a:pPr>
                      <a:r>
                        <a:rPr sz="700" dirty="0">
                          <a:latin typeface="Calibri"/>
                          <a:cs typeface="Calibri"/>
                        </a:rPr>
                        <a:t>(2)</a:t>
                      </a:r>
                      <a:r>
                        <a:rPr sz="700" spc="-10" dirty="0">
                          <a:latin typeface="Calibri"/>
                          <a:cs typeface="Calibri"/>
                        </a:rPr>
                        <a:t> </a:t>
                      </a:r>
                      <a:r>
                        <a:rPr sz="700" dirty="0">
                          <a:latin typeface="Calibri"/>
                          <a:cs typeface="Calibri"/>
                        </a:rPr>
                        <a:t>TAREKS </a:t>
                      </a:r>
                      <a:r>
                        <a:rPr sz="700" spc="-10" dirty="0">
                          <a:latin typeface="Calibri"/>
                          <a:cs typeface="Calibri"/>
                        </a:rPr>
                        <a:t>üzerinden yürütülen</a:t>
                      </a:r>
                      <a:r>
                        <a:rPr sz="700" spc="-5" dirty="0">
                          <a:latin typeface="Calibri"/>
                          <a:cs typeface="Calibri"/>
                        </a:rPr>
                        <a:t> </a:t>
                      </a:r>
                      <a:r>
                        <a:rPr sz="700" spc="-10" dirty="0">
                          <a:latin typeface="Calibri"/>
                          <a:cs typeface="Calibri"/>
                        </a:rPr>
                        <a:t>denetimlerde,</a:t>
                      </a:r>
                      <a:r>
                        <a:rPr sz="700" dirty="0">
                          <a:latin typeface="Calibri"/>
                          <a:cs typeface="Calibri"/>
                        </a:rPr>
                        <a:t> </a:t>
                      </a:r>
                      <a:r>
                        <a:rPr sz="700" spc="-10" dirty="0">
                          <a:latin typeface="Calibri"/>
                          <a:cs typeface="Calibri"/>
                        </a:rPr>
                        <a:t>ilgili</a:t>
                      </a:r>
                      <a:r>
                        <a:rPr sz="700" spc="-5" dirty="0">
                          <a:latin typeface="Calibri"/>
                          <a:cs typeface="Calibri"/>
                        </a:rPr>
                        <a:t> </a:t>
                      </a:r>
                      <a:r>
                        <a:rPr sz="700" dirty="0">
                          <a:latin typeface="Calibri"/>
                          <a:cs typeface="Calibri"/>
                        </a:rPr>
                        <a:t>mevzuata, bu</a:t>
                      </a:r>
                      <a:r>
                        <a:rPr sz="700" spc="-5" dirty="0">
                          <a:latin typeface="Calibri"/>
                          <a:cs typeface="Calibri"/>
                        </a:rPr>
                        <a:t> </a:t>
                      </a:r>
                      <a:r>
                        <a:rPr sz="700" dirty="0">
                          <a:latin typeface="Calibri"/>
                          <a:cs typeface="Calibri"/>
                        </a:rPr>
                        <a:t>Tebliğ </a:t>
                      </a:r>
                      <a:r>
                        <a:rPr sz="700" spc="-10" dirty="0">
                          <a:latin typeface="Calibri"/>
                          <a:cs typeface="Calibri"/>
                        </a:rPr>
                        <a:t>hükümlerine</a:t>
                      </a:r>
                      <a:endParaRPr sz="700">
                        <a:latin typeface="Calibri"/>
                        <a:cs typeface="Calibri"/>
                      </a:endParaRPr>
                    </a:p>
                    <a:p>
                      <a:pPr marL="67945" marR="148590" algn="just">
                        <a:lnSpc>
                          <a:spcPct val="112500"/>
                        </a:lnSpc>
                        <a:spcBef>
                          <a:spcPts val="10"/>
                        </a:spcBef>
                      </a:pPr>
                      <a:r>
                        <a:rPr sz="700" dirty="0">
                          <a:latin typeface="Calibri"/>
                          <a:cs typeface="Calibri"/>
                        </a:rPr>
                        <a:t>ve</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Tebliğe</a:t>
                      </a:r>
                      <a:r>
                        <a:rPr sz="700" spc="-5" dirty="0">
                          <a:latin typeface="Calibri"/>
                          <a:cs typeface="Calibri"/>
                        </a:rPr>
                        <a:t> </a:t>
                      </a:r>
                      <a:r>
                        <a:rPr sz="700" spc="-10" dirty="0">
                          <a:latin typeface="Calibri"/>
                          <a:cs typeface="Calibri"/>
                        </a:rPr>
                        <a:t>ilişkin</a:t>
                      </a:r>
                      <a:r>
                        <a:rPr sz="700" spc="-5" dirty="0">
                          <a:latin typeface="Calibri"/>
                          <a:cs typeface="Calibri"/>
                        </a:rPr>
                        <a:t> </a:t>
                      </a:r>
                      <a:r>
                        <a:rPr sz="700" spc="-10" dirty="0">
                          <a:latin typeface="Calibri"/>
                          <a:cs typeface="Calibri"/>
                        </a:rPr>
                        <a:t>uygulamalara</a:t>
                      </a:r>
                      <a:r>
                        <a:rPr sz="700" dirty="0">
                          <a:latin typeface="Calibri"/>
                          <a:cs typeface="Calibri"/>
                        </a:rPr>
                        <a:t> </a:t>
                      </a:r>
                      <a:r>
                        <a:rPr sz="700" spc="-10" dirty="0">
                          <a:latin typeface="Calibri"/>
                          <a:cs typeface="Calibri"/>
                        </a:rPr>
                        <a:t>aykırı </a:t>
                      </a:r>
                      <a:r>
                        <a:rPr sz="700" dirty="0">
                          <a:latin typeface="Calibri"/>
                          <a:cs typeface="Calibri"/>
                        </a:rPr>
                        <a:t>hareket</a:t>
                      </a:r>
                      <a:r>
                        <a:rPr sz="700" spc="-5" dirty="0">
                          <a:latin typeface="Calibri"/>
                          <a:cs typeface="Calibri"/>
                        </a:rPr>
                        <a:t> </a:t>
                      </a:r>
                      <a:r>
                        <a:rPr sz="700" dirty="0">
                          <a:latin typeface="Calibri"/>
                          <a:cs typeface="Calibri"/>
                        </a:rPr>
                        <a:t>eden</a:t>
                      </a:r>
                      <a:r>
                        <a:rPr sz="700" spc="-5" dirty="0">
                          <a:latin typeface="Calibri"/>
                          <a:cs typeface="Calibri"/>
                        </a:rPr>
                        <a:t> </a:t>
                      </a:r>
                      <a:r>
                        <a:rPr sz="700" dirty="0">
                          <a:latin typeface="Calibri"/>
                          <a:cs typeface="Calibri"/>
                        </a:rPr>
                        <a:t>firma </a:t>
                      </a:r>
                      <a:r>
                        <a:rPr sz="700" spc="-10" dirty="0">
                          <a:latin typeface="Calibri"/>
                          <a:cs typeface="Calibri"/>
                        </a:rPr>
                        <a:t>kullanıcısının</a:t>
                      </a:r>
                      <a:r>
                        <a:rPr sz="700" spc="-5" dirty="0">
                          <a:latin typeface="Calibri"/>
                          <a:cs typeface="Calibri"/>
                        </a:rPr>
                        <a:t> </a:t>
                      </a:r>
                      <a:r>
                        <a:rPr sz="700" spc="-10" dirty="0">
                          <a:latin typeface="Calibri"/>
                          <a:cs typeface="Calibri"/>
                        </a:rPr>
                        <a:t>yetkisi,</a:t>
                      </a:r>
                      <a:r>
                        <a:rPr sz="700" spc="5" dirty="0">
                          <a:latin typeface="Calibri"/>
                          <a:cs typeface="Calibri"/>
                        </a:rPr>
                        <a:t> </a:t>
                      </a:r>
                      <a:r>
                        <a:rPr sz="700" spc="-10" dirty="0">
                          <a:latin typeface="Calibri"/>
                          <a:cs typeface="Calibri"/>
                        </a:rPr>
                        <a:t>fiilin</a:t>
                      </a:r>
                      <a:r>
                        <a:rPr sz="700" spc="500" dirty="0">
                          <a:latin typeface="Calibri"/>
                          <a:cs typeface="Calibri"/>
                        </a:rPr>
                        <a:t> </a:t>
                      </a:r>
                      <a:r>
                        <a:rPr sz="700" spc="-10" dirty="0">
                          <a:latin typeface="Calibri"/>
                          <a:cs typeface="Calibri"/>
                        </a:rPr>
                        <a:t>ağır-</a:t>
                      </a:r>
                      <a:r>
                        <a:rPr sz="700" dirty="0">
                          <a:latin typeface="Calibri"/>
                          <a:cs typeface="Calibri"/>
                        </a:rPr>
                        <a:t>lığına</a:t>
                      </a:r>
                      <a:r>
                        <a:rPr sz="700" spc="5" dirty="0">
                          <a:latin typeface="Calibri"/>
                          <a:cs typeface="Calibri"/>
                        </a:rPr>
                        <a:t> </a:t>
                      </a:r>
                      <a:r>
                        <a:rPr sz="700" dirty="0">
                          <a:latin typeface="Calibri"/>
                          <a:cs typeface="Calibri"/>
                        </a:rPr>
                        <a:t>göre 1</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 askıya</a:t>
                      </a:r>
                      <a:r>
                        <a:rPr sz="700" spc="5" dirty="0">
                          <a:latin typeface="Calibri"/>
                          <a:cs typeface="Calibri"/>
                        </a:rPr>
                        <a:t> </a:t>
                      </a:r>
                      <a:r>
                        <a:rPr sz="700" dirty="0">
                          <a:latin typeface="Calibri"/>
                          <a:cs typeface="Calibri"/>
                        </a:rPr>
                        <a:t>alınır;</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başvuruları</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ila</a:t>
                      </a:r>
                      <a:r>
                        <a:rPr sz="700" spc="5" dirty="0">
                          <a:latin typeface="Calibri"/>
                          <a:cs typeface="Calibri"/>
                        </a:rPr>
                        <a:t> </a:t>
                      </a:r>
                      <a:r>
                        <a:rPr sz="700" spc="-25" dirty="0">
                          <a:latin typeface="Calibri"/>
                          <a:cs typeface="Calibri"/>
                        </a:rPr>
                        <a:t>12</a:t>
                      </a:r>
                      <a:r>
                        <a:rPr sz="700" spc="500" dirty="0">
                          <a:latin typeface="Calibri"/>
                          <a:cs typeface="Calibri"/>
                        </a:rPr>
                        <a:t> </a:t>
                      </a:r>
                      <a:r>
                        <a:rPr sz="700" dirty="0">
                          <a:latin typeface="Calibri"/>
                          <a:cs typeface="Calibri"/>
                        </a:rPr>
                        <a:t>ay</a:t>
                      </a:r>
                      <a:r>
                        <a:rPr sz="700" spc="-10" dirty="0">
                          <a:latin typeface="Calibri"/>
                          <a:cs typeface="Calibri"/>
                        </a:rPr>
                        <a:t> </a:t>
                      </a:r>
                      <a:r>
                        <a:rPr sz="700" dirty="0">
                          <a:latin typeface="Calibri"/>
                          <a:cs typeface="Calibri"/>
                        </a:rPr>
                        <a:t>süreyle</a:t>
                      </a:r>
                      <a:r>
                        <a:rPr sz="700" spc="-5" dirty="0">
                          <a:latin typeface="Calibri"/>
                          <a:cs typeface="Calibri"/>
                        </a:rPr>
                        <a:t> </a:t>
                      </a:r>
                      <a:r>
                        <a:rPr sz="700" dirty="0">
                          <a:latin typeface="Calibri"/>
                          <a:cs typeface="Calibri"/>
                        </a:rPr>
                        <a:t>fiili denetime</a:t>
                      </a:r>
                      <a:r>
                        <a:rPr sz="700" spc="-5" dirty="0">
                          <a:latin typeface="Calibri"/>
                          <a:cs typeface="Calibri"/>
                        </a:rPr>
                        <a:t> </a:t>
                      </a:r>
                      <a:r>
                        <a:rPr sz="700" dirty="0">
                          <a:latin typeface="Calibri"/>
                          <a:cs typeface="Calibri"/>
                        </a:rPr>
                        <a:t>yönlendirilir.</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yaptırımlar</a:t>
                      </a:r>
                      <a:r>
                        <a:rPr sz="700" spc="-5" dirty="0">
                          <a:latin typeface="Calibri"/>
                          <a:cs typeface="Calibri"/>
                        </a:rPr>
                        <a:t> </a:t>
                      </a:r>
                      <a:r>
                        <a:rPr sz="700" dirty="0">
                          <a:latin typeface="Calibri"/>
                          <a:cs typeface="Calibri"/>
                        </a:rPr>
                        <a:t>uygulanırken</a:t>
                      </a:r>
                      <a:r>
                        <a:rPr sz="700" spc="-5" dirty="0">
                          <a:latin typeface="Calibri"/>
                          <a:cs typeface="Calibri"/>
                        </a:rPr>
                        <a:t> </a:t>
                      </a:r>
                      <a:r>
                        <a:rPr sz="700" dirty="0">
                          <a:latin typeface="Calibri"/>
                          <a:cs typeface="Calibri"/>
                        </a:rPr>
                        <a:t>belirlenen</a:t>
                      </a:r>
                      <a:r>
                        <a:rPr sz="700" spc="-5" dirty="0">
                          <a:latin typeface="Calibri"/>
                          <a:cs typeface="Calibri"/>
                        </a:rPr>
                        <a:t> </a:t>
                      </a:r>
                      <a:r>
                        <a:rPr sz="700" spc="-10" dirty="0">
                          <a:latin typeface="Calibri"/>
                          <a:cs typeface="Calibri"/>
                        </a:rPr>
                        <a:t>süreler</a:t>
                      </a:r>
                      <a:r>
                        <a:rPr sz="700" spc="500" dirty="0">
                          <a:latin typeface="Calibri"/>
                          <a:cs typeface="Calibri"/>
                        </a:rPr>
                        <a:t> </a:t>
                      </a:r>
                      <a:r>
                        <a:rPr sz="700" dirty="0">
                          <a:latin typeface="Calibri"/>
                          <a:cs typeface="Calibri"/>
                        </a:rPr>
                        <a:t>ve</a:t>
                      </a:r>
                      <a:r>
                        <a:rPr sz="700" spc="45" dirty="0">
                          <a:latin typeface="Calibri"/>
                          <a:cs typeface="Calibri"/>
                        </a:rPr>
                        <a:t> </a:t>
                      </a:r>
                      <a:r>
                        <a:rPr sz="700" dirty="0">
                          <a:latin typeface="Calibri"/>
                          <a:cs typeface="Calibri"/>
                        </a:rPr>
                        <a:t>denetim</a:t>
                      </a:r>
                      <a:r>
                        <a:rPr sz="700" spc="55" dirty="0">
                          <a:latin typeface="Calibri"/>
                          <a:cs typeface="Calibri"/>
                        </a:rPr>
                        <a:t> </a:t>
                      </a:r>
                      <a:r>
                        <a:rPr sz="700" dirty="0">
                          <a:latin typeface="Calibri"/>
                          <a:cs typeface="Calibri"/>
                        </a:rPr>
                        <a:t>oranları,</a:t>
                      </a:r>
                      <a:r>
                        <a:rPr sz="700" spc="50" dirty="0">
                          <a:latin typeface="Calibri"/>
                          <a:cs typeface="Calibri"/>
                        </a:rPr>
                        <a:t> </a:t>
                      </a:r>
                      <a:r>
                        <a:rPr sz="700" dirty="0">
                          <a:latin typeface="Calibri"/>
                          <a:cs typeface="Calibri"/>
                        </a:rPr>
                        <a:t>firmanın</a:t>
                      </a:r>
                      <a:r>
                        <a:rPr sz="700" spc="50" dirty="0">
                          <a:latin typeface="Calibri"/>
                          <a:cs typeface="Calibri"/>
                        </a:rPr>
                        <a:t> </a:t>
                      </a:r>
                      <a:r>
                        <a:rPr sz="700" dirty="0">
                          <a:latin typeface="Calibri"/>
                          <a:cs typeface="Calibri"/>
                        </a:rPr>
                        <a:t>başvuru</a:t>
                      </a:r>
                      <a:r>
                        <a:rPr sz="700" spc="45" dirty="0">
                          <a:latin typeface="Calibri"/>
                          <a:cs typeface="Calibri"/>
                        </a:rPr>
                        <a:t> </a:t>
                      </a:r>
                      <a:r>
                        <a:rPr sz="700" dirty="0">
                          <a:latin typeface="Calibri"/>
                          <a:cs typeface="Calibri"/>
                        </a:rPr>
                        <a:t>sıklığı,</a:t>
                      </a:r>
                      <a:r>
                        <a:rPr sz="700" spc="50" dirty="0">
                          <a:latin typeface="Calibri"/>
                          <a:cs typeface="Calibri"/>
                        </a:rPr>
                        <a:t> </a:t>
                      </a:r>
                      <a:r>
                        <a:rPr sz="700" dirty="0">
                          <a:latin typeface="Calibri"/>
                          <a:cs typeface="Calibri"/>
                        </a:rPr>
                        <a:t>varsa</a:t>
                      </a:r>
                      <a:r>
                        <a:rPr sz="700" spc="50" dirty="0">
                          <a:latin typeface="Calibri"/>
                          <a:cs typeface="Calibri"/>
                        </a:rPr>
                        <a:t> </a:t>
                      </a:r>
                      <a:r>
                        <a:rPr sz="700" dirty="0">
                          <a:latin typeface="Calibri"/>
                          <a:cs typeface="Calibri"/>
                        </a:rPr>
                        <a:t>önceki</a:t>
                      </a:r>
                      <a:r>
                        <a:rPr sz="700" spc="40" dirty="0">
                          <a:latin typeface="Calibri"/>
                          <a:cs typeface="Calibri"/>
                        </a:rPr>
                        <a:t> </a:t>
                      </a:r>
                      <a:r>
                        <a:rPr sz="700" dirty="0">
                          <a:latin typeface="Calibri"/>
                          <a:cs typeface="Calibri"/>
                        </a:rPr>
                        <a:t>ihlalleri</a:t>
                      </a:r>
                      <a:r>
                        <a:rPr sz="700" spc="45" dirty="0">
                          <a:latin typeface="Calibri"/>
                          <a:cs typeface="Calibri"/>
                        </a:rPr>
                        <a:t> </a:t>
                      </a:r>
                      <a:r>
                        <a:rPr sz="700" dirty="0">
                          <a:latin typeface="Calibri"/>
                          <a:cs typeface="Calibri"/>
                        </a:rPr>
                        <a:t>ve/veya</a:t>
                      </a:r>
                      <a:r>
                        <a:rPr sz="700" spc="45" dirty="0">
                          <a:latin typeface="Calibri"/>
                          <a:cs typeface="Calibri"/>
                        </a:rPr>
                        <a:t> </a:t>
                      </a:r>
                      <a:r>
                        <a:rPr sz="700" spc="-10" dirty="0">
                          <a:latin typeface="Calibri"/>
                          <a:cs typeface="Calibri"/>
                        </a:rPr>
                        <a:t>ürünün</a:t>
                      </a:r>
                      <a:r>
                        <a:rPr sz="700" spc="500" dirty="0">
                          <a:latin typeface="Calibri"/>
                          <a:cs typeface="Calibri"/>
                        </a:rPr>
                        <a:t> </a:t>
                      </a:r>
                      <a:r>
                        <a:rPr sz="700" spc="-10" dirty="0">
                          <a:latin typeface="Calibri"/>
                          <a:cs typeface="Calibri"/>
                        </a:rPr>
                        <a:t>niteliği</a:t>
                      </a:r>
                      <a:r>
                        <a:rPr sz="700" spc="-15" dirty="0">
                          <a:latin typeface="Calibri"/>
                          <a:cs typeface="Calibri"/>
                        </a:rPr>
                        <a:t> </a:t>
                      </a:r>
                      <a:r>
                        <a:rPr sz="700" dirty="0">
                          <a:latin typeface="Calibri"/>
                          <a:cs typeface="Calibri"/>
                        </a:rPr>
                        <a:t>gibi</a:t>
                      </a:r>
                      <a:r>
                        <a:rPr sz="700" spc="-15" dirty="0">
                          <a:latin typeface="Calibri"/>
                          <a:cs typeface="Calibri"/>
                        </a:rPr>
                        <a:t> </a:t>
                      </a:r>
                      <a:r>
                        <a:rPr sz="700" spc="-10" dirty="0">
                          <a:latin typeface="Calibri"/>
                          <a:cs typeface="Calibri"/>
                        </a:rPr>
                        <a:t>hususlar</a:t>
                      </a:r>
                      <a:r>
                        <a:rPr sz="700" spc="-15" dirty="0">
                          <a:latin typeface="Calibri"/>
                          <a:cs typeface="Calibri"/>
                        </a:rPr>
                        <a:t> </a:t>
                      </a:r>
                      <a:r>
                        <a:rPr sz="700" dirty="0">
                          <a:latin typeface="Calibri"/>
                          <a:cs typeface="Calibri"/>
                        </a:rPr>
                        <a:t>dikkate alınarak </a:t>
                      </a:r>
                      <a:r>
                        <a:rPr sz="700" spc="-10" dirty="0">
                          <a:latin typeface="Calibri"/>
                          <a:cs typeface="Calibri"/>
                        </a:rPr>
                        <a:t>belirlenir.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22649">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bl>
          </a:graphicData>
        </a:graphic>
      </p:graphicFrame>
      <p:sp>
        <p:nvSpPr>
          <p:cNvPr id="6" name="object 6"/>
          <p:cNvSpPr txBox="1"/>
          <p:nvPr/>
        </p:nvSpPr>
        <p:spPr>
          <a:xfrm>
            <a:off x="1650680" y="6308209"/>
            <a:ext cx="475626" cy="123197"/>
          </a:xfrm>
          <a:prstGeom prst="rect">
            <a:avLst/>
          </a:prstGeom>
        </p:spPr>
        <p:txBody>
          <a:bodyPr vert="horz" wrap="square" lIns="0" tIns="11516" rIns="0" bIns="0" rtlCol="0">
            <a:spAutoFit/>
          </a:bodyPr>
          <a:lstStyle/>
          <a:p>
            <a:pPr marL="11516">
              <a:spcBef>
                <a:spcPts val="91"/>
              </a:spcBef>
            </a:pPr>
            <a:r>
              <a:rPr sz="725" b="1" dirty="0">
                <a:latin typeface="Calibri"/>
                <a:cs typeface="Calibri"/>
              </a:rPr>
              <a:t>Geçiş</a:t>
            </a:r>
            <a:r>
              <a:rPr sz="725" b="1" spc="-32" dirty="0">
                <a:latin typeface="Calibri"/>
                <a:cs typeface="Calibri"/>
              </a:rPr>
              <a:t> </a:t>
            </a:r>
            <a:r>
              <a:rPr sz="725" b="1" spc="-9" dirty="0">
                <a:latin typeface="Calibri"/>
                <a:cs typeface="Calibri"/>
              </a:rPr>
              <a:t>süreci</a:t>
            </a:r>
            <a:endParaRPr sz="725">
              <a:latin typeface="Calibri"/>
              <a:cs typeface="Calibri"/>
            </a:endParaRPr>
          </a:p>
        </p:txBody>
      </p:sp>
    </p:spTree>
    <p:extLst>
      <p:ext uri="{BB962C8B-B14F-4D97-AF65-F5344CB8AC3E}">
        <p14:creationId xmlns:p14="http://schemas.microsoft.com/office/powerpoint/2010/main" val="123202339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730856" y="655149"/>
            <a:ext cx="8664343" cy="1158994"/>
          </a:xfrm>
          <a:prstGeom prst="rect">
            <a:avLst/>
          </a:prstGeom>
        </p:spPr>
        <p:txBody>
          <a:bodyPr vert="horz" wrap="square" lIns="0" tIns="11516" rIns="0" bIns="0" rtlCol="0">
            <a:spAutoFit/>
          </a:bodyPr>
          <a:lstStyle/>
          <a:p>
            <a:pPr marL="11516" marR="4607" indent="328792">
              <a:lnSpc>
                <a:spcPct val="116199"/>
              </a:lnSpc>
              <a:spcBef>
                <a:spcPts val="91"/>
              </a:spcBef>
            </a:pPr>
            <a:r>
              <a:rPr sz="725" b="1" dirty="0">
                <a:latin typeface="Calibri"/>
                <a:cs typeface="Calibri"/>
              </a:rPr>
              <a:t>GEÇİCİ</a:t>
            </a:r>
            <a:r>
              <a:rPr sz="725" b="1" spc="-9" dirty="0">
                <a:latin typeface="Calibri"/>
                <a:cs typeface="Calibri"/>
              </a:rPr>
              <a:t> </a:t>
            </a:r>
            <a:r>
              <a:rPr sz="725" b="1" dirty="0">
                <a:latin typeface="Calibri"/>
                <a:cs typeface="Calibri"/>
              </a:rPr>
              <a:t>MADDE</a:t>
            </a:r>
            <a:r>
              <a:rPr sz="725" b="1" spc="5" dirty="0">
                <a:latin typeface="Calibri"/>
                <a:cs typeface="Calibri"/>
              </a:rPr>
              <a:t> </a:t>
            </a:r>
            <a:r>
              <a:rPr sz="725" b="1" dirty="0">
                <a:latin typeface="Calibri"/>
                <a:cs typeface="Calibri"/>
              </a:rPr>
              <a:t>1</a:t>
            </a:r>
            <a:r>
              <a:rPr sz="725" b="1" dirty="0">
                <a:solidFill>
                  <a:srgbClr val="221F1F"/>
                </a:solidFill>
                <a:latin typeface="Calibri"/>
                <a:cs typeface="Calibri"/>
              </a:rPr>
              <a:t>-</a:t>
            </a:r>
            <a:r>
              <a:rPr sz="725" b="1" spc="5" dirty="0">
                <a:solidFill>
                  <a:srgbClr val="221F1F"/>
                </a:solidFill>
                <a:latin typeface="Calibri"/>
                <a:cs typeface="Calibri"/>
              </a:rPr>
              <a:t> </a:t>
            </a:r>
            <a:r>
              <a:rPr sz="725" dirty="0">
                <a:solidFill>
                  <a:srgbClr val="221F1F"/>
                </a:solidFill>
                <a:latin typeface="Calibri"/>
                <a:cs typeface="Calibri"/>
              </a:rPr>
              <a:t>(1) )</a:t>
            </a:r>
            <a:r>
              <a:rPr sz="725" spc="-54" dirty="0">
                <a:solidFill>
                  <a:srgbClr val="221F1F"/>
                </a:solidFill>
                <a:latin typeface="Calibri"/>
                <a:cs typeface="Calibri"/>
              </a:rPr>
              <a:t> </a:t>
            </a:r>
            <a:r>
              <a:rPr sz="725" dirty="0">
                <a:latin typeface="Calibri"/>
                <a:cs typeface="Calibri"/>
              </a:rPr>
              <a:t>1/1/2026 </a:t>
            </a:r>
            <a:r>
              <a:rPr sz="725" spc="-9" dirty="0">
                <a:latin typeface="Calibri"/>
                <a:cs typeface="Calibri"/>
              </a:rPr>
              <a:t>tarihinden</a:t>
            </a:r>
            <a:r>
              <a:rPr sz="725" dirty="0">
                <a:latin typeface="Calibri"/>
                <a:cs typeface="Calibri"/>
              </a:rPr>
              <a:t> önce çıkış</a:t>
            </a:r>
            <a:r>
              <a:rPr sz="725" spc="14" dirty="0">
                <a:latin typeface="Calibri"/>
                <a:cs typeface="Calibri"/>
              </a:rPr>
              <a:t> </a:t>
            </a:r>
            <a:r>
              <a:rPr sz="725" spc="-9" dirty="0">
                <a:latin typeface="Calibri"/>
                <a:cs typeface="Calibri"/>
              </a:rPr>
              <a:t>ülkesinde</a:t>
            </a:r>
            <a:r>
              <a:rPr sz="725" dirty="0">
                <a:latin typeface="Calibri"/>
                <a:cs typeface="Calibri"/>
              </a:rPr>
              <a:t> ihraç </a:t>
            </a:r>
            <a:r>
              <a:rPr sz="725" spc="-9" dirty="0">
                <a:latin typeface="Calibri"/>
                <a:cs typeface="Calibri"/>
              </a:rPr>
              <a:t>amacıyla</a:t>
            </a:r>
            <a:r>
              <a:rPr sz="725" dirty="0">
                <a:latin typeface="Calibri"/>
                <a:cs typeface="Calibri"/>
              </a:rPr>
              <a:t> Türkiye'ye sevk</a:t>
            </a:r>
            <a:r>
              <a:rPr sz="725" spc="9" dirty="0">
                <a:latin typeface="Calibri"/>
                <a:cs typeface="Calibri"/>
              </a:rPr>
              <a:t> </a:t>
            </a:r>
            <a:r>
              <a:rPr sz="725" spc="-9" dirty="0">
                <a:latin typeface="Calibri"/>
                <a:cs typeface="Calibri"/>
              </a:rPr>
              <a:t>edilmek</a:t>
            </a:r>
            <a:r>
              <a:rPr sz="725" dirty="0">
                <a:latin typeface="Calibri"/>
                <a:cs typeface="Calibri"/>
              </a:rPr>
              <a:t> üzere taşıma belgesi</a:t>
            </a:r>
            <a:r>
              <a:rPr sz="725" spc="-5" dirty="0">
                <a:latin typeface="Calibri"/>
                <a:cs typeface="Calibri"/>
              </a:rPr>
              <a:t> </a:t>
            </a:r>
            <a:r>
              <a:rPr sz="725" spc="-9" dirty="0">
                <a:latin typeface="Calibri"/>
                <a:cs typeface="Calibri"/>
              </a:rPr>
              <a:t>düzenlenmiş</a:t>
            </a:r>
            <a:r>
              <a:rPr sz="725" dirty="0">
                <a:latin typeface="Calibri"/>
                <a:cs typeface="Calibri"/>
              </a:rPr>
              <a:t> veya Gümrük</a:t>
            </a:r>
            <a:r>
              <a:rPr sz="725" spc="-14" dirty="0">
                <a:latin typeface="Calibri"/>
                <a:cs typeface="Calibri"/>
              </a:rPr>
              <a:t> </a:t>
            </a:r>
            <a:r>
              <a:rPr sz="725" spc="-9" dirty="0">
                <a:latin typeface="Calibri"/>
                <a:cs typeface="Calibri"/>
              </a:rPr>
              <a:t>Mevzuatı</a:t>
            </a:r>
            <a:r>
              <a:rPr sz="725" dirty="0">
                <a:latin typeface="Calibri"/>
                <a:cs typeface="Calibri"/>
              </a:rPr>
              <a:t> </a:t>
            </a:r>
            <a:r>
              <a:rPr sz="725" spc="-9" dirty="0">
                <a:latin typeface="Calibri"/>
                <a:cs typeface="Calibri"/>
              </a:rPr>
              <a:t>uyarınca</a:t>
            </a:r>
            <a:r>
              <a:rPr sz="725" dirty="0">
                <a:latin typeface="Calibri"/>
                <a:cs typeface="Calibri"/>
              </a:rPr>
              <a:t> gümrük</a:t>
            </a:r>
            <a:r>
              <a:rPr sz="725" spc="-5" dirty="0">
                <a:latin typeface="Calibri"/>
                <a:cs typeface="Calibri"/>
              </a:rPr>
              <a:t> </a:t>
            </a:r>
            <a:r>
              <a:rPr sz="725" spc="-9" dirty="0">
                <a:latin typeface="Calibri"/>
                <a:cs typeface="Calibri"/>
              </a:rPr>
              <a:t>idarelerine</a:t>
            </a:r>
            <a:r>
              <a:rPr sz="725" dirty="0">
                <a:latin typeface="Calibri"/>
                <a:cs typeface="Calibri"/>
              </a:rPr>
              <a:t> </a:t>
            </a:r>
            <a:r>
              <a:rPr sz="725" spc="-9" dirty="0">
                <a:latin typeface="Calibri"/>
                <a:cs typeface="Calibri"/>
              </a:rPr>
              <a:t>sunulmuş</a:t>
            </a:r>
            <a:r>
              <a:rPr sz="725" dirty="0">
                <a:latin typeface="Calibri"/>
                <a:cs typeface="Calibri"/>
              </a:rPr>
              <a:t> olan </a:t>
            </a:r>
            <a:r>
              <a:rPr sz="725" spc="-9" dirty="0">
                <a:latin typeface="Calibri"/>
                <a:cs typeface="Calibri"/>
              </a:rPr>
              <a:t>ürünlerin</a:t>
            </a:r>
            <a:r>
              <a:rPr sz="725" dirty="0">
                <a:latin typeface="Calibri"/>
                <a:cs typeface="Calibri"/>
              </a:rPr>
              <a:t> </a:t>
            </a:r>
            <a:r>
              <a:rPr sz="725" spc="-9" dirty="0">
                <a:latin typeface="Calibri"/>
                <a:cs typeface="Calibri"/>
              </a:rPr>
              <a:t>ithalatı,</a:t>
            </a:r>
            <a:r>
              <a:rPr sz="725" spc="453" dirty="0">
                <a:latin typeface="Calibri"/>
                <a:cs typeface="Calibri"/>
              </a:rPr>
              <a:t> </a:t>
            </a:r>
            <a:r>
              <a:rPr sz="725" dirty="0">
                <a:latin typeface="Calibri"/>
                <a:cs typeface="Calibri"/>
              </a:rPr>
              <a:t>28/2/2026 </a:t>
            </a:r>
            <a:r>
              <a:rPr sz="725" spc="-9" dirty="0">
                <a:latin typeface="Calibri"/>
                <a:cs typeface="Calibri"/>
              </a:rPr>
              <a:t>tarihine</a:t>
            </a:r>
            <a:r>
              <a:rPr sz="725" spc="5" dirty="0">
                <a:latin typeface="Calibri"/>
                <a:cs typeface="Calibri"/>
              </a:rPr>
              <a:t> </a:t>
            </a:r>
            <a:r>
              <a:rPr sz="725" spc="-9" dirty="0">
                <a:latin typeface="Calibri"/>
                <a:cs typeface="Calibri"/>
              </a:rPr>
              <a:t>kadar</a:t>
            </a:r>
            <a:r>
              <a:rPr sz="725" spc="-5" dirty="0">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tarih dahil)</a:t>
            </a:r>
            <a:r>
              <a:rPr sz="725" spc="5" dirty="0">
                <a:latin typeface="Calibri"/>
                <a:cs typeface="Calibri"/>
              </a:rPr>
              <a:t> </a:t>
            </a:r>
            <a:r>
              <a:rPr sz="725" dirty="0">
                <a:latin typeface="Calibri"/>
                <a:cs typeface="Calibri"/>
              </a:rPr>
              <a:t>TAREKS</a:t>
            </a:r>
            <a:r>
              <a:rPr sz="725" spc="5" dirty="0">
                <a:latin typeface="Calibri"/>
                <a:cs typeface="Calibri"/>
              </a:rPr>
              <a:t> </a:t>
            </a:r>
            <a:r>
              <a:rPr sz="725" spc="-9" dirty="0">
                <a:latin typeface="Calibri"/>
                <a:cs typeface="Calibri"/>
              </a:rPr>
              <a:t>başvurusunun</a:t>
            </a:r>
            <a:r>
              <a:rPr sz="725" spc="5" dirty="0">
                <a:latin typeface="Calibri"/>
                <a:cs typeface="Calibri"/>
              </a:rPr>
              <a:t> </a:t>
            </a:r>
            <a:r>
              <a:rPr sz="725" spc="-9" dirty="0">
                <a:latin typeface="Calibri"/>
                <a:cs typeface="Calibri"/>
              </a:rPr>
              <a:t>gerçekleştirilmesi</a:t>
            </a:r>
            <a:r>
              <a:rPr sz="725" spc="-5" dirty="0">
                <a:latin typeface="Calibri"/>
                <a:cs typeface="Calibri"/>
              </a:rPr>
              <a:t> </a:t>
            </a:r>
            <a:r>
              <a:rPr sz="725" dirty="0">
                <a:latin typeface="Calibri"/>
                <a:cs typeface="Calibri"/>
              </a:rPr>
              <a:t>ve</a:t>
            </a:r>
            <a:r>
              <a:rPr sz="725" spc="5" dirty="0">
                <a:latin typeface="Calibri"/>
                <a:cs typeface="Calibri"/>
              </a:rPr>
              <a:t> </a:t>
            </a:r>
            <a:r>
              <a:rPr sz="725" spc="-9" dirty="0">
                <a:latin typeface="Calibri"/>
                <a:cs typeface="Calibri"/>
              </a:rPr>
              <a:t>ithalatçı</a:t>
            </a:r>
            <a:r>
              <a:rPr sz="725" spc="-5" dirty="0">
                <a:latin typeface="Calibri"/>
                <a:cs typeface="Calibri"/>
              </a:rPr>
              <a:t> </a:t>
            </a:r>
            <a:r>
              <a:rPr sz="725" spc="-9" dirty="0">
                <a:latin typeface="Calibri"/>
                <a:cs typeface="Calibri"/>
              </a:rPr>
              <a:t>firmanın</a:t>
            </a:r>
            <a:r>
              <a:rPr sz="725" spc="5" dirty="0">
                <a:latin typeface="Calibri"/>
                <a:cs typeface="Calibri"/>
              </a:rPr>
              <a:t> </a:t>
            </a:r>
            <a:r>
              <a:rPr sz="725" dirty="0">
                <a:latin typeface="Calibri"/>
                <a:cs typeface="Calibri"/>
              </a:rPr>
              <a:t>talebi</a:t>
            </a:r>
            <a:r>
              <a:rPr sz="725" spc="9" dirty="0">
                <a:latin typeface="Calibri"/>
                <a:cs typeface="Calibri"/>
              </a:rPr>
              <a:t> </a:t>
            </a:r>
            <a:r>
              <a:rPr sz="725" spc="-9" dirty="0">
                <a:latin typeface="Calibri"/>
                <a:cs typeface="Calibri"/>
              </a:rPr>
              <a:t>halinde,</a:t>
            </a:r>
            <a:r>
              <a:rPr sz="725" spc="9" dirty="0">
                <a:latin typeface="Calibri"/>
                <a:cs typeface="Calibri"/>
              </a:rPr>
              <a:t> </a:t>
            </a:r>
            <a:r>
              <a:rPr sz="725" dirty="0">
                <a:latin typeface="Calibri"/>
                <a:cs typeface="Calibri"/>
              </a:rPr>
              <a:t>15 inci </a:t>
            </a:r>
            <a:r>
              <a:rPr sz="725" spc="-9" dirty="0">
                <a:latin typeface="Calibri"/>
                <a:cs typeface="Calibri"/>
              </a:rPr>
              <a:t>maddeyle</a:t>
            </a:r>
            <a:r>
              <a:rPr sz="725" dirty="0">
                <a:latin typeface="Calibri"/>
                <a:cs typeface="Calibri"/>
              </a:rPr>
              <a:t> yürürlükten</a:t>
            </a:r>
            <a:r>
              <a:rPr sz="725" spc="5" dirty="0">
                <a:latin typeface="Calibri"/>
                <a:cs typeface="Calibri"/>
              </a:rPr>
              <a:t> </a:t>
            </a:r>
            <a:r>
              <a:rPr sz="725" spc="-9" dirty="0">
                <a:latin typeface="Calibri"/>
                <a:cs typeface="Calibri"/>
              </a:rPr>
              <a:t>kaldırılan</a:t>
            </a:r>
            <a:r>
              <a:rPr sz="725" dirty="0">
                <a:latin typeface="Calibri"/>
                <a:cs typeface="Calibri"/>
              </a:rPr>
              <a:t> Anne</a:t>
            </a:r>
            <a:r>
              <a:rPr sz="725" spc="5" dirty="0">
                <a:latin typeface="Calibri"/>
                <a:cs typeface="Calibri"/>
              </a:rPr>
              <a:t> </a:t>
            </a:r>
            <a:r>
              <a:rPr sz="725" dirty="0">
                <a:latin typeface="Calibri"/>
                <a:cs typeface="Calibri"/>
              </a:rPr>
              <a:t>ve</a:t>
            </a:r>
            <a:r>
              <a:rPr sz="725" spc="9" dirty="0">
                <a:latin typeface="Calibri"/>
                <a:cs typeface="Calibri"/>
              </a:rPr>
              <a:t> </a:t>
            </a:r>
            <a:r>
              <a:rPr sz="725" spc="-9" dirty="0">
                <a:latin typeface="Calibri"/>
                <a:cs typeface="Calibri"/>
              </a:rPr>
              <a:t>Bebek</a:t>
            </a:r>
            <a:r>
              <a:rPr sz="725" dirty="0">
                <a:latin typeface="Calibri"/>
                <a:cs typeface="Calibri"/>
              </a:rPr>
              <a:t> </a:t>
            </a:r>
            <a:r>
              <a:rPr sz="725" spc="-9" dirty="0">
                <a:latin typeface="Calibri"/>
                <a:cs typeface="Calibri"/>
              </a:rPr>
              <a:t>Ürünlerinin</a:t>
            </a:r>
            <a:r>
              <a:rPr sz="725" dirty="0">
                <a:latin typeface="Calibri"/>
                <a:cs typeface="Calibri"/>
              </a:rPr>
              <a:t> İthalat Denetimi</a:t>
            </a:r>
            <a:r>
              <a:rPr sz="725" spc="-5" dirty="0">
                <a:latin typeface="Calibri"/>
                <a:cs typeface="Calibri"/>
              </a:rPr>
              <a:t> </a:t>
            </a:r>
            <a:r>
              <a:rPr sz="725" dirty="0">
                <a:latin typeface="Calibri"/>
                <a:cs typeface="Calibri"/>
              </a:rPr>
              <a:t>Tebliği (Ürün </a:t>
            </a:r>
            <a:r>
              <a:rPr sz="725" spc="-9" dirty="0">
                <a:latin typeface="Calibri"/>
                <a:cs typeface="Calibri"/>
              </a:rPr>
              <a:t>Güvenliği</a:t>
            </a:r>
            <a:r>
              <a:rPr sz="725" spc="-5" dirty="0">
                <a:latin typeface="Calibri"/>
                <a:cs typeface="Calibri"/>
              </a:rPr>
              <a:t> </a:t>
            </a:r>
            <a:r>
              <a:rPr sz="725" spc="-23" dirty="0">
                <a:latin typeface="Calibri"/>
                <a:cs typeface="Calibri"/>
              </a:rPr>
              <a:t>ve</a:t>
            </a:r>
            <a:r>
              <a:rPr sz="725" spc="453" dirty="0">
                <a:latin typeface="Calibri"/>
                <a:cs typeface="Calibri"/>
              </a:rPr>
              <a:t> </a:t>
            </a:r>
            <a:r>
              <a:rPr sz="725" dirty="0">
                <a:latin typeface="Calibri"/>
                <a:cs typeface="Calibri"/>
              </a:rPr>
              <a:t>Denetimi:</a:t>
            </a:r>
            <a:r>
              <a:rPr sz="725" spc="-9" dirty="0">
                <a:latin typeface="Calibri"/>
                <a:cs typeface="Calibri"/>
              </a:rPr>
              <a:t> </a:t>
            </a:r>
            <a:r>
              <a:rPr sz="725" dirty="0">
                <a:latin typeface="Calibri"/>
                <a:cs typeface="Calibri"/>
              </a:rPr>
              <a:t>2025/17)'ne</a:t>
            </a:r>
            <a:r>
              <a:rPr sz="725" spc="-14" dirty="0">
                <a:latin typeface="Calibri"/>
                <a:cs typeface="Calibri"/>
              </a:rPr>
              <a:t> </a:t>
            </a:r>
            <a:r>
              <a:rPr sz="725" dirty="0">
                <a:latin typeface="Calibri"/>
                <a:cs typeface="Calibri"/>
              </a:rPr>
              <a:t>göre</a:t>
            </a:r>
            <a:r>
              <a:rPr sz="725" spc="-14" dirty="0">
                <a:latin typeface="Calibri"/>
                <a:cs typeface="Calibri"/>
              </a:rPr>
              <a:t> </a:t>
            </a:r>
            <a:r>
              <a:rPr sz="725" spc="-9" dirty="0">
                <a:latin typeface="Calibri"/>
                <a:cs typeface="Calibri"/>
              </a:rPr>
              <a:t>sonuçlandırılır.</a:t>
            </a:r>
            <a:endParaRPr sz="725" dirty="0">
              <a:latin typeface="Calibri"/>
              <a:cs typeface="Calibri"/>
            </a:endParaRPr>
          </a:p>
          <a:p>
            <a:pPr marL="338581">
              <a:spcBef>
                <a:spcPts val="258"/>
              </a:spcBef>
            </a:pPr>
            <a:r>
              <a:rPr sz="725" b="1" spc="-9" dirty="0">
                <a:latin typeface="Calibri"/>
                <a:cs typeface="Calibri"/>
              </a:rPr>
              <a:t>Yürürlük</a:t>
            </a:r>
            <a:endParaRPr sz="725" dirty="0">
              <a:latin typeface="Calibri"/>
              <a:cs typeface="Calibri"/>
            </a:endParaRPr>
          </a:p>
          <a:p>
            <a:pPr marL="338581">
              <a:spcBef>
                <a:spcPts val="286"/>
              </a:spcBef>
            </a:pPr>
            <a:r>
              <a:rPr sz="725" b="1" dirty="0">
                <a:latin typeface="Calibri"/>
                <a:cs typeface="Calibri"/>
              </a:rPr>
              <a:t>MADDE</a:t>
            </a:r>
            <a:r>
              <a:rPr sz="725" b="1" spc="-9" dirty="0">
                <a:latin typeface="Calibri"/>
                <a:cs typeface="Calibri"/>
              </a:rPr>
              <a:t> </a:t>
            </a:r>
            <a:r>
              <a:rPr sz="725" b="1" dirty="0">
                <a:latin typeface="Calibri"/>
                <a:cs typeface="Calibri"/>
              </a:rPr>
              <a:t>16-</a:t>
            </a:r>
            <a:r>
              <a:rPr sz="725" b="1" spc="-18" dirty="0">
                <a:latin typeface="Calibri"/>
                <a:cs typeface="Calibri"/>
              </a:rPr>
              <a:t> </a:t>
            </a:r>
            <a:r>
              <a:rPr sz="725" dirty="0">
                <a:solidFill>
                  <a:srgbClr val="221F1F"/>
                </a:solidFill>
                <a:latin typeface="Calibri"/>
                <a:cs typeface="Calibri"/>
              </a:rPr>
              <a:t>(1)</a:t>
            </a:r>
            <a:r>
              <a:rPr sz="725" spc="-23" dirty="0">
                <a:solidFill>
                  <a:srgbClr val="221F1F"/>
                </a:solidFill>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Tebliğ</a:t>
            </a:r>
            <a:r>
              <a:rPr sz="725" spc="-5" dirty="0">
                <a:latin typeface="Calibri"/>
                <a:cs typeface="Calibri"/>
              </a:rPr>
              <a:t> </a:t>
            </a:r>
            <a:r>
              <a:rPr sz="725" dirty="0">
                <a:latin typeface="Calibri"/>
                <a:cs typeface="Calibri"/>
              </a:rPr>
              <a:t>1/1/2026</a:t>
            </a:r>
            <a:r>
              <a:rPr sz="725" spc="-14" dirty="0">
                <a:latin typeface="Calibri"/>
                <a:cs typeface="Calibri"/>
              </a:rPr>
              <a:t> </a:t>
            </a:r>
            <a:r>
              <a:rPr sz="725" spc="-9" dirty="0">
                <a:latin typeface="Calibri"/>
                <a:cs typeface="Calibri"/>
              </a:rPr>
              <a:t>tarihinde</a:t>
            </a:r>
            <a:r>
              <a:rPr sz="725" spc="-14" dirty="0">
                <a:latin typeface="Calibri"/>
                <a:cs typeface="Calibri"/>
              </a:rPr>
              <a:t> </a:t>
            </a:r>
            <a:r>
              <a:rPr sz="725" dirty="0">
                <a:latin typeface="Calibri"/>
                <a:cs typeface="Calibri"/>
              </a:rPr>
              <a:t>yürürlüğe</a:t>
            </a:r>
            <a:r>
              <a:rPr sz="725" spc="-9" dirty="0">
                <a:latin typeface="Calibri"/>
                <a:cs typeface="Calibri"/>
              </a:rPr>
              <a:t> girer.</a:t>
            </a:r>
            <a:endParaRPr sz="725" dirty="0">
              <a:latin typeface="Calibri"/>
              <a:cs typeface="Calibri"/>
            </a:endParaRPr>
          </a:p>
          <a:p>
            <a:pPr marL="338581">
              <a:spcBef>
                <a:spcPts val="41"/>
              </a:spcBef>
            </a:pPr>
            <a:r>
              <a:rPr sz="725" b="1" spc="-9" dirty="0">
                <a:latin typeface="Calibri"/>
                <a:cs typeface="Calibri"/>
              </a:rPr>
              <a:t>Yürütme</a:t>
            </a:r>
            <a:endParaRPr sz="725" dirty="0">
              <a:latin typeface="Calibri"/>
              <a:cs typeface="Calibri"/>
            </a:endParaRPr>
          </a:p>
          <a:p>
            <a:pPr marL="338581">
              <a:spcBef>
                <a:spcPts val="45"/>
              </a:spcBef>
            </a:pPr>
            <a:r>
              <a:rPr sz="725" b="1" dirty="0">
                <a:latin typeface="Calibri"/>
                <a:cs typeface="Calibri"/>
              </a:rPr>
              <a:t>MADDE</a:t>
            </a:r>
            <a:r>
              <a:rPr sz="725" b="1" spc="-5" dirty="0">
                <a:latin typeface="Calibri"/>
                <a:cs typeface="Calibri"/>
              </a:rPr>
              <a:t> </a:t>
            </a:r>
            <a:r>
              <a:rPr sz="725" b="1" dirty="0">
                <a:latin typeface="Calibri"/>
                <a:cs typeface="Calibri"/>
              </a:rPr>
              <a:t>17</a:t>
            </a:r>
            <a:r>
              <a:rPr sz="725" b="1" dirty="0">
                <a:solidFill>
                  <a:srgbClr val="221F1F"/>
                </a:solidFill>
                <a:latin typeface="Calibri"/>
                <a:cs typeface="Calibri"/>
              </a:rPr>
              <a:t>-</a:t>
            </a:r>
            <a:r>
              <a:rPr sz="725" b="1" spc="-23" dirty="0">
                <a:solidFill>
                  <a:srgbClr val="221F1F"/>
                </a:solidFill>
                <a:latin typeface="Calibri"/>
                <a:cs typeface="Calibri"/>
              </a:rPr>
              <a:t> </a:t>
            </a:r>
            <a:r>
              <a:rPr sz="725" b="1" dirty="0">
                <a:latin typeface="Calibri"/>
                <a:cs typeface="Calibri"/>
              </a:rPr>
              <a:t>(1) </a:t>
            </a:r>
            <a:r>
              <a:rPr sz="725" dirty="0">
                <a:latin typeface="Calibri"/>
                <a:cs typeface="Calibri"/>
              </a:rPr>
              <a:t>Bu</a:t>
            </a:r>
            <a:r>
              <a:rPr sz="725" spc="-9" dirty="0">
                <a:latin typeface="Calibri"/>
                <a:cs typeface="Calibri"/>
              </a:rPr>
              <a:t> </a:t>
            </a:r>
            <a:r>
              <a:rPr sz="725" dirty="0">
                <a:latin typeface="Calibri"/>
                <a:cs typeface="Calibri"/>
              </a:rPr>
              <a:t>Tebliğ </a:t>
            </a:r>
            <a:r>
              <a:rPr sz="725" spc="-9" dirty="0">
                <a:latin typeface="Calibri"/>
                <a:cs typeface="Calibri"/>
              </a:rPr>
              <a:t>hükümlerini</a:t>
            </a:r>
            <a:r>
              <a:rPr sz="725" spc="-14" dirty="0">
                <a:latin typeface="Calibri"/>
                <a:cs typeface="Calibri"/>
              </a:rPr>
              <a:t> </a:t>
            </a:r>
            <a:r>
              <a:rPr sz="725" dirty="0">
                <a:latin typeface="Calibri"/>
                <a:cs typeface="Calibri"/>
              </a:rPr>
              <a:t>Ticaret</a:t>
            </a:r>
            <a:r>
              <a:rPr sz="725" spc="-9" dirty="0">
                <a:latin typeface="Calibri"/>
                <a:cs typeface="Calibri"/>
              </a:rPr>
              <a:t> Bakanı</a:t>
            </a:r>
            <a:r>
              <a:rPr sz="725" spc="-14" dirty="0">
                <a:latin typeface="Calibri"/>
                <a:cs typeface="Calibri"/>
              </a:rPr>
              <a:t> </a:t>
            </a:r>
            <a:r>
              <a:rPr sz="725" spc="-9" dirty="0">
                <a:latin typeface="Calibri"/>
                <a:cs typeface="Calibri"/>
              </a:rPr>
              <a:t>yürütür</a:t>
            </a:r>
            <a:r>
              <a:rPr sz="725" b="1" spc="-9" dirty="0">
                <a:latin typeface="Calibri"/>
                <a:cs typeface="Calibri"/>
              </a:rPr>
              <a:t>.</a:t>
            </a:r>
            <a:endParaRPr sz="725" dirty="0">
              <a:latin typeface="Calibri"/>
              <a:cs typeface="Calibri"/>
            </a:endParaRPr>
          </a:p>
          <a:p>
            <a:pPr>
              <a:spcBef>
                <a:spcPts val="91"/>
              </a:spcBef>
            </a:pPr>
            <a:endParaRPr sz="725" dirty="0">
              <a:latin typeface="Calibri"/>
              <a:cs typeface="Calibri"/>
            </a:endParaRPr>
          </a:p>
          <a:p>
            <a:pPr marL="65067" algn="ctr"/>
            <a:r>
              <a:rPr sz="725" b="1" dirty="0">
                <a:solidFill>
                  <a:srgbClr val="ED0000"/>
                </a:solidFill>
                <a:latin typeface="Calibri"/>
                <a:cs typeface="Calibri"/>
              </a:rPr>
              <a:t>2026</a:t>
            </a:r>
            <a:r>
              <a:rPr sz="725" b="1" spc="5" dirty="0">
                <a:solidFill>
                  <a:srgbClr val="ED0000"/>
                </a:solidFill>
                <a:latin typeface="Calibri"/>
                <a:cs typeface="Calibri"/>
              </a:rPr>
              <a:t> </a:t>
            </a:r>
            <a:r>
              <a:rPr sz="725" b="1" dirty="0">
                <a:solidFill>
                  <a:srgbClr val="ED0000"/>
                </a:solidFill>
                <a:latin typeface="Calibri"/>
                <a:cs typeface="Calibri"/>
              </a:rPr>
              <a:t>Eklenen</a:t>
            </a:r>
            <a:r>
              <a:rPr sz="725" b="1" spc="-5" dirty="0">
                <a:solidFill>
                  <a:srgbClr val="ED0000"/>
                </a:solidFill>
                <a:latin typeface="Calibri"/>
                <a:cs typeface="Calibri"/>
              </a:rPr>
              <a:t> </a:t>
            </a:r>
            <a:r>
              <a:rPr sz="725" b="1" dirty="0">
                <a:solidFill>
                  <a:srgbClr val="ED0000"/>
                </a:solidFill>
                <a:latin typeface="Calibri"/>
                <a:cs typeface="Calibri"/>
              </a:rPr>
              <a:t>Gtip</a:t>
            </a:r>
            <a:r>
              <a:rPr sz="725" b="1" spc="5" dirty="0">
                <a:solidFill>
                  <a:srgbClr val="ED0000"/>
                </a:solidFill>
                <a:latin typeface="Calibri"/>
                <a:cs typeface="Calibri"/>
              </a:rPr>
              <a:t> </a:t>
            </a:r>
            <a:r>
              <a:rPr sz="725" b="1" spc="-9" dirty="0">
                <a:solidFill>
                  <a:srgbClr val="ED0000"/>
                </a:solidFill>
                <a:latin typeface="Calibri"/>
                <a:cs typeface="Calibri"/>
              </a:rPr>
              <a:t>Listesi</a:t>
            </a:r>
            <a:r>
              <a:rPr sz="725" b="1" spc="5" dirty="0">
                <a:solidFill>
                  <a:srgbClr val="ED0000"/>
                </a:solidFill>
                <a:latin typeface="Calibri"/>
                <a:cs typeface="Calibri"/>
              </a:rPr>
              <a:t> </a:t>
            </a:r>
            <a:r>
              <a:rPr sz="725" b="1" spc="-9" dirty="0">
                <a:solidFill>
                  <a:srgbClr val="ED0000"/>
                </a:solidFill>
                <a:latin typeface="Calibri"/>
                <a:cs typeface="Calibri"/>
              </a:rPr>
              <a:t>EK-</a:t>
            </a:r>
            <a:r>
              <a:rPr sz="725" b="1" spc="-45" dirty="0">
                <a:solidFill>
                  <a:srgbClr val="ED0000"/>
                </a:solidFill>
                <a:latin typeface="Calibri"/>
                <a:cs typeface="Calibri"/>
              </a:rPr>
              <a:t>1</a:t>
            </a:r>
            <a:endParaRPr sz="725" dirty="0">
              <a:latin typeface="Calibri"/>
              <a:cs typeface="Calibri"/>
            </a:endParaRPr>
          </a:p>
        </p:txBody>
      </p:sp>
      <p:graphicFrame>
        <p:nvGraphicFramePr>
          <p:cNvPr id="5" name="object 5"/>
          <p:cNvGraphicFramePr>
            <a:graphicFrameLocks noGrp="1"/>
          </p:cNvGraphicFramePr>
          <p:nvPr/>
        </p:nvGraphicFramePr>
        <p:xfrm>
          <a:off x="1629029" y="1822812"/>
          <a:ext cx="8925762" cy="1926561"/>
        </p:xfrm>
        <a:graphic>
          <a:graphicData uri="http://schemas.openxmlformats.org/drawingml/2006/table">
            <a:tbl>
              <a:tblPr firstRow="1" bandRow="1">
                <a:tableStyleId>{2D5ABB26-0587-4C30-8999-92F81FD0307C}</a:tableStyleId>
              </a:tblPr>
              <a:tblGrid>
                <a:gridCol w="400769">
                  <a:extLst>
                    <a:ext uri="{9D8B030D-6E8A-4147-A177-3AD203B41FA5}">
                      <a16:colId xmlns:a16="http://schemas.microsoft.com/office/drawing/2014/main" val="20000"/>
                    </a:ext>
                  </a:extLst>
                </a:gridCol>
                <a:gridCol w="777931">
                  <a:extLst>
                    <a:ext uri="{9D8B030D-6E8A-4147-A177-3AD203B41FA5}">
                      <a16:colId xmlns:a16="http://schemas.microsoft.com/office/drawing/2014/main" val="20001"/>
                    </a:ext>
                  </a:extLst>
                </a:gridCol>
                <a:gridCol w="1368144">
                  <a:extLst>
                    <a:ext uri="{9D8B030D-6E8A-4147-A177-3AD203B41FA5}">
                      <a16:colId xmlns:a16="http://schemas.microsoft.com/office/drawing/2014/main" val="20002"/>
                    </a:ext>
                  </a:extLst>
                </a:gridCol>
                <a:gridCol w="4796569">
                  <a:extLst>
                    <a:ext uri="{9D8B030D-6E8A-4147-A177-3AD203B41FA5}">
                      <a16:colId xmlns:a16="http://schemas.microsoft.com/office/drawing/2014/main" val="20003"/>
                    </a:ext>
                  </a:extLst>
                </a:gridCol>
                <a:gridCol w="1582349">
                  <a:extLst>
                    <a:ext uri="{9D8B030D-6E8A-4147-A177-3AD203B41FA5}">
                      <a16:colId xmlns:a16="http://schemas.microsoft.com/office/drawing/2014/main" val="20004"/>
                    </a:ext>
                  </a:extLst>
                </a:gridCol>
              </a:tblGrid>
              <a:tr h="126680">
                <a:tc>
                  <a:txBody>
                    <a:bodyPr/>
                    <a:lstStyle/>
                    <a:p>
                      <a:pPr marL="2540" algn="ctr">
                        <a:lnSpc>
                          <a:spcPct val="100000"/>
                        </a:lnSpc>
                      </a:pPr>
                      <a:r>
                        <a:rPr sz="700" b="1" dirty="0">
                          <a:latin typeface="Calibri"/>
                          <a:cs typeface="Calibri"/>
                        </a:rPr>
                        <a:t>Sıra</a:t>
                      </a:r>
                      <a:r>
                        <a:rPr sz="700" b="1" spc="-25" dirty="0">
                          <a:latin typeface="Calibri"/>
                          <a:cs typeface="Calibri"/>
                        </a:rPr>
                        <a:t> 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ct val="100000"/>
                        </a:lnSpc>
                      </a:pPr>
                      <a:r>
                        <a:rPr sz="700" b="1" spc="-20" dirty="0">
                          <a:latin typeface="Calibri"/>
                          <a:cs typeface="Calibri"/>
                        </a:rPr>
                        <a:t>GTİP</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905" algn="ctr">
                        <a:lnSpc>
                          <a:spcPct val="100000"/>
                        </a:lnSpc>
                      </a:pPr>
                      <a:r>
                        <a:rPr sz="700" b="1" dirty="0">
                          <a:latin typeface="Calibri"/>
                          <a:cs typeface="Calibri"/>
                        </a:rPr>
                        <a:t>Madde</a:t>
                      </a:r>
                      <a:r>
                        <a:rPr sz="700" b="1" spc="-10" dirty="0">
                          <a:latin typeface="Calibri"/>
                          <a:cs typeface="Calibri"/>
                        </a:rPr>
                        <a:t> </a:t>
                      </a:r>
                      <a:r>
                        <a:rPr sz="700" b="1" spc="-25" dirty="0">
                          <a:latin typeface="Calibri"/>
                          <a:cs typeface="Calibri"/>
                        </a:rPr>
                        <a:t>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50"/>
                        </a:lnSpc>
                      </a:pPr>
                      <a:r>
                        <a:rPr sz="700" b="1" dirty="0">
                          <a:latin typeface="Calibri"/>
                          <a:cs typeface="Calibri"/>
                        </a:rPr>
                        <a:t>Kullanım</a:t>
                      </a:r>
                      <a:r>
                        <a:rPr sz="700" b="1" spc="-40" dirty="0">
                          <a:latin typeface="Calibri"/>
                          <a:cs typeface="Calibri"/>
                        </a:rPr>
                        <a:t> </a:t>
                      </a:r>
                      <a:r>
                        <a:rPr sz="700" b="1" spc="-10" dirty="0">
                          <a:latin typeface="Calibri"/>
                          <a:cs typeface="Calibri"/>
                        </a:rPr>
                        <a:t>Amacı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30327">
                <a:tc>
                  <a:txBody>
                    <a:bodyPr/>
                    <a:lstStyle/>
                    <a:p>
                      <a:pPr marL="2540" algn="ctr">
                        <a:lnSpc>
                          <a:spcPct val="100000"/>
                        </a:lnSpc>
                      </a:pPr>
                      <a:r>
                        <a:rPr sz="700" spc="-25" dirty="0">
                          <a:latin typeface="Calibri"/>
                          <a:cs typeface="Calibri"/>
                        </a:rPr>
                        <a:t>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ct val="100000"/>
                        </a:lnSpc>
                      </a:pPr>
                      <a:r>
                        <a:rPr sz="700" spc="-10" dirty="0">
                          <a:latin typeface="Calibri"/>
                          <a:cs typeface="Calibri"/>
                        </a:rPr>
                        <a:t>3926.90.97.90.20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pPr>
                      <a:r>
                        <a:rPr sz="700" dirty="0">
                          <a:latin typeface="Calibri"/>
                          <a:cs typeface="Calibri"/>
                        </a:rPr>
                        <a:t>Vakumlu</a:t>
                      </a:r>
                      <a:r>
                        <a:rPr sz="700" spc="-35" dirty="0">
                          <a:latin typeface="Calibri"/>
                          <a:cs typeface="Calibri"/>
                        </a:rPr>
                        <a:t> </a:t>
                      </a:r>
                      <a:r>
                        <a:rPr sz="700" dirty="0">
                          <a:latin typeface="Calibri"/>
                          <a:cs typeface="Calibri"/>
                        </a:rPr>
                        <a:t>Saklama</a:t>
                      </a:r>
                      <a:r>
                        <a:rPr sz="700" spc="-35" dirty="0">
                          <a:latin typeface="Calibri"/>
                          <a:cs typeface="Calibri"/>
                        </a:rPr>
                        <a:t> </a:t>
                      </a:r>
                      <a:r>
                        <a:rPr sz="700" spc="-10" dirty="0">
                          <a:latin typeface="Calibri"/>
                          <a:cs typeface="Calibri"/>
                        </a:rPr>
                        <a:t>Kapları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marR="136525">
                        <a:lnSpc>
                          <a:spcPts val="969"/>
                        </a:lnSpc>
                      </a:pPr>
                      <a:r>
                        <a:rPr sz="700" dirty="0">
                          <a:latin typeface="Calibri"/>
                          <a:cs typeface="Calibri"/>
                        </a:rPr>
                        <a:t>Yalnızca</a:t>
                      </a:r>
                      <a:r>
                        <a:rPr sz="700" spc="-5" dirty="0">
                          <a:latin typeface="Calibri"/>
                          <a:cs typeface="Calibri"/>
                        </a:rPr>
                        <a:t> </a:t>
                      </a:r>
                      <a:r>
                        <a:rPr sz="700" dirty="0">
                          <a:latin typeface="Calibri"/>
                          <a:cs typeface="Calibri"/>
                        </a:rPr>
                        <a:t>bebek</a:t>
                      </a:r>
                      <a:r>
                        <a:rPr sz="700" spc="-5" dirty="0">
                          <a:latin typeface="Calibri"/>
                          <a:cs typeface="Calibri"/>
                        </a:rPr>
                        <a:t> </a:t>
                      </a:r>
                      <a:r>
                        <a:rPr sz="700" dirty="0">
                          <a:latin typeface="Calibri"/>
                          <a:cs typeface="Calibri"/>
                        </a:rPr>
                        <a:t>ve </a:t>
                      </a:r>
                      <a:r>
                        <a:rPr sz="700" spc="-10" dirty="0">
                          <a:latin typeface="Calibri"/>
                          <a:cs typeface="Calibri"/>
                        </a:rPr>
                        <a:t>çocukların</a:t>
                      </a:r>
                      <a:r>
                        <a:rPr sz="700" spc="10" dirty="0">
                          <a:latin typeface="Calibri"/>
                          <a:cs typeface="Calibri"/>
                        </a:rPr>
                        <a:t> </a:t>
                      </a:r>
                      <a:r>
                        <a:rPr sz="700" spc="-10" dirty="0">
                          <a:latin typeface="Calibri"/>
                          <a:cs typeface="Calibri"/>
                        </a:rPr>
                        <a:t>kullanıma</a:t>
                      </a:r>
                      <a:r>
                        <a:rPr sz="700" spc="-5" dirty="0">
                          <a:latin typeface="Calibri"/>
                          <a:cs typeface="Calibri"/>
                        </a:rPr>
                        <a:t> </a:t>
                      </a:r>
                      <a:r>
                        <a:rPr sz="700" spc="-10" dirty="0">
                          <a:latin typeface="Calibri"/>
                          <a:cs typeface="Calibri"/>
                        </a:rPr>
                        <a:t>yönelik</a:t>
                      </a:r>
                      <a:r>
                        <a:rPr sz="700" spc="10" dirty="0">
                          <a:latin typeface="Calibri"/>
                          <a:cs typeface="Calibri"/>
                        </a:rPr>
                        <a:t> </a:t>
                      </a:r>
                      <a:r>
                        <a:rPr sz="700" spc="-10" dirty="0">
                          <a:latin typeface="Calibri"/>
                          <a:cs typeface="Calibri"/>
                        </a:rPr>
                        <a:t>olanlar,</a:t>
                      </a:r>
                      <a:r>
                        <a:rPr sz="700" spc="5" dirty="0">
                          <a:latin typeface="Calibri"/>
                          <a:cs typeface="Calibri"/>
                        </a:rPr>
                        <a:t> </a:t>
                      </a:r>
                      <a:r>
                        <a:rPr sz="700" dirty="0">
                          <a:latin typeface="Calibri"/>
                          <a:cs typeface="Calibri"/>
                        </a:rPr>
                        <a:t>emzik</a:t>
                      </a:r>
                      <a:r>
                        <a:rPr sz="700" spc="-5" dirty="0">
                          <a:latin typeface="Calibri"/>
                          <a:cs typeface="Calibri"/>
                        </a:rPr>
                        <a:t> </a:t>
                      </a:r>
                      <a:r>
                        <a:rPr sz="700" spc="-10" dirty="0">
                          <a:latin typeface="Calibri"/>
                          <a:cs typeface="Calibri"/>
                        </a:rPr>
                        <a:t>askıları,</a:t>
                      </a:r>
                      <a:r>
                        <a:rPr sz="700" spc="5" dirty="0">
                          <a:latin typeface="Calibri"/>
                          <a:cs typeface="Calibri"/>
                        </a:rPr>
                        <a:t> </a:t>
                      </a:r>
                      <a:r>
                        <a:rPr sz="700" dirty="0">
                          <a:latin typeface="Calibri"/>
                          <a:cs typeface="Calibri"/>
                        </a:rPr>
                        <a:t>göğüs</a:t>
                      </a:r>
                      <a:r>
                        <a:rPr sz="700" spc="-5" dirty="0">
                          <a:latin typeface="Calibri"/>
                          <a:cs typeface="Calibri"/>
                        </a:rPr>
                        <a:t> </a:t>
                      </a:r>
                      <a:r>
                        <a:rPr sz="700" dirty="0">
                          <a:latin typeface="Calibri"/>
                          <a:cs typeface="Calibri"/>
                        </a:rPr>
                        <a:t>ucu </a:t>
                      </a:r>
                      <a:r>
                        <a:rPr sz="700" spc="-10" dirty="0">
                          <a:latin typeface="Calibri"/>
                          <a:cs typeface="Calibri"/>
                        </a:rPr>
                        <a:t>koruyucu,</a:t>
                      </a:r>
                      <a:r>
                        <a:rPr sz="700" spc="5" dirty="0">
                          <a:latin typeface="Calibri"/>
                          <a:cs typeface="Calibri"/>
                        </a:rPr>
                        <a:t> </a:t>
                      </a:r>
                      <a:r>
                        <a:rPr sz="700" dirty="0">
                          <a:latin typeface="Calibri"/>
                          <a:cs typeface="Calibri"/>
                        </a:rPr>
                        <a:t>anne sütü için</a:t>
                      </a:r>
                      <a:r>
                        <a:rPr sz="700" spc="-5" dirty="0">
                          <a:latin typeface="Calibri"/>
                          <a:cs typeface="Calibri"/>
                        </a:rPr>
                        <a:t> </a:t>
                      </a:r>
                      <a:r>
                        <a:rPr sz="700" dirty="0">
                          <a:latin typeface="Calibri"/>
                          <a:cs typeface="Calibri"/>
                        </a:rPr>
                        <a:t>göğüs </a:t>
                      </a:r>
                      <a:r>
                        <a:rPr sz="700" spc="-10" dirty="0">
                          <a:latin typeface="Calibri"/>
                          <a:cs typeface="Calibri"/>
                        </a:rPr>
                        <a:t>kalkanı,</a:t>
                      </a:r>
                      <a:r>
                        <a:rPr sz="700" spc="5" dirty="0">
                          <a:latin typeface="Calibri"/>
                          <a:cs typeface="Calibri"/>
                        </a:rPr>
                        <a:t> </a:t>
                      </a:r>
                      <a:r>
                        <a:rPr sz="700" spc="-25" dirty="0">
                          <a:latin typeface="Calibri"/>
                          <a:cs typeface="Calibri"/>
                        </a:rPr>
                        <a:t>süt</a:t>
                      </a:r>
                      <a:r>
                        <a:rPr sz="700" spc="500" dirty="0">
                          <a:latin typeface="Calibri"/>
                          <a:cs typeface="Calibri"/>
                        </a:rPr>
                        <a:t> </a:t>
                      </a:r>
                      <a:r>
                        <a:rPr sz="700" spc="-10" dirty="0">
                          <a:latin typeface="Calibri"/>
                          <a:cs typeface="Calibri"/>
                        </a:rPr>
                        <a:t>saklama</a:t>
                      </a:r>
                      <a:r>
                        <a:rPr sz="700" spc="5" dirty="0">
                          <a:latin typeface="Calibri"/>
                          <a:cs typeface="Calibri"/>
                        </a:rPr>
                        <a:t> </a:t>
                      </a:r>
                      <a:r>
                        <a:rPr sz="700" spc="-10" dirty="0">
                          <a:latin typeface="Calibri"/>
                          <a:cs typeface="Calibri"/>
                        </a:rPr>
                        <a:t>poşeti</a:t>
                      </a:r>
                      <a:r>
                        <a:rPr sz="700" spc="5" dirty="0">
                          <a:latin typeface="Calibri"/>
                          <a:cs typeface="Calibri"/>
                        </a:rPr>
                        <a:t> </a:t>
                      </a:r>
                      <a:r>
                        <a:rPr sz="700" dirty="0">
                          <a:latin typeface="Calibri"/>
                          <a:cs typeface="Calibri"/>
                        </a:rPr>
                        <a:t>ve</a:t>
                      </a:r>
                      <a:r>
                        <a:rPr sz="700" spc="20" dirty="0">
                          <a:latin typeface="Calibri"/>
                          <a:cs typeface="Calibri"/>
                        </a:rPr>
                        <a:t> </a:t>
                      </a:r>
                      <a:r>
                        <a:rPr sz="700" spc="-20" dirty="0">
                          <a:latin typeface="Calibri"/>
                          <a:cs typeface="Calibri"/>
                        </a:rPr>
                        <a:t>kabı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Eklenmiştir</a:t>
                      </a:r>
                      <a:r>
                        <a:rPr sz="700" spc="10" dirty="0">
                          <a:latin typeface="Calibri"/>
                          <a:cs typeface="Calibri"/>
                        </a:rPr>
                        <a:t> </a:t>
                      </a:r>
                      <a:r>
                        <a:rPr sz="700" dirty="0">
                          <a:latin typeface="Calibri"/>
                          <a:cs typeface="Calibri"/>
                        </a:rPr>
                        <a:t>veya</a:t>
                      </a:r>
                      <a:r>
                        <a:rPr sz="700" spc="40" dirty="0">
                          <a:latin typeface="Calibri"/>
                          <a:cs typeface="Calibri"/>
                        </a:rPr>
                        <a:t> </a:t>
                      </a:r>
                      <a:r>
                        <a:rPr sz="700" spc="-10" dirty="0">
                          <a:latin typeface="Calibri"/>
                          <a:cs typeface="Calibri"/>
                        </a:rPr>
                        <a:t>korelasyona</a:t>
                      </a:r>
                      <a:r>
                        <a:rPr sz="700" spc="20" dirty="0">
                          <a:latin typeface="Calibri"/>
                          <a:cs typeface="Calibri"/>
                        </a:rPr>
                        <a:t> </a:t>
                      </a:r>
                      <a:r>
                        <a:rPr sz="700" spc="-10" dirty="0">
                          <a:latin typeface="Calibri"/>
                          <a:cs typeface="Calibri"/>
                        </a:rPr>
                        <a:t>Uğradı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30327">
                <a:tc>
                  <a:txBody>
                    <a:bodyPr/>
                    <a:lstStyle/>
                    <a:p>
                      <a:pPr marL="2540" algn="ctr">
                        <a:lnSpc>
                          <a:spcPts val="950"/>
                        </a:lnSpc>
                      </a:pPr>
                      <a:r>
                        <a:rPr sz="700" spc="-25" dirty="0">
                          <a:latin typeface="Calibri"/>
                          <a:cs typeface="Calibri"/>
                        </a:rPr>
                        <a:t>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3926.90.97.90.29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40"/>
                        </a:lnSpc>
                      </a:pPr>
                      <a:r>
                        <a:rPr sz="700" dirty="0">
                          <a:latin typeface="Calibri"/>
                          <a:cs typeface="Calibri"/>
                        </a:rPr>
                        <a:t>Yalnızca</a:t>
                      </a:r>
                      <a:r>
                        <a:rPr sz="700" spc="-5" dirty="0">
                          <a:latin typeface="Calibri"/>
                          <a:cs typeface="Calibri"/>
                        </a:rPr>
                        <a:t> </a:t>
                      </a:r>
                      <a:r>
                        <a:rPr sz="700" dirty="0">
                          <a:latin typeface="Calibri"/>
                          <a:cs typeface="Calibri"/>
                        </a:rPr>
                        <a:t>bebek</a:t>
                      </a:r>
                      <a:r>
                        <a:rPr sz="700" spc="-5" dirty="0">
                          <a:latin typeface="Calibri"/>
                          <a:cs typeface="Calibri"/>
                        </a:rPr>
                        <a:t> </a:t>
                      </a:r>
                      <a:r>
                        <a:rPr sz="700" dirty="0">
                          <a:latin typeface="Calibri"/>
                          <a:cs typeface="Calibri"/>
                        </a:rPr>
                        <a:t>ve </a:t>
                      </a:r>
                      <a:r>
                        <a:rPr sz="700" spc="-10" dirty="0">
                          <a:latin typeface="Calibri"/>
                          <a:cs typeface="Calibri"/>
                        </a:rPr>
                        <a:t>çocukların</a:t>
                      </a:r>
                      <a:r>
                        <a:rPr sz="700" spc="10" dirty="0">
                          <a:latin typeface="Calibri"/>
                          <a:cs typeface="Calibri"/>
                        </a:rPr>
                        <a:t> </a:t>
                      </a:r>
                      <a:r>
                        <a:rPr sz="700" spc="-10" dirty="0">
                          <a:latin typeface="Calibri"/>
                          <a:cs typeface="Calibri"/>
                        </a:rPr>
                        <a:t>kullanıma</a:t>
                      </a:r>
                      <a:r>
                        <a:rPr sz="700" spc="-5" dirty="0">
                          <a:latin typeface="Calibri"/>
                          <a:cs typeface="Calibri"/>
                        </a:rPr>
                        <a:t> </a:t>
                      </a:r>
                      <a:r>
                        <a:rPr sz="700" spc="-10" dirty="0">
                          <a:latin typeface="Calibri"/>
                          <a:cs typeface="Calibri"/>
                        </a:rPr>
                        <a:t>yönelik</a:t>
                      </a:r>
                      <a:r>
                        <a:rPr sz="700" spc="10" dirty="0">
                          <a:latin typeface="Calibri"/>
                          <a:cs typeface="Calibri"/>
                        </a:rPr>
                        <a:t> </a:t>
                      </a:r>
                      <a:r>
                        <a:rPr sz="700" spc="-10" dirty="0">
                          <a:latin typeface="Calibri"/>
                          <a:cs typeface="Calibri"/>
                        </a:rPr>
                        <a:t>olanlar,</a:t>
                      </a:r>
                      <a:r>
                        <a:rPr sz="700" spc="5" dirty="0">
                          <a:latin typeface="Calibri"/>
                          <a:cs typeface="Calibri"/>
                        </a:rPr>
                        <a:t> </a:t>
                      </a:r>
                      <a:r>
                        <a:rPr sz="700" dirty="0">
                          <a:latin typeface="Calibri"/>
                          <a:cs typeface="Calibri"/>
                        </a:rPr>
                        <a:t>emzik</a:t>
                      </a:r>
                      <a:r>
                        <a:rPr sz="700" spc="-5" dirty="0">
                          <a:latin typeface="Calibri"/>
                          <a:cs typeface="Calibri"/>
                        </a:rPr>
                        <a:t> </a:t>
                      </a:r>
                      <a:r>
                        <a:rPr sz="700" spc="-10" dirty="0">
                          <a:latin typeface="Calibri"/>
                          <a:cs typeface="Calibri"/>
                        </a:rPr>
                        <a:t>askıları,</a:t>
                      </a:r>
                      <a:r>
                        <a:rPr sz="700" spc="5" dirty="0">
                          <a:latin typeface="Calibri"/>
                          <a:cs typeface="Calibri"/>
                        </a:rPr>
                        <a:t> </a:t>
                      </a:r>
                      <a:r>
                        <a:rPr sz="700" dirty="0">
                          <a:latin typeface="Calibri"/>
                          <a:cs typeface="Calibri"/>
                        </a:rPr>
                        <a:t>göğüs</a:t>
                      </a:r>
                      <a:r>
                        <a:rPr sz="700" spc="-5" dirty="0">
                          <a:latin typeface="Calibri"/>
                          <a:cs typeface="Calibri"/>
                        </a:rPr>
                        <a:t> </a:t>
                      </a:r>
                      <a:r>
                        <a:rPr sz="700" dirty="0">
                          <a:latin typeface="Calibri"/>
                          <a:cs typeface="Calibri"/>
                        </a:rPr>
                        <a:t>ucu </a:t>
                      </a:r>
                      <a:r>
                        <a:rPr sz="700" spc="-10" dirty="0">
                          <a:latin typeface="Calibri"/>
                          <a:cs typeface="Calibri"/>
                        </a:rPr>
                        <a:t>koruyucu,</a:t>
                      </a:r>
                      <a:r>
                        <a:rPr sz="700" spc="5" dirty="0">
                          <a:latin typeface="Calibri"/>
                          <a:cs typeface="Calibri"/>
                        </a:rPr>
                        <a:t> </a:t>
                      </a:r>
                      <a:r>
                        <a:rPr sz="700" dirty="0">
                          <a:latin typeface="Calibri"/>
                          <a:cs typeface="Calibri"/>
                        </a:rPr>
                        <a:t>anne sütü için</a:t>
                      </a:r>
                      <a:r>
                        <a:rPr sz="700" spc="-5" dirty="0">
                          <a:latin typeface="Calibri"/>
                          <a:cs typeface="Calibri"/>
                        </a:rPr>
                        <a:t> </a:t>
                      </a:r>
                      <a:r>
                        <a:rPr sz="700" dirty="0">
                          <a:latin typeface="Calibri"/>
                          <a:cs typeface="Calibri"/>
                        </a:rPr>
                        <a:t>göğüs </a:t>
                      </a:r>
                      <a:r>
                        <a:rPr sz="700" spc="-10" dirty="0">
                          <a:latin typeface="Calibri"/>
                          <a:cs typeface="Calibri"/>
                        </a:rPr>
                        <a:t>kalkanı,</a:t>
                      </a:r>
                      <a:r>
                        <a:rPr sz="700" spc="5" dirty="0">
                          <a:latin typeface="Calibri"/>
                          <a:cs typeface="Calibri"/>
                        </a:rPr>
                        <a:t> </a:t>
                      </a:r>
                      <a:r>
                        <a:rPr sz="700" spc="-25" dirty="0">
                          <a:latin typeface="Calibri"/>
                          <a:cs typeface="Calibri"/>
                        </a:rPr>
                        <a:t>süt</a:t>
                      </a:r>
                      <a:endParaRPr sz="700">
                        <a:latin typeface="Calibri"/>
                        <a:cs typeface="Calibri"/>
                      </a:endParaRPr>
                    </a:p>
                    <a:p>
                      <a:pPr marL="69850">
                        <a:lnSpc>
                          <a:spcPts val="940"/>
                        </a:lnSpc>
                        <a:spcBef>
                          <a:spcPts val="25"/>
                        </a:spcBef>
                      </a:pPr>
                      <a:r>
                        <a:rPr sz="700" spc="-10" dirty="0">
                          <a:latin typeface="Calibri"/>
                          <a:cs typeface="Calibri"/>
                        </a:rPr>
                        <a:t>saklama</a:t>
                      </a:r>
                      <a:r>
                        <a:rPr sz="700" spc="5" dirty="0">
                          <a:latin typeface="Calibri"/>
                          <a:cs typeface="Calibri"/>
                        </a:rPr>
                        <a:t> </a:t>
                      </a:r>
                      <a:r>
                        <a:rPr sz="700" spc="-10" dirty="0">
                          <a:latin typeface="Calibri"/>
                          <a:cs typeface="Calibri"/>
                        </a:rPr>
                        <a:t>poşeti</a:t>
                      </a:r>
                      <a:r>
                        <a:rPr sz="700" spc="5" dirty="0">
                          <a:latin typeface="Calibri"/>
                          <a:cs typeface="Calibri"/>
                        </a:rPr>
                        <a:t> </a:t>
                      </a:r>
                      <a:r>
                        <a:rPr sz="700" dirty="0">
                          <a:latin typeface="Calibri"/>
                          <a:cs typeface="Calibri"/>
                        </a:rPr>
                        <a:t>ve</a:t>
                      </a:r>
                      <a:r>
                        <a:rPr sz="700" spc="20" dirty="0">
                          <a:latin typeface="Calibri"/>
                          <a:cs typeface="Calibri"/>
                        </a:rPr>
                        <a:t> </a:t>
                      </a:r>
                      <a:r>
                        <a:rPr sz="700" spc="-20" dirty="0">
                          <a:latin typeface="Calibri"/>
                          <a:cs typeface="Calibri"/>
                        </a:rPr>
                        <a:t>kabı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Eklenmiştir</a:t>
                      </a:r>
                      <a:r>
                        <a:rPr sz="700" spc="10" dirty="0">
                          <a:latin typeface="Calibri"/>
                          <a:cs typeface="Calibri"/>
                        </a:rPr>
                        <a:t> </a:t>
                      </a:r>
                      <a:r>
                        <a:rPr sz="700" dirty="0">
                          <a:latin typeface="Calibri"/>
                          <a:cs typeface="Calibri"/>
                        </a:rPr>
                        <a:t>veya</a:t>
                      </a:r>
                      <a:r>
                        <a:rPr sz="700" spc="40" dirty="0">
                          <a:latin typeface="Calibri"/>
                          <a:cs typeface="Calibri"/>
                        </a:rPr>
                        <a:t> </a:t>
                      </a:r>
                      <a:r>
                        <a:rPr sz="700" spc="-10" dirty="0">
                          <a:latin typeface="Calibri"/>
                          <a:cs typeface="Calibri"/>
                        </a:rPr>
                        <a:t>korelasyona</a:t>
                      </a:r>
                      <a:r>
                        <a:rPr sz="700" spc="20" dirty="0">
                          <a:latin typeface="Calibri"/>
                          <a:cs typeface="Calibri"/>
                        </a:rPr>
                        <a:t> </a:t>
                      </a:r>
                      <a:r>
                        <a:rPr sz="700" spc="-10" dirty="0">
                          <a:latin typeface="Calibri"/>
                          <a:cs typeface="Calibri"/>
                        </a:rPr>
                        <a:t>Uğradı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26680">
                <a:tc>
                  <a:txBody>
                    <a:bodyPr/>
                    <a:lstStyle/>
                    <a:p>
                      <a:pPr marL="24130" algn="ctr">
                        <a:lnSpc>
                          <a:spcPts val="950"/>
                        </a:lnSpc>
                      </a:pPr>
                      <a:r>
                        <a:rPr sz="700" spc="-25" dirty="0">
                          <a:latin typeface="Calibri"/>
                          <a:cs typeface="Calibri"/>
                        </a:rPr>
                        <a:t>34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7323.93.00.00.00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Paslamaz</a:t>
                      </a:r>
                      <a:r>
                        <a:rPr sz="700" spc="-10" dirty="0">
                          <a:latin typeface="Calibri"/>
                          <a:cs typeface="Calibri"/>
                        </a:rPr>
                        <a:t> Çelikten</a:t>
                      </a:r>
                      <a:r>
                        <a:rPr sz="700" spc="-15" dirty="0">
                          <a:latin typeface="Calibri"/>
                          <a:cs typeface="Calibri"/>
                        </a:rPr>
                        <a:t> </a:t>
                      </a:r>
                      <a:r>
                        <a:rPr sz="700" spc="-10" dirty="0">
                          <a:latin typeface="Calibri"/>
                          <a:cs typeface="Calibri"/>
                        </a:rPr>
                        <a:t>Olanları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40"/>
                        </a:lnSpc>
                      </a:pPr>
                      <a:r>
                        <a:rPr sz="700" dirty="0">
                          <a:latin typeface="Calibri"/>
                          <a:cs typeface="Calibri"/>
                        </a:rPr>
                        <a:t>Yalnızca Bebek</a:t>
                      </a:r>
                      <a:r>
                        <a:rPr sz="700" spc="-5" dirty="0">
                          <a:latin typeface="Calibri"/>
                          <a:cs typeface="Calibri"/>
                        </a:rPr>
                        <a:t> </a:t>
                      </a:r>
                      <a:r>
                        <a:rPr sz="700" dirty="0">
                          <a:latin typeface="Calibri"/>
                          <a:cs typeface="Calibri"/>
                        </a:rPr>
                        <a:t>ve </a:t>
                      </a:r>
                      <a:r>
                        <a:rPr sz="700" spc="-10" dirty="0">
                          <a:latin typeface="Calibri"/>
                          <a:cs typeface="Calibri"/>
                        </a:rPr>
                        <a:t>çocukların</a:t>
                      </a:r>
                      <a:r>
                        <a:rPr sz="700" dirty="0">
                          <a:latin typeface="Calibri"/>
                          <a:cs typeface="Calibri"/>
                        </a:rPr>
                        <a:t> </a:t>
                      </a:r>
                      <a:r>
                        <a:rPr sz="700" spc="-10" dirty="0">
                          <a:latin typeface="Calibri"/>
                          <a:cs typeface="Calibri"/>
                        </a:rPr>
                        <a:t>kullanıma</a:t>
                      </a:r>
                      <a:r>
                        <a:rPr sz="700" spc="5" dirty="0">
                          <a:latin typeface="Calibri"/>
                          <a:cs typeface="Calibri"/>
                        </a:rPr>
                        <a:t> </a:t>
                      </a:r>
                      <a:r>
                        <a:rPr sz="700" spc="-10" dirty="0">
                          <a:latin typeface="Calibri"/>
                          <a:cs typeface="Calibri"/>
                        </a:rPr>
                        <a:t>yönelik</a:t>
                      </a:r>
                      <a:r>
                        <a:rPr sz="700" spc="10" dirty="0">
                          <a:latin typeface="Calibri"/>
                          <a:cs typeface="Calibri"/>
                        </a:rPr>
                        <a:t> </a:t>
                      </a:r>
                      <a:r>
                        <a:rPr sz="700" dirty="0">
                          <a:latin typeface="Calibri"/>
                          <a:cs typeface="Calibri"/>
                        </a:rPr>
                        <a:t>içme </a:t>
                      </a:r>
                      <a:r>
                        <a:rPr sz="700" spc="-10" dirty="0">
                          <a:latin typeface="Calibri"/>
                          <a:cs typeface="Calibri"/>
                        </a:rPr>
                        <a:t>ekipmanları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26680">
                <a:tc>
                  <a:txBody>
                    <a:bodyPr/>
                    <a:lstStyle/>
                    <a:p>
                      <a:pPr marL="2540" algn="ctr">
                        <a:lnSpc>
                          <a:spcPts val="950"/>
                        </a:lnSpc>
                      </a:pPr>
                      <a:r>
                        <a:rPr sz="700" spc="-25" dirty="0">
                          <a:latin typeface="Calibri"/>
                          <a:cs typeface="Calibri"/>
                        </a:rPr>
                        <a:t>35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7323.99.00.00.00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40"/>
                        </a:lnSpc>
                      </a:pPr>
                      <a:r>
                        <a:rPr sz="700" dirty="0">
                          <a:latin typeface="Calibri"/>
                          <a:cs typeface="Calibri"/>
                        </a:rPr>
                        <a:t>Yalnızca Bebek</a:t>
                      </a:r>
                      <a:r>
                        <a:rPr sz="700" spc="-5" dirty="0">
                          <a:latin typeface="Calibri"/>
                          <a:cs typeface="Calibri"/>
                        </a:rPr>
                        <a:t> </a:t>
                      </a:r>
                      <a:r>
                        <a:rPr sz="700" dirty="0">
                          <a:latin typeface="Calibri"/>
                          <a:cs typeface="Calibri"/>
                        </a:rPr>
                        <a:t>ve </a:t>
                      </a:r>
                      <a:r>
                        <a:rPr sz="700" spc="-10" dirty="0">
                          <a:latin typeface="Calibri"/>
                          <a:cs typeface="Calibri"/>
                        </a:rPr>
                        <a:t>çocukların</a:t>
                      </a:r>
                      <a:r>
                        <a:rPr sz="700" dirty="0">
                          <a:latin typeface="Calibri"/>
                          <a:cs typeface="Calibri"/>
                        </a:rPr>
                        <a:t> </a:t>
                      </a:r>
                      <a:r>
                        <a:rPr sz="700" spc="-10" dirty="0">
                          <a:latin typeface="Calibri"/>
                          <a:cs typeface="Calibri"/>
                        </a:rPr>
                        <a:t>kullanıma</a:t>
                      </a:r>
                      <a:r>
                        <a:rPr sz="700" spc="5" dirty="0">
                          <a:latin typeface="Calibri"/>
                          <a:cs typeface="Calibri"/>
                        </a:rPr>
                        <a:t> </a:t>
                      </a:r>
                      <a:r>
                        <a:rPr sz="700" spc="-10" dirty="0">
                          <a:latin typeface="Calibri"/>
                          <a:cs typeface="Calibri"/>
                        </a:rPr>
                        <a:t>yönelik</a:t>
                      </a:r>
                      <a:r>
                        <a:rPr sz="700" spc="10" dirty="0">
                          <a:latin typeface="Calibri"/>
                          <a:cs typeface="Calibri"/>
                        </a:rPr>
                        <a:t> </a:t>
                      </a:r>
                      <a:r>
                        <a:rPr sz="700" dirty="0">
                          <a:latin typeface="Calibri"/>
                          <a:cs typeface="Calibri"/>
                        </a:rPr>
                        <a:t>içme </a:t>
                      </a:r>
                      <a:r>
                        <a:rPr sz="700" spc="-10" dirty="0">
                          <a:latin typeface="Calibri"/>
                          <a:cs typeface="Calibri"/>
                        </a:rPr>
                        <a:t>ekipmanları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18619">
                <a:tc>
                  <a:txBody>
                    <a:bodyPr/>
                    <a:lstStyle/>
                    <a:p>
                      <a:pPr marL="2540" algn="ctr">
                        <a:lnSpc>
                          <a:spcPts val="930"/>
                        </a:lnSpc>
                      </a:pPr>
                      <a:r>
                        <a:rPr sz="700" spc="-25" dirty="0">
                          <a:latin typeface="Calibri"/>
                          <a:cs typeface="Calibri"/>
                        </a:rPr>
                        <a:t>39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30"/>
                        </a:lnSpc>
                      </a:pPr>
                      <a:r>
                        <a:rPr sz="700" spc="-10" dirty="0">
                          <a:latin typeface="Calibri"/>
                          <a:cs typeface="Calibri"/>
                        </a:rPr>
                        <a:t>8712.00.30.00.00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30"/>
                        </a:lnSpc>
                      </a:pPr>
                      <a:r>
                        <a:rPr sz="700" spc="-10" dirty="0">
                          <a:latin typeface="Calibri"/>
                          <a:cs typeface="Calibri"/>
                        </a:rPr>
                        <a:t>Bilyalı </a:t>
                      </a:r>
                      <a:r>
                        <a:rPr sz="700" dirty="0">
                          <a:latin typeface="Calibri"/>
                          <a:cs typeface="Calibri"/>
                        </a:rPr>
                        <a:t>rulmanı</a:t>
                      </a:r>
                      <a:r>
                        <a:rPr sz="700" spc="-10" dirty="0">
                          <a:latin typeface="Calibri"/>
                          <a:cs typeface="Calibri"/>
                        </a:rPr>
                        <a:t> bulunan</a:t>
                      </a:r>
                      <a:r>
                        <a:rPr sz="700" spc="-5" dirty="0">
                          <a:latin typeface="Calibri"/>
                          <a:cs typeface="Calibri"/>
                        </a:rPr>
                        <a:t> </a:t>
                      </a:r>
                      <a:r>
                        <a:rPr sz="700" spc="-10" dirty="0">
                          <a:latin typeface="Calibri"/>
                          <a:cs typeface="Calibri"/>
                        </a:rPr>
                        <a:t>bisikletler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30"/>
                        </a:lnSpc>
                      </a:pPr>
                      <a:r>
                        <a:rPr sz="700" dirty="0">
                          <a:latin typeface="Calibri"/>
                          <a:cs typeface="Calibri"/>
                        </a:rPr>
                        <a:t>Yalnızca</a:t>
                      </a:r>
                      <a:r>
                        <a:rPr sz="700" spc="-10" dirty="0">
                          <a:latin typeface="Calibri"/>
                          <a:cs typeface="Calibri"/>
                        </a:rPr>
                        <a:t> </a:t>
                      </a:r>
                      <a:r>
                        <a:rPr sz="700" dirty="0">
                          <a:latin typeface="Calibri"/>
                          <a:cs typeface="Calibri"/>
                        </a:rPr>
                        <a:t>sele</a:t>
                      </a:r>
                      <a:r>
                        <a:rPr sz="700" spc="-10" dirty="0">
                          <a:latin typeface="Calibri"/>
                          <a:cs typeface="Calibri"/>
                        </a:rPr>
                        <a:t> yüksekliği</a:t>
                      </a:r>
                      <a:r>
                        <a:rPr sz="700" spc="-15" dirty="0">
                          <a:latin typeface="Calibri"/>
                          <a:cs typeface="Calibri"/>
                        </a:rPr>
                        <a:t> </a:t>
                      </a:r>
                      <a:r>
                        <a:rPr sz="700" dirty="0">
                          <a:latin typeface="Calibri"/>
                          <a:cs typeface="Calibri"/>
                        </a:rPr>
                        <a:t>435</a:t>
                      </a:r>
                      <a:r>
                        <a:rPr sz="700" spc="-10" dirty="0">
                          <a:latin typeface="Calibri"/>
                          <a:cs typeface="Calibri"/>
                        </a:rPr>
                        <a:t> </a:t>
                      </a:r>
                      <a:r>
                        <a:rPr sz="700" dirty="0">
                          <a:latin typeface="Calibri"/>
                          <a:cs typeface="Calibri"/>
                        </a:rPr>
                        <a:t>mm</a:t>
                      </a:r>
                      <a:r>
                        <a:rPr sz="700" spc="-5" dirty="0">
                          <a:latin typeface="Calibri"/>
                          <a:cs typeface="Calibri"/>
                        </a:rPr>
                        <a:t> </a:t>
                      </a:r>
                      <a:r>
                        <a:rPr sz="700" dirty="0">
                          <a:latin typeface="Calibri"/>
                          <a:cs typeface="Calibri"/>
                        </a:rPr>
                        <a:t>ile</a:t>
                      </a:r>
                      <a:r>
                        <a:rPr sz="700" spc="-10" dirty="0">
                          <a:latin typeface="Calibri"/>
                          <a:cs typeface="Calibri"/>
                        </a:rPr>
                        <a:t> </a:t>
                      </a:r>
                      <a:r>
                        <a:rPr sz="700" dirty="0">
                          <a:latin typeface="Calibri"/>
                          <a:cs typeface="Calibri"/>
                        </a:rPr>
                        <a:t>635</a:t>
                      </a:r>
                      <a:r>
                        <a:rPr sz="700" spc="-10" dirty="0">
                          <a:latin typeface="Calibri"/>
                          <a:cs typeface="Calibri"/>
                        </a:rPr>
                        <a:t> </a:t>
                      </a:r>
                      <a:r>
                        <a:rPr sz="700" dirty="0">
                          <a:latin typeface="Calibri"/>
                          <a:cs typeface="Calibri"/>
                        </a:rPr>
                        <a:t>mm</a:t>
                      </a:r>
                      <a:r>
                        <a:rPr sz="700" spc="-5" dirty="0">
                          <a:latin typeface="Calibri"/>
                          <a:cs typeface="Calibri"/>
                        </a:rPr>
                        <a:t> </a:t>
                      </a:r>
                      <a:r>
                        <a:rPr sz="700" spc="-10" dirty="0">
                          <a:latin typeface="Calibri"/>
                          <a:cs typeface="Calibri"/>
                        </a:rPr>
                        <a:t>arasında </a:t>
                      </a:r>
                      <a:r>
                        <a:rPr sz="700" dirty="0">
                          <a:latin typeface="Calibri"/>
                          <a:cs typeface="Calibri"/>
                        </a:rPr>
                        <a:t>olan</a:t>
                      </a:r>
                      <a:r>
                        <a:rPr sz="700" spc="-10" dirty="0">
                          <a:latin typeface="Calibri"/>
                          <a:cs typeface="Calibri"/>
                        </a:rPr>
                        <a:t> </a:t>
                      </a:r>
                      <a:r>
                        <a:rPr sz="700" dirty="0">
                          <a:latin typeface="Calibri"/>
                          <a:cs typeface="Calibri"/>
                        </a:rPr>
                        <a:t>çocuk</a:t>
                      </a:r>
                      <a:r>
                        <a:rPr sz="700" spc="-15" dirty="0">
                          <a:latin typeface="Calibri"/>
                          <a:cs typeface="Calibri"/>
                        </a:rPr>
                        <a:t> </a:t>
                      </a:r>
                      <a:r>
                        <a:rPr sz="700" spc="-10" dirty="0">
                          <a:latin typeface="Calibri"/>
                          <a:cs typeface="Calibri"/>
                        </a:rPr>
                        <a:t>bisikletleri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16891">
                <a:tc>
                  <a:txBody>
                    <a:bodyPr/>
                    <a:lstStyle/>
                    <a:p>
                      <a:pPr marL="2540" algn="ctr">
                        <a:lnSpc>
                          <a:spcPts val="919"/>
                        </a:lnSpc>
                      </a:pPr>
                      <a:r>
                        <a:rPr sz="700" spc="-25" dirty="0">
                          <a:latin typeface="Calibri"/>
                          <a:cs typeface="Calibri"/>
                        </a:rPr>
                        <a:t>40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spc="-10" dirty="0">
                          <a:latin typeface="Calibri"/>
                          <a:cs typeface="Calibri"/>
                        </a:rPr>
                        <a:t>8712.00.70.00.11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19"/>
                        </a:lnSpc>
                      </a:pPr>
                      <a:r>
                        <a:rPr sz="700" spc="-10" dirty="0">
                          <a:latin typeface="Calibri"/>
                          <a:cs typeface="Calibri"/>
                        </a:rPr>
                        <a:t>Bilyalı</a:t>
                      </a:r>
                      <a:r>
                        <a:rPr sz="700" spc="15" dirty="0">
                          <a:latin typeface="Calibri"/>
                          <a:cs typeface="Calibri"/>
                        </a:rPr>
                        <a:t> </a:t>
                      </a:r>
                      <a:r>
                        <a:rPr sz="700" spc="-10" dirty="0">
                          <a:latin typeface="Calibri"/>
                          <a:cs typeface="Calibri"/>
                        </a:rPr>
                        <a:t>rulmanı</a:t>
                      </a:r>
                      <a:r>
                        <a:rPr sz="700" spc="15" dirty="0">
                          <a:latin typeface="Calibri"/>
                          <a:cs typeface="Calibri"/>
                        </a:rPr>
                        <a:t> </a:t>
                      </a:r>
                      <a:r>
                        <a:rPr sz="700" spc="-10" dirty="0">
                          <a:latin typeface="Calibri"/>
                          <a:cs typeface="Calibri"/>
                        </a:rPr>
                        <a:t>olmayanlar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19"/>
                        </a:lnSpc>
                      </a:pPr>
                      <a:r>
                        <a:rPr sz="700" dirty="0">
                          <a:latin typeface="Calibri"/>
                          <a:cs typeface="Calibri"/>
                        </a:rPr>
                        <a:t>Yalnızca</a:t>
                      </a:r>
                      <a:r>
                        <a:rPr sz="700" spc="-10" dirty="0">
                          <a:latin typeface="Calibri"/>
                          <a:cs typeface="Calibri"/>
                        </a:rPr>
                        <a:t> </a:t>
                      </a:r>
                      <a:r>
                        <a:rPr sz="700" dirty="0">
                          <a:latin typeface="Calibri"/>
                          <a:cs typeface="Calibri"/>
                        </a:rPr>
                        <a:t>sele</a:t>
                      </a:r>
                      <a:r>
                        <a:rPr sz="700" spc="-10" dirty="0">
                          <a:latin typeface="Calibri"/>
                          <a:cs typeface="Calibri"/>
                        </a:rPr>
                        <a:t> yüksekliği</a:t>
                      </a:r>
                      <a:r>
                        <a:rPr sz="700" spc="-15" dirty="0">
                          <a:latin typeface="Calibri"/>
                          <a:cs typeface="Calibri"/>
                        </a:rPr>
                        <a:t> </a:t>
                      </a:r>
                      <a:r>
                        <a:rPr sz="700" dirty="0">
                          <a:latin typeface="Calibri"/>
                          <a:cs typeface="Calibri"/>
                        </a:rPr>
                        <a:t>435</a:t>
                      </a:r>
                      <a:r>
                        <a:rPr sz="700" spc="-10" dirty="0">
                          <a:latin typeface="Calibri"/>
                          <a:cs typeface="Calibri"/>
                        </a:rPr>
                        <a:t> </a:t>
                      </a:r>
                      <a:r>
                        <a:rPr sz="700" dirty="0">
                          <a:latin typeface="Calibri"/>
                          <a:cs typeface="Calibri"/>
                        </a:rPr>
                        <a:t>mm</a:t>
                      </a:r>
                      <a:r>
                        <a:rPr sz="700" spc="-5" dirty="0">
                          <a:latin typeface="Calibri"/>
                          <a:cs typeface="Calibri"/>
                        </a:rPr>
                        <a:t> </a:t>
                      </a:r>
                      <a:r>
                        <a:rPr sz="700" dirty="0">
                          <a:latin typeface="Calibri"/>
                          <a:cs typeface="Calibri"/>
                        </a:rPr>
                        <a:t>ile</a:t>
                      </a:r>
                      <a:r>
                        <a:rPr sz="700" spc="-10" dirty="0">
                          <a:latin typeface="Calibri"/>
                          <a:cs typeface="Calibri"/>
                        </a:rPr>
                        <a:t> </a:t>
                      </a:r>
                      <a:r>
                        <a:rPr sz="700" dirty="0">
                          <a:latin typeface="Calibri"/>
                          <a:cs typeface="Calibri"/>
                        </a:rPr>
                        <a:t>635</a:t>
                      </a:r>
                      <a:r>
                        <a:rPr sz="700" spc="-10" dirty="0">
                          <a:latin typeface="Calibri"/>
                          <a:cs typeface="Calibri"/>
                        </a:rPr>
                        <a:t> </a:t>
                      </a:r>
                      <a:r>
                        <a:rPr sz="700" dirty="0">
                          <a:latin typeface="Calibri"/>
                          <a:cs typeface="Calibri"/>
                        </a:rPr>
                        <a:t>mm</a:t>
                      </a:r>
                      <a:r>
                        <a:rPr sz="700" spc="-5" dirty="0">
                          <a:latin typeface="Calibri"/>
                          <a:cs typeface="Calibri"/>
                        </a:rPr>
                        <a:t> </a:t>
                      </a:r>
                      <a:r>
                        <a:rPr sz="700" spc="-10" dirty="0">
                          <a:latin typeface="Calibri"/>
                          <a:cs typeface="Calibri"/>
                        </a:rPr>
                        <a:t>arasında </a:t>
                      </a:r>
                      <a:r>
                        <a:rPr sz="700" dirty="0">
                          <a:latin typeface="Calibri"/>
                          <a:cs typeface="Calibri"/>
                        </a:rPr>
                        <a:t>olan</a:t>
                      </a:r>
                      <a:r>
                        <a:rPr sz="700" spc="-10" dirty="0">
                          <a:latin typeface="Calibri"/>
                          <a:cs typeface="Calibri"/>
                        </a:rPr>
                        <a:t> </a:t>
                      </a:r>
                      <a:r>
                        <a:rPr sz="700" dirty="0">
                          <a:latin typeface="Calibri"/>
                          <a:cs typeface="Calibri"/>
                        </a:rPr>
                        <a:t>çocuk</a:t>
                      </a:r>
                      <a:r>
                        <a:rPr sz="700" spc="-15" dirty="0">
                          <a:latin typeface="Calibri"/>
                          <a:cs typeface="Calibri"/>
                        </a:rPr>
                        <a:t> </a:t>
                      </a:r>
                      <a:r>
                        <a:rPr sz="700" spc="-10" dirty="0">
                          <a:latin typeface="Calibri"/>
                          <a:cs typeface="Calibri"/>
                        </a:rPr>
                        <a:t>bisikletleri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18619">
                <a:tc>
                  <a:txBody>
                    <a:bodyPr/>
                    <a:lstStyle/>
                    <a:p>
                      <a:pPr marL="2540" algn="ctr">
                        <a:lnSpc>
                          <a:spcPts val="930"/>
                        </a:lnSpc>
                      </a:pPr>
                      <a:r>
                        <a:rPr sz="700" spc="-25" dirty="0">
                          <a:latin typeface="Calibri"/>
                          <a:cs typeface="Calibri"/>
                        </a:rPr>
                        <a:t>41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30"/>
                        </a:lnSpc>
                      </a:pPr>
                      <a:r>
                        <a:rPr sz="700" spc="-10" dirty="0">
                          <a:latin typeface="Calibri"/>
                          <a:cs typeface="Calibri"/>
                        </a:rPr>
                        <a:t>8712.00.70.00.19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3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30"/>
                        </a:lnSpc>
                      </a:pPr>
                      <a:r>
                        <a:rPr sz="700" dirty="0">
                          <a:latin typeface="Calibri"/>
                          <a:cs typeface="Calibri"/>
                        </a:rPr>
                        <a:t>Yalnızca</a:t>
                      </a:r>
                      <a:r>
                        <a:rPr sz="700" spc="-10" dirty="0">
                          <a:latin typeface="Calibri"/>
                          <a:cs typeface="Calibri"/>
                        </a:rPr>
                        <a:t> </a:t>
                      </a:r>
                      <a:r>
                        <a:rPr sz="700" dirty="0">
                          <a:latin typeface="Calibri"/>
                          <a:cs typeface="Calibri"/>
                        </a:rPr>
                        <a:t>sele</a:t>
                      </a:r>
                      <a:r>
                        <a:rPr sz="700" spc="-10" dirty="0">
                          <a:latin typeface="Calibri"/>
                          <a:cs typeface="Calibri"/>
                        </a:rPr>
                        <a:t> yüksekliği</a:t>
                      </a:r>
                      <a:r>
                        <a:rPr sz="700" spc="-15" dirty="0">
                          <a:latin typeface="Calibri"/>
                          <a:cs typeface="Calibri"/>
                        </a:rPr>
                        <a:t> </a:t>
                      </a:r>
                      <a:r>
                        <a:rPr sz="700" dirty="0">
                          <a:latin typeface="Calibri"/>
                          <a:cs typeface="Calibri"/>
                        </a:rPr>
                        <a:t>435</a:t>
                      </a:r>
                      <a:r>
                        <a:rPr sz="700" spc="-10" dirty="0">
                          <a:latin typeface="Calibri"/>
                          <a:cs typeface="Calibri"/>
                        </a:rPr>
                        <a:t> </a:t>
                      </a:r>
                      <a:r>
                        <a:rPr sz="700" dirty="0">
                          <a:latin typeface="Calibri"/>
                          <a:cs typeface="Calibri"/>
                        </a:rPr>
                        <a:t>mm</a:t>
                      </a:r>
                      <a:r>
                        <a:rPr sz="700" spc="-5" dirty="0">
                          <a:latin typeface="Calibri"/>
                          <a:cs typeface="Calibri"/>
                        </a:rPr>
                        <a:t> </a:t>
                      </a:r>
                      <a:r>
                        <a:rPr sz="700" dirty="0">
                          <a:latin typeface="Calibri"/>
                          <a:cs typeface="Calibri"/>
                        </a:rPr>
                        <a:t>ile</a:t>
                      </a:r>
                      <a:r>
                        <a:rPr sz="700" spc="-10" dirty="0">
                          <a:latin typeface="Calibri"/>
                          <a:cs typeface="Calibri"/>
                        </a:rPr>
                        <a:t> </a:t>
                      </a:r>
                      <a:r>
                        <a:rPr sz="700" dirty="0">
                          <a:latin typeface="Calibri"/>
                          <a:cs typeface="Calibri"/>
                        </a:rPr>
                        <a:t>635</a:t>
                      </a:r>
                      <a:r>
                        <a:rPr sz="700" spc="-10" dirty="0">
                          <a:latin typeface="Calibri"/>
                          <a:cs typeface="Calibri"/>
                        </a:rPr>
                        <a:t> </a:t>
                      </a:r>
                      <a:r>
                        <a:rPr sz="700" dirty="0">
                          <a:latin typeface="Calibri"/>
                          <a:cs typeface="Calibri"/>
                        </a:rPr>
                        <a:t>mm</a:t>
                      </a:r>
                      <a:r>
                        <a:rPr sz="700" spc="-5" dirty="0">
                          <a:latin typeface="Calibri"/>
                          <a:cs typeface="Calibri"/>
                        </a:rPr>
                        <a:t> </a:t>
                      </a:r>
                      <a:r>
                        <a:rPr sz="700" spc="-10" dirty="0">
                          <a:latin typeface="Calibri"/>
                          <a:cs typeface="Calibri"/>
                        </a:rPr>
                        <a:t>arasında </a:t>
                      </a:r>
                      <a:r>
                        <a:rPr sz="700" dirty="0">
                          <a:latin typeface="Calibri"/>
                          <a:cs typeface="Calibri"/>
                        </a:rPr>
                        <a:t>olan</a:t>
                      </a:r>
                      <a:r>
                        <a:rPr sz="700" spc="-10" dirty="0">
                          <a:latin typeface="Calibri"/>
                          <a:cs typeface="Calibri"/>
                        </a:rPr>
                        <a:t> </a:t>
                      </a:r>
                      <a:r>
                        <a:rPr sz="700" dirty="0">
                          <a:latin typeface="Calibri"/>
                          <a:cs typeface="Calibri"/>
                        </a:rPr>
                        <a:t>çocuk</a:t>
                      </a:r>
                      <a:r>
                        <a:rPr sz="700" spc="-15" dirty="0">
                          <a:latin typeface="Calibri"/>
                          <a:cs typeface="Calibri"/>
                        </a:rPr>
                        <a:t> </a:t>
                      </a:r>
                      <a:r>
                        <a:rPr sz="700" spc="-10" dirty="0">
                          <a:latin typeface="Calibri"/>
                          <a:cs typeface="Calibri"/>
                        </a:rPr>
                        <a:t>bisikletleri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16891">
                <a:tc>
                  <a:txBody>
                    <a:bodyPr/>
                    <a:lstStyle/>
                    <a:p>
                      <a:pPr marL="2540" algn="ctr">
                        <a:lnSpc>
                          <a:spcPts val="919"/>
                        </a:lnSpc>
                      </a:pPr>
                      <a:r>
                        <a:rPr sz="700" spc="-25" dirty="0">
                          <a:latin typeface="Calibri"/>
                          <a:cs typeface="Calibri"/>
                        </a:rPr>
                        <a:t>48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spc="-10" dirty="0">
                          <a:latin typeface="Calibri"/>
                          <a:cs typeface="Calibri"/>
                        </a:rPr>
                        <a:t>9403.20.20.00.11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19"/>
                        </a:lnSpc>
                      </a:pPr>
                      <a:r>
                        <a:rPr sz="700" dirty="0">
                          <a:latin typeface="Calibri"/>
                          <a:cs typeface="Calibri"/>
                        </a:rPr>
                        <a:t>Çocuk</a:t>
                      </a:r>
                      <a:r>
                        <a:rPr sz="700" spc="-5" dirty="0">
                          <a:latin typeface="Calibri"/>
                          <a:cs typeface="Calibri"/>
                        </a:rPr>
                        <a:t> </a:t>
                      </a:r>
                      <a:r>
                        <a:rPr sz="700" spc="-10" dirty="0">
                          <a:latin typeface="Calibri"/>
                          <a:cs typeface="Calibri"/>
                        </a:rPr>
                        <a:t>karyolaları</a:t>
                      </a:r>
                      <a:r>
                        <a:rPr sz="700" dirty="0">
                          <a:latin typeface="Calibri"/>
                          <a:cs typeface="Calibri"/>
                        </a:rPr>
                        <a:t> ve</a:t>
                      </a:r>
                      <a:r>
                        <a:rPr sz="700" spc="5" dirty="0">
                          <a:latin typeface="Calibri"/>
                          <a:cs typeface="Calibri"/>
                        </a:rPr>
                        <a:t> </a:t>
                      </a:r>
                      <a:r>
                        <a:rPr sz="700" spc="-10" dirty="0">
                          <a:latin typeface="Calibri"/>
                          <a:cs typeface="Calibri"/>
                        </a:rPr>
                        <a:t>beşikler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19"/>
                        </a:lnSpc>
                      </a:pPr>
                      <a:r>
                        <a:rPr sz="700" dirty="0">
                          <a:latin typeface="Calibri"/>
                          <a:cs typeface="Calibri"/>
                        </a:rPr>
                        <a:t>İç</a:t>
                      </a:r>
                      <a:r>
                        <a:rPr sz="700" spc="-15" dirty="0">
                          <a:latin typeface="Calibri"/>
                          <a:cs typeface="Calibri"/>
                        </a:rPr>
                        <a:t> </a:t>
                      </a:r>
                      <a:r>
                        <a:rPr sz="700" dirty="0">
                          <a:latin typeface="Calibri"/>
                          <a:cs typeface="Calibri"/>
                        </a:rPr>
                        <a:t>taban</a:t>
                      </a:r>
                      <a:r>
                        <a:rPr sz="700" spc="-15" dirty="0">
                          <a:latin typeface="Calibri"/>
                          <a:cs typeface="Calibri"/>
                        </a:rPr>
                        <a:t> </a:t>
                      </a:r>
                      <a:r>
                        <a:rPr sz="700" dirty="0">
                          <a:latin typeface="Calibri"/>
                          <a:cs typeface="Calibri"/>
                        </a:rPr>
                        <a:t>uzunluğu</a:t>
                      </a:r>
                      <a:r>
                        <a:rPr sz="700" spc="-15" dirty="0">
                          <a:latin typeface="Calibri"/>
                          <a:cs typeface="Calibri"/>
                        </a:rPr>
                        <a:t> </a:t>
                      </a:r>
                      <a:r>
                        <a:rPr sz="700" dirty="0">
                          <a:latin typeface="Calibri"/>
                          <a:cs typeface="Calibri"/>
                        </a:rPr>
                        <a:t>1400</a:t>
                      </a:r>
                      <a:r>
                        <a:rPr sz="700" spc="-25" dirty="0">
                          <a:latin typeface="Calibri"/>
                          <a:cs typeface="Calibri"/>
                        </a:rPr>
                        <a:t> </a:t>
                      </a:r>
                      <a:r>
                        <a:rPr sz="700" dirty="0">
                          <a:latin typeface="Calibri"/>
                          <a:cs typeface="Calibri"/>
                        </a:rPr>
                        <a:t>mm’e</a:t>
                      </a:r>
                      <a:r>
                        <a:rPr sz="700" spc="-15" dirty="0">
                          <a:latin typeface="Calibri"/>
                          <a:cs typeface="Calibri"/>
                        </a:rPr>
                        <a:t> </a:t>
                      </a:r>
                      <a:r>
                        <a:rPr sz="700" spc="-10" dirty="0">
                          <a:latin typeface="Calibri"/>
                          <a:cs typeface="Calibri"/>
                        </a:rPr>
                        <a:t>kadar</a:t>
                      </a:r>
                      <a:r>
                        <a:rPr sz="700" spc="-20" dirty="0">
                          <a:latin typeface="Calibri"/>
                          <a:cs typeface="Calibri"/>
                        </a:rPr>
                        <a:t> </a:t>
                      </a:r>
                      <a:r>
                        <a:rPr sz="700" dirty="0">
                          <a:latin typeface="Calibri"/>
                          <a:cs typeface="Calibri"/>
                        </a:rPr>
                        <a:t>olan</a:t>
                      </a:r>
                      <a:r>
                        <a:rPr sz="700" spc="-15" dirty="0">
                          <a:latin typeface="Calibri"/>
                          <a:cs typeface="Calibri"/>
                        </a:rPr>
                        <a:t> </a:t>
                      </a:r>
                      <a:r>
                        <a:rPr sz="700" dirty="0">
                          <a:latin typeface="Calibri"/>
                          <a:cs typeface="Calibri"/>
                        </a:rPr>
                        <a:t>çocuk</a:t>
                      </a:r>
                      <a:r>
                        <a:rPr sz="700" spc="-5" dirty="0">
                          <a:latin typeface="Calibri"/>
                          <a:cs typeface="Calibri"/>
                        </a:rPr>
                        <a:t> </a:t>
                      </a:r>
                      <a:r>
                        <a:rPr sz="700" spc="-10" dirty="0">
                          <a:latin typeface="Calibri"/>
                          <a:cs typeface="Calibri"/>
                        </a:rPr>
                        <a:t>karyolaları, </a:t>
                      </a:r>
                      <a:r>
                        <a:rPr sz="700" dirty="0">
                          <a:latin typeface="Calibri"/>
                          <a:cs typeface="Calibri"/>
                        </a:rPr>
                        <a:t>beşikler</a:t>
                      </a:r>
                      <a:r>
                        <a:rPr sz="700" spc="-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anne</a:t>
                      </a:r>
                      <a:r>
                        <a:rPr sz="700" spc="-15" dirty="0">
                          <a:latin typeface="Calibri"/>
                          <a:cs typeface="Calibri"/>
                        </a:rPr>
                        <a:t> </a:t>
                      </a:r>
                      <a:r>
                        <a:rPr sz="700" dirty="0">
                          <a:latin typeface="Calibri"/>
                          <a:cs typeface="Calibri"/>
                        </a:rPr>
                        <a:t>yanı</a:t>
                      </a:r>
                      <a:r>
                        <a:rPr sz="700" spc="-20" dirty="0">
                          <a:latin typeface="Calibri"/>
                          <a:cs typeface="Calibri"/>
                        </a:rPr>
                        <a:t> </a:t>
                      </a:r>
                      <a:r>
                        <a:rPr sz="700" spc="-10" dirty="0">
                          <a:latin typeface="Calibri"/>
                          <a:cs typeface="Calibri"/>
                        </a:rPr>
                        <a:t>yataklar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118619">
                <a:tc>
                  <a:txBody>
                    <a:bodyPr/>
                    <a:lstStyle/>
                    <a:p>
                      <a:pPr marL="2540" algn="ctr">
                        <a:lnSpc>
                          <a:spcPts val="930"/>
                        </a:lnSpc>
                      </a:pPr>
                      <a:r>
                        <a:rPr sz="700" spc="-25" dirty="0">
                          <a:latin typeface="Calibri"/>
                          <a:cs typeface="Calibri"/>
                        </a:rPr>
                        <a:t>49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30"/>
                        </a:lnSpc>
                      </a:pPr>
                      <a:r>
                        <a:rPr sz="700" spc="-10" dirty="0">
                          <a:latin typeface="Calibri"/>
                          <a:cs typeface="Calibri"/>
                        </a:rPr>
                        <a:t>9403.50.00.00.11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30"/>
                        </a:lnSpc>
                      </a:pPr>
                      <a:r>
                        <a:rPr sz="700" dirty="0">
                          <a:latin typeface="Calibri"/>
                          <a:cs typeface="Calibri"/>
                        </a:rPr>
                        <a:t>Çocuk</a:t>
                      </a:r>
                      <a:r>
                        <a:rPr sz="700" spc="-5" dirty="0">
                          <a:latin typeface="Calibri"/>
                          <a:cs typeface="Calibri"/>
                        </a:rPr>
                        <a:t> </a:t>
                      </a:r>
                      <a:r>
                        <a:rPr sz="700" spc="-10" dirty="0">
                          <a:latin typeface="Calibri"/>
                          <a:cs typeface="Calibri"/>
                        </a:rPr>
                        <a:t>karyolaları</a:t>
                      </a:r>
                      <a:r>
                        <a:rPr sz="700" dirty="0">
                          <a:latin typeface="Calibri"/>
                          <a:cs typeface="Calibri"/>
                        </a:rPr>
                        <a:t> ve</a:t>
                      </a:r>
                      <a:r>
                        <a:rPr sz="700" spc="5" dirty="0">
                          <a:latin typeface="Calibri"/>
                          <a:cs typeface="Calibri"/>
                        </a:rPr>
                        <a:t> </a:t>
                      </a:r>
                      <a:r>
                        <a:rPr sz="700" spc="-10" dirty="0">
                          <a:latin typeface="Calibri"/>
                          <a:cs typeface="Calibri"/>
                        </a:rPr>
                        <a:t>beşikler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30"/>
                        </a:lnSpc>
                      </a:pPr>
                      <a:r>
                        <a:rPr sz="700" dirty="0">
                          <a:latin typeface="Calibri"/>
                          <a:cs typeface="Calibri"/>
                        </a:rPr>
                        <a:t>İç</a:t>
                      </a:r>
                      <a:r>
                        <a:rPr sz="700" spc="-15" dirty="0">
                          <a:latin typeface="Calibri"/>
                          <a:cs typeface="Calibri"/>
                        </a:rPr>
                        <a:t> </a:t>
                      </a:r>
                      <a:r>
                        <a:rPr sz="700" dirty="0">
                          <a:latin typeface="Calibri"/>
                          <a:cs typeface="Calibri"/>
                        </a:rPr>
                        <a:t>taban</a:t>
                      </a:r>
                      <a:r>
                        <a:rPr sz="700" spc="-15" dirty="0">
                          <a:latin typeface="Calibri"/>
                          <a:cs typeface="Calibri"/>
                        </a:rPr>
                        <a:t> </a:t>
                      </a:r>
                      <a:r>
                        <a:rPr sz="700" dirty="0">
                          <a:latin typeface="Calibri"/>
                          <a:cs typeface="Calibri"/>
                        </a:rPr>
                        <a:t>uzunluğu</a:t>
                      </a:r>
                      <a:r>
                        <a:rPr sz="700" spc="-15" dirty="0">
                          <a:latin typeface="Calibri"/>
                          <a:cs typeface="Calibri"/>
                        </a:rPr>
                        <a:t> </a:t>
                      </a:r>
                      <a:r>
                        <a:rPr sz="700" dirty="0">
                          <a:latin typeface="Calibri"/>
                          <a:cs typeface="Calibri"/>
                        </a:rPr>
                        <a:t>1400</a:t>
                      </a:r>
                      <a:r>
                        <a:rPr sz="700" spc="-25" dirty="0">
                          <a:latin typeface="Calibri"/>
                          <a:cs typeface="Calibri"/>
                        </a:rPr>
                        <a:t> </a:t>
                      </a:r>
                      <a:r>
                        <a:rPr sz="700" dirty="0">
                          <a:latin typeface="Calibri"/>
                          <a:cs typeface="Calibri"/>
                        </a:rPr>
                        <a:t>mm’e</a:t>
                      </a:r>
                      <a:r>
                        <a:rPr sz="700" spc="-15" dirty="0">
                          <a:latin typeface="Calibri"/>
                          <a:cs typeface="Calibri"/>
                        </a:rPr>
                        <a:t> </a:t>
                      </a:r>
                      <a:r>
                        <a:rPr sz="700" spc="-10" dirty="0">
                          <a:latin typeface="Calibri"/>
                          <a:cs typeface="Calibri"/>
                        </a:rPr>
                        <a:t>kadar</a:t>
                      </a:r>
                      <a:r>
                        <a:rPr sz="700" spc="-20" dirty="0">
                          <a:latin typeface="Calibri"/>
                          <a:cs typeface="Calibri"/>
                        </a:rPr>
                        <a:t> </a:t>
                      </a:r>
                      <a:r>
                        <a:rPr sz="700" dirty="0">
                          <a:latin typeface="Calibri"/>
                          <a:cs typeface="Calibri"/>
                        </a:rPr>
                        <a:t>olan</a:t>
                      </a:r>
                      <a:r>
                        <a:rPr sz="700" spc="-15" dirty="0">
                          <a:latin typeface="Calibri"/>
                          <a:cs typeface="Calibri"/>
                        </a:rPr>
                        <a:t> </a:t>
                      </a:r>
                      <a:r>
                        <a:rPr sz="700" dirty="0">
                          <a:latin typeface="Calibri"/>
                          <a:cs typeface="Calibri"/>
                        </a:rPr>
                        <a:t>çocuk</a:t>
                      </a:r>
                      <a:r>
                        <a:rPr sz="700" spc="-5" dirty="0">
                          <a:latin typeface="Calibri"/>
                          <a:cs typeface="Calibri"/>
                        </a:rPr>
                        <a:t> </a:t>
                      </a:r>
                      <a:r>
                        <a:rPr sz="700" spc="-10" dirty="0">
                          <a:latin typeface="Calibri"/>
                          <a:cs typeface="Calibri"/>
                        </a:rPr>
                        <a:t>karyolaları, </a:t>
                      </a:r>
                      <a:r>
                        <a:rPr sz="700" dirty="0">
                          <a:latin typeface="Calibri"/>
                          <a:cs typeface="Calibri"/>
                        </a:rPr>
                        <a:t>beşikler</a:t>
                      </a:r>
                      <a:r>
                        <a:rPr sz="700" spc="-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anne</a:t>
                      </a:r>
                      <a:r>
                        <a:rPr sz="700" spc="-15" dirty="0">
                          <a:latin typeface="Calibri"/>
                          <a:cs typeface="Calibri"/>
                        </a:rPr>
                        <a:t> </a:t>
                      </a:r>
                      <a:r>
                        <a:rPr sz="700" dirty="0">
                          <a:latin typeface="Calibri"/>
                          <a:cs typeface="Calibri"/>
                        </a:rPr>
                        <a:t>yanı</a:t>
                      </a:r>
                      <a:r>
                        <a:rPr sz="700" spc="-20" dirty="0">
                          <a:latin typeface="Calibri"/>
                          <a:cs typeface="Calibri"/>
                        </a:rPr>
                        <a:t> </a:t>
                      </a:r>
                      <a:r>
                        <a:rPr sz="700" spc="-10" dirty="0">
                          <a:latin typeface="Calibri"/>
                          <a:cs typeface="Calibri"/>
                        </a:rPr>
                        <a:t>yataklar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116891">
                <a:tc>
                  <a:txBody>
                    <a:bodyPr/>
                    <a:lstStyle/>
                    <a:p>
                      <a:pPr marL="2540" algn="ctr">
                        <a:lnSpc>
                          <a:spcPts val="919"/>
                        </a:lnSpc>
                      </a:pPr>
                      <a:r>
                        <a:rPr sz="700" spc="-25" dirty="0">
                          <a:latin typeface="Calibri"/>
                          <a:cs typeface="Calibri"/>
                        </a:rPr>
                        <a:t>50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spc="-10" dirty="0">
                          <a:latin typeface="Calibri"/>
                          <a:cs typeface="Calibri"/>
                        </a:rPr>
                        <a:t>9403.70.00.00.11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19"/>
                        </a:lnSpc>
                      </a:pPr>
                      <a:r>
                        <a:rPr sz="700" dirty="0">
                          <a:latin typeface="Calibri"/>
                          <a:cs typeface="Calibri"/>
                        </a:rPr>
                        <a:t>Çocuk</a:t>
                      </a:r>
                      <a:r>
                        <a:rPr sz="700" spc="-5" dirty="0">
                          <a:latin typeface="Calibri"/>
                          <a:cs typeface="Calibri"/>
                        </a:rPr>
                        <a:t> </a:t>
                      </a:r>
                      <a:r>
                        <a:rPr sz="700" spc="-10" dirty="0">
                          <a:latin typeface="Calibri"/>
                          <a:cs typeface="Calibri"/>
                        </a:rPr>
                        <a:t>karyolaları</a:t>
                      </a:r>
                      <a:r>
                        <a:rPr sz="700" dirty="0">
                          <a:latin typeface="Calibri"/>
                          <a:cs typeface="Calibri"/>
                        </a:rPr>
                        <a:t> ve</a:t>
                      </a:r>
                      <a:r>
                        <a:rPr sz="700" spc="5" dirty="0">
                          <a:latin typeface="Calibri"/>
                          <a:cs typeface="Calibri"/>
                        </a:rPr>
                        <a:t> </a:t>
                      </a:r>
                      <a:r>
                        <a:rPr sz="700" spc="-10" dirty="0">
                          <a:latin typeface="Calibri"/>
                          <a:cs typeface="Calibri"/>
                        </a:rPr>
                        <a:t>beşikler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19"/>
                        </a:lnSpc>
                      </a:pPr>
                      <a:r>
                        <a:rPr sz="700" dirty="0">
                          <a:latin typeface="Calibri"/>
                          <a:cs typeface="Calibri"/>
                        </a:rPr>
                        <a:t>İç</a:t>
                      </a:r>
                      <a:r>
                        <a:rPr sz="700" spc="-15" dirty="0">
                          <a:latin typeface="Calibri"/>
                          <a:cs typeface="Calibri"/>
                        </a:rPr>
                        <a:t> </a:t>
                      </a:r>
                      <a:r>
                        <a:rPr sz="700" dirty="0">
                          <a:latin typeface="Calibri"/>
                          <a:cs typeface="Calibri"/>
                        </a:rPr>
                        <a:t>taban</a:t>
                      </a:r>
                      <a:r>
                        <a:rPr sz="700" spc="-15" dirty="0">
                          <a:latin typeface="Calibri"/>
                          <a:cs typeface="Calibri"/>
                        </a:rPr>
                        <a:t> </a:t>
                      </a:r>
                      <a:r>
                        <a:rPr sz="700" dirty="0">
                          <a:latin typeface="Calibri"/>
                          <a:cs typeface="Calibri"/>
                        </a:rPr>
                        <a:t>uzunluğu</a:t>
                      </a:r>
                      <a:r>
                        <a:rPr sz="700" spc="-15" dirty="0">
                          <a:latin typeface="Calibri"/>
                          <a:cs typeface="Calibri"/>
                        </a:rPr>
                        <a:t> </a:t>
                      </a:r>
                      <a:r>
                        <a:rPr sz="700" dirty="0">
                          <a:latin typeface="Calibri"/>
                          <a:cs typeface="Calibri"/>
                        </a:rPr>
                        <a:t>1400</a:t>
                      </a:r>
                      <a:r>
                        <a:rPr sz="700" spc="-25" dirty="0">
                          <a:latin typeface="Calibri"/>
                          <a:cs typeface="Calibri"/>
                        </a:rPr>
                        <a:t> </a:t>
                      </a:r>
                      <a:r>
                        <a:rPr sz="700" dirty="0">
                          <a:latin typeface="Calibri"/>
                          <a:cs typeface="Calibri"/>
                        </a:rPr>
                        <a:t>mm’e</a:t>
                      </a:r>
                      <a:r>
                        <a:rPr sz="700" spc="-15" dirty="0">
                          <a:latin typeface="Calibri"/>
                          <a:cs typeface="Calibri"/>
                        </a:rPr>
                        <a:t> </a:t>
                      </a:r>
                      <a:r>
                        <a:rPr sz="700" spc="-10" dirty="0">
                          <a:latin typeface="Calibri"/>
                          <a:cs typeface="Calibri"/>
                        </a:rPr>
                        <a:t>kadar</a:t>
                      </a:r>
                      <a:r>
                        <a:rPr sz="700" spc="-20" dirty="0">
                          <a:latin typeface="Calibri"/>
                          <a:cs typeface="Calibri"/>
                        </a:rPr>
                        <a:t> </a:t>
                      </a:r>
                      <a:r>
                        <a:rPr sz="700" dirty="0">
                          <a:latin typeface="Calibri"/>
                          <a:cs typeface="Calibri"/>
                        </a:rPr>
                        <a:t>olan</a:t>
                      </a:r>
                      <a:r>
                        <a:rPr sz="700" spc="-15" dirty="0">
                          <a:latin typeface="Calibri"/>
                          <a:cs typeface="Calibri"/>
                        </a:rPr>
                        <a:t> </a:t>
                      </a:r>
                      <a:r>
                        <a:rPr sz="700" dirty="0">
                          <a:latin typeface="Calibri"/>
                          <a:cs typeface="Calibri"/>
                        </a:rPr>
                        <a:t>çocuk</a:t>
                      </a:r>
                      <a:r>
                        <a:rPr sz="700" spc="-5" dirty="0">
                          <a:latin typeface="Calibri"/>
                          <a:cs typeface="Calibri"/>
                        </a:rPr>
                        <a:t> </a:t>
                      </a:r>
                      <a:r>
                        <a:rPr sz="700" spc="-10" dirty="0">
                          <a:latin typeface="Calibri"/>
                          <a:cs typeface="Calibri"/>
                        </a:rPr>
                        <a:t>karyolaları, </a:t>
                      </a:r>
                      <a:r>
                        <a:rPr sz="700" dirty="0">
                          <a:latin typeface="Calibri"/>
                          <a:cs typeface="Calibri"/>
                        </a:rPr>
                        <a:t>beşikler</a:t>
                      </a:r>
                      <a:r>
                        <a:rPr sz="700" spc="-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anne</a:t>
                      </a:r>
                      <a:r>
                        <a:rPr sz="700" spc="-15" dirty="0">
                          <a:latin typeface="Calibri"/>
                          <a:cs typeface="Calibri"/>
                        </a:rPr>
                        <a:t> </a:t>
                      </a:r>
                      <a:r>
                        <a:rPr sz="700" dirty="0">
                          <a:latin typeface="Calibri"/>
                          <a:cs typeface="Calibri"/>
                        </a:rPr>
                        <a:t>yanı</a:t>
                      </a:r>
                      <a:r>
                        <a:rPr sz="700" spc="-20" dirty="0">
                          <a:latin typeface="Calibri"/>
                          <a:cs typeface="Calibri"/>
                        </a:rPr>
                        <a:t> </a:t>
                      </a:r>
                      <a:r>
                        <a:rPr sz="700" spc="-10" dirty="0">
                          <a:latin typeface="Calibri"/>
                          <a:cs typeface="Calibri"/>
                        </a:rPr>
                        <a:t>yataklar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118619">
                <a:tc>
                  <a:txBody>
                    <a:bodyPr/>
                    <a:lstStyle/>
                    <a:p>
                      <a:pPr marL="2540" algn="ctr">
                        <a:lnSpc>
                          <a:spcPts val="930"/>
                        </a:lnSpc>
                      </a:pPr>
                      <a:r>
                        <a:rPr sz="700" spc="-25" dirty="0">
                          <a:latin typeface="Calibri"/>
                          <a:cs typeface="Calibri"/>
                        </a:rPr>
                        <a:t>51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30"/>
                        </a:lnSpc>
                      </a:pPr>
                      <a:r>
                        <a:rPr sz="700" spc="-10" dirty="0">
                          <a:latin typeface="Calibri"/>
                          <a:cs typeface="Calibri"/>
                        </a:rPr>
                        <a:t>9403.82.00.00.00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30"/>
                        </a:lnSpc>
                      </a:pPr>
                      <a:r>
                        <a:rPr sz="700" spc="-10" dirty="0">
                          <a:latin typeface="Calibri"/>
                          <a:cs typeface="Calibri"/>
                        </a:rPr>
                        <a:t>Bambudan</a:t>
                      </a:r>
                      <a:r>
                        <a:rPr sz="700" spc="1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30"/>
                        </a:lnSpc>
                      </a:pPr>
                      <a:r>
                        <a:rPr sz="700" dirty="0">
                          <a:latin typeface="Calibri"/>
                          <a:cs typeface="Calibri"/>
                        </a:rPr>
                        <a:t>İç</a:t>
                      </a:r>
                      <a:r>
                        <a:rPr sz="700" spc="-15" dirty="0">
                          <a:latin typeface="Calibri"/>
                          <a:cs typeface="Calibri"/>
                        </a:rPr>
                        <a:t> </a:t>
                      </a:r>
                      <a:r>
                        <a:rPr sz="700" dirty="0">
                          <a:latin typeface="Calibri"/>
                          <a:cs typeface="Calibri"/>
                        </a:rPr>
                        <a:t>taban</a:t>
                      </a:r>
                      <a:r>
                        <a:rPr sz="700" spc="-15" dirty="0">
                          <a:latin typeface="Calibri"/>
                          <a:cs typeface="Calibri"/>
                        </a:rPr>
                        <a:t> </a:t>
                      </a:r>
                      <a:r>
                        <a:rPr sz="700" dirty="0">
                          <a:latin typeface="Calibri"/>
                          <a:cs typeface="Calibri"/>
                        </a:rPr>
                        <a:t>uzunluğu</a:t>
                      </a:r>
                      <a:r>
                        <a:rPr sz="700" spc="-15" dirty="0">
                          <a:latin typeface="Calibri"/>
                          <a:cs typeface="Calibri"/>
                        </a:rPr>
                        <a:t> </a:t>
                      </a:r>
                      <a:r>
                        <a:rPr sz="700" dirty="0">
                          <a:latin typeface="Calibri"/>
                          <a:cs typeface="Calibri"/>
                        </a:rPr>
                        <a:t>1400</a:t>
                      </a:r>
                      <a:r>
                        <a:rPr sz="700" spc="-25" dirty="0">
                          <a:latin typeface="Calibri"/>
                          <a:cs typeface="Calibri"/>
                        </a:rPr>
                        <a:t> </a:t>
                      </a:r>
                      <a:r>
                        <a:rPr sz="700" dirty="0">
                          <a:latin typeface="Calibri"/>
                          <a:cs typeface="Calibri"/>
                        </a:rPr>
                        <a:t>mm’e</a:t>
                      </a:r>
                      <a:r>
                        <a:rPr sz="700" spc="-15" dirty="0">
                          <a:latin typeface="Calibri"/>
                          <a:cs typeface="Calibri"/>
                        </a:rPr>
                        <a:t> </a:t>
                      </a:r>
                      <a:r>
                        <a:rPr sz="700" spc="-10" dirty="0">
                          <a:latin typeface="Calibri"/>
                          <a:cs typeface="Calibri"/>
                        </a:rPr>
                        <a:t>kadar</a:t>
                      </a:r>
                      <a:r>
                        <a:rPr sz="700" spc="-20" dirty="0">
                          <a:latin typeface="Calibri"/>
                          <a:cs typeface="Calibri"/>
                        </a:rPr>
                        <a:t> </a:t>
                      </a:r>
                      <a:r>
                        <a:rPr sz="700" dirty="0">
                          <a:latin typeface="Calibri"/>
                          <a:cs typeface="Calibri"/>
                        </a:rPr>
                        <a:t>olan</a:t>
                      </a:r>
                      <a:r>
                        <a:rPr sz="700" spc="-15" dirty="0">
                          <a:latin typeface="Calibri"/>
                          <a:cs typeface="Calibri"/>
                        </a:rPr>
                        <a:t> </a:t>
                      </a:r>
                      <a:r>
                        <a:rPr sz="700" dirty="0">
                          <a:latin typeface="Calibri"/>
                          <a:cs typeface="Calibri"/>
                        </a:rPr>
                        <a:t>çocuk</a:t>
                      </a:r>
                      <a:r>
                        <a:rPr sz="700" spc="-5" dirty="0">
                          <a:latin typeface="Calibri"/>
                          <a:cs typeface="Calibri"/>
                        </a:rPr>
                        <a:t> </a:t>
                      </a:r>
                      <a:r>
                        <a:rPr sz="700" spc="-10" dirty="0">
                          <a:latin typeface="Calibri"/>
                          <a:cs typeface="Calibri"/>
                        </a:rPr>
                        <a:t>karyolaları, </a:t>
                      </a:r>
                      <a:r>
                        <a:rPr sz="700" dirty="0">
                          <a:latin typeface="Calibri"/>
                          <a:cs typeface="Calibri"/>
                        </a:rPr>
                        <a:t>beşikler</a:t>
                      </a:r>
                      <a:r>
                        <a:rPr sz="700" spc="-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anne</a:t>
                      </a:r>
                      <a:r>
                        <a:rPr sz="700" spc="-15" dirty="0">
                          <a:latin typeface="Calibri"/>
                          <a:cs typeface="Calibri"/>
                        </a:rPr>
                        <a:t> </a:t>
                      </a:r>
                      <a:r>
                        <a:rPr sz="700" dirty="0">
                          <a:latin typeface="Calibri"/>
                          <a:cs typeface="Calibri"/>
                        </a:rPr>
                        <a:t>yanı</a:t>
                      </a:r>
                      <a:r>
                        <a:rPr sz="700" spc="-20" dirty="0">
                          <a:latin typeface="Calibri"/>
                          <a:cs typeface="Calibri"/>
                        </a:rPr>
                        <a:t> </a:t>
                      </a:r>
                      <a:r>
                        <a:rPr sz="700" spc="-10" dirty="0">
                          <a:latin typeface="Calibri"/>
                          <a:cs typeface="Calibri"/>
                        </a:rPr>
                        <a:t>yataklar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118619">
                <a:tc>
                  <a:txBody>
                    <a:bodyPr/>
                    <a:lstStyle/>
                    <a:p>
                      <a:pPr marL="2540" algn="ctr">
                        <a:lnSpc>
                          <a:spcPts val="930"/>
                        </a:lnSpc>
                      </a:pPr>
                      <a:r>
                        <a:rPr sz="700" spc="-25" dirty="0">
                          <a:latin typeface="Calibri"/>
                          <a:cs typeface="Calibri"/>
                        </a:rPr>
                        <a:t>52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30"/>
                        </a:lnSpc>
                      </a:pPr>
                      <a:r>
                        <a:rPr sz="700" spc="-10" dirty="0">
                          <a:latin typeface="Calibri"/>
                          <a:cs typeface="Calibri"/>
                        </a:rPr>
                        <a:t>9403.83.00.00.00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30"/>
                        </a:lnSpc>
                      </a:pPr>
                      <a:r>
                        <a:rPr sz="700" dirty="0">
                          <a:latin typeface="Calibri"/>
                          <a:cs typeface="Calibri"/>
                        </a:rPr>
                        <a:t>Hint</a:t>
                      </a:r>
                      <a:r>
                        <a:rPr sz="700" spc="-25" dirty="0">
                          <a:latin typeface="Calibri"/>
                          <a:cs typeface="Calibri"/>
                        </a:rPr>
                        <a:t> </a:t>
                      </a:r>
                      <a:r>
                        <a:rPr sz="700" spc="-10" dirty="0">
                          <a:latin typeface="Calibri"/>
                          <a:cs typeface="Calibri"/>
                        </a:rPr>
                        <a:t>kamışından</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30"/>
                        </a:lnSpc>
                      </a:pPr>
                      <a:r>
                        <a:rPr sz="700" dirty="0">
                          <a:latin typeface="Calibri"/>
                          <a:cs typeface="Calibri"/>
                        </a:rPr>
                        <a:t>İç</a:t>
                      </a:r>
                      <a:r>
                        <a:rPr sz="700" spc="-15" dirty="0">
                          <a:latin typeface="Calibri"/>
                          <a:cs typeface="Calibri"/>
                        </a:rPr>
                        <a:t> </a:t>
                      </a:r>
                      <a:r>
                        <a:rPr sz="700" dirty="0">
                          <a:latin typeface="Calibri"/>
                          <a:cs typeface="Calibri"/>
                        </a:rPr>
                        <a:t>taban</a:t>
                      </a:r>
                      <a:r>
                        <a:rPr sz="700" spc="-15" dirty="0">
                          <a:latin typeface="Calibri"/>
                          <a:cs typeface="Calibri"/>
                        </a:rPr>
                        <a:t> </a:t>
                      </a:r>
                      <a:r>
                        <a:rPr sz="700" dirty="0">
                          <a:latin typeface="Calibri"/>
                          <a:cs typeface="Calibri"/>
                        </a:rPr>
                        <a:t>uzunluğu</a:t>
                      </a:r>
                      <a:r>
                        <a:rPr sz="700" spc="-15" dirty="0">
                          <a:latin typeface="Calibri"/>
                          <a:cs typeface="Calibri"/>
                        </a:rPr>
                        <a:t> </a:t>
                      </a:r>
                      <a:r>
                        <a:rPr sz="700" dirty="0">
                          <a:latin typeface="Calibri"/>
                          <a:cs typeface="Calibri"/>
                        </a:rPr>
                        <a:t>1400</a:t>
                      </a:r>
                      <a:r>
                        <a:rPr sz="700" spc="-25" dirty="0">
                          <a:latin typeface="Calibri"/>
                          <a:cs typeface="Calibri"/>
                        </a:rPr>
                        <a:t> </a:t>
                      </a:r>
                      <a:r>
                        <a:rPr sz="700" dirty="0">
                          <a:latin typeface="Calibri"/>
                          <a:cs typeface="Calibri"/>
                        </a:rPr>
                        <a:t>mm’e</a:t>
                      </a:r>
                      <a:r>
                        <a:rPr sz="700" spc="-15" dirty="0">
                          <a:latin typeface="Calibri"/>
                          <a:cs typeface="Calibri"/>
                        </a:rPr>
                        <a:t> </a:t>
                      </a:r>
                      <a:r>
                        <a:rPr sz="700" spc="-10" dirty="0">
                          <a:latin typeface="Calibri"/>
                          <a:cs typeface="Calibri"/>
                        </a:rPr>
                        <a:t>kadar</a:t>
                      </a:r>
                      <a:r>
                        <a:rPr sz="700" spc="-20" dirty="0">
                          <a:latin typeface="Calibri"/>
                          <a:cs typeface="Calibri"/>
                        </a:rPr>
                        <a:t> </a:t>
                      </a:r>
                      <a:r>
                        <a:rPr sz="700" dirty="0">
                          <a:latin typeface="Calibri"/>
                          <a:cs typeface="Calibri"/>
                        </a:rPr>
                        <a:t>olan</a:t>
                      </a:r>
                      <a:r>
                        <a:rPr sz="700" spc="-15" dirty="0">
                          <a:latin typeface="Calibri"/>
                          <a:cs typeface="Calibri"/>
                        </a:rPr>
                        <a:t> </a:t>
                      </a:r>
                      <a:r>
                        <a:rPr sz="700" dirty="0">
                          <a:latin typeface="Calibri"/>
                          <a:cs typeface="Calibri"/>
                        </a:rPr>
                        <a:t>çocuk</a:t>
                      </a:r>
                      <a:r>
                        <a:rPr sz="700" spc="-5" dirty="0">
                          <a:latin typeface="Calibri"/>
                          <a:cs typeface="Calibri"/>
                        </a:rPr>
                        <a:t> </a:t>
                      </a:r>
                      <a:r>
                        <a:rPr sz="700" spc="-10" dirty="0">
                          <a:latin typeface="Calibri"/>
                          <a:cs typeface="Calibri"/>
                        </a:rPr>
                        <a:t>karyolaları, </a:t>
                      </a:r>
                      <a:r>
                        <a:rPr sz="700" dirty="0">
                          <a:latin typeface="Calibri"/>
                          <a:cs typeface="Calibri"/>
                        </a:rPr>
                        <a:t>beşikler</a:t>
                      </a:r>
                      <a:r>
                        <a:rPr sz="700" spc="-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anne</a:t>
                      </a:r>
                      <a:r>
                        <a:rPr sz="700" spc="-15" dirty="0">
                          <a:latin typeface="Calibri"/>
                          <a:cs typeface="Calibri"/>
                        </a:rPr>
                        <a:t> </a:t>
                      </a:r>
                      <a:r>
                        <a:rPr sz="700" dirty="0">
                          <a:latin typeface="Calibri"/>
                          <a:cs typeface="Calibri"/>
                        </a:rPr>
                        <a:t>yanı</a:t>
                      </a:r>
                      <a:r>
                        <a:rPr sz="700" spc="-20" dirty="0">
                          <a:latin typeface="Calibri"/>
                          <a:cs typeface="Calibri"/>
                        </a:rPr>
                        <a:t> </a:t>
                      </a:r>
                      <a:r>
                        <a:rPr sz="700" spc="-10" dirty="0">
                          <a:latin typeface="Calibri"/>
                          <a:cs typeface="Calibri"/>
                        </a:rPr>
                        <a:t>yataklar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117466">
                <a:tc>
                  <a:txBody>
                    <a:bodyPr/>
                    <a:lstStyle/>
                    <a:p>
                      <a:pPr marL="2540" algn="ctr">
                        <a:lnSpc>
                          <a:spcPts val="919"/>
                        </a:lnSpc>
                      </a:pPr>
                      <a:r>
                        <a:rPr sz="700" spc="-25" dirty="0">
                          <a:latin typeface="Calibri"/>
                          <a:cs typeface="Calibri"/>
                        </a:rPr>
                        <a:t>53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spc="-10" dirty="0">
                          <a:latin typeface="Calibri"/>
                          <a:cs typeface="Calibri"/>
                        </a:rPr>
                        <a:t>9403.89.00.00.00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19"/>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919"/>
                        </a:lnSpc>
                      </a:pPr>
                      <a:r>
                        <a:rPr sz="700" dirty="0">
                          <a:latin typeface="Calibri"/>
                          <a:cs typeface="Calibri"/>
                        </a:rPr>
                        <a:t>İç</a:t>
                      </a:r>
                      <a:r>
                        <a:rPr sz="700" spc="-15" dirty="0">
                          <a:latin typeface="Calibri"/>
                          <a:cs typeface="Calibri"/>
                        </a:rPr>
                        <a:t> </a:t>
                      </a:r>
                      <a:r>
                        <a:rPr sz="700" dirty="0">
                          <a:latin typeface="Calibri"/>
                          <a:cs typeface="Calibri"/>
                        </a:rPr>
                        <a:t>taban</a:t>
                      </a:r>
                      <a:r>
                        <a:rPr sz="700" spc="-15" dirty="0">
                          <a:latin typeface="Calibri"/>
                          <a:cs typeface="Calibri"/>
                        </a:rPr>
                        <a:t> </a:t>
                      </a:r>
                      <a:r>
                        <a:rPr sz="700" dirty="0">
                          <a:latin typeface="Calibri"/>
                          <a:cs typeface="Calibri"/>
                        </a:rPr>
                        <a:t>uzunluğu</a:t>
                      </a:r>
                      <a:r>
                        <a:rPr sz="700" spc="-15" dirty="0">
                          <a:latin typeface="Calibri"/>
                          <a:cs typeface="Calibri"/>
                        </a:rPr>
                        <a:t> </a:t>
                      </a:r>
                      <a:r>
                        <a:rPr sz="700" dirty="0">
                          <a:latin typeface="Calibri"/>
                          <a:cs typeface="Calibri"/>
                        </a:rPr>
                        <a:t>1400</a:t>
                      </a:r>
                      <a:r>
                        <a:rPr sz="700" spc="-25" dirty="0">
                          <a:latin typeface="Calibri"/>
                          <a:cs typeface="Calibri"/>
                        </a:rPr>
                        <a:t> </a:t>
                      </a:r>
                      <a:r>
                        <a:rPr sz="700" dirty="0">
                          <a:latin typeface="Calibri"/>
                          <a:cs typeface="Calibri"/>
                        </a:rPr>
                        <a:t>mm’e</a:t>
                      </a:r>
                      <a:r>
                        <a:rPr sz="700" spc="-15" dirty="0">
                          <a:latin typeface="Calibri"/>
                          <a:cs typeface="Calibri"/>
                        </a:rPr>
                        <a:t> </a:t>
                      </a:r>
                      <a:r>
                        <a:rPr sz="700" spc="-10" dirty="0">
                          <a:latin typeface="Calibri"/>
                          <a:cs typeface="Calibri"/>
                        </a:rPr>
                        <a:t>kadar</a:t>
                      </a:r>
                      <a:r>
                        <a:rPr sz="700" spc="-20" dirty="0">
                          <a:latin typeface="Calibri"/>
                          <a:cs typeface="Calibri"/>
                        </a:rPr>
                        <a:t> </a:t>
                      </a:r>
                      <a:r>
                        <a:rPr sz="700" dirty="0">
                          <a:latin typeface="Calibri"/>
                          <a:cs typeface="Calibri"/>
                        </a:rPr>
                        <a:t>olan</a:t>
                      </a:r>
                      <a:r>
                        <a:rPr sz="700" spc="-15" dirty="0">
                          <a:latin typeface="Calibri"/>
                          <a:cs typeface="Calibri"/>
                        </a:rPr>
                        <a:t> </a:t>
                      </a:r>
                      <a:r>
                        <a:rPr sz="700" dirty="0">
                          <a:latin typeface="Calibri"/>
                          <a:cs typeface="Calibri"/>
                        </a:rPr>
                        <a:t>çocuk</a:t>
                      </a:r>
                      <a:r>
                        <a:rPr sz="700" spc="-5" dirty="0">
                          <a:latin typeface="Calibri"/>
                          <a:cs typeface="Calibri"/>
                        </a:rPr>
                        <a:t> </a:t>
                      </a:r>
                      <a:r>
                        <a:rPr sz="700" spc="-10" dirty="0">
                          <a:latin typeface="Calibri"/>
                          <a:cs typeface="Calibri"/>
                        </a:rPr>
                        <a:t>karyolaları, </a:t>
                      </a:r>
                      <a:r>
                        <a:rPr sz="700" dirty="0">
                          <a:latin typeface="Calibri"/>
                          <a:cs typeface="Calibri"/>
                        </a:rPr>
                        <a:t>beşikler</a:t>
                      </a:r>
                      <a:r>
                        <a:rPr sz="700" spc="-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anne</a:t>
                      </a:r>
                      <a:r>
                        <a:rPr sz="700" spc="-15" dirty="0">
                          <a:latin typeface="Calibri"/>
                          <a:cs typeface="Calibri"/>
                        </a:rPr>
                        <a:t> </a:t>
                      </a:r>
                      <a:r>
                        <a:rPr sz="700" dirty="0">
                          <a:latin typeface="Calibri"/>
                          <a:cs typeface="Calibri"/>
                        </a:rPr>
                        <a:t>yanı</a:t>
                      </a:r>
                      <a:r>
                        <a:rPr sz="700" spc="-20" dirty="0">
                          <a:latin typeface="Calibri"/>
                          <a:cs typeface="Calibri"/>
                        </a:rPr>
                        <a:t> </a:t>
                      </a:r>
                      <a:r>
                        <a:rPr sz="700" spc="-10" dirty="0">
                          <a:latin typeface="Calibri"/>
                          <a:cs typeface="Calibri"/>
                        </a:rPr>
                        <a:t>yataklar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bl>
          </a:graphicData>
        </a:graphic>
      </p:graphicFrame>
      <p:sp>
        <p:nvSpPr>
          <p:cNvPr id="6" name="object 6"/>
          <p:cNvSpPr txBox="1"/>
          <p:nvPr/>
        </p:nvSpPr>
        <p:spPr>
          <a:xfrm>
            <a:off x="5592083" y="3841360"/>
            <a:ext cx="1006531" cy="123779"/>
          </a:xfrm>
          <a:prstGeom prst="rect">
            <a:avLst/>
          </a:prstGeom>
        </p:spPr>
        <p:txBody>
          <a:bodyPr vert="horz" wrap="square" lIns="0" tIns="12092" rIns="0" bIns="0" rtlCol="0">
            <a:spAutoFit/>
          </a:bodyPr>
          <a:lstStyle/>
          <a:p>
            <a:pPr marL="11516">
              <a:spcBef>
                <a:spcPts val="95"/>
              </a:spcBef>
            </a:pPr>
            <a:r>
              <a:rPr sz="725" b="1" dirty="0">
                <a:solidFill>
                  <a:srgbClr val="ED0000"/>
                </a:solidFill>
                <a:latin typeface="Calibri"/>
                <a:cs typeface="Calibri"/>
              </a:rPr>
              <a:t>2026 </a:t>
            </a:r>
            <a:r>
              <a:rPr sz="725" b="1" spc="-9" dirty="0">
                <a:solidFill>
                  <a:srgbClr val="ED0000"/>
                </a:solidFill>
                <a:latin typeface="Calibri"/>
                <a:cs typeface="Calibri"/>
              </a:rPr>
              <a:t>Çıkarılan</a:t>
            </a:r>
            <a:r>
              <a:rPr sz="725" b="1" spc="5" dirty="0">
                <a:solidFill>
                  <a:srgbClr val="ED0000"/>
                </a:solidFill>
                <a:latin typeface="Calibri"/>
                <a:cs typeface="Calibri"/>
              </a:rPr>
              <a:t> </a:t>
            </a:r>
            <a:r>
              <a:rPr sz="725" b="1" dirty="0">
                <a:solidFill>
                  <a:srgbClr val="ED0000"/>
                </a:solidFill>
                <a:latin typeface="Calibri"/>
                <a:cs typeface="Calibri"/>
              </a:rPr>
              <a:t>Gtip </a:t>
            </a:r>
            <a:r>
              <a:rPr sz="725" b="1" spc="-9" dirty="0">
                <a:solidFill>
                  <a:srgbClr val="ED0000"/>
                </a:solidFill>
                <a:latin typeface="Calibri"/>
                <a:cs typeface="Calibri"/>
              </a:rPr>
              <a:t>Listesi</a:t>
            </a:r>
            <a:endParaRPr sz="725">
              <a:latin typeface="Calibri"/>
              <a:cs typeface="Calibri"/>
            </a:endParaRPr>
          </a:p>
        </p:txBody>
      </p:sp>
      <p:graphicFrame>
        <p:nvGraphicFramePr>
          <p:cNvPr id="7" name="object 7"/>
          <p:cNvGraphicFramePr>
            <a:graphicFrameLocks noGrp="1"/>
          </p:cNvGraphicFramePr>
          <p:nvPr/>
        </p:nvGraphicFramePr>
        <p:xfrm>
          <a:off x="1645607" y="3978676"/>
          <a:ext cx="8891791" cy="375754"/>
        </p:xfrm>
        <a:graphic>
          <a:graphicData uri="http://schemas.openxmlformats.org/drawingml/2006/table">
            <a:tbl>
              <a:tblPr firstRow="1" bandRow="1">
                <a:tableStyleId>{2D5ABB26-0587-4C30-8999-92F81FD0307C}</a:tableStyleId>
              </a:tblPr>
              <a:tblGrid>
                <a:gridCol w="305184">
                  <a:extLst>
                    <a:ext uri="{9D8B030D-6E8A-4147-A177-3AD203B41FA5}">
                      <a16:colId xmlns:a16="http://schemas.microsoft.com/office/drawing/2014/main" val="20000"/>
                    </a:ext>
                  </a:extLst>
                </a:gridCol>
                <a:gridCol w="776204">
                  <a:extLst>
                    <a:ext uri="{9D8B030D-6E8A-4147-A177-3AD203B41FA5}">
                      <a16:colId xmlns:a16="http://schemas.microsoft.com/office/drawing/2014/main" val="20001"/>
                    </a:ext>
                  </a:extLst>
                </a:gridCol>
                <a:gridCol w="590789">
                  <a:extLst>
                    <a:ext uri="{9D8B030D-6E8A-4147-A177-3AD203B41FA5}">
                      <a16:colId xmlns:a16="http://schemas.microsoft.com/office/drawing/2014/main" val="20002"/>
                    </a:ext>
                  </a:extLst>
                </a:gridCol>
                <a:gridCol w="5669510">
                  <a:extLst>
                    <a:ext uri="{9D8B030D-6E8A-4147-A177-3AD203B41FA5}">
                      <a16:colId xmlns:a16="http://schemas.microsoft.com/office/drawing/2014/main" val="20003"/>
                    </a:ext>
                  </a:extLst>
                </a:gridCol>
                <a:gridCol w="1550104">
                  <a:extLst>
                    <a:ext uri="{9D8B030D-6E8A-4147-A177-3AD203B41FA5}">
                      <a16:colId xmlns:a16="http://schemas.microsoft.com/office/drawing/2014/main" val="20004"/>
                    </a:ext>
                  </a:extLst>
                </a:gridCol>
              </a:tblGrid>
              <a:tr h="248754">
                <a:tc>
                  <a:txBody>
                    <a:bodyPr/>
                    <a:lstStyle/>
                    <a:p>
                      <a:pPr marL="86360">
                        <a:lnSpc>
                          <a:spcPts val="950"/>
                        </a:lnSpc>
                      </a:pPr>
                      <a:r>
                        <a:rPr sz="700" b="1" spc="-20" dirty="0">
                          <a:latin typeface="Calibri"/>
                          <a:cs typeface="Calibri"/>
                        </a:rPr>
                        <a:t>Sıra</a:t>
                      </a:r>
                      <a:endParaRPr sz="700">
                        <a:latin typeface="Calibri"/>
                        <a:cs typeface="Calibri"/>
                      </a:endParaRPr>
                    </a:p>
                    <a:p>
                      <a:pPr marL="106680">
                        <a:lnSpc>
                          <a:spcPct val="100000"/>
                        </a:lnSpc>
                        <a:spcBef>
                          <a:spcPts val="95"/>
                        </a:spcBef>
                      </a:pPr>
                      <a:r>
                        <a:rPr sz="700" b="1" spc="-25" dirty="0">
                          <a:latin typeface="Calibri"/>
                          <a:cs typeface="Calibri"/>
                        </a:rPr>
                        <a:t>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b="1" spc="-20" dirty="0">
                          <a:latin typeface="Calibri"/>
                          <a:cs typeface="Calibri"/>
                        </a:rPr>
                        <a:t>GTİP</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93980">
                        <a:lnSpc>
                          <a:spcPts val="950"/>
                        </a:lnSpc>
                      </a:pPr>
                      <a:r>
                        <a:rPr sz="700" b="1" dirty="0">
                          <a:latin typeface="Calibri"/>
                          <a:cs typeface="Calibri"/>
                        </a:rPr>
                        <a:t>Madde</a:t>
                      </a:r>
                      <a:r>
                        <a:rPr sz="700" b="1" spc="-10" dirty="0">
                          <a:latin typeface="Calibri"/>
                          <a:cs typeface="Calibri"/>
                        </a:rPr>
                        <a:t> </a:t>
                      </a:r>
                      <a:r>
                        <a:rPr sz="700" b="1" spc="-25" dirty="0">
                          <a:latin typeface="Calibri"/>
                          <a:cs typeface="Calibri"/>
                        </a:rPr>
                        <a:t>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905" algn="ctr">
                        <a:lnSpc>
                          <a:spcPts val="940"/>
                        </a:lnSpc>
                      </a:pPr>
                      <a:r>
                        <a:rPr sz="700" b="1" dirty="0">
                          <a:latin typeface="Calibri"/>
                          <a:cs typeface="Calibri"/>
                        </a:rPr>
                        <a:t>Kullanım</a:t>
                      </a:r>
                      <a:r>
                        <a:rPr sz="700" b="1" spc="-40" dirty="0">
                          <a:latin typeface="Calibri"/>
                          <a:cs typeface="Calibri"/>
                        </a:rPr>
                        <a:t> </a:t>
                      </a:r>
                      <a:r>
                        <a:rPr sz="700" b="1" spc="-10" dirty="0">
                          <a:latin typeface="Calibri"/>
                          <a:cs typeface="Calibri"/>
                        </a:rPr>
                        <a:t>Amacı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6680">
                <a:tc>
                  <a:txBody>
                    <a:bodyPr/>
                    <a:lstStyle/>
                    <a:p>
                      <a:pPr algn="ctr">
                        <a:lnSpc>
                          <a:spcPts val="950"/>
                        </a:lnSpc>
                      </a:pPr>
                      <a:r>
                        <a:rPr sz="700" spc="-50" dirty="0">
                          <a:latin typeface="Calibri"/>
                          <a:cs typeface="Calibri"/>
                        </a:rPr>
                        <a:t>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3926.90.97.90.18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Yalnızca</a:t>
                      </a:r>
                      <a:r>
                        <a:rPr sz="700" spc="-5" dirty="0">
                          <a:latin typeface="Calibri"/>
                          <a:cs typeface="Calibri"/>
                        </a:rPr>
                        <a:t> </a:t>
                      </a:r>
                      <a:r>
                        <a:rPr sz="700" dirty="0">
                          <a:latin typeface="Calibri"/>
                          <a:cs typeface="Calibri"/>
                        </a:rPr>
                        <a:t>bebek</a:t>
                      </a:r>
                      <a:r>
                        <a:rPr sz="700" spc="-5"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çocukların</a:t>
                      </a:r>
                      <a:r>
                        <a:rPr sz="700" spc="10" dirty="0">
                          <a:latin typeface="Calibri"/>
                          <a:cs typeface="Calibri"/>
                        </a:rPr>
                        <a:t> </a:t>
                      </a:r>
                      <a:r>
                        <a:rPr sz="700" spc="-10" dirty="0">
                          <a:latin typeface="Calibri"/>
                          <a:cs typeface="Calibri"/>
                        </a:rPr>
                        <a:t>kullanıma</a:t>
                      </a:r>
                      <a:r>
                        <a:rPr sz="700" spc="-5" dirty="0">
                          <a:latin typeface="Calibri"/>
                          <a:cs typeface="Calibri"/>
                        </a:rPr>
                        <a:t> </a:t>
                      </a:r>
                      <a:r>
                        <a:rPr sz="700" spc="-10" dirty="0">
                          <a:latin typeface="Calibri"/>
                          <a:cs typeface="Calibri"/>
                        </a:rPr>
                        <a:t>yönelik</a:t>
                      </a:r>
                      <a:r>
                        <a:rPr sz="700" spc="10" dirty="0">
                          <a:latin typeface="Calibri"/>
                          <a:cs typeface="Calibri"/>
                        </a:rPr>
                        <a:t> </a:t>
                      </a:r>
                      <a:r>
                        <a:rPr sz="700" spc="-10" dirty="0">
                          <a:latin typeface="Calibri"/>
                          <a:cs typeface="Calibri"/>
                        </a:rPr>
                        <a:t>olanlar,</a:t>
                      </a:r>
                      <a:r>
                        <a:rPr sz="700" dirty="0">
                          <a:latin typeface="Calibri"/>
                          <a:cs typeface="Calibri"/>
                        </a:rPr>
                        <a:t> emzik</a:t>
                      </a:r>
                      <a:r>
                        <a:rPr sz="700" spc="-5" dirty="0">
                          <a:latin typeface="Calibri"/>
                          <a:cs typeface="Calibri"/>
                        </a:rPr>
                        <a:t> </a:t>
                      </a:r>
                      <a:r>
                        <a:rPr sz="700" spc="-10" dirty="0">
                          <a:latin typeface="Calibri"/>
                          <a:cs typeface="Calibri"/>
                        </a:rPr>
                        <a:t>askıları,</a:t>
                      </a:r>
                      <a:r>
                        <a:rPr sz="700" spc="5" dirty="0">
                          <a:latin typeface="Calibri"/>
                          <a:cs typeface="Calibri"/>
                        </a:rPr>
                        <a:t> </a:t>
                      </a:r>
                      <a:r>
                        <a:rPr sz="700" dirty="0">
                          <a:latin typeface="Calibri"/>
                          <a:cs typeface="Calibri"/>
                        </a:rPr>
                        <a:t>göğüs</a:t>
                      </a:r>
                      <a:r>
                        <a:rPr sz="700" spc="-5" dirty="0">
                          <a:latin typeface="Calibri"/>
                          <a:cs typeface="Calibri"/>
                        </a:rPr>
                        <a:t> </a:t>
                      </a:r>
                      <a:r>
                        <a:rPr sz="700" dirty="0">
                          <a:latin typeface="Calibri"/>
                          <a:cs typeface="Calibri"/>
                        </a:rPr>
                        <a:t>ucu </a:t>
                      </a:r>
                      <a:r>
                        <a:rPr sz="700" spc="-10" dirty="0">
                          <a:latin typeface="Calibri"/>
                          <a:cs typeface="Calibri"/>
                        </a:rPr>
                        <a:t>koruyucu,</a:t>
                      </a:r>
                      <a:r>
                        <a:rPr sz="700" dirty="0">
                          <a:latin typeface="Calibri"/>
                          <a:cs typeface="Calibri"/>
                        </a:rPr>
                        <a:t> anne sütü</a:t>
                      </a:r>
                      <a:r>
                        <a:rPr sz="700" spc="-5" dirty="0">
                          <a:latin typeface="Calibri"/>
                          <a:cs typeface="Calibri"/>
                        </a:rPr>
                        <a:t> </a:t>
                      </a:r>
                      <a:r>
                        <a:rPr sz="700" dirty="0">
                          <a:latin typeface="Calibri"/>
                          <a:cs typeface="Calibri"/>
                        </a:rPr>
                        <a:t>için göğüs</a:t>
                      </a:r>
                      <a:r>
                        <a:rPr sz="700" spc="-5" dirty="0">
                          <a:latin typeface="Calibri"/>
                          <a:cs typeface="Calibri"/>
                        </a:rPr>
                        <a:t> </a:t>
                      </a:r>
                      <a:r>
                        <a:rPr sz="700" spc="-10" dirty="0">
                          <a:latin typeface="Calibri"/>
                          <a:cs typeface="Calibri"/>
                        </a:rPr>
                        <a:t>kalkanı,</a:t>
                      </a:r>
                      <a:r>
                        <a:rPr sz="700" spc="5" dirty="0">
                          <a:latin typeface="Calibri"/>
                          <a:cs typeface="Calibri"/>
                        </a:rPr>
                        <a:t> </a:t>
                      </a:r>
                      <a:r>
                        <a:rPr sz="700" dirty="0">
                          <a:latin typeface="Calibri"/>
                          <a:cs typeface="Calibri"/>
                        </a:rPr>
                        <a:t>süt</a:t>
                      </a:r>
                      <a:r>
                        <a:rPr sz="700" spc="-15" dirty="0">
                          <a:latin typeface="Calibri"/>
                          <a:cs typeface="Calibri"/>
                        </a:rPr>
                        <a:t> </a:t>
                      </a:r>
                      <a:r>
                        <a:rPr sz="700" dirty="0">
                          <a:latin typeface="Calibri"/>
                          <a:cs typeface="Calibri"/>
                        </a:rPr>
                        <a:t>saklama </a:t>
                      </a:r>
                      <a:r>
                        <a:rPr sz="700" spc="-10" dirty="0">
                          <a:latin typeface="Calibri"/>
                          <a:cs typeface="Calibri"/>
                        </a:rPr>
                        <a:t>poşeti</a:t>
                      </a:r>
                      <a:r>
                        <a:rPr sz="700" spc="-5" dirty="0">
                          <a:latin typeface="Calibri"/>
                          <a:cs typeface="Calibri"/>
                        </a:rPr>
                        <a:t> </a:t>
                      </a:r>
                      <a:r>
                        <a:rPr sz="700" dirty="0">
                          <a:latin typeface="Calibri"/>
                          <a:cs typeface="Calibri"/>
                        </a:rPr>
                        <a:t>ve</a:t>
                      </a:r>
                      <a:r>
                        <a:rPr sz="700" spc="-5" dirty="0">
                          <a:latin typeface="Calibri"/>
                          <a:cs typeface="Calibri"/>
                        </a:rPr>
                        <a:t> </a:t>
                      </a:r>
                      <a:r>
                        <a:rPr sz="700" spc="-20" dirty="0">
                          <a:latin typeface="Calibri"/>
                          <a:cs typeface="Calibri"/>
                        </a:rPr>
                        <a:t>kabı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76835" algn="ctr">
                        <a:lnSpc>
                          <a:spcPts val="940"/>
                        </a:lnSpc>
                      </a:pPr>
                      <a:r>
                        <a:rPr sz="700" spc="-10" dirty="0">
                          <a:latin typeface="Calibri"/>
                          <a:cs typeface="Calibri"/>
                        </a:rPr>
                        <a:t>Çıkarılmıştı</a:t>
                      </a:r>
                      <a:r>
                        <a:rPr sz="700" spc="15" dirty="0">
                          <a:latin typeface="Calibri"/>
                          <a:cs typeface="Calibri"/>
                        </a:rPr>
                        <a:t> </a:t>
                      </a:r>
                      <a:r>
                        <a:rPr sz="700" dirty="0">
                          <a:latin typeface="Calibri"/>
                          <a:cs typeface="Calibri"/>
                        </a:rPr>
                        <a:t>veya</a:t>
                      </a:r>
                      <a:r>
                        <a:rPr sz="700" spc="25" dirty="0">
                          <a:latin typeface="Calibri"/>
                          <a:cs typeface="Calibri"/>
                        </a:rPr>
                        <a:t> </a:t>
                      </a:r>
                      <a:r>
                        <a:rPr sz="700" spc="-10" dirty="0">
                          <a:latin typeface="Calibri"/>
                          <a:cs typeface="Calibri"/>
                        </a:rPr>
                        <a:t>korelasyona</a:t>
                      </a:r>
                      <a:r>
                        <a:rPr sz="700" spc="25" dirty="0">
                          <a:latin typeface="Calibri"/>
                          <a:cs typeface="Calibri"/>
                        </a:rPr>
                        <a:t> </a:t>
                      </a:r>
                      <a:r>
                        <a:rPr sz="700" spc="-10" dirty="0">
                          <a:latin typeface="Calibri"/>
                          <a:cs typeface="Calibri"/>
                        </a:rPr>
                        <a:t>Uğradı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8" name="object 8"/>
          <p:cNvSpPr txBox="1"/>
          <p:nvPr/>
        </p:nvSpPr>
        <p:spPr>
          <a:xfrm>
            <a:off x="1650680" y="4456843"/>
            <a:ext cx="1316321" cy="254900"/>
          </a:xfrm>
          <a:prstGeom prst="rect">
            <a:avLst/>
          </a:prstGeom>
        </p:spPr>
        <p:txBody>
          <a:bodyPr vert="horz" wrap="square" lIns="0" tIns="11516" rIns="0" bIns="0" rtlCol="0">
            <a:spAutoFit/>
          </a:bodyPr>
          <a:lstStyle/>
          <a:p>
            <a:pPr marL="11516" marR="4607">
              <a:lnSpc>
                <a:spcPct val="108800"/>
              </a:lnSpc>
              <a:spcBef>
                <a:spcPts val="91"/>
              </a:spcBef>
            </a:pPr>
            <a:r>
              <a:rPr sz="725" spc="-9" dirty="0">
                <a:latin typeface="Calibri"/>
                <a:cs typeface="Calibri"/>
              </a:rPr>
              <a:t>Evraksal</a:t>
            </a:r>
            <a:r>
              <a:rPr sz="725" spc="14" dirty="0">
                <a:latin typeface="Calibri"/>
                <a:cs typeface="Calibri"/>
              </a:rPr>
              <a:t> </a:t>
            </a:r>
            <a:r>
              <a:rPr sz="725" spc="-9" dirty="0">
                <a:latin typeface="Calibri"/>
                <a:cs typeface="Calibri"/>
              </a:rPr>
              <a:t>Değişiklik</a:t>
            </a:r>
            <a:r>
              <a:rPr sz="725" spc="14" dirty="0">
                <a:latin typeface="Calibri"/>
                <a:cs typeface="Calibri"/>
              </a:rPr>
              <a:t> </a:t>
            </a:r>
            <a:r>
              <a:rPr sz="725" dirty="0">
                <a:latin typeface="Calibri"/>
                <a:cs typeface="Calibri"/>
              </a:rPr>
              <a:t>Tespit</a:t>
            </a:r>
            <a:r>
              <a:rPr sz="725" spc="32" dirty="0">
                <a:latin typeface="Calibri"/>
                <a:cs typeface="Calibri"/>
              </a:rPr>
              <a:t> </a:t>
            </a:r>
            <a:r>
              <a:rPr sz="725" spc="-9" dirty="0">
                <a:latin typeface="Calibri"/>
                <a:cs typeface="Calibri"/>
              </a:rPr>
              <a:t>edilmedi.</a:t>
            </a:r>
            <a:r>
              <a:rPr sz="725" spc="453" dirty="0">
                <a:latin typeface="Calibri"/>
                <a:cs typeface="Calibri"/>
              </a:rPr>
              <a:t> </a:t>
            </a:r>
            <a:r>
              <a:rPr sz="725" spc="-9" dirty="0">
                <a:latin typeface="Calibri"/>
                <a:cs typeface="Calibri"/>
              </a:rPr>
              <a:t>Bilginize</a:t>
            </a:r>
            <a:r>
              <a:rPr sz="725" spc="27" dirty="0">
                <a:latin typeface="Calibri"/>
                <a:cs typeface="Calibri"/>
              </a:rPr>
              <a:t> </a:t>
            </a:r>
            <a:r>
              <a:rPr sz="725" spc="-9" dirty="0">
                <a:latin typeface="Calibri"/>
                <a:cs typeface="Calibri"/>
              </a:rPr>
              <a:t>Sunulur.</a:t>
            </a:r>
            <a:endParaRPr sz="725">
              <a:latin typeface="Calibri"/>
              <a:cs typeface="Calibri"/>
            </a:endParaRPr>
          </a:p>
        </p:txBody>
      </p:sp>
      <p:sp>
        <p:nvSpPr>
          <p:cNvPr id="9" name="object 9"/>
          <p:cNvSpPr/>
          <p:nvPr/>
        </p:nvSpPr>
        <p:spPr>
          <a:xfrm>
            <a:off x="1645613" y="4734611"/>
            <a:ext cx="8899853" cy="8637"/>
          </a:xfrm>
          <a:custGeom>
            <a:avLst/>
            <a:gdLst/>
            <a:ahLst/>
            <a:cxnLst/>
            <a:rect l="l" t="t" r="r" b="b"/>
            <a:pathLst>
              <a:path w="9814560" h="9525">
                <a:moveTo>
                  <a:pt x="9814560" y="0"/>
                </a:moveTo>
                <a:lnTo>
                  <a:pt x="0" y="0"/>
                </a:lnTo>
                <a:lnTo>
                  <a:pt x="0" y="9143"/>
                </a:lnTo>
                <a:lnTo>
                  <a:pt x="9814560" y="9143"/>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329480626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662197" y="783666"/>
            <a:ext cx="8608854" cy="236174"/>
          </a:xfrm>
          <a:prstGeom prst="rect">
            <a:avLst/>
          </a:prstGeom>
        </p:spPr>
        <p:txBody>
          <a:bodyPr vert="horz" wrap="square" lIns="0" tIns="10941" rIns="0" bIns="0" rtlCol="0">
            <a:spAutoFit/>
          </a:bodyPr>
          <a:lstStyle/>
          <a:p>
            <a:pPr marL="230903" marR="4607" indent="-219962">
              <a:lnSpc>
                <a:spcPct val="110000"/>
              </a:lnSpc>
              <a:spcBef>
                <a:spcPts val="86"/>
              </a:spcBef>
            </a:pPr>
            <a:r>
              <a:rPr sz="1400" b="1" spc="-9" dirty="0">
                <a:solidFill>
                  <a:srgbClr val="FF0000"/>
                </a:solidFill>
                <a:latin typeface="Calibri"/>
                <a:cs typeface="Calibri"/>
              </a:rPr>
              <a:t>Tekstil</a:t>
            </a:r>
            <a:r>
              <a:rPr sz="1400" b="1" spc="-5" dirty="0">
                <a:solidFill>
                  <a:srgbClr val="FF0000"/>
                </a:solidFill>
                <a:latin typeface="Calibri"/>
                <a:cs typeface="Calibri"/>
              </a:rPr>
              <a:t> </a:t>
            </a:r>
            <a:r>
              <a:rPr sz="1400" b="1" dirty="0">
                <a:solidFill>
                  <a:srgbClr val="FF0000"/>
                </a:solidFill>
                <a:latin typeface="Calibri"/>
                <a:cs typeface="Calibri"/>
              </a:rPr>
              <a:t>ve</a:t>
            </a:r>
            <a:r>
              <a:rPr sz="1400" b="1" spc="9" dirty="0">
                <a:solidFill>
                  <a:srgbClr val="FF0000"/>
                </a:solidFill>
                <a:latin typeface="Calibri"/>
                <a:cs typeface="Calibri"/>
              </a:rPr>
              <a:t> </a:t>
            </a:r>
            <a:r>
              <a:rPr sz="1400" b="1" dirty="0">
                <a:solidFill>
                  <a:srgbClr val="FF0000"/>
                </a:solidFill>
                <a:latin typeface="Calibri"/>
                <a:cs typeface="Calibri"/>
              </a:rPr>
              <a:t>Deri </a:t>
            </a:r>
            <a:r>
              <a:rPr sz="1400" b="1" spc="-9" dirty="0">
                <a:solidFill>
                  <a:srgbClr val="FF0000"/>
                </a:solidFill>
                <a:latin typeface="Calibri"/>
                <a:cs typeface="Calibri"/>
              </a:rPr>
              <a:t>Ürünlerinin</a:t>
            </a:r>
            <a:r>
              <a:rPr sz="1400" b="1" spc="5" dirty="0">
                <a:solidFill>
                  <a:srgbClr val="FF0000"/>
                </a:solidFill>
                <a:latin typeface="Calibri"/>
                <a:cs typeface="Calibri"/>
              </a:rPr>
              <a:t> </a:t>
            </a:r>
            <a:r>
              <a:rPr sz="1400" b="1" dirty="0">
                <a:solidFill>
                  <a:srgbClr val="FF0000"/>
                </a:solidFill>
                <a:latin typeface="Calibri"/>
                <a:cs typeface="Calibri"/>
              </a:rPr>
              <a:t>İthalat</a:t>
            </a:r>
            <a:r>
              <a:rPr sz="1400" b="1" spc="5" dirty="0">
                <a:solidFill>
                  <a:srgbClr val="FF0000"/>
                </a:solidFill>
                <a:latin typeface="Calibri"/>
                <a:cs typeface="Calibri"/>
              </a:rPr>
              <a:t> </a:t>
            </a:r>
            <a:r>
              <a:rPr sz="1400" b="1" dirty="0">
                <a:solidFill>
                  <a:srgbClr val="FF0000"/>
                </a:solidFill>
                <a:latin typeface="Calibri"/>
                <a:cs typeface="Calibri"/>
              </a:rPr>
              <a:t>Denetimi </a:t>
            </a:r>
            <a:r>
              <a:rPr sz="1400" b="1" spc="-9" dirty="0">
                <a:solidFill>
                  <a:srgbClr val="FF0000"/>
                </a:solidFill>
                <a:latin typeface="Calibri"/>
                <a:cs typeface="Calibri"/>
              </a:rPr>
              <a:t>Tebliği</a:t>
            </a:r>
            <a:r>
              <a:rPr sz="1400" b="1" spc="453" dirty="0">
                <a:solidFill>
                  <a:srgbClr val="FF0000"/>
                </a:solidFill>
                <a:latin typeface="Calibri"/>
                <a:cs typeface="Calibri"/>
              </a:rPr>
              <a:t> </a:t>
            </a:r>
            <a:r>
              <a:rPr sz="1400" b="1" dirty="0">
                <a:solidFill>
                  <a:srgbClr val="FF0000"/>
                </a:solidFill>
                <a:latin typeface="Calibri"/>
                <a:cs typeface="Calibri"/>
              </a:rPr>
              <a:t>(Ürün</a:t>
            </a:r>
            <a:r>
              <a:rPr sz="1400" b="1" spc="-27" dirty="0">
                <a:solidFill>
                  <a:srgbClr val="FF0000"/>
                </a:solidFill>
                <a:latin typeface="Calibri"/>
                <a:cs typeface="Calibri"/>
              </a:rPr>
              <a:t> </a:t>
            </a:r>
            <a:r>
              <a:rPr sz="1400" b="1" dirty="0">
                <a:solidFill>
                  <a:srgbClr val="FF0000"/>
                </a:solidFill>
                <a:latin typeface="Calibri"/>
                <a:cs typeface="Calibri"/>
              </a:rPr>
              <a:t>Güvenliği</a:t>
            </a:r>
            <a:r>
              <a:rPr sz="1400" b="1" spc="-23" dirty="0">
                <a:solidFill>
                  <a:srgbClr val="FF0000"/>
                </a:solidFill>
                <a:latin typeface="Calibri"/>
                <a:cs typeface="Calibri"/>
              </a:rPr>
              <a:t> </a:t>
            </a:r>
            <a:r>
              <a:rPr sz="1400" b="1" dirty="0">
                <a:solidFill>
                  <a:srgbClr val="FF0000"/>
                </a:solidFill>
                <a:latin typeface="Calibri"/>
                <a:cs typeface="Calibri"/>
              </a:rPr>
              <a:t>ve</a:t>
            </a:r>
            <a:r>
              <a:rPr sz="1400" b="1" spc="-14" dirty="0">
                <a:solidFill>
                  <a:srgbClr val="FF0000"/>
                </a:solidFill>
                <a:latin typeface="Calibri"/>
                <a:cs typeface="Calibri"/>
              </a:rPr>
              <a:t> </a:t>
            </a:r>
            <a:r>
              <a:rPr sz="1400" b="1" dirty="0">
                <a:solidFill>
                  <a:srgbClr val="FF0000"/>
                </a:solidFill>
                <a:latin typeface="Calibri"/>
                <a:cs typeface="Calibri"/>
              </a:rPr>
              <a:t>Denetimi:</a:t>
            </a:r>
            <a:r>
              <a:rPr sz="1400" b="1" spc="-9" dirty="0">
                <a:solidFill>
                  <a:srgbClr val="FF0000"/>
                </a:solidFill>
                <a:latin typeface="Calibri"/>
                <a:cs typeface="Calibri"/>
              </a:rPr>
              <a:t> 2026/18)</a:t>
            </a:r>
            <a:endParaRPr sz="1400" dirty="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172050749"/>
              </p:ext>
            </p:extLst>
          </p:nvPr>
        </p:nvGraphicFramePr>
        <p:xfrm>
          <a:off x="520994" y="1053045"/>
          <a:ext cx="11206717" cy="4444742"/>
        </p:xfrm>
        <a:graphic>
          <a:graphicData uri="http://schemas.openxmlformats.org/drawingml/2006/table">
            <a:tbl>
              <a:tblPr firstRow="1" bandRow="1">
                <a:tableStyleId>{2D5ABB26-0587-4C30-8999-92F81FD0307C}</a:tableStyleId>
              </a:tblPr>
              <a:tblGrid>
                <a:gridCol w="2115859">
                  <a:extLst>
                    <a:ext uri="{9D8B030D-6E8A-4147-A177-3AD203B41FA5}">
                      <a16:colId xmlns:a16="http://schemas.microsoft.com/office/drawing/2014/main" val="20000"/>
                    </a:ext>
                  </a:extLst>
                </a:gridCol>
                <a:gridCol w="3635630">
                  <a:extLst>
                    <a:ext uri="{9D8B030D-6E8A-4147-A177-3AD203B41FA5}">
                      <a16:colId xmlns:a16="http://schemas.microsoft.com/office/drawing/2014/main" val="20001"/>
                    </a:ext>
                  </a:extLst>
                </a:gridCol>
                <a:gridCol w="4166911">
                  <a:extLst>
                    <a:ext uri="{9D8B030D-6E8A-4147-A177-3AD203B41FA5}">
                      <a16:colId xmlns:a16="http://schemas.microsoft.com/office/drawing/2014/main" val="20002"/>
                    </a:ext>
                  </a:extLst>
                </a:gridCol>
                <a:gridCol w="1288317">
                  <a:extLst>
                    <a:ext uri="{9D8B030D-6E8A-4147-A177-3AD203B41FA5}">
                      <a16:colId xmlns:a16="http://schemas.microsoft.com/office/drawing/2014/main" val="20003"/>
                    </a:ext>
                  </a:extLst>
                </a:gridCol>
              </a:tblGrid>
              <a:tr h="117466">
                <a:tc>
                  <a:txBody>
                    <a:bodyPr/>
                    <a:lstStyle/>
                    <a:p>
                      <a:pPr marL="333375">
                        <a:lnSpc>
                          <a:spcPts val="919"/>
                        </a:lnSpc>
                      </a:pPr>
                      <a:r>
                        <a:rPr sz="700" b="1" dirty="0">
                          <a:solidFill>
                            <a:srgbClr val="FF0000"/>
                          </a:solidFill>
                          <a:latin typeface="Calibri"/>
                          <a:cs typeface="Calibri"/>
                        </a:rPr>
                        <a:t>Değişen</a:t>
                      </a:r>
                      <a:r>
                        <a:rPr sz="700" b="1" spc="-30" dirty="0">
                          <a:solidFill>
                            <a:srgbClr val="FF0000"/>
                          </a:solidFill>
                          <a:latin typeface="Calibri"/>
                          <a:cs typeface="Calibri"/>
                        </a:rPr>
                        <a:t> </a:t>
                      </a:r>
                      <a:r>
                        <a:rPr sz="700" b="1" dirty="0">
                          <a:solidFill>
                            <a:srgbClr val="FF0000"/>
                          </a:solidFill>
                          <a:latin typeface="Calibri"/>
                          <a:cs typeface="Calibri"/>
                        </a:rPr>
                        <a:t>Maddenin</a:t>
                      </a:r>
                      <a:r>
                        <a:rPr sz="700" b="1" spc="-15" dirty="0">
                          <a:solidFill>
                            <a:srgbClr val="FF0000"/>
                          </a:solidFill>
                          <a:latin typeface="Calibri"/>
                          <a:cs typeface="Calibri"/>
                        </a:rPr>
                        <a:t> </a:t>
                      </a:r>
                      <a:r>
                        <a:rPr sz="700" b="1" spc="-10" dirty="0">
                          <a:solidFill>
                            <a:srgbClr val="FF0000"/>
                          </a:solidFill>
                          <a:latin typeface="Calibri"/>
                          <a:cs typeface="Calibri"/>
                        </a:rPr>
                        <a:t>Numarası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dirty="0">
                          <a:solidFill>
                            <a:srgbClr val="FF0000"/>
                          </a:solidFill>
                          <a:latin typeface="Calibri"/>
                          <a:cs typeface="Calibri"/>
                        </a:rPr>
                        <a:t>Eski</a:t>
                      </a:r>
                      <a:r>
                        <a:rPr sz="700" b="1" spc="-20" dirty="0">
                          <a:solidFill>
                            <a:srgbClr val="FF0000"/>
                          </a:solidFill>
                          <a:latin typeface="Calibri"/>
                          <a:cs typeface="Calibri"/>
                        </a:rPr>
                        <a:t> </a:t>
                      </a:r>
                      <a:r>
                        <a:rPr sz="700" b="1" dirty="0">
                          <a:solidFill>
                            <a:srgbClr val="FF0000"/>
                          </a:solidFill>
                          <a:latin typeface="Calibri"/>
                          <a:cs typeface="Calibri"/>
                        </a:rPr>
                        <a:t>Madde</a:t>
                      </a:r>
                      <a:r>
                        <a:rPr sz="700" b="1" spc="-15" dirty="0">
                          <a:solidFill>
                            <a:srgbClr val="FF0000"/>
                          </a:solidFill>
                          <a:latin typeface="Calibri"/>
                          <a:cs typeface="Calibri"/>
                        </a:rPr>
                        <a:t> </a:t>
                      </a:r>
                      <a:r>
                        <a:rPr sz="700" b="1" spc="-20" dirty="0">
                          <a:solidFill>
                            <a:srgbClr val="FF0000"/>
                          </a:solidFill>
                          <a:latin typeface="Calibri"/>
                          <a:cs typeface="Calibri"/>
                        </a:rPr>
                        <a:t>2025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b="1" dirty="0">
                          <a:solidFill>
                            <a:srgbClr val="FF0000"/>
                          </a:solidFill>
                          <a:latin typeface="Calibri"/>
                          <a:cs typeface="Calibri"/>
                        </a:rPr>
                        <a:t>Yeni</a:t>
                      </a:r>
                      <a:r>
                        <a:rPr sz="700" b="1" spc="-10" dirty="0">
                          <a:solidFill>
                            <a:srgbClr val="FF0000"/>
                          </a:solidFill>
                          <a:latin typeface="Calibri"/>
                          <a:cs typeface="Calibri"/>
                        </a:rPr>
                        <a:t> </a:t>
                      </a:r>
                      <a:r>
                        <a:rPr sz="700" b="1" dirty="0">
                          <a:solidFill>
                            <a:srgbClr val="FF0000"/>
                          </a:solidFill>
                          <a:latin typeface="Calibri"/>
                          <a:cs typeface="Calibri"/>
                        </a:rPr>
                        <a:t>Madde</a:t>
                      </a:r>
                      <a:r>
                        <a:rPr sz="700" b="1" spc="5" dirty="0">
                          <a:solidFill>
                            <a:srgbClr val="FF0000"/>
                          </a:solidFill>
                          <a:latin typeface="Calibri"/>
                          <a:cs typeface="Calibri"/>
                        </a:rPr>
                        <a:t> </a:t>
                      </a:r>
                      <a:r>
                        <a:rPr sz="700" b="1" spc="-20" dirty="0">
                          <a:solidFill>
                            <a:srgbClr val="FF0000"/>
                          </a:solidFill>
                          <a:latin typeface="Calibri"/>
                          <a:cs typeface="Calibri"/>
                        </a:rPr>
                        <a:t>2026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spc="-10" dirty="0">
                          <a:solidFill>
                            <a:srgbClr val="FF0000"/>
                          </a:solidFill>
                          <a:latin typeface="Calibri"/>
                          <a:cs typeface="Calibri"/>
                        </a:rPr>
                        <a:t>Durumu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784841">
                <a:tc>
                  <a:txBody>
                    <a:bodyPr/>
                    <a:lstStyle/>
                    <a:p>
                      <a:pPr marL="68580" marR="1435735">
                        <a:lnSpc>
                          <a:spcPts val="969"/>
                        </a:lnSpc>
                        <a:spcBef>
                          <a:spcPts val="15"/>
                        </a:spcBef>
                      </a:pPr>
                      <a:r>
                        <a:rPr sz="1100" b="1" spc="-10" dirty="0">
                          <a:latin typeface="Calibri"/>
                          <a:cs typeface="Calibri"/>
                        </a:rPr>
                        <a:t>Tanımlar</a:t>
                      </a:r>
                      <a:r>
                        <a:rPr sz="1100" b="1" spc="500" dirty="0">
                          <a:latin typeface="Calibri"/>
                          <a:cs typeface="Calibri"/>
                        </a:rPr>
                        <a:t> </a:t>
                      </a:r>
                      <a:r>
                        <a:rPr sz="1100" b="1" dirty="0">
                          <a:latin typeface="Calibri"/>
                          <a:cs typeface="Calibri"/>
                        </a:rPr>
                        <a:t>3</a:t>
                      </a:r>
                      <a:r>
                        <a:rPr sz="1100" b="1" spc="-5" dirty="0">
                          <a:latin typeface="Calibri"/>
                          <a:cs typeface="Calibri"/>
                        </a:rPr>
                        <a:t> </a:t>
                      </a:r>
                      <a:r>
                        <a:rPr sz="1100" b="1" spc="-20" dirty="0">
                          <a:latin typeface="Calibri"/>
                          <a:cs typeface="Calibri"/>
                        </a:rPr>
                        <a:t>Madde</a:t>
                      </a:r>
                      <a:endParaRPr sz="11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437515">
                        <a:lnSpc>
                          <a:spcPts val="969"/>
                        </a:lnSpc>
                        <a:spcBef>
                          <a:spcPts val="15"/>
                        </a:spcBef>
                      </a:pPr>
                      <a:r>
                        <a:rPr sz="700" b="1" dirty="0">
                          <a:latin typeface="Calibri"/>
                          <a:cs typeface="Calibri"/>
                        </a:rPr>
                        <a:t>h)</a:t>
                      </a:r>
                      <a:r>
                        <a:rPr sz="700" b="1" spc="5" dirty="0">
                          <a:latin typeface="Calibri"/>
                          <a:cs typeface="Calibri"/>
                        </a:rPr>
                        <a:t> </a:t>
                      </a:r>
                      <a:r>
                        <a:rPr sz="700" b="1" spc="-10" dirty="0">
                          <a:latin typeface="Calibri"/>
                          <a:cs typeface="Calibri"/>
                        </a:rPr>
                        <a:t>Kullanıcı:</a:t>
                      </a:r>
                      <a:r>
                        <a:rPr sz="700" b="1" spc="15" dirty="0">
                          <a:latin typeface="Calibri"/>
                          <a:cs typeface="Calibri"/>
                        </a:rPr>
                        <a:t> </a:t>
                      </a:r>
                      <a:r>
                        <a:rPr sz="700" dirty="0">
                          <a:latin typeface="Calibri"/>
                          <a:cs typeface="Calibri"/>
                        </a:rPr>
                        <a:t>TAREKS</a:t>
                      </a:r>
                      <a:r>
                        <a:rPr sz="700" spc="10" dirty="0">
                          <a:latin typeface="Calibri"/>
                          <a:cs typeface="Calibri"/>
                        </a:rPr>
                        <a:t> </a:t>
                      </a:r>
                      <a:r>
                        <a:rPr sz="700" spc="-10" dirty="0">
                          <a:latin typeface="Calibri"/>
                          <a:cs typeface="Calibri"/>
                        </a:rPr>
                        <a:t>aracılığıyla</a:t>
                      </a:r>
                      <a:r>
                        <a:rPr sz="700" spc="5" dirty="0">
                          <a:latin typeface="Calibri"/>
                          <a:cs typeface="Calibri"/>
                        </a:rPr>
                        <a:t> </a:t>
                      </a:r>
                      <a:r>
                        <a:rPr sz="700" spc="-10" dirty="0">
                          <a:latin typeface="Calibri"/>
                          <a:cs typeface="Calibri"/>
                        </a:rPr>
                        <a:t>firmalar</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yapmak </a:t>
                      </a:r>
                      <a:r>
                        <a:rPr sz="700" spc="-10" dirty="0">
                          <a:latin typeface="Calibri"/>
                          <a:cs typeface="Calibri"/>
                        </a:rPr>
                        <a:t>üzere</a:t>
                      </a:r>
                      <a:r>
                        <a:rPr sz="700" spc="500" dirty="0">
                          <a:latin typeface="Calibri"/>
                          <a:cs typeface="Calibri"/>
                        </a:rPr>
                        <a:t> </a:t>
                      </a:r>
                      <a:r>
                        <a:rPr sz="700" spc="-10" dirty="0">
                          <a:latin typeface="Calibri"/>
                          <a:cs typeface="Calibri"/>
                        </a:rPr>
                        <a:t>yetkilendirilmiş</a:t>
                      </a:r>
                      <a:r>
                        <a:rPr sz="700" spc="65" dirty="0">
                          <a:latin typeface="Calibri"/>
                          <a:cs typeface="Calibri"/>
                        </a:rPr>
                        <a:t> </a:t>
                      </a:r>
                      <a:r>
                        <a:rPr sz="700" spc="-10" dirty="0">
                          <a:latin typeface="Calibri"/>
                          <a:cs typeface="Calibri"/>
                        </a:rPr>
                        <a:t>kişileri,</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5"/>
                        </a:spcBef>
                      </a:pPr>
                      <a:r>
                        <a:rPr sz="700" b="1" dirty="0">
                          <a:latin typeface="Calibri"/>
                          <a:cs typeface="Calibri"/>
                        </a:rPr>
                        <a:t>Firma</a:t>
                      </a:r>
                      <a:r>
                        <a:rPr sz="700" dirty="0">
                          <a:latin typeface="Calibri"/>
                          <a:cs typeface="Calibri"/>
                        </a:rPr>
                        <a:t>:</a:t>
                      </a:r>
                      <a:r>
                        <a:rPr sz="700" spc="-2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aracılığıyla yapılan </a:t>
                      </a:r>
                      <a:r>
                        <a:rPr sz="700" dirty="0">
                          <a:latin typeface="Calibri"/>
                          <a:cs typeface="Calibri"/>
                        </a:rPr>
                        <a:t>işlemlere</a:t>
                      </a:r>
                      <a:r>
                        <a:rPr sz="700" spc="-20" dirty="0">
                          <a:latin typeface="Calibri"/>
                          <a:cs typeface="Calibri"/>
                        </a:rPr>
                        <a:t> </a:t>
                      </a:r>
                      <a:r>
                        <a:rPr sz="700" dirty="0">
                          <a:latin typeface="Calibri"/>
                          <a:cs typeface="Calibri"/>
                        </a:rPr>
                        <a:t>konu</a:t>
                      </a:r>
                      <a:r>
                        <a:rPr sz="700" spc="-10" dirty="0">
                          <a:latin typeface="Calibri"/>
                          <a:cs typeface="Calibri"/>
                        </a:rPr>
                        <a:t> </a:t>
                      </a:r>
                      <a:r>
                        <a:rPr sz="700" dirty="0">
                          <a:latin typeface="Calibri"/>
                          <a:cs typeface="Calibri"/>
                        </a:rPr>
                        <a:t>olan kamu</a:t>
                      </a:r>
                      <a:r>
                        <a:rPr sz="700" spc="-10" dirty="0">
                          <a:latin typeface="Calibri"/>
                          <a:cs typeface="Calibri"/>
                        </a:rPr>
                        <a:t> kurumları</a:t>
                      </a:r>
                      <a:r>
                        <a:rPr sz="700" spc="-20" dirty="0">
                          <a:latin typeface="Calibri"/>
                          <a:cs typeface="Calibri"/>
                        </a:rPr>
                        <a:t> </a:t>
                      </a:r>
                      <a:r>
                        <a:rPr sz="700" dirty="0">
                          <a:latin typeface="Calibri"/>
                          <a:cs typeface="Calibri"/>
                        </a:rPr>
                        <a:t>dahil,</a:t>
                      </a:r>
                      <a:r>
                        <a:rPr sz="700" spc="-5" dirty="0">
                          <a:latin typeface="Calibri"/>
                          <a:cs typeface="Calibri"/>
                        </a:rPr>
                        <a:t> </a:t>
                      </a:r>
                      <a:r>
                        <a:rPr sz="700" spc="-25" dirty="0">
                          <a:latin typeface="Calibri"/>
                          <a:cs typeface="Calibri"/>
                        </a:rPr>
                        <a:t>tüm</a:t>
                      </a:r>
                      <a:endParaRPr sz="700">
                        <a:latin typeface="Calibri"/>
                        <a:cs typeface="Calibri"/>
                      </a:endParaRPr>
                    </a:p>
                    <a:p>
                      <a:pPr marL="67945">
                        <a:lnSpc>
                          <a:spcPct val="100000"/>
                        </a:lnSpc>
                        <a:spcBef>
                          <a:spcPts val="165"/>
                        </a:spcBef>
                      </a:pPr>
                      <a:r>
                        <a:rPr sz="700" dirty="0">
                          <a:latin typeface="Calibri"/>
                          <a:cs typeface="Calibri"/>
                        </a:rPr>
                        <a:t>gerçek</a:t>
                      </a:r>
                      <a:r>
                        <a:rPr sz="700" spc="-2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tüzel</a:t>
                      </a:r>
                      <a:r>
                        <a:rPr sz="700" spc="-20" dirty="0">
                          <a:latin typeface="Calibri"/>
                          <a:cs typeface="Calibri"/>
                        </a:rPr>
                        <a:t> </a:t>
                      </a:r>
                      <a:r>
                        <a:rPr sz="700" spc="-10" dirty="0">
                          <a:latin typeface="Calibri"/>
                          <a:cs typeface="Calibri"/>
                        </a:rPr>
                        <a:t>kişileri,</a:t>
                      </a:r>
                      <a:endParaRPr sz="700">
                        <a:latin typeface="Calibri"/>
                        <a:cs typeface="Calibri"/>
                      </a:endParaRPr>
                    </a:p>
                    <a:p>
                      <a:pPr marL="67945" marR="363855">
                        <a:lnSpc>
                          <a:spcPct val="117500"/>
                        </a:lnSpc>
                      </a:pPr>
                      <a:r>
                        <a:rPr sz="700" b="1" dirty="0">
                          <a:latin typeface="Calibri"/>
                          <a:cs typeface="Calibri"/>
                        </a:rPr>
                        <a:t>Firma </a:t>
                      </a:r>
                      <a:r>
                        <a:rPr sz="700" b="1" spc="-10" dirty="0">
                          <a:latin typeface="Calibri"/>
                          <a:cs typeface="Calibri"/>
                        </a:rPr>
                        <a:t>kullanıcısı</a:t>
                      </a:r>
                      <a:r>
                        <a:rPr sz="700" spc="-10" dirty="0">
                          <a:latin typeface="Calibri"/>
                          <a:cs typeface="Calibri"/>
                        </a:rPr>
                        <a:t>:</a:t>
                      </a:r>
                      <a:r>
                        <a:rPr sz="700" spc="5" dirty="0">
                          <a:latin typeface="Calibri"/>
                          <a:cs typeface="Calibri"/>
                        </a:rPr>
                        <a:t> </a:t>
                      </a:r>
                      <a:r>
                        <a:rPr sz="700" dirty="0">
                          <a:latin typeface="Calibri"/>
                          <a:cs typeface="Calibri"/>
                        </a:rPr>
                        <a:t>Firma </a:t>
                      </a:r>
                      <a:r>
                        <a:rPr sz="700" spc="-10" dirty="0">
                          <a:latin typeface="Calibri"/>
                          <a:cs typeface="Calibri"/>
                        </a:rPr>
                        <a:t>yetkilisi</a:t>
                      </a:r>
                      <a:r>
                        <a:rPr sz="700" spc="10" dirty="0">
                          <a:latin typeface="Calibri"/>
                          <a:cs typeface="Calibri"/>
                        </a:rPr>
                        <a:t> </a:t>
                      </a:r>
                      <a:r>
                        <a:rPr sz="700" spc="-10" dirty="0">
                          <a:latin typeface="Calibri"/>
                          <a:cs typeface="Calibri"/>
                        </a:rPr>
                        <a:t>tarafından</a:t>
                      </a:r>
                      <a:r>
                        <a:rPr sz="700" dirty="0">
                          <a:latin typeface="Calibri"/>
                          <a:cs typeface="Calibri"/>
                        </a:rPr>
                        <a:t> firma </a:t>
                      </a:r>
                      <a:r>
                        <a:rPr sz="700" spc="-10" dirty="0">
                          <a:latin typeface="Calibri"/>
                          <a:cs typeface="Calibri"/>
                        </a:rPr>
                        <a:t>adına</a:t>
                      </a:r>
                      <a:r>
                        <a:rPr sz="700" dirty="0">
                          <a:latin typeface="Calibri"/>
                          <a:cs typeface="Calibri"/>
                        </a:rPr>
                        <a:t> TAREKS'te</a:t>
                      </a:r>
                      <a:r>
                        <a:rPr sz="700" spc="-5"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yapmak</a:t>
                      </a:r>
                      <a:r>
                        <a:rPr sz="700" spc="500" dirty="0">
                          <a:latin typeface="Calibri"/>
                          <a:cs typeface="Calibri"/>
                        </a:rPr>
                        <a:t> </a:t>
                      </a:r>
                      <a:r>
                        <a:rPr sz="700" dirty="0">
                          <a:latin typeface="Calibri"/>
                          <a:cs typeface="Calibri"/>
                        </a:rPr>
                        <a:t>üzere</a:t>
                      </a:r>
                      <a:r>
                        <a:rPr sz="700" spc="20" dirty="0">
                          <a:latin typeface="Calibri"/>
                          <a:cs typeface="Calibri"/>
                        </a:rPr>
                        <a:t> </a:t>
                      </a:r>
                      <a:r>
                        <a:rPr sz="700" spc="-10" dirty="0">
                          <a:latin typeface="Calibri"/>
                          <a:cs typeface="Calibri"/>
                        </a:rPr>
                        <a:t>yetkilendirilmiş</a:t>
                      </a:r>
                      <a:r>
                        <a:rPr sz="700" spc="25" dirty="0">
                          <a:latin typeface="Calibri"/>
                          <a:cs typeface="Calibri"/>
                        </a:rPr>
                        <a:t> </a:t>
                      </a:r>
                      <a:r>
                        <a:rPr sz="700" spc="-10" dirty="0">
                          <a:latin typeface="Calibri"/>
                          <a:cs typeface="Calibri"/>
                        </a:rPr>
                        <a:t>kişiyi,</a:t>
                      </a:r>
                      <a:endParaRPr sz="700">
                        <a:latin typeface="Calibri"/>
                        <a:cs typeface="Calibri"/>
                      </a:endParaRPr>
                    </a:p>
                    <a:p>
                      <a:pPr marL="67945" marR="257810">
                        <a:lnSpc>
                          <a:spcPts val="1140"/>
                        </a:lnSpc>
                        <a:spcBef>
                          <a:spcPts val="45"/>
                        </a:spcBef>
                      </a:pPr>
                      <a:r>
                        <a:rPr sz="700" b="1" dirty="0">
                          <a:latin typeface="Calibri"/>
                          <a:cs typeface="Calibri"/>
                        </a:rPr>
                        <a:t>Firma</a:t>
                      </a:r>
                      <a:r>
                        <a:rPr sz="700" b="1" spc="-20" dirty="0">
                          <a:latin typeface="Calibri"/>
                          <a:cs typeface="Calibri"/>
                        </a:rPr>
                        <a:t> </a:t>
                      </a:r>
                      <a:r>
                        <a:rPr sz="700" b="1" spc="-10" dirty="0">
                          <a:latin typeface="Calibri"/>
                          <a:cs typeface="Calibri"/>
                        </a:rPr>
                        <a:t>yetkilisi</a:t>
                      </a:r>
                      <a:r>
                        <a:rPr sz="700" spc="-10" dirty="0">
                          <a:latin typeface="Calibri"/>
                          <a:cs typeface="Calibri"/>
                        </a:rPr>
                        <a:t>:</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imza</a:t>
                      </a:r>
                      <a:r>
                        <a:rPr sz="700" spc="-5" dirty="0">
                          <a:latin typeface="Calibri"/>
                          <a:cs typeface="Calibri"/>
                        </a:rPr>
                        <a:t> </a:t>
                      </a:r>
                      <a:r>
                        <a:rPr sz="700" spc="-10" dirty="0">
                          <a:latin typeface="Calibri"/>
                          <a:cs typeface="Calibri"/>
                        </a:rPr>
                        <a:t>sirkülerinde </a:t>
                      </a:r>
                      <a:r>
                        <a:rPr sz="700" dirty="0">
                          <a:latin typeface="Calibri"/>
                          <a:cs typeface="Calibri"/>
                        </a:rPr>
                        <a:t>yer</a:t>
                      </a:r>
                      <a:r>
                        <a:rPr sz="700" spc="-15"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firmayı</a:t>
                      </a:r>
                      <a:r>
                        <a:rPr sz="700" spc="-15" dirty="0">
                          <a:latin typeface="Calibri"/>
                          <a:cs typeface="Calibri"/>
                        </a:rPr>
                        <a:t> </a:t>
                      </a:r>
                      <a:r>
                        <a:rPr sz="700" dirty="0">
                          <a:latin typeface="Calibri"/>
                          <a:cs typeface="Calibri"/>
                        </a:rPr>
                        <a:t>temsil</a:t>
                      </a:r>
                      <a:r>
                        <a:rPr sz="700" spc="-15" dirty="0">
                          <a:latin typeface="Calibri"/>
                          <a:cs typeface="Calibri"/>
                        </a:rPr>
                        <a:t> </a:t>
                      </a:r>
                      <a:r>
                        <a:rPr sz="700" dirty="0">
                          <a:latin typeface="Calibri"/>
                          <a:cs typeface="Calibri"/>
                        </a:rPr>
                        <a:t>ve ilzama</a:t>
                      </a:r>
                      <a:r>
                        <a:rPr sz="700" spc="-10" dirty="0">
                          <a:latin typeface="Calibri"/>
                          <a:cs typeface="Calibri"/>
                        </a:rPr>
                        <a:t> </a:t>
                      </a:r>
                      <a:r>
                        <a:rPr sz="700" spc="-20" dirty="0">
                          <a:latin typeface="Calibri"/>
                          <a:cs typeface="Calibri"/>
                        </a:rPr>
                        <a:t>yet-</a:t>
                      </a:r>
                      <a:r>
                        <a:rPr sz="700" spc="500" dirty="0">
                          <a:latin typeface="Calibri"/>
                          <a:cs typeface="Calibri"/>
                        </a:rPr>
                        <a:t> </a:t>
                      </a:r>
                      <a:r>
                        <a:rPr sz="700" dirty="0">
                          <a:latin typeface="Calibri"/>
                          <a:cs typeface="Calibri"/>
                        </a:rPr>
                        <a:t>kili</a:t>
                      </a:r>
                      <a:r>
                        <a:rPr sz="700" spc="-40" dirty="0">
                          <a:latin typeface="Calibri"/>
                          <a:cs typeface="Calibri"/>
                        </a:rPr>
                        <a:t> </a:t>
                      </a:r>
                      <a:r>
                        <a:rPr sz="700" dirty="0">
                          <a:latin typeface="Calibri"/>
                          <a:cs typeface="Calibri"/>
                        </a:rPr>
                        <a:t>olan</a:t>
                      </a:r>
                      <a:r>
                        <a:rPr sz="700" spc="-30" dirty="0">
                          <a:latin typeface="Calibri"/>
                          <a:cs typeface="Calibri"/>
                        </a:rPr>
                        <a:t> </a:t>
                      </a:r>
                      <a:r>
                        <a:rPr sz="700" spc="-10" dirty="0">
                          <a:latin typeface="Calibri"/>
                          <a:cs typeface="Calibri"/>
                        </a:rPr>
                        <a:t>kişiyi,</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Genişletildi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00195">
                <a:tc>
                  <a:txBody>
                    <a:bodyPr/>
                    <a:lstStyle/>
                    <a:p>
                      <a:pPr marL="68580" marR="605790">
                        <a:lnSpc>
                          <a:spcPts val="969"/>
                        </a:lnSpc>
                        <a:spcBef>
                          <a:spcPts val="15"/>
                        </a:spcBef>
                      </a:pPr>
                      <a:r>
                        <a:rPr sz="1100" b="1" spc="-10" dirty="0">
                          <a:solidFill>
                            <a:srgbClr val="221F1F"/>
                          </a:solidFill>
                          <a:latin typeface="Calibri"/>
                          <a:cs typeface="Calibri"/>
                        </a:rPr>
                        <a:t>TAREKS</a:t>
                      </a:r>
                      <a:r>
                        <a:rPr sz="1100" b="1" spc="-20" dirty="0">
                          <a:solidFill>
                            <a:srgbClr val="221F1F"/>
                          </a:solidFill>
                          <a:latin typeface="Calibri"/>
                          <a:cs typeface="Calibri"/>
                        </a:rPr>
                        <a:t> </a:t>
                      </a:r>
                      <a:r>
                        <a:rPr sz="1100" b="1" dirty="0">
                          <a:solidFill>
                            <a:srgbClr val="221F1F"/>
                          </a:solidFill>
                          <a:latin typeface="Calibri"/>
                          <a:cs typeface="Calibri"/>
                        </a:rPr>
                        <a:t>ve</a:t>
                      </a:r>
                      <a:r>
                        <a:rPr sz="1100" b="1" spc="-15" dirty="0">
                          <a:solidFill>
                            <a:srgbClr val="221F1F"/>
                          </a:solidFill>
                          <a:latin typeface="Calibri"/>
                          <a:cs typeface="Calibri"/>
                        </a:rPr>
                        <a:t> </a:t>
                      </a:r>
                      <a:r>
                        <a:rPr sz="1100" b="1" spc="-20" dirty="0">
                          <a:solidFill>
                            <a:srgbClr val="221F1F"/>
                          </a:solidFill>
                          <a:latin typeface="Calibri"/>
                          <a:cs typeface="Calibri"/>
                        </a:rPr>
                        <a:t>firma </a:t>
                      </a:r>
                      <a:r>
                        <a:rPr sz="1100" b="1" spc="-10" dirty="0">
                          <a:solidFill>
                            <a:srgbClr val="221F1F"/>
                          </a:solidFill>
                          <a:latin typeface="Calibri"/>
                          <a:cs typeface="Calibri"/>
                        </a:rPr>
                        <a:t>tanımlaması</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4</a:t>
                      </a:r>
                      <a:endParaRPr sz="11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20" dirty="0">
                          <a:latin typeface="Calibri"/>
                          <a:cs typeface="Calibri"/>
                        </a:rPr>
                        <a:t> </a:t>
                      </a:r>
                      <a:r>
                        <a:rPr sz="700" dirty="0">
                          <a:latin typeface="Calibri"/>
                          <a:cs typeface="Calibri"/>
                        </a:rPr>
                        <a:t>Bu</a:t>
                      </a:r>
                      <a:r>
                        <a:rPr sz="700" spc="-20" dirty="0">
                          <a:latin typeface="Calibri"/>
                          <a:cs typeface="Calibri"/>
                        </a:rPr>
                        <a:t> </a:t>
                      </a:r>
                      <a:r>
                        <a:rPr sz="700" dirty="0">
                          <a:latin typeface="Calibri"/>
                          <a:cs typeface="Calibri"/>
                        </a:rPr>
                        <a:t>Tebliğ</a:t>
                      </a:r>
                      <a:r>
                        <a:rPr sz="700" spc="-10" dirty="0">
                          <a:latin typeface="Calibri"/>
                          <a:cs typeface="Calibri"/>
                        </a:rPr>
                        <a:t> kapsamındaki</a:t>
                      </a:r>
                      <a:r>
                        <a:rPr sz="700" spc="-25" dirty="0">
                          <a:latin typeface="Calibri"/>
                          <a:cs typeface="Calibri"/>
                        </a:rPr>
                        <a:t> </a:t>
                      </a:r>
                      <a:r>
                        <a:rPr sz="700" dirty="0">
                          <a:latin typeface="Calibri"/>
                          <a:cs typeface="Calibri"/>
                        </a:rPr>
                        <a:t>ürünleri</a:t>
                      </a:r>
                      <a:r>
                        <a:rPr sz="700" spc="-5" dirty="0">
                          <a:latin typeface="Calibri"/>
                          <a:cs typeface="Calibri"/>
                        </a:rPr>
                        <a:t> </a:t>
                      </a:r>
                      <a:r>
                        <a:rPr sz="700" dirty="0">
                          <a:latin typeface="Calibri"/>
                          <a:cs typeface="Calibri"/>
                        </a:rPr>
                        <a:t>ithal</a:t>
                      </a:r>
                      <a:r>
                        <a:rPr sz="700" spc="-25" dirty="0">
                          <a:latin typeface="Calibri"/>
                          <a:cs typeface="Calibri"/>
                        </a:rPr>
                        <a:t> </a:t>
                      </a:r>
                      <a:r>
                        <a:rPr sz="700" dirty="0">
                          <a:latin typeface="Calibri"/>
                          <a:cs typeface="Calibri"/>
                        </a:rPr>
                        <a:t>etmek</a:t>
                      </a:r>
                      <a:r>
                        <a:rPr sz="700" spc="-20" dirty="0">
                          <a:latin typeface="Calibri"/>
                          <a:cs typeface="Calibri"/>
                        </a:rPr>
                        <a:t> </a:t>
                      </a:r>
                      <a:r>
                        <a:rPr sz="700" dirty="0">
                          <a:latin typeface="Calibri"/>
                          <a:cs typeface="Calibri"/>
                        </a:rPr>
                        <a:t>isteyen</a:t>
                      </a:r>
                      <a:r>
                        <a:rPr sz="700" spc="-20" dirty="0">
                          <a:latin typeface="Calibri"/>
                          <a:cs typeface="Calibri"/>
                        </a:rPr>
                        <a:t> </a:t>
                      </a:r>
                      <a:r>
                        <a:rPr sz="700" spc="-10" dirty="0">
                          <a:latin typeface="Calibri"/>
                          <a:cs typeface="Calibri"/>
                        </a:rPr>
                        <a:t>firmaların,</a:t>
                      </a:r>
                      <a:endParaRPr sz="700" dirty="0">
                        <a:latin typeface="Calibri"/>
                        <a:cs typeface="Calibri"/>
                      </a:endParaRPr>
                    </a:p>
                    <a:p>
                      <a:pPr marL="67945" marR="137795">
                        <a:lnSpc>
                          <a:spcPct val="101699"/>
                        </a:lnSpc>
                        <a:spcBef>
                          <a:spcPts val="5"/>
                        </a:spcBef>
                      </a:pPr>
                      <a:r>
                        <a:rPr sz="700" dirty="0">
                          <a:latin typeface="Calibri"/>
                          <a:cs typeface="Calibri"/>
                        </a:rPr>
                        <a:t>29/12/2011 </a:t>
                      </a:r>
                      <a:r>
                        <a:rPr sz="700" spc="-10" dirty="0">
                          <a:latin typeface="Calibri"/>
                          <a:cs typeface="Calibri"/>
                        </a:rPr>
                        <a:t>tarihli</a:t>
                      </a:r>
                      <a:r>
                        <a:rPr sz="700" dirty="0">
                          <a:latin typeface="Calibri"/>
                          <a:cs typeface="Calibri"/>
                        </a:rPr>
                        <a:t> ve</a:t>
                      </a:r>
                      <a:r>
                        <a:rPr sz="700" spc="5" dirty="0">
                          <a:latin typeface="Calibri"/>
                          <a:cs typeface="Calibri"/>
                        </a:rPr>
                        <a:t> </a:t>
                      </a:r>
                      <a:r>
                        <a:rPr sz="700" dirty="0">
                          <a:latin typeface="Calibri"/>
                          <a:cs typeface="Calibri"/>
                        </a:rPr>
                        <a:t>28157</a:t>
                      </a:r>
                      <a:r>
                        <a:rPr sz="700" spc="5" dirty="0">
                          <a:latin typeface="Calibri"/>
                          <a:cs typeface="Calibri"/>
                        </a:rPr>
                        <a:t> </a:t>
                      </a:r>
                      <a:r>
                        <a:rPr sz="700" spc="-10" dirty="0">
                          <a:latin typeface="Calibri"/>
                          <a:cs typeface="Calibri"/>
                        </a:rPr>
                        <a:t>sayılı</a:t>
                      </a:r>
                      <a:r>
                        <a:rPr sz="700" dirty="0">
                          <a:latin typeface="Calibri"/>
                          <a:cs typeface="Calibri"/>
                        </a:rPr>
                        <a:t> Resmî Gazete’de </a:t>
                      </a:r>
                      <a:r>
                        <a:rPr sz="700" spc="-10" dirty="0">
                          <a:latin typeface="Calibri"/>
                          <a:cs typeface="Calibri"/>
                        </a:rPr>
                        <a:t>yayımlanan</a:t>
                      </a:r>
                      <a:r>
                        <a:rPr sz="700" spc="5" dirty="0">
                          <a:latin typeface="Calibri"/>
                          <a:cs typeface="Calibri"/>
                        </a:rPr>
                        <a:t> </a:t>
                      </a:r>
                      <a:r>
                        <a:rPr sz="700" spc="-25" dirty="0">
                          <a:latin typeface="Calibri"/>
                          <a:cs typeface="Calibri"/>
                        </a:rPr>
                        <a:t>Dış</a:t>
                      </a:r>
                      <a:r>
                        <a:rPr sz="700" spc="500" dirty="0">
                          <a:latin typeface="Calibri"/>
                          <a:cs typeface="Calibri"/>
                        </a:rPr>
                        <a:t> </a:t>
                      </a:r>
                      <a:r>
                        <a:rPr sz="700" spc="-10" dirty="0">
                          <a:latin typeface="Calibri"/>
                          <a:cs typeface="Calibri"/>
                        </a:rPr>
                        <a:t>Ticarette</a:t>
                      </a:r>
                      <a:r>
                        <a:rPr sz="700" dirty="0">
                          <a:latin typeface="Calibri"/>
                          <a:cs typeface="Calibri"/>
                        </a:rPr>
                        <a:t> Risk Esaslı</a:t>
                      </a:r>
                      <a:r>
                        <a:rPr sz="700" spc="15" dirty="0">
                          <a:latin typeface="Calibri"/>
                          <a:cs typeface="Calibri"/>
                        </a:rPr>
                        <a:t> </a:t>
                      </a:r>
                      <a:r>
                        <a:rPr sz="700" spc="-10" dirty="0">
                          <a:latin typeface="Calibri"/>
                          <a:cs typeface="Calibri"/>
                        </a:rPr>
                        <a:t>Kontrol</a:t>
                      </a:r>
                      <a:r>
                        <a:rPr sz="700" dirty="0">
                          <a:latin typeface="Calibri"/>
                          <a:cs typeface="Calibri"/>
                        </a:rPr>
                        <a:t> Sistemi </a:t>
                      </a:r>
                      <a:r>
                        <a:rPr sz="700" spc="-10" dirty="0">
                          <a:latin typeface="Calibri"/>
                          <a:cs typeface="Calibri"/>
                        </a:rPr>
                        <a:t>Tebliği</a:t>
                      </a:r>
                      <a:r>
                        <a:rPr sz="700" dirty="0">
                          <a:latin typeface="Calibri"/>
                          <a:cs typeface="Calibri"/>
                        </a:rPr>
                        <a:t> (Ürün</a:t>
                      </a:r>
                      <a:r>
                        <a:rPr sz="700" spc="5" dirty="0">
                          <a:latin typeface="Calibri"/>
                          <a:cs typeface="Calibri"/>
                        </a:rPr>
                        <a:t> </a:t>
                      </a:r>
                      <a:r>
                        <a:rPr sz="700" spc="-10" dirty="0">
                          <a:latin typeface="Calibri"/>
                          <a:cs typeface="Calibri"/>
                        </a:rPr>
                        <a:t>Güvenliği</a:t>
                      </a:r>
                      <a:r>
                        <a:rPr sz="700" dirty="0">
                          <a:latin typeface="Calibri"/>
                          <a:cs typeface="Calibri"/>
                        </a:rPr>
                        <a:t> ve </a:t>
                      </a:r>
                      <a:r>
                        <a:rPr sz="700" spc="-10" dirty="0">
                          <a:latin typeface="Calibri"/>
                          <a:cs typeface="Calibri"/>
                        </a:rPr>
                        <a:t>Denetimi:</a:t>
                      </a:r>
                      <a:r>
                        <a:rPr sz="700" spc="500" dirty="0">
                          <a:latin typeface="Calibri"/>
                          <a:cs typeface="Calibri"/>
                        </a:rPr>
                        <a:t> </a:t>
                      </a:r>
                      <a:r>
                        <a:rPr sz="700" dirty="0">
                          <a:latin typeface="Calibri"/>
                          <a:cs typeface="Calibri"/>
                        </a:rPr>
                        <a:t>2011/53)</a:t>
                      </a:r>
                      <a:r>
                        <a:rPr sz="700" spc="10" dirty="0">
                          <a:latin typeface="Calibri"/>
                          <a:cs typeface="Calibri"/>
                        </a:rPr>
                        <a:t> </a:t>
                      </a:r>
                      <a:r>
                        <a:rPr sz="700" spc="-10" dirty="0">
                          <a:latin typeface="Calibri"/>
                          <a:cs typeface="Calibri"/>
                        </a:rPr>
                        <a:t>çerçevesinde</a:t>
                      </a:r>
                      <a:r>
                        <a:rPr sz="700" spc="10" dirty="0">
                          <a:latin typeface="Calibri"/>
                          <a:cs typeface="Calibri"/>
                        </a:rPr>
                        <a:t> </a:t>
                      </a:r>
                      <a:r>
                        <a:rPr sz="700" dirty="0">
                          <a:latin typeface="Calibri"/>
                          <a:cs typeface="Calibri"/>
                        </a:rPr>
                        <a:t>TAREKS’te</a:t>
                      </a:r>
                      <a:r>
                        <a:rPr sz="700" spc="15" dirty="0">
                          <a:latin typeface="Calibri"/>
                          <a:cs typeface="Calibri"/>
                        </a:rPr>
                        <a:t> </a:t>
                      </a:r>
                      <a:r>
                        <a:rPr sz="700" spc="-10" dirty="0">
                          <a:latin typeface="Calibri"/>
                          <a:cs typeface="Calibri"/>
                        </a:rPr>
                        <a:t>tanımlanması</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adına</a:t>
                      </a:r>
                      <a:r>
                        <a:rPr sz="700" spc="15" dirty="0">
                          <a:latin typeface="Calibri"/>
                          <a:cs typeface="Calibri"/>
                        </a:rPr>
                        <a:t> </a:t>
                      </a:r>
                      <a:r>
                        <a:rPr sz="700" spc="-10" dirty="0">
                          <a:latin typeface="Calibri"/>
                          <a:cs typeface="Calibri"/>
                        </a:rPr>
                        <a:t>TAREKS’te</a:t>
                      </a:r>
                      <a:r>
                        <a:rPr sz="700" spc="500"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yapacak</a:t>
                      </a:r>
                      <a:r>
                        <a:rPr sz="700" spc="-5" dirty="0">
                          <a:latin typeface="Calibri"/>
                          <a:cs typeface="Calibri"/>
                        </a:rPr>
                        <a:t> </a:t>
                      </a:r>
                      <a:r>
                        <a:rPr sz="700" dirty="0">
                          <a:latin typeface="Calibri"/>
                          <a:cs typeface="Calibri"/>
                        </a:rPr>
                        <a:t>en</a:t>
                      </a:r>
                      <a:r>
                        <a:rPr sz="700" spc="5" dirty="0">
                          <a:latin typeface="Calibri"/>
                          <a:cs typeface="Calibri"/>
                        </a:rPr>
                        <a:t> </a:t>
                      </a:r>
                      <a:r>
                        <a:rPr sz="700" dirty="0">
                          <a:latin typeface="Calibri"/>
                          <a:cs typeface="Calibri"/>
                        </a:rPr>
                        <a:t>az</a:t>
                      </a:r>
                      <a:r>
                        <a:rPr sz="700" spc="10" dirty="0">
                          <a:latin typeface="Calibri"/>
                          <a:cs typeface="Calibri"/>
                        </a:rPr>
                        <a:t> </a:t>
                      </a:r>
                      <a:r>
                        <a:rPr sz="700" dirty="0">
                          <a:latin typeface="Calibri"/>
                          <a:cs typeface="Calibri"/>
                        </a:rPr>
                        <a:t>bir </a:t>
                      </a:r>
                      <a:r>
                        <a:rPr sz="700" spc="-10" dirty="0">
                          <a:latin typeface="Calibri"/>
                          <a:cs typeface="Calibri"/>
                        </a:rPr>
                        <a:t>kullanıcının</a:t>
                      </a:r>
                      <a:r>
                        <a:rPr sz="700" dirty="0">
                          <a:latin typeface="Calibri"/>
                          <a:cs typeface="Calibri"/>
                        </a:rPr>
                        <a:t> </a:t>
                      </a:r>
                      <a:r>
                        <a:rPr sz="700" spc="-10" dirty="0">
                          <a:latin typeface="Calibri"/>
                          <a:cs typeface="Calibri"/>
                        </a:rPr>
                        <a:t>yetkilendirilmiş</a:t>
                      </a:r>
                      <a:r>
                        <a:rPr sz="700" dirty="0">
                          <a:latin typeface="Calibri"/>
                          <a:cs typeface="Calibri"/>
                        </a:rPr>
                        <a:t> olması </a:t>
                      </a:r>
                      <a:r>
                        <a:rPr sz="700" spc="-10" dirty="0">
                          <a:latin typeface="Calibri"/>
                          <a:cs typeface="Calibri"/>
                        </a:rPr>
                        <a:t>gerekir.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22580" algn="just">
                        <a:lnSpc>
                          <a:spcPts val="969"/>
                        </a:lnSpc>
                        <a:spcBef>
                          <a:spcPts val="25"/>
                        </a:spcBef>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0" dirty="0">
                          <a:latin typeface="Calibri"/>
                          <a:cs typeface="Calibri"/>
                        </a:rPr>
                        <a:t> </a:t>
                      </a:r>
                      <a:r>
                        <a:rPr sz="700" spc="-10" dirty="0">
                          <a:latin typeface="Calibri"/>
                          <a:cs typeface="Calibri"/>
                        </a:rPr>
                        <a:t>kapsamı</a:t>
                      </a:r>
                      <a:r>
                        <a:rPr sz="700" spc="5" dirty="0">
                          <a:latin typeface="Calibri"/>
                          <a:cs typeface="Calibri"/>
                        </a:rPr>
                        <a:t> </a:t>
                      </a:r>
                      <a:r>
                        <a:rPr sz="700" spc="-10" dirty="0">
                          <a:latin typeface="Calibri"/>
                          <a:cs typeface="Calibri"/>
                        </a:rPr>
                        <a:t>ürünleri</a:t>
                      </a:r>
                      <a:r>
                        <a:rPr sz="700" dirty="0">
                          <a:latin typeface="Calibri"/>
                          <a:cs typeface="Calibri"/>
                        </a:rPr>
                        <a:t> ithal 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dirty="0">
                          <a:latin typeface="Calibri"/>
                          <a:cs typeface="Calibri"/>
                        </a:rPr>
                        <a:t>8/8/2025</a:t>
                      </a:r>
                      <a:r>
                        <a:rPr sz="700" spc="5" dirty="0">
                          <a:latin typeface="Calibri"/>
                          <a:cs typeface="Calibri"/>
                        </a:rPr>
                        <a:t> </a:t>
                      </a:r>
                      <a:r>
                        <a:rPr sz="700" spc="-10" dirty="0">
                          <a:latin typeface="Calibri"/>
                          <a:cs typeface="Calibri"/>
                        </a:rPr>
                        <a:t>tarihli</a:t>
                      </a:r>
                      <a:r>
                        <a:rPr sz="700"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32980</a:t>
                      </a:r>
                      <a:r>
                        <a:rPr sz="700" spc="-15" dirty="0">
                          <a:latin typeface="Calibri"/>
                          <a:cs typeface="Calibri"/>
                        </a:rPr>
                        <a:t> </a:t>
                      </a:r>
                      <a:r>
                        <a:rPr sz="700" spc="-10" dirty="0">
                          <a:latin typeface="Calibri"/>
                          <a:cs typeface="Calibri"/>
                        </a:rPr>
                        <a:t>sayılı</a:t>
                      </a:r>
                      <a:r>
                        <a:rPr sz="700" spc="-15" dirty="0">
                          <a:latin typeface="Calibri"/>
                          <a:cs typeface="Calibri"/>
                        </a:rPr>
                        <a:t> </a:t>
                      </a:r>
                      <a:r>
                        <a:rPr sz="700" dirty="0">
                          <a:latin typeface="Calibri"/>
                          <a:cs typeface="Calibri"/>
                        </a:rPr>
                        <a:t>Resmı</a:t>
                      </a:r>
                      <a:r>
                        <a:rPr sz="700" spc="-15" dirty="0">
                          <a:latin typeface="Calibri"/>
                          <a:cs typeface="Calibri"/>
                        </a:rPr>
                        <a:t> </a:t>
                      </a:r>
                      <a:r>
                        <a:rPr sz="700" dirty="0">
                          <a:latin typeface="Calibri"/>
                          <a:cs typeface="Calibri"/>
                        </a:rPr>
                        <a:t>Gazete'de</a:t>
                      </a:r>
                      <a:r>
                        <a:rPr sz="700" spc="-15" dirty="0">
                          <a:latin typeface="Calibri"/>
                          <a:cs typeface="Calibri"/>
                        </a:rPr>
                        <a:t> </a:t>
                      </a:r>
                      <a:r>
                        <a:rPr sz="700" spc="-10" dirty="0">
                          <a:latin typeface="Calibri"/>
                          <a:cs typeface="Calibri"/>
                        </a:rPr>
                        <a:t>yayımlanan</a:t>
                      </a:r>
                      <a:r>
                        <a:rPr sz="700" spc="-15" dirty="0">
                          <a:latin typeface="Calibri"/>
                          <a:cs typeface="Calibri"/>
                        </a:rPr>
                        <a:t> </a:t>
                      </a:r>
                      <a:r>
                        <a:rPr sz="700" dirty="0">
                          <a:latin typeface="Calibri"/>
                          <a:cs typeface="Calibri"/>
                        </a:rPr>
                        <a:t>Dış</a:t>
                      </a:r>
                      <a:r>
                        <a:rPr sz="700" spc="-10" dirty="0">
                          <a:latin typeface="Calibri"/>
                          <a:cs typeface="Calibri"/>
                        </a:rPr>
                        <a:t> </a:t>
                      </a:r>
                      <a:r>
                        <a:rPr sz="700" dirty="0">
                          <a:latin typeface="Calibri"/>
                          <a:cs typeface="Calibri"/>
                        </a:rPr>
                        <a:t>Ticarette</a:t>
                      </a:r>
                      <a:r>
                        <a:rPr sz="700" spc="-15" dirty="0">
                          <a:latin typeface="Calibri"/>
                          <a:cs typeface="Calibri"/>
                        </a:rPr>
                        <a:t> </a:t>
                      </a:r>
                      <a:r>
                        <a:rPr sz="700" dirty="0">
                          <a:latin typeface="Calibri"/>
                          <a:cs typeface="Calibri"/>
                        </a:rPr>
                        <a:t>Risk</a:t>
                      </a:r>
                      <a:r>
                        <a:rPr sz="700" spc="-15" dirty="0">
                          <a:latin typeface="Calibri"/>
                          <a:cs typeface="Calibri"/>
                        </a:rPr>
                        <a:t> </a:t>
                      </a:r>
                      <a:r>
                        <a:rPr sz="700" dirty="0">
                          <a:latin typeface="Calibri"/>
                          <a:cs typeface="Calibri"/>
                        </a:rPr>
                        <a:t>Esaslı</a:t>
                      </a:r>
                      <a:r>
                        <a:rPr sz="700" spc="-15" dirty="0">
                          <a:latin typeface="Calibri"/>
                          <a:cs typeface="Calibri"/>
                        </a:rPr>
                        <a:t> </a:t>
                      </a:r>
                      <a:r>
                        <a:rPr sz="700" dirty="0">
                          <a:latin typeface="Calibri"/>
                          <a:cs typeface="Calibri"/>
                        </a:rPr>
                        <a:t>Kontrol</a:t>
                      </a:r>
                      <a:r>
                        <a:rPr sz="700" spc="-20" dirty="0">
                          <a:latin typeface="Calibri"/>
                          <a:cs typeface="Calibri"/>
                        </a:rPr>
                        <a:t> </a:t>
                      </a:r>
                      <a:r>
                        <a:rPr sz="700" spc="-10" dirty="0">
                          <a:latin typeface="Calibri"/>
                          <a:cs typeface="Calibri"/>
                        </a:rPr>
                        <a:t>Sistemi</a:t>
                      </a:r>
                      <a:r>
                        <a:rPr sz="700" spc="500" dirty="0">
                          <a:latin typeface="Calibri"/>
                          <a:cs typeface="Calibri"/>
                        </a:rPr>
                        <a:t> </a:t>
                      </a:r>
                      <a:r>
                        <a:rPr sz="700" spc="-10" dirty="0">
                          <a:latin typeface="Calibri"/>
                          <a:cs typeface="Calibri"/>
                        </a:rPr>
                        <a:t>Hakkında</a:t>
                      </a:r>
                      <a:r>
                        <a:rPr sz="700" dirty="0">
                          <a:latin typeface="Calibri"/>
                          <a:cs typeface="Calibri"/>
                        </a:rPr>
                        <a:t> Tebliğ</a:t>
                      </a:r>
                      <a:r>
                        <a:rPr sz="700" spc="15"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Denetimi:</a:t>
                      </a:r>
                      <a:r>
                        <a:rPr sz="700" spc="15" dirty="0">
                          <a:latin typeface="Calibri"/>
                          <a:cs typeface="Calibri"/>
                        </a:rPr>
                        <a:t> </a:t>
                      </a:r>
                      <a:r>
                        <a:rPr sz="700" dirty="0">
                          <a:latin typeface="Calibri"/>
                          <a:cs typeface="Calibri"/>
                        </a:rPr>
                        <a:t>2025/28) </a:t>
                      </a:r>
                      <a:r>
                        <a:rPr sz="700" spc="-10" dirty="0">
                          <a:latin typeface="Calibri"/>
                          <a:cs typeface="Calibri"/>
                        </a:rPr>
                        <a:t>çerçevesinde</a:t>
                      </a:r>
                      <a:r>
                        <a:rPr sz="700" spc="5" dirty="0">
                          <a:latin typeface="Calibri"/>
                          <a:cs typeface="Calibri"/>
                        </a:rPr>
                        <a:t> </a:t>
                      </a:r>
                      <a:r>
                        <a:rPr sz="700" spc="-10" dirty="0">
                          <a:latin typeface="Calibri"/>
                          <a:cs typeface="Calibri"/>
                        </a:rPr>
                        <a:t>TAREKS'te</a:t>
                      </a:r>
                      <a:endParaRPr sz="700">
                        <a:latin typeface="Calibri"/>
                        <a:cs typeface="Calibri"/>
                      </a:endParaRPr>
                    </a:p>
                    <a:p>
                      <a:pPr marL="67945" marR="257175" algn="just">
                        <a:lnSpc>
                          <a:spcPts val="969"/>
                        </a:lnSpc>
                        <a:spcBef>
                          <a:spcPts val="20"/>
                        </a:spcBef>
                      </a:pPr>
                      <a:r>
                        <a:rPr sz="700" spc="-10" dirty="0">
                          <a:latin typeface="Calibri"/>
                          <a:cs typeface="Calibri"/>
                        </a:rPr>
                        <a:t>tanımlanması</a:t>
                      </a:r>
                      <a:r>
                        <a:rPr sz="700" spc="-20" dirty="0">
                          <a:latin typeface="Calibri"/>
                          <a:cs typeface="Calibri"/>
                        </a:rPr>
                        <a:t> </a:t>
                      </a:r>
                      <a:r>
                        <a:rPr sz="700" dirty="0">
                          <a:latin typeface="Calibri"/>
                          <a:cs typeface="Calibri"/>
                        </a:rPr>
                        <a:t>ve</a:t>
                      </a:r>
                      <a:r>
                        <a:rPr sz="700" spc="-20" dirty="0">
                          <a:latin typeface="Calibri"/>
                          <a:cs typeface="Calibri"/>
                        </a:rPr>
                        <a:t> </a:t>
                      </a:r>
                      <a:r>
                        <a:rPr sz="700" dirty="0">
                          <a:latin typeface="Calibri"/>
                          <a:cs typeface="Calibri"/>
                        </a:rPr>
                        <a:t>firma</a:t>
                      </a:r>
                      <a:r>
                        <a:rPr sz="700" spc="-10" dirty="0">
                          <a:latin typeface="Calibri"/>
                          <a:cs typeface="Calibri"/>
                        </a:rPr>
                        <a:t> adına</a:t>
                      </a:r>
                      <a:r>
                        <a:rPr sz="700" spc="-15" dirty="0">
                          <a:latin typeface="Calibri"/>
                          <a:cs typeface="Calibri"/>
                        </a:rPr>
                        <a:t> </a:t>
                      </a:r>
                      <a:r>
                        <a:rPr sz="700" dirty="0">
                          <a:latin typeface="Calibri"/>
                          <a:cs typeface="Calibri"/>
                        </a:rPr>
                        <a:t>TAREKS'te</a:t>
                      </a:r>
                      <a:r>
                        <a:rPr sz="700" spc="-20"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yapacak en</a:t>
                      </a:r>
                      <a:r>
                        <a:rPr sz="700" spc="-15" dirty="0">
                          <a:latin typeface="Calibri"/>
                          <a:cs typeface="Calibri"/>
                        </a:rPr>
                        <a:t> </a:t>
                      </a:r>
                      <a:r>
                        <a:rPr sz="700" dirty="0">
                          <a:latin typeface="Calibri"/>
                          <a:cs typeface="Calibri"/>
                        </a:rPr>
                        <a:t>az</a:t>
                      </a:r>
                      <a:r>
                        <a:rPr sz="700" spc="-5" dirty="0">
                          <a:latin typeface="Calibri"/>
                          <a:cs typeface="Calibri"/>
                        </a:rPr>
                        <a:t> </a:t>
                      </a:r>
                      <a:r>
                        <a:rPr sz="700" dirty="0">
                          <a:latin typeface="Calibri"/>
                          <a:cs typeface="Calibri"/>
                        </a:rPr>
                        <a:t>bir</a:t>
                      </a:r>
                      <a:r>
                        <a:rPr sz="700" spc="-15" dirty="0">
                          <a:latin typeface="Calibri"/>
                          <a:cs typeface="Calibri"/>
                        </a:rPr>
                        <a:t> </a:t>
                      </a:r>
                      <a:r>
                        <a:rPr sz="700" dirty="0">
                          <a:latin typeface="Calibri"/>
                          <a:cs typeface="Calibri"/>
                        </a:rPr>
                        <a:t>firma</a:t>
                      </a:r>
                      <a:r>
                        <a:rPr sz="700" spc="-15" dirty="0">
                          <a:latin typeface="Calibri"/>
                          <a:cs typeface="Calibri"/>
                        </a:rPr>
                        <a:t> </a:t>
                      </a:r>
                      <a:r>
                        <a:rPr sz="700" spc="-10" dirty="0">
                          <a:latin typeface="Calibri"/>
                          <a:cs typeface="Calibri"/>
                        </a:rPr>
                        <a:t>kullanıcısının</a:t>
                      </a:r>
                      <a:r>
                        <a:rPr sz="700" spc="500" dirty="0">
                          <a:latin typeface="Calibri"/>
                          <a:cs typeface="Calibri"/>
                        </a:rPr>
                        <a:t> </a:t>
                      </a:r>
                      <a:r>
                        <a:rPr sz="700" spc="-10" dirty="0">
                          <a:latin typeface="Calibri"/>
                          <a:cs typeface="Calibri"/>
                        </a:rPr>
                        <a:t>yetkilendirilmiş</a:t>
                      </a:r>
                      <a:r>
                        <a:rPr sz="700" spc="20" dirty="0">
                          <a:latin typeface="Calibri"/>
                          <a:cs typeface="Calibri"/>
                        </a:rPr>
                        <a:t> </a:t>
                      </a:r>
                      <a:r>
                        <a:rPr sz="700" dirty="0">
                          <a:latin typeface="Calibri"/>
                          <a:cs typeface="Calibri"/>
                        </a:rPr>
                        <a:t>olması</a:t>
                      </a:r>
                      <a:r>
                        <a:rPr sz="700" spc="15" dirty="0">
                          <a:latin typeface="Calibri"/>
                          <a:cs typeface="Calibri"/>
                        </a:rPr>
                        <a:t> </a:t>
                      </a:r>
                      <a:r>
                        <a:rPr sz="700" spc="-10" dirty="0">
                          <a:latin typeface="Calibri"/>
                          <a:cs typeface="Calibri"/>
                        </a:rPr>
                        <a:t>gerekir.</a:t>
                      </a:r>
                      <a:endParaRPr sz="70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455472">
                <a:tc>
                  <a:txBody>
                    <a:bodyPr/>
                    <a:lstStyle/>
                    <a:p>
                      <a:pPr marL="68580">
                        <a:lnSpc>
                          <a:spcPts val="940"/>
                        </a:lnSpc>
                      </a:pPr>
                      <a:r>
                        <a:rPr sz="1100" b="1" spc="-10" dirty="0">
                          <a:solidFill>
                            <a:srgbClr val="221F1F"/>
                          </a:solidFill>
                          <a:latin typeface="Calibri"/>
                          <a:cs typeface="Calibri"/>
                        </a:rPr>
                        <a:t>Kapsam</a:t>
                      </a:r>
                      <a:r>
                        <a:rPr sz="1100" b="1" spc="-35" dirty="0">
                          <a:solidFill>
                            <a:srgbClr val="221F1F"/>
                          </a:solidFill>
                          <a:latin typeface="Calibri"/>
                          <a:cs typeface="Calibri"/>
                        </a:rPr>
                        <a:t> </a:t>
                      </a:r>
                      <a:r>
                        <a:rPr sz="1100" b="1" spc="-20" dirty="0">
                          <a:solidFill>
                            <a:srgbClr val="221F1F"/>
                          </a:solidFill>
                          <a:latin typeface="Calibri"/>
                          <a:cs typeface="Calibri"/>
                        </a:rPr>
                        <a:t>dışı</a:t>
                      </a:r>
                      <a:endParaRPr sz="1100" dirty="0">
                        <a:latin typeface="Calibri"/>
                        <a:cs typeface="Calibri"/>
                      </a:endParaRPr>
                    </a:p>
                    <a:p>
                      <a:pPr marL="68580">
                        <a:lnSpc>
                          <a:spcPct val="100000"/>
                        </a:lnSpc>
                        <a:spcBef>
                          <a:spcPts val="25"/>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7</a:t>
                      </a:r>
                      <a:endParaRPr sz="11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dirty="0">
                          <a:latin typeface="Calibri"/>
                          <a:cs typeface="Calibri"/>
                        </a:rPr>
                        <a:t>idaresi</a:t>
                      </a:r>
                      <a:r>
                        <a:rPr sz="700" spc="10" dirty="0">
                          <a:latin typeface="Calibri"/>
                          <a:cs typeface="Calibri"/>
                        </a:rPr>
                        <a:t> </a:t>
                      </a:r>
                      <a:r>
                        <a:rPr sz="700" spc="-10" dirty="0">
                          <a:latin typeface="Calibri"/>
                          <a:cs typeface="Calibri"/>
                        </a:rPr>
                        <a:t>tarafından</a:t>
                      </a:r>
                      <a:r>
                        <a:rPr sz="700" dirty="0">
                          <a:latin typeface="Calibri"/>
                          <a:cs typeface="Calibri"/>
                        </a:rPr>
                        <a:t> başvuru</a:t>
                      </a:r>
                      <a:r>
                        <a:rPr sz="700" spc="-5" dirty="0">
                          <a:latin typeface="Calibri"/>
                          <a:cs typeface="Calibri"/>
                        </a:rPr>
                        <a:t> </a:t>
                      </a:r>
                      <a:r>
                        <a:rPr sz="700" spc="-10" dirty="0">
                          <a:latin typeface="Calibri"/>
                          <a:cs typeface="Calibri"/>
                        </a:rPr>
                        <a:t>konusu</a:t>
                      </a:r>
                      <a:r>
                        <a:rPr sz="700" dirty="0">
                          <a:latin typeface="Calibri"/>
                          <a:cs typeface="Calibri"/>
                        </a:rPr>
                        <a:t> </a:t>
                      </a:r>
                      <a:r>
                        <a:rPr sz="700" spc="-10" dirty="0">
                          <a:latin typeface="Calibri"/>
                          <a:cs typeface="Calibri"/>
                        </a:rPr>
                        <a:t>ithalat</a:t>
                      </a:r>
                      <a:r>
                        <a:rPr sz="700" spc="-5" dirty="0">
                          <a:latin typeface="Calibri"/>
                          <a:cs typeface="Calibri"/>
                        </a:rPr>
                        <a:t> </a:t>
                      </a:r>
                      <a:r>
                        <a:rPr sz="700" spc="-10" dirty="0">
                          <a:latin typeface="Calibri"/>
                          <a:cs typeface="Calibri"/>
                        </a:rPr>
                        <a:t>partisinin</a:t>
                      </a:r>
                      <a:r>
                        <a:rPr sz="700" spc="-5" dirty="0">
                          <a:latin typeface="Calibri"/>
                          <a:cs typeface="Calibri"/>
                        </a:rPr>
                        <a:t> </a:t>
                      </a:r>
                      <a:r>
                        <a:rPr sz="700" spc="-25" dirty="0">
                          <a:latin typeface="Calibri"/>
                          <a:cs typeface="Calibri"/>
                        </a:rPr>
                        <a:t>bu</a:t>
                      </a:r>
                      <a:endParaRPr sz="700" dirty="0">
                        <a:latin typeface="Calibri"/>
                        <a:cs typeface="Calibri"/>
                      </a:endParaRPr>
                    </a:p>
                    <a:p>
                      <a:pPr marL="67945" marR="181610">
                        <a:lnSpc>
                          <a:spcPct val="101299"/>
                        </a:lnSpc>
                      </a:pPr>
                      <a:r>
                        <a:rPr sz="700" dirty="0">
                          <a:latin typeface="Calibri"/>
                          <a:cs typeface="Calibri"/>
                        </a:rPr>
                        <a:t>Tebliğ</a:t>
                      </a:r>
                      <a:r>
                        <a:rPr sz="700" spc="10" dirty="0">
                          <a:latin typeface="Calibri"/>
                          <a:cs typeface="Calibri"/>
                        </a:rPr>
                        <a:t> </a:t>
                      </a:r>
                      <a:r>
                        <a:rPr sz="700" spc="-10" dirty="0">
                          <a:latin typeface="Calibri"/>
                          <a:cs typeface="Calibri"/>
                        </a:rPr>
                        <a:t>kapsamında</a:t>
                      </a:r>
                      <a:r>
                        <a:rPr sz="700" spc="10"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aldığına</a:t>
                      </a:r>
                      <a:r>
                        <a:rPr sz="700" spc="5" dirty="0">
                          <a:latin typeface="Calibri"/>
                          <a:cs typeface="Calibri"/>
                        </a:rPr>
                        <a:t> </a:t>
                      </a:r>
                      <a:r>
                        <a:rPr sz="700" dirty="0">
                          <a:latin typeface="Calibri"/>
                          <a:cs typeface="Calibri"/>
                        </a:rPr>
                        <a:t>karar</a:t>
                      </a:r>
                      <a:r>
                        <a:rPr sz="700" spc="20" dirty="0">
                          <a:latin typeface="Calibri"/>
                          <a:cs typeface="Calibri"/>
                        </a:rPr>
                        <a:t> </a:t>
                      </a:r>
                      <a:r>
                        <a:rPr sz="700" spc="-10" dirty="0">
                          <a:latin typeface="Calibri"/>
                          <a:cs typeface="Calibri"/>
                        </a:rPr>
                        <a:t>verilmesi</a:t>
                      </a:r>
                      <a:r>
                        <a:rPr sz="700" spc="5" dirty="0">
                          <a:latin typeface="Calibri"/>
                          <a:cs typeface="Calibri"/>
                        </a:rPr>
                        <a:t> </a:t>
                      </a:r>
                      <a:r>
                        <a:rPr sz="700" spc="-10" dirty="0">
                          <a:latin typeface="Calibri"/>
                          <a:cs typeface="Calibri"/>
                        </a:rPr>
                        <a:t>durumunda,</a:t>
                      </a:r>
                      <a:r>
                        <a:rPr sz="700" spc="15" dirty="0">
                          <a:latin typeface="Calibri"/>
                          <a:cs typeface="Calibri"/>
                        </a:rPr>
                        <a:t> </a:t>
                      </a:r>
                      <a:r>
                        <a:rPr sz="700" spc="-10" dirty="0">
                          <a:latin typeface="Calibri"/>
                          <a:cs typeface="Calibri"/>
                        </a:rPr>
                        <a:t>kapsam</a:t>
                      </a:r>
                      <a:r>
                        <a:rPr sz="700" spc="500" dirty="0">
                          <a:latin typeface="Calibri"/>
                          <a:cs typeface="Calibri"/>
                        </a:rPr>
                        <a:t> </a:t>
                      </a:r>
                      <a:r>
                        <a:rPr sz="700" spc="-10" dirty="0">
                          <a:latin typeface="Calibri"/>
                          <a:cs typeface="Calibri"/>
                        </a:rPr>
                        <a:t>değerlendirmesi</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denetim</a:t>
                      </a:r>
                      <a:r>
                        <a:rPr sz="700" spc="20" dirty="0">
                          <a:latin typeface="Calibri"/>
                          <a:cs typeface="Calibri"/>
                        </a:rPr>
                        <a:t> </a:t>
                      </a:r>
                      <a:r>
                        <a:rPr sz="700" spc="-10" dirty="0">
                          <a:latin typeface="Calibri"/>
                          <a:cs typeface="Calibri"/>
                        </a:rPr>
                        <a:t>biriminin</a:t>
                      </a:r>
                      <a:r>
                        <a:rPr sz="700" spc="15" dirty="0">
                          <a:latin typeface="Calibri"/>
                          <a:cs typeface="Calibri"/>
                        </a:rPr>
                        <a:t> </a:t>
                      </a:r>
                      <a:r>
                        <a:rPr sz="700" dirty="0">
                          <a:latin typeface="Calibri"/>
                          <a:cs typeface="Calibri"/>
                        </a:rPr>
                        <a:t>teknik</a:t>
                      </a:r>
                      <a:r>
                        <a:rPr sz="700" spc="10" dirty="0">
                          <a:latin typeface="Calibri"/>
                          <a:cs typeface="Calibri"/>
                        </a:rPr>
                        <a:t> </a:t>
                      </a:r>
                      <a:r>
                        <a:rPr sz="700" spc="-10" dirty="0">
                          <a:latin typeface="Calibri"/>
                          <a:cs typeface="Calibri"/>
                        </a:rPr>
                        <a:t>incelemesi</a:t>
                      </a:r>
                      <a:r>
                        <a:rPr sz="700" spc="10" dirty="0">
                          <a:latin typeface="Calibri"/>
                          <a:cs typeface="Calibri"/>
                        </a:rPr>
                        <a:t> </a:t>
                      </a:r>
                      <a:r>
                        <a:rPr sz="700" spc="-10" dirty="0">
                          <a:latin typeface="Calibri"/>
                          <a:cs typeface="Calibri"/>
                        </a:rPr>
                        <a:t>neticesinde</a:t>
                      </a:r>
                      <a:r>
                        <a:rPr sz="700" spc="10" dirty="0">
                          <a:latin typeface="Calibri"/>
                          <a:cs typeface="Calibri"/>
                        </a:rPr>
                        <a:t> </a:t>
                      </a:r>
                      <a:r>
                        <a:rPr sz="700" spc="-25" dirty="0">
                          <a:latin typeface="Calibri"/>
                          <a:cs typeface="Calibri"/>
                        </a:rPr>
                        <a:t>de</a:t>
                      </a:r>
                      <a:r>
                        <a:rPr sz="700" spc="500" dirty="0">
                          <a:latin typeface="Calibri"/>
                          <a:cs typeface="Calibri"/>
                        </a:rPr>
                        <a:t> </a:t>
                      </a:r>
                      <a:r>
                        <a:rPr sz="700" spc="-10" dirty="0">
                          <a:latin typeface="Calibri"/>
                          <a:cs typeface="Calibri"/>
                        </a:rPr>
                        <a:t>belirlenebilir.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714015">
                <a:tc>
                  <a:txBody>
                    <a:bodyPr/>
                    <a:lstStyle/>
                    <a:p>
                      <a:pPr marL="68580" marR="600710">
                        <a:lnSpc>
                          <a:spcPts val="969"/>
                        </a:lnSpc>
                      </a:pPr>
                      <a:r>
                        <a:rPr sz="1100" b="1" spc="-20" dirty="0">
                          <a:solidFill>
                            <a:srgbClr val="221F1F"/>
                          </a:solidFill>
                          <a:latin typeface="Calibri"/>
                          <a:cs typeface="Calibri"/>
                        </a:rPr>
                        <a:t>Kullanıcıya</a:t>
                      </a:r>
                      <a:r>
                        <a:rPr sz="1100" b="1" spc="20" dirty="0">
                          <a:solidFill>
                            <a:srgbClr val="221F1F"/>
                          </a:solidFill>
                          <a:latin typeface="Calibri"/>
                          <a:cs typeface="Calibri"/>
                        </a:rPr>
                        <a:t> </a:t>
                      </a:r>
                      <a:r>
                        <a:rPr sz="1100" b="1" spc="-20" dirty="0">
                          <a:solidFill>
                            <a:srgbClr val="221F1F"/>
                          </a:solidFill>
                          <a:latin typeface="Calibri"/>
                          <a:cs typeface="Calibri"/>
                        </a:rPr>
                        <a:t>yapılan</a:t>
                      </a:r>
                      <a:r>
                        <a:rPr sz="1100" b="1" spc="30" dirty="0">
                          <a:solidFill>
                            <a:srgbClr val="221F1F"/>
                          </a:solidFill>
                          <a:latin typeface="Calibri"/>
                          <a:cs typeface="Calibri"/>
                        </a:rPr>
                        <a:t> </a:t>
                      </a:r>
                      <a:r>
                        <a:rPr sz="1100" b="1" spc="-10" dirty="0">
                          <a:solidFill>
                            <a:srgbClr val="221F1F"/>
                          </a:solidFill>
                          <a:latin typeface="Calibri"/>
                          <a:cs typeface="Calibri"/>
                        </a:rPr>
                        <a:t>bildirimler</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25" dirty="0">
                          <a:solidFill>
                            <a:srgbClr val="221F1F"/>
                          </a:solidFill>
                          <a:latin typeface="Calibri"/>
                          <a:cs typeface="Calibri"/>
                        </a:rPr>
                        <a:t>10</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a:t>
                      </a:r>
                      <a:r>
                        <a:rPr sz="700" spc="-10" dirty="0">
                          <a:latin typeface="Calibri"/>
                          <a:cs typeface="Calibri"/>
                        </a:rPr>
                        <a:t> </a:t>
                      </a:r>
                      <a:r>
                        <a:rPr sz="700" dirty="0">
                          <a:latin typeface="Calibri"/>
                          <a:cs typeface="Calibri"/>
                        </a:rPr>
                        <a:t>Denetim sürecine</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sonucuna</a:t>
                      </a:r>
                      <a:r>
                        <a:rPr sz="700" spc="-5" dirty="0">
                          <a:latin typeface="Calibri"/>
                          <a:cs typeface="Calibri"/>
                        </a:rPr>
                        <a:t> </a:t>
                      </a:r>
                      <a:r>
                        <a:rPr sz="700" dirty="0">
                          <a:latin typeface="Calibri"/>
                          <a:cs typeface="Calibri"/>
                        </a:rPr>
                        <a:t>ilişkin</a:t>
                      </a:r>
                      <a:r>
                        <a:rPr sz="700" spc="-10" dirty="0">
                          <a:latin typeface="Calibri"/>
                          <a:cs typeface="Calibri"/>
                        </a:rPr>
                        <a:t> bildirimler,</a:t>
                      </a:r>
                      <a:r>
                        <a:rPr sz="700" dirty="0">
                          <a:latin typeface="Calibri"/>
                          <a:cs typeface="Calibri"/>
                        </a:rPr>
                        <a:t> Dış</a:t>
                      </a:r>
                      <a:r>
                        <a:rPr sz="700" spc="-5" dirty="0">
                          <a:latin typeface="Calibri"/>
                          <a:cs typeface="Calibri"/>
                        </a:rPr>
                        <a:t> </a:t>
                      </a:r>
                      <a:r>
                        <a:rPr sz="700" dirty="0">
                          <a:latin typeface="Calibri"/>
                          <a:cs typeface="Calibri"/>
                        </a:rPr>
                        <a:t>Ticarette</a:t>
                      </a:r>
                      <a:r>
                        <a:rPr sz="700" spc="-10" dirty="0">
                          <a:latin typeface="Calibri"/>
                          <a:cs typeface="Calibri"/>
                        </a:rPr>
                        <a:t> </a:t>
                      </a:r>
                      <a:r>
                        <a:rPr sz="700" spc="-20" dirty="0">
                          <a:latin typeface="Calibri"/>
                          <a:cs typeface="Calibri"/>
                        </a:rPr>
                        <a:t>Risk</a:t>
                      </a:r>
                      <a:endParaRPr sz="700">
                        <a:latin typeface="Calibri"/>
                        <a:cs typeface="Calibri"/>
                      </a:endParaRPr>
                    </a:p>
                    <a:p>
                      <a:pPr marL="67945" marR="219710">
                        <a:lnSpc>
                          <a:spcPct val="106300"/>
                        </a:lnSpc>
                      </a:pPr>
                      <a:r>
                        <a:rPr sz="700" dirty="0">
                          <a:latin typeface="Calibri"/>
                          <a:cs typeface="Calibri"/>
                        </a:rPr>
                        <a:t>Esaslı</a:t>
                      </a:r>
                      <a:r>
                        <a:rPr sz="700" spc="-10" dirty="0">
                          <a:latin typeface="Calibri"/>
                          <a:cs typeface="Calibri"/>
                        </a:rPr>
                        <a:t> Kontrol</a:t>
                      </a:r>
                      <a:r>
                        <a:rPr sz="700" spc="-5" dirty="0">
                          <a:latin typeface="Calibri"/>
                          <a:cs typeface="Calibri"/>
                        </a:rPr>
                        <a:t> </a:t>
                      </a:r>
                      <a:r>
                        <a:rPr sz="700" dirty="0">
                          <a:latin typeface="Calibri"/>
                          <a:cs typeface="Calibri"/>
                        </a:rPr>
                        <a:t>Sistemi</a:t>
                      </a:r>
                      <a:r>
                        <a:rPr sz="700" spc="-5" dirty="0">
                          <a:latin typeface="Calibri"/>
                          <a:cs typeface="Calibri"/>
                        </a:rPr>
                        <a:t> </a:t>
                      </a:r>
                      <a:r>
                        <a:rPr sz="700" spc="-10" dirty="0">
                          <a:latin typeface="Calibri"/>
                          <a:cs typeface="Calibri"/>
                        </a:rPr>
                        <a:t>Tebliği </a:t>
                      </a:r>
                      <a:r>
                        <a:rPr sz="700" dirty="0">
                          <a:latin typeface="Calibri"/>
                          <a:cs typeface="Calibri"/>
                        </a:rPr>
                        <a:t>(Ürün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Denetimi:</a:t>
                      </a:r>
                      <a:r>
                        <a:rPr sz="700" spc="5" dirty="0">
                          <a:latin typeface="Calibri"/>
                          <a:cs typeface="Calibri"/>
                        </a:rPr>
                        <a:t> </a:t>
                      </a:r>
                      <a:r>
                        <a:rPr sz="700" spc="-10" dirty="0">
                          <a:latin typeface="Calibri"/>
                          <a:cs typeface="Calibri"/>
                        </a:rPr>
                        <a:t>2011/53)’nin</a:t>
                      </a:r>
                      <a:r>
                        <a:rPr sz="700" spc="500" dirty="0">
                          <a:latin typeface="Calibri"/>
                          <a:cs typeface="Calibri"/>
                        </a:rPr>
                        <a:t> </a:t>
                      </a:r>
                      <a:r>
                        <a:rPr sz="700" dirty="0">
                          <a:latin typeface="Calibri"/>
                          <a:cs typeface="Calibri"/>
                        </a:rPr>
                        <a:t>6</a:t>
                      </a:r>
                      <a:r>
                        <a:rPr sz="700" spc="15" dirty="0">
                          <a:latin typeface="Calibri"/>
                          <a:cs typeface="Calibri"/>
                        </a:rPr>
                        <a:t> </a:t>
                      </a:r>
                      <a:r>
                        <a:rPr sz="700" dirty="0">
                          <a:latin typeface="Calibri"/>
                          <a:cs typeface="Calibri"/>
                        </a:rPr>
                        <a:t>ncı</a:t>
                      </a:r>
                      <a:r>
                        <a:rPr sz="700" spc="15" dirty="0">
                          <a:latin typeface="Calibri"/>
                          <a:cs typeface="Calibri"/>
                        </a:rPr>
                        <a:t> </a:t>
                      </a:r>
                      <a:r>
                        <a:rPr sz="700" spc="-10" dirty="0">
                          <a:latin typeface="Calibri"/>
                          <a:cs typeface="Calibri"/>
                        </a:rPr>
                        <a:t>maddesi</a:t>
                      </a:r>
                      <a:r>
                        <a:rPr sz="700" spc="10" dirty="0">
                          <a:latin typeface="Calibri"/>
                          <a:cs typeface="Calibri"/>
                        </a:rPr>
                        <a:t> </a:t>
                      </a:r>
                      <a:r>
                        <a:rPr sz="700" spc="-10" dirty="0">
                          <a:latin typeface="Calibri"/>
                          <a:cs typeface="Calibri"/>
                        </a:rPr>
                        <a:t>kapsamında</a:t>
                      </a:r>
                      <a:r>
                        <a:rPr sz="700" spc="20" dirty="0">
                          <a:latin typeface="Calibri"/>
                          <a:cs typeface="Calibri"/>
                        </a:rPr>
                        <a:t> </a:t>
                      </a:r>
                      <a:r>
                        <a:rPr sz="700" spc="-10" dirty="0">
                          <a:latin typeface="Calibri"/>
                          <a:cs typeface="Calibri"/>
                        </a:rPr>
                        <a:t>yapılan</a:t>
                      </a:r>
                      <a:r>
                        <a:rPr sz="700" spc="20" dirty="0">
                          <a:latin typeface="Calibri"/>
                          <a:cs typeface="Calibri"/>
                        </a:rPr>
                        <a:t> </a:t>
                      </a:r>
                      <a:r>
                        <a:rPr sz="700" spc="-10" dirty="0">
                          <a:latin typeface="Calibri"/>
                          <a:cs typeface="Calibri"/>
                        </a:rPr>
                        <a:t>“Yetkilendirme</a:t>
                      </a:r>
                      <a:r>
                        <a:rPr sz="700" spc="15" dirty="0">
                          <a:latin typeface="Calibri"/>
                          <a:cs typeface="Calibri"/>
                        </a:rPr>
                        <a:t> </a:t>
                      </a:r>
                      <a:r>
                        <a:rPr sz="700" spc="-10" dirty="0">
                          <a:latin typeface="Calibri"/>
                          <a:cs typeface="Calibri"/>
                        </a:rPr>
                        <a:t>Başvuruları”</a:t>
                      </a:r>
                      <a:endParaRPr sz="700">
                        <a:latin typeface="Calibri"/>
                        <a:cs typeface="Calibri"/>
                      </a:endParaRPr>
                    </a:p>
                    <a:p>
                      <a:pPr marL="67945" marR="260985">
                        <a:lnSpc>
                          <a:spcPct val="106200"/>
                        </a:lnSpc>
                        <a:spcBef>
                          <a:spcPts val="10"/>
                        </a:spcBef>
                      </a:pPr>
                      <a:r>
                        <a:rPr sz="700" spc="-10" dirty="0">
                          <a:latin typeface="Calibri"/>
                          <a:cs typeface="Calibri"/>
                        </a:rPr>
                        <a:t>uygulamasında</a:t>
                      </a:r>
                      <a:r>
                        <a:rPr sz="700" spc="10" dirty="0">
                          <a:latin typeface="Calibri"/>
                          <a:cs typeface="Calibri"/>
                        </a:rPr>
                        <a:t> </a:t>
                      </a:r>
                      <a:r>
                        <a:rPr sz="700" spc="-10" dirty="0">
                          <a:latin typeface="Calibri"/>
                          <a:cs typeface="Calibri"/>
                        </a:rPr>
                        <a:t>kullanıcılar</a:t>
                      </a:r>
                      <a:r>
                        <a:rPr sz="700" spc="10" dirty="0">
                          <a:latin typeface="Calibri"/>
                          <a:cs typeface="Calibri"/>
                        </a:rPr>
                        <a:t> </a:t>
                      </a:r>
                      <a:r>
                        <a:rPr sz="700" spc="-10" dirty="0">
                          <a:latin typeface="Calibri"/>
                          <a:cs typeface="Calibri"/>
                        </a:rPr>
                        <a:t>tarafından</a:t>
                      </a:r>
                      <a:r>
                        <a:rPr sz="700" spc="25" dirty="0">
                          <a:latin typeface="Calibri"/>
                          <a:cs typeface="Calibri"/>
                        </a:rPr>
                        <a:t> </a:t>
                      </a:r>
                      <a:r>
                        <a:rPr sz="700" dirty="0">
                          <a:latin typeface="Calibri"/>
                          <a:cs typeface="Calibri"/>
                        </a:rPr>
                        <a:t>beyan</a:t>
                      </a:r>
                      <a:r>
                        <a:rPr sz="700" spc="15" dirty="0">
                          <a:latin typeface="Calibri"/>
                          <a:cs typeface="Calibri"/>
                        </a:rPr>
                        <a:t> </a:t>
                      </a:r>
                      <a:r>
                        <a:rPr sz="700" dirty="0">
                          <a:latin typeface="Calibri"/>
                          <a:cs typeface="Calibri"/>
                        </a:rPr>
                        <a:t>edilen</a:t>
                      </a:r>
                      <a:r>
                        <a:rPr sz="700" spc="25" dirty="0">
                          <a:latin typeface="Calibri"/>
                          <a:cs typeface="Calibri"/>
                        </a:rPr>
                        <a:t> </a:t>
                      </a:r>
                      <a:r>
                        <a:rPr sz="700" spc="-10" dirty="0">
                          <a:latin typeface="Calibri"/>
                          <a:cs typeface="Calibri"/>
                        </a:rPr>
                        <a:t>elektronik</a:t>
                      </a:r>
                      <a:r>
                        <a:rPr sz="700" spc="5" dirty="0">
                          <a:latin typeface="Calibri"/>
                          <a:cs typeface="Calibri"/>
                        </a:rPr>
                        <a:t> </a:t>
                      </a:r>
                      <a:r>
                        <a:rPr sz="700" spc="-20" dirty="0">
                          <a:latin typeface="Calibri"/>
                          <a:cs typeface="Calibri"/>
                        </a:rPr>
                        <a:t>posta</a:t>
                      </a:r>
                      <a:r>
                        <a:rPr sz="700" spc="500" dirty="0">
                          <a:latin typeface="Calibri"/>
                          <a:cs typeface="Calibri"/>
                        </a:rPr>
                        <a:t> </a:t>
                      </a:r>
                      <a:r>
                        <a:rPr sz="700" spc="-10" dirty="0">
                          <a:latin typeface="Calibri"/>
                          <a:cs typeface="Calibri"/>
                        </a:rPr>
                        <a:t>adresine</a:t>
                      </a:r>
                      <a:r>
                        <a:rPr sz="700" spc="20" dirty="0">
                          <a:latin typeface="Calibri"/>
                          <a:cs typeface="Calibri"/>
                        </a:rPr>
                        <a:t> </a:t>
                      </a:r>
                      <a:r>
                        <a:rPr sz="700" dirty="0">
                          <a:latin typeface="Calibri"/>
                          <a:cs typeface="Calibri"/>
                        </a:rPr>
                        <a:t>iletilir.</a:t>
                      </a:r>
                      <a:r>
                        <a:rPr sz="700" spc="25" dirty="0">
                          <a:latin typeface="Calibri"/>
                          <a:cs typeface="Calibri"/>
                        </a:rPr>
                        <a:t> </a:t>
                      </a:r>
                      <a:r>
                        <a:rPr sz="700" spc="-10" dirty="0">
                          <a:latin typeface="Calibri"/>
                          <a:cs typeface="Calibri"/>
                        </a:rPr>
                        <a:t>Kullanıcıya</a:t>
                      </a:r>
                      <a:r>
                        <a:rPr sz="700" spc="20" dirty="0">
                          <a:latin typeface="Calibri"/>
                          <a:cs typeface="Calibri"/>
                        </a:rPr>
                        <a:t> </a:t>
                      </a:r>
                      <a:r>
                        <a:rPr sz="700" spc="-10" dirty="0">
                          <a:latin typeface="Calibri"/>
                          <a:cs typeface="Calibri"/>
                        </a:rPr>
                        <a:t>ulaşmayan</a:t>
                      </a:r>
                      <a:r>
                        <a:rPr sz="700" spc="2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15" dirty="0">
                          <a:latin typeface="Calibri"/>
                          <a:cs typeface="Calibri"/>
                        </a:rPr>
                        <a:t> </a:t>
                      </a:r>
                      <a:r>
                        <a:rPr sz="700" spc="-10" dirty="0">
                          <a:latin typeface="Calibri"/>
                          <a:cs typeface="Calibri"/>
                        </a:rPr>
                        <a:t>sorumlu</a:t>
                      </a:r>
                      <a:r>
                        <a:rPr sz="700" spc="50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46685" algn="just">
                        <a:lnSpc>
                          <a:spcPts val="969"/>
                        </a:lnSpc>
                        <a:spcBef>
                          <a:spcPts val="15"/>
                        </a:spcBef>
                      </a:pPr>
                      <a:r>
                        <a:rPr sz="700" dirty="0">
                          <a:latin typeface="Calibri"/>
                          <a:cs typeface="Calibri"/>
                        </a:rPr>
                        <a:t>(2)Denetim</a:t>
                      </a:r>
                      <a:r>
                        <a:rPr sz="700" spc="30" dirty="0">
                          <a:latin typeface="Calibri"/>
                          <a:cs typeface="Calibri"/>
                        </a:rPr>
                        <a:t> </a:t>
                      </a:r>
                      <a:r>
                        <a:rPr sz="700" dirty="0">
                          <a:latin typeface="Calibri"/>
                          <a:cs typeface="Calibri"/>
                        </a:rPr>
                        <a:t>sürecine</a:t>
                      </a:r>
                      <a:r>
                        <a:rPr sz="700" spc="25"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sonucuna</a:t>
                      </a:r>
                      <a:r>
                        <a:rPr sz="700" spc="25" dirty="0">
                          <a:latin typeface="Calibri"/>
                          <a:cs typeface="Calibri"/>
                        </a:rPr>
                        <a:t> </a:t>
                      </a:r>
                      <a:r>
                        <a:rPr sz="700" dirty="0">
                          <a:latin typeface="Calibri"/>
                          <a:cs typeface="Calibri"/>
                        </a:rPr>
                        <a:t>ilişkin</a:t>
                      </a:r>
                      <a:r>
                        <a:rPr sz="700" spc="30" dirty="0">
                          <a:latin typeface="Calibri"/>
                          <a:cs typeface="Calibri"/>
                        </a:rPr>
                        <a:t> </a:t>
                      </a:r>
                      <a:r>
                        <a:rPr sz="700" dirty="0">
                          <a:latin typeface="Calibri"/>
                          <a:cs typeface="Calibri"/>
                        </a:rPr>
                        <a:t>bildirimler,</a:t>
                      </a:r>
                      <a:r>
                        <a:rPr sz="700" spc="30" dirty="0">
                          <a:latin typeface="Calibri"/>
                          <a:cs typeface="Calibri"/>
                        </a:rPr>
                        <a:t> </a:t>
                      </a:r>
                      <a:r>
                        <a:rPr sz="700" dirty="0">
                          <a:latin typeface="Calibri"/>
                          <a:cs typeface="Calibri"/>
                        </a:rPr>
                        <a:t>Dış</a:t>
                      </a:r>
                      <a:r>
                        <a:rPr sz="700" spc="30" dirty="0">
                          <a:latin typeface="Calibri"/>
                          <a:cs typeface="Calibri"/>
                        </a:rPr>
                        <a:t> </a:t>
                      </a:r>
                      <a:r>
                        <a:rPr sz="700" dirty="0">
                          <a:latin typeface="Calibri"/>
                          <a:cs typeface="Calibri"/>
                        </a:rPr>
                        <a:t>Ticarette</a:t>
                      </a:r>
                      <a:r>
                        <a:rPr sz="700" spc="25" dirty="0">
                          <a:latin typeface="Calibri"/>
                          <a:cs typeface="Calibri"/>
                        </a:rPr>
                        <a:t> </a:t>
                      </a:r>
                      <a:r>
                        <a:rPr sz="700" dirty="0">
                          <a:latin typeface="Calibri"/>
                          <a:cs typeface="Calibri"/>
                        </a:rPr>
                        <a:t>Risk</a:t>
                      </a:r>
                      <a:r>
                        <a:rPr sz="700" spc="40" dirty="0">
                          <a:latin typeface="Calibri"/>
                          <a:cs typeface="Calibri"/>
                        </a:rPr>
                        <a:t> </a:t>
                      </a:r>
                      <a:r>
                        <a:rPr sz="700" dirty="0">
                          <a:latin typeface="Calibri"/>
                          <a:cs typeface="Calibri"/>
                        </a:rPr>
                        <a:t>Esaslı</a:t>
                      </a:r>
                      <a:r>
                        <a:rPr sz="700" spc="20" dirty="0">
                          <a:latin typeface="Calibri"/>
                          <a:cs typeface="Calibri"/>
                        </a:rPr>
                        <a:t> </a:t>
                      </a:r>
                      <a:r>
                        <a:rPr sz="700" spc="-10" dirty="0">
                          <a:latin typeface="Calibri"/>
                          <a:cs typeface="Calibri"/>
                        </a:rPr>
                        <a:t>Kontrol</a:t>
                      </a:r>
                      <a:r>
                        <a:rPr sz="700" spc="500" dirty="0">
                          <a:latin typeface="Calibri"/>
                          <a:cs typeface="Calibri"/>
                        </a:rPr>
                        <a:t> </a:t>
                      </a:r>
                      <a:r>
                        <a:rPr sz="700" dirty="0">
                          <a:latin typeface="Calibri"/>
                          <a:cs typeface="Calibri"/>
                        </a:rPr>
                        <a:t>Sistemi</a:t>
                      </a:r>
                      <a:r>
                        <a:rPr sz="700" spc="105" dirty="0">
                          <a:latin typeface="Calibri"/>
                          <a:cs typeface="Calibri"/>
                        </a:rPr>
                        <a:t> </a:t>
                      </a:r>
                      <a:r>
                        <a:rPr sz="700" dirty="0">
                          <a:latin typeface="Calibri"/>
                          <a:cs typeface="Calibri"/>
                        </a:rPr>
                        <a:t>Hakkında</a:t>
                      </a:r>
                      <a:r>
                        <a:rPr sz="700" spc="114" dirty="0">
                          <a:latin typeface="Calibri"/>
                          <a:cs typeface="Calibri"/>
                        </a:rPr>
                        <a:t> </a:t>
                      </a:r>
                      <a:r>
                        <a:rPr sz="700" dirty="0">
                          <a:latin typeface="Calibri"/>
                          <a:cs typeface="Calibri"/>
                        </a:rPr>
                        <a:t>Tebliğ</a:t>
                      </a:r>
                      <a:r>
                        <a:rPr sz="700" spc="120" dirty="0">
                          <a:latin typeface="Calibri"/>
                          <a:cs typeface="Calibri"/>
                        </a:rPr>
                        <a:t> </a:t>
                      </a:r>
                      <a:r>
                        <a:rPr sz="700" dirty="0">
                          <a:latin typeface="Calibri"/>
                          <a:cs typeface="Calibri"/>
                        </a:rPr>
                        <a:t>(Ürün</a:t>
                      </a:r>
                      <a:r>
                        <a:rPr sz="700" spc="110" dirty="0">
                          <a:latin typeface="Calibri"/>
                          <a:cs typeface="Calibri"/>
                        </a:rPr>
                        <a:t> </a:t>
                      </a:r>
                      <a:r>
                        <a:rPr sz="700" dirty="0">
                          <a:latin typeface="Calibri"/>
                          <a:cs typeface="Calibri"/>
                        </a:rPr>
                        <a:t>Güvenliği</a:t>
                      </a:r>
                      <a:r>
                        <a:rPr sz="700" spc="105" dirty="0">
                          <a:latin typeface="Calibri"/>
                          <a:cs typeface="Calibri"/>
                        </a:rPr>
                        <a:t> </a:t>
                      </a:r>
                      <a:r>
                        <a:rPr sz="700" dirty="0">
                          <a:latin typeface="Calibri"/>
                          <a:cs typeface="Calibri"/>
                        </a:rPr>
                        <a:t>ve</a:t>
                      </a:r>
                      <a:r>
                        <a:rPr sz="700" spc="110" dirty="0">
                          <a:latin typeface="Calibri"/>
                          <a:cs typeface="Calibri"/>
                        </a:rPr>
                        <a:t> </a:t>
                      </a:r>
                      <a:r>
                        <a:rPr sz="700" dirty="0">
                          <a:latin typeface="Calibri"/>
                          <a:cs typeface="Calibri"/>
                        </a:rPr>
                        <a:t>Denetimi:</a:t>
                      </a:r>
                      <a:r>
                        <a:rPr sz="700" spc="114" dirty="0">
                          <a:latin typeface="Calibri"/>
                          <a:cs typeface="Calibri"/>
                        </a:rPr>
                        <a:t> </a:t>
                      </a:r>
                      <a:r>
                        <a:rPr sz="700" dirty="0">
                          <a:latin typeface="Calibri"/>
                          <a:cs typeface="Calibri"/>
                        </a:rPr>
                        <a:t>2025/28)'in</a:t>
                      </a:r>
                      <a:r>
                        <a:rPr sz="700" spc="110" dirty="0">
                          <a:latin typeface="Calibri"/>
                          <a:cs typeface="Calibri"/>
                        </a:rPr>
                        <a:t> </a:t>
                      </a:r>
                      <a:r>
                        <a:rPr sz="700" dirty="0">
                          <a:latin typeface="Calibri"/>
                          <a:cs typeface="Calibri"/>
                        </a:rPr>
                        <a:t>5</a:t>
                      </a:r>
                      <a:r>
                        <a:rPr sz="700" spc="110" dirty="0">
                          <a:latin typeface="Calibri"/>
                          <a:cs typeface="Calibri"/>
                        </a:rPr>
                        <a:t> </a:t>
                      </a:r>
                      <a:r>
                        <a:rPr sz="700" dirty="0">
                          <a:latin typeface="Calibri"/>
                          <a:cs typeface="Calibri"/>
                        </a:rPr>
                        <a:t>inci</a:t>
                      </a:r>
                      <a:r>
                        <a:rPr sz="700" spc="110" dirty="0">
                          <a:latin typeface="Calibri"/>
                          <a:cs typeface="Calibri"/>
                        </a:rPr>
                        <a:t> </a:t>
                      </a:r>
                      <a:r>
                        <a:rPr sz="700" spc="-10" dirty="0">
                          <a:latin typeface="Calibri"/>
                          <a:cs typeface="Calibri"/>
                        </a:rPr>
                        <a:t>maddesi</a:t>
                      </a:r>
                      <a:r>
                        <a:rPr sz="700" spc="500" dirty="0">
                          <a:latin typeface="Calibri"/>
                          <a:cs typeface="Calibri"/>
                        </a:rPr>
                        <a:t> </a:t>
                      </a:r>
                      <a:r>
                        <a:rPr sz="700" dirty="0">
                          <a:latin typeface="Calibri"/>
                          <a:cs typeface="Calibri"/>
                        </a:rPr>
                        <a:t>kapsamında</a:t>
                      </a:r>
                      <a:r>
                        <a:rPr sz="700" spc="105" dirty="0">
                          <a:latin typeface="Calibri"/>
                          <a:cs typeface="Calibri"/>
                        </a:rPr>
                        <a:t> </a:t>
                      </a:r>
                      <a:r>
                        <a:rPr sz="700" dirty="0">
                          <a:latin typeface="Calibri"/>
                          <a:cs typeface="Calibri"/>
                        </a:rPr>
                        <a:t>yapılan</a:t>
                      </a:r>
                      <a:r>
                        <a:rPr sz="700" spc="110" dirty="0">
                          <a:latin typeface="Calibri"/>
                          <a:cs typeface="Calibri"/>
                        </a:rPr>
                        <a:t> </a:t>
                      </a:r>
                      <a:r>
                        <a:rPr sz="700" dirty="0">
                          <a:latin typeface="Calibri"/>
                          <a:cs typeface="Calibri"/>
                        </a:rPr>
                        <a:t>"Yetkilendirme</a:t>
                      </a:r>
                      <a:r>
                        <a:rPr sz="700" spc="100" dirty="0">
                          <a:latin typeface="Calibri"/>
                          <a:cs typeface="Calibri"/>
                        </a:rPr>
                        <a:t> </a:t>
                      </a:r>
                      <a:r>
                        <a:rPr sz="700" dirty="0">
                          <a:latin typeface="Calibri"/>
                          <a:cs typeface="Calibri"/>
                        </a:rPr>
                        <a:t>Başvuruları"</a:t>
                      </a:r>
                      <a:r>
                        <a:rPr sz="700" spc="114" dirty="0">
                          <a:latin typeface="Calibri"/>
                          <a:cs typeface="Calibri"/>
                        </a:rPr>
                        <a:t> </a:t>
                      </a:r>
                      <a:r>
                        <a:rPr sz="700" dirty="0">
                          <a:latin typeface="Calibri"/>
                          <a:cs typeface="Calibri"/>
                        </a:rPr>
                        <a:t>uygulamasında</a:t>
                      </a:r>
                      <a:r>
                        <a:rPr sz="700" spc="105" dirty="0">
                          <a:latin typeface="Calibri"/>
                          <a:cs typeface="Calibri"/>
                        </a:rPr>
                        <a:t> </a:t>
                      </a:r>
                      <a:r>
                        <a:rPr sz="700" dirty="0">
                          <a:latin typeface="Calibri"/>
                          <a:cs typeface="Calibri"/>
                        </a:rPr>
                        <a:t>firma</a:t>
                      </a:r>
                      <a:r>
                        <a:rPr sz="700" spc="110" dirty="0">
                          <a:latin typeface="Calibri"/>
                          <a:cs typeface="Calibri"/>
                        </a:rPr>
                        <a:t> </a:t>
                      </a:r>
                      <a:r>
                        <a:rPr sz="700" spc="-10" dirty="0">
                          <a:latin typeface="Calibri"/>
                          <a:cs typeface="Calibri"/>
                        </a:rPr>
                        <a:t>kullanıcıları</a:t>
                      </a:r>
                      <a:r>
                        <a:rPr sz="700" spc="500" dirty="0">
                          <a:latin typeface="Calibri"/>
                          <a:cs typeface="Calibri"/>
                        </a:rPr>
                        <a:t> </a:t>
                      </a:r>
                      <a:r>
                        <a:rPr sz="700" dirty="0">
                          <a:latin typeface="Calibri"/>
                          <a:cs typeface="Calibri"/>
                        </a:rPr>
                        <a:t>tarafından</a:t>
                      </a:r>
                      <a:r>
                        <a:rPr sz="700" spc="315" dirty="0">
                          <a:latin typeface="Calibri"/>
                          <a:cs typeface="Calibri"/>
                        </a:rPr>
                        <a:t> </a:t>
                      </a:r>
                      <a:r>
                        <a:rPr sz="700" dirty="0">
                          <a:latin typeface="Calibri"/>
                          <a:cs typeface="Calibri"/>
                        </a:rPr>
                        <a:t>beyan</a:t>
                      </a:r>
                      <a:r>
                        <a:rPr sz="700" spc="315" dirty="0">
                          <a:latin typeface="Calibri"/>
                          <a:cs typeface="Calibri"/>
                        </a:rPr>
                        <a:t> </a:t>
                      </a:r>
                      <a:r>
                        <a:rPr sz="700" dirty="0">
                          <a:latin typeface="Calibri"/>
                          <a:cs typeface="Calibri"/>
                        </a:rPr>
                        <a:t>edilen</a:t>
                      </a:r>
                      <a:r>
                        <a:rPr sz="700" spc="315" dirty="0">
                          <a:latin typeface="Calibri"/>
                          <a:cs typeface="Calibri"/>
                        </a:rPr>
                        <a:t> </a:t>
                      </a:r>
                      <a:r>
                        <a:rPr sz="700" dirty="0">
                          <a:latin typeface="Calibri"/>
                          <a:cs typeface="Calibri"/>
                        </a:rPr>
                        <a:t>elektronik</a:t>
                      </a:r>
                      <a:r>
                        <a:rPr sz="700" spc="300" dirty="0">
                          <a:latin typeface="Calibri"/>
                          <a:cs typeface="Calibri"/>
                        </a:rPr>
                        <a:t> </a:t>
                      </a:r>
                      <a:r>
                        <a:rPr sz="700" dirty="0">
                          <a:latin typeface="Calibri"/>
                          <a:cs typeface="Calibri"/>
                        </a:rPr>
                        <a:t>posta</a:t>
                      </a:r>
                      <a:r>
                        <a:rPr sz="700" spc="315" dirty="0">
                          <a:latin typeface="Calibri"/>
                          <a:cs typeface="Calibri"/>
                        </a:rPr>
                        <a:t> </a:t>
                      </a:r>
                      <a:r>
                        <a:rPr sz="700" dirty="0">
                          <a:latin typeface="Calibri"/>
                          <a:cs typeface="Calibri"/>
                        </a:rPr>
                        <a:t>adresine</a:t>
                      </a:r>
                      <a:r>
                        <a:rPr sz="700" spc="305" dirty="0">
                          <a:latin typeface="Calibri"/>
                          <a:cs typeface="Calibri"/>
                        </a:rPr>
                        <a:t> </a:t>
                      </a:r>
                      <a:r>
                        <a:rPr sz="700" dirty="0">
                          <a:latin typeface="Calibri"/>
                          <a:cs typeface="Calibri"/>
                        </a:rPr>
                        <a:t>iletilir.</a:t>
                      </a:r>
                      <a:r>
                        <a:rPr sz="700" spc="320" dirty="0">
                          <a:latin typeface="Calibri"/>
                          <a:cs typeface="Calibri"/>
                        </a:rPr>
                        <a:t> </a:t>
                      </a:r>
                      <a:r>
                        <a:rPr sz="700" dirty="0">
                          <a:latin typeface="Calibri"/>
                          <a:cs typeface="Calibri"/>
                        </a:rPr>
                        <a:t>Firma</a:t>
                      </a:r>
                      <a:r>
                        <a:rPr sz="700" spc="305" dirty="0">
                          <a:latin typeface="Calibri"/>
                          <a:cs typeface="Calibri"/>
                        </a:rPr>
                        <a:t> </a:t>
                      </a:r>
                      <a:r>
                        <a:rPr sz="700" spc="-10" dirty="0">
                          <a:latin typeface="Calibri"/>
                          <a:cs typeface="Calibri"/>
                        </a:rPr>
                        <a:t>kullanıcısına</a:t>
                      </a:r>
                      <a:endParaRPr sz="700">
                        <a:latin typeface="Calibri"/>
                        <a:cs typeface="Calibri"/>
                      </a:endParaRPr>
                    </a:p>
                    <a:p>
                      <a:pPr marL="67945" algn="just">
                        <a:lnSpc>
                          <a:spcPts val="955"/>
                        </a:lnSpc>
                      </a:pPr>
                      <a:r>
                        <a:rPr sz="700" spc="-10" dirty="0">
                          <a:latin typeface="Calibri"/>
                          <a:cs typeface="Calibri"/>
                        </a:rPr>
                        <a:t>ulaşmayan</a:t>
                      </a:r>
                      <a:r>
                        <a:rPr sz="700" spc="15" dirty="0">
                          <a:latin typeface="Calibri"/>
                          <a:cs typeface="Calibri"/>
                        </a:rPr>
                        <a:t> </a:t>
                      </a:r>
                      <a:r>
                        <a:rPr sz="700" spc="-10" dirty="0">
                          <a:latin typeface="Calibri"/>
                          <a:cs typeface="Calibri"/>
                        </a:rPr>
                        <a:t>bildirimlerden</a:t>
                      </a:r>
                      <a:r>
                        <a:rPr sz="700" spc="30" dirty="0">
                          <a:latin typeface="Calibri"/>
                          <a:cs typeface="Calibri"/>
                        </a:rPr>
                        <a:t> </a:t>
                      </a:r>
                      <a:r>
                        <a:rPr sz="700" spc="-10" dirty="0">
                          <a:latin typeface="Calibri"/>
                          <a:cs typeface="Calibri"/>
                        </a:rPr>
                        <a:t>Bakanlık</a:t>
                      </a:r>
                      <a:r>
                        <a:rPr sz="700" spc="10" dirty="0">
                          <a:latin typeface="Calibri"/>
                          <a:cs typeface="Calibri"/>
                        </a:rPr>
                        <a:t> </a:t>
                      </a:r>
                      <a:r>
                        <a:rPr sz="700" dirty="0">
                          <a:latin typeface="Calibri"/>
                          <a:cs typeface="Calibri"/>
                        </a:rPr>
                        <a:t>so-rumlu</a:t>
                      </a:r>
                      <a:r>
                        <a:rPr sz="700" spc="20" dirty="0">
                          <a:latin typeface="Calibri"/>
                          <a:cs typeface="Calibri"/>
                        </a:rPr>
                        <a:t> </a:t>
                      </a:r>
                      <a:r>
                        <a:rPr sz="700" spc="-10" dirty="0">
                          <a:latin typeface="Calibri"/>
                          <a:cs typeface="Calibri"/>
                        </a:rPr>
                        <a:t>değildir.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06722">
                <a:tc>
                  <a:txBody>
                    <a:bodyPr/>
                    <a:lstStyle/>
                    <a:p>
                      <a:pPr marL="68580" marR="561975">
                        <a:lnSpc>
                          <a:spcPts val="969"/>
                        </a:lnSpc>
                        <a:spcBef>
                          <a:spcPts val="5"/>
                        </a:spcBef>
                      </a:pPr>
                      <a:r>
                        <a:rPr sz="1100" b="1" dirty="0">
                          <a:latin typeface="Calibri"/>
                          <a:cs typeface="Calibri"/>
                        </a:rPr>
                        <a:t>TAREKS</a:t>
                      </a:r>
                      <a:r>
                        <a:rPr sz="1100" b="1" spc="-35" dirty="0">
                          <a:latin typeface="Calibri"/>
                          <a:cs typeface="Calibri"/>
                        </a:rPr>
                        <a:t> </a:t>
                      </a:r>
                      <a:r>
                        <a:rPr sz="1100" b="1" dirty="0">
                          <a:latin typeface="Calibri"/>
                          <a:cs typeface="Calibri"/>
                        </a:rPr>
                        <a:t>referans</a:t>
                      </a:r>
                      <a:r>
                        <a:rPr sz="1100" b="1" spc="-30" dirty="0">
                          <a:latin typeface="Calibri"/>
                          <a:cs typeface="Calibri"/>
                        </a:rPr>
                        <a:t> </a:t>
                      </a:r>
                      <a:r>
                        <a:rPr sz="1100" b="1" spc="-10" dirty="0">
                          <a:latin typeface="Calibri"/>
                          <a:cs typeface="Calibri"/>
                        </a:rPr>
                        <a:t>numarasının</a:t>
                      </a:r>
                      <a:r>
                        <a:rPr sz="1100" b="1" spc="500" dirty="0">
                          <a:latin typeface="Calibri"/>
                          <a:cs typeface="Calibri"/>
                        </a:rPr>
                        <a:t> </a:t>
                      </a:r>
                      <a:r>
                        <a:rPr sz="1100" b="1" dirty="0">
                          <a:latin typeface="Calibri"/>
                          <a:cs typeface="Calibri"/>
                        </a:rPr>
                        <a:t>gümrüklere</a:t>
                      </a:r>
                      <a:r>
                        <a:rPr sz="1100" b="1" spc="-30" dirty="0">
                          <a:latin typeface="Calibri"/>
                          <a:cs typeface="Calibri"/>
                        </a:rPr>
                        <a:t> </a:t>
                      </a:r>
                      <a:r>
                        <a:rPr sz="1100" b="1" spc="-10" dirty="0">
                          <a:latin typeface="Calibri"/>
                          <a:cs typeface="Calibri"/>
                        </a:rPr>
                        <a:t>beyanı</a:t>
                      </a:r>
                      <a:endParaRPr sz="1100">
                        <a:latin typeface="Calibri"/>
                        <a:cs typeface="Calibri"/>
                      </a:endParaRPr>
                    </a:p>
                    <a:p>
                      <a:pPr marL="68580">
                        <a:lnSpc>
                          <a:spcPts val="950"/>
                        </a:lnSpc>
                      </a:pPr>
                      <a:r>
                        <a:rPr sz="1100" b="1" spc="-10" dirty="0">
                          <a:solidFill>
                            <a:srgbClr val="221F1F"/>
                          </a:solidFill>
                          <a:latin typeface="Calibri"/>
                          <a:cs typeface="Calibri"/>
                        </a:rPr>
                        <a:t>MADDE</a:t>
                      </a:r>
                      <a:r>
                        <a:rPr sz="1100" b="1" spc="-55" dirty="0">
                          <a:solidFill>
                            <a:srgbClr val="221F1F"/>
                          </a:solidFill>
                          <a:latin typeface="Calibri"/>
                          <a:cs typeface="Calibri"/>
                        </a:rPr>
                        <a:t> </a:t>
                      </a:r>
                      <a:r>
                        <a:rPr sz="1100" b="1" spc="-25" dirty="0">
                          <a:solidFill>
                            <a:srgbClr val="221F1F"/>
                          </a:solidFill>
                          <a:latin typeface="Calibri"/>
                          <a:cs typeface="Calibri"/>
                        </a:rPr>
                        <a:t>11</a:t>
                      </a:r>
                      <a:endParaRPr sz="11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67665">
                        <a:lnSpc>
                          <a:spcPts val="969"/>
                        </a:lnSpc>
                        <a:spcBef>
                          <a:spcPts val="5"/>
                        </a:spcBef>
                      </a:pPr>
                      <a:r>
                        <a:rPr sz="700" dirty="0">
                          <a:latin typeface="Calibri"/>
                          <a:cs typeface="Calibri"/>
                        </a:rPr>
                        <a:t>(3)</a:t>
                      </a:r>
                      <a:r>
                        <a:rPr sz="700" spc="-15"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idarelerine</a:t>
                      </a:r>
                      <a:r>
                        <a:rPr sz="700" spc="-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0" dirty="0">
                          <a:latin typeface="Calibri"/>
                          <a:cs typeface="Calibri"/>
                        </a:rPr>
                        <a:t> </a:t>
                      </a:r>
                      <a:r>
                        <a:rPr sz="700" dirty="0">
                          <a:latin typeface="Calibri"/>
                          <a:cs typeface="Calibri"/>
                        </a:rPr>
                        <a:t>olarak</a:t>
                      </a:r>
                      <a:r>
                        <a:rPr sz="700" spc="-20" dirty="0">
                          <a:latin typeface="Calibri"/>
                          <a:cs typeface="Calibri"/>
                        </a:rPr>
                        <a:t> </a:t>
                      </a:r>
                      <a:r>
                        <a:rPr sz="700" spc="-10" dirty="0">
                          <a:latin typeface="Calibri"/>
                          <a:cs typeface="Calibri"/>
                        </a:rPr>
                        <a:t>beyan</a:t>
                      </a:r>
                      <a:r>
                        <a:rPr sz="700" spc="-15" dirty="0">
                          <a:latin typeface="Calibri"/>
                          <a:cs typeface="Calibri"/>
                        </a:rPr>
                        <a:t> </a:t>
                      </a:r>
                      <a:r>
                        <a:rPr sz="700" dirty="0">
                          <a:latin typeface="Calibri"/>
                          <a:cs typeface="Calibri"/>
                        </a:rPr>
                        <a:t>edilen</a:t>
                      </a:r>
                      <a:r>
                        <a:rPr sz="700" spc="-15" dirty="0">
                          <a:latin typeface="Calibri"/>
                          <a:cs typeface="Calibri"/>
                        </a:rPr>
                        <a:t> </a:t>
                      </a:r>
                      <a:r>
                        <a:rPr sz="700" spc="-10" dirty="0">
                          <a:latin typeface="Calibri"/>
                          <a:cs typeface="Calibri"/>
                        </a:rPr>
                        <a:t>ürünlerin</a:t>
                      </a:r>
                      <a:r>
                        <a:rPr sz="700" spc="500" dirty="0">
                          <a:latin typeface="Calibri"/>
                          <a:cs typeface="Calibri"/>
                        </a:rPr>
                        <a:t> </a:t>
                      </a:r>
                      <a:r>
                        <a:rPr sz="700" spc="-10" dirty="0">
                          <a:latin typeface="Calibri"/>
                          <a:cs typeface="Calibri"/>
                        </a:rPr>
                        <a:t>ithalatında,</a:t>
                      </a:r>
                      <a:r>
                        <a:rPr sz="700" spc="30" dirty="0">
                          <a:latin typeface="Calibri"/>
                          <a:cs typeface="Calibri"/>
                        </a:rPr>
                        <a:t> </a:t>
                      </a:r>
                      <a:r>
                        <a:rPr sz="700" dirty="0">
                          <a:latin typeface="Calibri"/>
                          <a:cs typeface="Calibri"/>
                        </a:rPr>
                        <a:t>18180099282013015773484</a:t>
                      </a:r>
                      <a:r>
                        <a:rPr sz="700" spc="20" dirty="0">
                          <a:latin typeface="Calibri"/>
                          <a:cs typeface="Calibri"/>
                        </a:rPr>
                        <a:t> </a:t>
                      </a:r>
                      <a:r>
                        <a:rPr sz="700" spc="-10" dirty="0">
                          <a:latin typeface="Calibri"/>
                          <a:cs typeface="Calibri"/>
                        </a:rPr>
                        <a:t>olarak</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23</a:t>
                      </a:r>
                      <a:r>
                        <a:rPr sz="700" spc="25" dirty="0">
                          <a:latin typeface="Calibri"/>
                          <a:cs typeface="Calibri"/>
                        </a:rPr>
                        <a:t> </a:t>
                      </a:r>
                      <a:r>
                        <a:rPr sz="700" spc="-10" dirty="0">
                          <a:latin typeface="Calibri"/>
                          <a:cs typeface="Calibri"/>
                        </a:rPr>
                        <a:t>haneli</a:t>
                      </a:r>
                      <a:endParaRPr sz="700">
                        <a:latin typeface="Calibri"/>
                        <a:cs typeface="Calibri"/>
                      </a:endParaRPr>
                    </a:p>
                    <a:p>
                      <a:pPr marL="67945" marR="100330">
                        <a:lnSpc>
                          <a:spcPts val="969"/>
                        </a:lnSpc>
                        <a:spcBef>
                          <a:spcPts val="15"/>
                        </a:spcBef>
                      </a:pPr>
                      <a:r>
                        <a:rPr sz="700" dirty="0">
                          <a:latin typeface="Calibri"/>
                          <a:cs typeface="Calibri"/>
                        </a:rPr>
                        <a:t>TAREKS</a:t>
                      </a:r>
                      <a:r>
                        <a:rPr sz="700" spc="15" dirty="0">
                          <a:latin typeface="Calibri"/>
                          <a:cs typeface="Calibri"/>
                        </a:rPr>
                        <a:t> </a:t>
                      </a:r>
                      <a:r>
                        <a:rPr sz="700" spc="-10" dirty="0">
                          <a:latin typeface="Calibri"/>
                          <a:cs typeface="Calibri"/>
                        </a:rPr>
                        <a:t>referans</a:t>
                      </a:r>
                      <a:r>
                        <a:rPr sz="700" spc="15" dirty="0">
                          <a:latin typeface="Calibri"/>
                          <a:cs typeface="Calibri"/>
                        </a:rPr>
                        <a:t> </a:t>
                      </a:r>
                      <a:r>
                        <a:rPr sz="700" spc="-10" dirty="0">
                          <a:latin typeface="Calibri"/>
                          <a:cs typeface="Calibri"/>
                        </a:rPr>
                        <a:t>numarası,</a:t>
                      </a:r>
                      <a:r>
                        <a:rPr sz="700" spc="20"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beyannamesinin</a:t>
                      </a:r>
                      <a:r>
                        <a:rPr sz="700" spc="15" dirty="0">
                          <a:latin typeface="Calibri"/>
                          <a:cs typeface="Calibri"/>
                        </a:rPr>
                        <a:t> </a:t>
                      </a:r>
                      <a:r>
                        <a:rPr sz="700" dirty="0">
                          <a:latin typeface="Calibri"/>
                          <a:cs typeface="Calibri"/>
                        </a:rPr>
                        <a:t>44</a:t>
                      </a:r>
                      <a:r>
                        <a:rPr sz="700" spc="10" dirty="0">
                          <a:latin typeface="Calibri"/>
                          <a:cs typeface="Calibri"/>
                        </a:rPr>
                        <a:t> </a:t>
                      </a:r>
                      <a:r>
                        <a:rPr sz="700" spc="-10" dirty="0">
                          <a:latin typeface="Calibri"/>
                          <a:cs typeface="Calibri"/>
                        </a:rPr>
                        <a:t>numaralı</a:t>
                      </a:r>
                      <a:r>
                        <a:rPr sz="700" spc="10" dirty="0">
                          <a:latin typeface="Calibri"/>
                          <a:cs typeface="Calibri"/>
                        </a:rPr>
                        <a:t> </a:t>
                      </a:r>
                      <a:r>
                        <a:rPr sz="700" spc="-10" dirty="0">
                          <a:latin typeface="Calibri"/>
                          <a:cs typeface="Calibri"/>
                        </a:rPr>
                        <a:t>hanesine</a:t>
                      </a:r>
                      <a:r>
                        <a:rPr sz="700" spc="500" dirty="0">
                          <a:latin typeface="Calibri"/>
                          <a:cs typeface="Calibri"/>
                        </a:rPr>
                        <a:t> </a:t>
                      </a:r>
                      <a:r>
                        <a:rPr sz="700" spc="-10" dirty="0">
                          <a:latin typeface="Calibri"/>
                          <a:cs typeface="Calibri"/>
                        </a:rPr>
                        <a:t>ithalatçı </a:t>
                      </a:r>
                      <a:r>
                        <a:rPr sz="700" dirty="0">
                          <a:latin typeface="Calibri"/>
                          <a:cs typeface="Calibri"/>
                        </a:rPr>
                        <a:t>firma </a:t>
                      </a:r>
                      <a:r>
                        <a:rPr sz="700" spc="-10" dirty="0">
                          <a:latin typeface="Calibri"/>
                          <a:cs typeface="Calibri"/>
                        </a:rPr>
                        <a:t>tarafından</a:t>
                      </a:r>
                      <a:r>
                        <a:rPr sz="700" dirty="0">
                          <a:latin typeface="Calibri"/>
                          <a:cs typeface="Calibri"/>
                        </a:rPr>
                        <a:t> </a:t>
                      </a:r>
                      <a:r>
                        <a:rPr sz="700" spc="-10" dirty="0">
                          <a:latin typeface="Calibri"/>
                          <a:cs typeface="Calibri"/>
                        </a:rPr>
                        <a:t>kaydedilir.</a:t>
                      </a:r>
                      <a:r>
                        <a:rPr sz="700" spc="5" dirty="0">
                          <a:latin typeface="Calibri"/>
                          <a:cs typeface="Calibri"/>
                        </a:rPr>
                        <a:t> </a:t>
                      </a:r>
                      <a:r>
                        <a:rPr sz="700" dirty="0">
                          <a:latin typeface="Calibri"/>
                          <a:cs typeface="Calibri"/>
                        </a:rPr>
                        <a:t>Kapsam dışı</a:t>
                      </a:r>
                      <a:r>
                        <a:rPr sz="700" spc="-5" dirty="0">
                          <a:latin typeface="Calibri"/>
                          <a:cs typeface="Calibri"/>
                        </a:rPr>
                        <a:t> </a:t>
                      </a:r>
                      <a:r>
                        <a:rPr sz="700" spc="-10" dirty="0">
                          <a:latin typeface="Calibri"/>
                          <a:cs typeface="Calibri"/>
                        </a:rPr>
                        <a:t>olarak</a:t>
                      </a:r>
                      <a:r>
                        <a:rPr sz="700" spc="-5" dirty="0">
                          <a:latin typeface="Calibri"/>
                          <a:cs typeface="Calibri"/>
                        </a:rPr>
                        <a:t> </a:t>
                      </a:r>
                      <a:r>
                        <a:rPr sz="700" dirty="0">
                          <a:latin typeface="Calibri"/>
                          <a:cs typeface="Calibri"/>
                        </a:rPr>
                        <a:t>beyan</a:t>
                      </a:r>
                      <a:r>
                        <a:rPr sz="700" spc="10" dirty="0">
                          <a:latin typeface="Calibri"/>
                          <a:cs typeface="Calibri"/>
                        </a:rPr>
                        <a:t> </a:t>
                      </a:r>
                      <a:r>
                        <a:rPr sz="700" spc="-10" dirty="0">
                          <a:latin typeface="Calibri"/>
                          <a:cs typeface="Calibri"/>
                        </a:rPr>
                        <a:t>edilen</a:t>
                      </a:r>
                      <a:endParaRPr sz="700">
                        <a:latin typeface="Calibri"/>
                        <a:cs typeface="Calibri"/>
                      </a:endParaRPr>
                    </a:p>
                    <a:p>
                      <a:pPr marL="67945" marR="100965">
                        <a:lnSpc>
                          <a:spcPts val="969"/>
                        </a:lnSpc>
                      </a:pPr>
                      <a:r>
                        <a:rPr sz="700" spc="-10" dirty="0">
                          <a:latin typeface="Calibri"/>
                          <a:cs typeface="Calibri"/>
                        </a:rPr>
                        <a:t>ürünlerin,</a:t>
                      </a:r>
                      <a:r>
                        <a:rPr sz="700" spc="1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gözetiminde</a:t>
                      </a:r>
                      <a:r>
                        <a:rPr sz="700" spc="10" dirty="0">
                          <a:latin typeface="Calibri"/>
                          <a:cs typeface="Calibri"/>
                        </a:rPr>
                        <a:t> </a:t>
                      </a:r>
                      <a:r>
                        <a:rPr sz="700" spc="-10" dirty="0">
                          <a:latin typeface="Calibri"/>
                          <a:cs typeface="Calibri"/>
                        </a:rPr>
                        <a:t>bulunması</a:t>
                      </a:r>
                      <a:r>
                        <a:rPr sz="700" spc="10" dirty="0">
                          <a:latin typeface="Calibri"/>
                          <a:cs typeface="Calibri"/>
                        </a:rPr>
                        <a:t> </a:t>
                      </a:r>
                      <a:r>
                        <a:rPr sz="700" spc="-10" dirty="0">
                          <a:latin typeface="Calibri"/>
                          <a:cs typeface="Calibri"/>
                        </a:rPr>
                        <a:t>kaydıyla</a:t>
                      </a:r>
                      <a:r>
                        <a:rPr sz="700" spc="1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idaresince</a:t>
                      </a:r>
                      <a:r>
                        <a:rPr sz="700" spc="500" dirty="0">
                          <a:latin typeface="Calibri"/>
                          <a:cs typeface="Calibri"/>
                        </a:rPr>
                        <a:t> </a:t>
                      </a:r>
                      <a:r>
                        <a:rPr sz="700" dirty="0">
                          <a:latin typeface="Calibri"/>
                          <a:cs typeface="Calibri"/>
                        </a:rPr>
                        <a:t>denetime</a:t>
                      </a:r>
                      <a:r>
                        <a:rPr sz="700" spc="5" dirty="0">
                          <a:latin typeface="Calibri"/>
                          <a:cs typeface="Calibri"/>
                        </a:rPr>
                        <a:t> </a:t>
                      </a:r>
                      <a:r>
                        <a:rPr sz="700" spc="-10" dirty="0">
                          <a:latin typeface="Calibri"/>
                          <a:cs typeface="Calibri"/>
                        </a:rPr>
                        <a:t>yönlendirilmesi</a:t>
                      </a:r>
                      <a:r>
                        <a:rPr sz="700" spc="5" dirty="0">
                          <a:latin typeface="Calibri"/>
                          <a:cs typeface="Calibri"/>
                        </a:rPr>
                        <a:t> </a:t>
                      </a:r>
                      <a:r>
                        <a:rPr sz="700" spc="-10" dirty="0">
                          <a:latin typeface="Calibri"/>
                          <a:cs typeface="Calibri"/>
                        </a:rPr>
                        <a:t>halinde,</a:t>
                      </a:r>
                      <a:r>
                        <a:rPr sz="700" spc="10" dirty="0">
                          <a:latin typeface="Calibri"/>
                          <a:cs typeface="Calibri"/>
                        </a:rPr>
                        <a:t> </a:t>
                      </a:r>
                      <a:r>
                        <a:rPr sz="700" dirty="0">
                          <a:latin typeface="Calibri"/>
                          <a:cs typeface="Calibri"/>
                        </a:rPr>
                        <a:t>5</a:t>
                      </a:r>
                      <a:r>
                        <a:rPr sz="700" spc="10" dirty="0">
                          <a:latin typeface="Calibri"/>
                          <a:cs typeface="Calibri"/>
                        </a:rPr>
                        <a:t> </a:t>
                      </a:r>
                      <a:r>
                        <a:rPr sz="700" dirty="0">
                          <a:latin typeface="Calibri"/>
                          <a:cs typeface="Calibri"/>
                        </a:rPr>
                        <a:t>inci madde</a:t>
                      </a:r>
                      <a:r>
                        <a:rPr sz="700" spc="10" dirty="0">
                          <a:latin typeface="Calibri"/>
                          <a:cs typeface="Calibri"/>
                        </a:rPr>
                        <a:t> </a:t>
                      </a:r>
                      <a:r>
                        <a:rPr sz="700" spc="-10" dirty="0">
                          <a:latin typeface="Calibri"/>
                          <a:cs typeface="Calibri"/>
                        </a:rPr>
                        <a:t>çerçevesinde</a:t>
                      </a:r>
                      <a:r>
                        <a:rPr sz="700" spc="5" dirty="0">
                          <a:latin typeface="Calibri"/>
                          <a:cs typeface="Calibri"/>
                        </a:rPr>
                        <a:t> </a:t>
                      </a:r>
                      <a:r>
                        <a:rPr sz="700" spc="-10" dirty="0">
                          <a:latin typeface="Calibri"/>
                          <a:cs typeface="Calibri"/>
                        </a:rPr>
                        <a:t>TAREKS</a:t>
                      </a:r>
                      <a:r>
                        <a:rPr sz="700" spc="500" dirty="0">
                          <a:latin typeface="Calibri"/>
                          <a:cs typeface="Calibri"/>
                        </a:rPr>
                        <a:t> </a:t>
                      </a:r>
                      <a:r>
                        <a:rPr sz="700" spc="-10" dirty="0">
                          <a:latin typeface="Calibri"/>
                          <a:cs typeface="Calibri"/>
                        </a:rPr>
                        <a:t>üzerinden</a:t>
                      </a:r>
                      <a:r>
                        <a:rPr sz="700" spc="25" dirty="0">
                          <a:latin typeface="Calibri"/>
                          <a:cs typeface="Calibri"/>
                        </a:rPr>
                        <a:t> </a:t>
                      </a:r>
                      <a:r>
                        <a:rPr sz="700" spc="-10" dirty="0">
                          <a:latin typeface="Calibri"/>
                          <a:cs typeface="Calibri"/>
                        </a:rPr>
                        <a:t>başvuru</a:t>
                      </a:r>
                      <a:r>
                        <a:rPr sz="700" spc="30" dirty="0">
                          <a:latin typeface="Calibri"/>
                          <a:cs typeface="Calibri"/>
                        </a:rPr>
                        <a:t> </a:t>
                      </a:r>
                      <a:r>
                        <a:rPr sz="700" spc="-10" dirty="0">
                          <a:latin typeface="Calibri"/>
                          <a:cs typeface="Calibri"/>
                        </a:rPr>
                        <a:t>yapılır.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p>
                      <a:pPr marL="67945">
                        <a:lnSpc>
                          <a:spcPct val="100000"/>
                        </a:lnSpc>
                        <a:spcBef>
                          <a:spcPts val="180"/>
                        </a:spcBef>
                      </a:pPr>
                      <a:r>
                        <a:rPr sz="700" dirty="0">
                          <a:latin typeface="Calibri"/>
                          <a:cs typeface="Calibri"/>
                        </a:rPr>
                        <a:t>Artık</a:t>
                      </a:r>
                      <a:r>
                        <a:rPr sz="700" spc="-2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5" dirty="0">
                          <a:latin typeface="Calibri"/>
                          <a:cs typeface="Calibri"/>
                        </a:rPr>
                        <a:t> </a:t>
                      </a:r>
                      <a:r>
                        <a:rPr sz="700" spc="-10" dirty="0">
                          <a:latin typeface="Calibri"/>
                          <a:cs typeface="Calibri"/>
                        </a:rPr>
                        <a:t>beyanı</a:t>
                      </a:r>
                      <a:r>
                        <a:rPr sz="700" spc="-20" dirty="0">
                          <a:latin typeface="Calibri"/>
                          <a:cs typeface="Calibri"/>
                        </a:rPr>
                        <a:t> </a:t>
                      </a:r>
                      <a:r>
                        <a:rPr sz="700" spc="-10" dirty="0">
                          <a:latin typeface="Calibri"/>
                          <a:cs typeface="Calibri"/>
                        </a:rPr>
                        <a:t>yapılamayacaktır.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866031">
                <a:tc>
                  <a:txBody>
                    <a:bodyPr/>
                    <a:lstStyle/>
                    <a:p>
                      <a:pPr marL="518159">
                        <a:lnSpc>
                          <a:spcPct val="100000"/>
                        </a:lnSpc>
                        <a:spcBef>
                          <a:spcPts val="85"/>
                        </a:spcBef>
                      </a:pPr>
                      <a:r>
                        <a:rPr sz="1100" b="1" spc="-10" dirty="0">
                          <a:solidFill>
                            <a:srgbClr val="221F1F"/>
                          </a:solidFill>
                          <a:latin typeface="Calibri"/>
                          <a:cs typeface="Calibri"/>
                        </a:rPr>
                        <a:t>İthalatçının sorumluluğu</a:t>
                      </a:r>
                      <a:endParaRPr sz="1100" dirty="0">
                        <a:latin typeface="Calibri"/>
                        <a:cs typeface="Calibri"/>
                      </a:endParaRPr>
                    </a:p>
                    <a:p>
                      <a:pPr marL="68580">
                        <a:lnSpc>
                          <a:spcPct val="100000"/>
                        </a:lnSpc>
                        <a:spcBef>
                          <a:spcPts val="15"/>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35" dirty="0">
                          <a:solidFill>
                            <a:srgbClr val="221F1F"/>
                          </a:solidFill>
                          <a:latin typeface="Calibri"/>
                          <a:cs typeface="Calibri"/>
                        </a:rPr>
                        <a:t>12</a:t>
                      </a:r>
                      <a:endParaRPr sz="1100" dirty="0">
                        <a:latin typeface="Calibri"/>
                        <a:cs typeface="Calibri"/>
                      </a:endParaRPr>
                    </a:p>
                  </a:txBody>
                  <a:tcPr marL="0" marR="0" marT="978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20345">
                        <a:lnSpc>
                          <a:spcPts val="969"/>
                        </a:lnSpc>
                        <a:spcBef>
                          <a:spcPts val="5"/>
                        </a:spcBef>
                      </a:pPr>
                      <a:r>
                        <a:rPr sz="700" dirty="0">
                          <a:latin typeface="Calibri"/>
                          <a:cs typeface="Calibri"/>
                        </a:rPr>
                        <a:t>(4)</a:t>
                      </a:r>
                      <a:r>
                        <a:rPr sz="700" spc="-5" dirty="0">
                          <a:latin typeface="Calibri"/>
                          <a:cs typeface="Calibri"/>
                        </a:rPr>
                        <a:t> </a:t>
                      </a:r>
                      <a:r>
                        <a:rPr sz="700" dirty="0">
                          <a:latin typeface="Calibri"/>
                          <a:cs typeface="Calibri"/>
                        </a:rPr>
                        <a:t>İthal</a:t>
                      </a:r>
                      <a:r>
                        <a:rPr sz="700" spc="-5" dirty="0">
                          <a:latin typeface="Calibri"/>
                          <a:cs typeface="Calibri"/>
                        </a:rPr>
                        <a:t> </a:t>
                      </a:r>
                      <a:r>
                        <a:rPr sz="700" dirty="0">
                          <a:latin typeface="Calibri"/>
                          <a:cs typeface="Calibri"/>
                        </a:rPr>
                        <a:t>edilmiş</a:t>
                      </a:r>
                      <a:r>
                        <a:rPr sz="700" spc="-5" dirty="0">
                          <a:latin typeface="Calibri"/>
                          <a:cs typeface="Calibri"/>
                        </a:rPr>
                        <a:t> </a:t>
                      </a:r>
                      <a:r>
                        <a:rPr sz="700" spc="-10" dirty="0">
                          <a:latin typeface="Calibri"/>
                          <a:cs typeface="Calibri"/>
                        </a:rPr>
                        <a:t>ürünün</a:t>
                      </a:r>
                      <a:r>
                        <a:rPr sz="700" dirty="0">
                          <a:latin typeface="Calibri"/>
                          <a:cs typeface="Calibri"/>
                        </a:rPr>
                        <a:t> GTİP’inin</a:t>
                      </a:r>
                      <a:r>
                        <a:rPr sz="700" spc="-5" dirty="0">
                          <a:latin typeface="Calibri"/>
                          <a:cs typeface="Calibri"/>
                        </a:rPr>
                        <a:t> </a:t>
                      </a:r>
                      <a:r>
                        <a:rPr sz="700" spc="-10" dirty="0">
                          <a:latin typeface="Calibri"/>
                          <a:cs typeface="Calibri"/>
                        </a:rPr>
                        <a:t>Ek-</a:t>
                      </a:r>
                      <a:r>
                        <a:rPr sz="700" dirty="0">
                          <a:latin typeface="Calibri"/>
                          <a:cs typeface="Calibri"/>
                        </a:rPr>
                        <a:t>1’de yer</a:t>
                      </a:r>
                      <a:r>
                        <a:rPr sz="700" spc="-10" dirty="0">
                          <a:latin typeface="Calibri"/>
                          <a:cs typeface="Calibri"/>
                        </a:rPr>
                        <a:t> aldığının</a:t>
                      </a:r>
                      <a:r>
                        <a:rPr sz="700" dirty="0">
                          <a:latin typeface="Calibri"/>
                          <a:cs typeface="Calibri"/>
                        </a:rPr>
                        <a:t> </a:t>
                      </a:r>
                      <a:r>
                        <a:rPr sz="700" spc="-10" dirty="0">
                          <a:latin typeface="Calibri"/>
                          <a:cs typeface="Calibri"/>
                        </a:rPr>
                        <a:t>sonradan</a:t>
                      </a:r>
                      <a:r>
                        <a:rPr sz="700" spc="-5" dirty="0">
                          <a:latin typeface="Calibri"/>
                          <a:cs typeface="Calibri"/>
                        </a:rPr>
                        <a:t> </a:t>
                      </a:r>
                      <a:r>
                        <a:rPr sz="700" spc="-10" dirty="0">
                          <a:latin typeface="Calibri"/>
                          <a:cs typeface="Calibri"/>
                        </a:rPr>
                        <a:t>yapılan</a:t>
                      </a:r>
                      <a:r>
                        <a:rPr sz="700" spc="500" dirty="0">
                          <a:latin typeface="Calibri"/>
                          <a:cs typeface="Calibri"/>
                        </a:rPr>
                        <a:t> </a:t>
                      </a:r>
                      <a:r>
                        <a:rPr sz="700" spc="-10" dirty="0">
                          <a:latin typeface="Calibri"/>
                          <a:cs typeface="Calibri"/>
                        </a:rPr>
                        <a:t>kontrol sonucunda</a:t>
                      </a:r>
                      <a:r>
                        <a:rPr sz="700" spc="10" dirty="0">
                          <a:latin typeface="Calibri"/>
                          <a:cs typeface="Calibri"/>
                        </a:rPr>
                        <a:t> </a:t>
                      </a:r>
                      <a:r>
                        <a:rPr sz="700" dirty="0">
                          <a:latin typeface="Calibri"/>
                          <a:cs typeface="Calibri"/>
                        </a:rPr>
                        <a:t>tespit</a:t>
                      </a:r>
                      <a:r>
                        <a:rPr sz="700" spc="5" dirty="0">
                          <a:latin typeface="Calibri"/>
                          <a:cs typeface="Calibri"/>
                        </a:rPr>
                        <a:t> </a:t>
                      </a:r>
                      <a:r>
                        <a:rPr sz="700" spc="-10" dirty="0">
                          <a:latin typeface="Calibri"/>
                          <a:cs typeface="Calibri"/>
                        </a:rPr>
                        <a:t>edilmesi</a:t>
                      </a:r>
                      <a:r>
                        <a:rPr sz="700" spc="-5" dirty="0">
                          <a:latin typeface="Calibri"/>
                          <a:cs typeface="Calibri"/>
                        </a:rPr>
                        <a:t> </a:t>
                      </a:r>
                      <a:r>
                        <a:rPr sz="700" spc="-10" dirty="0">
                          <a:latin typeface="Calibri"/>
                          <a:cs typeface="Calibri"/>
                        </a:rPr>
                        <a:t>halinde</a:t>
                      </a:r>
                      <a:r>
                        <a:rPr sz="700" spc="-5" dirty="0">
                          <a:latin typeface="Calibri"/>
                          <a:cs typeface="Calibri"/>
                        </a:rPr>
                        <a:t> </a:t>
                      </a:r>
                      <a:r>
                        <a:rPr sz="700" dirty="0">
                          <a:latin typeface="Calibri"/>
                          <a:cs typeface="Calibri"/>
                        </a:rPr>
                        <a:t>keyfiyet, ilgili</a:t>
                      </a:r>
                      <a:r>
                        <a:rPr sz="700" spc="-10"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a:t>
                      </a:r>
                      <a:endParaRPr sz="700" dirty="0">
                        <a:latin typeface="Calibri"/>
                        <a:cs typeface="Calibri"/>
                      </a:endParaRPr>
                    </a:p>
                    <a:p>
                      <a:pPr marL="67945" marR="231140">
                        <a:lnSpc>
                          <a:spcPts val="969"/>
                        </a:lnSpc>
                        <a:spcBef>
                          <a:spcPts val="15"/>
                        </a:spcBef>
                      </a:pPr>
                      <a:r>
                        <a:rPr sz="700" spc="-10" dirty="0">
                          <a:latin typeface="Calibri"/>
                          <a:cs typeface="Calibri"/>
                        </a:rPr>
                        <a:t>tarafından</a:t>
                      </a:r>
                      <a:r>
                        <a:rPr sz="700" spc="-5" dirty="0">
                          <a:latin typeface="Calibri"/>
                          <a:cs typeface="Calibri"/>
                        </a:rPr>
                        <a:t> </a:t>
                      </a:r>
                      <a:r>
                        <a:rPr sz="700" spc="-10" dirty="0">
                          <a:latin typeface="Calibri"/>
                          <a:cs typeface="Calibri"/>
                        </a:rPr>
                        <a:t>Bakanlık</a:t>
                      </a:r>
                      <a:r>
                        <a:rPr sz="700" spc="-5" dirty="0">
                          <a:latin typeface="Calibri"/>
                          <a:cs typeface="Calibri"/>
                        </a:rPr>
                        <a:t> </a:t>
                      </a:r>
                      <a:r>
                        <a:rPr sz="700" spc="-10" dirty="0">
                          <a:latin typeface="Calibri"/>
                          <a:cs typeface="Calibri"/>
                        </a:rPr>
                        <a:t>Tüketicinin</a:t>
                      </a:r>
                      <a:r>
                        <a:rPr sz="700" dirty="0">
                          <a:latin typeface="Calibri"/>
                          <a:cs typeface="Calibri"/>
                        </a:rPr>
                        <a:t> Korunması</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Piyasa Gözetimi</a:t>
                      </a:r>
                      <a:r>
                        <a:rPr sz="700" spc="-5" dirty="0">
                          <a:latin typeface="Calibri"/>
                          <a:cs typeface="Calibri"/>
                        </a:rPr>
                        <a:t> </a:t>
                      </a:r>
                      <a:r>
                        <a:rPr sz="700" spc="-20" dirty="0">
                          <a:latin typeface="Calibri"/>
                          <a:cs typeface="Calibri"/>
                        </a:rPr>
                        <a:t>Genel</a:t>
                      </a:r>
                      <a:r>
                        <a:rPr sz="700" spc="500" dirty="0">
                          <a:latin typeface="Calibri"/>
                          <a:cs typeface="Calibri"/>
                        </a:rPr>
                        <a:t> </a:t>
                      </a:r>
                      <a:r>
                        <a:rPr sz="700" spc="-10" dirty="0">
                          <a:latin typeface="Calibri"/>
                          <a:cs typeface="Calibri"/>
                        </a:rPr>
                        <a:t>Müdürlüğüne</a:t>
                      </a:r>
                      <a:r>
                        <a:rPr sz="700" dirty="0">
                          <a:latin typeface="Calibri"/>
                          <a:cs typeface="Calibri"/>
                        </a:rPr>
                        <a:t> </a:t>
                      </a:r>
                      <a:r>
                        <a:rPr sz="700" spc="-10" dirty="0">
                          <a:latin typeface="Calibri"/>
                          <a:cs typeface="Calibri"/>
                        </a:rPr>
                        <a:t>bildirilir.</a:t>
                      </a:r>
                      <a:r>
                        <a:rPr sz="700" spc="10"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birimin</a:t>
                      </a:r>
                      <a:r>
                        <a:rPr sz="700" spc="5" dirty="0">
                          <a:latin typeface="Calibri"/>
                          <a:cs typeface="Calibri"/>
                        </a:rPr>
                        <a:t> </a:t>
                      </a:r>
                      <a:r>
                        <a:rPr sz="700" dirty="0">
                          <a:latin typeface="Calibri"/>
                          <a:cs typeface="Calibri"/>
                        </a:rPr>
                        <a:t>temin</a:t>
                      </a:r>
                      <a:r>
                        <a:rPr sz="700" spc="10" dirty="0">
                          <a:latin typeface="Calibri"/>
                          <a:cs typeface="Calibri"/>
                        </a:rPr>
                        <a:t> </a:t>
                      </a:r>
                      <a:r>
                        <a:rPr sz="700" spc="-10" dirty="0">
                          <a:latin typeface="Calibri"/>
                          <a:cs typeface="Calibri"/>
                        </a:rPr>
                        <a:t>edilen</a:t>
                      </a:r>
                      <a:r>
                        <a:rPr sz="700" spc="5" dirty="0">
                          <a:latin typeface="Calibri"/>
                          <a:cs typeface="Calibri"/>
                        </a:rPr>
                        <a:t> </a:t>
                      </a:r>
                      <a:r>
                        <a:rPr sz="700" spc="-10" dirty="0">
                          <a:latin typeface="Calibri"/>
                          <a:cs typeface="Calibri"/>
                        </a:rPr>
                        <a:t>bilgiler</a:t>
                      </a:r>
                      <a:r>
                        <a:rPr sz="700" spc="5" dirty="0">
                          <a:latin typeface="Calibri"/>
                          <a:cs typeface="Calibri"/>
                        </a:rPr>
                        <a:t> </a:t>
                      </a:r>
                      <a:r>
                        <a:rPr sz="700" spc="-10" dirty="0">
                          <a:latin typeface="Calibri"/>
                          <a:cs typeface="Calibri"/>
                        </a:rPr>
                        <a:t>çerçevesinde</a:t>
                      </a:r>
                      <a:r>
                        <a:rPr sz="700" spc="500" dirty="0">
                          <a:latin typeface="Calibri"/>
                          <a:cs typeface="Calibri"/>
                        </a:rPr>
                        <a:t> </a:t>
                      </a:r>
                      <a:r>
                        <a:rPr sz="700" spc="-10" dirty="0">
                          <a:latin typeface="Calibri"/>
                          <a:cs typeface="Calibri"/>
                        </a:rPr>
                        <a:t>erişebildiği</a:t>
                      </a:r>
                      <a:r>
                        <a:rPr sz="700" dirty="0">
                          <a:latin typeface="Calibri"/>
                          <a:cs typeface="Calibri"/>
                        </a:rPr>
                        <a:t> </a:t>
                      </a:r>
                      <a:r>
                        <a:rPr sz="700" spc="-10" dirty="0">
                          <a:latin typeface="Calibri"/>
                          <a:cs typeface="Calibri"/>
                        </a:rPr>
                        <a:t>ürünlerin</a:t>
                      </a:r>
                      <a:r>
                        <a:rPr sz="700" spc="5" dirty="0">
                          <a:latin typeface="Calibri"/>
                          <a:cs typeface="Calibri"/>
                        </a:rPr>
                        <a:t> </a:t>
                      </a:r>
                      <a:r>
                        <a:rPr sz="700" dirty="0">
                          <a:latin typeface="Calibri"/>
                          <a:cs typeface="Calibri"/>
                        </a:rPr>
                        <a:t>güvenli</a:t>
                      </a:r>
                      <a:r>
                        <a:rPr sz="700" spc="15" dirty="0">
                          <a:latin typeface="Calibri"/>
                          <a:cs typeface="Calibri"/>
                        </a:rPr>
                        <a:t> </a:t>
                      </a:r>
                      <a:r>
                        <a:rPr sz="700" spc="-10" dirty="0">
                          <a:latin typeface="Calibri"/>
                          <a:cs typeface="Calibri"/>
                        </a:rPr>
                        <a:t>olmadığını</a:t>
                      </a:r>
                      <a:r>
                        <a:rPr sz="700" dirty="0">
                          <a:latin typeface="Calibri"/>
                          <a:cs typeface="Calibri"/>
                        </a:rPr>
                        <a:t> tespit</a:t>
                      </a:r>
                      <a:r>
                        <a:rPr sz="700" spc="5" dirty="0">
                          <a:latin typeface="Calibri"/>
                          <a:cs typeface="Calibri"/>
                        </a:rPr>
                        <a:t> </a:t>
                      </a:r>
                      <a:r>
                        <a:rPr sz="700" dirty="0">
                          <a:latin typeface="Calibri"/>
                          <a:cs typeface="Calibri"/>
                        </a:rPr>
                        <a:t>ederek gümrük </a:t>
                      </a:r>
                      <a:r>
                        <a:rPr sz="700" spc="-10" dirty="0">
                          <a:latin typeface="Calibri"/>
                          <a:cs typeface="Calibri"/>
                        </a:rPr>
                        <a:t>idaresine</a:t>
                      </a:r>
                      <a:endParaRPr sz="700" dirty="0">
                        <a:latin typeface="Calibri"/>
                        <a:cs typeface="Calibri"/>
                      </a:endParaRPr>
                    </a:p>
                    <a:p>
                      <a:pPr marL="67945" marR="273685">
                        <a:lnSpc>
                          <a:spcPts val="969"/>
                        </a:lnSpc>
                        <a:spcBef>
                          <a:spcPts val="15"/>
                        </a:spcBef>
                      </a:pPr>
                      <a:r>
                        <a:rPr sz="700" spc="-10" dirty="0">
                          <a:latin typeface="Calibri"/>
                          <a:cs typeface="Calibri"/>
                        </a:rPr>
                        <a:t>bildirmesi</a:t>
                      </a:r>
                      <a:r>
                        <a:rPr sz="700" spc="20" dirty="0">
                          <a:latin typeface="Calibri"/>
                          <a:cs typeface="Calibri"/>
                        </a:rPr>
                        <a:t> </a:t>
                      </a:r>
                      <a:r>
                        <a:rPr sz="700" spc="-10" dirty="0">
                          <a:latin typeface="Calibri"/>
                          <a:cs typeface="Calibri"/>
                        </a:rPr>
                        <a:t>halinde,</a:t>
                      </a:r>
                      <a:r>
                        <a:rPr sz="700" spc="35" dirty="0">
                          <a:latin typeface="Calibri"/>
                          <a:cs typeface="Calibri"/>
                        </a:rPr>
                        <a:t> </a:t>
                      </a:r>
                      <a:r>
                        <a:rPr sz="700" spc="-10" dirty="0">
                          <a:latin typeface="Calibri"/>
                          <a:cs typeface="Calibri"/>
                        </a:rPr>
                        <a:t>uygunluk</a:t>
                      </a:r>
                      <a:r>
                        <a:rPr sz="700" spc="25" dirty="0">
                          <a:latin typeface="Calibri"/>
                          <a:cs typeface="Calibri"/>
                        </a:rPr>
                        <a:t> </a:t>
                      </a:r>
                      <a:r>
                        <a:rPr sz="700" spc="-10" dirty="0">
                          <a:latin typeface="Calibri"/>
                          <a:cs typeface="Calibri"/>
                        </a:rPr>
                        <a:t>değerlendirmesinin</a:t>
                      </a:r>
                      <a:r>
                        <a:rPr sz="700" spc="30" dirty="0">
                          <a:latin typeface="Calibri"/>
                          <a:cs typeface="Calibri"/>
                        </a:rPr>
                        <a:t> </a:t>
                      </a:r>
                      <a:r>
                        <a:rPr sz="700" dirty="0">
                          <a:latin typeface="Calibri"/>
                          <a:cs typeface="Calibri"/>
                        </a:rPr>
                        <a:t>olumsuz</a:t>
                      </a:r>
                      <a:r>
                        <a:rPr sz="700" spc="45" dirty="0">
                          <a:latin typeface="Calibri"/>
                          <a:cs typeface="Calibri"/>
                        </a:rPr>
                        <a:t> </a:t>
                      </a:r>
                      <a:r>
                        <a:rPr sz="700" spc="-10" dirty="0">
                          <a:latin typeface="Calibri"/>
                          <a:cs typeface="Calibri"/>
                        </a:rPr>
                        <a:t>sonuçlandığı</a:t>
                      </a:r>
                      <a:r>
                        <a:rPr sz="700" spc="500" dirty="0">
                          <a:latin typeface="Calibri"/>
                          <a:cs typeface="Calibri"/>
                        </a:rPr>
                        <a:t> </a:t>
                      </a:r>
                      <a:r>
                        <a:rPr sz="700" spc="-10" dirty="0">
                          <a:latin typeface="Calibri"/>
                          <a:cs typeface="Calibri"/>
                        </a:rPr>
                        <a:t>kabul</a:t>
                      </a:r>
                      <a:r>
                        <a:rPr sz="700" spc="-5" dirty="0">
                          <a:latin typeface="Calibri"/>
                          <a:cs typeface="Calibri"/>
                        </a:rPr>
                        <a:t> </a:t>
                      </a:r>
                      <a:r>
                        <a:rPr sz="700" spc="-10" dirty="0">
                          <a:latin typeface="Calibri"/>
                          <a:cs typeface="Calibri"/>
                        </a:rPr>
                        <a:t>edilir.</a:t>
                      </a:r>
                      <a:endParaRPr sz="7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gn="just">
                        <a:lnSpc>
                          <a:spcPts val="940"/>
                        </a:lnSpc>
                      </a:pPr>
                      <a:r>
                        <a:rPr sz="700" dirty="0">
                          <a:latin typeface="Calibri"/>
                          <a:cs typeface="Calibri"/>
                        </a:rPr>
                        <a:t>(2)İthal</a:t>
                      </a:r>
                      <a:r>
                        <a:rPr sz="700" spc="35" dirty="0">
                          <a:latin typeface="Calibri"/>
                          <a:cs typeface="Calibri"/>
                        </a:rPr>
                        <a:t> </a:t>
                      </a:r>
                      <a:r>
                        <a:rPr sz="700" dirty="0">
                          <a:latin typeface="Calibri"/>
                          <a:cs typeface="Calibri"/>
                        </a:rPr>
                        <a:t>edilmiş</a:t>
                      </a:r>
                      <a:r>
                        <a:rPr sz="700" spc="35" dirty="0">
                          <a:latin typeface="Calibri"/>
                          <a:cs typeface="Calibri"/>
                        </a:rPr>
                        <a:t> </a:t>
                      </a:r>
                      <a:r>
                        <a:rPr sz="700" dirty="0">
                          <a:latin typeface="Calibri"/>
                          <a:cs typeface="Calibri"/>
                        </a:rPr>
                        <a:t>ürünün</a:t>
                      </a:r>
                      <a:r>
                        <a:rPr sz="700" spc="40" dirty="0">
                          <a:latin typeface="Calibri"/>
                          <a:cs typeface="Calibri"/>
                        </a:rPr>
                        <a:t> </a:t>
                      </a:r>
                      <a:r>
                        <a:rPr sz="700" dirty="0">
                          <a:latin typeface="Calibri"/>
                          <a:cs typeface="Calibri"/>
                        </a:rPr>
                        <a:t>GTİP'inin</a:t>
                      </a:r>
                      <a:r>
                        <a:rPr sz="700" spc="35" dirty="0">
                          <a:latin typeface="Calibri"/>
                          <a:cs typeface="Calibri"/>
                        </a:rPr>
                        <a:t> </a:t>
                      </a:r>
                      <a:r>
                        <a:rPr sz="700" spc="-10" dirty="0">
                          <a:latin typeface="Calibri"/>
                          <a:cs typeface="Calibri"/>
                        </a:rPr>
                        <a:t>Ek-</a:t>
                      </a:r>
                      <a:r>
                        <a:rPr sz="700" dirty="0">
                          <a:latin typeface="Calibri"/>
                          <a:cs typeface="Calibri"/>
                        </a:rPr>
                        <a:t>1'de</a:t>
                      </a:r>
                      <a:r>
                        <a:rPr sz="700" spc="40" dirty="0">
                          <a:latin typeface="Calibri"/>
                          <a:cs typeface="Calibri"/>
                        </a:rPr>
                        <a:t> </a:t>
                      </a:r>
                      <a:r>
                        <a:rPr sz="700" dirty="0">
                          <a:latin typeface="Calibri"/>
                          <a:cs typeface="Calibri"/>
                        </a:rPr>
                        <a:t>yer</a:t>
                      </a:r>
                      <a:r>
                        <a:rPr sz="700" spc="35" dirty="0">
                          <a:latin typeface="Calibri"/>
                          <a:cs typeface="Calibri"/>
                        </a:rPr>
                        <a:t> </a:t>
                      </a:r>
                      <a:r>
                        <a:rPr sz="700" dirty="0">
                          <a:latin typeface="Calibri"/>
                          <a:cs typeface="Calibri"/>
                        </a:rPr>
                        <a:t>aldığının</a:t>
                      </a:r>
                      <a:r>
                        <a:rPr sz="700" spc="50" dirty="0">
                          <a:latin typeface="Calibri"/>
                          <a:cs typeface="Calibri"/>
                        </a:rPr>
                        <a:t> </a:t>
                      </a:r>
                      <a:r>
                        <a:rPr sz="700" dirty="0">
                          <a:latin typeface="Calibri"/>
                          <a:cs typeface="Calibri"/>
                        </a:rPr>
                        <a:t>sonradan</a:t>
                      </a:r>
                      <a:r>
                        <a:rPr sz="700" spc="40" dirty="0">
                          <a:latin typeface="Calibri"/>
                          <a:cs typeface="Calibri"/>
                        </a:rPr>
                        <a:t> </a:t>
                      </a:r>
                      <a:r>
                        <a:rPr sz="700" dirty="0">
                          <a:latin typeface="Calibri"/>
                          <a:cs typeface="Calibri"/>
                        </a:rPr>
                        <a:t>yapılan</a:t>
                      </a:r>
                      <a:r>
                        <a:rPr sz="700" spc="35" dirty="0">
                          <a:latin typeface="Calibri"/>
                          <a:cs typeface="Calibri"/>
                        </a:rPr>
                        <a:t> </a:t>
                      </a:r>
                      <a:r>
                        <a:rPr sz="700" dirty="0">
                          <a:latin typeface="Calibri"/>
                          <a:cs typeface="Calibri"/>
                        </a:rPr>
                        <a:t>kontrol</a:t>
                      </a:r>
                      <a:r>
                        <a:rPr sz="700" spc="40" dirty="0">
                          <a:latin typeface="Calibri"/>
                          <a:cs typeface="Calibri"/>
                        </a:rPr>
                        <a:t> </a:t>
                      </a:r>
                      <a:r>
                        <a:rPr sz="700" spc="-25" dirty="0">
                          <a:latin typeface="Calibri"/>
                          <a:cs typeface="Calibri"/>
                        </a:rPr>
                        <a:t>ne-</a:t>
                      </a:r>
                      <a:endParaRPr sz="700">
                        <a:latin typeface="Calibri"/>
                        <a:cs typeface="Calibri"/>
                      </a:endParaRPr>
                    </a:p>
                    <a:p>
                      <a:pPr marL="67945" marR="148590" algn="just">
                        <a:lnSpc>
                          <a:spcPct val="112500"/>
                        </a:lnSpc>
                      </a:pPr>
                      <a:r>
                        <a:rPr sz="700" dirty="0">
                          <a:latin typeface="Calibri"/>
                          <a:cs typeface="Calibri"/>
                        </a:rPr>
                        <a:t>ticesinde</a:t>
                      </a:r>
                      <a:r>
                        <a:rPr sz="700" spc="100" dirty="0">
                          <a:latin typeface="Calibri"/>
                          <a:cs typeface="Calibri"/>
                        </a:rPr>
                        <a:t> </a:t>
                      </a:r>
                      <a:r>
                        <a:rPr sz="700" dirty="0">
                          <a:latin typeface="Calibri"/>
                          <a:cs typeface="Calibri"/>
                        </a:rPr>
                        <a:t>tespit</a:t>
                      </a:r>
                      <a:r>
                        <a:rPr sz="700" spc="100" dirty="0">
                          <a:latin typeface="Calibri"/>
                          <a:cs typeface="Calibri"/>
                        </a:rPr>
                        <a:t> </a:t>
                      </a:r>
                      <a:r>
                        <a:rPr sz="700" dirty="0">
                          <a:latin typeface="Calibri"/>
                          <a:cs typeface="Calibri"/>
                        </a:rPr>
                        <a:t>edilmesi</a:t>
                      </a:r>
                      <a:r>
                        <a:rPr sz="700" spc="105" dirty="0">
                          <a:latin typeface="Calibri"/>
                          <a:cs typeface="Calibri"/>
                        </a:rPr>
                        <a:t> </a:t>
                      </a:r>
                      <a:r>
                        <a:rPr sz="700" dirty="0">
                          <a:latin typeface="Calibri"/>
                          <a:cs typeface="Calibri"/>
                        </a:rPr>
                        <a:t>halinde,</a:t>
                      </a:r>
                      <a:r>
                        <a:rPr sz="700" spc="110" dirty="0">
                          <a:latin typeface="Calibri"/>
                          <a:cs typeface="Calibri"/>
                        </a:rPr>
                        <a:t> </a:t>
                      </a:r>
                      <a:r>
                        <a:rPr sz="700" dirty="0">
                          <a:latin typeface="Calibri"/>
                          <a:cs typeface="Calibri"/>
                        </a:rPr>
                        <a:t>ilgili</a:t>
                      </a:r>
                      <a:r>
                        <a:rPr sz="700" spc="100" dirty="0">
                          <a:latin typeface="Calibri"/>
                          <a:cs typeface="Calibri"/>
                        </a:rPr>
                        <a:t> </a:t>
                      </a:r>
                      <a:r>
                        <a:rPr sz="700" dirty="0">
                          <a:latin typeface="Calibri"/>
                          <a:cs typeface="Calibri"/>
                        </a:rPr>
                        <a:t>gümrük</a:t>
                      </a:r>
                      <a:r>
                        <a:rPr sz="700" spc="100" dirty="0">
                          <a:latin typeface="Calibri"/>
                          <a:cs typeface="Calibri"/>
                        </a:rPr>
                        <a:t> </a:t>
                      </a:r>
                      <a:r>
                        <a:rPr sz="700" dirty="0">
                          <a:latin typeface="Calibri"/>
                          <a:cs typeface="Calibri"/>
                        </a:rPr>
                        <a:t>idaresi</a:t>
                      </a:r>
                      <a:r>
                        <a:rPr sz="700" spc="105" dirty="0">
                          <a:latin typeface="Calibri"/>
                          <a:cs typeface="Calibri"/>
                        </a:rPr>
                        <a:t> </a:t>
                      </a:r>
                      <a:r>
                        <a:rPr sz="700" dirty="0">
                          <a:latin typeface="Calibri"/>
                          <a:cs typeface="Calibri"/>
                        </a:rPr>
                        <a:t>söz</a:t>
                      </a:r>
                      <a:r>
                        <a:rPr sz="700" spc="110" dirty="0">
                          <a:latin typeface="Calibri"/>
                          <a:cs typeface="Calibri"/>
                        </a:rPr>
                        <a:t> </a:t>
                      </a:r>
                      <a:r>
                        <a:rPr sz="700" dirty="0">
                          <a:latin typeface="Calibri"/>
                          <a:cs typeface="Calibri"/>
                        </a:rPr>
                        <a:t>konusu</a:t>
                      </a:r>
                      <a:r>
                        <a:rPr sz="700" spc="114" dirty="0">
                          <a:latin typeface="Calibri"/>
                          <a:cs typeface="Calibri"/>
                        </a:rPr>
                        <a:t> </a:t>
                      </a:r>
                      <a:r>
                        <a:rPr sz="700" dirty="0">
                          <a:latin typeface="Calibri"/>
                          <a:cs typeface="Calibri"/>
                        </a:rPr>
                        <a:t>tespiti</a:t>
                      </a:r>
                      <a:r>
                        <a:rPr sz="700" spc="100" dirty="0">
                          <a:latin typeface="Calibri"/>
                          <a:cs typeface="Calibri"/>
                        </a:rPr>
                        <a:t> </a:t>
                      </a:r>
                      <a:r>
                        <a:rPr sz="700" spc="-10" dirty="0">
                          <a:latin typeface="Calibri"/>
                          <a:cs typeface="Calibri"/>
                        </a:rPr>
                        <a:t>Bakanlık</a:t>
                      </a:r>
                      <a:r>
                        <a:rPr sz="700" spc="500" dirty="0">
                          <a:latin typeface="Calibri"/>
                          <a:cs typeface="Calibri"/>
                        </a:rPr>
                        <a:t> </a:t>
                      </a:r>
                      <a:r>
                        <a:rPr sz="700" dirty="0">
                          <a:latin typeface="Calibri"/>
                          <a:cs typeface="Calibri"/>
                        </a:rPr>
                        <a:t>Tüketicinin</a:t>
                      </a:r>
                      <a:r>
                        <a:rPr sz="700" spc="105" dirty="0">
                          <a:latin typeface="Calibri"/>
                          <a:cs typeface="Calibri"/>
                        </a:rPr>
                        <a:t> </a:t>
                      </a:r>
                      <a:r>
                        <a:rPr sz="700" dirty="0">
                          <a:latin typeface="Calibri"/>
                          <a:cs typeface="Calibri"/>
                        </a:rPr>
                        <a:t>Korunması</a:t>
                      </a:r>
                      <a:r>
                        <a:rPr sz="700" spc="100" dirty="0">
                          <a:latin typeface="Calibri"/>
                          <a:cs typeface="Calibri"/>
                        </a:rPr>
                        <a:t> </a:t>
                      </a:r>
                      <a:r>
                        <a:rPr sz="700" dirty="0">
                          <a:latin typeface="Calibri"/>
                          <a:cs typeface="Calibri"/>
                        </a:rPr>
                        <a:t>ve</a:t>
                      </a:r>
                      <a:r>
                        <a:rPr sz="700" spc="105" dirty="0">
                          <a:latin typeface="Calibri"/>
                          <a:cs typeface="Calibri"/>
                        </a:rPr>
                        <a:t> </a:t>
                      </a:r>
                      <a:r>
                        <a:rPr sz="700" dirty="0">
                          <a:latin typeface="Calibri"/>
                          <a:cs typeface="Calibri"/>
                        </a:rPr>
                        <a:t>Piyasa</a:t>
                      </a:r>
                      <a:r>
                        <a:rPr sz="700" spc="105" dirty="0">
                          <a:latin typeface="Calibri"/>
                          <a:cs typeface="Calibri"/>
                        </a:rPr>
                        <a:t> </a:t>
                      </a:r>
                      <a:r>
                        <a:rPr sz="700" dirty="0">
                          <a:latin typeface="Calibri"/>
                          <a:cs typeface="Calibri"/>
                        </a:rPr>
                        <a:t>Gözetimi</a:t>
                      </a:r>
                      <a:r>
                        <a:rPr sz="700" spc="105" dirty="0">
                          <a:latin typeface="Calibri"/>
                          <a:cs typeface="Calibri"/>
                        </a:rPr>
                        <a:t> </a:t>
                      </a:r>
                      <a:r>
                        <a:rPr sz="700" dirty="0">
                          <a:latin typeface="Calibri"/>
                          <a:cs typeface="Calibri"/>
                        </a:rPr>
                        <a:t>Genel</a:t>
                      </a:r>
                      <a:r>
                        <a:rPr sz="700" spc="100" dirty="0">
                          <a:latin typeface="Calibri"/>
                          <a:cs typeface="Calibri"/>
                        </a:rPr>
                        <a:t> </a:t>
                      </a:r>
                      <a:r>
                        <a:rPr sz="700" dirty="0">
                          <a:latin typeface="Calibri"/>
                          <a:cs typeface="Calibri"/>
                        </a:rPr>
                        <a:t>Müdürlüğüne</a:t>
                      </a:r>
                      <a:r>
                        <a:rPr sz="700" spc="105" dirty="0">
                          <a:latin typeface="Calibri"/>
                          <a:cs typeface="Calibri"/>
                        </a:rPr>
                        <a:t> </a:t>
                      </a:r>
                      <a:r>
                        <a:rPr sz="700" dirty="0">
                          <a:latin typeface="Calibri"/>
                          <a:cs typeface="Calibri"/>
                        </a:rPr>
                        <a:t>bildirir.</a:t>
                      </a:r>
                      <a:r>
                        <a:rPr sz="700" spc="110" dirty="0">
                          <a:latin typeface="Calibri"/>
                          <a:cs typeface="Calibri"/>
                        </a:rPr>
                        <a:t> </a:t>
                      </a:r>
                      <a:r>
                        <a:rPr sz="700" dirty="0">
                          <a:latin typeface="Calibri"/>
                          <a:cs typeface="Calibri"/>
                        </a:rPr>
                        <a:t>İlgili</a:t>
                      </a:r>
                      <a:r>
                        <a:rPr sz="700" spc="105" dirty="0">
                          <a:latin typeface="Calibri"/>
                          <a:cs typeface="Calibri"/>
                        </a:rPr>
                        <a:t> </a:t>
                      </a:r>
                      <a:r>
                        <a:rPr sz="700" spc="-10" dirty="0">
                          <a:latin typeface="Calibri"/>
                          <a:cs typeface="Calibri"/>
                        </a:rPr>
                        <a:t>birim</a:t>
                      </a:r>
                      <a:endParaRPr sz="700">
                        <a:latin typeface="Calibri"/>
                        <a:cs typeface="Calibri"/>
                      </a:endParaRPr>
                    </a:p>
                    <a:p>
                      <a:pPr marL="67945" marR="148590" algn="just">
                        <a:lnSpc>
                          <a:spcPct val="112500"/>
                        </a:lnSpc>
                        <a:spcBef>
                          <a:spcPts val="10"/>
                        </a:spcBef>
                      </a:pPr>
                      <a:r>
                        <a:rPr sz="700" dirty="0">
                          <a:latin typeface="Calibri"/>
                          <a:cs typeface="Calibri"/>
                        </a:rPr>
                        <a:t>tarafından</a:t>
                      </a:r>
                      <a:r>
                        <a:rPr sz="700" spc="190" dirty="0">
                          <a:latin typeface="Calibri"/>
                          <a:cs typeface="Calibri"/>
                        </a:rPr>
                        <a:t> </a:t>
                      </a:r>
                      <a:r>
                        <a:rPr sz="700" dirty="0">
                          <a:latin typeface="Calibri"/>
                          <a:cs typeface="Calibri"/>
                        </a:rPr>
                        <a:t>ürünün</a:t>
                      </a:r>
                      <a:r>
                        <a:rPr sz="700" spc="190" dirty="0">
                          <a:latin typeface="Calibri"/>
                          <a:cs typeface="Calibri"/>
                        </a:rPr>
                        <a:t> </a:t>
                      </a:r>
                      <a:r>
                        <a:rPr sz="700" spc="-10" dirty="0">
                          <a:latin typeface="Calibri"/>
                          <a:cs typeface="Calibri"/>
                        </a:rPr>
                        <a:t>gü-</a:t>
                      </a:r>
                      <a:r>
                        <a:rPr sz="700" dirty="0">
                          <a:latin typeface="Calibri"/>
                          <a:cs typeface="Calibri"/>
                        </a:rPr>
                        <a:t>venli</a:t>
                      </a:r>
                      <a:r>
                        <a:rPr sz="700" spc="195" dirty="0">
                          <a:latin typeface="Calibri"/>
                          <a:cs typeface="Calibri"/>
                        </a:rPr>
                        <a:t> </a:t>
                      </a:r>
                      <a:r>
                        <a:rPr sz="700" dirty="0">
                          <a:latin typeface="Calibri"/>
                          <a:cs typeface="Calibri"/>
                        </a:rPr>
                        <a:t>olmadığının</a:t>
                      </a:r>
                      <a:r>
                        <a:rPr sz="700" spc="190" dirty="0">
                          <a:latin typeface="Calibri"/>
                          <a:cs typeface="Calibri"/>
                        </a:rPr>
                        <a:t> </a:t>
                      </a:r>
                      <a:r>
                        <a:rPr sz="700" dirty="0">
                          <a:latin typeface="Calibri"/>
                          <a:cs typeface="Calibri"/>
                        </a:rPr>
                        <a:t>belirlenerek</a:t>
                      </a:r>
                      <a:r>
                        <a:rPr sz="700" spc="185" dirty="0">
                          <a:latin typeface="Calibri"/>
                          <a:cs typeface="Calibri"/>
                        </a:rPr>
                        <a:t> </a:t>
                      </a:r>
                      <a:r>
                        <a:rPr sz="700" dirty="0">
                          <a:latin typeface="Calibri"/>
                          <a:cs typeface="Calibri"/>
                        </a:rPr>
                        <a:t>gümrük</a:t>
                      </a:r>
                      <a:r>
                        <a:rPr sz="700" spc="190" dirty="0">
                          <a:latin typeface="Calibri"/>
                          <a:cs typeface="Calibri"/>
                        </a:rPr>
                        <a:t> </a:t>
                      </a:r>
                      <a:r>
                        <a:rPr sz="700" dirty="0">
                          <a:latin typeface="Calibri"/>
                          <a:cs typeface="Calibri"/>
                        </a:rPr>
                        <a:t>idaresine</a:t>
                      </a:r>
                      <a:r>
                        <a:rPr sz="700" spc="200" dirty="0">
                          <a:latin typeface="Calibri"/>
                          <a:cs typeface="Calibri"/>
                        </a:rPr>
                        <a:t> </a:t>
                      </a:r>
                      <a:r>
                        <a:rPr sz="700" spc="-10" dirty="0">
                          <a:latin typeface="Calibri"/>
                          <a:cs typeface="Calibri"/>
                        </a:rPr>
                        <a:t>iletilmesi</a:t>
                      </a:r>
                      <a:r>
                        <a:rPr sz="700" spc="500" dirty="0">
                          <a:latin typeface="Calibri"/>
                          <a:cs typeface="Calibri"/>
                        </a:rPr>
                        <a:t> </a:t>
                      </a:r>
                      <a:r>
                        <a:rPr sz="700" dirty="0">
                          <a:latin typeface="Calibri"/>
                          <a:cs typeface="Calibri"/>
                        </a:rPr>
                        <a:t>halinde,</a:t>
                      </a:r>
                      <a:r>
                        <a:rPr sz="700" spc="225" dirty="0">
                          <a:latin typeface="Calibri"/>
                          <a:cs typeface="Calibri"/>
                        </a:rPr>
                        <a:t> </a:t>
                      </a:r>
                      <a:r>
                        <a:rPr sz="700" dirty="0">
                          <a:latin typeface="Calibri"/>
                          <a:cs typeface="Calibri"/>
                        </a:rPr>
                        <a:t>söz</a:t>
                      </a:r>
                      <a:r>
                        <a:rPr sz="700" spc="225" dirty="0">
                          <a:latin typeface="Calibri"/>
                          <a:cs typeface="Calibri"/>
                        </a:rPr>
                        <a:t> </a:t>
                      </a:r>
                      <a:r>
                        <a:rPr sz="700" dirty="0">
                          <a:latin typeface="Calibri"/>
                          <a:cs typeface="Calibri"/>
                        </a:rPr>
                        <a:t>konusu</a:t>
                      </a:r>
                      <a:r>
                        <a:rPr sz="700" spc="220" dirty="0">
                          <a:latin typeface="Calibri"/>
                          <a:cs typeface="Calibri"/>
                        </a:rPr>
                        <a:t> </a:t>
                      </a:r>
                      <a:r>
                        <a:rPr sz="700" dirty="0">
                          <a:latin typeface="Calibri"/>
                          <a:cs typeface="Calibri"/>
                        </a:rPr>
                        <a:t>ürünlerin</a:t>
                      </a:r>
                      <a:r>
                        <a:rPr sz="700" spc="229" dirty="0">
                          <a:latin typeface="Calibri"/>
                          <a:cs typeface="Calibri"/>
                        </a:rPr>
                        <a:t> </a:t>
                      </a:r>
                      <a:r>
                        <a:rPr sz="700" spc="-10" dirty="0">
                          <a:latin typeface="Calibri"/>
                          <a:cs typeface="Calibri"/>
                        </a:rPr>
                        <a:t>uy-</a:t>
                      </a:r>
                      <a:r>
                        <a:rPr sz="700" dirty="0">
                          <a:latin typeface="Calibri"/>
                          <a:cs typeface="Calibri"/>
                        </a:rPr>
                        <a:t>gunluk</a:t>
                      </a:r>
                      <a:r>
                        <a:rPr sz="700" spc="225" dirty="0">
                          <a:latin typeface="Calibri"/>
                          <a:cs typeface="Calibri"/>
                        </a:rPr>
                        <a:t> </a:t>
                      </a:r>
                      <a:r>
                        <a:rPr sz="700" dirty="0">
                          <a:latin typeface="Calibri"/>
                          <a:cs typeface="Calibri"/>
                        </a:rPr>
                        <a:t>değerlendirmesi</a:t>
                      </a:r>
                      <a:r>
                        <a:rPr sz="700" spc="220" dirty="0">
                          <a:latin typeface="Calibri"/>
                          <a:cs typeface="Calibri"/>
                        </a:rPr>
                        <a:t> </a:t>
                      </a:r>
                      <a:r>
                        <a:rPr sz="700" dirty="0">
                          <a:latin typeface="Calibri"/>
                          <a:cs typeface="Calibri"/>
                        </a:rPr>
                        <a:t>olumsuz</a:t>
                      </a:r>
                      <a:r>
                        <a:rPr sz="700" spc="225" dirty="0">
                          <a:latin typeface="Calibri"/>
                          <a:cs typeface="Calibri"/>
                        </a:rPr>
                        <a:t> </a:t>
                      </a:r>
                      <a:r>
                        <a:rPr sz="700" spc="-10" dirty="0">
                          <a:latin typeface="Calibri"/>
                          <a:cs typeface="Calibri"/>
                        </a:rPr>
                        <a:t>sonuçlanmış</a:t>
                      </a:r>
                      <a:r>
                        <a:rPr sz="700" spc="500" dirty="0">
                          <a:latin typeface="Calibri"/>
                          <a:cs typeface="Calibri"/>
                        </a:rPr>
                        <a:t> </a:t>
                      </a:r>
                      <a:r>
                        <a:rPr sz="700" spc="-10" dirty="0">
                          <a:latin typeface="Calibri"/>
                          <a:cs typeface="Calibri"/>
                        </a:rPr>
                        <a:t>addedilir.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93368088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nvGraphicFramePr>
        <p:xfrm>
          <a:off x="1662197" y="688207"/>
          <a:ext cx="9061082" cy="1013376"/>
        </p:xfrm>
        <a:graphic>
          <a:graphicData uri="http://schemas.openxmlformats.org/drawingml/2006/table">
            <a:tbl>
              <a:tblPr firstRow="1" bandRow="1">
                <a:tableStyleId>{2D5ABB26-0587-4C30-8999-92F81FD0307C}</a:tableStyleId>
              </a:tblPr>
              <a:tblGrid>
                <a:gridCol w="1710757">
                  <a:extLst>
                    <a:ext uri="{9D8B030D-6E8A-4147-A177-3AD203B41FA5}">
                      <a16:colId xmlns:a16="http://schemas.microsoft.com/office/drawing/2014/main" val="20000"/>
                    </a:ext>
                  </a:extLst>
                </a:gridCol>
                <a:gridCol w="2939554">
                  <a:extLst>
                    <a:ext uri="{9D8B030D-6E8A-4147-A177-3AD203B41FA5}">
                      <a16:colId xmlns:a16="http://schemas.microsoft.com/office/drawing/2014/main" val="20001"/>
                    </a:ext>
                  </a:extLst>
                </a:gridCol>
                <a:gridCol w="3369115">
                  <a:extLst>
                    <a:ext uri="{9D8B030D-6E8A-4147-A177-3AD203B41FA5}">
                      <a16:colId xmlns:a16="http://schemas.microsoft.com/office/drawing/2014/main" val="20002"/>
                    </a:ext>
                  </a:extLst>
                </a:gridCol>
                <a:gridCol w="1041656">
                  <a:extLst>
                    <a:ext uri="{9D8B030D-6E8A-4147-A177-3AD203B41FA5}">
                      <a16:colId xmlns:a16="http://schemas.microsoft.com/office/drawing/2014/main" val="20003"/>
                    </a:ext>
                  </a:extLst>
                </a:gridCol>
              </a:tblGrid>
              <a:tr h="884457">
                <a:tc>
                  <a:txBody>
                    <a:bodyPr/>
                    <a:lstStyle/>
                    <a:p>
                      <a:pPr marL="68580" marR="1351915">
                        <a:lnSpc>
                          <a:spcPct val="112500"/>
                        </a:lnSpc>
                        <a:spcBef>
                          <a:spcPts val="170"/>
                        </a:spcBef>
                      </a:pPr>
                      <a:r>
                        <a:rPr sz="700" b="1" spc="-25" dirty="0">
                          <a:solidFill>
                            <a:srgbClr val="221F1F"/>
                          </a:solidFill>
                          <a:latin typeface="Calibri"/>
                          <a:cs typeface="Calibri"/>
                        </a:rPr>
                        <a:t>Yaptırımlar</a:t>
                      </a:r>
                      <a:r>
                        <a:rPr sz="700" b="1" spc="500" dirty="0">
                          <a:solidFill>
                            <a:srgbClr val="221F1F"/>
                          </a:solidFill>
                          <a:latin typeface="Calibri"/>
                          <a:cs typeface="Calibri"/>
                        </a:rPr>
                        <a:t> </a:t>
                      </a:r>
                      <a:r>
                        <a:rPr sz="700" b="1" dirty="0">
                          <a:solidFill>
                            <a:srgbClr val="221F1F"/>
                          </a:solidFill>
                          <a:latin typeface="Calibri"/>
                          <a:cs typeface="Calibri"/>
                        </a:rPr>
                        <a:t>MADDE</a:t>
                      </a:r>
                      <a:r>
                        <a:rPr sz="700" b="1" spc="-10" dirty="0">
                          <a:solidFill>
                            <a:srgbClr val="221F1F"/>
                          </a:solidFill>
                          <a:latin typeface="Calibri"/>
                          <a:cs typeface="Calibri"/>
                        </a:rPr>
                        <a:t> </a:t>
                      </a:r>
                      <a:r>
                        <a:rPr sz="700" b="1" spc="-25" dirty="0">
                          <a:solidFill>
                            <a:srgbClr val="221F1F"/>
                          </a:solidFill>
                          <a:latin typeface="Calibri"/>
                          <a:cs typeface="Calibri"/>
                        </a:rPr>
                        <a:t>13</a:t>
                      </a:r>
                      <a:endParaRPr sz="700">
                        <a:latin typeface="Calibri"/>
                        <a:cs typeface="Calibri"/>
                      </a:endParaRPr>
                    </a:p>
                  </a:txBody>
                  <a:tcPr marL="0" marR="0" marT="195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07645">
                        <a:lnSpc>
                          <a:spcPts val="969"/>
                        </a:lnSpc>
                        <a:spcBef>
                          <a:spcPts val="15"/>
                        </a:spcBef>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r>
                        <a:rPr sz="700" spc="500" dirty="0">
                          <a:latin typeface="Calibri"/>
                          <a:cs typeface="Calibri"/>
                        </a:rPr>
                        <a:t> </a:t>
                      </a:r>
                      <a:r>
                        <a:rPr sz="700" spc="-10" dirty="0">
                          <a:latin typeface="Calibri"/>
                          <a:cs typeface="Calibri"/>
                        </a:rPr>
                        <a:t>hükümlerine</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Tebliğe</a:t>
                      </a:r>
                      <a:r>
                        <a:rPr sz="700" spc="10" dirty="0">
                          <a:latin typeface="Calibri"/>
                          <a:cs typeface="Calibri"/>
                        </a:rPr>
                        <a:t> </a:t>
                      </a:r>
                      <a:r>
                        <a:rPr sz="700" spc="-10" dirty="0">
                          <a:latin typeface="Calibri"/>
                          <a:cs typeface="Calibri"/>
                        </a:rPr>
                        <a:t>ilişkin</a:t>
                      </a:r>
                      <a:r>
                        <a:rPr sz="700" spc="10" dirty="0">
                          <a:latin typeface="Calibri"/>
                          <a:cs typeface="Calibri"/>
                        </a:rPr>
                        <a:t> </a:t>
                      </a:r>
                      <a:r>
                        <a:rPr sz="700" spc="-10" dirty="0">
                          <a:latin typeface="Calibri"/>
                          <a:cs typeface="Calibri"/>
                        </a:rPr>
                        <a:t>uygulamalara</a:t>
                      </a:r>
                      <a:r>
                        <a:rPr sz="700" spc="10"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spc="-20" dirty="0">
                          <a:latin typeface="Calibri"/>
                          <a:cs typeface="Calibri"/>
                        </a:rPr>
                        <a:t>eden</a:t>
                      </a:r>
                      <a:r>
                        <a:rPr sz="700" spc="500" dirty="0">
                          <a:latin typeface="Calibri"/>
                          <a:cs typeface="Calibri"/>
                        </a:rPr>
                        <a:t> </a:t>
                      </a:r>
                      <a:r>
                        <a:rPr sz="700" spc="-10" dirty="0">
                          <a:latin typeface="Calibri"/>
                          <a:cs typeface="Calibri"/>
                        </a:rPr>
                        <a:t>kullanıcının </a:t>
                      </a:r>
                      <a:r>
                        <a:rPr sz="700" dirty="0">
                          <a:latin typeface="Calibri"/>
                          <a:cs typeface="Calibri"/>
                        </a:rPr>
                        <a:t>yetkisi, </a:t>
                      </a:r>
                      <a:r>
                        <a:rPr sz="700" spc="-10" dirty="0">
                          <a:latin typeface="Calibri"/>
                          <a:cs typeface="Calibri"/>
                        </a:rPr>
                        <a:t>fiilin</a:t>
                      </a:r>
                      <a:r>
                        <a:rPr sz="700" spc="-5" dirty="0">
                          <a:latin typeface="Calibri"/>
                          <a:cs typeface="Calibri"/>
                        </a:rPr>
                        <a:t> </a:t>
                      </a:r>
                      <a:r>
                        <a:rPr sz="700" spc="-10" dirty="0">
                          <a:latin typeface="Calibri"/>
                          <a:cs typeface="Calibri"/>
                        </a:rPr>
                        <a:t>ağırlığına</a:t>
                      </a:r>
                      <a:r>
                        <a:rPr sz="700" spc="-5" dirty="0">
                          <a:latin typeface="Calibri"/>
                          <a:cs typeface="Calibri"/>
                        </a:rPr>
                        <a:t> </a:t>
                      </a:r>
                      <a:r>
                        <a:rPr sz="700" dirty="0">
                          <a:latin typeface="Calibri"/>
                          <a:cs typeface="Calibri"/>
                        </a:rPr>
                        <a:t>göre</a:t>
                      </a:r>
                      <a:r>
                        <a:rPr sz="700" spc="-15" dirty="0">
                          <a:latin typeface="Calibri"/>
                          <a:cs typeface="Calibri"/>
                        </a:rPr>
                        <a:t> </a:t>
                      </a:r>
                      <a:r>
                        <a:rPr sz="700" dirty="0">
                          <a:latin typeface="Calibri"/>
                          <a:cs typeface="Calibri"/>
                        </a:rPr>
                        <a:t>3</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5" dirty="0">
                          <a:latin typeface="Calibri"/>
                          <a:cs typeface="Calibri"/>
                        </a:rPr>
                        <a:t> </a:t>
                      </a:r>
                      <a:r>
                        <a:rPr sz="700" spc="-10" dirty="0">
                          <a:latin typeface="Calibri"/>
                          <a:cs typeface="Calibri"/>
                        </a:rPr>
                        <a:t>alınır;</a:t>
                      </a:r>
                      <a:endParaRPr sz="700">
                        <a:latin typeface="Calibri"/>
                        <a:cs typeface="Calibri"/>
                      </a:endParaRPr>
                    </a:p>
                    <a:p>
                      <a:pPr marL="67945" marR="238125">
                        <a:lnSpc>
                          <a:spcPts val="969"/>
                        </a:lnSpc>
                        <a:spcBef>
                          <a:spcPts val="20"/>
                        </a:spcBef>
                      </a:pPr>
                      <a:r>
                        <a:rPr sz="700" spc="-10" dirty="0">
                          <a:latin typeface="Calibri"/>
                          <a:cs typeface="Calibri"/>
                        </a:rPr>
                        <a:t>firmanın </a:t>
                      </a:r>
                      <a:r>
                        <a:rPr sz="700" dirty="0">
                          <a:latin typeface="Calibri"/>
                          <a:cs typeface="Calibri"/>
                        </a:rPr>
                        <a:t>denetim</a:t>
                      </a:r>
                      <a:r>
                        <a:rPr sz="700" spc="-5" dirty="0">
                          <a:latin typeface="Calibri"/>
                          <a:cs typeface="Calibri"/>
                        </a:rPr>
                        <a:t> </a:t>
                      </a:r>
                      <a:r>
                        <a:rPr sz="700" spc="-10" dirty="0">
                          <a:latin typeface="Calibri"/>
                          <a:cs typeface="Calibri"/>
                        </a:rPr>
                        <a:t>başvuruları </a:t>
                      </a:r>
                      <a:r>
                        <a:rPr sz="700" dirty="0">
                          <a:latin typeface="Calibri"/>
                          <a:cs typeface="Calibri"/>
                        </a:rPr>
                        <a:t>belirli</a:t>
                      </a:r>
                      <a:r>
                        <a:rPr sz="700" spc="-10" dirty="0">
                          <a:latin typeface="Calibri"/>
                          <a:cs typeface="Calibri"/>
                        </a:rPr>
                        <a:t> </a:t>
                      </a:r>
                      <a:r>
                        <a:rPr sz="700" dirty="0">
                          <a:latin typeface="Calibri"/>
                          <a:cs typeface="Calibri"/>
                        </a:rPr>
                        <a:t>6</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10" dirty="0">
                          <a:latin typeface="Calibri"/>
                          <a:cs typeface="Calibri"/>
                        </a:rPr>
                        <a:t> fiili</a:t>
                      </a:r>
                      <a:r>
                        <a:rPr sz="700" spc="-15" dirty="0">
                          <a:latin typeface="Calibri"/>
                          <a:cs typeface="Calibri"/>
                        </a:rPr>
                        <a:t> </a:t>
                      </a:r>
                      <a:r>
                        <a:rPr sz="700" spc="-10" dirty="0">
                          <a:latin typeface="Calibri"/>
                          <a:cs typeface="Calibri"/>
                        </a:rPr>
                        <a:t>denetime</a:t>
                      </a:r>
                      <a:r>
                        <a:rPr sz="700" spc="500" dirty="0">
                          <a:latin typeface="Calibri"/>
                          <a:cs typeface="Calibri"/>
                        </a:rPr>
                        <a:t> </a:t>
                      </a:r>
                      <a:r>
                        <a:rPr sz="700" spc="-10" dirty="0">
                          <a:latin typeface="Calibri"/>
                          <a:cs typeface="Calibri"/>
                        </a:rPr>
                        <a:t>yönlendirilir.</a:t>
                      </a:r>
                      <a:r>
                        <a:rPr sz="700" spc="25" dirty="0">
                          <a:latin typeface="Calibri"/>
                          <a:cs typeface="Calibri"/>
                        </a:rPr>
                        <a:t> </a:t>
                      </a:r>
                      <a:r>
                        <a:rPr sz="700" dirty="0">
                          <a:latin typeface="Calibri"/>
                          <a:cs typeface="Calibri"/>
                        </a:rPr>
                        <a:t>Bu</a:t>
                      </a:r>
                      <a:r>
                        <a:rPr sz="700" spc="25" dirty="0">
                          <a:latin typeface="Calibri"/>
                          <a:cs typeface="Calibri"/>
                        </a:rPr>
                        <a:t> </a:t>
                      </a:r>
                      <a:r>
                        <a:rPr sz="700" spc="-10" dirty="0">
                          <a:latin typeface="Calibri"/>
                          <a:cs typeface="Calibri"/>
                        </a:rPr>
                        <a:t>yaptırımlar</a:t>
                      </a:r>
                      <a:r>
                        <a:rPr sz="700" spc="15" dirty="0">
                          <a:latin typeface="Calibri"/>
                          <a:cs typeface="Calibri"/>
                        </a:rPr>
                        <a:t> </a:t>
                      </a:r>
                      <a:r>
                        <a:rPr sz="700" spc="-10" dirty="0">
                          <a:latin typeface="Calibri"/>
                          <a:cs typeface="Calibri"/>
                        </a:rPr>
                        <a:t>uygulanırken</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süreler</a:t>
                      </a:r>
                      <a:r>
                        <a:rPr sz="700" spc="15" dirty="0">
                          <a:latin typeface="Calibri"/>
                          <a:cs typeface="Calibri"/>
                        </a:rPr>
                        <a:t> </a:t>
                      </a:r>
                      <a:r>
                        <a:rPr sz="700" dirty="0">
                          <a:latin typeface="Calibri"/>
                          <a:cs typeface="Calibri"/>
                        </a:rPr>
                        <a:t>ve</a:t>
                      </a:r>
                      <a:r>
                        <a:rPr sz="700" spc="20" dirty="0">
                          <a:latin typeface="Calibri"/>
                          <a:cs typeface="Calibri"/>
                        </a:rPr>
                        <a:t> </a:t>
                      </a:r>
                      <a:r>
                        <a:rPr sz="700" spc="-10" dirty="0">
                          <a:latin typeface="Calibri"/>
                          <a:cs typeface="Calibri"/>
                        </a:rPr>
                        <a:t>denetim</a:t>
                      </a:r>
                      <a:endParaRPr sz="700">
                        <a:latin typeface="Calibri"/>
                        <a:cs typeface="Calibri"/>
                      </a:endParaRPr>
                    </a:p>
                    <a:p>
                      <a:pPr marL="67945" marR="280670">
                        <a:lnSpc>
                          <a:spcPts val="969"/>
                        </a:lnSpc>
                        <a:spcBef>
                          <a:spcPts val="15"/>
                        </a:spcBef>
                      </a:pPr>
                      <a:r>
                        <a:rPr sz="700" spc="-10" dirty="0">
                          <a:latin typeface="Calibri"/>
                          <a:cs typeface="Calibri"/>
                        </a:rPr>
                        <a:t>oranları, </a:t>
                      </a:r>
                      <a:r>
                        <a:rPr sz="700" dirty="0">
                          <a:latin typeface="Calibri"/>
                          <a:cs typeface="Calibri"/>
                        </a:rPr>
                        <a:t>firmanın</a:t>
                      </a:r>
                      <a:r>
                        <a:rPr sz="700" spc="-10" dirty="0">
                          <a:latin typeface="Calibri"/>
                          <a:cs typeface="Calibri"/>
                        </a:rPr>
                        <a:t> başvuru</a:t>
                      </a:r>
                      <a:r>
                        <a:rPr sz="700" spc="-15" dirty="0">
                          <a:latin typeface="Calibri"/>
                          <a:cs typeface="Calibri"/>
                        </a:rPr>
                        <a:t> </a:t>
                      </a:r>
                      <a:r>
                        <a:rPr sz="700" dirty="0">
                          <a:latin typeface="Calibri"/>
                          <a:cs typeface="Calibri"/>
                        </a:rPr>
                        <a:t>sıklığı,</a:t>
                      </a:r>
                      <a:r>
                        <a:rPr sz="700" spc="-5" dirty="0">
                          <a:latin typeface="Calibri"/>
                          <a:cs typeface="Calibri"/>
                        </a:rPr>
                        <a:t> </a:t>
                      </a:r>
                      <a:r>
                        <a:rPr sz="700" dirty="0">
                          <a:latin typeface="Calibri"/>
                          <a:cs typeface="Calibri"/>
                        </a:rPr>
                        <a:t>varsa</a:t>
                      </a:r>
                      <a:r>
                        <a:rPr sz="700" spc="-10" dirty="0">
                          <a:latin typeface="Calibri"/>
                          <a:cs typeface="Calibri"/>
                        </a:rPr>
                        <a:t> </a:t>
                      </a:r>
                      <a:r>
                        <a:rPr sz="700" dirty="0">
                          <a:latin typeface="Calibri"/>
                          <a:cs typeface="Calibri"/>
                        </a:rPr>
                        <a:t>önceki</a:t>
                      </a:r>
                      <a:r>
                        <a:rPr sz="700" spc="-5" dirty="0">
                          <a:latin typeface="Calibri"/>
                          <a:cs typeface="Calibri"/>
                        </a:rPr>
                        <a:t> </a:t>
                      </a:r>
                      <a:r>
                        <a:rPr sz="700" spc="-10" dirty="0">
                          <a:latin typeface="Calibri"/>
                          <a:cs typeface="Calibri"/>
                        </a:rPr>
                        <a:t>ihlalleri</a:t>
                      </a:r>
                      <a:r>
                        <a:rPr sz="700" spc="-15" dirty="0">
                          <a:latin typeface="Calibri"/>
                          <a:cs typeface="Calibri"/>
                        </a:rPr>
                        <a:t> </a:t>
                      </a:r>
                      <a:r>
                        <a:rPr sz="700" dirty="0">
                          <a:latin typeface="Calibri"/>
                          <a:cs typeface="Calibri"/>
                        </a:rPr>
                        <a:t>ve/veya</a:t>
                      </a:r>
                      <a:r>
                        <a:rPr sz="700" spc="-10" dirty="0">
                          <a:latin typeface="Calibri"/>
                          <a:cs typeface="Calibri"/>
                        </a:rPr>
                        <a:t> ürünün</a:t>
                      </a:r>
                      <a:r>
                        <a:rPr sz="700" spc="500" dirty="0">
                          <a:latin typeface="Calibri"/>
                          <a:cs typeface="Calibri"/>
                        </a:rPr>
                        <a:t> </a:t>
                      </a:r>
                      <a:r>
                        <a:rPr sz="700" spc="-10" dirty="0">
                          <a:latin typeface="Calibri"/>
                          <a:cs typeface="Calibri"/>
                        </a:rPr>
                        <a:t>niteliği</a:t>
                      </a:r>
                      <a:r>
                        <a:rPr sz="700" spc="-15" dirty="0">
                          <a:latin typeface="Calibri"/>
                          <a:cs typeface="Calibri"/>
                        </a:rPr>
                        <a:t> </a:t>
                      </a:r>
                      <a:r>
                        <a:rPr sz="700" dirty="0">
                          <a:latin typeface="Calibri"/>
                          <a:cs typeface="Calibri"/>
                        </a:rPr>
                        <a:t>gibi</a:t>
                      </a:r>
                      <a:r>
                        <a:rPr sz="700" spc="-15" dirty="0">
                          <a:latin typeface="Calibri"/>
                          <a:cs typeface="Calibri"/>
                        </a:rPr>
                        <a:t> </a:t>
                      </a:r>
                      <a:r>
                        <a:rPr sz="700" spc="-10" dirty="0">
                          <a:latin typeface="Calibri"/>
                          <a:cs typeface="Calibri"/>
                        </a:rPr>
                        <a:t>hususlar</a:t>
                      </a:r>
                      <a:r>
                        <a:rPr sz="700" spc="-15" dirty="0">
                          <a:latin typeface="Calibri"/>
                          <a:cs typeface="Calibri"/>
                        </a:rPr>
                        <a:t> </a:t>
                      </a:r>
                      <a:r>
                        <a:rPr sz="700" dirty="0">
                          <a:latin typeface="Calibri"/>
                          <a:cs typeface="Calibri"/>
                        </a:rPr>
                        <a:t>dikkate alınarak </a:t>
                      </a:r>
                      <a:r>
                        <a:rPr sz="700" spc="-10" dirty="0">
                          <a:latin typeface="Calibri"/>
                          <a:cs typeface="Calibri"/>
                        </a:rPr>
                        <a:t>belirlenir.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gn="just">
                        <a:lnSpc>
                          <a:spcPts val="950"/>
                        </a:lnSpc>
                      </a:pPr>
                      <a:r>
                        <a:rPr sz="700" dirty="0">
                          <a:latin typeface="Calibri"/>
                          <a:cs typeface="Calibri"/>
                        </a:rPr>
                        <a:t>(2)</a:t>
                      </a:r>
                      <a:r>
                        <a:rPr sz="700" spc="-10" dirty="0">
                          <a:latin typeface="Calibri"/>
                          <a:cs typeface="Calibri"/>
                        </a:rPr>
                        <a:t> </a:t>
                      </a:r>
                      <a:r>
                        <a:rPr sz="700" dirty="0">
                          <a:latin typeface="Calibri"/>
                          <a:cs typeface="Calibri"/>
                        </a:rPr>
                        <a:t>TAREKS </a:t>
                      </a:r>
                      <a:r>
                        <a:rPr sz="700" spc="-10" dirty="0">
                          <a:latin typeface="Calibri"/>
                          <a:cs typeface="Calibri"/>
                        </a:rPr>
                        <a:t>üzerinden yürütülen</a:t>
                      </a:r>
                      <a:r>
                        <a:rPr sz="700" spc="-5" dirty="0">
                          <a:latin typeface="Calibri"/>
                          <a:cs typeface="Calibri"/>
                        </a:rPr>
                        <a:t> </a:t>
                      </a:r>
                      <a:r>
                        <a:rPr sz="700" spc="-10" dirty="0">
                          <a:latin typeface="Calibri"/>
                          <a:cs typeface="Calibri"/>
                        </a:rPr>
                        <a:t>denetimlerde,</a:t>
                      </a:r>
                      <a:r>
                        <a:rPr sz="700" dirty="0">
                          <a:latin typeface="Calibri"/>
                          <a:cs typeface="Calibri"/>
                        </a:rPr>
                        <a:t> </a:t>
                      </a:r>
                      <a:r>
                        <a:rPr sz="700" spc="-10" dirty="0">
                          <a:latin typeface="Calibri"/>
                          <a:cs typeface="Calibri"/>
                        </a:rPr>
                        <a:t>ilgili</a:t>
                      </a:r>
                      <a:r>
                        <a:rPr sz="700" spc="-5" dirty="0">
                          <a:latin typeface="Calibri"/>
                          <a:cs typeface="Calibri"/>
                        </a:rPr>
                        <a:t> </a:t>
                      </a:r>
                      <a:r>
                        <a:rPr sz="700" dirty="0">
                          <a:latin typeface="Calibri"/>
                          <a:cs typeface="Calibri"/>
                        </a:rPr>
                        <a:t>mevzuata, bu</a:t>
                      </a:r>
                      <a:r>
                        <a:rPr sz="700" spc="-5" dirty="0">
                          <a:latin typeface="Calibri"/>
                          <a:cs typeface="Calibri"/>
                        </a:rPr>
                        <a:t> </a:t>
                      </a:r>
                      <a:r>
                        <a:rPr sz="700" dirty="0">
                          <a:latin typeface="Calibri"/>
                          <a:cs typeface="Calibri"/>
                        </a:rPr>
                        <a:t>Tebliğ </a:t>
                      </a:r>
                      <a:r>
                        <a:rPr sz="700" spc="-10" dirty="0">
                          <a:latin typeface="Calibri"/>
                          <a:cs typeface="Calibri"/>
                        </a:rPr>
                        <a:t>hükümlerine</a:t>
                      </a:r>
                      <a:endParaRPr sz="700" dirty="0">
                        <a:latin typeface="Calibri"/>
                        <a:cs typeface="Calibri"/>
                      </a:endParaRPr>
                    </a:p>
                    <a:p>
                      <a:pPr marL="67945" marR="148590" algn="just">
                        <a:lnSpc>
                          <a:spcPct val="112500"/>
                        </a:lnSpc>
                      </a:pPr>
                      <a:r>
                        <a:rPr sz="700" dirty="0">
                          <a:latin typeface="Calibri"/>
                          <a:cs typeface="Calibri"/>
                        </a:rPr>
                        <a:t>ve</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Tebliğe</a:t>
                      </a:r>
                      <a:r>
                        <a:rPr sz="700" spc="-5" dirty="0">
                          <a:latin typeface="Calibri"/>
                          <a:cs typeface="Calibri"/>
                        </a:rPr>
                        <a:t> </a:t>
                      </a:r>
                      <a:r>
                        <a:rPr sz="700" spc="-10" dirty="0">
                          <a:latin typeface="Calibri"/>
                          <a:cs typeface="Calibri"/>
                        </a:rPr>
                        <a:t>ilişkin</a:t>
                      </a:r>
                      <a:r>
                        <a:rPr sz="700" spc="-5" dirty="0">
                          <a:latin typeface="Calibri"/>
                          <a:cs typeface="Calibri"/>
                        </a:rPr>
                        <a:t> </a:t>
                      </a:r>
                      <a:r>
                        <a:rPr sz="700" spc="-10" dirty="0">
                          <a:latin typeface="Calibri"/>
                          <a:cs typeface="Calibri"/>
                        </a:rPr>
                        <a:t>uygulamalara</a:t>
                      </a:r>
                      <a:r>
                        <a:rPr sz="700" dirty="0">
                          <a:latin typeface="Calibri"/>
                          <a:cs typeface="Calibri"/>
                        </a:rPr>
                        <a:t> </a:t>
                      </a:r>
                      <a:r>
                        <a:rPr sz="700" spc="-10" dirty="0">
                          <a:latin typeface="Calibri"/>
                          <a:cs typeface="Calibri"/>
                        </a:rPr>
                        <a:t>aykırı </a:t>
                      </a:r>
                      <a:r>
                        <a:rPr sz="700" dirty="0">
                          <a:latin typeface="Calibri"/>
                          <a:cs typeface="Calibri"/>
                        </a:rPr>
                        <a:t>hareket</a:t>
                      </a:r>
                      <a:r>
                        <a:rPr sz="700" spc="-5" dirty="0">
                          <a:latin typeface="Calibri"/>
                          <a:cs typeface="Calibri"/>
                        </a:rPr>
                        <a:t> </a:t>
                      </a:r>
                      <a:r>
                        <a:rPr sz="700" dirty="0">
                          <a:latin typeface="Calibri"/>
                          <a:cs typeface="Calibri"/>
                        </a:rPr>
                        <a:t>eden</a:t>
                      </a:r>
                      <a:r>
                        <a:rPr sz="700" spc="-5" dirty="0">
                          <a:latin typeface="Calibri"/>
                          <a:cs typeface="Calibri"/>
                        </a:rPr>
                        <a:t> </a:t>
                      </a:r>
                      <a:r>
                        <a:rPr sz="700" dirty="0">
                          <a:latin typeface="Calibri"/>
                          <a:cs typeface="Calibri"/>
                        </a:rPr>
                        <a:t>firma </a:t>
                      </a:r>
                      <a:r>
                        <a:rPr sz="700" spc="-10" dirty="0">
                          <a:latin typeface="Calibri"/>
                          <a:cs typeface="Calibri"/>
                        </a:rPr>
                        <a:t>kullanıcısının</a:t>
                      </a:r>
                      <a:r>
                        <a:rPr sz="700" spc="-5" dirty="0">
                          <a:latin typeface="Calibri"/>
                          <a:cs typeface="Calibri"/>
                        </a:rPr>
                        <a:t> </a:t>
                      </a:r>
                      <a:r>
                        <a:rPr sz="700" spc="-10" dirty="0">
                          <a:latin typeface="Calibri"/>
                          <a:cs typeface="Calibri"/>
                        </a:rPr>
                        <a:t>yetkisi,</a:t>
                      </a:r>
                      <a:r>
                        <a:rPr sz="700" spc="5" dirty="0">
                          <a:latin typeface="Calibri"/>
                          <a:cs typeface="Calibri"/>
                        </a:rPr>
                        <a:t> </a:t>
                      </a:r>
                      <a:r>
                        <a:rPr sz="700" spc="-10" dirty="0">
                          <a:latin typeface="Calibri"/>
                          <a:cs typeface="Calibri"/>
                        </a:rPr>
                        <a:t>fiilin</a:t>
                      </a:r>
                      <a:r>
                        <a:rPr sz="700" spc="500" dirty="0">
                          <a:latin typeface="Calibri"/>
                          <a:cs typeface="Calibri"/>
                        </a:rPr>
                        <a:t> </a:t>
                      </a:r>
                      <a:r>
                        <a:rPr sz="700" spc="-10" dirty="0">
                          <a:latin typeface="Calibri"/>
                          <a:cs typeface="Calibri"/>
                        </a:rPr>
                        <a:t>ağır-</a:t>
                      </a:r>
                      <a:r>
                        <a:rPr sz="700" dirty="0">
                          <a:latin typeface="Calibri"/>
                          <a:cs typeface="Calibri"/>
                        </a:rPr>
                        <a:t>lığına</a:t>
                      </a:r>
                      <a:r>
                        <a:rPr sz="700" spc="5" dirty="0">
                          <a:latin typeface="Calibri"/>
                          <a:cs typeface="Calibri"/>
                        </a:rPr>
                        <a:t> </a:t>
                      </a:r>
                      <a:r>
                        <a:rPr sz="700" dirty="0">
                          <a:latin typeface="Calibri"/>
                          <a:cs typeface="Calibri"/>
                        </a:rPr>
                        <a:t>göre 1</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 askıya</a:t>
                      </a:r>
                      <a:r>
                        <a:rPr sz="700" spc="5" dirty="0">
                          <a:latin typeface="Calibri"/>
                          <a:cs typeface="Calibri"/>
                        </a:rPr>
                        <a:t> </a:t>
                      </a:r>
                      <a:r>
                        <a:rPr sz="700" dirty="0">
                          <a:latin typeface="Calibri"/>
                          <a:cs typeface="Calibri"/>
                        </a:rPr>
                        <a:t>alınır;</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başvuruları</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ila</a:t>
                      </a:r>
                      <a:r>
                        <a:rPr sz="700" spc="5" dirty="0">
                          <a:latin typeface="Calibri"/>
                          <a:cs typeface="Calibri"/>
                        </a:rPr>
                        <a:t> </a:t>
                      </a:r>
                      <a:r>
                        <a:rPr sz="700" spc="-25" dirty="0">
                          <a:latin typeface="Calibri"/>
                          <a:cs typeface="Calibri"/>
                        </a:rPr>
                        <a:t>12</a:t>
                      </a:r>
                      <a:r>
                        <a:rPr sz="700" spc="500" dirty="0">
                          <a:latin typeface="Calibri"/>
                          <a:cs typeface="Calibri"/>
                        </a:rPr>
                        <a:t> </a:t>
                      </a:r>
                      <a:r>
                        <a:rPr sz="700" dirty="0">
                          <a:latin typeface="Calibri"/>
                          <a:cs typeface="Calibri"/>
                        </a:rPr>
                        <a:t>ay</a:t>
                      </a:r>
                      <a:r>
                        <a:rPr sz="700" spc="-10" dirty="0">
                          <a:latin typeface="Calibri"/>
                          <a:cs typeface="Calibri"/>
                        </a:rPr>
                        <a:t> </a:t>
                      </a:r>
                      <a:r>
                        <a:rPr sz="700" dirty="0">
                          <a:latin typeface="Calibri"/>
                          <a:cs typeface="Calibri"/>
                        </a:rPr>
                        <a:t>süreyle</a:t>
                      </a:r>
                      <a:r>
                        <a:rPr sz="700" spc="-5" dirty="0">
                          <a:latin typeface="Calibri"/>
                          <a:cs typeface="Calibri"/>
                        </a:rPr>
                        <a:t> </a:t>
                      </a:r>
                      <a:r>
                        <a:rPr sz="700" dirty="0">
                          <a:latin typeface="Calibri"/>
                          <a:cs typeface="Calibri"/>
                        </a:rPr>
                        <a:t>fiili denetime</a:t>
                      </a:r>
                      <a:r>
                        <a:rPr sz="700" spc="-5" dirty="0">
                          <a:latin typeface="Calibri"/>
                          <a:cs typeface="Calibri"/>
                        </a:rPr>
                        <a:t> </a:t>
                      </a:r>
                      <a:r>
                        <a:rPr sz="700" dirty="0">
                          <a:latin typeface="Calibri"/>
                          <a:cs typeface="Calibri"/>
                        </a:rPr>
                        <a:t>yönlendirilir.</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yaptırımlar</a:t>
                      </a:r>
                      <a:r>
                        <a:rPr sz="700" spc="-5" dirty="0">
                          <a:latin typeface="Calibri"/>
                          <a:cs typeface="Calibri"/>
                        </a:rPr>
                        <a:t> </a:t>
                      </a:r>
                      <a:r>
                        <a:rPr sz="700" dirty="0">
                          <a:latin typeface="Calibri"/>
                          <a:cs typeface="Calibri"/>
                        </a:rPr>
                        <a:t>uygulanırken</a:t>
                      </a:r>
                      <a:r>
                        <a:rPr sz="700" spc="-5" dirty="0">
                          <a:latin typeface="Calibri"/>
                          <a:cs typeface="Calibri"/>
                        </a:rPr>
                        <a:t> </a:t>
                      </a:r>
                      <a:r>
                        <a:rPr sz="700" dirty="0">
                          <a:latin typeface="Calibri"/>
                          <a:cs typeface="Calibri"/>
                        </a:rPr>
                        <a:t>belirlenen</a:t>
                      </a:r>
                      <a:r>
                        <a:rPr sz="700" spc="-5" dirty="0">
                          <a:latin typeface="Calibri"/>
                          <a:cs typeface="Calibri"/>
                        </a:rPr>
                        <a:t> </a:t>
                      </a:r>
                      <a:r>
                        <a:rPr sz="700" spc="-10" dirty="0">
                          <a:latin typeface="Calibri"/>
                          <a:cs typeface="Calibri"/>
                        </a:rPr>
                        <a:t>süreler</a:t>
                      </a:r>
                      <a:r>
                        <a:rPr sz="700" spc="500" dirty="0">
                          <a:latin typeface="Calibri"/>
                          <a:cs typeface="Calibri"/>
                        </a:rPr>
                        <a:t> </a:t>
                      </a:r>
                      <a:r>
                        <a:rPr sz="700" dirty="0">
                          <a:latin typeface="Calibri"/>
                          <a:cs typeface="Calibri"/>
                        </a:rPr>
                        <a:t>ve</a:t>
                      </a:r>
                      <a:r>
                        <a:rPr sz="700" spc="45" dirty="0">
                          <a:latin typeface="Calibri"/>
                          <a:cs typeface="Calibri"/>
                        </a:rPr>
                        <a:t> </a:t>
                      </a:r>
                      <a:r>
                        <a:rPr sz="700" dirty="0">
                          <a:latin typeface="Calibri"/>
                          <a:cs typeface="Calibri"/>
                        </a:rPr>
                        <a:t>denetim</a:t>
                      </a:r>
                      <a:r>
                        <a:rPr sz="700" spc="55" dirty="0">
                          <a:latin typeface="Calibri"/>
                          <a:cs typeface="Calibri"/>
                        </a:rPr>
                        <a:t> </a:t>
                      </a:r>
                      <a:r>
                        <a:rPr sz="700" dirty="0">
                          <a:latin typeface="Calibri"/>
                          <a:cs typeface="Calibri"/>
                        </a:rPr>
                        <a:t>oranları,</a:t>
                      </a:r>
                      <a:r>
                        <a:rPr sz="700" spc="50" dirty="0">
                          <a:latin typeface="Calibri"/>
                          <a:cs typeface="Calibri"/>
                        </a:rPr>
                        <a:t> </a:t>
                      </a:r>
                      <a:r>
                        <a:rPr sz="700" dirty="0">
                          <a:latin typeface="Calibri"/>
                          <a:cs typeface="Calibri"/>
                        </a:rPr>
                        <a:t>firmanın</a:t>
                      </a:r>
                      <a:r>
                        <a:rPr sz="700" spc="50" dirty="0">
                          <a:latin typeface="Calibri"/>
                          <a:cs typeface="Calibri"/>
                        </a:rPr>
                        <a:t> </a:t>
                      </a:r>
                      <a:r>
                        <a:rPr sz="700" dirty="0">
                          <a:latin typeface="Calibri"/>
                          <a:cs typeface="Calibri"/>
                        </a:rPr>
                        <a:t>başvuru</a:t>
                      </a:r>
                      <a:r>
                        <a:rPr sz="700" spc="45" dirty="0">
                          <a:latin typeface="Calibri"/>
                          <a:cs typeface="Calibri"/>
                        </a:rPr>
                        <a:t> </a:t>
                      </a:r>
                      <a:r>
                        <a:rPr sz="700" dirty="0">
                          <a:latin typeface="Calibri"/>
                          <a:cs typeface="Calibri"/>
                        </a:rPr>
                        <a:t>sıklığı,</a:t>
                      </a:r>
                      <a:r>
                        <a:rPr sz="700" spc="50" dirty="0">
                          <a:latin typeface="Calibri"/>
                          <a:cs typeface="Calibri"/>
                        </a:rPr>
                        <a:t> </a:t>
                      </a:r>
                      <a:r>
                        <a:rPr sz="700" dirty="0">
                          <a:latin typeface="Calibri"/>
                          <a:cs typeface="Calibri"/>
                        </a:rPr>
                        <a:t>varsa</a:t>
                      </a:r>
                      <a:r>
                        <a:rPr sz="700" spc="50" dirty="0">
                          <a:latin typeface="Calibri"/>
                          <a:cs typeface="Calibri"/>
                        </a:rPr>
                        <a:t> </a:t>
                      </a:r>
                      <a:r>
                        <a:rPr sz="700" dirty="0">
                          <a:latin typeface="Calibri"/>
                          <a:cs typeface="Calibri"/>
                        </a:rPr>
                        <a:t>önceki</a:t>
                      </a:r>
                      <a:r>
                        <a:rPr sz="700" spc="40" dirty="0">
                          <a:latin typeface="Calibri"/>
                          <a:cs typeface="Calibri"/>
                        </a:rPr>
                        <a:t> </a:t>
                      </a:r>
                      <a:r>
                        <a:rPr sz="700" dirty="0">
                          <a:latin typeface="Calibri"/>
                          <a:cs typeface="Calibri"/>
                        </a:rPr>
                        <a:t>ihlalleri</a:t>
                      </a:r>
                      <a:r>
                        <a:rPr sz="700" spc="45" dirty="0">
                          <a:latin typeface="Calibri"/>
                          <a:cs typeface="Calibri"/>
                        </a:rPr>
                        <a:t> </a:t>
                      </a:r>
                      <a:r>
                        <a:rPr sz="700" dirty="0">
                          <a:latin typeface="Calibri"/>
                          <a:cs typeface="Calibri"/>
                        </a:rPr>
                        <a:t>ve/veya</a:t>
                      </a:r>
                      <a:r>
                        <a:rPr sz="700" spc="45" dirty="0">
                          <a:latin typeface="Calibri"/>
                          <a:cs typeface="Calibri"/>
                        </a:rPr>
                        <a:t> </a:t>
                      </a:r>
                      <a:r>
                        <a:rPr sz="700" spc="-10" dirty="0">
                          <a:latin typeface="Calibri"/>
                          <a:cs typeface="Calibri"/>
                        </a:rPr>
                        <a:t>ürünün</a:t>
                      </a:r>
                      <a:endParaRPr sz="700" dirty="0">
                        <a:latin typeface="Calibri"/>
                        <a:cs typeface="Calibri"/>
                      </a:endParaRPr>
                    </a:p>
                    <a:p>
                      <a:pPr marL="67945" algn="just">
                        <a:lnSpc>
                          <a:spcPct val="100000"/>
                        </a:lnSpc>
                        <a:spcBef>
                          <a:spcPts val="130"/>
                        </a:spcBef>
                      </a:pPr>
                      <a:r>
                        <a:rPr sz="700" spc="-10" dirty="0">
                          <a:latin typeface="Calibri"/>
                          <a:cs typeface="Calibri"/>
                        </a:rPr>
                        <a:t>niteliği</a:t>
                      </a:r>
                      <a:r>
                        <a:rPr sz="700" spc="-15" dirty="0">
                          <a:latin typeface="Calibri"/>
                          <a:cs typeface="Calibri"/>
                        </a:rPr>
                        <a:t> </a:t>
                      </a:r>
                      <a:r>
                        <a:rPr sz="700" dirty="0">
                          <a:latin typeface="Calibri"/>
                          <a:cs typeface="Calibri"/>
                        </a:rPr>
                        <a:t>gibi</a:t>
                      </a:r>
                      <a:r>
                        <a:rPr sz="700" spc="-15" dirty="0">
                          <a:latin typeface="Calibri"/>
                          <a:cs typeface="Calibri"/>
                        </a:rPr>
                        <a:t> </a:t>
                      </a:r>
                      <a:r>
                        <a:rPr sz="700" spc="-10" dirty="0">
                          <a:latin typeface="Calibri"/>
                          <a:cs typeface="Calibri"/>
                        </a:rPr>
                        <a:t>hususlar</a:t>
                      </a:r>
                      <a:r>
                        <a:rPr sz="700" spc="-15" dirty="0">
                          <a:latin typeface="Calibri"/>
                          <a:cs typeface="Calibri"/>
                        </a:rPr>
                        <a:t> </a:t>
                      </a:r>
                      <a:r>
                        <a:rPr sz="700" dirty="0">
                          <a:latin typeface="Calibri"/>
                          <a:cs typeface="Calibri"/>
                        </a:rPr>
                        <a:t>dikkate alınarak </a:t>
                      </a:r>
                      <a:r>
                        <a:rPr sz="700" spc="-10" dirty="0">
                          <a:latin typeface="Calibri"/>
                          <a:cs typeface="Calibri"/>
                        </a:rPr>
                        <a:t>belirlenir.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2649">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5" name="object 5"/>
          <p:cNvSpPr txBox="1"/>
          <p:nvPr/>
        </p:nvSpPr>
        <p:spPr>
          <a:xfrm>
            <a:off x="1650680" y="1676407"/>
            <a:ext cx="8744382" cy="2025671"/>
          </a:xfrm>
          <a:prstGeom prst="rect">
            <a:avLst/>
          </a:prstGeom>
        </p:spPr>
        <p:txBody>
          <a:bodyPr vert="horz" wrap="square" lIns="0" tIns="32246" rIns="0" bIns="0" rtlCol="0">
            <a:spAutoFit/>
          </a:bodyPr>
          <a:lstStyle/>
          <a:p>
            <a:pPr marL="11516">
              <a:spcBef>
                <a:spcPts val="254"/>
              </a:spcBef>
            </a:pPr>
            <a:r>
              <a:rPr sz="725" b="1" dirty="0">
                <a:latin typeface="Calibri"/>
                <a:cs typeface="Calibri"/>
              </a:rPr>
              <a:t>Geçiş</a:t>
            </a:r>
            <a:r>
              <a:rPr sz="725" b="1" spc="-32" dirty="0">
                <a:latin typeface="Calibri"/>
                <a:cs typeface="Calibri"/>
              </a:rPr>
              <a:t> </a:t>
            </a:r>
            <a:r>
              <a:rPr sz="725" b="1" spc="-9" dirty="0">
                <a:latin typeface="Calibri"/>
                <a:cs typeface="Calibri"/>
              </a:rPr>
              <a:t>süreci</a:t>
            </a:r>
            <a:endParaRPr sz="725">
              <a:latin typeface="Calibri"/>
              <a:cs typeface="Calibri"/>
            </a:endParaRPr>
          </a:p>
          <a:p>
            <a:pPr marL="91555" marR="4607" indent="328792">
              <a:lnSpc>
                <a:spcPct val="116199"/>
              </a:lnSpc>
              <a:spcBef>
                <a:spcPts val="18"/>
              </a:spcBef>
            </a:pPr>
            <a:r>
              <a:rPr sz="725" b="1" dirty="0">
                <a:latin typeface="Calibri"/>
                <a:cs typeface="Calibri"/>
              </a:rPr>
              <a:t>GEÇİCİ</a:t>
            </a:r>
            <a:r>
              <a:rPr sz="725" b="1" spc="-9" dirty="0">
                <a:latin typeface="Calibri"/>
                <a:cs typeface="Calibri"/>
              </a:rPr>
              <a:t> </a:t>
            </a:r>
            <a:r>
              <a:rPr sz="725" b="1" dirty="0">
                <a:latin typeface="Calibri"/>
                <a:cs typeface="Calibri"/>
              </a:rPr>
              <a:t>MADDE</a:t>
            </a:r>
            <a:r>
              <a:rPr sz="725" b="1" spc="5" dirty="0">
                <a:latin typeface="Calibri"/>
                <a:cs typeface="Calibri"/>
              </a:rPr>
              <a:t> </a:t>
            </a:r>
            <a:r>
              <a:rPr sz="725" b="1" dirty="0">
                <a:latin typeface="Calibri"/>
                <a:cs typeface="Calibri"/>
              </a:rPr>
              <a:t>1</a:t>
            </a:r>
            <a:r>
              <a:rPr sz="725" b="1" dirty="0">
                <a:solidFill>
                  <a:srgbClr val="221F1F"/>
                </a:solidFill>
                <a:latin typeface="Calibri"/>
                <a:cs typeface="Calibri"/>
              </a:rPr>
              <a:t>-</a:t>
            </a:r>
            <a:r>
              <a:rPr sz="725" b="1" spc="5" dirty="0">
                <a:solidFill>
                  <a:srgbClr val="221F1F"/>
                </a:solidFill>
                <a:latin typeface="Calibri"/>
                <a:cs typeface="Calibri"/>
              </a:rPr>
              <a:t> </a:t>
            </a:r>
            <a:r>
              <a:rPr sz="725" dirty="0">
                <a:solidFill>
                  <a:srgbClr val="221F1F"/>
                </a:solidFill>
                <a:latin typeface="Calibri"/>
                <a:cs typeface="Calibri"/>
              </a:rPr>
              <a:t>(1) )</a:t>
            </a:r>
            <a:r>
              <a:rPr sz="725" spc="-54" dirty="0">
                <a:solidFill>
                  <a:srgbClr val="221F1F"/>
                </a:solidFill>
                <a:latin typeface="Calibri"/>
                <a:cs typeface="Calibri"/>
              </a:rPr>
              <a:t> </a:t>
            </a:r>
            <a:r>
              <a:rPr sz="725" dirty="0">
                <a:latin typeface="Calibri"/>
                <a:cs typeface="Calibri"/>
              </a:rPr>
              <a:t>1/1/2026 </a:t>
            </a:r>
            <a:r>
              <a:rPr sz="725" spc="-9" dirty="0">
                <a:latin typeface="Calibri"/>
                <a:cs typeface="Calibri"/>
              </a:rPr>
              <a:t>tarihinden</a:t>
            </a:r>
            <a:r>
              <a:rPr sz="725" dirty="0">
                <a:latin typeface="Calibri"/>
                <a:cs typeface="Calibri"/>
              </a:rPr>
              <a:t> önce çıkış</a:t>
            </a:r>
            <a:r>
              <a:rPr sz="725" spc="14" dirty="0">
                <a:latin typeface="Calibri"/>
                <a:cs typeface="Calibri"/>
              </a:rPr>
              <a:t> </a:t>
            </a:r>
            <a:r>
              <a:rPr sz="725" spc="-9" dirty="0">
                <a:latin typeface="Calibri"/>
                <a:cs typeface="Calibri"/>
              </a:rPr>
              <a:t>ülkesinde</a:t>
            </a:r>
            <a:r>
              <a:rPr sz="725" dirty="0">
                <a:latin typeface="Calibri"/>
                <a:cs typeface="Calibri"/>
              </a:rPr>
              <a:t> ihraç </a:t>
            </a:r>
            <a:r>
              <a:rPr sz="725" spc="-9" dirty="0">
                <a:latin typeface="Calibri"/>
                <a:cs typeface="Calibri"/>
              </a:rPr>
              <a:t>amacıyla</a:t>
            </a:r>
            <a:r>
              <a:rPr sz="725" dirty="0">
                <a:latin typeface="Calibri"/>
                <a:cs typeface="Calibri"/>
              </a:rPr>
              <a:t> Türkiye'ye sevk</a:t>
            </a:r>
            <a:r>
              <a:rPr sz="725" spc="9" dirty="0">
                <a:latin typeface="Calibri"/>
                <a:cs typeface="Calibri"/>
              </a:rPr>
              <a:t> </a:t>
            </a:r>
            <a:r>
              <a:rPr sz="725" spc="-9" dirty="0">
                <a:latin typeface="Calibri"/>
                <a:cs typeface="Calibri"/>
              </a:rPr>
              <a:t>edilmek</a:t>
            </a:r>
            <a:r>
              <a:rPr sz="725" dirty="0">
                <a:latin typeface="Calibri"/>
                <a:cs typeface="Calibri"/>
              </a:rPr>
              <a:t> üzere taşıma belgesi</a:t>
            </a:r>
            <a:r>
              <a:rPr sz="725" spc="-5" dirty="0">
                <a:latin typeface="Calibri"/>
                <a:cs typeface="Calibri"/>
              </a:rPr>
              <a:t> </a:t>
            </a:r>
            <a:r>
              <a:rPr sz="725" spc="-9" dirty="0">
                <a:latin typeface="Calibri"/>
                <a:cs typeface="Calibri"/>
              </a:rPr>
              <a:t>düzenlenmiş</a:t>
            </a:r>
            <a:r>
              <a:rPr sz="725" dirty="0">
                <a:latin typeface="Calibri"/>
                <a:cs typeface="Calibri"/>
              </a:rPr>
              <a:t> veya Gümrük</a:t>
            </a:r>
            <a:r>
              <a:rPr sz="725" spc="-14" dirty="0">
                <a:latin typeface="Calibri"/>
                <a:cs typeface="Calibri"/>
              </a:rPr>
              <a:t> </a:t>
            </a:r>
            <a:r>
              <a:rPr sz="725" spc="-9" dirty="0">
                <a:latin typeface="Calibri"/>
                <a:cs typeface="Calibri"/>
              </a:rPr>
              <a:t>Mevzuatı</a:t>
            </a:r>
            <a:r>
              <a:rPr sz="725" dirty="0">
                <a:latin typeface="Calibri"/>
                <a:cs typeface="Calibri"/>
              </a:rPr>
              <a:t> </a:t>
            </a:r>
            <a:r>
              <a:rPr sz="725" spc="-9" dirty="0">
                <a:latin typeface="Calibri"/>
                <a:cs typeface="Calibri"/>
              </a:rPr>
              <a:t>uyarınca</a:t>
            </a:r>
            <a:r>
              <a:rPr sz="725" dirty="0">
                <a:latin typeface="Calibri"/>
                <a:cs typeface="Calibri"/>
              </a:rPr>
              <a:t> gümrük</a:t>
            </a:r>
            <a:r>
              <a:rPr sz="725" spc="-5" dirty="0">
                <a:latin typeface="Calibri"/>
                <a:cs typeface="Calibri"/>
              </a:rPr>
              <a:t> </a:t>
            </a:r>
            <a:r>
              <a:rPr sz="725" spc="-9" dirty="0">
                <a:latin typeface="Calibri"/>
                <a:cs typeface="Calibri"/>
              </a:rPr>
              <a:t>idarelerine</a:t>
            </a:r>
            <a:r>
              <a:rPr sz="725" dirty="0">
                <a:latin typeface="Calibri"/>
                <a:cs typeface="Calibri"/>
              </a:rPr>
              <a:t> </a:t>
            </a:r>
            <a:r>
              <a:rPr sz="725" spc="-9" dirty="0">
                <a:latin typeface="Calibri"/>
                <a:cs typeface="Calibri"/>
              </a:rPr>
              <a:t>sunulmuş</a:t>
            </a:r>
            <a:r>
              <a:rPr sz="725" dirty="0">
                <a:latin typeface="Calibri"/>
                <a:cs typeface="Calibri"/>
              </a:rPr>
              <a:t> olan </a:t>
            </a:r>
            <a:r>
              <a:rPr sz="725" spc="-9" dirty="0">
                <a:latin typeface="Calibri"/>
                <a:cs typeface="Calibri"/>
              </a:rPr>
              <a:t>ürünlerin</a:t>
            </a:r>
            <a:r>
              <a:rPr sz="725" dirty="0">
                <a:latin typeface="Calibri"/>
                <a:cs typeface="Calibri"/>
              </a:rPr>
              <a:t> </a:t>
            </a:r>
            <a:r>
              <a:rPr sz="725" spc="-9" dirty="0">
                <a:latin typeface="Calibri"/>
                <a:cs typeface="Calibri"/>
              </a:rPr>
              <a:t>ithalatı,</a:t>
            </a:r>
            <a:r>
              <a:rPr sz="725" spc="453" dirty="0">
                <a:latin typeface="Calibri"/>
                <a:cs typeface="Calibri"/>
              </a:rPr>
              <a:t> </a:t>
            </a:r>
            <a:r>
              <a:rPr sz="725" dirty="0">
                <a:latin typeface="Calibri"/>
                <a:cs typeface="Calibri"/>
              </a:rPr>
              <a:t>28/2/2026 </a:t>
            </a:r>
            <a:r>
              <a:rPr sz="725" spc="-9" dirty="0">
                <a:latin typeface="Calibri"/>
                <a:cs typeface="Calibri"/>
              </a:rPr>
              <a:t>tarihine</a:t>
            </a:r>
            <a:r>
              <a:rPr sz="725" spc="5" dirty="0">
                <a:latin typeface="Calibri"/>
                <a:cs typeface="Calibri"/>
              </a:rPr>
              <a:t> </a:t>
            </a:r>
            <a:r>
              <a:rPr sz="725" spc="-9" dirty="0">
                <a:latin typeface="Calibri"/>
                <a:cs typeface="Calibri"/>
              </a:rPr>
              <a:t>kadar</a:t>
            </a:r>
            <a:r>
              <a:rPr sz="725" spc="-5" dirty="0">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tarih dahil)</a:t>
            </a:r>
            <a:r>
              <a:rPr sz="725" spc="5" dirty="0">
                <a:latin typeface="Calibri"/>
                <a:cs typeface="Calibri"/>
              </a:rPr>
              <a:t> </a:t>
            </a:r>
            <a:r>
              <a:rPr sz="725" dirty="0">
                <a:latin typeface="Calibri"/>
                <a:cs typeface="Calibri"/>
              </a:rPr>
              <a:t>TAREKS</a:t>
            </a:r>
            <a:r>
              <a:rPr sz="725" spc="5" dirty="0">
                <a:latin typeface="Calibri"/>
                <a:cs typeface="Calibri"/>
              </a:rPr>
              <a:t> </a:t>
            </a:r>
            <a:r>
              <a:rPr sz="725" spc="-9" dirty="0">
                <a:latin typeface="Calibri"/>
                <a:cs typeface="Calibri"/>
              </a:rPr>
              <a:t>başvurusunun</a:t>
            </a:r>
            <a:r>
              <a:rPr sz="725" spc="5" dirty="0">
                <a:latin typeface="Calibri"/>
                <a:cs typeface="Calibri"/>
              </a:rPr>
              <a:t> </a:t>
            </a:r>
            <a:r>
              <a:rPr sz="725" spc="-9" dirty="0">
                <a:latin typeface="Calibri"/>
                <a:cs typeface="Calibri"/>
              </a:rPr>
              <a:t>gerçekleştirilmesi</a:t>
            </a:r>
            <a:r>
              <a:rPr sz="725" spc="-5" dirty="0">
                <a:latin typeface="Calibri"/>
                <a:cs typeface="Calibri"/>
              </a:rPr>
              <a:t> </a:t>
            </a:r>
            <a:r>
              <a:rPr sz="725" dirty="0">
                <a:latin typeface="Calibri"/>
                <a:cs typeface="Calibri"/>
              </a:rPr>
              <a:t>ve</a:t>
            </a:r>
            <a:r>
              <a:rPr sz="725" spc="5" dirty="0">
                <a:latin typeface="Calibri"/>
                <a:cs typeface="Calibri"/>
              </a:rPr>
              <a:t> </a:t>
            </a:r>
            <a:r>
              <a:rPr sz="725" spc="-9" dirty="0">
                <a:latin typeface="Calibri"/>
                <a:cs typeface="Calibri"/>
              </a:rPr>
              <a:t>ithalatçı</a:t>
            </a:r>
            <a:r>
              <a:rPr sz="725" spc="-5" dirty="0">
                <a:latin typeface="Calibri"/>
                <a:cs typeface="Calibri"/>
              </a:rPr>
              <a:t> </a:t>
            </a:r>
            <a:r>
              <a:rPr sz="725" spc="-9" dirty="0">
                <a:latin typeface="Calibri"/>
                <a:cs typeface="Calibri"/>
              </a:rPr>
              <a:t>firmanın</a:t>
            </a:r>
            <a:r>
              <a:rPr sz="725" spc="5" dirty="0">
                <a:latin typeface="Calibri"/>
                <a:cs typeface="Calibri"/>
              </a:rPr>
              <a:t> </a:t>
            </a:r>
            <a:r>
              <a:rPr sz="725" dirty="0">
                <a:latin typeface="Calibri"/>
                <a:cs typeface="Calibri"/>
              </a:rPr>
              <a:t>talebi</a:t>
            </a:r>
            <a:r>
              <a:rPr sz="725" spc="9" dirty="0">
                <a:latin typeface="Calibri"/>
                <a:cs typeface="Calibri"/>
              </a:rPr>
              <a:t> </a:t>
            </a:r>
            <a:r>
              <a:rPr sz="725" spc="-9" dirty="0">
                <a:latin typeface="Calibri"/>
                <a:cs typeface="Calibri"/>
              </a:rPr>
              <a:t>halinde,</a:t>
            </a:r>
            <a:r>
              <a:rPr sz="725" spc="9" dirty="0">
                <a:latin typeface="Calibri"/>
                <a:cs typeface="Calibri"/>
              </a:rPr>
              <a:t> </a:t>
            </a:r>
            <a:r>
              <a:rPr sz="725" dirty="0">
                <a:latin typeface="Calibri"/>
                <a:cs typeface="Calibri"/>
              </a:rPr>
              <a:t>15 inci </a:t>
            </a:r>
            <a:r>
              <a:rPr sz="725" spc="-9" dirty="0">
                <a:latin typeface="Calibri"/>
                <a:cs typeface="Calibri"/>
              </a:rPr>
              <a:t>maddeyle</a:t>
            </a:r>
            <a:r>
              <a:rPr sz="725" dirty="0">
                <a:latin typeface="Calibri"/>
                <a:cs typeface="Calibri"/>
              </a:rPr>
              <a:t> yürürlükten</a:t>
            </a:r>
            <a:r>
              <a:rPr sz="725" spc="5" dirty="0">
                <a:latin typeface="Calibri"/>
                <a:cs typeface="Calibri"/>
              </a:rPr>
              <a:t> </a:t>
            </a:r>
            <a:r>
              <a:rPr sz="725" spc="-9" dirty="0">
                <a:latin typeface="Calibri"/>
                <a:cs typeface="Calibri"/>
              </a:rPr>
              <a:t>kaldırılan</a:t>
            </a:r>
            <a:r>
              <a:rPr sz="725" dirty="0">
                <a:latin typeface="Calibri"/>
                <a:cs typeface="Calibri"/>
              </a:rPr>
              <a:t> Anne</a:t>
            </a:r>
            <a:r>
              <a:rPr sz="725" spc="5" dirty="0">
                <a:latin typeface="Calibri"/>
                <a:cs typeface="Calibri"/>
              </a:rPr>
              <a:t> </a:t>
            </a:r>
            <a:r>
              <a:rPr sz="725" dirty="0">
                <a:latin typeface="Calibri"/>
                <a:cs typeface="Calibri"/>
              </a:rPr>
              <a:t>ve</a:t>
            </a:r>
            <a:r>
              <a:rPr sz="725" spc="9" dirty="0">
                <a:latin typeface="Calibri"/>
                <a:cs typeface="Calibri"/>
              </a:rPr>
              <a:t> </a:t>
            </a:r>
            <a:r>
              <a:rPr sz="725" spc="-9" dirty="0">
                <a:latin typeface="Calibri"/>
                <a:cs typeface="Calibri"/>
              </a:rPr>
              <a:t>Bebek</a:t>
            </a:r>
            <a:r>
              <a:rPr sz="725" dirty="0">
                <a:latin typeface="Calibri"/>
                <a:cs typeface="Calibri"/>
              </a:rPr>
              <a:t> </a:t>
            </a:r>
            <a:r>
              <a:rPr sz="725" spc="-9" dirty="0">
                <a:latin typeface="Calibri"/>
                <a:cs typeface="Calibri"/>
              </a:rPr>
              <a:t>Ürünlerinin</a:t>
            </a:r>
            <a:r>
              <a:rPr sz="725" dirty="0">
                <a:latin typeface="Calibri"/>
                <a:cs typeface="Calibri"/>
              </a:rPr>
              <a:t> İthalat Denetimi</a:t>
            </a:r>
            <a:r>
              <a:rPr sz="725" spc="-5" dirty="0">
                <a:latin typeface="Calibri"/>
                <a:cs typeface="Calibri"/>
              </a:rPr>
              <a:t> </a:t>
            </a:r>
            <a:r>
              <a:rPr sz="725" dirty="0">
                <a:latin typeface="Calibri"/>
                <a:cs typeface="Calibri"/>
              </a:rPr>
              <a:t>Tebliği (Ürün </a:t>
            </a:r>
            <a:r>
              <a:rPr sz="725" spc="-9" dirty="0">
                <a:latin typeface="Calibri"/>
                <a:cs typeface="Calibri"/>
              </a:rPr>
              <a:t>Güvenliği</a:t>
            </a:r>
            <a:r>
              <a:rPr sz="725" spc="-5" dirty="0">
                <a:latin typeface="Calibri"/>
                <a:cs typeface="Calibri"/>
              </a:rPr>
              <a:t> </a:t>
            </a:r>
            <a:r>
              <a:rPr sz="725" spc="-23" dirty="0">
                <a:latin typeface="Calibri"/>
                <a:cs typeface="Calibri"/>
              </a:rPr>
              <a:t>ve</a:t>
            </a:r>
            <a:r>
              <a:rPr sz="725" spc="453" dirty="0">
                <a:latin typeface="Calibri"/>
                <a:cs typeface="Calibri"/>
              </a:rPr>
              <a:t> </a:t>
            </a:r>
            <a:r>
              <a:rPr sz="725" dirty="0">
                <a:latin typeface="Calibri"/>
                <a:cs typeface="Calibri"/>
              </a:rPr>
              <a:t>Denetimi:</a:t>
            </a:r>
            <a:r>
              <a:rPr sz="725" spc="-9" dirty="0">
                <a:latin typeface="Calibri"/>
                <a:cs typeface="Calibri"/>
              </a:rPr>
              <a:t> </a:t>
            </a:r>
            <a:r>
              <a:rPr sz="725" dirty="0">
                <a:latin typeface="Calibri"/>
                <a:cs typeface="Calibri"/>
              </a:rPr>
              <a:t>2025/17)'ne</a:t>
            </a:r>
            <a:r>
              <a:rPr sz="725" spc="-14" dirty="0">
                <a:latin typeface="Calibri"/>
                <a:cs typeface="Calibri"/>
              </a:rPr>
              <a:t> </a:t>
            </a:r>
            <a:r>
              <a:rPr sz="725" dirty="0">
                <a:latin typeface="Calibri"/>
                <a:cs typeface="Calibri"/>
              </a:rPr>
              <a:t>göre</a:t>
            </a:r>
            <a:r>
              <a:rPr sz="725" spc="-14" dirty="0">
                <a:latin typeface="Calibri"/>
                <a:cs typeface="Calibri"/>
              </a:rPr>
              <a:t> </a:t>
            </a:r>
            <a:r>
              <a:rPr sz="725" spc="-9" dirty="0">
                <a:latin typeface="Calibri"/>
                <a:cs typeface="Calibri"/>
              </a:rPr>
              <a:t>sonuçlandırılır.</a:t>
            </a:r>
            <a:endParaRPr sz="725">
              <a:latin typeface="Calibri"/>
              <a:cs typeface="Calibri"/>
            </a:endParaRPr>
          </a:p>
          <a:p>
            <a:pPr marL="419196">
              <a:spcBef>
                <a:spcPts val="263"/>
              </a:spcBef>
            </a:pPr>
            <a:r>
              <a:rPr sz="725" b="1" spc="-9" dirty="0">
                <a:latin typeface="Calibri"/>
                <a:cs typeface="Calibri"/>
              </a:rPr>
              <a:t>Yürürlük</a:t>
            </a:r>
            <a:endParaRPr sz="725">
              <a:latin typeface="Calibri"/>
              <a:cs typeface="Calibri"/>
            </a:endParaRPr>
          </a:p>
          <a:p>
            <a:pPr marL="419196">
              <a:spcBef>
                <a:spcPts val="281"/>
              </a:spcBef>
            </a:pPr>
            <a:r>
              <a:rPr sz="725" b="1" dirty="0">
                <a:latin typeface="Calibri"/>
                <a:cs typeface="Calibri"/>
              </a:rPr>
              <a:t>MADDE</a:t>
            </a:r>
            <a:r>
              <a:rPr sz="725" b="1" spc="-9" dirty="0">
                <a:latin typeface="Calibri"/>
                <a:cs typeface="Calibri"/>
              </a:rPr>
              <a:t> </a:t>
            </a:r>
            <a:r>
              <a:rPr sz="725" b="1" dirty="0">
                <a:latin typeface="Calibri"/>
                <a:cs typeface="Calibri"/>
              </a:rPr>
              <a:t>16-</a:t>
            </a:r>
            <a:r>
              <a:rPr sz="725" b="1" spc="-18" dirty="0">
                <a:latin typeface="Calibri"/>
                <a:cs typeface="Calibri"/>
              </a:rPr>
              <a:t> </a:t>
            </a:r>
            <a:r>
              <a:rPr sz="725" dirty="0">
                <a:solidFill>
                  <a:srgbClr val="221F1F"/>
                </a:solidFill>
                <a:latin typeface="Calibri"/>
                <a:cs typeface="Calibri"/>
              </a:rPr>
              <a:t>(1)</a:t>
            </a:r>
            <a:r>
              <a:rPr sz="725" spc="-23" dirty="0">
                <a:solidFill>
                  <a:srgbClr val="221F1F"/>
                </a:solidFill>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Tebliğ</a:t>
            </a:r>
            <a:r>
              <a:rPr sz="725" spc="-5" dirty="0">
                <a:latin typeface="Calibri"/>
                <a:cs typeface="Calibri"/>
              </a:rPr>
              <a:t> </a:t>
            </a:r>
            <a:r>
              <a:rPr sz="725" dirty="0">
                <a:latin typeface="Calibri"/>
                <a:cs typeface="Calibri"/>
              </a:rPr>
              <a:t>1/1/2026</a:t>
            </a:r>
            <a:r>
              <a:rPr sz="725" spc="-14" dirty="0">
                <a:latin typeface="Calibri"/>
                <a:cs typeface="Calibri"/>
              </a:rPr>
              <a:t> </a:t>
            </a:r>
            <a:r>
              <a:rPr sz="725" spc="-9" dirty="0">
                <a:latin typeface="Calibri"/>
                <a:cs typeface="Calibri"/>
              </a:rPr>
              <a:t>tarihinde</a:t>
            </a:r>
            <a:r>
              <a:rPr sz="725" spc="-14" dirty="0">
                <a:latin typeface="Calibri"/>
                <a:cs typeface="Calibri"/>
              </a:rPr>
              <a:t> </a:t>
            </a:r>
            <a:r>
              <a:rPr sz="725" dirty="0">
                <a:latin typeface="Calibri"/>
                <a:cs typeface="Calibri"/>
              </a:rPr>
              <a:t>yürürlüğe</a:t>
            </a:r>
            <a:r>
              <a:rPr sz="725" spc="-9" dirty="0">
                <a:latin typeface="Calibri"/>
                <a:cs typeface="Calibri"/>
              </a:rPr>
              <a:t> girer.</a:t>
            </a:r>
            <a:endParaRPr sz="725">
              <a:latin typeface="Calibri"/>
              <a:cs typeface="Calibri"/>
            </a:endParaRPr>
          </a:p>
          <a:p>
            <a:pPr marL="418620">
              <a:spcBef>
                <a:spcPts val="45"/>
              </a:spcBef>
            </a:pPr>
            <a:r>
              <a:rPr sz="725" b="1" spc="-9" dirty="0">
                <a:latin typeface="Calibri"/>
                <a:cs typeface="Calibri"/>
              </a:rPr>
              <a:t>Yürütme</a:t>
            </a:r>
            <a:endParaRPr sz="725">
              <a:latin typeface="Calibri"/>
              <a:cs typeface="Calibri"/>
            </a:endParaRPr>
          </a:p>
          <a:p>
            <a:pPr marL="418620">
              <a:spcBef>
                <a:spcPts val="45"/>
              </a:spcBef>
            </a:pPr>
            <a:r>
              <a:rPr sz="725" b="1" dirty="0">
                <a:latin typeface="Calibri"/>
                <a:cs typeface="Calibri"/>
              </a:rPr>
              <a:t>MADDE</a:t>
            </a:r>
            <a:r>
              <a:rPr sz="725" b="1" spc="-5" dirty="0">
                <a:latin typeface="Calibri"/>
                <a:cs typeface="Calibri"/>
              </a:rPr>
              <a:t> </a:t>
            </a:r>
            <a:r>
              <a:rPr sz="725" b="1" dirty="0">
                <a:latin typeface="Calibri"/>
                <a:cs typeface="Calibri"/>
              </a:rPr>
              <a:t>17</a:t>
            </a:r>
            <a:r>
              <a:rPr sz="725" b="1" dirty="0">
                <a:solidFill>
                  <a:srgbClr val="221F1F"/>
                </a:solidFill>
                <a:latin typeface="Calibri"/>
                <a:cs typeface="Calibri"/>
              </a:rPr>
              <a:t>-</a:t>
            </a:r>
            <a:r>
              <a:rPr sz="725" b="1" spc="-23" dirty="0">
                <a:solidFill>
                  <a:srgbClr val="221F1F"/>
                </a:solidFill>
                <a:latin typeface="Calibri"/>
                <a:cs typeface="Calibri"/>
              </a:rPr>
              <a:t> </a:t>
            </a:r>
            <a:r>
              <a:rPr sz="725" b="1" dirty="0">
                <a:latin typeface="Calibri"/>
                <a:cs typeface="Calibri"/>
              </a:rPr>
              <a:t>(1) </a:t>
            </a:r>
            <a:r>
              <a:rPr sz="725" dirty="0">
                <a:latin typeface="Calibri"/>
                <a:cs typeface="Calibri"/>
              </a:rPr>
              <a:t>Bu</a:t>
            </a:r>
            <a:r>
              <a:rPr sz="725" spc="-9" dirty="0">
                <a:latin typeface="Calibri"/>
                <a:cs typeface="Calibri"/>
              </a:rPr>
              <a:t> </a:t>
            </a:r>
            <a:r>
              <a:rPr sz="725" dirty="0">
                <a:latin typeface="Calibri"/>
                <a:cs typeface="Calibri"/>
              </a:rPr>
              <a:t>Tebliğ </a:t>
            </a:r>
            <a:r>
              <a:rPr sz="725" spc="-9" dirty="0">
                <a:latin typeface="Calibri"/>
                <a:cs typeface="Calibri"/>
              </a:rPr>
              <a:t>hükümlerini</a:t>
            </a:r>
            <a:r>
              <a:rPr sz="725" spc="-14" dirty="0">
                <a:latin typeface="Calibri"/>
                <a:cs typeface="Calibri"/>
              </a:rPr>
              <a:t> </a:t>
            </a:r>
            <a:r>
              <a:rPr sz="725" dirty="0">
                <a:latin typeface="Calibri"/>
                <a:cs typeface="Calibri"/>
              </a:rPr>
              <a:t>Ticaret</a:t>
            </a:r>
            <a:r>
              <a:rPr sz="725" spc="-9" dirty="0">
                <a:latin typeface="Calibri"/>
                <a:cs typeface="Calibri"/>
              </a:rPr>
              <a:t> Bakanı</a:t>
            </a:r>
            <a:r>
              <a:rPr sz="725" spc="-14" dirty="0">
                <a:latin typeface="Calibri"/>
                <a:cs typeface="Calibri"/>
              </a:rPr>
              <a:t> </a:t>
            </a:r>
            <a:r>
              <a:rPr sz="725" spc="-9" dirty="0">
                <a:latin typeface="Calibri"/>
                <a:cs typeface="Calibri"/>
              </a:rPr>
              <a:t>yürütür</a:t>
            </a:r>
            <a:r>
              <a:rPr sz="725" b="1" spc="-9" dirty="0">
                <a:latin typeface="Calibri"/>
                <a:cs typeface="Calibri"/>
              </a:rPr>
              <a:t>.</a:t>
            </a:r>
            <a:endParaRPr sz="725">
              <a:latin typeface="Calibri"/>
              <a:cs typeface="Calibri"/>
            </a:endParaRPr>
          </a:p>
          <a:p>
            <a:pPr>
              <a:spcBef>
                <a:spcPts val="9"/>
              </a:spcBef>
            </a:pPr>
            <a:endParaRPr sz="725">
              <a:latin typeface="Calibri"/>
              <a:cs typeface="Calibri"/>
            </a:endParaRPr>
          </a:p>
          <a:p>
            <a:pPr marL="3872376" marR="3719784" algn="ctr">
              <a:lnSpc>
                <a:spcPct val="109600"/>
              </a:lnSpc>
            </a:pPr>
            <a:r>
              <a:rPr sz="725" b="1" dirty="0">
                <a:solidFill>
                  <a:srgbClr val="ED0000"/>
                </a:solidFill>
                <a:latin typeface="Calibri"/>
                <a:cs typeface="Calibri"/>
              </a:rPr>
              <a:t>2026</a:t>
            </a:r>
            <a:r>
              <a:rPr sz="725" b="1" spc="5" dirty="0">
                <a:solidFill>
                  <a:srgbClr val="ED0000"/>
                </a:solidFill>
                <a:latin typeface="Calibri"/>
                <a:cs typeface="Calibri"/>
              </a:rPr>
              <a:t> </a:t>
            </a:r>
            <a:r>
              <a:rPr sz="725" b="1" dirty="0">
                <a:solidFill>
                  <a:srgbClr val="ED0000"/>
                </a:solidFill>
                <a:latin typeface="Calibri"/>
                <a:cs typeface="Calibri"/>
              </a:rPr>
              <a:t>Eklenen</a:t>
            </a:r>
            <a:r>
              <a:rPr sz="725" b="1" spc="-5" dirty="0">
                <a:solidFill>
                  <a:srgbClr val="ED0000"/>
                </a:solidFill>
                <a:latin typeface="Calibri"/>
                <a:cs typeface="Calibri"/>
              </a:rPr>
              <a:t> </a:t>
            </a:r>
            <a:r>
              <a:rPr sz="725" b="1" dirty="0">
                <a:solidFill>
                  <a:srgbClr val="ED0000"/>
                </a:solidFill>
                <a:latin typeface="Calibri"/>
                <a:cs typeface="Calibri"/>
              </a:rPr>
              <a:t>Gtip</a:t>
            </a:r>
            <a:r>
              <a:rPr sz="725" b="1" spc="5" dirty="0">
                <a:solidFill>
                  <a:srgbClr val="ED0000"/>
                </a:solidFill>
                <a:latin typeface="Calibri"/>
                <a:cs typeface="Calibri"/>
              </a:rPr>
              <a:t> </a:t>
            </a:r>
            <a:r>
              <a:rPr sz="725" b="1" spc="-9" dirty="0">
                <a:solidFill>
                  <a:srgbClr val="ED0000"/>
                </a:solidFill>
                <a:latin typeface="Calibri"/>
                <a:cs typeface="Calibri"/>
              </a:rPr>
              <a:t>Listesi</a:t>
            </a:r>
            <a:r>
              <a:rPr sz="725" b="1" spc="5" dirty="0">
                <a:solidFill>
                  <a:srgbClr val="ED0000"/>
                </a:solidFill>
                <a:latin typeface="Calibri"/>
                <a:cs typeface="Calibri"/>
              </a:rPr>
              <a:t> </a:t>
            </a:r>
            <a:r>
              <a:rPr sz="725" b="1" spc="-9" dirty="0">
                <a:solidFill>
                  <a:srgbClr val="ED0000"/>
                </a:solidFill>
                <a:latin typeface="Calibri"/>
                <a:cs typeface="Calibri"/>
              </a:rPr>
              <a:t>EK-</a:t>
            </a:r>
            <a:r>
              <a:rPr sz="725" b="1" spc="-45" dirty="0">
                <a:solidFill>
                  <a:srgbClr val="ED0000"/>
                </a:solidFill>
                <a:latin typeface="Calibri"/>
                <a:cs typeface="Calibri"/>
              </a:rPr>
              <a:t>1</a:t>
            </a:r>
            <a:r>
              <a:rPr sz="725" b="1" spc="453" dirty="0">
                <a:solidFill>
                  <a:srgbClr val="ED0000"/>
                </a:solidFill>
                <a:latin typeface="Calibri"/>
                <a:cs typeface="Calibri"/>
              </a:rPr>
              <a:t> </a:t>
            </a:r>
            <a:r>
              <a:rPr sz="725" spc="-9" dirty="0">
                <a:latin typeface="Calibri"/>
                <a:cs typeface="Calibri"/>
              </a:rPr>
              <a:t>Eklenen </a:t>
            </a:r>
            <a:r>
              <a:rPr sz="725" dirty="0">
                <a:latin typeface="Calibri"/>
                <a:cs typeface="Calibri"/>
              </a:rPr>
              <a:t>Gtip</a:t>
            </a:r>
            <a:r>
              <a:rPr sz="725" spc="-9" dirty="0">
                <a:latin typeface="Calibri"/>
                <a:cs typeface="Calibri"/>
              </a:rPr>
              <a:t> </a:t>
            </a:r>
            <a:r>
              <a:rPr sz="725" dirty="0">
                <a:latin typeface="Calibri"/>
                <a:cs typeface="Calibri"/>
              </a:rPr>
              <a:t>Tespit</a:t>
            </a:r>
            <a:r>
              <a:rPr sz="725" spc="-14" dirty="0">
                <a:latin typeface="Calibri"/>
                <a:cs typeface="Calibri"/>
              </a:rPr>
              <a:t> </a:t>
            </a:r>
            <a:r>
              <a:rPr sz="725" spc="-9" dirty="0">
                <a:latin typeface="Calibri"/>
                <a:cs typeface="Calibri"/>
              </a:rPr>
              <a:t>Edilemedi.</a:t>
            </a:r>
            <a:r>
              <a:rPr sz="725" spc="453" dirty="0">
                <a:latin typeface="Calibri"/>
                <a:cs typeface="Calibri"/>
              </a:rPr>
              <a:t> </a:t>
            </a:r>
            <a:r>
              <a:rPr sz="725" b="1" dirty="0">
                <a:solidFill>
                  <a:srgbClr val="ED0000"/>
                </a:solidFill>
                <a:latin typeface="Calibri"/>
                <a:cs typeface="Calibri"/>
              </a:rPr>
              <a:t>2026 </a:t>
            </a:r>
            <a:r>
              <a:rPr sz="725" b="1" spc="-9" dirty="0">
                <a:solidFill>
                  <a:srgbClr val="ED0000"/>
                </a:solidFill>
                <a:latin typeface="Calibri"/>
                <a:cs typeface="Calibri"/>
              </a:rPr>
              <a:t>Çıkarılan</a:t>
            </a:r>
            <a:r>
              <a:rPr sz="725" b="1" spc="5" dirty="0">
                <a:solidFill>
                  <a:srgbClr val="ED0000"/>
                </a:solidFill>
                <a:latin typeface="Calibri"/>
                <a:cs typeface="Calibri"/>
              </a:rPr>
              <a:t> </a:t>
            </a:r>
            <a:r>
              <a:rPr sz="725" b="1" dirty="0">
                <a:solidFill>
                  <a:srgbClr val="ED0000"/>
                </a:solidFill>
                <a:latin typeface="Calibri"/>
                <a:cs typeface="Calibri"/>
              </a:rPr>
              <a:t>Gtip </a:t>
            </a:r>
            <a:r>
              <a:rPr sz="725" b="1" spc="-9" dirty="0">
                <a:solidFill>
                  <a:srgbClr val="ED0000"/>
                </a:solidFill>
                <a:latin typeface="Calibri"/>
                <a:cs typeface="Calibri"/>
              </a:rPr>
              <a:t>Listesi</a:t>
            </a:r>
            <a:r>
              <a:rPr sz="725" b="1" spc="453" dirty="0">
                <a:solidFill>
                  <a:srgbClr val="ED0000"/>
                </a:solidFill>
                <a:latin typeface="Calibri"/>
                <a:cs typeface="Calibri"/>
              </a:rPr>
              <a:t> </a:t>
            </a:r>
            <a:r>
              <a:rPr sz="725" dirty="0">
                <a:latin typeface="Calibri"/>
                <a:cs typeface="Calibri"/>
              </a:rPr>
              <a:t>Çıkan</a:t>
            </a:r>
            <a:r>
              <a:rPr sz="725" spc="-27" dirty="0">
                <a:latin typeface="Calibri"/>
                <a:cs typeface="Calibri"/>
              </a:rPr>
              <a:t> </a:t>
            </a:r>
            <a:r>
              <a:rPr sz="725" dirty="0">
                <a:latin typeface="Calibri"/>
                <a:cs typeface="Calibri"/>
              </a:rPr>
              <a:t>Gtip</a:t>
            </a:r>
            <a:r>
              <a:rPr sz="725" spc="-23" dirty="0">
                <a:latin typeface="Calibri"/>
                <a:cs typeface="Calibri"/>
              </a:rPr>
              <a:t> </a:t>
            </a:r>
            <a:r>
              <a:rPr sz="725" dirty="0">
                <a:latin typeface="Calibri"/>
                <a:cs typeface="Calibri"/>
              </a:rPr>
              <a:t>Tespit</a:t>
            </a:r>
            <a:r>
              <a:rPr sz="725" spc="-32" dirty="0">
                <a:latin typeface="Calibri"/>
                <a:cs typeface="Calibri"/>
              </a:rPr>
              <a:t> </a:t>
            </a:r>
            <a:r>
              <a:rPr sz="725" spc="-9" dirty="0">
                <a:latin typeface="Calibri"/>
                <a:cs typeface="Calibri"/>
              </a:rPr>
              <a:t>Edilemedi.</a:t>
            </a:r>
            <a:endParaRPr sz="725">
              <a:latin typeface="Calibri"/>
              <a:cs typeface="Calibri"/>
            </a:endParaRPr>
          </a:p>
          <a:p>
            <a:pPr>
              <a:spcBef>
                <a:spcPts val="82"/>
              </a:spcBef>
            </a:pPr>
            <a:endParaRPr sz="725">
              <a:latin typeface="Calibri"/>
              <a:cs typeface="Calibri"/>
            </a:endParaRPr>
          </a:p>
          <a:p>
            <a:pPr marL="11516" marR="7432083">
              <a:lnSpc>
                <a:spcPct val="108800"/>
              </a:lnSpc>
            </a:pPr>
            <a:r>
              <a:rPr sz="725" spc="-9" dirty="0">
                <a:latin typeface="Calibri"/>
                <a:cs typeface="Calibri"/>
              </a:rPr>
              <a:t>Evraksal</a:t>
            </a:r>
            <a:r>
              <a:rPr sz="725" spc="14" dirty="0">
                <a:latin typeface="Calibri"/>
                <a:cs typeface="Calibri"/>
              </a:rPr>
              <a:t> </a:t>
            </a:r>
            <a:r>
              <a:rPr sz="725" spc="-9" dirty="0">
                <a:latin typeface="Calibri"/>
                <a:cs typeface="Calibri"/>
              </a:rPr>
              <a:t>Değişiklik</a:t>
            </a:r>
            <a:r>
              <a:rPr sz="725" spc="14" dirty="0">
                <a:latin typeface="Calibri"/>
                <a:cs typeface="Calibri"/>
              </a:rPr>
              <a:t> </a:t>
            </a:r>
            <a:r>
              <a:rPr sz="725" dirty="0">
                <a:latin typeface="Calibri"/>
                <a:cs typeface="Calibri"/>
              </a:rPr>
              <a:t>Tespit</a:t>
            </a:r>
            <a:r>
              <a:rPr sz="725" spc="32" dirty="0">
                <a:latin typeface="Calibri"/>
                <a:cs typeface="Calibri"/>
              </a:rPr>
              <a:t> </a:t>
            </a:r>
            <a:r>
              <a:rPr sz="725" spc="-9" dirty="0">
                <a:latin typeface="Calibri"/>
                <a:cs typeface="Calibri"/>
              </a:rPr>
              <a:t>edilmedi.</a:t>
            </a:r>
            <a:r>
              <a:rPr sz="725" spc="453" dirty="0">
                <a:latin typeface="Calibri"/>
                <a:cs typeface="Calibri"/>
              </a:rPr>
              <a:t> </a:t>
            </a:r>
            <a:r>
              <a:rPr sz="725" spc="-9" dirty="0">
                <a:latin typeface="Calibri"/>
                <a:cs typeface="Calibri"/>
              </a:rPr>
              <a:t>Bilginize</a:t>
            </a:r>
            <a:r>
              <a:rPr sz="725" spc="27" dirty="0">
                <a:latin typeface="Calibri"/>
                <a:cs typeface="Calibri"/>
              </a:rPr>
              <a:t> </a:t>
            </a:r>
            <a:r>
              <a:rPr sz="725" spc="-9" dirty="0">
                <a:latin typeface="Calibri"/>
                <a:cs typeface="Calibri"/>
              </a:rPr>
              <a:t>Sunulur.</a:t>
            </a:r>
            <a:endParaRPr sz="725">
              <a:latin typeface="Calibri"/>
              <a:cs typeface="Calibri"/>
            </a:endParaRPr>
          </a:p>
        </p:txBody>
      </p:sp>
      <p:sp>
        <p:nvSpPr>
          <p:cNvPr id="6" name="object 6"/>
          <p:cNvSpPr/>
          <p:nvPr/>
        </p:nvSpPr>
        <p:spPr>
          <a:xfrm>
            <a:off x="1645613" y="3717486"/>
            <a:ext cx="8899853" cy="8637"/>
          </a:xfrm>
          <a:custGeom>
            <a:avLst/>
            <a:gdLst/>
            <a:ahLst/>
            <a:cxnLst/>
            <a:rect l="l" t="t" r="r" b="b"/>
            <a:pathLst>
              <a:path w="9814560" h="9525">
                <a:moveTo>
                  <a:pt x="9814560" y="0"/>
                </a:moveTo>
                <a:lnTo>
                  <a:pt x="0" y="0"/>
                </a:lnTo>
                <a:lnTo>
                  <a:pt x="0" y="9144"/>
                </a:lnTo>
                <a:lnTo>
                  <a:pt x="9814560" y="9144"/>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396565991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662197" y="783666"/>
            <a:ext cx="8619487" cy="236174"/>
          </a:xfrm>
          <a:prstGeom prst="rect">
            <a:avLst/>
          </a:prstGeom>
        </p:spPr>
        <p:txBody>
          <a:bodyPr vert="horz" wrap="square" lIns="0" tIns="10941" rIns="0" bIns="0" rtlCol="0">
            <a:spAutoFit/>
          </a:bodyPr>
          <a:lstStyle/>
          <a:p>
            <a:pPr marL="55279" marR="4607" indent="-44338">
              <a:lnSpc>
                <a:spcPct val="110000"/>
              </a:lnSpc>
              <a:spcBef>
                <a:spcPts val="86"/>
              </a:spcBef>
            </a:pPr>
            <a:r>
              <a:rPr sz="1400" b="1" dirty="0">
                <a:solidFill>
                  <a:srgbClr val="FF0000"/>
                </a:solidFill>
                <a:latin typeface="Calibri"/>
                <a:cs typeface="Calibri"/>
              </a:rPr>
              <a:t>Araç</a:t>
            </a:r>
            <a:r>
              <a:rPr sz="1400" b="1" spc="-18" dirty="0">
                <a:solidFill>
                  <a:srgbClr val="FF0000"/>
                </a:solidFill>
                <a:latin typeface="Calibri"/>
                <a:cs typeface="Calibri"/>
              </a:rPr>
              <a:t> </a:t>
            </a:r>
            <a:r>
              <a:rPr sz="1400" b="1" spc="-9" dirty="0">
                <a:solidFill>
                  <a:srgbClr val="FF0000"/>
                </a:solidFill>
                <a:latin typeface="Calibri"/>
                <a:cs typeface="Calibri"/>
              </a:rPr>
              <a:t>Parçalarının </a:t>
            </a:r>
            <a:r>
              <a:rPr sz="1400" b="1" dirty="0">
                <a:solidFill>
                  <a:srgbClr val="FF0000"/>
                </a:solidFill>
                <a:latin typeface="Calibri"/>
                <a:cs typeface="Calibri"/>
              </a:rPr>
              <a:t>İthalat</a:t>
            </a:r>
            <a:r>
              <a:rPr sz="1400" b="1" spc="-5" dirty="0">
                <a:solidFill>
                  <a:srgbClr val="FF0000"/>
                </a:solidFill>
                <a:latin typeface="Calibri"/>
                <a:cs typeface="Calibri"/>
              </a:rPr>
              <a:t> </a:t>
            </a:r>
            <a:r>
              <a:rPr sz="1400" b="1" dirty="0">
                <a:solidFill>
                  <a:srgbClr val="FF0000"/>
                </a:solidFill>
                <a:latin typeface="Calibri"/>
                <a:cs typeface="Calibri"/>
              </a:rPr>
              <a:t>Denetimi</a:t>
            </a:r>
            <a:r>
              <a:rPr sz="1400" b="1" spc="-14" dirty="0">
                <a:solidFill>
                  <a:srgbClr val="FF0000"/>
                </a:solidFill>
                <a:latin typeface="Calibri"/>
                <a:cs typeface="Calibri"/>
              </a:rPr>
              <a:t> </a:t>
            </a:r>
            <a:r>
              <a:rPr sz="1400" b="1" spc="-9" dirty="0">
                <a:solidFill>
                  <a:srgbClr val="FF0000"/>
                </a:solidFill>
                <a:latin typeface="Calibri"/>
                <a:cs typeface="Calibri"/>
              </a:rPr>
              <a:t>Tebliği</a:t>
            </a:r>
            <a:r>
              <a:rPr sz="1400" b="1" spc="453" dirty="0">
                <a:solidFill>
                  <a:srgbClr val="FF0000"/>
                </a:solidFill>
                <a:latin typeface="Calibri"/>
                <a:cs typeface="Calibri"/>
              </a:rPr>
              <a:t> </a:t>
            </a:r>
            <a:r>
              <a:rPr sz="1400" b="1" dirty="0">
                <a:solidFill>
                  <a:srgbClr val="FF0000"/>
                </a:solidFill>
                <a:latin typeface="Calibri"/>
                <a:cs typeface="Calibri"/>
              </a:rPr>
              <a:t>(Ürün</a:t>
            </a:r>
            <a:r>
              <a:rPr sz="1400" b="1" spc="-27" dirty="0">
                <a:solidFill>
                  <a:srgbClr val="FF0000"/>
                </a:solidFill>
                <a:latin typeface="Calibri"/>
                <a:cs typeface="Calibri"/>
              </a:rPr>
              <a:t> </a:t>
            </a:r>
            <a:r>
              <a:rPr sz="1400" b="1" dirty="0">
                <a:solidFill>
                  <a:srgbClr val="FF0000"/>
                </a:solidFill>
                <a:latin typeface="Calibri"/>
                <a:cs typeface="Calibri"/>
              </a:rPr>
              <a:t>Güvenliği</a:t>
            </a:r>
            <a:r>
              <a:rPr sz="1400" b="1" spc="-23" dirty="0">
                <a:solidFill>
                  <a:srgbClr val="FF0000"/>
                </a:solidFill>
                <a:latin typeface="Calibri"/>
                <a:cs typeface="Calibri"/>
              </a:rPr>
              <a:t> </a:t>
            </a:r>
            <a:r>
              <a:rPr sz="1400" b="1" dirty="0">
                <a:solidFill>
                  <a:srgbClr val="FF0000"/>
                </a:solidFill>
                <a:latin typeface="Calibri"/>
                <a:cs typeface="Calibri"/>
              </a:rPr>
              <a:t>ve</a:t>
            </a:r>
            <a:r>
              <a:rPr sz="1400" b="1" spc="-14" dirty="0">
                <a:solidFill>
                  <a:srgbClr val="FF0000"/>
                </a:solidFill>
                <a:latin typeface="Calibri"/>
                <a:cs typeface="Calibri"/>
              </a:rPr>
              <a:t> </a:t>
            </a:r>
            <a:r>
              <a:rPr sz="1400" b="1" dirty="0">
                <a:solidFill>
                  <a:srgbClr val="FF0000"/>
                </a:solidFill>
                <a:latin typeface="Calibri"/>
                <a:cs typeface="Calibri"/>
              </a:rPr>
              <a:t>Denetimi:</a:t>
            </a:r>
            <a:r>
              <a:rPr sz="1400" b="1" spc="-9" dirty="0">
                <a:solidFill>
                  <a:srgbClr val="FF0000"/>
                </a:solidFill>
                <a:latin typeface="Calibri"/>
                <a:cs typeface="Calibri"/>
              </a:rPr>
              <a:t> 2026/25)</a:t>
            </a:r>
            <a:endParaRPr sz="1400" dirty="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1248825557"/>
              </p:ext>
            </p:extLst>
          </p:nvPr>
        </p:nvGraphicFramePr>
        <p:xfrm>
          <a:off x="446567" y="1053046"/>
          <a:ext cx="11121656" cy="4826759"/>
        </p:xfrm>
        <a:graphic>
          <a:graphicData uri="http://schemas.openxmlformats.org/drawingml/2006/table">
            <a:tbl>
              <a:tblPr firstRow="1" bandRow="1">
                <a:tableStyleId>{2D5ABB26-0587-4C30-8999-92F81FD0307C}</a:tableStyleId>
              </a:tblPr>
              <a:tblGrid>
                <a:gridCol w="2099799">
                  <a:extLst>
                    <a:ext uri="{9D8B030D-6E8A-4147-A177-3AD203B41FA5}">
                      <a16:colId xmlns:a16="http://schemas.microsoft.com/office/drawing/2014/main" val="20000"/>
                    </a:ext>
                  </a:extLst>
                </a:gridCol>
                <a:gridCol w="3608036">
                  <a:extLst>
                    <a:ext uri="{9D8B030D-6E8A-4147-A177-3AD203B41FA5}">
                      <a16:colId xmlns:a16="http://schemas.microsoft.com/office/drawing/2014/main" val="20001"/>
                    </a:ext>
                  </a:extLst>
                </a:gridCol>
                <a:gridCol w="4135283">
                  <a:extLst>
                    <a:ext uri="{9D8B030D-6E8A-4147-A177-3AD203B41FA5}">
                      <a16:colId xmlns:a16="http://schemas.microsoft.com/office/drawing/2014/main" val="20002"/>
                    </a:ext>
                  </a:extLst>
                </a:gridCol>
                <a:gridCol w="1278538">
                  <a:extLst>
                    <a:ext uri="{9D8B030D-6E8A-4147-A177-3AD203B41FA5}">
                      <a16:colId xmlns:a16="http://schemas.microsoft.com/office/drawing/2014/main" val="20003"/>
                    </a:ext>
                  </a:extLst>
                </a:gridCol>
              </a:tblGrid>
              <a:tr h="130602">
                <a:tc>
                  <a:txBody>
                    <a:bodyPr/>
                    <a:lstStyle/>
                    <a:p>
                      <a:pPr marL="333375">
                        <a:lnSpc>
                          <a:spcPts val="919"/>
                        </a:lnSpc>
                      </a:pPr>
                      <a:r>
                        <a:rPr sz="700" b="1" dirty="0">
                          <a:solidFill>
                            <a:srgbClr val="FF0000"/>
                          </a:solidFill>
                          <a:latin typeface="Calibri"/>
                          <a:cs typeface="Calibri"/>
                        </a:rPr>
                        <a:t>Değişen</a:t>
                      </a:r>
                      <a:r>
                        <a:rPr sz="700" b="1" spc="-30" dirty="0">
                          <a:solidFill>
                            <a:srgbClr val="FF0000"/>
                          </a:solidFill>
                          <a:latin typeface="Calibri"/>
                          <a:cs typeface="Calibri"/>
                        </a:rPr>
                        <a:t> </a:t>
                      </a:r>
                      <a:r>
                        <a:rPr sz="700" b="1" dirty="0">
                          <a:solidFill>
                            <a:srgbClr val="FF0000"/>
                          </a:solidFill>
                          <a:latin typeface="Calibri"/>
                          <a:cs typeface="Calibri"/>
                        </a:rPr>
                        <a:t>Maddenin</a:t>
                      </a:r>
                      <a:r>
                        <a:rPr sz="700" b="1" spc="-15" dirty="0">
                          <a:solidFill>
                            <a:srgbClr val="FF0000"/>
                          </a:solidFill>
                          <a:latin typeface="Calibri"/>
                          <a:cs typeface="Calibri"/>
                        </a:rPr>
                        <a:t> </a:t>
                      </a:r>
                      <a:r>
                        <a:rPr sz="700" b="1" spc="-10" dirty="0">
                          <a:solidFill>
                            <a:srgbClr val="FF0000"/>
                          </a:solidFill>
                          <a:latin typeface="Calibri"/>
                          <a:cs typeface="Calibri"/>
                        </a:rPr>
                        <a:t>Numarası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dirty="0">
                          <a:solidFill>
                            <a:srgbClr val="FF0000"/>
                          </a:solidFill>
                          <a:latin typeface="Calibri"/>
                          <a:cs typeface="Calibri"/>
                        </a:rPr>
                        <a:t>Eski</a:t>
                      </a:r>
                      <a:r>
                        <a:rPr sz="700" b="1" spc="-20" dirty="0">
                          <a:solidFill>
                            <a:srgbClr val="FF0000"/>
                          </a:solidFill>
                          <a:latin typeface="Calibri"/>
                          <a:cs typeface="Calibri"/>
                        </a:rPr>
                        <a:t> </a:t>
                      </a:r>
                      <a:r>
                        <a:rPr sz="700" b="1" dirty="0">
                          <a:solidFill>
                            <a:srgbClr val="FF0000"/>
                          </a:solidFill>
                          <a:latin typeface="Calibri"/>
                          <a:cs typeface="Calibri"/>
                        </a:rPr>
                        <a:t>Madde</a:t>
                      </a:r>
                      <a:r>
                        <a:rPr sz="700" b="1" spc="-15" dirty="0">
                          <a:solidFill>
                            <a:srgbClr val="FF0000"/>
                          </a:solidFill>
                          <a:latin typeface="Calibri"/>
                          <a:cs typeface="Calibri"/>
                        </a:rPr>
                        <a:t> </a:t>
                      </a:r>
                      <a:r>
                        <a:rPr sz="700" b="1" spc="-20" dirty="0">
                          <a:solidFill>
                            <a:srgbClr val="FF0000"/>
                          </a:solidFill>
                          <a:latin typeface="Calibri"/>
                          <a:cs typeface="Calibri"/>
                        </a:rPr>
                        <a:t>2025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b="1" dirty="0">
                          <a:solidFill>
                            <a:srgbClr val="FF0000"/>
                          </a:solidFill>
                          <a:latin typeface="Calibri"/>
                          <a:cs typeface="Calibri"/>
                        </a:rPr>
                        <a:t>Yeni</a:t>
                      </a:r>
                      <a:r>
                        <a:rPr sz="700" b="1" spc="-10" dirty="0">
                          <a:solidFill>
                            <a:srgbClr val="FF0000"/>
                          </a:solidFill>
                          <a:latin typeface="Calibri"/>
                          <a:cs typeface="Calibri"/>
                        </a:rPr>
                        <a:t> </a:t>
                      </a:r>
                      <a:r>
                        <a:rPr sz="700" b="1" dirty="0">
                          <a:solidFill>
                            <a:srgbClr val="FF0000"/>
                          </a:solidFill>
                          <a:latin typeface="Calibri"/>
                          <a:cs typeface="Calibri"/>
                        </a:rPr>
                        <a:t>Madde</a:t>
                      </a:r>
                      <a:r>
                        <a:rPr sz="700" b="1" spc="5" dirty="0">
                          <a:solidFill>
                            <a:srgbClr val="FF0000"/>
                          </a:solidFill>
                          <a:latin typeface="Calibri"/>
                          <a:cs typeface="Calibri"/>
                        </a:rPr>
                        <a:t> </a:t>
                      </a:r>
                      <a:r>
                        <a:rPr sz="700" b="1" spc="-20" dirty="0">
                          <a:solidFill>
                            <a:srgbClr val="FF0000"/>
                          </a:solidFill>
                          <a:latin typeface="Calibri"/>
                          <a:cs typeface="Calibri"/>
                        </a:rPr>
                        <a:t>2026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spc="-10" dirty="0">
                          <a:solidFill>
                            <a:srgbClr val="FF0000"/>
                          </a:solidFill>
                          <a:latin typeface="Calibri"/>
                          <a:cs typeface="Calibri"/>
                        </a:rPr>
                        <a:t>Durumu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872607">
                <a:tc>
                  <a:txBody>
                    <a:bodyPr/>
                    <a:lstStyle/>
                    <a:p>
                      <a:pPr marL="68580" marR="1435735">
                        <a:lnSpc>
                          <a:spcPts val="969"/>
                        </a:lnSpc>
                        <a:spcBef>
                          <a:spcPts val="15"/>
                        </a:spcBef>
                      </a:pPr>
                      <a:r>
                        <a:rPr sz="1100" b="1" spc="-10" dirty="0">
                          <a:latin typeface="Calibri"/>
                          <a:cs typeface="Calibri"/>
                        </a:rPr>
                        <a:t>Tanımlar</a:t>
                      </a:r>
                      <a:r>
                        <a:rPr sz="1100" b="1" spc="500" dirty="0">
                          <a:latin typeface="Calibri"/>
                          <a:cs typeface="Calibri"/>
                        </a:rPr>
                        <a:t> </a:t>
                      </a:r>
                      <a:r>
                        <a:rPr sz="1100" b="1" dirty="0">
                          <a:latin typeface="Calibri"/>
                          <a:cs typeface="Calibri"/>
                        </a:rPr>
                        <a:t>3</a:t>
                      </a:r>
                      <a:r>
                        <a:rPr sz="1100" b="1" spc="-5" dirty="0">
                          <a:latin typeface="Calibri"/>
                          <a:cs typeface="Calibri"/>
                        </a:rPr>
                        <a:t> </a:t>
                      </a:r>
                      <a:r>
                        <a:rPr sz="1100" b="1" spc="-20" dirty="0">
                          <a:latin typeface="Calibri"/>
                          <a:cs typeface="Calibri"/>
                        </a:rPr>
                        <a:t>Madde</a:t>
                      </a:r>
                      <a:endParaRPr sz="11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437515">
                        <a:lnSpc>
                          <a:spcPts val="969"/>
                        </a:lnSpc>
                        <a:spcBef>
                          <a:spcPts val="15"/>
                        </a:spcBef>
                      </a:pPr>
                      <a:r>
                        <a:rPr sz="700" b="1" dirty="0">
                          <a:latin typeface="Calibri"/>
                          <a:cs typeface="Calibri"/>
                        </a:rPr>
                        <a:t>h)</a:t>
                      </a:r>
                      <a:r>
                        <a:rPr sz="700" b="1" spc="5" dirty="0">
                          <a:latin typeface="Calibri"/>
                          <a:cs typeface="Calibri"/>
                        </a:rPr>
                        <a:t> </a:t>
                      </a:r>
                      <a:r>
                        <a:rPr sz="700" b="1" spc="-10" dirty="0">
                          <a:latin typeface="Calibri"/>
                          <a:cs typeface="Calibri"/>
                        </a:rPr>
                        <a:t>Kullanıcı:</a:t>
                      </a:r>
                      <a:r>
                        <a:rPr sz="700" b="1" spc="15" dirty="0">
                          <a:latin typeface="Calibri"/>
                          <a:cs typeface="Calibri"/>
                        </a:rPr>
                        <a:t> </a:t>
                      </a:r>
                      <a:r>
                        <a:rPr sz="700" dirty="0">
                          <a:latin typeface="Calibri"/>
                          <a:cs typeface="Calibri"/>
                        </a:rPr>
                        <a:t>TAREKS</a:t>
                      </a:r>
                      <a:r>
                        <a:rPr sz="700" spc="10" dirty="0">
                          <a:latin typeface="Calibri"/>
                          <a:cs typeface="Calibri"/>
                        </a:rPr>
                        <a:t> </a:t>
                      </a:r>
                      <a:r>
                        <a:rPr sz="700" spc="-10" dirty="0">
                          <a:latin typeface="Calibri"/>
                          <a:cs typeface="Calibri"/>
                        </a:rPr>
                        <a:t>aracılığıyla</a:t>
                      </a:r>
                      <a:r>
                        <a:rPr sz="700" spc="5" dirty="0">
                          <a:latin typeface="Calibri"/>
                          <a:cs typeface="Calibri"/>
                        </a:rPr>
                        <a:t> </a:t>
                      </a:r>
                      <a:r>
                        <a:rPr sz="700" spc="-10" dirty="0">
                          <a:latin typeface="Calibri"/>
                          <a:cs typeface="Calibri"/>
                        </a:rPr>
                        <a:t>firmalar</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yapmak </a:t>
                      </a:r>
                      <a:r>
                        <a:rPr sz="700" spc="-10" dirty="0">
                          <a:latin typeface="Calibri"/>
                          <a:cs typeface="Calibri"/>
                        </a:rPr>
                        <a:t>üzere</a:t>
                      </a:r>
                      <a:r>
                        <a:rPr sz="700" spc="500" dirty="0">
                          <a:latin typeface="Calibri"/>
                          <a:cs typeface="Calibri"/>
                        </a:rPr>
                        <a:t> </a:t>
                      </a:r>
                      <a:r>
                        <a:rPr sz="700" spc="-10" dirty="0">
                          <a:latin typeface="Calibri"/>
                          <a:cs typeface="Calibri"/>
                        </a:rPr>
                        <a:t>yetkilendirilmiş</a:t>
                      </a:r>
                      <a:r>
                        <a:rPr sz="700" spc="65" dirty="0">
                          <a:latin typeface="Calibri"/>
                          <a:cs typeface="Calibri"/>
                        </a:rPr>
                        <a:t> </a:t>
                      </a:r>
                      <a:r>
                        <a:rPr sz="700" spc="-10" dirty="0">
                          <a:latin typeface="Calibri"/>
                          <a:cs typeface="Calibri"/>
                        </a:rPr>
                        <a:t>kişileri,</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5"/>
                        </a:spcBef>
                      </a:pPr>
                      <a:r>
                        <a:rPr sz="700" b="1" dirty="0">
                          <a:latin typeface="Calibri"/>
                          <a:cs typeface="Calibri"/>
                        </a:rPr>
                        <a:t>Firma</a:t>
                      </a:r>
                      <a:r>
                        <a:rPr sz="700" dirty="0">
                          <a:latin typeface="Calibri"/>
                          <a:cs typeface="Calibri"/>
                        </a:rPr>
                        <a:t>:</a:t>
                      </a:r>
                      <a:r>
                        <a:rPr sz="700" spc="-2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aracılığıyla yapılan </a:t>
                      </a:r>
                      <a:r>
                        <a:rPr sz="700" dirty="0">
                          <a:latin typeface="Calibri"/>
                          <a:cs typeface="Calibri"/>
                        </a:rPr>
                        <a:t>işlemlere</a:t>
                      </a:r>
                      <a:r>
                        <a:rPr sz="700" spc="-20" dirty="0">
                          <a:latin typeface="Calibri"/>
                          <a:cs typeface="Calibri"/>
                        </a:rPr>
                        <a:t> </a:t>
                      </a:r>
                      <a:r>
                        <a:rPr sz="700" dirty="0">
                          <a:latin typeface="Calibri"/>
                          <a:cs typeface="Calibri"/>
                        </a:rPr>
                        <a:t>konu</a:t>
                      </a:r>
                      <a:r>
                        <a:rPr sz="700" spc="-10" dirty="0">
                          <a:latin typeface="Calibri"/>
                          <a:cs typeface="Calibri"/>
                        </a:rPr>
                        <a:t> </a:t>
                      </a:r>
                      <a:r>
                        <a:rPr sz="700" dirty="0">
                          <a:latin typeface="Calibri"/>
                          <a:cs typeface="Calibri"/>
                        </a:rPr>
                        <a:t>olan kamu</a:t>
                      </a:r>
                      <a:r>
                        <a:rPr sz="700" spc="-10" dirty="0">
                          <a:latin typeface="Calibri"/>
                          <a:cs typeface="Calibri"/>
                        </a:rPr>
                        <a:t> kurumları</a:t>
                      </a:r>
                      <a:r>
                        <a:rPr sz="700" spc="-20" dirty="0">
                          <a:latin typeface="Calibri"/>
                          <a:cs typeface="Calibri"/>
                        </a:rPr>
                        <a:t> </a:t>
                      </a:r>
                      <a:r>
                        <a:rPr sz="700" dirty="0">
                          <a:latin typeface="Calibri"/>
                          <a:cs typeface="Calibri"/>
                        </a:rPr>
                        <a:t>dahil,</a:t>
                      </a:r>
                      <a:r>
                        <a:rPr sz="700" spc="-5" dirty="0">
                          <a:latin typeface="Calibri"/>
                          <a:cs typeface="Calibri"/>
                        </a:rPr>
                        <a:t> </a:t>
                      </a:r>
                      <a:r>
                        <a:rPr sz="700" spc="-25" dirty="0">
                          <a:latin typeface="Calibri"/>
                          <a:cs typeface="Calibri"/>
                        </a:rPr>
                        <a:t>tüm</a:t>
                      </a:r>
                      <a:endParaRPr sz="700">
                        <a:latin typeface="Calibri"/>
                        <a:cs typeface="Calibri"/>
                      </a:endParaRPr>
                    </a:p>
                    <a:p>
                      <a:pPr marL="67945">
                        <a:lnSpc>
                          <a:spcPct val="100000"/>
                        </a:lnSpc>
                        <a:spcBef>
                          <a:spcPts val="165"/>
                        </a:spcBef>
                      </a:pPr>
                      <a:r>
                        <a:rPr sz="700" dirty="0">
                          <a:latin typeface="Calibri"/>
                          <a:cs typeface="Calibri"/>
                        </a:rPr>
                        <a:t>gerçek</a:t>
                      </a:r>
                      <a:r>
                        <a:rPr sz="700" spc="-2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tüzel</a:t>
                      </a:r>
                      <a:r>
                        <a:rPr sz="700" spc="-20" dirty="0">
                          <a:latin typeface="Calibri"/>
                          <a:cs typeface="Calibri"/>
                        </a:rPr>
                        <a:t> </a:t>
                      </a:r>
                      <a:r>
                        <a:rPr sz="700" spc="-10" dirty="0">
                          <a:latin typeface="Calibri"/>
                          <a:cs typeface="Calibri"/>
                        </a:rPr>
                        <a:t>kişileri,</a:t>
                      </a:r>
                      <a:endParaRPr sz="700">
                        <a:latin typeface="Calibri"/>
                        <a:cs typeface="Calibri"/>
                      </a:endParaRPr>
                    </a:p>
                    <a:p>
                      <a:pPr marL="67945" marR="363855">
                        <a:lnSpc>
                          <a:spcPct val="117500"/>
                        </a:lnSpc>
                      </a:pPr>
                      <a:r>
                        <a:rPr sz="700" b="1" dirty="0">
                          <a:latin typeface="Calibri"/>
                          <a:cs typeface="Calibri"/>
                        </a:rPr>
                        <a:t>Firma </a:t>
                      </a:r>
                      <a:r>
                        <a:rPr sz="700" b="1" spc="-10" dirty="0">
                          <a:latin typeface="Calibri"/>
                          <a:cs typeface="Calibri"/>
                        </a:rPr>
                        <a:t>kullanıcısı</a:t>
                      </a:r>
                      <a:r>
                        <a:rPr sz="700" spc="-10" dirty="0">
                          <a:latin typeface="Calibri"/>
                          <a:cs typeface="Calibri"/>
                        </a:rPr>
                        <a:t>:</a:t>
                      </a:r>
                      <a:r>
                        <a:rPr sz="700" spc="5" dirty="0">
                          <a:latin typeface="Calibri"/>
                          <a:cs typeface="Calibri"/>
                        </a:rPr>
                        <a:t> </a:t>
                      </a:r>
                      <a:r>
                        <a:rPr sz="700" dirty="0">
                          <a:latin typeface="Calibri"/>
                          <a:cs typeface="Calibri"/>
                        </a:rPr>
                        <a:t>Firma </a:t>
                      </a:r>
                      <a:r>
                        <a:rPr sz="700" spc="-10" dirty="0">
                          <a:latin typeface="Calibri"/>
                          <a:cs typeface="Calibri"/>
                        </a:rPr>
                        <a:t>yetkilisi</a:t>
                      </a:r>
                      <a:r>
                        <a:rPr sz="700" spc="10" dirty="0">
                          <a:latin typeface="Calibri"/>
                          <a:cs typeface="Calibri"/>
                        </a:rPr>
                        <a:t> </a:t>
                      </a:r>
                      <a:r>
                        <a:rPr sz="700" spc="-10" dirty="0">
                          <a:latin typeface="Calibri"/>
                          <a:cs typeface="Calibri"/>
                        </a:rPr>
                        <a:t>tarafından</a:t>
                      </a:r>
                      <a:r>
                        <a:rPr sz="700" dirty="0">
                          <a:latin typeface="Calibri"/>
                          <a:cs typeface="Calibri"/>
                        </a:rPr>
                        <a:t> firma </a:t>
                      </a:r>
                      <a:r>
                        <a:rPr sz="700" spc="-10" dirty="0">
                          <a:latin typeface="Calibri"/>
                          <a:cs typeface="Calibri"/>
                        </a:rPr>
                        <a:t>adına</a:t>
                      </a:r>
                      <a:r>
                        <a:rPr sz="700" dirty="0">
                          <a:latin typeface="Calibri"/>
                          <a:cs typeface="Calibri"/>
                        </a:rPr>
                        <a:t> TAREKS'te</a:t>
                      </a:r>
                      <a:r>
                        <a:rPr sz="700" spc="-5"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yapmak</a:t>
                      </a:r>
                      <a:r>
                        <a:rPr sz="700" spc="500" dirty="0">
                          <a:latin typeface="Calibri"/>
                          <a:cs typeface="Calibri"/>
                        </a:rPr>
                        <a:t> </a:t>
                      </a:r>
                      <a:r>
                        <a:rPr sz="700" dirty="0">
                          <a:latin typeface="Calibri"/>
                          <a:cs typeface="Calibri"/>
                        </a:rPr>
                        <a:t>üzere</a:t>
                      </a:r>
                      <a:r>
                        <a:rPr sz="700" spc="20" dirty="0">
                          <a:latin typeface="Calibri"/>
                          <a:cs typeface="Calibri"/>
                        </a:rPr>
                        <a:t> </a:t>
                      </a:r>
                      <a:r>
                        <a:rPr sz="700" spc="-10" dirty="0">
                          <a:latin typeface="Calibri"/>
                          <a:cs typeface="Calibri"/>
                        </a:rPr>
                        <a:t>yetkilendirilmiş</a:t>
                      </a:r>
                      <a:r>
                        <a:rPr sz="700" spc="25" dirty="0">
                          <a:latin typeface="Calibri"/>
                          <a:cs typeface="Calibri"/>
                        </a:rPr>
                        <a:t> </a:t>
                      </a:r>
                      <a:r>
                        <a:rPr sz="700" spc="-10" dirty="0">
                          <a:latin typeface="Calibri"/>
                          <a:cs typeface="Calibri"/>
                        </a:rPr>
                        <a:t>kişiyi,</a:t>
                      </a:r>
                      <a:endParaRPr sz="700">
                        <a:latin typeface="Calibri"/>
                        <a:cs typeface="Calibri"/>
                      </a:endParaRPr>
                    </a:p>
                    <a:p>
                      <a:pPr marL="67945" marR="257810">
                        <a:lnSpc>
                          <a:spcPts val="1140"/>
                        </a:lnSpc>
                        <a:spcBef>
                          <a:spcPts val="45"/>
                        </a:spcBef>
                      </a:pPr>
                      <a:r>
                        <a:rPr sz="700" b="1" dirty="0">
                          <a:latin typeface="Calibri"/>
                          <a:cs typeface="Calibri"/>
                        </a:rPr>
                        <a:t>Firma</a:t>
                      </a:r>
                      <a:r>
                        <a:rPr sz="700" b="1" spc="-20" dirty="0">
                          <a:latin typeface="Calibri"/>
                          <a:cs typeface="Calibri"/>
                        </a:rPr>
                        <a:t> </a:t>
                      </a:r>
                      <a:r>
                        <a:rPr sz="700" b="1" spc="-10" dirty="0">
                          <a:latin typeface="Calibri"/>
                          <a:cs typeface="Calibri"/>
                        </a:rPr>
                        <a:t>yetkilisi</a:t>
                      </a:r>
                      <a:r>
                        <a:rPr sz="700" spc="-10" dirty="0">
                          <a:latin typeface="Calibri"/>
                          <a:cs typeface="Calibri"/>
                        </a:rPr>
                        <a:t>:</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imza</a:t>
                      </a:r>
                      <a:r>
                        <a:rPr sz="700" spc="-5" dirty="0">
                          <a:latin typeface="Calibri"/>
                          <a:cs typeface="Calibri"/>
                        </a:rPr>
                        <a:t> </a:t>
                      </a:r>
                      <a:r>
                        <a:rPr sz="700" spc="-10" dirty="0">
                          <a:latin typeface="Calibri"/>
                          <a:cs typeface="Calibri"/>
                        </a:rPr>
                        <a:t>sirkülerinde </a:t>
                      </a:r>
                      <a:r>
                        <a:rPr sz="700" dirty="0">
                          <a:latin typeface="Calibri"/>
                          <a:cs typeface="Calibri"/>
                        </a:rPr>
                        <a:t>yer</a:t>
                      </a:r>
                      <a:r>
                        <a:rPr sz="700" spc="-15"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firmayı</a:t>
                      </a:r>
                      <a:r>
                        <a:rPr sz="700" spc="-15" dirty="0">
                          <a:latin typeface="Calibri"/>
                          <a:cs typeface="Calibri"/>
                        </a:rPr>
                        <a:t> </a:t>
                      </a:r>
                      <a:r>
                        <a:rPr sz="700" dirty="0">
                          <a:latin typeface="Calibri"/>
                          <a:cs typeface="Calibri"/>
                        </a:rPr>
                        <a:t>temsil</a:t>
                      </a:r>
                      <a:r>
                        <a:rPr sz="700" spc="-15" dirty="0">
                          <a:latin typeface="Calibri"/>
                          <a:cs typeface="Calibri"/>
                        </a:rPr>
                        <a:t> </a:t>
                      </a:r>
                      <a:r>
                        <a:rPr sz="700" dirty="0">
                          <a:latin typeface="Calibri"/>
                          <a:cs typeface="Calibri"/>
                        </a:rPr>
                        <a:t>ve ilzama</a:t>
                      </a:r>
                      <a:r>
                        <a:rPr sz="700" spc="-10" dirty="0">
                          <a:latin typeface="Calibri"/>
                          <a:cs typeface="Calibri"/>
                        </a:rPr>
                        <a:t> </a:t>
                      </a:r>
                      <a:r>
                        <a:rPr sz="700" spc="-20" dirty="0">
                          <a:latin typeface="Calibri"/>
                          <a:cs typeface="Calibri"/>
                        </a:rPr>
                        <a:t>yet-</a:t>
                      </a:r>
                      <a:r>
                        <a:rPr sz="700" spc="500" dirty="0">
                          <a:latin typeface="Calibri"/>
                          <a:cs typeface="Calibri"/>
                        </a:rPr>
                        <a:t> </a:t>
                      </a:r>
                      <a:r>
                        <a:rPr sz="700" dirty="0">
                          <a:latin typeface="Calibri"/>
                          <a:cs typeface="Calibri"/>
                        </a:rPr>
                        <a:t>kili</a:t>
                      </a:r>
                      <a:r>
                        <a:rPr sz="700" spc="-40" dirty="0">
                          <a:latin typeface="Calibri"/>
                          <a:cs typeface="Calibri"/>
                        </a:rPr>
                        <a:t> </a:t>
                      </a:r>
                      <a:r>
                        <a:rPr sz="700" dirty="0">
                          <a:latin typeface="Calibri"/>
                          <a:cs typeface="Calibri"/>
                        </a:rPr>
                        <a:t>olan</a:t>
                      </a:r>
                      <a:r>
                        <a:rPr sz="700" spc="-30" dirty="0">
                          <a:latin typeface="Calibri"/>
                          <a:cs typeface="Calibri"/>
                        </a:rPr>
                        <a:t> </a:t>
                      </a:r>
                      <a:r>
                        <a:rPr sz="700" spc="-10" dirty="0">
                          <a:latin typeface="Calibri"/>
                          <a:cs typeface="Calibri"/>
                        </a:rPr>
                        <a:t>kişiyi,</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Genişletildi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78496">
                <a:tc>
                  <a:txBody>
                    <a:bodyPr/>
                    <a:lstStyle/>
                    <a:p>
                      <a:pPr marL="68580" marR="605790">
                        <a:lnSpc>
                          <a:spcPts val="969"/>
                        </a:lnSpc>
                        <a:spcBef>
                          <a:spcPts val="15"/>
                        </a:spcBef>
                      </a:pPr>
                      <a:r>
                        <a:rPr sz="1100" b="1" spc="-10" dirty="0">
                          <a:solidFill>
                            <a:srgbClr val="221F1F"/>
                          </a:solidFill>
                          <a:latin typeface="Calibri"/>
                          <a:cs typeface="Calibri"/>
                        </a:rPr>
                        <a:t>TAREKS</a:t>
                      </a:r>
                      <a:r>
                        <a:rPr sz="1100" b="1" spc="-20" dirty="0">
                          <a:solidFill>
                            <a:srgbClr val="221F1F"/>
                          </a:solidFill>
                          <a:latin typeface="Calibri"/>
                          <a:cs typeface="Calibri"/>
                        </a:rPr>
                        <a:t> </a:t>
                      </a:r>
                      <a:r>
                        <a:rPr sz="1100" b="1" dirty="0">
                          <a:solidFill>
                            <a:srgbClr val="221F1F"/>
                          </a:solidFill>
                          <a:latin typeface="Calibri"/>
                          <a:cs typeface="Calibri"/>
                        </a:rPr>
                        <a:t>ve</a:t>
                      </a:r>
                      <a:r>
                        <a:rPr sz="1100" b="1" spc="-15" dirty="0">
                          <a:solidFill>
                            <a:srgbClr val="221F1F"/>
                          </a:solidFill>
                          <a:latin typeface="Calibri"/>
                          <a:cs typeface="Calibri"/>
                        </a:rPr>
                        <a:t> </a:t>
                      </a:r>
                      <a:r>
                        <a:rPr sz="1100" b="1" spc="-20" dirty="0">
                          <a:solidFill>
                            <a:srgbClr val="221F1F"/>
                          </a:solidFill>
                          <a:latin typeface="Calibri"/>
                          <a:cs typeface="Calibri"/>
                        </a:rPr>
                        <a:t>firma </a:t>
                      </a:r>
                      <a:r>
                        <a:rPr sz="1100" b="1" spc="-10" dirty="0">
                          <a:solidFill>
                            <a:srgbClr val="221F1F"/>
                          </a:solidFill>
                          <a:latin typeface="Calibri"/>
                          <a:cs typeface="Calibri"/>
                        </a:rPr>
                        <a:t>tanımlaması</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4</a:t>
                      </a:r>
                      <a:endParaRPr sz="11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5" dirty="0">
                          <a:latin typeface="Calibri"/>
                          <a:cs typeface="Calibri"/>
                        </a:rPr>
                        <a:t> </a:t>
                      </a:r>
                      <a:r>
                        <a:rPr sz="700" spc="-10" dirty="0">
                          <a:latin typeface="Calibri"/>
                          <a:cs typeface="Calibri"/>
                        </a:rPr>
                        <a:t>kapsamı</a:t>
                      </a:r>
                      <a:r>
                        <a:rPr sz="700" dirty="0">
                          <a:latin typeface="Calibri"/>
                          <a:cs typeface="Calibri"/>
                        </a:rPr>
                        <a:t> </a:t>
                      </a:r>
                      <a:r>
                        <a:rPr sz="700" spc="-10" dirty="0">
                          <a:latin typeface="Calibri"/>
                          <a:cs typeface="Calibri"/>
                        </a:rPr>
                        <a:t>ürünleri</a:t>
                      </a:r>
                      <a:r>
                        <a:rPr sz="700" dirty="0">
                          <a:latin typeface="Calibri"/>
                          <a:cs typeface="Calibri"/>
                        </a:rPr>
                        <a:t> ithal</a:t>
                      </a:r>
                      <a:r>
                        <a:rPr sz="700" spc="5" dirty="0">
                          <a:latin typeface="Calibri"/>
                          <a:cs typeface="Calibri"/>
                        </a:rPr>
                        <a:t> </a:t>
                      </a:r>
                      <a:r>
                        <a:rPr sz="700" dirty="0">
                          <a:latin typeface="Calibri"/>
                          <a:cs typeface="Calibri"/>
                        </a:rPr>
                        <a:t>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spc="-10" dirty="0">
                          <a:latin typeface="Calibri"/>
                          <a:cs typeface="Calibri"/>
                        </a:rPr>
                        <a:t>29/12/2011</a:t>
                      </a:r>
                      <a:endParaRPr sz="700" dirty="0">
                        <a:latin typeface="Calibri"/>
                        <a:cs typeface="Calibri"/>
                      </a:endParaRPr>
                    </a:p>
                    <a:p>
                      <a:pPr marL="67945" marR="113664">
                        <a:lnSpc>
                          <a:spcPct val="101699"/>
                        </a:lnSpc>
                        <a:spcBef>
                          <a:spcPts val="5"/>
                        </a:spcBef>
                      </a:pPr>
                      <a:r>
                        <a:rPr sz="700" spc="-10" dirty="0">
                          <a:latin typeface="Calibri"/>
                          <a:cs typeface="Calibri"/>
                        </a:rPr>
                        <a:t>tarihli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28157</a:t>
                      </a:r>
                      <a:r>
                        <a:rPr sz="700" spc="-5" dirty="0">
                          <a:latin typeface="Calibri"/>
                          <a:cs typeface="Calibri"/>
                        </a:rPr>
                        <a:t> </a:t>
                      </a:r>
                      <a:r>
                        <a:rPr sz="700" spc="-10" dirty="0">
                          <a:latin typeface="Calibri"/>
                          <a:cs typeface="Calibri"/>
                        </a:rPr>
                        <a:t>sayılı </a:t>
                      </a:r>
                      <a:r>
                        <a:rPr sz="700" dirty="0">
                          <a:latin typeface="Calibri"/>
                          <a:cs typeface="Calibri"/>
                        </a:rPr>
                        <a:t>Resmî</a:t>
                      </a:r>
                      <a:r>
                        <a:rPr sz="700" spc="-10" dirty="0">
                          <a:latin typeface="Calibri"/>
                          <a:cs typeface="Calibri"/>
                        </a:rPr>
                        <a:t> </a:t>
                      </a:r>
                      <a:r>
                        <a:rPr sz="700" dirty="0">
                          <a:latin typeface="Calibri"/>
                          <a:cs typeface="Calibri"/>
                        </a:rPr>
                        <a:t>Gazete’de</a:t>
                      </a:r>
                      <a:r>
                        <a:rPr sz="700" spc="-10" dirty="0">
                          <a:latin typeface="Calibri"/>
                          <a:cs typeface="Calibri"/>
                        </a:rPr>
                        <a:t> yayımlanan</a:t>
                      </a:r>
                      <a:r>
                        <a:rPr sz="700" spc="-5" dirty="0">
                          <a:latin typeface="Calibri"/>
                          <a:cs typeface="Calibri"/>
                        </a:rPr>
                        <a:t> </a:t>
                      </a:r>
                      <a:r>
                        <a:rPr sz="700" dirty="0">
                          <a:latin typeface="Calibri"/>
                          <a:cs typeface="Calibri"/>
                        </a:rPr>
                        <a:t>Dış</a:t>
                      </a:r>
                      <a:r>
                        <a:rPr sz="700" spc="-5" dirty="0">
                          <a:latin typeface="Calibri"/>
                          <a:cs typeface="Calibri"/>
                        </a:rPr>
                        <a:t> </a:t>
                      </a:r>
                      <a:r>
                        <a:rPr sz="700" dirty="0">
                          <a:latin typeface="Calibri"/>
                          <a:cs typeface="Calibri"/>
                        </a:rPr>
                        <a:t>Ticarette</a:t>
                      </a:r>
                      <a:r>
                        <a:rPr sz="700" spc="-5" dirty="0">
                          <a:latin typeface="Calibri"/>
                          <a:cs typeface="Calibri"/>
                        </a:rPr>
                        <a:t> </a:t>
                      </a:r>
                      <a:r>
                        <a:rPr sz="700" dirty="0">
                          <a:latin typeface="Calibri"/>
                          <a:cs typeface="Calibri"/>
                        </a:rPr>
                        <a:t>Risk</a:t>
                      </a:r>
                      <a:r>
                        <a:rPr sz="700" spc="-10" dirty="0">
                          <a:latin typeface="Calibri"/>
                          <a:cs typeface="Calibri"/>
                        </a:rPr>
                        <a:t> Esaslı</a:t>
                      </a:r>
                      <a:r>
                        <a:rPr sz="700" spc="500" dirty="0">
                          <a:latin typeface="Calibri"/>
                          <a:cs typeface="Calibri"/>
                        </a:rPr>
                        <a:t> </a:t>
                      </a:r>
                      <a:r>
                        <a:rPr sz="700" dirty="0">
                          <a:latin typeface="Calibri"/>
                          <a:cs typeface="Calibri"/>
                        </a:rPr>
                        <a:t>Kontrol</a:t>
                      </a:r>
                      <a:r>
                        <a:rPr sz="700" spc="-35" dirty="0">
                          <a:latin typeface="Calibri"/>
                          <a:cs typeface="Calibri"/>
                        </a:rPr>
                        <a:t> </a:t>
                      </a:r>
                      <a:r>
                        <a:rPr sz="700" dirty="0">
                          <a:latin typeface="Calibri"/>
                          <a:cs typeface="Calibri"/>
                        </a:rPr>
                        <a:t>Sistemi</a:t>
                      </a:r>
                      <a:r>
                        <a:rPr sz="700" spc="-35" dirty="0">
                          <a:latin typeface="Calibri"/>
                          <a:cs typeface="Calibri"/>
                        </a:rPr>
                        <a:t> </a:t>
                      </a:r>
                      <a:r>
                        <a:rPr sz="700" dirty="0">
                          <a:latin typeface="Calibri"/>
                          <a:cs typeface="Calibri"/>
                        </a:rPr>
                        <a:t>Tebliği</a:t>
                      </a:r>
                      <a:r>
                        <a:rPr sz="700" spc="-30" dirty="0">
                          <a:latin typeface="Calibri"/>
                          <a:cs typeface="Calibri"/>
                        </a:rPr>
                        <a:t> </a:t>
                      </a:r>
                      <a:r>
                        <a:rPr sz="700" dirty="0">
                          <a:latin typeface="Calibri"/>
                          <a:cs typeface="Calibri"/>
                        </a:rPr>
                        <a:t>(Ürün</a:t>
                      </a:r>
                      <a:r>
                        <a:rPr sz="700" spc="-25" dirty="0">
                          <a:latin typeface="Calibri"/>
                          <a:cs typeface="Calibri"/>
                        </a:rPr>
                        <a:t> </a:t>
                      </a:r>
                      <a:r>
                        <a:rPr sz="700" dirty="0">
                          <a:latin typeface="Calibri"/>
                          <a:cs typeface="Calibri"/>
                        </a:rPr>
                        <a:t>Güvenliği</a:t>
                      </a:r>
                      <a:r>
                        <a:rPr sz="700" spc="-3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Denetimi:</a:t>
                      </a:r>
                      <a:r>
                        <a:rPr sz="700" spc="-25" dirty="0">
                          <a:latin typeface="Calibri"/>
                          <a:cs typeface="Calibri"/>
                        </a:rPr>
                        <a:t> </a:t>
                      </a:r>
                      <a:r>
                        <a:rPr sz="700" spc="-10" dirty="0">
                          <a:latin typeface="Calibri"/>
                          <a:cs typeface="Calibri"/>
                        </a:rPr>
                        <a:t>2011/53)</a:t>
                      </a:r>
                      <a:r>
                        <a:rPr sz="700" spc="500" dirty="0">
                          <a:latin typeface="Calibri"/>
                          <a:cs typeface="Calibri"/>
                        </a:rPr>
                        <a:t> </a:t>
                      </a:r>
                      <a:r>
                        <a:rPr sz="700" spc="-10" dirty="0">
                          <a:latin typeface="Calibri"/>
                          <a:cs typeface="Calibri"/>
                        </a:rPr>
                        <a:t>çerçevesinde</a:t>
                      </a:r>
                      <a:r>
                        <a:rPr sz="700" spc="5" dirty="0">
                          <a:latin typeface="Calibri"/>
                          <a:cs typeface="Calibri"/>
                        </a:rPr>
                        <a:t> </a:t>
                      </a:r>
                      <a:r>
                        <a:rPr sz="700" dirty="0">
                          <a:latin typeface="Calibri"/>
                          <a:cs typeface="Calibri"/>
                        </a:rPr>
                        <a:t>TAREKS’te</a:t>
                      </a:r>
                      <a:r>
                        <a:rPr sz="700" spc="10" dirty="0">
                          <a:latin typeface="Calibri"/>
                          <a:cs typeface="Calibri"/>
                        </a:rPr>
                        <a:t> </a:t>
                      </a:r>
                      <a:r>
                        <a:rPr sz="700" spc="-10" dirty="0">
                          <a:latin typeface="Calibri"/>
                          <a:cs typeface="Calibri"/>
                        </a:rPr>
                        <a:t>tanımlanması</a:t>
                      </a:r>
                      <a:r>
                        <a:rPr sz="700" dirty="0">
                          <a:latin typeface="Calibri"/>
                          <a:cs typeface="Calibri"/>
                        </a:rPr>
                        <a:t> ve</a:t>
                      </a:r>
                      <a:r>
                        <a:rPr sz="700" spc="5"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TAREKS’te</a:t>
                      </a:r>
                      <a:r>
                        <a:rPr sz="700" spc="10" dirty="0">
                          <a:latin typeface="Calibri"/>
                          <a:cs typeface="Calibri"/>
                        </a:rPr>
                        <a:t> </a:t>
                      </a:r>
                      <a:r>
                        <a:rPr sz="700" spc="-20" dirty="0">
                          <a:latin typeface="Calibri"/>
                          <a:cs typeface="Calibri"/>
                        </a:rPr>
                        <a:t>işlem</a:t>
                      </a:r>
                      <a:r>
                        <a:rPr sz="700" spc="500" dirty="0">
                          <a:latin typeface="Calibri"/>
                          <a:cs typeface="Calibri"/>
                        </a:rPr>
                        <a:t> </a:t>
                      </a:r>
                      <a:r>
                        <a:rPr sz="700" spc="-10" dirty="0">
                          <a:latin typeface="Calibri"/>
                          <a:cs typeface="Calibri"/>
                        </a:rPr>
                        <a:t>yapacak</a:t>
                      </a:r>
                      <a:r>
                        <a:rPr sz="700" dirty="0">
                          <a:latin typeface="Calibri"/>
                          <a:cs typeface="Calibri"/>
                        </a:rPr>
                        <a:t> en</a:t>
                      </a:r>
                      <a:r>
                        <a:rPr sz="700" spc="5" dirty="0">
                          <a:latin typeface="Calibri"/>
                          <a:cs typeface="Calibri"/>
                        </a:rPr>
                        <a:t> </a:t>
                      </a:r>
                      <a:r>
                        <a:rPr sz="700" dirty="0">
                          <a:latin typeface="Calibri"/>
                          <a:cs typeface="Calibri"/>
                        </a:rPr>
                        <a:t>az</a:t>
                      </a:r>
                      <a:r>
                        <a:rPr sz="700" spc="20" dirty="0">
                          <a:latin typeface="Calibri"/>
                          <a:cs typeface="Calibri"/>
                        </a:rPr>
                        <a:t> </a:t>
                      </a:r>
                      <a:r>
                        <a:rPr sz="700" dirty="0">
                          <a:latin typeface="Calibri"/>
                          <a:cs typeface="Calibri"/>
                        </a:rPr>
                        <a:t>bir </a:t>
                      </a:r>
                      <a:r>
                        <a:rPr sz="700" spc="-10" dirty="0">
                          <a:latin typeface="Calibri"/>
                          <a:cs typeface="Calibri"/>
                        </a:rPr>
                        <a:t>kullanıcının</a:t>
                      </a:r>
                      <a:r>
                        <a:rPr sz="700" spc="5" dirty="0">
                          <a:latin typeface="Calibri"/>
                          <a:cs typeface="Calibri"/>
                        </a:rPr>
                        <a:t> </a:t>
                      </a:r>
                      <a:r>
                        <a:rPr sz="700" spc="-10" dirty="0">
                          <a:latin typeface="Calibri"/>
                          <a:cs typeface="Calibri"/>
                        </a:rPr>
                        <a:t>yetkilendirilmiş</a:t>
                      </a:r>
                      <a:r>
                        <a:rPr sz="700" spc="10" dirty="0">
                          <a:latin typeface="Calibri"/>
                          <a:cs typeface="Calibri"/>
                        </a:rPr>
                        <a:t> </a:t>
                      </a:r>
                      <a:r>
                        <a:rPr sz="700" dirty="0">
                          <a:latin typeface="Calibri"/>
                          <a:cs typeface="Calibri"/>
                        </a:rPr>
                        <a:t>olması </a:t>
                      </a:r>
                      <a:r>
                        <a:rPr sz="700" spc="-10" dirty="0">
                          <a:latin typeface="Calibri"/>
                          <a:cs typeface="Calibri"/>
                        </a:rPr>
                        <a:t>gerekir.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22580" algn="just">
                        <a:lnSpc>
                          <a:spcPts val="969"/>
                        </a:lnSpc>
                        <a:spcBef>
                          <a:spcPts val="25"/>
                        </a:spcBef>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0" dirty="0">
                          <a:latin typeface="Calibri"/>
                          <a:cs typeface="Calibri"/>
                        </a:rPr>
                        <a:t> </a:t>
                      </a:r>
                      <a:r>
                        <a:rPr sz="700" spc="-10" dirty="0">
                          <a:latin typeface="Calibri"/>
                          <a:cs typeface="Calibri"/>
                        </a:rPr>
                        <a:t>kapsamı</a:t>
                      </a:r>
                      <a:r>
                        <a:rPr sz="700" spc="5" dirty="0">
                          <a:latin typeface="Calibri"/>
                          <a:cs typeface="Calibri"/>
                        </a:rPr>
                        <a:t> </a:t>
                      </a:r>
                      <a:r>
                        <a:rPr sz="700" spc="-10" dirty="0">
                          <a:latin typeface="Calibri"/>
                          <a:cs typeface="Calibri"/>
                        </a:rPr>
                        <a:t>ürünleri</a:t>
                      </a:r>
                      <a:r>
                        <a:rPr sz="700" dirty="0">
                          <a:latin typeface="Calibri"/>
                          <a:cs typeface="Calibri"/>
                        </a:rPr>
                        <a:t> ithal 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dirty="0">
                          <a:latin typeface="Calibri"/>
                          <a:cs typeface="Calibri"/>
                        </a:rPr>
                        <a:t>8/8/2025</a:t>
                      </a:r>
                      <a:r>
                        <a:rPr sz="700" spc="5" dirty="0">
                          <a:latin typeface="Calibri"/>
                          <a:cs typeface="Calibri"/>
                        </a:rPr>
                        <a:t> </a:t>
                      </a:r>
                      <a:r>
                        <a:rPr sz="700" spc="-10" dirty="0">
                          <a:latin typeface="Calibri"/>
                          <a:cs typeface="Calibri"/>
                        </a:rPr>
                        <a:t>tarihli</a:t>
                      </a:r>
                      <a:r>
                        <a:rPr sz="700"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32980</a:t>
                      </a:r>
                      <a:r>
                        <a:rPr sz="700" spc="-15" dirty="0">
                          <a:latin typeface="Calibri"/>
                          <a:cs typeface="Calibri"/>
                        </a:rPr>
                        <a:t> </a:t>
                      </a:r>
                      <a:r>
                        <a:rPr sz="700" spc="-10" dirty="0">
                          <a:latin typeface="Calibri"/>
                          <a:cs typeface="Calibri"/>
                        </a:rPr>
                        <a:t>sayılı</a:t>
                      </a:r>
                      <a:r>
                        <a:rPr sz="700" spc="-15" dirty="0">
                          <a:latin typeface="Calibri"/>
                          <a:cs typeface="Calibri"/>
                        </a:rPr>
                        <a:t> </a:t>
                      </a:r>
                      <a:r>
                        <a:rPr sz="700" dirty="0">
                          <a:latin typeface="Calibri"/>
                          <a:cs typeface="Calibri"/>
                        </a:rPr>
                        <a:t>Resmı</a:t>
                      </a:r>
                      <a:r>
                        <a:rPr sz="700" spc="-15" dirty="0">
                          <a:latin typeface="Calibri"/>
                          <a:cs typeface="Calibri"/>
                        </a:rPr>
                        <a:t> </a:t>
                      </a:r>
                      <a:r>
                        <a:rPr sz="700" dirty="0">
                          <a:latin typeface="Calibri"/>
                          <a:cs typeface="Calibri"/>
                        </a:rPr>
                        <a:t>Gazete'de</a:t>
                      </a:r>
                      <a:r>
                        <a:rPr sz="700" spc="-15" dirty="0">
                          <a:latin typeface="Calibri"/>
                          <a:cs typeface="Calibri"/>
                        </a:rPr>
                        <a:t> </a:t>
                      </a:r>
                      <a:r>
                        <a:rPr sz="700" spc="-10" dirty="0">
                          <a:latin typeface="Calibri"/>
                          <a:cs typeface="Calibri"/>
                        </a:rPr>
                        <a:t>yayımlanan</a:t>
                      </a:r>
                      <a:r>
                        <a:rPr sz="700" spc="-15" dirty="0">
                          <a:latin typeface="Calibri"/>
                          <a:cs typeface="Calibri"/>
                        </a:rPr>
                        <a:t> </a:t>
                      </a:r>
                      <a:r>
                        <a:rPr sz="700" dirty="0">
                          <a:latin typeface="Calibri"/>
                          <a:cs typeface="Calibri"/>
                        </a:rPr>
                        <a:t>Dış</a:t>
                      </a:r>
                      <a:r>
                        <a:rPr sz="700" spc="-10" dirty="0">
                          <a:latin typeface="Calibri"/>
                          <a:cs typeface="Calibri"/>
                        </a:rPr>
                        <a:t> </a:t>
                      </a:r>
                      <a:r>
                        <a:rPr sz="700" dirty="0">
                          <a:latin typeface="Calibri"/>
                          <a:cs typeface="Calibri"/>
                        </a:rPr>
                        <a:t>Ticarette</a:t>
                      </a:r>
                      <a:r>
                        <a:rPr sz="700" spc="-15" dirty="0">
                          <a:latin typeface="Calibri"/>
                          <a:cs typeface="Calibri"/>
                        </a:rPr>
                        <a:t> </a:t>
                      </a:r>
                      <a:r>
                        <a:rPr sz="700" dirty="0">
                          <a:latin typeface="Calibri"/>
                          <a:cs typeface="Calibri"/>
                        </a:rPr>
                        <a:t>Risk</a:t>
                      </a:r>
                      <a:r>
                        <a:rPr sz="700" spc="-15" dirty="0">
                          <a:latin typeface="Calibri"/>
                          <a:cs typeface="Calibri"/>
                        </a:rPr>
                        <a:t> </a:t>
                      </a:r>
                      <a:r>
                        <a:rPr sz="700" dirty="0">
                          <a:latin typeface="Calibri"/>
                          <a:cs typeface="Calibri"/>
                        </a:rPr>
                        <a:t>Esaslı</a:t>
                      </a:r>
                      <a:r>
                        <a:rPr sz="700" spc="-15" dirty="0">
                          <a:latin typeface="Calibri"/>
                          <a:cs typeface="Calibri"/>
                        </a:rPr>
                        <a:t> </a:t>
                      </a:r>
                      <a:r>
                        <a:rPr sz="700" dirty="0">
                          <a:latin typeface="Calibri"/>
                          <a:cs typeface="Calibri"/>
                        </a:rPr>
                        <a:t>Kontrol</a:t>
                      </a:r>
                      <a:r>
                        <a:rPr sz="700" spc="-20" dirty="0">
                          <a:latin typeface="Calibri"/>
                          <a:cs typeface="Calibri"/>
                        </a:rPr>
                        <a:t> </a:t>
                      </a:r>
                      <a:r>
                        <a:rPr sz="700" spc="-10" dirty="0">
                          <a:latin typeface="Calibri"/>
                          <a:cs typeface="Calibri"/>
                        </a:rPr>
                        <a:t>Sistemi</a:t>
                      </a:r>
                      <a:r>
                        <a:rPr sz="700" spc="500" dirty="0">
                          <a:latin typeface="Calibri"/>
                          <a:cs typeface="Calibri"/>
                        </a:rPr>
                        <a:t> </a:t>
                      </a:r>
                      <a:r>
                        <a:rPr sz="700" spc="-10" dirty="0">
                          <a:latin typeface="Calibri"/>
                          <a:cs typeface="Calibri"/>
                        </a:rPr>
                        <a:t>Hakkında</a:t>
                      </a:r>
                      <a:r>
                        <a:rPr sz="700" dirty="0">
                          <a:latin typeface="Calibri"/>
                          <a:cs typeface="Calibri"/>
                        </a:rPr>
                        <a:t> Tebliğ</a:t>
                      </a:r>
                      <a:r>
                        <a:rPr sz="700" spc="15"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Denetimi:</a:t>
                      </a:r>
                      <a:r>
                        <a:rPr sz="700" spc="15" dirty="0">
                          <a:latin typeface="Calibri"/>
                          <a:cs typeface="Calibri"/>
                        </a:rPr>
                        <a:t> </a:t>
                      </a:r>
                      <a:r>
                        <a:rPr sz="700" dirty="0">
                          <a:latin typeface="Calibri"/>
                          <a:cs typeface="Calibri"/>
                        </a:rPr>
                        <a:t>2025/28) </a:t>
                      </a:r>
                      <a:r>
                        <a:rPr sz="700" spc="-10" dirty="0">
                          <a:latin typeface="Calibri"/>
                          <a:cs typeface="Calibri"/>
                        </a:rPr>
                        <a:t>çerçevesinde</a:t>
                      </a:r>
                      <a:r>
                        <a:rPr sz="700" spc="5" dirty="0">
                          <a:latin typeface="Calibri"/>
                          <a:cs typeface="Calibri"/>
                        </a:rPr>
                        <a:t> </a:t>
                      </a:r>
                      <a:r>
                        <a:rPr sz="700" spc="-10" dirty="0">
                          <a:latin typeface="Calibri"/>
                          <a:cs typeface="Calibri"/>
                        </a:rPr>
                        <a:t>TAREKS'te</a:t>
                      </a:r>
                      <a:endParaRPr sz="700">
                        <a:latin typeface="Calibri"/>
                        <a:cs typeface="Calibri"/>
                      </a:endParaRPr>
                    </a:p>
                    <a:p>
                      <a:pPr marL="67945" marR="257175" algn="just">
                        <a:lnSpc>
                          <a:spcPts val="969"/>
                        </a:lnSpc>
                        <a:spcBef>
                          <a:spcPts val="20"/>
                        </a:spcBef>
                      </a:pPr>
                      <a:r>
                        <a:rPr sz="700" spc="-10" dirty="0">
                          <a:latin typeface="Calibri"/>
                          <a:cs typeface="Calibri"/>
                        </a:rPr>
                        <a:t>tanımlanması</a:t>
                      </a:r>
                      <a:r>
                        <a:rPr sz="700" spc="-20" dirty="0">
                          <a:latin typeface="Calibri"/>
                          <a:cs typeface="Calibri"/>
                        </a:rPr>
                        <a:t> </a:t>
                      </a:r>
                      <a:r>
                        <a:rPr sz="700" dirty="0">
                          <a:latin typeface="Calibri"/>
                          <a:cs typeface="Calibri"/>
                        </a:rPr>
                        <a:t>ve</a:t>
                      </a:r>
                      <a:r>
                        <a:rPr sz="700" spc="-20" dirty="0">
                          <a:latin typeface="Calibri"/>
                          <a:cs typeface="Calibri"/>
                        </a:rPr>
                        <a:t> </a:t>
                      </a:r>
                      <a:r>
                        <a:rPr sz="700" dirty="0">
                          <a:latin typeface="Calibri"/>
                          <a:cs typeface="Calibri"/>
                        </a:rPr>
                        <a:t>firma</a:t>
                      </a:r>
                      <a:r>
                        <a:rPr sz="700" spc="-10" dirty="0">
                          <a:latin typeface="Calibri"/>
                          <a:cs typeface="Calibri"/>
                        </a:rPr>
                        <a:t> adına</a:t>
                      </a:r>
                      <a:r>
                        <a:rPr sz="700" spc="-15" dirty="0">
                          <a:latin typeface="Calibri"/>
                          <a:cs typeface="Calibri"/>
                        </a:rPr>
                        <a:t> </a:t>
                      </a:r>
                      <a:r>
                        <a:rPr sz="700" dirty="0">
                          <a:latin typeface="Calibri"/>
                          <a:cs typeface="Calibri"/>
                        </a:rPr>
                        <a:t>TAREKS'te</a:t>
                      </a:r>
                      <a:r>
                        <a:rPr sz="700" spc="-20"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yapacak en</a:t>
                      </a:r>
                      <a:r>
                        <a:rPr sz="700" spc="-15" dirty="0">
                          <a:latin typeface="Calibri"/>
                          <a:cs typeface="Calibri"/>
                        </a:rPr>
                        <a:t> </a:t>
                      </a:r>
                      <a:r>
                        <a:rPr sz="700" dirty="0">
                          <a:latin typeface="Calibri"/>
                          <a:cs typeface="Calibri"/>
                        </a:rPr>
                        <a:t>az</a:t>
                      </a:r>
                      <a:r>
                        <a:rPr sz="700" spc="-5" dirty="0">
                          <a:latin typeface="Calibri"/>
                          <a:cs typeface="Calibri"/>
                        </a:rPr>
                        <a:t> </a:t>
                      </a:r>
                      <a:r>
                        <a:rPr sz="700" dirty="0">
                          <a:latin typeface="Calibri"/>
                          <a:cs typeface="Calibri"/>
                        </a:rPr>
                        <a:t>bir</a:t>
                      </a:r>
                      <a:r>
                        <a:rPr sz="700" spc="-15" dirty="0">
                          <a:latin typeface="Calibri"/>
                          <a:cs typeface="Calibri"/>
                        </a:rPr>
                        <a:t> </a:t>
                      </a:r>
                      <a:r>
                        <a:rPr sz="700" dirty="0">
                          <a:latin typeface="Calibri"/>
                          <a:cs typeface="Calibri"/>
                        </a:rPr>
                        <a:t>firma</a:t>
                      </a:r>
                      <a:r>
                        <a:rPr sz="700" spc="-15" dirty="0">
                          <a:latin typeface="Calibri"/>
                          <a:cs typeface="Calibri"/>
                        </a:rPr>
                        <a:t> </a:t>
                      </a:r>
                      <a:r>
                        <a:rPr sz="700" spc="-10" dirty="0">
                          <a:latin typeface="Calibri"/>
                          <a:cs typeface="Calibri"/>
                        </a:rPr>
                        <a:t>kullanıcısının</a:t>
                      </a:r>
                      <a:r>
                        <a:rPr sz="700" spc="500" dirty="0">
                          <a:latin typeface="Calibri"/>
                          <a:cs typeface="Calibri"/>
                        </a:rPr>
                        <a:t> </a:t>
                      </a:r>
                      <a:r>
                        <a:rPr sz="700" spc="-10" dirty="0">
                          <a:latin typeface="Calibri"/>
                          <a:cs typeface="Calibri"/>
                        </a:rPr>
                        <a:t>yetkilendirilmiş</a:t>
                      </a:r>
                      <a:r>
                        <a:rPr sz="700" spc="20" dirty="0">
                          <a:latin typeface="Calibri"/>
                          <a:cs typeface="Calibri"/>
                        </a:rPr>
                        <a:t> </a:t>
                      </a:r>
                      <a:r>
                        <a:rPr sz="700" dirty="0">
                          <a:latin typeface="Calibri"/>
                          <a:cs typeface="Calibri"/>
                        </a:rPr>
                        <a:t>olması</a:t>
                      </a:r>
                      <a:r>
                        <a:rPr sz="700" spc="15" dirty="0">
                          <a:latin typeface="Calibri"/>
                          <a:cs typeface="Calibri"/>
                        </a:rPr>
                        <a:t> </a:t>
                      </a:r>
                      <a:r>
                        <a:rPr sz="700" spc="-10" dirty="0">
                          <a:latin typeface="Calibri"/>
                          <a:cs typeface="Calibri"/>
                        </a:rPr>
                        <a:t>gerekir.</a:t>
                      </a:r>
                      <a:endParaRPr sz="70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506406">
                <a:tc>
                  <a:txBody>
                    <a:bodyPr/>
                    <a:lstStyle/>
                    <a:p>
                      <a:pPr marL="68580">
                        <a:lnSpc>
                          <a:spcPts val="940"/>
                        </a:lnSpc>
                      </a:pPr>
                      <a:r>
                        <a:rPr sz="1100" b="1" spc="-10" dirty="0">
                          <a:solidFill>
                            <a:srgbClr val="221F1F"/>
                          </a:solidFill>
                          <a:latin typeface="Calibri"/>
                          <a:cs typeface="Calibri"/>
                        </a:rPr>
                        <a:t>Kapsam</a:t>
                      </a:r>
                      <a:r>
                        <a:rPr sz="1100" b="1" spc="-35" dirty="0">
                          <a:solidFill>
                            <a:srgbClr val="221F1F"/>
                          </a:solidFill>
                          <a:latin typeface="Calibri"/>
                          <a:cs typeface="Calibri"/>
                        </a:rPr>
                        <a:t> </a:t>
                      </a:r>
                      <a:r>
                        <a:rPr sz="1100" b="1" spc="-20" dirty="0">
                          <a:solidFill>
                            <a:srgbClr val="221F1F"/>
                          </a:solidFill>
                          <a:latin typeface="Calibri"/>
                          <a:cs typeface="Calibri"/>
                        </a:rPr>
                        <a:t>dışı</a:t>
                      </a:r>
                      <a:endParaRPr sz="1100">
                        <a:latin typeface="Calibri"/>
                        <a:cs typeface="Calibri"/>
                      </a:endParaRPr>
                    </a:p>
                    <a:p>
                      <a:pPr marL="68580">
                        <a:lnSpc>
                          <a:spcPct val="100000"/>
                        </a:lnSpc>
                        <a:spcBef>
                          <a:spcPts val="25"/>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7</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dirty="0">
                          <a:latin typeface="Calibri"/>
                          <a:cs typeface="Calibri"/>
                        </a:rPr>
                        <a:t>idaresi</a:t>
                      </a:r>
                      <a:r>
                        <a:rPr sz="700" spc="10" dirty="0">
                          <a:latin typeface="Calibri"/>
                          <a:cs typeface="Calibri"/>
                        </a:rPr>
                        <a:t> </a:t>
                      </a:r>
                      <a:r>
                        <a:rPr sz="700" spc="-10" dirty="0">
                          <a:latin typeface="Calibri"/>
                          <a:cs typeface="Calibri"/>
                        </a:rPr>
                        <a:t>tarafından</a:t>
                      </a:r>
                      <a:r>
                        <a:rPr sz="700" dirty="0">
                          <a:latin typeface="Calibri"/>
                          <a:cs typeface="Calibri"/>
                        </a:rPr>
                        <a:t> başvuru</a:t>
                      </a:r>
                      <a:r>
                        <a:rPr sz="700" spc="-5" dirty="0">
                          <a:latin typeface="Calibri"/>
                          <a:cs typeface="Calibri"/>
                        </a:rPr>
                        <a:t> </a:t>
                      </a:r>
                      <a:r>
                        <a:rPr sz="700" spc="-10" dirty="0">
                          <a:latin typeface="Calibri"/>
                          <a:cs typeface="Calibri"/>
                        </a:rPr>
                        <a:t>konusu</a:t>
                      </a:r>
                      <a:r>
                        <a:rPr sz="700" dirty="0">
                          <a:latin typeface="Calibri"/>
                          <a:cs typeface="Calibri"/>
                        </a:rPr>
                        <a:t> </a:t>
                      </a:r>
                      <a:r>
                        <a:rPr sz="700" spc="-10" dirty="0">
                          <a:latin typeface="Calibri"/>
                          <a:cs typeface="Calibri"/>
                        </a:rPr>
                        <a:t>ithalat</a:t>
                      </a:r>
                      <a:r>
                        <a:rPr sz="700" spc="-5" dirty="0">
                          <a:latin typeface="Calibri"/>
                          <a:cs typeface="Calibri"/>
                        </a:rPr>
                        <a:t> </a:t>
                      </a:r>
                      <a:r>
                        <a:rPr sz="700" spc="-10" dirty="0">
                          <a:latin typeface="Calibri"/>
                          <a:cs typeface="Calibri"/>
                        </a:rPr>
                        <a:t>partisinin</a:t>
                      </a:r>
                      <a:r>
                        <a:rPr sz="700" spc="-5" dirty="0">
                          <a:latin typeface="Calibri"/>
                          <a:cs typeface="Calibri"/>
                        </a:rPr>
                        <a:t> </a:t>
                      </a:r>
                      <a:r>
                        <a:rPr sz="700" spc="-25" dirty="0">
                          <a:latin typeface="Calibri"/>
                          <a:cs typeface="Calibri"/>
                        </a:rPr>
                        <a:t>bu</a:t>
                      </a:r>
                      <a:endParaRPr sz="700" dirty="0">
                        <a:latin typeface="Calibri"/>
                        <a:cs typeface="Calibri"/>
                      </a:endParaRPr>
                    </a:p>
                    <a:p>
                      <a:pPr marL="67945" marR="181610">
                        <a:lnSpc>
                          <a:spcPct val="101299"/>
                        </a:lnSpc>
                      </a:pPr>
                      <a:r>
                        <a:rPr sz="700" dirty="0">
                          <a:latin typeface="Calibri"/>
                          <a:cs typeface="Calibri"/>
                        </a:rPr>
                        <a:t>Tebliğ</a:t>
                      </a:r>
                      <a:r>
                        <a:rPr sz="700" spc="10" dirty="0">
                          <a:latin typeface="Calibri"/>
                          <a:cs typeface="Calibri"/>
                        </a:rPr>
                        <a:t> </a:t>
                      </a:r>
                      <a:r>
                        <a:rPr sz="700" spc="-10" dirty="0">
                          <a:latin typeface="Calibri"/>
                          <a:cs typeface="Calibri"/>
                        </a:rPr>
                        <a:t>kapsamında</a:t>
                      </a:r>
                      <a:r>
                        <a:rPr sz="700" spc="10" dirty="0">
                          <a:latin typeface="Calibri"/>
                          <a:cs typeface="Calibri"/>
                        </a:rPr>
                        <a:t> </a:t>
                      </a:r>
                      <a:r>
                        <a:rPr sz="700" dirty="0">
                          <a:latin typeface="Calibri"/>
                          <a:cs typeface="Calibri"/>
                        </a:rPr>
                        <a:t>yer </a:t>
                      </a:r>
                      <a:r>
                        <a:rPr sz="700" spc="-10" dirty="0">
                          <a:latin typeface="Calibri"/>
                          <a:cs typeface="Calibri"/>
                        </a:rPr>
                        <a:t>aldığına</a:t>
                      </a:r>
                      <a:r>
                        <a:rPr sz="700" spc="10" dirty="0">
                          <a:latin typeface="Calibri"/>
                          <a:cs typeface="Calibri"/>
                        </a:rPr>
                        <a:t> </a:t>
                      </a:r>
                      <a:r>
                        <a:rPr sz="700" dirty="0">
                          <a:latin typeface="Calibri"/>
                          <a:cs typeface="Calibri"/>
                        </a:rPr>
                        <a:t>karar</a:t>
                      </a:r>
                      <a:r>
                        <a:rPr sz="700" spc="20" dirty="0">
                          <a:latin typeface="Calibri"/>
                          <a:cs typeface="Calibri"/>
                        </a:rPr>
                        <a:t> </a:t>
                      </a:r>
                      <a:r>
                        <a:rPr sz="700" spc="-10" dirty="0">
                          <a:latin typeface="Calibri"/>
                          <a:cs typeface="Calibri"/>
                        </a:rPr>
                        <a:t>verilmesi</a:t>
                      </a:r>
                      <a:r>
                        <a:rPr sz="700" dirty="0">
                          <a:latin typeface="Calibri"/>
                          <a:cs typeface="Calibri"/>
                        </a:rPr>
                        <a:t> </a:t>
                      </a:r>
                      <a:r>
                        <a:rPr sz="700" spc="-10" dirty="0">
                          <a:latin typeface="Calibri"/>
                          <a:cs typeface="Calibri"/>
                        </a:rPr>
                        <a:t>durumunda</a:t>
                      </a:r>
                      <a:r>
                        <a:rPr sz="700" spc="10" dirty="0">
                          <a:latin typeface="Calibri"/>
                          <a:cs typeface="Calibri"/>
                        </a:rPr>
                        <a:t> </a:t>
                      </a:r>
                      <a:r>
                        <a:rPr sz="700" spc="-10" dirty="0">
                          <a:latin typeface="Calibri"/>
                          <a:cs typeface="Calibri"/>
                        </a:rPr>
                        <a:t>kapsam</a:t>
                      </a:r>
                      <a:r>
                        <a:rPr sz="700" spc="500" dirty="0">
                          <a:latin typeface="Calibri"/>
                          <a:cs typeface="Calibri"/>
                        </a:rPr>
                        <a:t> </a:t>
                      </a:r>
                      <a:r>
                        <a:rPr sz="700" spc="-10" dirty="0">
                          <a:latin typeface="Calibri"/>
                          <a:cs typeface="Calibri"/>
                        </a:rPr>
                        <a:t>değerlendirmesi</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denetim</a:t>
                      </a:r>
                      <a:r>
                        <a:rPr sz="700" spc="20" dirty="0">
                          <a:latin typeface="Calibri"/>
                          <a:cs typeface="Calibri"/>
                        </a:rPr>
                        <a:t> </a:t>
                      </a:r>
                      <a:r>
                        <a:rPr sz="700" spc="-10" dirty="0">
                          <a:latin typeface="Calibri"/>
                          <a:cs typeface="Calibri"/>
                        </a:rPr>
                        <a:t>biriminin</a:t>
                      </a:r>
                      <a:r>
                        <a:rPr sz="700" spc="15" dirty="0">
                          <a:latin typeface="Calibri"/>
                          <a:cs typeface="Calibri"/>
                        </a:rPr>
                        <a:t> </a:t>
                      </a:r>
                      <a:r>
                        <a:rPr sz="700" dirty="0">
                          <a:latin typeface="Calibri"/>
                          <a:cs typeface="Calibri"/>
                        </a:rPr>
                        <a:t>teknik</a:t>
                      </a:r>
                      <a:r>
                        <a:rPr sz="700" spc="10" dirty="0">
                          <a:latin typeface="Calibri"/>
                          <a:cs typeface="Calibri"/>
                        </a:rPr>
                        <a:t> </a:t>
                      </a:r>
                      <a:r>
                        <a:rPr sz="700" spc="-10" dirty="0">
                          <a:latin typeface="Calibri"/>
                          <a:cs typeface="Calibri"/>
                        </a:rPr>
                        <a:t>incelemesi</a:t>
                      </a:r>
                      <a:r>
                        <a:rPr sz="700" spc="10" dirty="0">
                          <a:latin typeface="Calibri"/>
                          <a:cs typeface="Calibri"/>
                        </a:rPr>
                        <a:t> </a:t>
                      </a:r>
                      <a:r>
                        <a:rPr sz="700" spc="-10" dirty="0">
                          <a:latin typeface="Calibri"/>
                          <a:cs typeface="Calibri"/>
                        </a:rPr>
                        <a:t>neticesinde</a:t>
                      </a:r>
                      <a:r>
                        <a:rPr sz="700" spc="10" dirty="0">
                          <a:latin typeface="Calibri"/>
                          <a:cs typeface="Calibri"/>
                        </a:rPr>
                        <a:t> </a:t>
                      </a:r>
                      <a:r>
                        <a:rPr sz="700" spc="-25" dirty="0">
                          <a:latin typeface="Calibri"/>
                          <a:cs typeface="Calibri"/>
                        </a:rPr>
                        <a:t>de</a:t>
                      </a:r>
                      <a:r>
                        <a:rPr sz="700" spc="500" dirty="0">
                          <a:latin typeface="Calibri"/>
                          <a:cs typeface="Calibri"/>
                        </a:rPr>
                        <a:t> </a:t>
                      </a:r>
                      <a:r>
                        <a:rPr sz="700" spc="-10" dirty="0">
                          <a:latin typeface="Calibri"/>
                          <a:cs typeface="Calibri"/>
                        </a:rPr>
                        <a:t>belirlenebilir.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793861">
                <a:tc>
                  <a:txBody>
                    <a:bodyPr/>
                    <a:lstStyle/>
                    <a:p>
                      <a:pPr marL="68580" marR="600710">
                        <a:lnSpc>
                          <a:spcPts val="969"/>
                        </a:lnSpc>
                      </a:pPr>
                      <a:r>
                        <a:rPr sz="1100" b="1" spc="-20" dirty="0">
                          <a:solidFill>
                            <a:srgbClr val="221F1F"/>
                          </a:solidFill>
                          <a:latin typeface="Calibri"/>
                          <a:cs typeface="Calibri"/>
                        </a:rPr>
                        <a:t>Kullanıcıya</a:t>
                      </a:r>
                      <a:r>
                        <a:rPr sz="1100" b="1" spc="20" dirty="0">
                          <a:solidFill>
                            <a:srgbClr val="221F1F"/>
                          </a:solidFill>
                          <a:latin typeface="Calibri"/>
                          <a:cs typeface="Calibri"/>
                        </a:rPr>
                        <a:t> </a:t>
                      </a:r>
                      <a:r>
                        <a:rPr sz="1100" b="1" spc="-20" dirty="0">
                          <a:solidFill>
                            <a:srgbClr val="221F1F"/>
                          </a:solidFill>
                          <a:latin typeface="Calibri"/>
                          <a:cs typeface="Calibri"/>
                        </a:rPr>
                        <a:t>yapılan</a:t>
                      </a:r>
                      <a:r>
                        <a:rPr sz="1100" b="1" spc="30" dirty="0">
                          <a:solidFill>
                            <a:srgbClr val="221F1F"/>
                          </a:solidFill>
                          <a:latin typeface="Calibri"/>
                          <a:cs typeface="Calibri"/>
                        </a:rPr>
                        <a:t> </a:t>
                      </a:r>
                      <a:r>
                        <a:rPr sz="1100" b="1" spc="-10" dirty="0">
                          <a:solidFill>
                            <a:srgbClr val="221F1F"/>
                          </a:solidFill>
                          <a:latin typeface="Calibri"/>
                          <a:cs typeface="Calibri"/>
                        </a:rPr>
                        <a:t>bildirimler</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25" dirty="0">
                          <a:solidFill>
                            <a:srgbClr val="221F1F"/>
                          </a:solidFill>
                          <a:latin typeface="Calibri"/>
                          <a:cs typeface="Calibri"/>
                        </a:rPr>
                        <a:t>10</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a:t>
                      </a:r>
                      <a:r>
                        <a:rPr sz="700" spc="-10" dirty="0">
                          <a:latin typeface="Calibri"/>
                          <a:cs typeface="Calibri"/>
                        </a:rPr>
                        <a:t> </a:t>
                      </a:r>
                      <a:r>
                        <a:rPr sz="700" dirty="0">
                          <a:latin typeface="Calibri"/>
                          <a:cs typeface="Calibri"/>
                        </a:rPr>
                        <a:t>Denetim sürecine</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sonucuna</a:t>
                      </a:r>
                      <a:r>
                        <a:rPr sz="700" spc="-5" dirty="0">
                          <a:latin typeface="Calibri"/>
                          <a:cs typeface="Calibri"/>
                        </a:rPr>
                        <a:t> </a:t>
                      </a:r>
                      <a:r>
                        <a:rPr sz="700" dirty="0">
                          <a:latin typeface="Calibri"/>
                          <a:cs typeface="Calibri"/>
                        </a:rPr>
                        <a:t>ilişkin</a:t>
                      </a:r>
                      <a:r>
                        <a:rPr sz="700" spc="-10" dirty="0">
                          <a:latin typeface="Calibri"/>
                          <a:cs typeface="Calibri"/>
                        </a:rPr>
                        <a:t> bildirimler,</a:t>
                      </a:r>
                      <a:r>
                        <a:rPr sz="700" dirty="0">
                          <a:latin typeface="Calibri"/>
                          <a:cs typeface="Calibri"/>
                        </a:rPr>
                        <a:t> Dış</a:t>
                      </a:r>
                      <a:r>
                        <a:rPr sz="700" spc="-5" dirty="0">
                          <a:latin typeface="Calibri"/>
                          <a:cs typeface="Calibri"/>
                        </a:rPr>
                        <a:t> </a:t>
                      </a:r>
                      <a:r>
                        <a:rPr sz="700" dirty="0">
                          <a:latin typeface="Calibri"/>
                          <a:cs typeface="Calibri"/>
                        </a:rPr>
                        <a:t>Ticarette</a:t>
                      </a:r>
                      <a:r>
                        <a:rPr sz="700" spc="-10" dirty="0">
                          <a:latin typeface="Calibri"/>
                          <a:cs typeface="Calibri"/>
                        </a:rPr>
                        <a:t> </a:t>
                      </a:r>
                      <a:r>
                        <a:rPr sz="700" spc="-20" dirty="0">
                          <a:latin typeface="Calibri"/>
                          <a:cs typeface="Calibri"/>
                        </a:rPr>
                        <a:t>Risk</a:t>
                      </a:r>
                      <a:endParaRPr sz="700">
                        <a:latin typeface="Calibri"/>
                        <a:cs typeface="Calibri"/>
                      </a:endParaRPr>
                    </a:p>
                    <a:p>
                      <a:pPr marL="67945" marR="219710">
                        <a:lnSpc>
                          <a:spcPct val="106300"/>
                        </a:lnSpc>
                      </a:pPr>
                      <a:r>
                        <a:rPr sz="700" dirty="0">
                          <a:latin typeface="Calibri"/>
                          <a:cs typeface="Calibri"/>
                        </a:rPr>
                        <a:t>Esaslı</a:t>
                      </a:r>
                      <a:r>
                        <a:rPr sz="700" spc="-10" dirty="0">
                          <a:latin typeface="Calibri"/>
                          <a:cs typeface="Calibri"/>
                        </a:rPr>
                        <a:t> Kontrol</a:t>
                      </a:r>
                      <a:r>
                        <a:rPr sz="700" spc="-5" dirty="0">
                          <a:latin typeface="Calibri"/>
                          <a:cs typeface="Calibri"/>
                        </a:rPr>
                        <a:t> </a:t>
                      </a:r>
                      <a:r>
                        <a:rPr sz="700" dirty="0">
                          <a:latin typeface="Calibri"/>
                          <a:cs typeface="Calibri"/>
                        </a:rPr>
                        <a:t>Sistemi</a:t>
                      </a:r>
                      <a:r>
                        <a:rPr sz="700" spc="-5" dirty="0">
                          <a:latin typeface="Calibri"/>
                          <a:cs typeface="Calibri"/>
                        </a:rPr>
                        <a:t> </a:t>
                      </a:r>
                      <a:r>
                        <a:rPr sz="700" spc="-10" dirty="0">
                          <a:latin typeface="Calibri"/>
                          <a:cs typeface="Calibri"/>
                        </a:rPr>
                        <a:t>Tebliği </a:t>
                      </a:r>
                      <a:r>
                        <a:rPr sz="700" dirty="0">
                          <a:latin typeface="Calibri"/>
                          <a:cs typeface="Calibri"/>
                        </a:rPr>
                        <a:t>(Ürün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Denetimi:</a:t>
                      </a:r>
                      <a:r>
                        <a:rPr sz="700" spc="5" dirty="0">
                          <a:latin typeface="Calibri"/>
                          <a:cs typeface="Calibri"/>
                        </a:rPr>
                        <a:t> </a:t>
                      </a:r>
                      <a:r>
                        <a:rPr sz="700" spc="-10" dirty="0">
                          <a:latin typeface="Calibri"/>
                          <a:cs typeface="Calibri"/>
                        </a:rPr>
                        <a:t>2011/53)’nin</a:t>
                      </a:r>
                      <a:r>
                        <a:rPr sz="700" spc="500" dirty="0">
                          <a:latin typeface="Calibri"/>
                          <a:cs typeface="Calibri"/>
                        </a:rPr>
                        <a:t> </a:t>
                      </a:r>
                      <a:r>
                        <a:rPr sz="700" dirty="0">
                          <a:latin typeface="Calibri"/>
                          <a:cs typeface="Calibri"/>
                        </a:rPr>
                        <a:t>6</a:t>
                      </a:r>
                      <a:r>
                        <a:rPr sz="700" spc="15" dirty="0">
                          <a:latin typeface="Calibri"/>
                          <a:cs typeface="Calibri"/>
                        </a:rPr>
                        <a:t> </a:t>
                      </a:r>
                      <a:r>
                        <a:rPr sz="700" dirty="0">
                          <a:latin typeface="Calibri"/>
                          <a:cs typeface="Calibri"/>
                        </a:rPr>
                        <a:t>ncı</a:t>
                      </a:r>
                      <a:r>
                        <a:rPr sz="700" spc="15" dirty="0">
                          <a:latin typeface="Calibri"/>
                          <a:cs typeface="Calibri"/>
                        </a:rPr>
                        <a:t> </a:t>
                      </a:r>
                      <a:r>
                        <a:rPr sz="700" spc="-10" dirty="0">
                          <a:latin typeface="Calibri"/>
                          <a:cs typeface="Calibri"/>
                        </a:rPr>
                        <a:t>maddesi</a:t>
                      </a:r>
                      <a:r>
                        <a:rPr sz="700" spc="10" dirty="0">
                          <a:latin typeface="Calibri"/>
                          <a:cs typeface="Calibri"/>
                        </a:rPr>
                        <a:t> </a:t>
                      </a:r>
                      <a:r>
                        <a:rPr sz="700" spc="-10" dirty="0">
                          <a:latin typeface="Calibri"/>
                          <a:cs typeface="Calibri"/>
                        </a:rPr>
                        <a:t>kapsamında</a:t>
                      </a:r>
                      <a:r>
                        <a:rPr sz="700" spc="20" dirty="0">
                          <a:latin typeface="Calibri"/>
                          <a:cs typeface="Calibri"/>
                        </a:rPr>
                        <a:t> </a:t>
                      </a:r>
                      <a:r>
                        <a:rPr sz="700" spc="-10" dirty="0">
                          <a:latin typeface="Calibri"/>
                          <a:cs typeface="Calibri"/>
                        </a:rPr>
                        <a:t>yapılan</a:t>
                      </a:r>
                      <a:r>
                        <a:rPr sz="700" spc="20" dirty="0">
                          <a:latin typeface="Calibri"/>
                          <a:cs typeface="Calibri"/>
                        </a:rPr>
                        <a:t> </a:t>
                      </a:r>
                      <a:r>
                        <a:rPr sz="700" spc="-10" dirty="0">
                          <a:latin typeface="Calibri"/>
                          <a:cs typeface="Calibri"/>
                        </a:rPr>
                        <a:t>“Yetkilendirme</a:t>
                      </a:r>
                      <a:r>
                        <a:rPr sz="700" spc="15" dirty="0">
                          <a:latin typeface="Calibri"/>
                          <a:cs typeface="Calibri"/>
                        </a:rPr>
                        <a:t> </a:t>
                      </a:r>
                      <a:r>
                        <a:rPr sz="700" spc="-10" dirty="0">
                          <a:latin typeface="Calibri"/>
                          <a:cs typeface="Calibri"/>
                        </a:rPr>
                        <a:t>Başvuruları”</a:t>
                      </a:r>
                      <a:endParaRPr sz="700">
                        <a:latin typeface="Calibri"/>
                        <a:cs typeface="Calibri"/>
                      </a:endParaRPr>
                    </a:p>
                    <a:p>
                      <a:pPr marL="67945" marR="260985">
                        <a:lnSpc>
                          <a:spcPct val="106200"/>
                        </a:lnSpc>
                        <a:spcBef>
                          <a:spcPts val="10"/>
                        </a:spcBef>
                      </a:pPr>
                      <a:r>
                        <a:rPr sz="700" spc="-10" dirty="0">
                          <a:latin typeface="Calibri"/>
                          <a:cs typeface="Calibri"/>
                        </a:rPr>
                        <a:t>uygulamasında</a:t>
                      </a:r>
                      <a:r>
                        <a:rPr sz="700" spc="10" dirty="0">
                          <a:latin typeface="Calibri"/>
                          <a:cs typeface="Calibri"/>
                        </a:rPr>
                        <a:t> </a:t>
                      </a:r>
                      <a:r>
                        <a:rPr sz="700" spc="-10" dirty="0">
                          <a:latin typeface="Calibri"/>
                          <a:cs typeface="Calibri"/>
                        </a:rPr>
                        <a:t>kullanıcılar</a:t>
                      </a:r>
                      <a:r>
                        <a:rPr sz="700" spc="10" dirty="0">
                          <a:latin typeface="Calibri"/>
                          <a:cs typeface="Calibri"/>
                        </a:rPr>
                        <a:t> </a:t>
                      </a:r>
                      <a:r>
                        <a:rPr sz="700" spc="-10" dirty="0">
                          <a:latin typeface="Calibri"/>
                          <a:cs typeface="Calibri"/>
                        </a:rPr>
                        <a:t>tarafından</a:t>
                      </a:r>
                      <a:r>
                        <a:rPr sz="700" spc="25" dirty="0">
                          <a:latin typeface="Calibri"/>
                          <a:cs typeface="Calibri"/>
                        </a:rPr>
                        <a:t> </a:t>
                      </a:r>
                      <a:r>
                        <a:rPr sz="700" dirty="0">
                          <a:latin typeface="Calibri"/>
                          <a:cs typeface="Calibri"/>
                        </a:rPr>
                        <a:t>beyan</a:t>
                      </a:r>
                      <a:r>
                        <a:rPr sz="700" spc="15" dirty="0">
                          <a:latin typeface="Calibri"/>
                          <a:cs typeface="Calibri"/>
                        </a:rPr>
                        <a:t> </a:t>
                      </a:r>
                      <a:r>
                        <a:rPr sz="700" dirty="0">
                          <a:latin typeface="Calibri"/>
                          <a:cs typeface="Calibri"/>
                        </a:rPr>
                        <a:t>edilen</a:t>
                      </a:r>
                      <a:r>
                        <a:rPr sz="700" spc="25" dirty="0">
                          <a:latin typeface="Calibri"/>
                          <a:cs typeface="Calibri"/>
                        </a:rPr>
                        <a:t> </a:t>
                      </a:r>
                      <a:r>
                        <a:rPr sz="700" spc="-10" dirty="0">
                          <a:latin typeface="Calibri"/>
                          <a:cs typeface="Calibri"/>
                        </a:rPr>
                        <a:t>elektronik</a:t>
                      </a:r>
                      <a:r>
                        <a:rPr sz="700" spc="5" dirty="0">
                          <a:latin typeface="Calibri"/>
                          <a:cs typeface="Calibri"/>
                        </a:rPr>
                        <a:t> </a:t>
                      </a:r>
                      <a:r>
                        <a:rPr sz="700" spc="-20" dirty="0">
                          <a:latin typeface="Calibri"/>
                          <a:cs typeface="Calibri"/>
                        </a:rPr>
                        <a:t>posta</a:t>
                      </a:r>
                      <a:r>
                        <a:rPr sz="700" spc="500" dirty="0">
                          <a:latin typeface="Calibri"/>
                          <a:cs typeface="Calibri"/>
                        </a:rPr>
                        <a:t> </a:t>
                      </a:r>
                      <a:r>
                        <a:rPr sz="700" spc="-10" dirty="0">
                          <a:latin typeface="Calibri"/>
                          <a:cs typeface="Calibri"/>
                        </a:rPr>
                        <a:t>adresine</a:t>
                      </a:r>
                      <a:r>
                        <a:rPr sz="700" spc="20" dirty="0">
                          <a:latin typeface="Calibri"/>
                          <a:cs typeface="Calibri"/>
                        </a:rPr>
                        <a:t> </a:t>
                      </a:r>
                      <a:r>
                        <a:rPr sz="700" dirty="0">
                          <a:latin typeface="Calibri"/>
                          <a:cs typeface="Calibri"/>
                        </a:rPr>
                        <a:t>iletilir.</a:t>
                      </a:r>
                      <a:r>
                        <a:rPr sz="700" spc="25" dirty="0">
                          <a:latin typeface="Calibri"/>
                          <a:cs typeface="Calibri"/>
                        </a:rPr>
                        <a:t> </a:t>
                      </a:r>
                      <a:r>
                        <a:rPr sz="700" spc="-10" dirty="0">
                          <a:latin typeface="Calibri"/>
                          <a:cs typeface="Calibri"/>
                        </a:rPr>
                        <a:t>Kullanıcıya</a:t>
                      </a:r>
                      <a:r>
                        <a:rPr sz="700" spc="20" dirty="0">
                          <a:latin typeface="Calibri"/>
                          <a:cs typeface="Calibri"/>
                        </a:rPr>
                        <a:t> </a:t>
                      </a:r>
                      <a:r>
                        <a:rPr sz="700" spc="-10" dirty="0">
                          <a:latin typeface="Calibri"/>
                          <a:cs typeface="Calibri"/>
                        </a:rPr>
                        <a:t>ulaşmayan</a:t>
                      </a:r>
                      <a:r>
                        <a:rPr sz="700" spc="2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15" dirty="0">
                          <a:latin typeface="Calibri"/>
                          <a:cs typeface="Calibri"/>
                        </a:rPr>
                        <a:t> </a:t>
                      </a:r>
                      <a:r>
                        <a:rPr sz="700" spc="-10" dirty="0">
                          <a:latin typeface="Calibri"/>
                          <a:cs typeface="Calibri"/>
                        </a:rPr>
                        <a:t>sorumlu</a:t>
                      </a:r>
                      <a:r>
                        <a:rPr sz="700" spc="50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47320" algn="just">
                        <a:lnSpc>
                          <a:spcPts val="969"/>
                        </a:lnSpc>
                        <a:spcBef>
                          <a:spcPts val="15"/>
                        </a:spcBef>
                      </a:pPr>
                      <a:r>
                        <a:rPr sz="700" dirty="0">
                          <a:latin typeface="Calibri"/>
                          <a:cs typeface="Calibri"/>
                        </a:rPr>
                        <a:t>(2)Denetim</a:t>
                      </a:r>
                      <a:r>
                        <a:rPr sz="700" spc="35" dirty="0">
                          <a:latin typeface="Calibri"/>
                          <a:cs typeface="Calibri"/>
                        </a:rPr>
                        <a:t> </a:t>
                      </a:r>
                      <a:r>
                        <a:rPr sz="700" dirty="0">
                          <a:latin typeface="Calibri"/>
                          <a:cs typeface="Calibri"/>
                        </a:rPr>
                        <a:t>sürecine</a:t>
                      </a:r>
                      <a:r>
                        <a:rPr sz="700" spc="20" dirty="0">
                          <a:latin typeface="Calibri"/>
                          <a:cs typeface="Calibri"/>
                        </a:rPr>
                        <a:t> </a:t>
                      </a:r>
                      <a:r>
                        <a:rPr sz="700" dirty="0">
                          <a:latin typeface="Calibri"/>
                          <a:cs typeface="Calibri"/>
                        </a:rPr>
                        <a:t>ve</a:t>
                      </a:r>
                      <a:r>
                        <a:rPr sz="700" spc="25" dirty="0">
                          <a:latin typeface="Calibri"/>
                          <a:cs typeface="Calibri"/>
                        </a:rPr>
                        <a:t> </a:t>
                      </a:r>
                      <a:r>
                        <a:rPr sz="700" dirty="0">
                          <a:latin typeface="Calibri"/>
                          <a:cs typeface="Calibri"/>
                        </a:rPr>
                        <a:t>sonucuna</a:t>
                      </a:r>
                      <a:r>
                        <a:rPr sz="700" spc="25" dirty="0">
                          <a:latin typeface="Calibri"/>
                          <a:cs typeface="Calibri"/>
                        </a:rPr>
                        <a:t> </a:t>
                      </a:r>
                      <a:r>
                        <a:rPr sz="700" dirty="0">
                          <a:latin typeface="Calibri"/>
                          <a:cs typeface="Calibri"/>
                        </a:rPr>
                        <a:t>ilişkin</a:t>
                      </a:r>
                      <a:r>
                        <a:rPr sz="700" spc="25" dirty="0">
                          <a:latin typeface="Calibri"/>
                          <a:cs typeface="Calibri"/>
                        </a:rPr>
                        <a:t> </a:t>
                      </a:r>
                      <a:r>
                        <a:rPr sz="700" dirty="0">
                          <a:latin typeface="Calibri"/>
                          <a:cs typeface="Calibri"/>
                        </a:rPr>
                        <a:t>bildirimler,</a:t>
                      </a:r>
                      <a:r>
                        <a:rPr sz="700" spc="35" dirty="0">
                          <a:latin typeface="Calibri"/>
                          <a:cs typeface="Calibri"/>
                        </a:rPr>
                        <a:t> </a:t>
                      </a:r>
                      <a:r>
                        <a:rPr sz="700" dirty="0">
                          <a:latin typeface="Calibri"/>
                          <a:cs typeface="Calibri"/>
                        </a:rPr>
                        <a:t>Dış</a:t>
                      </a:r>
                      <a:r>
                        <a:rPr sz="700" spc="25" dirty="0">
                          <a:latin typeface="Calibri"/>
                          <a:cs typeface="Calibri"/>
                        </a:rPr>
                        <a:t> </a:t>
                      </a:r>
                      <a:r>
                        <a:rPr sz="700" dirty="0">
                          <a:latin typeface="Calibri"/>
                          <a:cs typeface="Calibri"/>
                        </a:rPr>
                        <a:t>Ticarette</a:t>
                      </a:r>
                      <a:r>
                        <a:rPr sz="700" spc="25" dirty="0">
                          <a:latin typeface="Calibri"/>
                          <a:cs typeface="Calibri"/>
                        </a:rPr>
                        <a:t> </a:t>
                      </a:r>
                      <a:r>
                        <a:rPr sz="700" dirty="0">
                          <a:latin typeface="Calibri"/>
                          <a:cs typeface="Calibri"/>
                        </a:rPr>
                        <a:t>Risk</a:t>
                      </a:r>
                      <a:r>
                        <a:rPr sz="700" spc="40" dirty="0">
                          <a:latin typeface="Calibri"/>
                          <a:cs typeface="Calibri"/>
                        </a:rPr>
                        <a:t> </a:t>
                      </a:r>
                      <a:r>
                        <a:rPr sz="700" dirty="0">
                          <a:latin typeface="Calibri"/>
                          <a:cs typeface="Calibri"/>
                        </a:rPr>
                        <a:t>Esaslı</a:t>
                      </a:r>
                      <a:r>
                        <a:rPr sz="700" spc="20" dirty="0">
                          <a:latin typeface="Calibri"/>
                          <a:cs typeface="Calibri"/>
                        </a:rPr>
                        <a:t> </a:t>
                      </a:r>
                      <a:r>
                        <a:rPr sz="700" spc="-10" dirty="0">
                          <a:latin typeface="Calibri"/>
                          <a:cs typeface="Calibri"/>
                        </a:rPr>
                        <a:t>Kontrol</a:t>
                      </a:r>
                      <a:r>
                        <a:rPr sz="700" spc="500" dirty="0">
                          <a:latin typeface="Calibri"/>
                          <a:cs typeface="Calibri"/>
                        </a:rPr>
                        <a:t> </a:t>
                      </a:r>
                      <a:r>
                        <a:rPr sz="700" dirty="0">
                          <a:latin typeface="Calibri"/>
                          <a:cs typeface="Calibri"/>
                        </a:rPr>
                        <a:t>Sistemi</a:t>
                      </a:r>
                      <a:r>
                        <a:rPr sz="700" spc="105" dirty="0">
                          <a:latin typeface="Calibri"/>
                          <a:cs typeface="Calibri"/>
                        </a:rPr>
                        <a:t> </a:t>
                      </a:r>
                      <a:r>
                        <a:rPr sz="700" dirty="0">
                          <a:latin typeface="Calibri"/>
                          <a:cs typeface="Calibri"/>
                        </a:rPr>
                        <a:t>Hakkında</a:t>
                      </a:r>
                      <a:r>
                        <a:rPr sz="700" spc="114" dirty="0">
                          <a:latin typeface="Calibri"/>
                          <a:cs typeface="Calibri"/>
                        </a:rPr>
                        <a:t> </a:t>
                      </a:r>
                      <a:r>
                        <a:rPr sz="700" dirty="0">
                          <a:latin typeface="Calibri"/>
                          <a:cs typeface="Calibri"/>
                        </a:rPr>
                        <a:t>Tebliğ</a:t>
                      </a:r>
                      <a:r>
                        <a:rPr sz="700" spc="120" dirty="0">
                          <a:latin typeface="Calibri"/>
                          <a:cs typeface="Calibri"/>
                        </a:rPr>
                        <a:t> </a:t>
                      </a:r>
                      <a:r>
                        <a:rPr sz="700" dirty="0">
                          <a:latin typeface="Calibri"/>
                          <a:cs typeface="Calibri"/>
                        </a:rPr>
                        <a:t>(Ürün</a:t>
                      </a:r>
                      <a:r>
                        <a:rPr sz="700" spc="110" dirty="0">
                          <a:latin typeface="Calibri"/>
                          <a:cs typeface="Calibri"/>
                        </a:rPr>
                        <a:t> </a:t>
                      </a:r>
                      <a:r>
                        <a:rPr sz="700" dirty="0">
                          <a:latin typeface="Calibri"/>
                          <a:cs typeface="Calibri"/>
                        </a:rPr>
                        <a:t>Güvenliği</a:t>
                      </a:r>
                      <a:r>
                        <a:rPr sz="700" spc="105" dirty="0">
                          <a:latin typeface="Calibri"/>
                          <a:cs typeface="Calibri"/>
                        </a:rPr>
                        <a:t> </a:t>
                      </a:r>
                      <a:r>
                        <a:rPr sz="700" dirty="0">
                          <a:latin typeface="Calibri"/>
                          <a:cs typeface="Calibri"/>
                        </a:rPr>
                        <a:t>ve</a:t>
                      </a:r>
                      <a:r>
                        <a:rPr sz="700" spc="110" dirty="0">
                          <a:latin typeface="Calibri"/>
                          <a:cs typeface="Calibri"/>
                        </a:rPr>
                        <a:t> </a:t>
                      </a:r>
                      <a:r>
                        <a:rPr sz="700" dirty="0">
                          <a:latin typeface="Calibri"/>
                          <a:cs typeface="Calibri"/>
                        </a:rPr>
                        <a:t>Denetimi:</a:t>
                      </a:r>
                      <a:r>
                        <a:rPr sz="700" spc="114" dirty="0">
                          <a:latin typeface="Calibri"/>
                          <a:cs typeface="Calibri"/>
                        </a:rPr>
                        <a:t> </a:t>
                      </a:r>
                      <a:r>
                        <a:rPr sz="700" dirty="0">
                          <a:latin typeface="Calibri"/>
                          <a:cs typeface="Calibri"/>
                        </a:rPr>
                        <a:t>2025/28)'in</a:t>
                      </a:r>
                      <a:r>
                        <a:rPr sz="700" spc="110" dirty="0">
                          <a:latin typeface="Calibri"/>
                          <a:cs typeface="Calibri"/>
                        </a:rPr>
                        <a:t> </a:t>
                      </a:r>
                      <a:r>
                        <a:rPr sz="700" dirty="0">
                          <a:latin typeface="Calibri"/>
                          <a:cs typeface="Calibri"/>
                        </a:rPr>
                        <a:t>5</a:t>
                      </a:r>
                      <a:r>
                        <a:rPr sz="700" spc="110" dirty="0">
                          <a:latin typeface="Calibri"/>
                          <a:cs typeface="Calibri"/>
                        </a:rPr>
                        <a:t> </a:t>
                      </a:r>
                      <a:r>
                        <a:rPr sz="700" dirty="0">
                          <a:latin typeface="Calibri"/>
                          <a:cs typeface="Calibri"/>
                        </a:rPr>
                        <a:t>inci</a:t>
                      </a:r>
                      <a:r>
                        <a:rPr sz="700" spc="110" dirty="0">
                          <a:latin typeface="Calibri"/>
                          <a:cs typeface="Calibri"/>
                        </a:rPr>
                        <a:t> </a:t>
                      </a:r>
                      <a:r>
                        <a:rPr sz="700" spc="-10" dirty="0">
                          <a:latin typeface="Calibri"/>
                          <a:cs typeface="Calibri"/>
                        </a:rPr>
                        <a:t>maddesi</a:t>
                      </a:r>
                      <a:r>
                        <a:rPr sz="700" spc="500" dirty="0">
                          <a:latin typeface="Calibri"/>
                          <a:cs typeface="Calibri"/>
                        </a:rPr>
                        <a:t> </a:t>
                      </a:r>
                      <a:r>
                        <a:rPr sz="700" dirty="0">
                          <a:latin typeface="Calibri"/>
                          <a:cs typeface="Calibri"/>
                        </a:rPr>
                        <a:t>kapsamında</a:t>
                      </a:r>
                      <a:r>
                        <a:rPr sz="700" spc="105" dirty="0">
                          <a:latin typeface="Calibri"/>
                          <a:cs typeface="Calibri"/>
                        </a:rPr>
                        <a:t> </a:t>
                      </a:r>
                      <a:r>
                        <a:rPr sz="700" dirty="0">
                          <a:latin typeface="Calibri"/>
                          <a:cs typeface="Calibri"/>
                        </a:rPr>
                        <a:t>yapılan</a:t>
                      </a:r>
                      <a:r>
                        <a:rPr sz="700" spc="110" dirty="0">
                          <a:latin typeface="Calibri"/>
                          <a:cs typeface="Calibri"/>
                        </a:rPr>
                        <a:t> </a:t>
                      </a:r>
                      <a:r>
                        <a:rPr sz="700" dirty="0">
                          <a:latin typeface="Calibri"/>
                          <a:cs typeface="Calibri"/>
                        </a:rPr>
                        <a:t>"Yetkilendirme</a:t>
                      </a:r>
                      <a:r>
                        <a:rPr sz="700" spc="100" dirty="0">
                          <a:latin typeface="Calibri"/>
                          <a:cs typeface="Calibri"/>
                        </a:rPr>
                        <a:t> </a:t>
                      </a:r>
                      <a:r>
                        <a:rPr sz="700" dirty="0">
                          <a:latin typeface="Calibri"/>
                          <a:cs typeface="Calibri"/>
                        </a:rPr>
                        <a:t>Başvuruları"</a:t>
                      </a:r>
                      <a:r>
                        <a:rPr sz="700" spc="114" dirty="0">
                          <a:latin typeface="Calibri"/>
                          <a:cs typeface="Calibri"/>
                        </a:rPr>
                        <a:t> </a:t>
                      </a:r>
                      <a:r>
                        <a:rPr sz="700" dirty="0">
                          <a:latin typeface="Calibri"/>
                          <a:cs typeface="Calibri"/>
                        </a:rPr>
                        <a:t>uygulamasında</a:t>
                      </a:r>
                      <a:r>
                        <a:rPr sz="700" spc="105" dirty="0">
                          <a:latin typeface="Calibri"/>
                          <a:cs typeface="Calibri"/>
                        </a:rPr>
                        <a:t> </a:t>
                      </a:r>
                      <a:r>
                        <a:rPr sz="700" dirty="0">
                          <a:latin typeface="Calibri"/>
                          <a:cs typeface="Calibri"/>
                        </a:rPr>
                        <a:t>firma</a:t>
                      </a:r>
                      <a:r>
                        <a:rPr sz="700" spc="110" dirty="0">
                          <a:latin typeface="Calibri"/>
                          <a:cs typeface="Calibri"/>
                        </a:rPr>
                        <a:t> </a:t>
                      </a:r>
                      <a:r>
                        <a:rPr sz="700" spc="-10" dirty="0">
                          <a:latin typeface="Calibri"/>
                          <a:cs typeface="Calibri"/>
                        </a:rPr>
                        <a:t>kullanıcıları</a:t>
                      </a:r>
                      <a:r>
                        <a:rPr sz="700" spc="500" dirty="0">
                          <a:latin typeface="Calibri"/>
                          <a:cs typeface="Calibri"/>
                        </a:rPr>
                        <a:t> </a:t>
                      </a:r>
                      <a:r>
                        <a:rPr sz="700" dirty="0">
                          <a:latin typeface="Calibri"/>
                          <a:cs typeface="Calibri"/>
                        </a:rPr>
                        <a:t>tarafından</a:t>
                      </a:r>
                      <a:r>
                        <a:rPr sz="700" spc="315" dirty="0">
                          <a:latin typeface="Calibri"/>
                          <a:cs typeface="Calibri"/>
                        </a:rPr>
                        <a:t> </a:t>
                      </a:r>
                      <a:r>
                        <a:rPr sz="700" dirty="0">
                          <a:latin typeface="Calibri"/>
                          <a:cs typeface="Calibri"/>
                        </a:rPr>
                        <a:t>beyan</a:t>
                      </a:r>
                      <a:r>
                        <a:rPr sz="700" spc="320" dirty="0">
                          <a:latin typeface="Calibri"/>
                          <a:cs typeface="Calibri"/>
                        </a:rPr>
                        <a:t> </a:t>
                      </a:r>
                      <a:r>
                        <a:rPr sz="700" dirty="0">
                          <a:latin typeface="Calibri"/>
                          <a:cs typeface="Calibri"/>
                        </a:rPr>
                        <a:t>edilen</a:t>
                      </a:r>
                      <a:r>
                        <a:rPr sz="700" spc="315" dirty="0">
                          <a:latin typeface="Calibri"/>
                          <a:cs typeface="Calibri"/>
                        </a:rPr>
                        <a:t> </a:t>
                      </a:r>
                      <a:r>
                        <a:rPr sz="700" dirty="0">
                          <a:latin typeface="Calibri"/>
                          <a:cs typeface="Calibri"/>
                        </a:rPr>
                        <a:t>elektronik</a:t>
                      </a:r>
                      <a:r>
                        <a:rPr sz="700" spc="305" dirty="0">
                          <a:latin typeface="Calibri"/>
                          <a:cs typeface="Calibri"/>
                        </a:rPr>
                        <a:t> </a:t>
                      </a:r>
                      <a:r>
                        <a:rPr sz="700" dirty="0">
                          <a:latin typeface="Calibri"/>
                          <a:cs typeface="Calibri"/>
                        </a:rPr>
                        <a:t>posta</a:t>
                      </a:r>
                      <a:r>
                        <a:rPr sz="700" spc="315" dirty="0">
                          <a:latin typeface="Calibri"/>
                          <a:cs typeface="Calibri"/>
                        </a:rPr>
                        <a:t> </a:t>
                      </a:r>
                      <a:r>
                        <a:rPr sz="700" dirty="0">
                          <a:latin typeface="Calibri"/>
                          <a:cs typeface="Calibri"/>
                        </a:rPr>
                        <a:t>adresine</a:t>
                      </a:r>
                      <a:r>
                        <a:rPr sz="700" spc="305" dirty="0">
                          <a:latin typeface="Calibri"/>
                          <a:cs typeface="Calibri"/>
                        </a:rPr>
                        <a:t> </a:t>
                      </a:r>
                      <a:r>
                        <a:rPr sz="700" dirty="0">
                          <a:latin typeface="Calibri"/>
                          <a:cs typeface="Calibri"/>
                        </a:rPr>
                        <a:t>iletilir.</a:t>
                      </a:r>
                      <a:r>
                        <a:rPr sz="700" spc="320" dirty="0">
                          <a:latin typeface="Calibri"/>
                          <a:cs typeface="Calibri"/>
                        </a:rPr>
                        <a:t> </a:t>
                      </a:r>
                      <a:r>
                        <a:rPr sz="700" dirty="0">
                          <a:latin typeface="Calibri"/>
                          <a:cs typeface="Calibri"/>
                        </a:rPr>
                        <a:t>Firma</a:t>
                      </a:r>
                      <a:r>
                        <a:rPr sz="700" spc="310" dirty="0">
                          <a:latin typeface="Calibri"/>
                          <a:cs typeface="Calibri"/>
                        </a:rPr>
                        <a:t> </a:t>
                      </a:r>
                      <a:r>
                        <a:rPr sz="700" spc="-10" dirty="0">
                          <a:latin typeface="Calibri"/>
                          <a:cs typeface="Calibri"/>
                        </a:rPr>
                        <a:t>kullanıcısına</a:t>
                      </a:r>
                      <a:endParaRPr sz="700">
                        <a:latin typeface="Calibri"/>
                        <a:cs typeface="Calibri"/>
                      </a:endParaRPr>
                    </a:p>
                    <a:p>
                      <a:pPr marL="67945" algn="just">
                        <a:lnSpc>
                          <a:spcPts val="955"/>
                        </a:lnSpc>
                      </a:pPr>
                      <a:r>
                        <a:rPr sz="700" spc="-10" dirty="0">
                          <a:latin typeface="Calibri"/>
                          <a:cs typeface="Calibri"/>
                        </a:rPr>
                        <a:t>ulaşmayan</a:t>
                      </a:r>
                      <a:r>
                        <a:rPr sz="700" spc="15" dirty="0">
                          <a:latin typeface="Calibri"/>
                          <a:cs typeface="Calibri"/>
                        </a:rPr>
                        <a:t> </a:t>
                      </a:r>
                      <a:r>
                        <a:rPr sz="700" spc="-10" dirty="0">
                          <a:latin typeface="Calibri"/>
                          <a:cs typeface="Calibri"/>
                        </a:rPr>
                        <a:t>bildirimlerden</a:t>
                      </a:r>
                      <a:r>
                        <a:rPr sz="700" spc="30" dirty="0">
                          <a:latin typeface="Calibri"/>
                          <a:cs typeface="Calibri"/>
                        </a:rPr>
                        <a:t> </a:t>
                      </a:r>
                      <a:r>
                        <a:rPr sz="700" spc="-10" dirty="0">
                          <a:latin typeface="Calibri"/>
                          <a:cs typeface="Calibri"/>
                        </a:rPr>
                        <a:t>Bakanlık</a:t>
                      </a:r>
                      <a:r>
                        <a:rPr sz="700" spc="10" dirty="0">
                          <a:latin typeface="Calibri"/>
                          <a:cs typeface="Calibri"/>
                        </a:rPr>
                        <a:t> </a:t>
                      </a:r>
                      <a:r>
                        <a:rPr sz="700" dirty="0">
                          <a:latin typeface="Calibri"/>
                          <a:cs typeface="Calibri"/>
                        </a:rPr>
                        <a:t>so-rumlu</a:t>
                      </a:r>
                      <a:r>
                        <a:rPr sz="700" spc="20" dirty="0">
                          <a:latin typeface="Calibri"/>
                          <a:cs typeface="Calibri"/>
                        </a:rPr>
                        <a:t> </a:t>
                      </a:r>
                      <a:r>
                        <a:rPr sz="700" spc="-10" dirty="0">
                          <a:latin typeface="Calibri"/>
                          <a:cs typeface="Calibri"/>
                        </a:rPr>
                        <a:t>değildir.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96935">
                <a:tc>
                  <a:txBody>
                    <a:bodyPr/>
                    <a:lstStyle/>
                    <a:p>
                      <a:pPr marL="68580" marR="561975">
                        <a:lnSpc>
                          <a:spcPts val="969"/>
                        </a:lnSpc>
                        <a:spcBef>
                          <a:spcPts val="5"/>
                        </a:spcBef>
                      </a:pPr>
                      <a:r>
                        <a:rPr sz="1100" b="1" dirty="0">
                          <a:latin typeface="Calibri"/>
                          <a:cs typeface="Calibri"/>
                        </a:rPr>
                        <a:t>TAREKS</a:t>
                      </a:r>
                      <a:r>
                        <a:rPr sz="1100" b="1" spc="-35" dirty="0">
                          <a:latin typeface="Calibri"/>
                          <a:cs typeface="Calibri"/>
                        </a:rPr>
                        <a:t> </a:t>
                      </a:r>
                      <a:r>
                        <a:rPr sz="1100" b="1" dirty="0">
                          <a:latin typeface="Calibri"/>
                          <a:cs typeface="Calibri"/>
                        </a:rPr>
                        <a:t>referans</a:t>
                      </a:r>
                      <a:r>
                        <a:rPr sz="1100" b="1" spc="-30" dirty="0">
                          <a:latin typeface="Calibri"/>
                          <a:cs typeface="Calibri"/>
                        </a:rPr>
                        <a:t> </a:t>
                      </a:r>
                      <a:r>
                        <a:rPr sz="1100" b="1" spc="-10" dirty="0">
                          <a:latin typeface="Calibri"/>
                          <a:cs typeface="Calibri"/>
                        </a:rPr>
                        <a:t>numarasının</a:t>
                      </a:r>
                      <a:r>
                        <a:rPr sz="1100" b="1" spc="500" dirty="0">
                          <a:latin typeface="Calibri"/>
                          <a:cs typeface="Calibri"/>
                        </a:rPr>
                        <a:t> </a:t>
                      </a:r>
                      <a:r>
                        <a:rPr sz="1100" b="1" dirty="0">
                          <a:latin typeface="Calibri"/>
                          <a:cs typeface="Calibri"/>
                        </a:rPr>
                        <a:t>gümrüklere</a:t>
                      </a:r>
                      <a:r>
                        <a:rPr sz="1100" b="1" spc="-30" dirty="0">
                          <a:latin typeface="Calibri"/>
                          <a:cs typeface="Calibri"/>
                        </a:rPr>
                        <a:t> </a:t>
                      </a:r>
                      <a:r>
                        <a:rPr sz="1100" b="1" spc="-10" dirty="0">
                          <a:latin typeface="Calibri"/>
                          <a:cs typeface="Calibri"/>
                        </a:rPr>
                        <a:t>beyanı</a:t>
                      </a:r>
                      <a:endParaRPr sz="1100">
                        <a:latin typeface="Calibri"/>
                        <a:cs typeface="Calibri"/>
                      </a:endParaRPr>
                    </a:p>
                    <a:p>
                      <a:pPr marL="68580">
                        <a:lnSpc>
                          <a:spcPts val="950"/>
                        </a:lnSpc>
                      </a:pPr>
                      <a:r>
                        <a:rPr sz="1100" b="1" spc="-10" dirty="0">
                          <a:solidFill>
                            <a:srgbClr val="221F1F"/>
                          </a:solidFill>
                          <a:latin typeface="Calibri"/>
                          <a:cs typeface="Calibri"/>
                        </a:rPr>
                        <a:t>MADDE</a:t>
                      </a:r>
                      <a:r>
                        <a:rPr sz="1100" b="1" spc="-55" dirty="0">
                          <a:solidFill>
                            <a:srgbClr val="221F1F"/>
                          </a:solidFill>
                          <a:latin typeface="Calibri"/>
                          <a:cs typeface="Calibri"/>
                        </a:rPr>
                        <a:t> </a:t>
                      </a:r>
                      <a:r>
                        <a:rPr sz="1100" b="1" spc="-25" dirty="0">
                          <a:solidFill>
                            <a:srgbClr val="221F1F"/>
                          </a:solidFill>
                          <a:latin typeface="Calibri"/>
                          <a:cs typeface="Calibri"/>
                        </a:rPr>
                        <a:t>11</a:t>
                      </a:r>
                      <a:endParaRPr sz="11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67665">
                        <a:lnSpc>
                          <a:spcPts val="969"/>
                        </a:lnSpc>
                        <a:spcBef>
                          <a:spcPts val="5"/>
                        </a:spcBef>
                      </a:pPr>
                      <a:r>
                        <a:rPr sz="700" dirty="0">
                          <a:latin typeface="Calibri"/>
                          <a:cs typeface="Calibri"/>
                        </a:rPr>
                        <a:t>(4)</a:t>
                      </a:r>
                      <a:r>
                        <a:rPr sz="700" spc="-15"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idarelerine</a:t>
                      </a:r>
                      <a:r>
                        <a:rPr sz="700" spc="-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0" dirty="0">
                          <a:latin typeface="Calibri"/>
                          <a:cs typeface="Calibri"/>
                        </a:rPr>
                        <a:t> </a:t>
                      </a:r>
                      <a:r>
                        <a:rPr sz="700" dirty="0">
                          <a:latin typeface="Calibri"/>
                          <a:cs typeface="Calibri"/>
                        </a:rPr>
                        <a:t>olarak</a:t>
                      </a:r>
                      <a:r>
                        <a:rPr sz="700" spc="-20" dirty="0">
                          <a:latin typeface="Calibri"/>
                          <a:cs typeface="Calibri"/>
                        </a:rPr>
                        <a:t> </a:t>
                      </a:r>
                      <a:r>
                        <a:rPr sz="700" spc="-10" dirty="0">
                          <a:latin typeface="Calibri"/>
                          <a:cs typeface="Calibri"/>
                        </a:rPr>
                        <a:t>beyan</a:t>
                      </a:r>
                      <a:r>
                        <a:rPr sz="700" spc="-15" dirty="0">
                          <a:latin typeface="Calibri"/>
                          <a:cs typeface="Calibri"/>
                        </a:rPr>
                        <a:t> </a:t>
                      </a:r>
                      <a:r>
                        <a:rPr sz="700" dirty="0">
                          <a:latin typeface="Calibri"/>
                          <a:cs typeface="Calibri"/>
                        </a:rPr>
                        <a:t>edilen</a:t>
                      </a:r>
                      <a:r>
                        <a:rPr sz="700" spc="-15" dirty="0">
                          <a:latin typeface="Calibri"/>
                          <a:cs typeface="Calibri"/>
                        </a:rPr>
                        <a:t> </a:t>
                      </a:r>
                      <a:r>
                        <a:rPr sz="700" spc="-10" dirty="0">
                          <a:latin typeface="Calibri"/>
                          <a:cs typeface="Calibri"/>
                        </a:rPr>
                        <a:t>ürünlerin</a:t>
                      </a:r>
                      <a:r>
                        <a:rPr sz="700" spc="500" dirty="0">
                          <a:latin typeface="Calibri"/>
                          <a:cs typeface="Calibri"/>
                        </a:rPr>
                        <a:t> </a:t>
                      </a:r>
                      <a:r>
                        <a:rPr sz="700" spc="-10" dirty="0">
                          <a:latin typeface="Calibri"/>
                          <a:cs typeface="Calibri"/>
                        </a:rPr>
                        <a:t>ithalatında,</a:t>
                      </a:r>
                      <a:r>
                        <a:rPr sz="700" spc="30" dirty="0">
                          <a:latin typeface="Calibri"/>
                          <a:cs typeface="Calibri"/>
                        </a:rPr>
                        <a:t> </a:t>
                      </a:r>
                      <a:r>
                        <a:rPr sz="700" dirty="0">
                          <a:latin typeface="Calibri"/>
                          <a:cs typeface="Calibri"/>
                        </a:rPr>
                        <a:t>20181900252013015773484</a:t>
                      </a:r>
                      <a:r>
                        <a:rPr sz="700" spc="20" dirty="0">
                          <a:latin typeface="Calibri"/>
                          <a:cs typeface="Calibri"/>
                        </a:rPr>
                        <a:t> </a:t>
                      </a:r>
                      <a:r>
                        <a:rPr sz="700" spc="-10" dirty="0">
                          <a:latin typeface="Calibri"/>
                          <a:cs typeface="Calibri"/>
                        </a:rPr>
                        <a:t>olarak</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23</a:t>
                      </a:r>
                      <a:r>
                        <a:rPr sz="700" spc="25" dirty="0">
                          <a:latin typeface="Calibri"/>
                          <a:cs typeface="Calibri"/>
                        </a:rPr>
                        <a:t> </a:t>
                      </a:r>
                      <a:r>
                        <a:rPr sz="700" spc="-10" dirty="0">
                          <a:latin typeface="Calibri"/>
                          <a:cs typeface="Calibri"/>
                        </a:rPr>
                        <a:t>haneli</a:t>
                      </a:r>
                      <a:endParaRPr sz="700">
                        <a:latin typeface="Calibri"/>
                        <a:cs typeface="Calibri"/>
                      </a:endParaRPr>
                    </a:p>
                    <a:p>
                      <a:pPr marL="67945" marR="100330">
                        <a:lnSpc>
                          <a:spcPts val="969"/>
                        </a:lnSpc>
                        <a:spcBef>
                          <a:spcPts val="15"/>
                        </a:spcBef>
                      </a:pPr>
                      <a:r>
                        <a:rPr sz="700" dirty="0">
                          <a:latin typeface="Calibri"/>
                          <a:cs typeface="Calibri"/>
                        </a:rPr>
                        <a:t>TAREKS</a:t>
                      </a:r>
                      <a:r>
                        <a:rPr sz="700" spc="15" dirty="0">
                          <a:latin typeface="Calibri"/>
                          <a:cs typeface="Calibri"/>
                        </a:rPr>
                        <a:t> </a:t>
                      </a:r>
                      <a:r>
                        <a:rPr sz="700" spc="-10" dirty="0">
                          <a:latin typeface="Calibri"/>
                          <a:cs typeface="Calibri"/>
                        </a:rPr>
                        <a:t>referans</a:t>
                      </a:r>
                      <a:r>
                        <a:rPr sz="700" spc="15" dirty="0">
                          <a:latin typeface="Calibri"/>
                          <a:cs typeface="Calibri"/>
                        </a:rPr>
                        <a:t> </a:t>
                      </a:r>
                      <a:r>
                        <a:rPr sz="700" spc="-10" dirty="0">
                          <a:latin typeface="Calibri"/>
                          <a:cs typeface="Calibri"/>
                        </a:rPr>
                        <a:t>numarası,</a:t>
                      </a:r>
                      <a:r>
                        <a:rPr sz="700" spc="20"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beyannamesinin</a:t>
                      </a:r>
                      <a:r>
                        <a:rPr sz="700" spc="15" dirty="0">
                          <a:latin typeface="Calibri"/>
                          <a:cs typeface="Calibri"/>
                        </a:rPr>
                        <a:t> </a:t>
                      </a:r>
                      <a:r>
                        <a:rPr sz="700" dirty="0">
                          <a:latin typeface="Calibri"/>
                          <a:cs typeface="Calibri"/>
                        </a:rPr>
                        <a:t>44</a:t>
                      </a:r>
                      <a:r>
                        <a:rPr sz="700" spc="10" dirty="0">
                          <a:latin typeface="Calibri"/>
                          <a:cs typeface="Calibri"/>
                        </a:rPr>
                        <a:t> </a:t>
                      </a:r>
                      <a:r>
                        <a:rPr sz="700" spc="-10" dirty="0">
                          <a:latin typeface="Calibri"/>
                          <a:cs typeface="Calibri"/>
                        </a:rPr>
                        <a:t>numaralı</a:t>
                      </a:r>
                      <a:r>
                        <a:rPr sz="700" spc="10" dirty="0">
                          <a:latin typeface="Calibri"/>
                          <a:cs typeface="Calibri"/>
                        </a:rPr>
                        <a:t> </a:t>
                      </a:r>
                      <a:r>
                        <a:rPr sz="700" spc="-10" dirty="0">
                          <a:latin typeface="Calibri"/>
                          <a:cs typeface="Calibri"/>
                        </a:rPr>
                        <a:t>hanesine</a:t>
                      </a:r>
                      <a:r>
                        <a:rPr sz="700" spc="500" dirty="0">
                          <a:latin typeface="Calibri"/>
                          <a:cs typeface="Calibri"/>
                        </a:rPr>
                        <a:t> </a:t>
                      </a:r>
                      <a:r>
                        <a:rPr sz="700" spc="-10" dirty="0">
                          <a:latin typeface="Calibri"/>
                          <a:cs typeface="Calibri"/>
                        </a:rPr>
                        <a:t>ithalatçı </a:t>
                      </a:r>
                      <a:r>
                        <a:rPr sz="700" dirty="0">
                          <a:latin typeface="Calibri"/>
                          <a:cs typeface="Calibri"/>
                        </a:rPr>
                        <a:t>firma </a:t>
                      </a:r>
                      <a:r>
                        <a:rPr sz="700" spc="-10" dirty="0">
                          <a:latin typeface="Calibri"/>
                          <a:cs typeface="Calibri"/>
                        </a:rPr>
                        <a:t>tarafından</a:t>
                      </a:r>
                      <a:r>
                        <a:rPr sz="700" dirty="0">
                          <a:latin typeface="Calibri"/>
                          <a:cs typeface="Calibri"/>
                        </a:rPr>
                        <a:t> </a:t>
                      </a:r>
                      <a:r>
                        <a:rPr sz="700" spc="-10" dirty="0">
                          <a:latin typeface="Calibri"/>
                          <a:cs typeface="Calibri"/>
                        </a:rPr>
                        <a:t>kaydedilir.</a:t>
                      </a:r>
                      <a:r>
                        <a:rPr sz="700" spc="5" dirty="0">
                          <a:latin typeface="Calibri"/>
                          <a:cs typeface="Calibri"/>
                        </a:rPr>
                        <a:t> </a:t>
                      </a:r>
                      <a:r>
                        <a:rPr sz="700" dirty="0">
                          <a:latin typeface="Calibri"/>
                          <a:cs typeface="Calibri"/>
                        </a:rPr>
                        <a:t>Kapsam dışı</a:t>
                      </a:r>
                      <a:r>
                        <a:rPr sz="700" spc="-5" dirty="0">
                          <a:latin typeface="Calibri"/>
                          <a:cs typeface="Calibri"/>
                        </a:rPr>
                        <a:t> </a:t>
                      </a:r>
                      <a:r>
                        <a:rPr sz="700" spc="-10" dirty="0">
                          <a:latin typeface="Calibri"/>
                          <a:cs typeface="Calibri"/>
                        </a:rPr>
                        <a:t>olarak</a:t>
                      </a:r>
                      <a:r>
                        <a:rPr sz="700" spc="-5" dirty="0">
                          <a:latin typeface="Calibri"/>
                          <a:cs typeface="Calibri"/>
                        </a:rPr>
                        <a:t> </a:t>
                      </a:r>
                      <a:r>
                        <a:rPr sz="700" dirty="0">
                          <a:latin typeface="Calibri"/>
                          <a:cs typeface="Calibri"/>
                        </a:rPr>
                        <a:t>beyan</a:t>
                      </a:r>
                      <a:r>
                        <a:rPr sz="700" spc="10" dirty="0">
                          <a:latin typeface="Calibri"/>
                          <a:cs typeface="Calibri"/>
                        </a:rPr>
                        <a:t> </a:t>
                      </a:r>
                      <a:r>
                        <a:rPr sz="700" spc="-10" dirty="0">
                          <a:latin typeface="Calibri"/>
                          <a:cs typeface="Calibri"/>
                        </a:rPr>
                        <a:t>edilen</a:t>
                      </a:r>
                      <a:endParaRPr sz="700">
                        <a:latin typeface="Calibri"/>
                        <a:cs typeface="Calibri"/>
                      </a:endParaRPr>
                    </a:p>
                    <a:p>
                      <a:pPr marL="67945" marR="100965">
                        <a:lnSpc>
                          <a:spcPts val="969"/>
                        </a:lnSpc>
                      </a:pPr>
                      <a:r>
                        <a:rPr sz="700" spc="-10" dirty="0">
                          <a:latin typeface="Calibri"/>
                          <a:cs typeface="Calibri"/>
                        </a:rPr>
                        <a:t>ürünlerin,</a:t>
                      </a:r>
                      <a:r>
                        <a:rPr sz="700" spc="1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gözetiminde</a:t>
                      </a:r>
                      <a:r>
                        <a:rPr sz="700" spc="10" dirty="0">
                          <a:latin typeface="Calibri"/>
                          <a:cs typeface="Calibri"/>
                        </a:rPr>
                        <a:t> </a:t>
                      </a:r>
                      <a:r>
                        <a:rPr sz="700" spc="-10" dirty="0">
                          <a:latin typeface="Calibri"/>
                          <a:cs typeface="Calibri"/>
                        </a:rPr>
                        <a:t>bulunması</a:t>
                      </a:r>
                      <a:r>
                        <a:rPr sz="700" spc="10" dirty="0">
                          <a:latin typeface="Calibri"/>
                          <a:cs typeface="Calibri"/>
                        </a:rPr>
                        <a:t> </a:t>
                      </a:r>
                      <a:r>
                        <a:rPr sz="700" spc="-10" dirty="0">
                          <a:latin typeface="Calibri"/>
                          <a:cs typeface="Calibri"/>
                        </a:rPr>
                        <a:t>kaydıyla</a:t>
                      </a:r>
                      <a:r>
                        <a:rPr sz="700" spc="1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idaresince</a:t>
                      </a:r>
                      <a:r>
                        <a:rPr sz="700" spc="500" dirty="0">
                          <a:latin typeface="Calibri"/>
                          <a:cs typeface="Calibri"/>
                        </a:rPr>
                        <a:t> </a:t>
                      </a:r>
                      <a:r>
                        <a:rPr sz="700" dirty="0">
                          <a:latin typeface="Calibri"/>
                          <a:cs typeface="Calibri"/>
                        </a:rPr>
                        <a:t>denetime</a:t>
                      </a:r>
                      <a:r>
                        <a:rPr sz="700" spc="5" dirty="0">
                          <a:latin typeface="Calibri"/>
                          <a:cs typeface="Calibri"/>
                        </a:rPr>
                        <a:t> </a:t>
                      </a:r>
                      <a:r>
                        <a:rPr sz="700" spc="-10" dirty="0">
                          <a:latin typeface="Calibri"/>
                          <a:cs typeface="Calibri"/>
                        </a:rPr>
                        <a:t>yönlendirilmesi</a:t>
                      </a:r>
                      <a:r>
                        <a:rPr sz="700" spc="5" dirty="0">
                          <a:latin typeface="Calibri"/>
                          <a:cs typeface="Calibri"/>
                        </a:rPr>
                        <a:t> </a:t>
                      </a:r>
                      <a:r>
                        <a:rPr sz="700" spc="-10" dirty="0">
                          <a:latin typeface="Calibri"/>
                          <a:cs typeface="Calibri"/>
                        </a:rPr>
                        <a:t>halinde,</a:t>
                      </a:r>
                      <a:r>
                        <a:rPr sz="700" spc="10" dirty="0">
                          <a:latin typeface="Calibri"/>
                          <a:cs typeface="Calibri"/>
                        </a:rPr>
                        <a:t> </a:t>
                      </a:r>
                      <a:r>
                        <a:rPr sz="700" dirty="0">
                          <a:latin typeface="Calibri"/>
                          <a:cs typeface="Calibri"/>
                        </a:rPr>
                        <a:t>5</a:t>
                      </a:r>
                      <a:r>
                        <a:rPr sz="700" spc="10" dirty="0">
                          <a:latin typeface="Calibri"/>
                          <a:cs typeface="Calibri"/>
                        </a:rPr>
                        <a:t> </a:t>
                      </a:r>
                      <a:r>
                        <a:rPr sz="700" dirty="0">
                          <a:latin typeface="Calibri"/>
                          <a:cs typeface="Calibri"/>
                        </a:rPr>
                        <a:t>inci madde</a:t>
                      </a:r>
                      <a:r>
                        <a:rPr sz="700" spc="10" dirty="0">
                          <a:latin typeface="Calibri"/>
                          <a:cs typeface="Calibri"/>
                        </a:rPr>
                        <a:t> </a:t>
                      </a:r>
                      <a:r>
                        <a:rPr sz="700" spc="-10" dirty="0">
                          <a:latin typeface="Calibri"/>
                          <a:cs typeface="Calibri"/>
                        </a:rPr>
                        <a:t>çerçevesinde</a:t>
                      </a:r>
                      <a:r>
                        <a:rPr sz="700" spc="5" dirty="0">
                          <a:latin typeface="Calibri"/>
                          <a:cs typeface="Calibri"/>
                        </a:rPr>
                        <a:t> </a:t>
                      </a:r>
                      <a:r>
                        <a:rPr sz="700" spc="-10" dirty="0">
                          <a:latin typeface="Calibri"/>
                          <a:cs typeface="Calibri"/>
                        </a:rPr>
                        <a:t>TAREKS</a:t>
                      </a:r>
                      <a:r>
                        <a:rPr sz="700" spc="500" dirty="0">
                          <a:latin typeface="Calibri"/>
                          <a:cs typeface="Calibri"/>
                        </a:rPr>
                        <a:t> </a:t>
                      </a:r>
                      <a:r>
                        <a:rPr sz="700" spc="-10" dirty="0">
                          <a:latin typeface="Calibri"/>
                          <a:cs typeface="Calibri"/>
                        </a:rPr>
                        <a:t>üzerinden</a:t>
                      </a:r>
                      <a:r>
                        <a:rPr sz="700" spc="25" dirty="0">
                          <a:latin typeface="Calibri"/>
                          <a:cs typeface="Calibri"/>
                        </a:rPr>
                        <a:t> </a:t>
                      </a:r>
                      <a:r>
                        <a:rPr sz="700" spc="-10" dirty="0">
                          <a:latin typeface="Calibri"/>
                          <a:cs typeface="Calibri"/>
                        </a:rPr>
                        <a:t>başvuru</a:t>
                      </a:r>
                      <a:r>
                        <a:rPr sz="700" spc="30" dirty="0">
                          <a:latin typeface="Calibri"/>
                          <a:cs typeface="Calibri"/>
                        </a:rPr>
                        <a:t> </a:t>
                      </a:r>
                      <a:r>
                        <a:rPr sz="700" spc="-10" dirty="0">
                          <a:latin typeface="Calibri"/>
                          <a:cs typeface="Calibri"/>
                        </a:rPr>
                        <a:t>yapılır.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p>
                      <a:pPr marL="67945">
                        <a:lnSpc>
                          <a:spcPct val="100000"/>
                        </a:lnSpc>
                        <a:spcBef>
                          <a:spcPts val="180"/>
                        </a:spcBef>
                      </a:pPr>
                      <a:r>
                        <a:rPr sz="700" dirty="0">
                          <a:latin typeface="Calibri"/>
                          <a:cs typeface="Calibri"/>
                        </a:rPr>
                        <a:t>Artık</a:t>
                      </a:r>
                      <a:r>
                        <a:rPr sz="700" spc="-2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5" dirty="0">
                          <a:latin typeface="Calibri"/>
                          <a:cs typeface="Calibri"/>
                        </a:rPr>
                        <a:t> </a:t>
                      </a:r>
                      <a:r>
                        <a:rPr sz="700" spc="-10" dirty="0">
                          <a:latin typeface="Calibri"/>
                          <a:cs typeface="Calibri"/>
                        </a:rPr>
                        <a:t>beyanı</a:t>
                      </a:r>
                      <a:r>
                        <a:rPr sz="700" spc="-20" dirty="0">
                          <a:latin typeface="Calibri"/>
                          <a:cs typeface="Calibri"/>
                        </a:rPr>
                        <a:t> </a:t>
                      </a:r>
                      <a:r>
                        <a:rPr sz="700" spc="-10" dirty="0">
                          <a:latin typeface="Calibri"/>
                          <a:cs typeface="Calibri"/>
                        </a:rPr>
                        <a:t>yapılamayacaktır.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847852">
                <a:tc>
                  <a:txBody>
                    <a:bodyPr/>
                    <a:lstStyle/>
                    <a:p>
                      <a:pPr marL="518159">
                        <a:lnSpc>
                          <a:spcPct val="100000"/>
                        </a:lnSpc>
                        <a:spcBef>
                          <a:spcPts val="85"/>
                        </a:spcBef>
                      </a:pPr>
                      <a:r>
                        <a:rPr sz="1100" b="1" spc="-10" dirty="0">
                          <a:solidFill>
                            <a:srgbClr val="221F1F"/>
                          </a:solidFill>
                          <a:latin typeface="Calibri"/>
                          <a:cs typeface="Calibri"/>
                        </a:rPr>
                        <a:t>İthalatçının sorumluluğu</a:t>
                      </a:r>
                      <a:endParaRPr sz="1100" dirty="0">
                        <a:latin typeface="Calibri"/>
                        <a:cs typeface="Calibri"/>
                      </a:endParaRPr>
                    </a:p>
                    <a:p>
                      <a:pPr marL="68580">
                        <a:lnSpc>
                          <a:spcPct val="100000"/>
                        </a:lnSpc>
                        <a:spcBef>
                          <a:spcPts val="15"/>
                        </a:spcBef>
                      </a:pP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35" dirty="0">
                          <a:solidFill>
                            <a:srgbClr val="221F1F"/>
                          </a:solidFill>
                          <a:latin typeface="Calibri"/>
                          <a:cs typeface="Calibri"/>
                        </a:rPr>
                        <a:t>12</a:t>
                      </a:r>
                      <a:endParaRPr sz="1100" dirty="0">
                        <a:latin typeface="Calibri"/>
                        <a:cs typeface="Calibri"/>
                      </a:endParaRPr>
                    </a:p>
                  </a:txBody>
                  <a:tcPr marL="0" marR="0" marT="978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20345" algn="just">
                        <a:lnSpc>
                          <a:spcPts val="969"/>
                        </a:lnSpc>
                        <a:spcBef>
                          <a:spcPts val="5"/>
                        </a:spcBef>
                      </a:pPr>
                      <a:r>
                        <a:rPr sz="700" dirty="0">
                          <a:latin typeface="Calibri"/>
                          <a:cs typeface="Calibri"/>
                        </a:rPr>
                        <a:t>(4)</a:t>
                      </a:r>
                      <a:r>
                        <a:rPr sz="700" spc="-5" dirty="0">
                          <a:latin typeface="Calibri"/>
                          <a:cs typeface="Calibri"/>
                        </a:rPr>
                        <a:t> </a:t>
                      </a:r>
                      <a:r>
                        <a:rPr sz="700" dirty="0">
                          <a:latin typeface="Calibri"/>
                          <a:cs typeface="Calibri"/>
                        </a:rPr>
                        <a:t>İthal</a:t>
                      </a:r>
                      <a:r>
                        <a:rPr sz="700" spc="-10" dirty="0">
                          <a:latin typeface="Calibri"/>
                          <a:cs typeface="Calibri"/>
                        </a:rPr>
                        <a:t> </a:t>
                      </a:r>
                      <a:r>
                        <a:rPr sz="700" dirty="0">
                          <a:latin typeface="Calibri"/>
                          <a:cs typeface="Calibri"/>
                        </a:rPr>
                        <a:t>edilmiş </a:t>
                      </a:r>
                      <a:r>
                        <a:rPr sz="700" spc="-10" dirty="0">
                          <a:latin typeface="Calibri"/>
                          <a:cs typeface="Calibri"/>
                        </a:rPr>
                        <a:t>ürünün</a:t>
                      </a:r>
                      <a:r>
                        <a:rPr sz="700" spc="-5" dirty="0">
                          <a:latin typeface="Calibri"/>
                          <a:cs typeface="Calibri"/>
                        </a:rPr>
                        <a:t> </a:t>
                      </a:r>
                      <a:r>
                        <a:rPr sz="700" dirty="0">
                          <a:latin typeface="Calibri"/>
                          <a:cs typeface="Calibri"/>
                        </a:rPr>
                        <a:t>GTİP’inin </a:t>
                      </a:r>
                      <a:r>
                        <a:rPr sz="700" spc="-10" dirty="0">
                          <a:latin typeface="Calibri"/>
                          <a:cs typeface="Calibri"/>
                        </a:rPr>
                        <a:t>Ek-</a:t>
                      </a:r>
                      <a:r>
                        <a:rPr sz="700" dirty="0">
                          <a:latin typeface="Calibri"/>
                          <a:cs typeface="Calibri"/>
                        </a:rPr>
                        <a:t>1’de</a:t>
                      </a:r>
                      <a:r>
                        <a:rPr sz="700" spc="-5"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aldığının</a:t>
                      </a:r>
                      <a:r>
                        <a:rPr sz="700" spc="-5" dirty="0">
                          <a:latin typeface="Calibri"/>
                          <a:cs typeface="Calibri"/>
                        </a:rPr>
                        <a:t> </a:t>
                      </a:r>
                      <a:r>
                        <a:rPr sz="700" spc="-10" dirty="0">
                          <a:latin typeface="Calibri"/>
                          <a:cs typeface="Calibri"/>
                        </a:rPr>
                        <a:t>sonradan</a:t>
                      </a:r>
                      <a:r>
                        <a:rPr sz="700" dirty="0">
                          <a:latin typeface="Calibri"/>
                          <a:cs typeface="Calibri"/>
                        </a:rPr>
                        <a:t> </a:t>
                      </a:r>
                      <a:r>
                        <a:rPr sz="700" spc="-10" dirty="0">
                          <a:latin typeface="Calibri"/>
                          <a:cs typeface="Calibri"/>
                        </a:rPr>
                        <a:t>yapılan</a:t>
                      </a:r>
                      <a:r>
                        <a:rPr sz="700" spc="500" dirty="0">
                          <a:latin typeface="Calibri"/>
                          <a:cs typeface="Calibri"/>
                        </a:rPr>
                        <a:t> </a:t>
                      </a:r>
                      <a:r>
                        <a:rPr sz="700" spc="-10" dirty="0">
                          <a:latin typeface="Calibri"/>
                          <a:cs typeface="Calibri"/>
                        </a:rPr>
                        <a:t>kontrol sonucunda</a:t>
                      </a:r>
                      <a:r>
                        <a:rPr sz="700" spc="15" dirty="0">
                          <a:latin typeface="Calibri"/>
                          <a:cs typeface="Calibri"/>
                        </a:rPr>
                        <a:t> </a:t>
                      </a:r>
                      <a:r>
                        <a:rPr sz="700" dirty="0">
                          <a:latin typeface="Calibri"/>
                          <a:cs typeface="Calibri"/>
                        </a:rPr>
                        <a:t>tespit</a:t>
                      </a:r>
                      <a:r>
                        <a:rPr sz="700" spc="5" dirty="0">
                          <a:latin typeface="Calibri"/>
                          <a:cs typeface="Calibri"/>
                        </a:rPr>
                        <a:t> </a:t>
                      </a:r>
                      <a:r>
                        <a:rPr sz="700" spc="-10" dirty="0">
                          <a:latin typeface="Calibri"/>
                          <a:cs typeface="Calibri"/>
                        </a:rPr>
                        <a:t>edilmesi</a:t>
                      </a:r>
                      <a:r>
                        <a:rPr sz="700" spc="-5" dirty="0">
                          <a:latin typeface="Calibri"/>
                          <a:cs typeface="Calibri"/>
                        </a:rPr>
                        <a:t> </a:t>
                      </a:r>
                      <a:r>
                        <a:rPr sz="700" spc="-10" dirty="0">
                          <a:latin typeface="Calibri"/>
                          <a:cs typeface="Calibri"/>
                        </a:rPr>
                        <a:t>halinde,</a:t>
                      </a:r>
                      <a:r>
                        <a:rPr sz="700" dirty="0">
                          <a:latin typeface="Calibri"/>
                          <a:cs typeface="Calibri"/>
                        </a:rPr>
                        <a:t> keyfiyet</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a:t>
                      </a:r>
                      <a:endParaRPr sz="700">
                        <a:latin typeface="Calibri"/>
                        <a:cs typeface="Calibri"/>
                      </a:endParaRPr>
                    </a:p>
                    <a:p>
                      <a:pPr marL="67945" marR="255270" algn="just">
                        <a:lnSpc>
                          <a:spcPts val="969"/>
                        </a:lnSpc>
                        <a:spcBef>
                          <a:spcPts val="15"/>
                        </a:spcBef>
                      </a:pPr>
                      <a:r>
                        <a:rPr sz="700" spc="-10" dirty="0">
                          <a:latin typeface="Calibri"/>
                          <a:cs typeface="Calibri"/>
                        </a:rPr>
                        <a:t>tarafından</a:t>
                      </a:r>
                      <a:r>
                        <a:rPr sz="700" spc="5" dirty="0">
                          <a:latin typeface="Calibri"/>
                          <a:cs typeface="Calibri"/>
                        </a:rPr>
                        <a:t> </a:t>
                      </a:r>
                      <a:r>
                        <a:rPr sz="700" dirty="0">
                          <a:latin typeface="Calibri"/>
                          <a:cs typeface="Calibri"/>
                        </a:rPr>
                        <a:t>Sanayi ve</a:t>
                      </a:r>
                      <a:r>
                        <a:rPr sz="700" spc="5" dirty="0">
                          <a:latin typeface="Calibri"/>
                          <a:cs typeface="Calibri"/>
                        </a:rPr>
                        <a:t> </a:t>
                      </a:r>
                      <a:r>
                        <a:rPr sz="700" spc="-10" dirty="0">
                          <a:latin typeface="Calibri"/>
                          <a:cs typeface="Calibri"/>
                        </a:rPr>
                        <a:t>Teknoloji</a:t>
                      </a:r>
                      <a:r>
                        <a:rPr sz="700" dirty="0">
                          <a:latin typeface="Calibri"/>
                          <a:cs typeface="Calibri"/>
                        </a:rPr>
                        <a:t> </a:t>
                      </a:r>
                      <a:r>
                        <a:rPr sz="700" spc="-10" dirty="0">
                          <a:latin typeface="Calibri"/>
                          <a:cs typeface="Calibri"/>
                        </a:rPr>
                        <a:t>Bakanlığına</a:t>
                      </a:r>
                      <a:r>
                        <a:rPr sz="700" spc="5" dirty="0">
                          <a:latin typeface="Calibri"/>
                          <a:cs typeface="Calibri"/>
                        </a:rPr>
                        <a:t> </a:t>
                      </a:r>
                      <a:r>
                        <a:rPr sz="700" spc="-10" dirty="0">
                          <a:latin typeface="Calibri"/>
                          <a:cs typeface="Calibri"/>
                        </a:rPr>
                        <a:t>bildirilir.</a:t>
                      </a:r>
                      <a:r>
                        <a:rPr sz="700" spc="15" dirty="0">
                          <a:latin typeface="Calibri"/>
                          <a:cs typeface="Calibri"/>
                        </a:rPr>
                        <a:t> </a:t>
                      </a:r>
                      <a:r>
                        <a:rPr sz="700" dirty="0">
                          <a:latin typeface="Calibri"/>
                          <a:cs typeface="Calibri"/>
                        </a:rPr>
                        <a:t>Sanayi ve</a:t>
                      </a:r>
                      <a:r>
                        <a:rPr sz="700" spc="5" dirty="0">
                          <a:latin typeface="Calibri"/>
                          <a:cs typeface="Calibri"/>
                        </a:rPr>
                        <a:t> </a:t>
                      </a:r>
                      <a:r>
                        <a:rPr sz="700" spc="-10" dirty="0">
                          <a:latin typeface="Calibri"/>
                          <a:cs typeface="Calibri"/>
                        </a:rPr>
                        <a:t>Teknoloji</a:t>
                      </a:r>
                      <a:r>
                        <a:rPr sz="700" spc="500" dirty="0">
                          <a:latin typeface="Calibri"/>
                          <a:cs typeface="Calibri"/>
                        </a:rPr>
                        <a:t> </a:t>
                      </a:r>
                      <a:r>
                        <a:rPr sz="700" spc="-10" dirty="0">
                          <a:latin typeface="Calibri"/>
                          <a:cs typeface="Calibri"/>
                        </a:rPr>
                        <a:t>Bakanlığının</a:t>
                      </a:r>
                      <a:r>
                        <a:rPr sz="700" dirty="0">
                          <a:latin typeface="Calibri"/>
                          <a:cs typeface="Calibri"/>
                        </a:rPr>
                        <a:t> ürünün </a:t>
                      </a:r>
                      <a:r>
                        <a:rPr sz="700" spc="-10" dirty="0">
                          <a:latin typeface="Calibri"/>
                          <a:cs typeface="Calibri"/>
                        </a:rPr>
                        <a:t>güvenli</a:t>
                      </a:r>
                      <a:r>
                        <a:rPr sz="700" spc="-5" dirty="0">
                          <a:latin typeface="Calibri"/>
                          <a:cs typeface="Calibri"/>
                        </a:rPr>
                        <a:t> </a:t>
                      </a:r>
                      <a:r>
                        <a:rPr sz="700" spc="-10" dirty="0">
                          <a:latin typeface="Calibri"/>
                          <a:cs typeface="Calibri"/>
                        </a:rPr>
                        <a:t>olmadığını</a:t>
                      </a:r>
                      <a:r>
                        <a:rPr sz="700" dirty="0">
                          <a:latin typeface="Calibri"/>
                          <a:cs typeface="Calibri"/>
                        </a:rPr>
                        <a:t> tespit</a:t>
                      </a:r>
                      <a:r>
                        <a:rPr sz="700" spc="-5" dirty="0">
                          <a:latin typeface="Calibri"/>
                          <a:cs typeface="Calibri"/>
                        </a:rPr>
                        <a:t> </a:t>
                      </a:r>
                      <a:r>
                        <a:rPr sz="700" dirty="0">
                          <a:latin typeface="Calibri"/>
                          <a:cs typeface="Calibri"/>
                        </a:rPr>
                        <a:t>ederek</a:t>
                      </a:r>
                      <a:r>
                        <a:rPr sz="700" spc="-5"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idaresine</a:t>
                      </a:r>
                      <a:r>
                        <a:rPr sz="700" spc="500" dirty="0">
                          <a:latin typeface="Calibri"/>
                          <a:cs typeface="Calibri"/>
                        </a:rPr>
                        <a:t> </a:t>
                      </a:r>
                      <a:r>
                        <a:rPr sz="700" spc="-10" dirty="0">
                          <a:latin typeface="Calibri"/>
                          <a:cs typeface="Calibri"/>
                        </a:rPr>
                        <a:t>bildirmesi</a:t>
                      </a:r>
                      <a:r>
                        <a:rPr sz="700" spc="20" dirty="0">
                          <a:latin typeface="Calibri"/>
                          <a:cs typeface="Calibri"/>
                        </a:rPr>
                        <a:t> </a:t>
                      </a:r>
                      <a:r>
                        <a:rPr sz="700" spc="-10" dirty="0">
                          <a:latin typeface="Calibri"/>
                          <a:cs typeface="Calibri"/>
                        </a:rPr>
                        <a:t>halinde,</a:t>
                      </a:r>
                      <a:r>
                        <a:rPr sz="700" spc="35" dirty="0">
                          <a:latin typeface="Calibri"/>
                          <a:cs typeface="Calibri"/>
                        </a:rPr>
                        <a:t> </a:t>
                      </a:r>
                      <a:r>
                        <a:rPr sz="700" spc="-10" dirty="0">
                          <a:latin typeface="Calibri"/>
                          <a:cs typeface="Calibri"/>
                        </a:rPr>
                        <a:t>uygunluk</a:t>
                      </a:r>
                      <a:r>
                        <a:rPr sz="700" spc="25" dirty="0">
                          <a:latin typeface="Calibri"/>
                          <a:cs typeface="Calibri"/>
                        </a:rPr>
                        <a:t> </a:t>
                      </a:r>
                      <a:r>
                        <a:rPr sz="700" spc="-10" dirty="0">
                          <a:latin typeface="Calibri"/>
                          <a:cs typeface="Calibri"/>
                        </a:rPr>
                        <a:t>değerlendirmesinin</a:t>
                      </a:r>
                      <a:r>
                        <a:rPr sz="700" spc="30" dirty="0">
                          <a:latin typeface="Calibri"/>
                          <a:cs typeface="Calibri"/>
                        </a:rPr>
                        <a:t> </a:t>
                      </a:r>
                      <a:r>
                        <a:rPr sz="700" dirty="0">
                          <a:latin typeface="Calibri"/>
                          <a:cs typeface="Calibri"/>
                        </a:rPr>
                        <a:t>olumsuz</a:t>
                      </a:r>
                      <a:r>
                        <a:rPr sz="700" spc="45" dirty="0">
                          <a:latin typeface="Calibri"/>
                          <a:cs typeface="Calibri"/>
                        </a:rPr>
                        <a:t> </a:t>
                      </a:r>
                      <a:r>
                        <a:rPr sz="700" spc="-10" dirty="0">
                          <a:latin typeface="Calibri"/>
                          <a:cs typeface="Calibri"/>
                        </a:rPr>
                        <a:t>sonuçlandığı</a:t>
                      </a:r>
                      <a:endParaRPr sz="700">
                        <a:latin typeface="Calibri"/>
                        <a:cs typeface="Calibri"/>
                      </a:endParaRPr>
                    </a:p>
                    <a:p>
                      <a:pPr marL="68580" algn="just">
                        <a:lnSpc>
                          <a:spcPts val="955"/>
                        </a:lnSpc>
                      </a:pPr>
                      <a:r>
                        <a:rPr sz="700" spc="-10" dirty="0">
                          <a:latin typeface="Calibri"/>
                          <a:cs typeface="Calibri"/>
                        </a:rPr>
                        <a:t>kabul</a:t>
                      </a:r>
                      <a:r>
                        <a:rPr sz="700" spc="-5" dirty="0">
                          <a:latin typeface="Calibri"/>
                          <a:cs typeface="Calibri"/>
                        </a:rPr>
                        <a:t> </a:t>
                      </a:r>
                      <a:r>
                        <a:rPr sz="700" spc="-10" dirty="0">
                          <a:latin typeface="Calibri"/>
                          <a:cs typeface="Calibri"/>
                        </a:rPr>
                        <a:t>edilir.</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(2)İthal</a:t>
                      </a:r>
                      <a:r>
                        <a:rPr sz="700" spc="35" dirty="0">
                          <a:latin typeface="Calibri"/>
                          <a:cs typeface="Calibri"/>
                        </a:rPr>
                        <a:t> </a:t>
                      </a:r>
                      <a:r>
                        <a:rPr sz="700" dirty="0">
                          <a:latin typeface="Calibri"/>
                          <a:cs typeface="Calibri"/>
                        </a:rPr>
                        <a:t>edilmiş</a:t>
                      </a:r>
                      <a:r>
                        <a:rPr sz="700" spc="35" dirty="0">
                          <a:latin typeface="Calibri"/>
                          <a:cs typeface="Calibri"/>
                        </a:rPr>
                        <a:t> </a:t>
                      </a:r>
                      <a:r>
                        <a:rPr sz="700" dirty="0">
                          <a:latin typeface="Calibri"/>
                          <a:cs typeface="Calibri"/>
                        </a:rPr>
                        <a:t>ürünün</a:t>
                      </a:r>
                      <a:r>
                        <a:rPr sz="700" spc="40" dirty="0">
                          <a:latin typeface="Calibri"/>
                          <a:cs typeface="Calibri"/>
                        </a:rPr>
                        <a:t> </a:t>
                      </a:r>
                      <a:r>
                        <a:rPr sz="700" dirty="0">
                          <a:latin typeface="Calibri"/>
                          <a:cs typeface="Calibri"/>
                        </a:rPr>
                        <a:t>GTİP'inin</a:t>
                      </a:r>
                      <a:r>
                        <a:rPr sz="700" spc="35" dirty="0">
                          <a:latin typeface="Calibri"/>
                          <a:cs typeface="Calibri"/>
                        </a:rPr>
                        <a:t> </a:t>
                      </a:r>
                      <a:r>
                        <a:rPr sz="700" spc="-10" dirty="0">
                          <a:latin typeface="Calibri"/>
                          <a:cs typeface="Calibri"/>
                        </a:rPr>
                        <a:t>Ek-</a:t>
                      </a:r>
                      <a:r>
                        <a:rPr sz="700" dirty="0">
                          <a:latin typeface="Calibri"/>
                          <a:cs typeface="Calibri"/>
                        </a:rPr>
                        <a:t>1'de</a:t>
                      </a:r>
                      <a:r>
                        <a:rPr sz="700" spc="40" dirty="0">
                          <a:latin typeface="Calibri"/>
                          <a:cs typeface="Calibri"/>
                        </a:rPr>
                        <a:t> </a:t>
                      </a:r>
                      <a:r>
                        <a:rPr sz="700" dirty="0">
                          <a:latin typeface="Calibri"/>
                          <a:cs typeface="Calibri"/>
                        </a:rPr>
                        <a:t>yer</a:t>
                      </a:r>
                      <a:r>
                        <a:rPr sz="700" spc="35" dirty="0">
                          <a:latin typeface="Calibri"/>
                          <a:cs typeface="Calibri"/>
                        </a:rPr>
                        <a:t> </a:t>
                      </a:r>
                      <a:r>
                        <a:rPr sz="700" dirty="0">
                          <a:latin typeface="Calibri"/>
                          <a:cs typeface="Calibri"/>
                        </a:rPr>
                        <a:t>aldığının</a:t>
                      </a:r>
                      <a:r>
                        <a:rPr sz="700" spc="50" dirty="0">
                          <a:latin typeface="Calibri"/>
                          <a:cs typeface="Calibri"/>
                        </a:rPr>
                        <a:t> </a:t>
                      </a:r>
                      <a:r>
                        <a:rPr sz="700" dirty="0">
                          <a:latin typeface="Calibri"/>
                          <a:cs typeface="Calibri"/>
                        </a:rPr>
                        <a:t>sonradan</a:t>
                      </a:r>
                      <a:r>
                        <a:rPr sz="700" spc="40" dirty="0">
                          <a:latin typeface="Calibri"/>
                          <a:cs typeface="Calibri"/>
                        </a:rPr>
                        <a:t> </a:t>
                      </a:r>
                      <a:r>
                        <a:rPr sz="700" dirty="0">
                          <a:latin typeface="Calibri"/>
                          <a:cs typeface="Calibri"/>
                        </a:rPr>
                        <a:t>yapılan</a:t>
                      </a:r>
                      <a:r>
                        <a:rPr sz="700" spc="35" dirty="0">
                          <a:latin typeface="Calibri"/>
                          <a:cs typeface="Calibri"/>
                        </a:rPr>
                        <a:t> </a:t>
                      </a:r>
                      <a:r>
                        <a:rPr sz="700" dirty="0">
                          <a:latin typeface="Calibri"/>
                          <a:cs typeface="Calibri"/>
                        </a:rPr>
                        <a:t>kontrol</a:t>
                      </a:r>
                      <a:r>
                        <a:rPr sz="700" spc="40" dirty="0">
                          <a:latin typeface="Calibri"/>
                          <a:cs typeface="Calibri"/>
                        </a:rPr>
                        <a:t> </a:t>
                      </a:r>
                      <a:r>
                        <a:rPr sz="700" spc="-25" dirty="0">
                          <a:latin typeface="Calibri"/>
                          <a:cs typeface="Calibri"/>
                        </a:rPr>
                        <a:t>ne-</a:t>
                      </a:r>
                      <a:endParaRPr sz="700">
                        <a:latin typeface="Calibri"/>
                        <a:cs typeface="Calibri"/>
                      </a:endParaRPr>
                    </a:p>
                    <a:p>
                      <a:pPr marL="67945" marR="148590">
                        <a:lnSpc>
                          <a:spcPct val="112500"/>
                        </a:lnSpc>
                      </a:pPr>
                      <a:r>
                        <a:rPr sz="700" dirty="0">
                          <a:latin typeface="Calibri"/>
                          <a:cs typeface="Calibri"/>
                        </a:rPr>
                        <a:t>ticesinde</a:t>
                      </a:r>
                      <a:r>
                        <a:rPr sz="700" spc="45" dirty="0">
                          <a:latin typeface="Calibri"/>
                          <a:cs typeface="Calibri"/>
                        </a:rPr>
                        <a:t> </a:t>
                      </a:r>
                      <a:r>
                        <a:rPr sz="700" dirty="0">
                          <a:latin typeface="Calibri"/>
                          <a:cs typeface="Calibri"/>
                        </a:rPr>
                        <a:t>tespit</a:t>
                      </a:r>
                      <a:r>
                        <a:rPr sz="700" spc="45" dirty="0">
                          <a:latin typeface="Calibri"/>
                          <a:cs typeface="Calibri"/>
                        </a:rPr>
                        <a:t> </a:t>
                      </a:r>
                      <a:r>
                        <a:rPr sz="700" dirty="0">
                          <a:latin typeface="Calibri"/>
                          <a:cs typeface="Calibri"/>
                        </a:rPr>
                        <a:t>edilmesi</a:t>
                      </a:r>
                      <a:r>
                        <a:rPr sz="700" spc="45" dirty="0">
                          <a:latin typeface="Calibri"/>
                          <a:cs typeface="Calibri"/>
                        </a:rPr>
                        <a:t> </a:t>
                      </a:r>
                      <a:r>
                        <a:rPr sz="700" dirty="0">
                          <a:latin typeface="Calibri"/>
                          <a:cs typeface="Calibri"/>
                        </a:rPr>
                        <a:t>halinde,</a:t>
                      </a:r>
                      <a:r>
                        <a:rPr sz="700" spc="55" dirty="0">
                          <a:latin typeface="Calibri"/>
                          <a:cs typeface="Calibri"/>
                        </a:rPr>
                        <a:t> </a:t>
                      </a:r>
                      <a:r>
                        <a:rPr sz="700" dirty="0">
                          <a:latin typeface="Calibri"/>
                          <a:cs typeface="Calibri"/>
                        </a:rPr>
                        <a:t>ilgili</a:t>
                      </a:r>
                      <a:r>
                        <a:rPr sz="700" spc="45" dirty="0">
                          <a:latin typeface="Calibri"/>
                          <a:cs typeface="Calibri"/>
                        </a:rPr>
                        <a:t> </a:t>
                      </a:r>
                      <a:r>
                        <a:rPr sz="700" dirty="0">
                          <a:latin typeface="Calibri"/>
                          <a:cs typeface="Calibri"/>
                        </a:rPr>
                        <a:t>gümrük</a:t>
                      </a:r>
                      <a:r>
                        <a:rPr sz="700" spc="45" dirty="0">
                          <a:latin typeface="Calibri"/>
                          <a:cs typeface="Calibri"/>
                        </a:rPr>
                        <a:t> </a:t>
                      </a:r>
                      <a:r>
                        <a:rPr sz="700" dirty="0">
                          <a:latin typeface="Calibri"/>
                          <a:cs typeface="Calibri"/>
                        </a:rPr>
                        <a:t>idaresi,</a:t>
                      </a:r>
                      <a:r>
                        <a:rPr sz="700" spc="55" dirty="0">
                          <a:latin typeface="Calibri"/>
                          <a:cs typeface="Calibri"/>
                        </a:rPr>
                        <a:t> </a:t>
                      </a:r>
                      <a:r>
                        <a:rPr sz="700" dirty="0">
                          <a:latin typeface="Calibri"/>
                          <a:cs typeface="Calibri"/>
                        </a:rPr>
                        <a:t>söz</a:t>
                      </a:r>
                      <a:r>
                        <a:rPr sz="700" spc="55" dirty="0">
                          <a:latin typeface="Calibri"/>
                          <a:cs typeface="Calibri"/>
                        </a:rPr>
                        <a:t> </a:t>
                      </a:r>
                      <a:r>
                        <a:rPr sz="700" dirty="0">
                          <a:latin typeface="Calibri"/>
                          <a:cs typeface="Calibri"/>
                        </a:rPr>
                        <a:t>konusu</a:t>
                      </a:r>
                      <a:r>
                        <a:rPr sz="700" spc="50" dirty="0">
                          <a:latin typeface="Calibri"/>
                          <a:cs typeface="Calibri"/>
                        </a:rPr>
                        <a:t> </a:t>
                      </a:r>
                      <a:r>
                        <a:rPr sz="700" dirty="0">
                          <a:latin typeface="Calibri"/>
                          <a:cs typeface="Calibri"/>
                        </a:rPr>
                        <a:t>tespiti</a:t>
                      </a:r>
                      <a:r>
                        <a:rPr sz="700" spc="50" dirty="0">
                          <a:latin typeface="Calibri"/>
                          <a:cs typeface="Calibri"/>
                        </a:rPr>
                        <a:t> </a:t>
                      </a:r>
                      <a:r>
                        <a:rPr sz="700" dirty="0">
                          <a:latin typeface="Calibri"/>
                          <a:cs typeface="Calibri"/>
                        </a:rPr>
                        <a:t>Sanayi</a:t>
                      </a:r>
                      <a:r>
                        <a:rPr sz="700" spc="45"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Teknoloji</a:t>
                      </a:r>
                      <a:r>
                        <a:rPr sz="700" spc="70" dirty="0">
                          <a:latin typeface="Calibri"/>
                          <a:cs typeface="Calibri"/>
                        </a:rPr>
                        <a:t> </a:t>
                      </a:r>
                      <a:r>
                        <a:rPr sz="700" dirty="0">
                          <a:latin typeface="Calibri"/>
                          <a:cs typeface="Calibri"/>
                        </a:rPr>
                        <a:t>Bakanlığına</a:t>
                      </a:r>
                      <a:r>
                        <a:rPr sz="700" spc="70" dirty="0">
                          <a:latin typeface="Calibri"/>
                          <a:cs typeface="Calibri"/>
                        </a:rPr>
                        <a:t> </a:t>
                      </a:r>
                      <a:r>
                        <a:rPr sz="700" dirty="0">
                          <a:latin typeface="Calibri"/>
                          <a:cs typeface="Calibri"/>
                        </a:rPr>
                        <a:t>bildirir.</a:t>
                      </a:r>
                      <a:r>
                        <a:rPr sz="700" spc="75" dirty="0">
                          <a:latin typeface="Calibri"/>
                          <a:cs typeface="Calibri"/>
                        </a:rPr>
                        <a:t> </a:t>
                      </a:r>
                      <a:r>
                        <a:rPr sz="700" dirty="0">
                          <a:latin typeface="Calibri"/>
                          <a:cs typeface="Calibri"/>
                        </a:rPr>
                        <a:t>İlgili</a:t>
                      </a:r>
                      <a:r>
                        <a:rPr sz="700" spc="75" dirty="0">
                          <a:latin typeface="Calibri"/>
                          <a:cs typeface="Calibri"/>
                        </a:rPr>
                        <a:t> </a:t>
                      </a:r>
                      <a:r>
                        <a:rPr sz="700" dirty="0">
                          <a:latin typeface="Calibri"/>
                          <a:cs typeface="Calibri"/>
                        </a:rPr>
                        <a:t>Bakanlık</a:t>
                      </a:r>
                      <a:r>
                        <a:rPr sz="700" spc="65" dirty="0">
                          <a:latin typeface="Calibri"/>
                          <a:cs typeface="Calibri"/>
                        </a:rPr>
                        <a:t> </a:t>
                      </a:r>
                      <a:r>
                        <a:rPr sz="700" dirty="0">
                          <a:latin typeface="Calibri"/>
                          <a:cs typeface="Calibri"/>
                        </a:rPr>
                        <a:t>tarafından</a:t>
                      </a:r>
                      <a:r>
                        <a:rPr sz="700" spc="70" dirty="0">
                          <a:latin typeface="Calibri"/>
                          <a:cs typeface="Calibri"/>
                        </a:rPr>
                        <a:t> </a:t>
                      </a:r>
                      <a:r>
                        <a:rPr sz="700" dirty="0">
                          <a:latin typeface="Calibri"/>
                          <a:cs typeface="Calibri"/>
                        </a:rPr>
                        <a:t>ürünün</a:t>
                      </a:r>
                      <a:r>
                        <a:rPr sz="700" spc="75" dirty="0">
                          <a:latin typeface="Calibri"/>
                          <a:cs typeface="Calibri"/>
                        </a:rPr>
                        <a:t> </a:t>
                      </a:r>
                      <a:r>
                        <a:rPr sz="700" dirty="0">
                          <a:latin typeface="Calibri"/>
                          <a:cs typeface="Calibri"/>
                        </a:rPr>
                        <a:t>güvenli</a:t>
                      </a:r>
                      <a:r>
                        <a:rPr sz="700" spc="70" dirty="0">
                          <a:latin typeface="Calibri"/>
                          <a:cs typeface="Calibri"/>
                        </a:rPr>
                        <a:t> </a:t>
                      </a:r>
                      <a:r>
                        <a:rPr sz="700" spc="-10" dirty="0">
                          <a:latin typeface="Calibri"/>
                          <a:cs typeface="Calibri"/>
                        </a:rPr>
                        <a:t>olmadığının</a:t>
                      </a:r>
                      <a:endParaRPr sz="700">
                        <a:latin typeface="Calibri"/>
                        <a:cs typeface="Calibri"/>
                      </a:endParaRPr>
                    </a:p>
                    <a:p>
                      <a:pPr marL="67945" marR="148590">
                        <a:lnSpc>
                          <a:spcPct val="112500"/>
                        </a:lnSpc>
                        <a:spcBef>
                          <a:spcPts val="10"/>
                        </a:spcBef>
                      </a:pPr>
                      <a:r>
                        <a:rPr sz="700" dirty="0">
                          <a:latin typeface="Calibri"/>
                          <a:cs typeface="Calibri"/>
                        </a:rPr>
                        <a:t>belirlenerek</a:t>
                      </a:r>
                      <a:r>
                        <a:rPr sz="700" spc="160" dirty="0">
                          <a:latin typeface="Calibri"/>
                          <a:cs typeface="Calibri"/>
                        </a:rPr>
                        <a:t> </a:t>
                      </a:r>
                      <a:r>
                        <a:rPr sz="700" dirty="0">
                          <a:latin typeface="Calibri"/>
                          <a:cs typeface="Calibri"/>
                        </a:rPr>
                        <a:t>gümrük</a:t>
                      </a:r>
                      <a:r>
                        <a:rPr sz="700" spc="160" dirty="0">
                          <a:latin typeface="Calibri"/>
                          <a:cs typeface="Calibri"/>
                        </a:rPr>
                        <a:t> </a:t>
                      </a:r>
                      <a:r>
                        <a:rPr sz="700" dirty="0">
                          <a:latin typeface="Calibri"/>
                          <a:cs typeface="Calibri"/>
                        </a:rPr>
                        <a:t>idaresine</a:t>
                      </a:r>
                      <a:r>
                        <a:rPr sz="700" spc="170" dirty="0">
                          <a:latin typeface="Calibri"/>
                          <a:cs typeface="Calibri"/>
                        </a:rPr>
                        <a:t> </a:t>
                      </a:r>
                      <a:r>
                        <a:rPr sz="700" dirty="0">
                          <a:latin typeface="Calibri"/>
                          <a:cs typeface="Calibri"/>
                        </a:rPr>
                        <a:t>iletilmesi</a:t>
                      </a:r>
                      <a:r>
                        <a:rPr sz="700" spc="160" dirty="0">
                          <a:latin typeface="Calibri"/>
                          <a:cs typeface="Calibri"/>
                        </a:rPr>
                        <a:t> </a:t>
                      </a:r>
                      <a:r>
                        <a:rPr sz="700" dirty="0">
                          <a:latin typeface="Calibri"/>
                          <a:cs typeface="Calibri"/>
                        </a:rPr>
                        <a:t>halinde,</a:t>
                      </a:r>
                      <a:r>
                        <a:rPr sz="700" spc="170" dirty="0">
                          <a:latin typeface="Calibri"/>
                          <a:cs typeface="Calibri"/>
                        </a:rPr>
                        <a:t> </a:t>
                      </a:r>
                      <a:r>
                        <a:rPr sz="700" dirty="0">
                          <a:latin typeface="Calibri"/>
                          <a:cs typeface="Calibri"/>
                        </a:rPr>
                        <a:t>söz</a:t>
                      </a:r>
                      <a:r>
                        <a:rPr sz="700" spc="180" dirty="0">
                          <a:latin typeface="Calibri"/>
                          <a:cs typeface="Calibri"/>
                        </a:rPr>
                        <a:t> </a:t>
                      </a:r>
                      <a:r>
                        <a:rPr sz="700" dirty="0">
                          <a:latin typeface="Calibri"/>
                          <a:cs typeface="Calibri"/>
                        </a:rPr>
                        <a:t>konusu</a:t>
                      </a:r>
                      <a:r>
                        <a:rPr sz="700" spc="165" dirty="0">
                          <a:latin typeface="Calibri"/>
                          <a:cs typeface="Calibri"/>
                        </a:rPr>
                        <a:t> </a:t>
                      </a:r>
                      <a:r>
                        <a:rPr sz="700" dirty="0">
                          <a:latin typeface="Calibri"/>
                          <a:cs typeface="Calibri"/>
                        </a:rPr>
                        <a:t>ürünlerin</a:t>
                      </a:r>
                      <a:r>
                        <a:rPr sz="700" spc="175" dirty="0">
                          <a:latin typeface="Calibri"/>
                          <a:cs typeface="Calibri"/>
                        </a:rPr>
                        <a:t> </a:t>
                      </a:r>
                      <a:r>
                        <a:rPr sz="700" spc="-10" dirty="0">
                          <a:latin typeface="Calibri"/>
                          <a:cs typeface="Calibri"/>
                        </a:rPr>
                        <a:t>uygunluk</a:t>
                      </a:r>
                      <a:r>
                        <a:rPr sz="700" spc="500" dirty="0">
                          <a:latin typeface="Calibri"/>
                          <a:cs typeface="Calibri"/>
                        </a:rPr>
                        <a:t> </a:t>
                      </a:r>
                      <a:r>
                        <a:rPr sz="700" spc="-10" dirty="0">
                          <a:latin typeface="Calibri"/>
                          <a:cs typeface="Calibri"/>
                        </a:rPr>
                        <a:t>değerlendirmesi</a:t>
                      </a:r>
                      <a:r>
                        <a:rPr sz="700" spc="5" dirty="0">
                          <a:latin typeface="Calibri"/>
                          <a:cs typeface="Calibri"/>
                        </a:rPr>
                        <a:t> </a:t>
                      </a:r>
                      <a:r>
                        <a:rPr sz="700" dirty="0">
                          <a:latin typeface="Calibri"/>
                          <a:cs typeface="Calibri"/>
                        </a:rPr>
                        <a:t>olumsuz</a:t>
                      </a:r>
                      <a:r>
                        <a:rPr sz="700" spc="20" dirty="0">
                          <a:latin typeface="Calibri"/>
                          <a:cs typeface="Calibri"/>
                        </a:rPr>
                        <a:t> </a:t>
                      </a:r>
                      <a:r>
                        <a:rPr sz="700" spc="-10" dirty="0">
                          <a:latin typeface="Calibri"/>
                          <a:cs typeface="Calibri"/>
                        </a:rPr>
                        <a:t>sonuç-</a:t>
                      </a:r>
                      <a:r>
                        <a:rPr sz="700" dirty="0">
                          <a:latin typeface="Calibri"/>
                          <a:cs typeface="Calibri"/>
                        </a:rPr>
                        <a:t>lanmış</a:t>
                      </a:r>
                      <a:r>
                        <a:rPr sz="700" spc="10" dirty="0">
                          <a:latin typeface="Calibri"/>
                          <a:cs typeface="Calibri"/>
                        </a:rPr>
                        <a:t> </a:t>
                      </a:r>
                      <a:r>
                        <a:rPr sz="700" spc="-10" dirty="0">
                          <a:latin typeface="Calibri"/>
                          <a:cs typeface="Calibri"/>
                        </a:rPr>
                        <a:t>addedilir.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9232299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nvGraphicFramePr>
        <p:xfrm>
          <a:off x="1662197" y="688207"/>
          <a:ext cx="9061082" cy="1013376"/>
        </p:xfrm>
        <a:graphic>
          <a:graphicData uri="http://schemas.openxmlformats.org/drawingml/2006/table">
            <a:tbl>
              <a:tblPr firstRow="1" bandRow="1">
                <a:tableStyleId>{2D5ABB26-0587-4C30-8999-92F81FD0307C}</a:tableStyleId>
              </a:tblPr>
              <a:tblGrid>
                <a:gridCol w="1710757">
                  <a:extLst>
                    <a:ext uri="{9D8B030D-6E8A-4147-A177-3AD203B41FA5}">
                      <a16:colId xmlns:a16="http://schemas.microsoft.com/office/drawing/2014/main" val="20000"/>
                    </a:ext>
                  </a:extLst>
                </a:gridCol>
                <a:gridCol w="2939554">
                  <a:extLst>
                    <a:ext uri="{9D8B030D-6E8A-4147-A177-3AD203B41FA5}">
                      <a16:colId xmlns:a16="http://schemas.microsoft.com/office/drawing/2014/main" val="20001"/>
                    </a:ext>
                  </a:extLst>
                </a:gridCol>
                <a:gridCol w="3369115">
                  <a:extLst>
                    <a:ext uri="{9D8B030D-6E8A-4147-A177-3AD203B41FA5}">
                      <a16:colId xmlns:a16="http://schemas.microsoft.com/office/drawing/2014/main" val="20002"/>
                    </a:ext>
                  </a:extLst>
                </a:gridCol>
                <a:gridCol w="1041656">
                  <a:extLst>
                    <a:ext uri="{9D8B030D-6E8A-4147-A177-3AD203B41FA5}">
                      <a16:colId xmlns:a16="http://schemas.microsoft.com/office/drawing/2014/main" val="20003"/>
                    </a:ext>
                  </a:extLst>
                </a:gridCol>
              </a:tblGrid>
              <a:tr h="884457">
                <a:tc>
                  <a:txBody>
                    <a:bodyPr/>
                    <a:lstStyle/>
                    <a:p>
                      <a:pPr marL="68580" marR="1351915">
                        <a:lnSpc>
                          <a:spcPct val="112500"/>
                        </a:lnSpc>
                        <a:spcBef>
                          <a:spcPts val="170"/>
                        </a:spcBef>
                      </a:pPr>
                      <a:r>
                        <a:rPr sz="700" b="1" spc="-25" dirty="0">
                          <a:solidFill>
                            <a:srgbClr val="221F1F"/>
                          </a:solidFill>
                          <a:latin typeface="Calibri"/>
                          <a:cs typeface="Calibri"/>
                        </a:rPr>
                        <a:t>Yaptırımlar</a:t>
                      </a:r>
                      <a:r>
                        <a:rPr sz="700" b="1" spc="500" dirty="0">
                          <a:solidFill>
                            <a:srgbClr val="221F1F"/>
                          </a:solidFill>
                          <a:latin typeface="Calibri"/>
                          <a:cs typeface="Calibri"/>
                        </a:rPr>
                        <a:t> </a:t>
                      </a:r>
                      <a:r>
                        <a:rPr sz="700" b="1" dirty="0">
                          <a:solidFill>
                            <a:srgbClr val="221F1F"/>
                          </a:solidFill>
                          <a:latin typeface="Calibri"/>
                          <a:cs typeface="Calibri"/>
                        </a:rPr>
                        <a:t>MADDE</a:t>
                      </a:r>
                      <a:r>
                        <a:rPr sz="700" b="1" spc="-10" dirty="0">
                          <a:solidFill>
                            <a:srgbClr val="221F1F"/>
                          </a:solidFill>
                          <a:latin typeface="Calibri"/>
                          <a:cs typeface="Calibri"/>
                        </a:rPr>
                        <a:t> </a:t>
                      </a:r>
                      <a:r>
                        <a:rPr sz="700" b="1" spc="-25" dirty="0">
                          <a:solidFill>
                            <a:srgbClr val="221F1F"/>
                          </a:solidFill>
                          <a:latin typeface="Calibri"/>
                          <a:cs typeface="Calibri"/>
                        </a:rPr>
                        <a:t>13</a:t>
                      </a:r>
                      <a:endParaRPr sz="700">
                        <a:latin typeface="Calibri"/>
                        <a:cs typeface="Calibri"/>
                      </a:endParaRPr>
                    </a:p>
                  </a:txBody>
                  <a:tcPr marL="0" marR="0" marT="195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07645">
                        <a:lnSpc>
                          <a:spcPts val="969"/>
                        </a:lnSpc>
                        <a:spcBef>
                          <a:spcPts val="15"/>
                        </a:spcBef>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r>
                        <a:rPr sz="700" spc="500" dirty="0">
                          <a:latin typeface="Calibri"/>
                          <a:cs typeface="Calibri"/>
                        </a:rPr>
                        <a:t> </a:t>
                      </a:r>
                      <a:r>
                        <a:rPr sz="700" spc="-10" dirty="0">
                          <a:latin typeface="Calibri"/>
                          <a:cs typeface="Calibri"/>
                        </a:rPr>
                        <a:t>hükümlerine</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Tebliğe</a:t>
                      </a:r>
                      <a:r>
                        <a:rPr sz="700" spc="10" dirty="0">
                          <a:latin typeface="Calibri"/>
                          <a:cs typeface="Calibri"/>
                        </a:rPr>
                        <a:t> </a:t>
                      </a:r>
                      <a:r>
                        <a:rPr sz="700" spc="-10" dirty="0">
                          <a:latin typeface="Calibri"/>
                          <a:cs typeface="Calibri"/>
                        </a:rPr>
                        <a:t>ilişkin</a:t>
                      </a:r>
                      <a:r>
                        <a:rPr sz="700" spc="10" dirty="0">
                          <a:latin typeface="Calibri"/>
                          <a:cs typeface="Calibri"/>
                        </a:rPr>
                        <a:t> </a:t>
                      </a:r>
                      <a:r>
                        <a:rPr sz="700" spc="-10" dirty="0">
                          <a:latin typeface="Calibri"/>
                          <a:cs typeface="Calibri"/>
                        </a:rPr>
                        <a:t>uygulamalara</a:t>
                      </a:r>
                      <a:r>
                        <a:rPr sz="700" spc="10"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spc="-20" dirty="0">
                          <a:latin typeface="Calibri"/>
                          <a:cs typeface="Calibri"/>
                        </a:rPr>
                        <a:t>eden</a:t>
                      </a:r>
                      <a:r>
                        <a:rPr sz="700" spc="500" dirty="0">
                          <a:latin typeface="Calibri"/>
                          <a:cs typeface="Calibri"/>
                        </a:rPr>
                        <a:t> </a:t>
                      </a:r>
                      <a:r>
                        <a:rPr sz="700" spc="-10" dirty="0">
                          <a:latin typeface="Calibri"/>
                          <a:cs typeface="Calibri"/>
                        </a:rPr>
                        <a:t>kullanıcının </a:t>
                      </a:r>
                      <a:r>
                        <a:rPr sz="700" dirty="0">
                          <a:latin typeface="Calibri"/>
                          <a:cs typeface="Calibri"/>
                        </a:rPr>
                        <a:t>yetkisi, </a:t>
                      </a:r>
                      <a:r>
                        <a:rPr sz="700" spc="-10" dirty="0">
                          <a:latin typeface="Calibri"/>
                          <a:cs typeface="Calibri"/>
                        </a:rPr>
                        <a:t>fiilin</a:t>
                      </a:r>
                      <a:r>
                        <a:rPr sz="700" spc="-5" dirty="0">
                          <a:latin typeface="Calibri"/>
                          <a:cs typeface="Calibri"/>
                        </a:rPr>
                        <a:t> </a:t>
                      </a:r>
                      <a:r>
                        <a:rPr sz="700" spc="-10" dirty="0">
                          <a:latin typeface="Calibri"/>
                          <a:cs typeface="Calibri"/>
                        </a:rPr>
                        <a:t>ağırlığına</a:t>
                      </a:r>
                      <a:r>
                        <a:rPr sz="700" spc="-5" dirty="0">
                          <a:latin typeface="Calibri"/>
                          <a:cs typeface="Calibri"/>
                        </a:rPr>
                        <a:t> </a:t>
                      </a:r>
                      <a:r>
                        <a:rPr sz="700" dirty="0">
                          <a:latin typeface="Calibri"/>
                          <a:cs typeface="Calibri"/>
                        </a:rPr>
                        <a:t>göre</a:t>
                      </a:r>
                      <a:r>
                        <a:rPr sz="700" spc="-15" dirty="0">
                          <a:latin typeface="Calibri"/>
                          <a:cs typeface="Calibri"/>
                        </a:rPr>
                        <a:t> </a:t>
                      </a:r>
                      <a:r>
                        <a:rPr sz="700" dirty="0">
                          <a:latin typeface="Calibri"/>
                          <a:cs typeface="Calibri"/>
                        </a:rPr>
                        <a:t>3</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5" dirty="0">
                          <a:latin typeface="Calibri"/>
                          <a:cs typeface="Calibri"/>
                        </a:rPr>
                        <a:t> </a:t>
                      </a:r>
                      <a:r>
                        <a:rPr sz="700" spc="-10" dirty="0">
                          <a:latin typeface="Calibri"/>
                          <a:cs typeface="Calibri"/>
                        </a:rPr>
                        <a:t>alınır;</a:t>
                      </a:r>
                      <a:endParaRPr sz="700">
                        <a:latin typeface="Calibri"/>
                        <a:cs typeface="Calibri"/>
                      </a:endParaRPr>
                    </a:p>
                    <a:p>
                      <a:pPr marL="67945" marR="238125">
                        <a:lnSpc>
                          <a:spcPts val="969"/>
                        </a:lnSpc>
                        <a:spcBef>
                          <a:spcPts val="20"/>
                        </a:spcBef>
                      </a:pPr>
                      <a:r>
                        <a:rPr sz="700" spc="-10" dirty="0">
                          <a:latin typeface="Calibri"/>
                          <a:cs typeface="Calibri"/>
                        </a:rPr>
                        <a:t>firmanın </a:t>
                      </a:r>
                      <a:r>
                        <a:rPr sz="700" dirty="0">
                          <a:latin typeface="Calibri"/>
                          <a:cs typeface="Calibri"/>
                        </a:rPr>
                        <a:t>denetim</a:t>
                      </a:r>
                      <a:r>
                        <a:rPr sz="700" spc="-5" dirty="0">
                          <a:latin typeface="Calibri"/>
                          <a:cs typeface="Calibri"/>
                        </a:rPr>
                        <a:t> </a:t>
                      </a:r>
                      <a:r>
                        <a:rPr sz="700" spc="-10" dirty="0">
                          <a:latin typeface="Calibri"/>
                          <a:cs typeface="Calibri"/>
                        </a:rPr>
                        <a:t>başvuruları </a:t>
                      </a:r>
                      <a:r>
                        <a:rPr sz="700" dirty="0">
                          <a:latin typeface="Calibri"/>
                          <a:cs typeface="Calibri"/>
                        </a:rPr>
                        <a:t>belirli</a:t>
                      </a:r>
                      <a:r>
                        <a:rPr sz="700" spc="-10" dirty="0">
                          <a:latin typeface="Calibri"/>
                          <a:cs typeface="Calibri"/>
                        </a:rPr>
                        <a:t> </a:t>
                      </a:r>
                      <a:r>
                        <a:rPr sz="700" dirty="0">
                          <a:latin typeface="Calibri"/>
                          <a:cs typeface="Calibri"/>
                        </a:rPr>
                        <a:t>6</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10" dirty="0">
                          <a:latin typeface="Calibri"/>
                          <a:cs typeface="Calibri"/>
                        </a:rPr>
                        <a:t> fiili</a:t>
                      </a:r>
                      <a:r>
                        <a:rPr sz="700" spc="-15" dirty="0">
                          <a:latin typeface="Calibri"/>
                          <a:cs typeface="Calibri"/>
                        </a:rPr>
                        <a:t> </a:t>
                      </a:r>
                      <a:r>
                        <a:rPr sz="700" spc="-10" dirty="0">
                          <a:latin typeface="Calibri"/>
                          <a:cs typeface="Calibri"/>
                        </a:rPr>
                        <a:t>denetime</a:t>
                      </a:r>
                      <a:r>
                        <a:rPr sz="700" spc="500" dirty="0">
                          <a:latin typeface="Calibri"/>
                          <a:cs typeface="Calibri"/>
                        </a:rPr>
                        <a:t> </a:t>
                      </a:r>
                      <a:r>
                        <a:rPr sz="700" spc="-10" dirty="0">
                          <a:latin typeface="Calibri"/>
                          <a:cs typeface="Calibri"/>
                        </a:rPr>
                        <a:t>yönlendirilir.</a:t>
                      </a:r>
                      <a:r>
                        <a:rPr sz="700" spc="25" dirty="0">
                          <a:latin typeface="Calibri"/>
                          <a:cs typeface="Calibri"/>
                        </a:rPr>
                        <a:t> </a:t>
                      </a:r>
                      <a:r>
                        <a:rPr sz="700" dirty="0">
                          <a:latin typeface="Calibri"/>
                          <a:cs typeface="Calibri"/>
                        </a:rPr>
                        <a:t>Bu</a:t>
                      </a:r>
                      <a:r>
                        <a:rPr sz="700" spc="25" dirty="0">
                          <a:latin typeface="Calibri"/>
                          <a:cs typeface="Calibri"/>
                        </a:rPr>
                        <a:t> </a:t>
                      </a:r>
                      <a:r>
                        <a:rPr sz="700" spc="-10" dirty="0">
                          <a:latin typeface="Calibri"/>
                          <a:cs typeface="Calibri"/>
                        </a:rPr>
                        <a:t>yaptırımlar</a:t>
                      </a:r>
                      <a:r>
                        <a:rPr sz="700" spc="15" dirty="0">
                          <a:latin typeface="Calibri"/>
                          <a:cs typeface="Calibri"/>
                        </a:rPr>
                        <a:t> </a:t>
                      </a:r>
                      <a:r>
                        <a:rPr sz="700" spc="-10" dirty="0">
                          <a:latin typeface="Calibri"/>
                          <a:cs typeface="Calibri"/>
                        </a:rPr>
                        <a:t>uygulanırken</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süreler</a:t>
                      </a:r>
                      <a:r>
                        <a:rPr sz="700" spc="15" dirty="0">
                          <a:latin typeface="Calibri"/>
                          <a:cs typeface="Calibri"/>
                        </a:rPr>
                        <a:t> </a:t>
                      </a:r>
                      <a:r>
                        <a:rPr sz="700" dirty="0">
                          <a:latin typeface="Calibri"/>
                          <a:cs typeface="Calibri"/>
                        </a:rPr>
                        <a:t>ve</a:t>
                      </a:r>
                      <a:r>
                        <a:rPr sz="700" spc="20" dirty="0">
                          <a:latin typeface="Calibri"/>
                          <a:cs typeface="Calibri"/>
                        </a:rPr>
                        <a:t> </a:t>
                      </a:r>
                      <a:r>
                        <a:rPr sz="700" spc="-10" dirty="0">
                          <a:latin typeface="Calibri"/>
                          <a:cs typeface="Calibri"/>
                        </a:rPr>
                        <a:t>denetim</a:t>
                      </a:r>
                      <a:endParaRPr sz="700">
                        <a:latin typeface="Calibri"/>
                        <a:cs typeface="Calibri"/>
                      </a:endParaRPr>
                    </a:p>
                    <a:p>
                      <a:pPr marL="67945" marR="280670">
                        <a:lnSpc>
                          <a:spcPts val="969"/>
                        </a:lnSpc>
                        <a:spcBef>
                          <a:spcPts val="15"/>
                        </a:spcBef>
                      </a:pPr>
                      <a:r>
                        <a:rPr sz="700" spc="-10" dirty="0">
                          <a:latin typeface="Calibri"/>
                          <a:cs typeface="Calibri"/>
                        </a:rPr>
                        <a:t>oranları, </a:t>
                      </a:r>
                      <a:r>
                        <a:rPr sz="700" dirty="0">
                          <a:latin typeface="Calibri"/>
                          <a:cs typeface="Calibri"/>
                        </a:rPr>
                        <a:t>firmanın</a:t>
                      </a:r>
                      <a:r>
                        <a:rPr sz="700" spc="-10" dirty="0">
                          <a:latin typeface="Calibri"/>
                          <a:cs typeface="Calibri"/>
                        </a:rPr>
                        <a:t> başvuru</a:t>
                      </a:r>
                      <a:r>
                        <a:rPr sz="700" spc="-15" dirty="0">
                          <a:latin typeface="Calibri"/>
                          <a:cs typeface="Calibri"/>
                        </a:rPr>
                        <a:t> </a:t>
                      </a:r>
                      <a:r>
                        <a:rPr sz="700" dirty="0">
                          <a:latin typeface="Calibri"/>
                          <a:cs typeface="Calibri"/>
                        </a:rPr>
                        <a:t>sıklığı,</a:t>
                      </a:r>
                      <a:r>
                        <a:rPr sz="700" spc="-5" dirty="0">
                          <a:latin typeface="Calibri"/>
                          <a:cs typeface="Calibri"/>
                        </a:rPr>
                        <a:t> </a:t>
                      </a:r>
                      <a:r>
                        <a:rPr sz="700" dirty="0">
                          <a:latin typeface="Calibri"/>
                          <a:cs typeface="Calibri"/>
                        </a:rPr>
                        <a:t>varsa</a:t>
                      </a:r>
                      <a:r>
                        <a:rPr sz="700" spc="-10" dirty="0">
                          <a:latin typeface="Calibri"/>
                          <a:cs typeface="Calibri"/>
                        </a:rPr>
                        <a:t> </a:t>
                      </a:r>
                      <a:r>
                        <a:rPr sz="700" dirty="0">
                          <a:latin typeface="Calibri"/>
                          <a:cs typeface="Calibri"/>
                        </a:rPr>
                        <a:t>önceki</a:t>
                      </a:r>
                      <a:r>
                        <a:rPr sz="700" spc="-5" dirty="0">
                          <a:latin typeface="Calibri"/>
                          <a:cs typeface="Calibri"/>
                        </a:rPr>
                        <a:t> </a:t>
                      </a:r>
                      <a:r>
                        <a:rPr sz="700" spc="-10" dirty="0">
                          <a:latin typeface="Calibri"/>
                          <a:cs typeface="Calibri"/>
                        </a:rPr>
                        <a:t>ihlalleri</a:t>
                      </a:r>
                      <a:r>
                        <a:rPr sz="700" spc="-15" dirty="0">
                          <a:latin typeface="Calibri"/>
                          <a:cs typeface="Calibri"/>
                        </a:rPr>
                        <a:t> </a:t>
                      </a:r>
                      <a:r>
                        <a:rPr sz="700" dirty="0">
                          <a:latin typeface="Calibri"/>
                          <a:cs typeface="Calibri"/>
                        </a:rPr>
                        <a:t>ve/veya</a:t>
                      </a:r>
                      <a:r>
                        <a:rPr sz="700" spc="-10" dirty="0">
                          <a:latin typeface="Calibri"/>
                          <a:cs typeface="Calibri"/>
                        </a:rPr>
                        <a:t> ürünün</a:t>
                      </a:r>
                      <a:r>
                        <a:rPr sz="700" spc="500" dirty="0">
                          <a:latin typeface="Calibri"/>
                          <a:cs typeface="Calibri"/>
                        </a:rPr>
                        <a:t> </a:t>
                      </a:r>
                      <a:r>
                        <a:rPr sz="700" spc="-10" dirty="0">
                          <a:latin typeface="Calibri"/>
                          <a:cs typeface="Calibri"/>
                        </a:rPr>
                        <a:t>niteliği</a:t>
                      </a:r>
                      <a:r>
                        <a:rPr sz="700" spc="-15" dirty="0">
                          <a:latin typeface="Calibri"/>
                          <a:cs typeface="Calibri"/>
                        </a:rPr>
                        <a:t> </a:t>
                      </a:r>
                      <a:r>
                        <a:rPr sz="700" dirty="0">
                          <a:latin typeface="Calibri"/>
                          <a:cs typeface="Calibri"/>
                        </a:rPr>
                        <a:t>gibi</a:t>
                      </a:r>
                      <a:r>
                        <a:rPr sz="700" spc="-15" dirty="0">
                          <a:latin typeface="Calibri"/>
                          <a:cs typeface="Calibri"/>
                        </a:rPr>
                        <a:t> </a:t>
                      </a:r>
                      <a:r>
                        <a:rPr sz="700" spc="-10" dirty="0">
                          <a:latin typeface="Calibri"/>
                          <a:cs typeface="Calibri"/>
                        </a:rPr>
                        <a:t>hususlar</a:t>
                      </a:r>
                      <a:r>
                        <a:rPr sz="700" spc="-15" dirty="0">
                          <a:latin typeface="Calibri"/>
                          <a:cs typeface="Calibri"/>
                        </a:rPr>
                        <a:t> </a:t>
                      </a:r>
                      <a:r>
                        <a:rPr sz="700" dirty="0">
                          <a:latin typeface="Calibri"/>
                          <a:cs typeface="Calibri"/>
                        </a:rPr>
                        <a:t>dikkate alınarak </a:t>
                      </a:r>
                      <a:r>
                        <a:rPr sz="700" spc="-10" dirty="0">
                          <a:latin typeface="Calibri"/>
                          <a:cs typeface="Calibri"/>
                        </a:rPr>
                        <a:t>belirlenir.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gn="just">
                        <a:lnSpc>
                          <a:spcPts val="950"/>
                        </a:lnSpc>
                      </a:pPr>
                      <a:r>
                        <a:rPr sz="700" dirty="0">
                          <a:latin typeface="Calibri"/>
                          <a:cs typeface="Calibri"/>
                        </a:rPr>
                        <a:t>(2)</a:t>
                      </a:r>
                      <a:r>
                        <a:rPr sz="700" spc="-10" dirty="0">
                          <a:latin typeface="Calibri"/>
                          <a:cs typeface="Calibri"/>
                        </a:rPr>
                        <a:t> </a:t>
                      </a:r>
                      <a:r>
                        <a:rPr sz="700" dirty="0">
                          <a:latin typeface="Calibri"/>
                          <a:cs typeface="Calibri"/>
                        </a:rPr>
                        <a:t>TAREKS </a:t>
                      </a:r>
                      <a:r>
                        <a:rPr sz="700" spc="-10" dirty="0">
                          <a:latin typeface="Calibri"/>
                          <a:cs typeface="Calibri"/>
                        </a:rPr>
                        <a:t>üzerinden yürütülen</a:t>
                      </a:r>
                      <a:r>
                        <a:rPr sz="700" spc="-5" dirty="0">
                          <a:latin typeface="Calibri"/>
                          <a:cs typeface="Calibri"/>
                        </a:rPr>
                        <a:t> </a:t>
                      </a:r>
                      <a:r>
                        <a:rPr sz="700" spc="-10" dirty="0">
                          <a:latin typeface="Calibri"/>
                          <a:cs typeface="Calibri"/>
                        </a:rPr>
                        <a:t>denetimlerde,</a:t>
                      </a:r>
                      <a:r>
                        <a:rPr sz="700" dirty="0">
                          <a:latin typeface="Calibri"/>
                          <a:cs typeface="Calibri"/>
                        </a:rPr>
                        <a:t> </a:t>
                      </a:r>
                      <a:r>
                        <a:rPr sz="700" spc="-10" dirty="0">
                          <a:latin typeface="Calibri"/>
                          <a:cs typeface="Calibri"/>
                        </a:rPr>
                        <a:t>ilgili</a:t>
                      </a:r>
                      <a:r>
                        <a:rPr sz="700" spc="-5" dirty="0">
                          <a:latin typeface="Calibri"/>
                          <a:cs typeface="Calibri"/>
                        </a:rPr>
                        <a:t> </a:t>
                      </a:r>
                      <a:r>
                        <a:rPr sz="700" dirty="0">
                          <a:latin typeface="Calibri"/>
                          <a:cs typeface="Calibri"/>
                        </a:rPr>
                        <a:t>mevzuata, bu</a:t>
                      </a:r>
                      <a:r>
                        <a:rPr sz="700" spc="-5" dirty="0">
                          <a:latin typeface="Calibri"/>
                          <a:cs typeface="Calibri"/>
                        </a:rPr>
                        <a:t> </a:t>
                      </a:r>
                      <a:r>
                        <a:rPr sz="700" dirty="0">
                          <a:latin typeface="Calibri"/>
                          <a:cs typeface="Calibri"/>
                        </a:rPr>
                        <a:t>Tebliğ </a:t>
                      </a:r>
                      <a:r>
                        <a:rPr sz="700" spc="-10" dirty="0">
                          <a:latin typeface="Calibri"/>
                          <a:cs typeface="Calibri"/>
                        </a:rPr>
                        <a:t>hükümlerine</a:t>
                      </a:r>
                      <a:endParaRPr sz="700">
                        <a:latin typeface="Calibri"/>
                        <a:cs typeface="Calibri"/>
                      </a:endParaRPr>
                    </a:p>
                    <a:p>
                      <a:pPr marL="67945" marR="148590" algn="just">
                        <a:lnSpc>
                          <a:spcPct val="112500"/>
                        </a:lnSpc>
                      </a:pPr>
                      <a:r>
                        <a:rPr sz="700" dirty="0">
                          <a:latin typeface="Calibri"/>
                          <a:cs typeface="Calibri"/>
                        </a:rPr>
                        <a:t>ve</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Tebliğe</a:t>
                      </a:r>
                      <a:r>
                        <a:rPr sz="700" spc="-5" dirty="0">
                          <a:latin typeface="Calibri"/>
                          <a:cs typeface="Calibri"/>
                        </a:rPr>
                        <a:t> </a:t>
                      </a:r>
                      <a:r>
                        <a:rPr sz="700" spc="-10" dirty="0">
                          <a:latin typeface="Calibri"/>
                          <a:cs typeface="Calibri"/>
                        </a:rPr>
                        <a:t>ilişkin</a:t>
                      </a:r>
                      <a:r>
                        <a:rPr sz="700" spc="-5" dirty="0">
                          <a:latin typeface="Calibri"/>
                          <a:cs typeface="Calibri"/>
                        </a:rPr>
                        <a:t> </a:t>
                      </a:r>
                      <a:r>
                        <a:rPr sz="700" spc="-10" dirty="0">
                          <a:latin typeface="Calibri"/>
                          <a:cs typeface="Calibri"/>
                        </a:rPr>
                        <a:t>uygulamalara</a:t>
                      </a:r>
                      <a:r>
                        <a:rPr sz="700" dirty="0">
                          <a:latin typeface="Calibri"/>
                          <a:cs typeface="Calibri"/>
                        </a:rPr>
                        <a:t> </a:t>
                      </a:r>
                      <a:r>
                        <a:rPr sz="700" spc="-10" dirty="0">
                          <a:latin typeface="Calibri"/>
                          <a:cs typeface="Calibri"/>
                        </a:rPr>
                        <a:t>aykırı </a:t>
                      </a:r>
                      <a:r>
                        <a:rPr sz="700" dirty="0">
                          <a:latin typeface="Calibri"/>
                          <a:cs typeface="Calibri"/>
                        </a:rPr>
                        <a:t>hareket</a:t>
                      </a:r>
                      <a:r>
                        <a:rPr sz="700" spc="-5" dirty="0">
                          <a:latin typeface="Calibri"/>
                          <a:cs typeface="Calibri"/>
                        </a:rPr>
                        <a:t> </a:t>
                      </a:r>
                      <a:r>
                        <a:rPr sz="700" dirty="0">
                          <a:latin typeface="Calibri"/>
                          <a:cs typeface="Calibri"/>
                        </a:rPr>
                        <a:t>eden</a:t>
                      </a:r>
                      <a:r>
                        <a:rPr sz="700" spc="-5" dirty="0">
                          <a:latin typeface="Calibri"/>
                          <a:cs typeface="Calibri"/>
                        </a:rPr>
                        <a:t> </a:t>
                      </a:r>
                      <a:r>
                        <a:rPr sz="700" dirty="0">
                          <a:latin typeface="Calibri"/>
                          <a:cs typeface="Calibri"/>
                        </a:rPr>
                        <a:t>firma </a:t>
                      </a:r>
                      <a:r>
                        <a:rPr sz="700" spc="-10" dirty="0">
                          <a:latin typeface="Calibri"/>
                          <a:cs typeface="Calibri"/>
                        </a:rPr>
                        <a:t>kullanıcısının</a:t>
                      </a:r>
                      <a:r>
                        <a:rPr sz="700" spc="-5" dirty="0">
                          <a:latin typeface="Calibri"/>
                          <a:cs typeface="Calibri"/>
                        </a:rPr>
                        <a:t> </a:t>
                      </a:r>
                      <a:r>
                        <a:rPr sz="700" spc="-10" dirty="0">
                          <a:latin typeface="Calibri"/>
                          <a:cs typeface="Calibri"/>
                        </a:rPr>
                        <a:t>yetkisi,</a:t>
                      </a:r>
                      <a:r>
                        <a:rPr sz="700" spc="5" dirty="0">
                          <a:latin typeface="Calibri"/>
                          <a:cs typeface="Calibri"/>
                        </a:rPr>
                        <a:t> </a:t>
                      </a:r>
                      <a:r>
                        <a:rPr sz="700" spc="-10" dirty="0">
                          <a:latin typeface="Calibri"/>
                          <a:cs typeface="Calibri"/>
                        </a:rPr>
                        <a:t>fiilin</a:t>
                      </a:r>
                      <a:r>
                        <a:rPr sz="700" spc="500" dirty="0">
                          <a:latin typeface="Calibri"/>
                          <a:cs typeface="Calibri"/>
                        </a:rPr>
                        <a:t> </a:t>
                      </a:r>
                      <a:r>
                        <a:rPr sz="700" spc="-10" dirty="0">
                          <a:latin typeface="Calibri"/>
                          <a:cs typeface="Calibri"/>
                        </a:rPr>
                        <a:t>ağır-</a:t>
                      </a:r>
                      <a:r>
                        <a:rPr sz="700" dirty="0">
                          <a:latin typeface="Calibri"/>
                          <a:cs typeface="Calibri"/>
                        </a:rPr>
                        <a:t>lığına</a:t>
                      </a:r>
                      <a:r>
                        <a:rPr sz="700" spc="5" dirty="0">
                          <a:latin typeface="Calibri"/>
                          <a:cs typeface="Calibri"/>
                        </a:rPr>
                        <a:t> </a:t>
                      </a:r>
                      <a:r>
                        <a:rPr sz="700" dirty="0">
                          <a:latin typeface="Calibri"/>
                          <a:cs typeface="Calibri"/>
                        </a:rPr>
                        <a:t>göre 1</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 askıya</a:t>
                      </a:r>
                      <a:r>
                        <a:rPr sz="700" spc="5" dirty="0">
                          <a:latin typeface="Calibri"/>
                          <a:cs typeface="Calibri"/>
                        </a:rPr>
                        <a:t> </a:t>
                      </a:r>
                      <a:r>
                        <a:rPr sz="700" dirty="0">
                          <a:latin typeface="Calibri"/>
                          <a:cs typeface="Calibri"/>
                        </a:rPr>
                        <a:t>alınır;</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başvuruları</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ila</a:t>
                      </a:r>
                      <a:r>
                        <a:rPr sz="700" spc="5" dirty="0">
                          <a:latin typeface="Calibri"/>
                          <a:cs typeface="Calibri"/>
                        </a:rPr>
                        <a:t> </a:t>
                      </a:r>
                      <a:r>
                        <a:rPr sz="700" spc="-25" dirty="0">
                          <a:latin typeface="Calibri"/>
                          <a:cs typeface="Calibri"/>
                        </a:rPr>
                        <a:t>12</a:t>
                      </a:r>
                      <a:r>
                        <a:rPr sz="700" spc="500" dirty="0">
                          <a:latin typeface="Calibri"/>
                          <a:cs typeface="Calibri"/>
                        </a:rPr>
                        <a:t> </a:t>
                      </a:r>
                      <a:r>
                        <a:rPr sz="700" dirty="0">
                          <a:latin typeface="Calibri"/>
                          <a:cs typeface="Calibri"/>
                        </a:rPr>
                        <a:t>ay</a:t>
                      </a:r>
                      <a:r>
                        <a:rPr sz="700" spc="-10" dirty="0">
                          <a:latin typeface="Calibri"/>
                          <a:cs typeface="Calibri"/>
                        </a:rPr>
                        <a:t> </a:t>
                      </a:r>
                      <a:r>
                        <a:rPr sz="700" dirty="0">
                          <a:latin typeface="Calibri"/>
                          <a:cs typeface="Calibri"/>
                        </a:rPr>
                        <a:t>süreyle</a:t>
                      </a:r>
                      <a:r>
                        <a:rPr sz="700" spc="-5" dirty="0">
                          <a:latin typeface="Calibri"/>
                          <a:cs typeface="Calibri"/>
                        </a:rPr>
                        <a:t> </a:t>
                      </a:r>
                      <a:r>
                        <a:rPr sz="700" dirty="0">
                          <a:latin typeface="Calibri"/>
                          <a:cs typeface="Calibri"/>
                        </a:rPr>
                        <a:t>fiili denetime</a:t>
                      </a:r>
                      <a:r>
                        <a:rPr sz="700" spc="-5" dirty="0">
                          <a:latin typeface="Calibri"/>
                          <a:cs typeface="Calibri"/>
                        </a:rPr>
                        <a:t> </a:t>
                      </a:r>
                      <a:r>
                        <a:rPr sz="700" dirty="0">
                          <a:latin typeface="Calibri"/>
                          <a:cs typeface="Calibri"/>
                        </a:rPr>
                        <a:t>yönlendirilir.</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yaptırımlar</a:t>
                      </a:r>
                      <a:r>
                        <a:rPr sz="700" spc="-5" dirty="0">
                          <a:latin typeface="Calibri"/>
                          <a:cs typeface="Calibri"/>
                        </a:rPr>
                        <a:t> </a:t>
                      </a:r>
                      <a:r>
                        <a:rPr sz="700" dirty="0">
                          <a:latin typeface="Calibri"/>
                          <a:cs typeface="Calibri"/>
                        </a:rPr>
                        <a:t>uygulanırken</a:t>
                      </a:r>
                      <a:r>
                        <a:rPr sz="700" spc="-5" dirty="0">
                          <a:latin typeface="Calibri"/>
                          <a:cs typeface="Calibri"/>
                        </a:rPr>
                        <a:t> </a:t>
                      </a:r>
                      <a:r>
                        <a:rPr sz="700" dirty="0">
                          <a:latin typeface="Calibri"/>
                          <a:cs typeface="Calibri"/>
                        </a:rPr>
                        <a:t>belirlenen</a:t>
                      </a:r>
                      <a:r>
                        <a:rPr sz="700" spc="-5" dirty="0">
                          <a:latin typeface="Calibri"/>
                          <a:cs typeface="Calibri"/>
                        </a:rPr>
                        <a:t> </a:t>
                      </a:r>
                      <a:r>
                        <a:rPr sz="700" spc="-10" dirty="0">
                          <a:latin typeface="Calibri"/>
                          <a:cs typeface="Calibri"/>
                        </a:rPr>
                        <a:t>süreler</a:t>
                      </a:r>
                      <a:r>
                        <a:rPr sz="700" spc="500" dirty="0">
                          <a:latin typeface="Calibri"/>
                          <a:cs typeface="Calibri"/>
                        </a:rPr>
                        <a:t> </a:t>
                      </a:r>
                      <a:r>
                        <a:rPr sz="700" dirty="0">
                          <a:latin typeface="Calibri"/>
                          <a:cs typeface="Calibri"/>
                        </a:rPr>
                        <a:t>ve</a:t>
                      </a:r>
                      <a:r>
                        <a:rPr sz="700" spc="45" dirty="0">
                          <a:latin typeface="Calibri"/>
                          <a:cs typeface="Calibri"/>
                        </a:rPr>
                        <a:t> </a:t>
                      </a:r>
                      <a:r>
                        <a:rPr sz="700" dirty="0">
                          <a:latin typeface="Calibri"/>
                          <a:cs typeface="Calibri"/>
                        </a:rPr>
                        <a:t>denetim</a:t>
                      </a:r>
                      <a:r>
                        <a:rPr sz="700" spc="55" dirty="0">
                          <a:latin typeface="Calibri"/>
                          <a:cs typeface="Calibri"/>
                        </a:rPr>
                        <a:t> </a:t>
                      </a:r>
                      <a:r>
                        <a:rPr sz="700" dirty="0">
                          <a:latin typeface="Calibri"/>
                          <a:cs typeface="Calibri"/>
                        </a:rPr>
                        <a:t>oranları,</a:t>
                      </a:r>
                      <a:r>
                        <a:rPr sz="700" spc="50" dirty="0">
                          <a:latin typeface="Calibri"/>
                          <a:cs typeface="Calibri"/>
                        </a:rPr>
                        <a:t> </a:t>
                      </a:r>
                      <a:r>
                        <a:rPr sz="700" dirty="0">
                          <a:latin typeface="Calibri"/>
                          <a:cs typeface="Calibri"/>
                        </a:rPr>
                        <a:t>firmanın</a:t>
                      </a:r>
                      <a:r>
                        <a:rPr sz="700" spc="50" dirty="0">
                          <a:latin typeface="Calibri"/>
                          <a:cs typeface="Calibri"/>
                        </a:rPr>
                        <a:t> </a:t>
                      </a:r>
                      <a:r>
                        <a:rPr sz="700" dirty="0">
                          <a:latin typeface="Calibri"/>
                          <a:cs typeface="Calibri"/>
                        </a:rPr>
                        <a:t>başvuru</a:t>
                      </a:r>
                      <a:r>
                        <a:rPr sz="700" spc="45" dirty="0">
                          <a:latin typeface="Calibri"/>
                          <a:cs typeface="Calibri"/>
                        </a:rPr>
                        <a:t> </a:t>
                      </a:r>
                      <a:r>
                        <a:rPr sz="700" dirty="0">
                          <a:latin typeface="Calibri"/>
                          <a:cs typeface="Calibri"/>
                        </a:rPr>
                        <a:t>sıklığı,</a:t>
                      </a:r>
                      <a:r>
                        <a:rPr sz="700" spc="50" dirty="0">
                          <a:latin typeface="Calibri"/>
                          <a:cs typeface="Calibri"/>
                        </a:rPr>
                        <a:t> </a:t>
                      </a:r>
                      <a:r>
                        <a:rPr sz="700" dirty="0">
                          <a:latin typeface="Calibri"/>
                          <a:cs typeface="Calibri"/>
                        </a:rPr>
                        <a:t>varsa</a:t>
                      </a:r>
                      <a:r>
                        <a:rPr sz="700" spc="50" dirty="0">
                          <a:latin typeface="Calibri"/>
                          <a:cs typeface="Calibri"/>
                        </a:rPr>
                        <a:t> </a:t>
                      </a:r>
                      <a:r>
                        <a:rPr sz="700" dirty="0">
                          <a:latin typeface="Calibri"/>
                          <a:cs typeface="Calibri"/>
                        </a:rPr>
                        <a:t>önceki</a:t>
                      </a:r>
                      <a:r>
                        <a:rPr sz="700" spc="40" dirty="0">
                          <a:latin typeface="Calibri"/>
                          <a:cs typeface="Calibri"/>
                        </a:rPr>
                        <a:t> </a:t>
                      </a:r>
                      <a:r>
                        <a:rPr sz="700" dirty="0">
                          <a:latin typeface="Calibri"/>
                          <a:cs typeface="Calibri"/>
                        </a:rPr>
                        <a:t>ihlalleri</a:t>
                      </a:r>
                      <a:r>
                        <a:rPr sz="700" spc="45" dirty="0">
                          <a:latin typeface="Calibri"/>
                          <a:cs typeface="Calibri"/>
                        </a:rPr>
                        <a:t> </a:t>
                      </a:r>
                      <a:r>
                        <a:rPr sz="700" dirty="0">
                          <a:latin typeface="Calibri"/>
                          <a:cs typeface="Calibri"/>
                        </a:rPr>
                        <a:t>ve/veya</a:t>
                      </a:r>
                      <a:r>
                        <a:rPr sz="700" spc="45" dirty="0">
                          <a:latin typeface="Calibri"/>
                          <a:cs typeface="Calibri"/>
                        </a:rPr>
                        <a:t> </a:t>
                      </a:r>
                      <a:r>
                        <a:rPr sz="700" spc="-10" dirty="0">
                          <a:latin typeface="Calibri"/>
                          <a:cs typeface="Calibri"/>
                        </a:rPr>
                        <a:t>ürünün</a:t>
                      </a:r>
                      <a:endParaRPr sz="700">
                        <a:latin typeface="Calibri"/>
                        <a:cs typeface="Calibri"/>
                      </a:endParaRPr>
                    </a:p>
                    <a:p>
                      <a:pPr marL="67945" algn="just">
                        <a:lnSpc>
                          <a:spcPct val="100000"/>
                        </a:lnSpc>
                        <a:spcBef>
                          <a:spcPts val="130"/>
                        </a:spcBef>
                      </a:pPr>
                      <a:r>
                        <a:rPr sz="700" spc="-10" dirty="0">
                          <a:latin typeface="Calibri"/>
                          <a:cs typeface="Calibri"/>
                        </a:rPr>
                        <a:t>niteliği</a:t>
                      </a:r>
                      <a:r>
                        <a:rPr sz="700" spc="-15" dirty="0">
                          <a:latin typeface="Calibri"/>
                          <a:cs typeface="Calibri"/>
                        </a:rPr>
                        <a:t> </a:t>
                      </a:r>
                      <a:r>
                        <a:rPr sz="700" dirty="0">
                          <a:latin typeface="Calibri"/>
                          <a:cs typeface="Calibri"/>
                        </a:rPr>
                        <a:t>gibi</a:t>
                      </a:r>
                      <a:r>
                        <a:rPr sz="700" spc="-15" dirty="0">
                          <a:latin typeface="Calibri"/>
                          <a:cs typeface="Calibri"/>
                        </a:rPr>
                        <a:t> </a:t>
                      </a:r>
                      <a:r>
                        <a:rPr sz="700" spc="-10" dirty="0">
                          <a:latin typeface="Calibri"/>
                          <a:cs typeface="Calibri"/>
                        </a:rPr>
                        <a:t>hususlar</a:t>
                      </a:r>
                      <a:r>
                        <a:rPr sz="700" spc="-15" dirty="0">
                          <a:latin typeface="Calibri"/>
                          <a:cs typeface="Calibri"/>
                        </a:rPr>
                        <a:t> </a:t>
                      </a:r>
                      <a:r>
                        <a:rPr sz="700" dirty="0">
                          <a:latin typeface="Calibri"/>
                          <a:cs typeface="Calibri"/>
                        </a:rPr>
                        <a:t>dikkate alınarak </a:t>
                      </a:r>
                      <a:r>
                        <a:rPr sz="700" spc="-10" dirty="0">
                          <a:latin typeface="Calibri"/>
                          <a:cs typeface="Calibri"/>
                        </a:rPr>
                        <a:t>belirlenir.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2649">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5" name="object 5"/>
          <p:cNvSpPr txBox="1"/>
          <p:nvPr/>
        </p:nvSpPr>
        <p:spPr>
          <a:xfrm>
            <a:off x="1650680" y="1676407"/>
            <a:ext cx="8744382" cy="1291495"/>
          </a:xfrm>
          <a:prstGeom prst="rect">
            <a:avLst/>
          </a:prstGeom>
        </p:spPr>
        <p:txBody>
          <a:bodyPr vert="horz" wrap="square" lIns="0" tIns="32246" rIns="0" bIns="0" rtlCol="0">
            <a:spAutoFit/>
          </a:bodyPr>
          <a:lstStyle/>
          <a:p>
            <a:pPr marL="11516">
              <a:spcBef>
                <a:spcPts val="254"/>
              </a:spcBef>
            </a:pPr>
            <a:r>
              <a:rPr sz="725" b="1" dirty="0">
                <a:latin typeface="Calibri"/>
                <a:cs typeface="Calibri"/>
              </a:rPr>
              <a:t>Geçiş</a:t>
            </a:r>
            <a:r>
              <a:rPr sz="725" b="1" spc="-32" dirty="0">
                <a:latin typeface="Calibri"/>
                <a:cs typeface="Calibri"/>
              </a:rPr>
              <a:t> </a:t>
            </a:r>
            <a:r>
              <a:rPr sz="725" b="1" spc="-9" dirty="0">
                <a:latin typeface="Calibri"/>
                <a:cs typeface="Calibri"/>
              </a:rPr>
              <a:t>süreci</a:t>
            </a:r>
            <a:endParaRPr sz="725">
              <a:latin typeface="Calibri"/>
              <a:cs typeface="Calibri"/>
            </a:endParaRPr>
          </a:p>
          <a:p>
            <a:pPr marL="91555" marR="4607" indent="328792">
              <a:lnSpc>
                <a:spcPct val="116199"/>
              </a:lnSpc>
              <a:spcBef>
                <a:spcPts val="18"/>
              </a:spcBef>
            </a:pPr>
            <a:r>
              <a:rPr sz="725" b="1" dirty="0">
                <a:latin typeface="Calibri"/>
                <a:cs typeface="Calibri"/>
              </a:rPr>
              <a:t>GEÇİCİ</a:t>
            </a:r>
            <a:r>
              <a:rPr sz="725" b="1" spc="-9" dirty="0">
                <a:latin typeface="Calibri"/>
                <a:cs typeface="Calibri"/>
              </a:rPr>
              <a:t> </a:t>
            </a:r>
            <a:r>
              <a:rPr sz="725" b="1" dirty="0">
                <a:latin typeface="Calibri"/>
                <a:cs typeface="Calibri"/>
              </a:rPr>
              <a:t>MADDE</a:t>
            </a:r>
            <a:r>
              <a:rPr sz="725" b="1" spc="5" dirty="0">
                <a:latin typeface="Calibri"/>
                <a:cs typeface="Calibri"/>
              </a:rPr>
              <a:t> </a:t>
            </a:r>
            <a:r>
              <a:rPr sz="725" b="1" dirty="0">
                <a:latin typeface="Calibri"/>
                <a:cs typeface="Calibri"/>
              </a:rPr>
              <a:t>1</a:t>
            </a:r>
            <a:r>
              <a:rPr sz="725" b="1" dirty="0">
                <a:solidFill>
                  <a:srgbClr val="221F1F"/>
                </a:solidFill>
                <a:latin typeface="Calibri"/>
                <a:cs typeface="Calibri"/>
              </a:rPr>
              <a:t>-</a:t>
            </a:r>
            <a:r>
              <a:rPr sz="725" b="1" spc="5" dirty="0">
                <a:solidFill>
                  <a:srgbClr val="221F1F"/>
                </a:solidFill>
                <a:latin typeface="Calibri"/>
                <a:cs typeface="Calibri"/>
              </a:rPr>
              <a:t> </a:t>
            </a:r>
            <a:r>
              <a:rPr sz="725" dirty="0">
                <a:solidFill>
                  <a:srgbClr val="221F1F"/>
                </a:solidFill>
                <a:latin typeface="Calibri"/>
                <a:cs typeface="Calibri"/>
              </a:rPr>
              <a:t>(1) )</a:t>
            </a:r>
            <a:r>
              <a:rPr sz="725" spc="-54" dirty="0">
                <a:solidFill>
                  <a:srgbClr val="221F1F"/>
                </a:solidFill>
                <a:latin typeface="Calibri"/>
                <a:cs typeface="Calibri"/>
              </a:rPr>
              <a:t> </a:t>
            </a:r>
            <a:r>
              <a:rPr sz="725" dirty="0">
                <a:latin typeface="Calibri"/>
                <a:cs typeface="Calibri"/>
              </a:rPr>
              <a:t>1/1/2026 </a:t>
            </a:r>
            <a:r>
              <a:rPr sz="725" spc="-9" dirty="0">
                <a:latin typeface="Calibri"/>
                <a:cs typeface="Calibri"/>
              </a:rPr>
              <a:t>tarihinden</a:t>
            </a:r>
            <a:r>
              <a:rPr sz="725" dirty="0">
                <a:latin typeface="Calibri"/>
                <a:cs typeface="Calibri"/>
              </a:rPr>
              <a:t> önce çıkış</a:t>
            </a:r>
            <a:r>
              <a:rPr sz="725" spc="14" dirty="0">
                <a:latin typeface="Calibri"/>
                <a:cs typeface="Calibri"/>
              </a:rPr>
              <a:t> </a:t>
            </a:r>
            <a:r>
              <a:rPr sz="725" spc="-9" dirty="0">
                <a:latin typeface="Calibri"/>
                <a:cs typeface="Calibri"/>
              </a:rPr>
              <a:t>ülkesinde</a:t>
            </a:r>
            <a:r>
              <a:rPr sz="725" dirty="0">
                <a:latin typeface="Calibri"/>
                <a:cs typeface="Calibri"/>
              </a:rPr>
              <a:t> ihraç </a:t>
            </a:r>
            <a:r>
              <a:rPr sz="725" spc="-9" dirty="0">
                <a:latin typeface="Calibri"/>
                <a:cs typeface="Calibri"/>
              </a:rPr>
              <a:t>amacıyla</a:t>
            </a:r>
            <a:r>
              <a:rPr sz="725" dirty="0">
                <a:latin typeface="Calibri"/>
                <a:cs typeface="Calibri"/>
              </a:rPr>
              <a:t> Türkiye'ye sevk</a:t>
            </a:r>
            <a:r>
              <a:rPr sz="725" spc="9" dirty="0">
                <a:latin typeface="Calibri"/>
                <a:cs typeface="Calibri"/>
              </a:rPr>
              <a:t> </a:t>
            </a:r>
            <a:r>
              <a:rPr sz="725" spc="-9" dirty="0">
                <a:latin typeface="Calibri"/>
                <a:cs typeface="Calibri"/>
              </a:rPr>
              <a:t>edilmek</a:t>
            </a:r>
            <a:r>
              <a:rPr sz="725" dirty="0">
                <a:latin typeface="Calibri"/>
                <a:cs typeface="Calibri"/>
              </a:rPr>
              <a:t> üzere taşıma belgesi</a:t>
            </a:r>
            <a:r>
              <a:rPr sz="725" spc="-5" dirty="0">
                <a:latin typeface="Calibri"/>
                <a:cs typeface="Calibri"/>
              </a:rPr>
              <a:t> </a:t>
            </a:r>
            <a:r>
              <a:rPr sz="725" spc="-9" dirty="0">
                <a:latin typeface="Calibri"/>
                <a:cs typeface="Calibri"/>
              </a:rPr>
              <a:t>düzenlenmiş</a:t>
            </a:r>
            <a:r>
              <a:rPr sz="725" dirty="0">
                <a:latin typeface="Calibri"/>
                <a:cs typeface="Calibri"/>
              </a:rPr>
              <a:t> veya Gümrük</a:t>
            </a:r>
            <a:r>
              <a:rPr sz="725" spc="-14" dirty="0">
                <a:latin typeface="Calibri"/>
                <a:cs typeface="Calibri"/>
              </a:rPr>
              <a:t> </a:t>
            </a:r>
            <a:r>
              <a:rPr sz="725" spc="-9" dirty="0">
                <a:latin typeface="Calibri"/>
                <a:cs typeface="Calibri"/>
              </a:rPr>
              <a:t>Mevzuatı</a:t>
            </a:r>
            <a:r>
              <a:rPr sz="725" dirty="0">
                <a:latin typeface="Calibri"/>
                <a:cs typeface="Calibri"/>
              </a:rPr>
              <a:t> </a:t>
            </a:r>
            <a:r>
              <a:rPr sz="725" spc="-9" dirty="0">
                <a:latin typeface="Calibri"/>
                <a:cs typeface="Calibri"/>
              </a:rPr>
              <a:t>uyarınca</a:t>
            </a:r>
            <a:r>
              <a:rPr sz="725" dirty="0">
                <a:latin typeface="Calibri"/>
                <a:cs typeface="Calibri"/>
              </a:rPr>
              <a:t> gümrük</a:t>
            </a:r>
            <a:r>
              <a:rPr sz="725" spc="-5" dirty="0">
                <a:latin typeface="Calibri"/>
                <a:cs typeface="Calibri"/>
              </a:rPr>
              <a:t> </a:t>
            </a:r>
            <a:r>
              <a:rPr sz="725" spc="-9" dirty="0">
                <a:latin typeface="Calibri"/>
                <a:cs typeface="Calibri"/>
              </a:rPr>
              <a:t>idarelerine</a:t>
            </a:r>
            <a:r>
              <a:rPr sz="725" dirty="0">
                <a:latin typeface="Calibri"/>
                <a:cs typeface="Calibri"/>
              </a:rPr>
              <a:t> </a:t>
            </a:r>
            <a:r>
              <a:rPr sz="725" spc="-9" dirty="0">
                <a:latin typeface="Calibri"/>
                <a:cs typeface="Calibri"/>
              </a:rPr>
              <a:t>sunulmuş</a:t>
            </a:r>
            <a:r>
              <a:rPr sz="725" dirty="0">
                <a:latin typeface="Calibri"/>
                <a:cs typeface="Calibri"/>
              </a:rPr>
              <a:t> olan </a:t>
            </a:r>
            <a:r>
              <a:rPr sz="725" spc="-9" dirty="0">
                <a:latin typeface="Calibri"/>
                <a:cs typeface="Calibri"/>
              </a:rPr>
              <a:t>ürünlerin</a:t>
            </a:r>
            <a:r>
              <a:rPr sz="725" dirty="0">
                <a:latin typeface="Calibri"/>
                <a:cs typeface="Calibri"/>
              </a:rPr>
              <a:t> </a:t>
            </a:r>
            <a:r>
              <a:rPr sz="725" spc="-9" dirty="0">
                <a:latin typeface="Calibri"/>
                <a:cs typeface="Calibri"/>
              </a:rPr>
              <a:t>ithalatı,</a:t>
            </a:r>
            <a:r>
              <a:rPr sz="725" spc="453" dirty="0">
                <a:latin typeface="Calibri"/>
                <a:cs typeface="Calibri"/>
              </a:rPr>
              <a:t> </a:t>
            </a:r>
            <a:r>
              <a:rPr sz="725" dirty="0">
                <a:latin typeface="Calibri"/>
                <a:cs typeface="Calibri"/>
              </a:rPr>
              <a:t>28/2/2026</a:t>
            </a:r>
            <a:r>
              <a:rPr sz="725" spc="5" dirty="0">
                <a:latin typeface="Calibri"/>
                <a:cs typeface="Calibri"/>
              </a:rPr>
              <a:t> </a:t>
            </a:r>
            <a:r>
              <a:rPr sz="725" spc="-9" dirty="0">
                <a:latin typeface="Calibri"/>
                <a:cs typeface="Calibri"/>
              </a:rPr>
              <a:t>tarihine</a:t>
            </a:r>
            <a:r>
              <a:rPr sz="725" spc="5" dirty="0">
                <a:latin typeface="Calibri"/>
                <a:cs typeface="Calibri"/>
              </a:rPr>
              <a:t> </a:t>
            </a:r>
            <a:r>
              <a:rPr sz="725" spc="-9" dirty="0">
                <a:latin typeface="Calibri"/>
                <a:cs typeface="Calibri"/>
              </a:rPr>
              <a:t>kadar</a:t>
            </a:r>
            <a:r>
              <a:rPr sz="725" dirty="0">
                <a:latin typeface="Calibri"/>
                <a:cs typeface="Calibri"/>
              </a:rPr>
              <a:t> (bu</a:t>
            </a:r>
            <a:r>
              <a:rPr sz="725" spc="18" dirty="0">
                <a:latin typeface="Calibri"/>
                <a:cs typeface="Calibri"/>
              </a:rPr>
              <a:t> </a:t>
            </a:r>
            <a:r>
              <a:rPr sz="725" dirty="0">
                <a:latin typeface="Calibri"/>
                <a:cs typeface="Calibri"/>
              </a:rPr>
              <a:t>tarih</a:t>
            </a:r>
            <a:r>
              <a:rPr sz="725" spc="5" dirty="0">
                <a:latin typeface="Calibri"/>
                <a:cs typeface="Calibri"/>
              </a:rPr>
              <a:t> </a:t>
            </a:r>
            <a:r>
              <a:rPr sz="725" dirty="0">
                <a:latin typeface="Calibri"/>
                <a:cs typeface="Calibri"/>
              </a:rPr>
              <a:t>dahil)</a:t>
            </a:r>
            <a:r>
              <a:rPr sz="725" spc="9" dirty="0">
                <a:latin typeface="Calibri"/>
                <a:cs typeface="Calibri"/>
              </a:rPr>
              <a:t> </a:t>
            </a:r>
            <a:r>
              <a:rPr sz="725" dirty="0">
                <a:latin typeface="Calibri"/>
                <a:cs typeface="Calibri"/>
              </a:rPr>
              <a:t>TAREKS</a:t>
            </a:r>
            <a:r>
              <a:rPr sz="725" spc="9" dirty="0">
                <a:latin typeface="Calibri"/>
                <a:cs typeface="Calibri"/>
              </a:rPr>
              <a:t> </a:t>
            </a:r>
            <a:r>
              <a:rPr sz="725" spc="-9" dirty="0">
                <a:latin typeface="Calibri"/>
                <a:cs typeface="Calibri"/>
              </a:rPr>
              <a:t>başvurusunun</a:t>
            </a:r>
            <a:r>
              <a:rPr sz="725" spc="5" dirty="0">
                <a:latin typeface="Calibri"/>
                <a:cs typeface="Calibri"/>
              </a:rPr>
              <a:t> </a:t>
            </a:r>
            <a:r>
              <a:rPr sz="725" spc="-9" dirty="0">
                <a:latin typeface="Calibri"/>
                <a:cs typeface="Calibri"/>
              </a:rPr>
              <a:t>gerçekleştirilmesi</a:t>
            </a:r>
            <a:r>
              <a:rPr sz="725" spc="5" dirty="0">
                <a:latin typeface="Calibri"/>
                <a:cs typeface="Calibri"/>
              </a:rPr>
              <a:t> </a:t>
            </a:r>
            <a:r>
              <a:rPr sz="725" dirty="0">
                <a:latin typeface="Calibri"/>
                <a:cs typeface="Calibri"/>
              </a:rPr>
              <a:t>ve</a:t>
            </a:r>
            <a:r>
              <a:rPr sz="725" spc="5" dirty="0">
                <a:latin typeface="Calibri"/>
                <a:cs typeface="Calibri"/>
              </a:rPr>
              <a:t> </a:t>
            </a:r>
            <a:r>
              <a:rPr sz="725" spc="-9" dirty="0">
                <a:latin typeface="Calibri"/>
                <a:cs typeface="Calibri"/>
              </a:rPr>
              <a:t>ithalatçı</a:t>
            </a:r>
            <a:r>
              <a:rPr sz="725" dirty="0">
                <a:latin typeface="Calibri"/>
                <a:cs typeface="Calibri"/>
              </a:rPr>
              <a:t> </a:t>
            </a:r>
            <a:r>
              <a:rPr sz="725" spc="-9" dirty="0">
                <a:latin typeface="Calibri"/>
                <a:cs typeface="Calibri"/>
              </a:rPr>
              <a:t>firmanın</a:t>
            </a:r>
            <a:r>
              <a:rPr sz="725" spc="9" dirty="0">
                <a:latin typeface="Calibri"/>
                <a:cs typeface="Calibri"/>
              </a:rPr>
              <a:t> </a:t>
            </a:r>
            <a:r>
              <a:rPr sz="725" dirty="0">
                <a:latin typeface="Calibri"/>
                <a:cs typeface="Calibri"/>
              </a:rPr>
              <a:t>talebi</a:t>
            </a:r>
            <a:r>
              <a:rPr sz="725" spc="14" dirty="0">
                <a:latin typeface="Calibri"/>
                <a:cs typeface="Calibri"/>
              </a:rPr>
              <a:t> </a:t>
            </a:r>
            <a:r>
              <a:rPr sz="725" spc="-9" dirty="0">
                <a:latin typeface="Calibri"/>
                <a:cs typeface="Calibri"/>
              </a:rPr>
              <a:t>halinde,</a:t>
            </a:r>
            <a:r>
              <a:rPr sz="725" spc="9" dirty="0">
                <a:latin typeface="Calibri"/>
                <a:cs typeface="Calibri"/>
              </a:rPr>
              <a:t> </a:t>
            </a:r>
            <a:r>
              <a:rPr sz="725" dirty="0">
                <a:latin typeface="Calibri"/>
                <a:cs typeface="Calibri"/>
              </a:rPr>
              <a:t>15</a:t>
            </a:r>
            <a:r>
              <a:rPr sz="725" spc="9" dirty="0">
                <a:latin typeface="Calibri"/>
                <a:cs typeface="Calibri"/>
              </a:rPr>
              <a:t> </a:t>
            </a:r>
            <a:r>
              <a:rPr sz="725" dirty="0">
                <a:latin typeface="Calibri"/>
                <a:cs typeface="Calibri"/>
              </a:rPr>
              <a:t>inci </a:t>
            </a:r>
            <a:r>
              <a:rPr sz="725" spc="-9" dirty="0">
                <a:latin typeface="Calibri"/>
                <a:cs typeface="Calibri"/>
              </a:rPr>
              <a:t>maddeyle</a:t>
            </a:r>
            <a:r>
              <a:rPr sz="725" spc="5" dirty="0">
                <a:latin typeface="Calibri"/>
                <a:cs typeface="Calibri"/>
              </a:rPr>
              <a:t> </a:t>
            </a:r>
            <a:r>
              <a:rPr sz="725" spc="-9" dirty="0">
                <a:latin typeface="Calibri"/>
                <a:cs typeface="Calibri"/>
              </a:rPr>
              <a:t>yürürlükten</a:t>
            </a:r>
            <a:r>
              <a:rPr sz="725" spc="9" dirty="0">
                <a:latin typeface="Calibri"/>
                <a:cs typeface="Calibri"/>
              </a:rPr>
              <a:t> </a:t>
            </a:r>
            <a:r>
              <a:rPr sz="725" spc="-9" dirty="0">
                <a:latin typeface="Calibri"/>
                <a:cs typeface="Calibri"/>
              </a:rPr>
              <a:t>kaldırılan</a:t>
            </a:r>
            <a:r>
              <a:rPr sz="725" spc="5" dirty="0">
                <a:latin typeface="Calibri"/>
                <a:cs typeface="Calibri"/>
              </a:rPr>
              <a:t> </a:t>
            </a:r>
            <a:r>
              <a:rPr sz="725" dirty="0">
                <a:latin typeface="Calibri"/>
                <a:cs typeface="Calibri"/>
              </a:rPr>
              <a:t>Araç</a:t>
            </a:r>
            <a:r>
              <a:rPr sz="725" spc="5" dirty="0">
                <a:latin typeface="Calibri"/>
                <a:cs typeface="Calibri"/>
              </a:rPr>
              <a:t> </a:t>
            </a:r>
            <a:r>
              <a:rPr sz="725" spc="-9" dirty="0">
                <a:latin typeface="Calibri"/>
                <a:cs typeface="Calibri"/>
              </a:rPr>
              <a:t>Parçalarının</a:t>
            </a:r>
            <a:r>
              <a:rPr sz="725" spc="9" dirty="0">
                <a:latin typeface="Calibri"/>
                <a:cs typeface="Calibri"/>
              </a:rPr>
              <a:t> </a:t>
            </a:r>
            <a:r>
              <a:rPr sz="725" dirty="0">
                <a:latin typeface="Calibri"/>
                <a:cs typeface="Calibri"/>
              </a:rPr>
              <a:t>İthalat</a:t>
            </a:r>
            <a:r>
              <a:rPr sz="725" spc="-5" dirty="0">
                <a:latin typeface="Calibri"/>
                <a:cs typeface="Calibri"/>
              </a:rPr>
              <a:t> </a:t>
            </a:r>
            <a:r>
              <a:rPr sz="725" dirty="0">
                <a:latin typeface="Calibri"/>
                <a:cs typeface="Calibri"/>
              </a:rPr>
              <a:t>Denetimi Tebliği (Ürün</a:t>
            </a:r>
            <a:r>
              <a:rPr sz="725" spc="9" dirty="0">
                <a:latin typeface="Calibri"/>
                <a:cs typeface="Calibri"/>
              </a:rPr>
              <a:t> </a:t>
            </a:r>
            <a:r>
              <a:rPr sz="725" spc="-9" dirty="0">
                <a:latin typeface="Calibri"/>
                <a:cs typeface="Calibri"/>
              </a:rPr>
              <a:t>Güvenliği</a:t>
            </a:r>
            <a:r>
              <a:rPr sz="725" dirty="0">
                <a:latin typeface="Calibri"/>
                <a:cs typeface="Calibri"/>
              </a:rPr>
              <a:t> ve </a:t>
            </a:r>
            <a:r>
              <a:rPr sz="725" spc="-9" dirty="0">
                <a:latin typeface="Calibri"/>
                <a:cs typeface="Calibri"/>
              </a:rPr>
              <a:t>Denetimi:</a:t>
            </a:r>
            <a:r>
              <a:rPr sz="725" spc="453" dirty="0">
                <a:latin typeface="Calibri"/>
                <a:cs typeface="Calibri"/>
              </a:rPr>
              <a:t> </a:t>
            </a:r>
            <a:r>
              <a:rPr sz="725" dirty="0">
                <a:latin typeface="Calibri"/>
                <a:cs typeface="Calibri"/>
              </a:rPr>
              <a:t>2025/25)'ne</a:t>
            </a:r>
            <a:r>
              <a:rPr sz="725" spc="-9" dirty="0">
                <a:latin typeface="Calibri"/>
                <a:cs typeface="Calibri"/>
              </a:rPr>
              <a:t> </a:t>
            </a:r>
            <a:r>
              <a:rPr sz="725" dirty="0">
                <a:latin typeface="Calibri"/>
                <a:cs typeface="Calibri"/>
              </a:rPr>
              <a:t>göre</a:t>
            </a:r>
            <a:r>
              <a:rPr sz="725" spc="-9" dirty="0">
                <a:latin typeface="Calibri"/>
                <a:cs typeface="Calibri"/>
              </a:rPr>
              <a:t> sonuçlandırılır.</a:t>
            </a:r>
            <a:endParaRPr sz="725">
              <a:latin typeface="Calibri"/>
              <a:cs typeface="Calibri"/>
            </a:endParaRPr>
          </a:p>
          <a:p>
            <a:pPr marL="419196">
              <a:spcBef>
                <a:spcPts val="263"/>
              </a:spcBef>
            </a:pPr>
            <a:r>
              <a:rPr sz="725" b="1" spc="-9" dirty="0">
                <a:latin typeface="Calibri"/>
                <a:cs typeface="Calibri"/>
              </a:rPr>
              <a:t>Yürürlük</a:t>
            </a:r>
            <a:endParaRPr sz="725">
              <a:latin typeface="Calibri"/>
              <a:cs typeface="Calibri"/>
            </a:endParaRPr>
          </a:p>
          <a:p>
            <a:pPr marL="419196">
              <a:spcBef>
                <a:spcPts val="281"/>
              </a:spcBef>
            </a:pPr>
            <a:r>
              <a:rPr sz="725" b="1" dirty="0">
                <a:latin typeface="Calibri"/>
                <a:cs typeface="Calibri"/>
              </a:rPr>
              <a:t>MADDE</a:t>
            </a:r>
            <a:r>
              <a:rPr sz="725" b="1" spc="-9" dirty="0">
                <a:latin typeface="Calibri"/>
                <a:cs typeface="Calibri"/>
              </a:rPr>
              <a:t> </a:t>
            </a:r>
            <a:r>
              <a:rPr sz="725" b="1" dirty="0">
                <a:latin typeface="Calibri"/>
                <a:cs typeface="Calibri"/>
              </a:rPr>
              <a:t>16-</a:t>
            </a:r>
            <a:r>
              <a:rPr sz="725" b="1" spc="-18" dirty="0">
                <a:latin typeface="Calibri"/>
                <a:cs typeface="Calibri"/>
              </a:rPr>
              <a:t> </a:t>
            </a:r>
            <a:r>
              <a:rPr sz="725" dirty="0">
                <a:solidFill>
                  <a:srgbClr val="221F1F"/>
                </a:solidFill>
                <a:latin typeface="Calibri"/>
                <a:cs typeface="Calibri"/>
              </a:rPr>
              <a:t>(1)</a:t>
            </a:r>
            <a:r>
              <a:rPr sz="725" spc="-23" dirty="0">
                <a:solidFill>
                  <a:srgbClr val="221F1F"/>
                </a:solidFill>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Tebliğ</a:t>
            </a:r>
            <a:r>
              <a:rPr sz="725" spc="-5" dirty="0">
                <a:latin typeface="Calibri"/>
                <a:cs typeface="Calibri"/>
              </a:rPr>
              <a:t> </a:t>
            </a:r>
            <a:r>
              <a:rPr sz="725" dirty="0">
                <a:latin typeface="Calibri"/>
                <a:cs typeface="Calibri"/>
              </a:rPr>
              <a:t>1/1/2026</a:t>
            </a:r>
            <a:r>
              <a:rPr sz="725" spc="-14" dirty="0">
                <a:latin typeface="Calibri"/>
                <a:cs typeface="Calibri"/>
              </a:rPr>
              <a:t> </a:t>
            </a:r>
            <a:r>
              <a:rPr sz="725" spc="-9" dirty="0">
                <a:latin typeface="Calibri"/>
                <a:cs typeface="Calibri"/>
              </a:rPr>
              <a:t>tarihinde</a:t>
            </a:r>
            <a:r>
              <a:rPr sz="725" spc="-14" dirty="0">
                <a:latin typeface="Calibri"/>
                <a:cs typeface="Calibri"/>
              </a:rPr>
              <a:t> </a:t>
            </a:r>
            <a:r>
              <a:rPr sz="725" dirty="0">
                <a:latin typeface="Calibri"/>
                <a:cs typeface="Calibri"/>
              </a:rPr>
              <a:t>yürürlüğe</a:t>
            </a:r>
            <a:r>
              <a:rPr sz="725" spc="-9" dirty="0">
                <a:latin typeface="Calibri"/>
                <a:cs typeface="Calibri"/>
              </a:rPr>
              <a:t> girer.</a:t>
            </a:r>
            <a:endParaRPr sz="725">
              <a:latin typeface="Calibri"/>
              <a:cs typeface="Calibri"/>
            </a:endParaRPr>
          </a:p>
          <a:p>
            <a:pPr marL="418620">
              <a:spcBef>
                <a:spcPts val="45"/>
              </a:spcBef>
            </a:pPr>
            <a:r>
              <a:rPr sz="725" b="1" spc="-9" dirty="0">
                <a:latin typeface="Calibri"/>
                <a:cs typeface="Calibri"/>
              </a:rPr>
              <a:t>Yürütme</a:t>
            </a:r>
            <a:endParaRPr sz="725">
              <a:latin typeface="Calibri"/>
              <a:cs typeface="Calibri"/>
            </a:endParaRPr>
          </a:p>
          <a:p>
            <a:pPr marL="418620">
              <a:spcBef>
                <a:spcPts val="45"/>
              </a:spcBef>
            </a:pPr>
            <a:r>
              <a:rPr sz="725" b="1" dirty="0">
                <a:latin typeface="Calibri"/>
                <a:cs typeface="Calibri"/>
              </a:rPr>
              <a:t>MADDE</a:t>
            </a:r>
            <a:r>
              <a:rPr sz="725" b="1" spc="-5" dirty="0">
                <a:latin typeface="Calibri"/>
                <a:cs typeface="Calibri"/>
              </a:rPr>
              <a:t> </a:t>
            </a:r>
            <a:r>
              <a:rPr sz="725" b="1" dirty="0">
                <a:latin typeface="Calibri"/>
                <a:cs typeface="Calibri"/>
              </a:rPr>
              <a:t>17</a:t>
            </a:r>
            <a:r>
              <a:rPr sz="725" b="1" dirty="0">
                <a:solidFill>
                  <a:srgbClr val="221F1F"/>
                </a:solidFill>
                <a:latin typeface="Calibri"/>
                <a:cs typeface="Calibri"/>
              </a:rPr>
              <a:t>-</a:t>
            </a:r>
            <a:r>
              <a:rPr sz="725" b="1" spc="-23" dirty="0">
                <a:solidFill>
                  <a:srgbClr val="221F1F"/>
                </a:solidFill>
                <a:latin typeface="Calibri"/>
                <a:cs typeface="Calibri"/>
              </a:rPr>
              <a:t> </a:t>
            </a:r>
            <a:r>
              <a:rPr sz="725" b="1" dirty="0">
                <a:latin typeface="Calibri"/>
                <a:cs typeface="Calibri"/>
              </a:rPr>
              <a:t>(1) </a:t>
            </a:r>
            <a:r>
              <a:rPr sz="725" dirty="0">
                <a:latin typeface="Calibri"/>
                <a:cs typeface="Calibri"/>
              </a:rPr>
              <a:t>Bu</a:t>
            </a:r>
            <a:r>
              <a:rPr sz="725" spc="-9" dirty="0">
                <a:latin typeface="Calibri"/>
                <a:cs typeface="Calibri"/>
              </a:rPr>
              <a:t> </a:t>
            </a:r>
            <a:r>
              <a:rPr sz="725" dirty="0">
                <a:latin typeface="Calibri"/>
                <a:cs typeface="Calibri"/>
              </a:rPr>
              <a:t>Tebliğ </a:t>
            </a:r>
            <a:r>
              <a:rPr sz="725" spc="-9" dirty="0">
                <a:latin typeface="Calibri"/>
                <a:cs typeface="Calibri"/>
              </a:rPr>
              <a:t>hükümlerini</a:t>
            </a:r>
            <a:r>
              <a:rPr sz="725" spc="-14" dirty="0">
                <a:latin typeface="Calibri"/>
                <a:cs typeface="Calibri"/>
              </a:rPr>
              <a:t> </a:t>
            </a:r>
            <a:r>
              <a:rPr sz="725" dirty="0">
                <a:latin typeface="Calibri"/>
                <a:cs typeface="Calibri"/>
              </a:rPr>
              <a:t>Ticaret</a:t>
            </a:r>
            <a:r>
              <a:rPr sz="725" spc="-9" dirty="0">
                <a:latin typeface="Calibri"/>
                <a:cs typeface="Calibri"/>
              </a:rPr>
              <a:t> Bakanı</a:t>
            </a:r>
            <a:r>
              <a:rPr sz="725" spc="-14" dirty="0">
                <a:latin typeface="Calibri"/>
                <a:cs typeface="Calibri"/>
              </a:rPr>
              <a:t> </a:t>
            </a:r>
            <a:r>
              <a:rPr sz="725" spc="-9" dirty="0">
                <a:latin typeface="Calibri"/>
                <a:cs typeface="Calibri"/>
              </a:rPr>
              <a:t>yürütür</a:t>
            </a:r>
            <a:r>
              <a:rPr sz="725" b="1" spc="-9" dirty="0">
                <a:latin typeface="Calibri"/>
                <a:cs typeface="Calibri"/>
              </a:rPr>
              <a:t>.</a:t>
            </a:r>
            <a:endParaRPr sz="725">
              <a:latin typeface="Calibri"/>
              <a:cs typeface="Calibri"/>
            </a:endParaRPr>
          </a:p>
          <a:p>
            <a:pPr>
              <a:spcBef>
                <a:spcPts val="91"/>
              </a:spcBef>
            </a:pPr>
            <a:endParaRPr sz="725">
              <a:latin typeface="Calibri"/>
              <a:cs typeface="Calibri"/>
            </a:endParaRPr>
          </a:p>
          <a:p>
            <a:pPr marL="145106" algn="ctr"/>
            <a:r>
              <a:rPr sz="725" b="1" dirty="0">
                <a:solidFill>
                  <a:srgbClr val="ED0000"/>
                </a:solidFill>
                <a:latin typeface="Calibri"/>
                <a:cs typeface="Calibri"/>
              </a:rPr>
              <a:t>2026</a:t>
            </a:r>
            <a:r>
              <a:rPr sz="725" b="1" spc="5" dirty="0">
                <a:solidFill>
                  <a:srgbClr val="ED0000"/>
                </a:solidFill>
                <a:latin typeface="Calibri"/>
                <a:cs typeface="Calibri"/>
              </a:rPr>
              <a:t> </a:t>
            </a:r>
            <a:r>
              <a:rPr sz="725" b="1" dirty="0">
                <a:solidFill>
                  <a:srgbClr val="ED0000"/>
                </a:solidFill>
                <a:latin typeface="Calibri"/>
                <a:cs typeface="Calibri"/>
              </a:rPr>
              <a:t>Eklenen</a:t>
            </a:r>
            <a:r>
              <a:rPr sz="725" b="1" spc="-5" dirty="0">
                <a:solidFill>
                  <a:srgbClr val="ED0000"/>
                </a:solidFill>
                <a:latin typeface="Calibri"/>
                <a:cs typeface="Calibri"/>
              </a:rPr>
              <a:t> </a:t>
            </a:r>
            <a:r>
              <a:rPr sz="725" b="1" dirty="0">
                <a:solidFill>
                  <a:srgbClr val="ED0000"/>
                </a:solidFill>
                <a:latin typeface="Calibri"/>
                <a:cs typeface="Calibri"/>
              </a:rPr>
              <a:t>Gtip</a:t>
            </a:r>
            <a:r>
              <a:rPr sz="725" b="1" spc="5" dirty="0">
                <a:solidFill>
                  <a:srgbClr val="ED0000"/>
                </a:solidFill>
                <a:latin typeface="Calibri"/>
                <a:cs typeface="Calibri"/>
              </a:rPr>
              <a:t> </a:t>
            </a:r>
            <a:r>
              <a:rPr sz="725" b="1" spc="-9" dirty="0">
                <a:solidFill>
                  <a:srgbClr val="ED0000"/>
                </a:solidFill>
                <a:latin typeface="Calibri"/>
                <a:cs typeface="Calibri"/>
              </a:rPr>
              <a:t>Listesi</a:t>
            </a:r>
            <a:r>
              <a:rPr sz="725" b="1" spc="5" dirty="0">
                <a:solidFill>
                  <a:srgbClr val="ED0000"/>
                </a:solidFill>
                <a:latin typeface="Calibri"/>
                <a:cs typeface="Calibri"/>
              </a:rPr>
              <a:t> </a:t>
            </a:r>
            <a:r>
              <a:rPr sz="725" b="1" spc="-9" dirty="0">
                <a:solidFill>
                  <a:srgbClr val="ED0000"/>
                </a:solidFill>
                <a:latin typeface="Calibri"/>
                <a:cs typeface="Calibri"/>
              </a:rPr>
              <a:t>EK-</a:t>
            </a:r>
            <a:r>
              <a:rPr sz="725" b="1" spc="-45" dirty="0">
                <a:solidFill>
                  <a:srgbClr val="ED0000"/>
                </a:solidFill>
                <a:latin typeface="Calibri"/>
                <a:cs typeface="Calibri"/>
              </a:rPr>
              <a:t>1</a:t>
            </a:r>
            <a:endParaRPr sz="725">
              <a:latin typeface="Calibri"/>
              <a:cs typeface="Calibri"/>
            </a:endParaRPr>
          </a:p>
        </p:txBody>
      </p:sp>
      <p:graphicFrame>
        <p:nvGraphicFramePr>
          <p:cNvPr id="6" name="object 6"/>
          <p:cNvGraphicFramePr>
            <a:graphicFrameLocks noGrp="1"/>
          </p:cNvGraphicFramePr>
          <p:nvPr/>
        </p:nvGraphicFramePr>
        <p:xfrm>
          <a:off x="4625128" y="2978135"/>
          <a:ext cx="2934947" cy="472748"/>
        </p:xfrm>
        <a:graphic>
          <a:graphicData uri="http://schemas.openxmlformats.org/drawingml/2006/table">
            <a:tbl>
              <a:tblPr firstRow="1" bandRow="1">
                <a:tableStyleId>{2D5ABB26-0587-4C30-8999-92F81FD0307C}</a:tableStyleId>
              </a:tblPr>
              <a:tblGrid>
                <a:gridCol w="439350">
                  <a:extLst>
                    <a:ext uri="{9D8B030D-6E8A-4147-A177-3AD203B41FA5}">
                      <a16:colId xmlns:a16="http://schemas.microsoft.com/office/drawing/2014/main" val="20000"/>
                    </a:ext>
                  </a:extLst>
                </a:gridCol>
                <a:gridCol w="823421">
                  <a:extLst>
                    <a:ext uri="{9D8B030D-6E8A-4147-A177-3AD203B41FA5}">
                      <a16:colId xmlns:a16="http://schemas.microsoft.com/office/drawing/2014/main" val="20001"/>
                    </a:ext>
                  </a:extLst>
                </a:gridCol>
                <a:gridCol w="1672176">
                  <a:extLst>
                    <a:ext uri="{9D8B030D-6E8A-4147-A177-3AD203B41FA5}">
                      <a16:colId xmlns:a16="http://schemas.microsoft.com/office/drawing/2014/main" val="20002"/>
                    </a:ext>
                  </a:extLst>
                </a:gridCol>
              </a:tblGrid>
              <a:tr h="118619">
                <a:tc>
                  <a:txBody>
                    <a:bodyPr/>
                    <a:lstStyle/>
                    <a:p>
                      <a:pPr algn="ctr">
                        <a:lnSpc>
                          <a:spcPts val="930"/>
                        </a:lnSpc>
                      </a:pPr>
                      <a:r>
                        <a:rPr sz="700" b="1" dirty="0">
                          <a:latin typeface="Calibri"/>
                          <a:cs typeface="Calibri"/>
                        </a:rPr>
                        <a:t>Sıra</a:t>
                      </a:r>
                      <a:r>
                        <a:rPr sz="700" b="1" spc="-25" dirty="0">
                          <a:latin typeface="Calibri"/>
                          <a:cs typeface="Calibri"/>
                        </a:rPr>
                        <a:t> 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b="1" spc="-20" dirty="0">
                          <a:latin typeface="Calibri"/>
                          <a:cs typeface="Calibri"/>
                        </a:rPr>
                        <a:t>Gtip</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18619">
                <a:tc>
                  <a:txBody>
                    <a:bodyPr/>
                    <a:lstStyle/>
                    <a:p>
                      <a:pPr algn="ctr">
                        <a:lnSpc>
                          <a:spcPts val="930"/>
                        </a:lnSpc>
                      </a:pPr>
                      <a:r>
                        <a:rPr sz="700" spc="-25" dirty="0">
                          <a:latin typeface="Calibri"/>
                          <a:cs typeface="Calibri"/>
                        </a:rPr>
                        <a:t>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6506.10.10.20.00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Eklendi</a:t>
                      </a:r>
                      <a:r>
                        <a:rPr sz="700" spc="10" dirty="0">
                          <a:latin typeface="Calibri"/>
                          <a:cs typeface="Calibri"/>
                        </a:rPr>
                        <a:t> </a:t>
                      </a:r>
                      <a:r>
                        <a:rPr sz="700" dirty="0">
                          <a:latin typeface="Calibri"/>
                          <a:cs typeface="Calibri"/>
                        </a:rPr>
                        <a:t>ve</a:t>
                      </a:r>
                      <a:r>
                        <a:rPr sz="700" spc="20" dirty="0">
                          <a:latin typeface="Calibri"/>
                          <a:cs typeface="Calibri"/>
                        </a:rPr>
                        <a:t> </a:t>
                      </a:r>
                      <a:r>
                        <a:rPr sz="700" spc="-10" dirty="0">
                          <a:latin typeface="Calibri"/>
                          <a:cs typeface="Calibri"/>
                        </a:rPr>
                        <a:t>korelasyona</a:t>
                      </a:r>
                      <a:r>
                        <a:rPr sz="700" spc="20" dirty="0">
                          <a:latin typeface="Calibri"/>
                          <a:cs typeface="Calibri"/>
                        </a:rPr>
                        <a:t> </a:t>
                      </a:r>
                      <a:r>
                        <a:rPr sz="700" spc="-10" dirty="0">
                          <a:latin typeface="Calibri"/>
                          <a:cs typeface="Calibri"/>
                        </a:rPr>
                        <a:t>Uğradı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116891">
                <a:tc>
                  <a:txBody>
                    <a:bodyPr/>
                    <a:lstStyle/>
                    <a:p>
                      <a:pPr algn="ctr">
                        <a:lnSpc>
                          <a:spcPts val="919"/>
                        </a:lnSpc>
                      </a:pPr>
                      <a:r>
                        <a:rPr sz="700" spc="-25" dirty="0">
                          <a:latin typeface="Calibri"/>
                          <a:cs typeface="Calibri"/>
                        </a:rPr>
                        <a:t>15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6506.10.80.20.00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Eklendi</a:t>
                      </a:r>
                      <a:r>
                        <a:rPr sz="700" spc="10" dirty="0">
                          <a:latin typeface="Calibri"/>
                          <a:cs typeface="Calibri"/>
                        </a:rPr>
                        <a:t> </a:t>
                      </a:r>
                      <a:r>
                        <a:rPr sz="700" dirty="0">
                          <a:latin typeface="Calibri"/>
                          <a:cs typeface="Calibri"/>
                        </a:rPr>
                        <a:t>ve</a:t>
                      </a:r>
                      <a:r>
                        <a:rPr sz="700" spc="20" dirty="0">
                          <a:latin typeface="Calibri"/>
                          <a:cs typeface="Calibri"/>
                        </a:rPr>
                        <a:t> </a:t>
                      </a:r>
                      <a:r>
                        <a:rPr sz="700" spc="-10" dirty="0">
                          <a:latin typeface="Calibri"/>
                          <a:cs typeface="Calibri"/>
                        </a:rPr>
                        <a:t>korelasyona</a:t>
                      </a:r>
                      <a:r>
                        <a:rPr sz="700" spc="20" dirty="0">
                          <a:latin typeface="Calibri"/>
                          <a:cs typeface="Calibri"/>
                        </a:rPr>
                        <a:t> </a:t>
                      </a:r>
                      <a:r>
                        <a:rPr sz="700" spc="-10" dirty="0">
                          <a:latin typeface="Calibri"/>
                          <a:cs typeface="Calibri"/>
                        </a:rPr>
                        <a:t>Uğradı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18619">
                <a:tc>
                  <a:txBody>
                    <a:bodyPr/>
                    <a:lstStyle/>
                    <a:p>
                      <a:pPr algn="ctr">
                        <a:lnSpc>
                          <a:spcPts val="930"/>
                        </a:lnSpc>
                      </a:pPr>
                      <a:r>
                        <a:rPr sz="700" spc="-25" dirty="0">
                          <a:latin typeface="Calibri"/>
                          <a:cs typeface="Calibri"/>
                        </a:rPr>
                        <a:t>17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7007.11.10.00.11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Eklendi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bl>
          </a:graphicData>
        </a:graphic>
      </p:graphicFrame>
      <p:sp>
        <p:nvSpPr>
          <p:cNvPr id="7" name="object 7"/>
          <p:cNvSpPr txBox="1"/>
          <p:nvPr/>
        </p:nvSpPr>
        <p:spPr>
          <a:xfrm>
            <a:off x="5592083" y="3563586"/>
            <a:ext cx="1006531" cy="123779"/>
          </a:xfrm>
          <a:prstGeom prst="rect">
            <a:avLst/>
          </a:prstGeom>
        </p:spPr>
        <p:txBody>
          <a:bodyPr vert="horz" wrap="square" lIns="0" tIns="12092" rIns="0" bIns="0" rtlCol="0">
            <a:spAutoFit/>
          </a:bodyPr>
          <a:lstStyle/>
          <a:p>
            <a:pPr marL="11516">
              <a:spcBef>
                <a:spcPts val="95"/>
              </a:spcBef>
            </a:pPr>
            <a:r>
              <a:rPr sz="725" b="1" dirty="0">
                <a:solidFill>
                  <a:srgbClr val="ED0000"/>
                </a:solidFill>
                <a:latin typeface="Calibri"/>
                <a:cs typeface="Calibri"/>
              </a:rPr>
              <a:t>2026 </a:t>
            </a:r>
            <a:r>
              <a:rPr sz="725" b="1" spc="-9" dirty="0">
                <a:solidFill>
                  <a:srgbClr val="ED0000"/>
                </a:solidFill>
                <a:latin typeface="Calibri"/>
                <a:cs typeface="Calibri"/>
              </a:rPr>
              <a:t>Çıkarılan</a:t>
            </a:r>
            <a:r>
              <a:rPr sz="725" b="1" spc="5" dirty="0">
                <a:solidFill>
                  <a:srgbClr val="ED0000"/>
                </a:solidFill>
                <a:latin typeface="Calibri"/>
                <a:cs typeface="Calibri"/>
              </a:rPr>
              <a:t> </a:t>
            </a:r>
            <a:r>
              <a:rPr sz="725" b="1" dirty="0">
                <a:solidFill>
                  <a:srgbClr val="ED0000"/>
                </a:solidFill>
                <a:latin typeface="Calibri"/>
                <a:cs typeface="Calibri"/>
              </a:rPr>
              <a:t>Gtip </a:t>
            </a:r>
            <a:r>
              <a:rPr sz="725" b="1" spc="-9" dirty="0">
                <a:solidFill>
                  <a:srgbClr val="ED0000"/>
                </a:solidFill>
                <a:latin typeface="Calibri"/>
                <a:cs typeface="Calibri"/>
              </a:rPr>
              <a:t>Listesi</a:t>
            </a:r>
            <a:endParaRPr sz="725">
              <a:latin typeface="Calibri"/>
              <a:cs typeface="Calibri"/>
            </a:endParaRPr>
          </a:p>
        </p:txBody>
      </p:sp>
      <p:graphicFrame>
        <p:nvGraphicFramePr>
          <p:cNvPr id="8" name="object 8"/>
          <p:cNvGraphicFramePr>
            <a:graphicFrameLocks noGrp="1"/>
          </p:cNvGraphicFramePr>
          <p:nvPr/>
        </p:nvGraphicFramePr>
        <p:xfrm>
          <a:off x="4625128" y="3699520"/>
          <a:ext cx="2934947" cy="237238"/>
        </p:xfrm>
        <a:graphic>
          <a:graphicData uri="http://schemas.openxmlformats.org/drawingml/2006/table">
            <a:tbl>
              <a:tblPr firstRow="1" bandRow="1">
                <a:tableStyleId>{2D5ABB26-0587-4C30-8999-92F81FD0307C}</a:tableStyleId>
              </a:tblPr>
              <a:tblGrid>
                <a:gridCol w="439350">
                  <a:extLst>
                    <a:ext uri="{9D8B030D-6E8A-4147-A177-3AD203B41FA5}">
                      <a16:colId xmlns:a16="http://schemas.microsoft.com/office/drawing/2014/main" val="20000"/>
                    </a:ext>
                  </a:extLst>
                </a:gridCol>
                <a:gridCol w="823421">
                  <a:extLst>
                    <a:ext uri="{9D8B030D-6E8A-4147-A177-3AD203B41FA5}">
                      <a16:colId xmlns:a16="http://schemas.microsoft.com/office/drawing/2014/main" val="20001"/>
                    </a:ext>
                  </a:extLst>
                </a:gridCol>
                <a:gridCol w="1672176">
                  <a:extLst>
                    <a:ext uri="{9D8B030D-6E8A-4147-A177-3AD203B41FA5}">
                      <a16:colId xmlns:a16="http://schemas.microsoft.com/office/drawing/2014/main" val="20002"/>
                    </a:ext>
                  </a:extLst>
                </a:gridCol>
              </a:tblGrid>
              <a:tr h="118619">
                <a:tc>
                  <a:txBody>
                    <a:bodyPr/>
                    <a:lstStyle/>
                    <a:p>
                      <a:pPr algn="ctr">
                        <a:lnSpc>
                          <a:spcPts val="930"/>
                        </a:lnSpc>
                      </a:pPr>
                      <a:r>
                        <a:rPr sz="700" b="1" dirty="0">
                          <a:latin typeface="Calibri"/>
                          <a:cs typeface="Calibri"/>
                        </a:rPr>
                        <a:t>Sıra</a:t>
                      </a:r>
                      <a:r>
                        <a:rPr sz="700" b="1" spc="-25" dirty="0">
                          <a:latin typeface="Calibri"/>
                          <a:cs typeface="Calibri"/>
                        </a:rPr>
                        <a:t> 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b="1" spc="-20" dirty="0">
                          <a:latin typeface="Calibri"/>
                          <a:cs typeface="Calibri"/>
                        </a:rPr>
                        <a:t>Gtip</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18619">
                <a:tc>
                  <a:txBody>
                    <a:bodyPr/>
                    <a:lstStyle/>
                    <a:p>
                      <a:pPr algn="ctr">
                        <a:lnSpc>
                          <a:spcPts val="930"/>
                        </a:lnSpc>
                      </a:pPr>
                      <a:r>
                        <a:rPr sz="700" spc="-25" dirty="0">
                          <a:latin typeface="Calibri"/>
                          <a:cs typeface="Calibri"/>
                        </a:rPr>
                        <a:t>24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8715.00.10.00.00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9" name="object 9"/>
          <p:cNvSpPr txBox="1"/>
          <p:nvPr/>
        </p:nvSpPr>
        <p:spPr>
          <a:xfrm>
            <a:off x="1650680" y="4040878"/>
            <a:ext cx="1316321" cy="252592"/>
          </a:xfrm>
          <a:prstGeom prst="rect">
            <a:avLst/>
          </a:prstGeom>
        </p:spPr>
        <p:txBody>
          <a:bodyPr vert="horz" wrap="square" lIns="0" tIns="11516" rIns="0" bIns="0" rtlCol="0">
            <a:spAutoFit/>
          </a:bodyPr>
          <a:lstStyle/>
          <a:p>
            <a:pPr marL="11516" marR="4607">
              <a:lnSpc>
                <a:spcPct val="107500"/>
              </a:lnSpc>
              <a:spcBef>
                <a:spcPts val="91"/>
              </a:spcBef>
            </a:pPr>
            <a:r>
              <a:rPr sz="725" spc="-9" dirty="0">
                <a:latin typeface="Calibri"/>
                <a:cs typeface="Calibri"/>
              </a:rPr>
              <a:t>Evraksal</a:t>
            </a:r>
            <a:r>
              <a:rPr sz="725" spc="14" dirty="0">
                <a:latin typeface="Calibri"/>
                <a:cs typeface="Calibri"/>
              </a:rPr>
              <a:t> </a:t>
            </a:r>
            <a:r>
              <a:rPr sz="725" spc="-9" dirty="0">
                <a:latin typeface="Calibri"/>
                <a:cs typeface="Calibri"/>
              </a:rPr>
              <a:t>Değişiklik</a:t>
            </a:r>
            <a:r>
              <a:rPr sz="725" spc="14" dirty="0">
                <a:latin typeface="Calibri"/>
                <a:cs typeface="Calibri"/>
              </a:rPr>
              <a:t> </a:t>
            </a:r>
            <a:r>
              <a:rPr sz="725" dirty="0">
                <a:latin typeface="Calibri"/>
                <a:cs typeface="Calibri"/>
              </a:rPr>
              <a:t>Tespit</a:t>
            </a:r>
            <a:r>
              <a:rPr sz="725" spc="32" dirty="0">
                <a:latin typeface="Calibri"/>
                <a:cs typeface="Calibri"/>
              </a:rPr>
              <a:t> </a:t>
            </a:r>
            <a:r>
              <a:rPr sz="725" spc="-9" dirty="0">
                <a:latin typeface="Calibri"/>
                <a:cs typeface="Calibri"/>
              </a:rPr>
              <a:t>edilmedi.</a:t>
            </a:r>
            <a:r>
              <a:rPr sz="725" spc="453" dirty="0">
                <a:latin typeface="Calibri"/>
                <a:cs typeface="Calibri"/>
              </a:rPr>
              <a:t> </a:t>
            </a:r>
            <a:r>
              <a:rPr sz="725" spc="-9" dirty="0">
                <a:latin typeface="Calibri"/>
                <a:cs typeface="Calibri"/>
              </a:rPr>
              <a:t>Bilginize</a:t>
            </a:r>
            <a:r>
              <a:rPr sz="725" spc="27" dirty="0">
                <a:latin typeface="Calibri"/>
                <a:cs typeface="Calibri"/>
              </a:rPr>
              <a:t> </a:t>
            </a:r>
            <a:r>
              <a:rPr sz="725" spc="-9" dirty="0">
                <a:latin typeface="Calibri"/>
                <a:cs typeface="Calibri"/>
              </a:rPr>
              <a:t>Sunulur.</a:t>
            </a:r>
            <a:endParaRPr sz="725">
              <a:latin typeface="Calibri"/>
              <a:cs typeface="Calibri"/>
            </a:endParaRPr>
          </a:p>
        </p:txBody>
      </p:sp>
      <p:sp>
        <p:nvSpPr>
          <p:cNvPr id="10" name="object 10"/>
          <p:cNvSpPr/>
          <p:nvPr/>
        </p:nvSpPr>
        <p:spPr>
          <a:xfrm>
            <a:off x="1645613" y="4317258"/>
            <a:ext cx="8899853" cy="8637"/>
          </a:xfrm>
          <a:custGeom>
            <a:avLst/>
            <a:gdLst/>
            <a:ahLst/>
            <a:cxnLst/>
            <a:rect l="l" t="t" r="r" b="b"/>
            <a:pathLst>
              <a:path w="9814560" h="9525">
                <a:moveTo>
                  <a:pt x="9814560" y="0"/>
                </a:moveTo>
                <a:lnTo>
                  <a:pt x="0" y="0"/>
                </a:lnTo>
                <a:lnTo>
                  <a:pt x="0" y="9143"/>
                </a:lnTo>
                <a:lnTo>
                  <a:pt x="9814560" y="9143"/>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400055664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1504" y="305677"/>
            <a:ext cx="2313436" cy="1233702"/>
          </a:xfrm>
          <a:prstGeom prst="rect">
            <a:avLst/>
          </a:prstGeom>
        </p:spPr>
      </p:pic>
      <p:sp>
        <p:nvSpPr>
          <p:cNvPr id="6" name="Rectangle 5"/>
          <p:cNvSpPr>
            <a:spLocks noChangeArrowheads="1"/>
          </p:cNvSpPr>
          <p:nvPr/>
        </p:nvSpPr>
        <p:spPr bwMode="auto">
          <a:xfrm>
            <a:off x="1084082" y="1376313"/>
            <a:ext cx="9616155" cy="1569660"/>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İTHALAT TEBLİĞLERİ</a:t>
            </a:r>
            <a:r>
              <a:rPr lang="tr-TR" sz="4800" b="1" dirty="0">
                <a:solidFill>
                  <a:schemeClr val="accent5">
                    <a:lumMod val="75000"/>
                  </a:schemeClr>
                </a:solidFill>
                <a:latin typeface="Times New Roman" pitchFamily="18" charset="0"/>
              </a:rPr>
              <a:t> </a:t>
            </a:r>
            <a:r>
              <a:rPr lang="tr-TR" sz="4800" b="1" dirty="0" smtClean="0">
                <a:solidFill>
                  <a:schemeClr val="accent5">
                    <a:lumMod val="75000"/>
                  </a:schemeClr>
                </a:solidFill>
                <a:latin typeface="Times New Roman" pitchFamily="18" charset="0"/>
              </a:rPr>
              <a:t>              6. BÖLÜM</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133203804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452486"/>
            <a:ext cx="11689237" cy="5909310"/>
          </a:xfrm>
          <a:prstGeom prst="rect">
            <a:avLst/>
          </a:prstGeom>
        </p:spPr>
        <p:txBody>
          <a:bodyPr wrap="square">
            <a:spAutoFit/>
          </a:bodyPr>
          <a:lstStyle/>
          <a:p>
            <a:pPr indent="450215" algn="just">
              <a:spcBef>
                <a:spcPts val="600"/>
              </a:spcBef>
              <a:spcAft>
                <a:spcPts val="0"/>
              </a:spcAft>
            </a:pPr>
            <a:r>
              <a:rPr lang="tr-TR" sz="3600" dirty="0" smtClean="0">
                <a:solidFill>
                  <a:srgbClr val="000000"/>
                </a:solidFill>
                <a:latin typeface="Times New Roman" panose="02020603050405020304" pitchFamily="18" charset="0"/>
                <a:ea typeface="Times New Roman" panose="02020603050405020304" pitchFamily="18" charset="0"/>
              </a:rPr>
              <a:t>İTHALAT TEBLİĞLERİ;</a:t>
            </a:r>
          </a:p>
          <a:p>
            <a:pPr indent="450215" algn="just">
              <a:spcBef>
                <a:spcPts val="600"/>
              </a:spcBef>
              <a:spcAft>
                <a:spcPts val="0"/>
              </a:spcAft>
            </a:pPr>
            <a:r>
              <a:rPr lang="tr-TR" sz="3600" dirty="0" smtClean="0">
                <a:solidFill>
                  <a:srgbClr val="000000"/>
                </a:solidFill>
                <a:latin typeface="Times New Roman" panose="02020603050405020304" pitchFamily="18" charset="0"/>
                <a:ea typeface="Times New Roman" panose="02020603050405020304" pitchFamily="18" charset="0"/>
              </a:rPr>
              <a:t>İTHALAT İŞLEMLERİNİN YÜRÜTÜLMESİNDE,</a:t>
            </a:r>
          </a:p>
          <a:p>
            <a:pPr indent="450215" algn="just">
              <a:spcBef>
                <a:spcPts val="600"/>
              </a:spcBef>
              <a:spcAft>
                <a:spcPts val="0"/>
              </a:spcAft>
            </a:pPr>
            <a:r>
              <a:rPr lang="tr-TR" sz="3600" dirty="0" smtClean="0">
                <a:solidFill>
                  <a:srgbClr val="000000"/>
                </a:solidFill>
                <a:latin typeface="Times New Roman" panose="02020603050405020304" pitchFamily="18" charset="0"/>
                <a:ea typeface="Times New Roman" panose="02020603050405020304" pitchFamily="18" charset="0"/>
              </a:rPr>
              <a:t>25 ADET TEBLİĞ BULUNMAKTADIR.</a:t>
            </a:r>
          </a:p>
          <a:p>
            <a:pPr indent="450215" algn="just">
              <a:spcBef>
                <a:spcPts val="600"/>
              </a:spcBef>
              <a:spcAft>
                <a:spcPts val="0"/>
              </a:spcAft>
            </a:pPr>
            <a:r>
              <a:rPr lang="tr-TR" sz="3600" dirty="0" smtClean="0"/>
              <a:t>Tebliğler;</a:t>
            </a:r>
            <a:r>
              <a:rPr lang="tr-TR" sz="3600" dirty="0"/>
              <a:t> </a:t>
            </a:r>
            <a:r>
              <a:rPr lang="tr-TR" sz="3600" u="sng" dirty="0">
                <a:hlinkClick r:id="rId3"/>
              </a:rPr>
              <a:t>1 sayılı</a:t>
            </a:r>
            <a:r>
              <a:rPr lang="tr-TR" sz="3600" dirty="0"/>
              <a:t> Cumhurbaşkanlığı Teşkilatı Hakkında Cumhurbaşkanlığı Kararnamesinin 445 inci maddesi ile 31/12/2020 tarihli ve </a:t>
            </a:r>
            <a:r>
              <a:rPr lang="tr-TR" sz="3600" u="sng" dirty="0">
                <a:hlinkClick r:id="rId4"/>
              </a:rPr>
              <a:t>3350</a:t>
            </a:r>
            <a:r>
              <a:rPr lang="tr-TR" sz="3600" dirty="0"/>
              <a:t> sayılı Cumhurbaşkanı Kararıyla yürürlüğe konulan İthalat Rejimi Kararına dayanılarak hazırlanmıştır.</a:t>
            </a:r>
            <a:endParaRPr lang="tr-TR" sz="36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tr-TR" sz="2000" b="1" u="sng" dirty="0" smtClean="0">
                <a:solidFill>
                  <a:srgbClr val="FF0000"/>
                </a:solidFill>
                <a:latin typeface="Times New Roman" panose="02020603050405020304" pitchFamily="18" charset="0"/>
                <a:ea typeface="Times New Roman" panose="02020603050405020304" pitchFamily="18" charset="0"/>
              </a:rPr>
              <a:t>2026 Yılında 19 Adet Yayımlanan Başlıca TEBLİĞLER; </a:t>
            </a:r>
          </a:p>
          <a:p>
            <a:pPr indent="450215" algn="just">
              <a:spcBef>
                <a:spcPts val="600"/>
              </a:spcBef>
              <a:spcAft>
                <a:spcPts val="0"/>
              </a:spcAft>
            </a:pPr>
            <a:endParaRPr lang="tr-TR" sz="2000" dirty="0">
              <a:solidFill>
                <a:srgbClr val="000000"/>
              </a:solidFill>
              <a:effectLst/>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12690769"/>
      </p:ext>
    </p:extLst>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452486"/>
            <a:ext cx="11689237" cy="784830"/>
          </a:xfrm>
          <a:prstGeom prst="rect">
            <a:avLst/>
          </a:prstGeom>
        </p:spPr>
        <p:txBody>
          <a:bodyPr wrap="square">
            <a:spAutoFit/>
          </a:bodyPr>
          <a:lstStyle/>
          <a:p>
            <a:pPr indent="450215" algn="just">
              <a:spcBef>
                <a:spcPts val="600"/>
              </a:spcBef>
              <a:spcAft>
                <a:spcPts val="0"/>
              </a:spcAft>
            </a:pPr>
            <a:endParaRPr lang="tr-TR" sz="2000" dirty="0">
              <a:solidFill>
                <a:srgbClr val="000000"/>
              </a:solidFill>
              <a:effectLst/>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effectLst/>
              <a:latin typeface="Times New Roman" panose="02020603050405020304" pitchFamily="18" charset="0"/>
              <a:ea typeface="Times New Roman" panose="02020603050405020304" pitchFamily="18" charset="0"/>
            </a:endParaRPr>
          </a:p>
        </p:txBody>
      </p:sp>
      <p:graphicFrame>
        <p:nvGraphicFramePr>
          <p:cNvPr id="9" name="Tablo 8"/>
          <p:cNvGraphicFramePr>
            <a:graphicFrameLocks noGrp="1"/>
          </p:cNvGraphicFramePr>
          <p:nvPr>
            <p:extLst>
              <p:ext uri="{D42A27DB-BD31-4B8C-83A1-F6EECF244321}">
                <p14:modId xmlns:p14="http://schemas.microsoft.com/office/powerpoint/2010/main" val="3141978290"/>
              </p:ext>
            </p:extLst>
          </p:nvPr>
        </p:nvGraphicFramePr>
        <p:xfrm>
          <a:off x="637953" y="1131215"/>
          <a:ext cx="10494335" cy="5045748"/>
        </p:xfrm>
        <a:graphic>
          <a:graphicData uri="http://schemas.openxmlformats.org/drawingml/2006/table">
            <a:tbl>
              <a:tblPr/>
              <a:tblGrid>
                <a:gridCol w="408870">
                  <a:extLst>
                    <a:ext uri="{9D8B030D-6E8A-4147-A177-3AD203B41FA5}">
                      <a16:colId xmlns:a16="http://schemas.microsoft.com/office/drawing/2014/main" val="298739909"/>
                    </a:ext>
                  </a:extLst>
                </a:gridCol>
                <a:gridCol w="10085465">
                  <a:extLst>
                    <a:ext uri="{9D8B030D-6E8A-4147-A177-3AD203B41FA5}">
                      <a16:colId xmlns:a16="http://schemas.microsoft.com/office/drawing/2014/main" val="1031270854"/>
                    </a:ext>
                  </a:extLst>
                </a:gridCol>
              </a:tblGrid>
              <a:tr h="699351">
                <a:tc>
                  <a:txBody>
                    <a:bodyPr/>
                    <a:lstStyle/>
                    <a:p>
                      <a:endParaRPr lang="tr-TR" sz="1200" dirty="0"/>
                    </a:p>
                  </a:txBody>
                  <a:tcPr marL="21601" marR="21601" marT="21601" marB="21601" anchor="ctr">
                    <a:lnL>
                      <a:noFill/>
                    </a:lnL>
                    <a:lnR>
                      <a:noFill/>
                    </a:lnR>
                    <a:lnT>
                      <a:noFill/>
                    </a:lnT>
                    <a:lnB>
                      <a:noFill/>
                    </a:lnB>
                    <a:solidFill>
                      <a:srgbClr val="FFF2E6"/>
                    </a:solidFill>
                  </a:tcPr>
                </a:tc>
                <a:tc>
                  <a:txBody>
                    <a:bodyPr/>
                    <a:lstStyle/>
                    <a:p>
                      <a:r>
                        <a:rPr lang="tr-TR" sz="1400" u="none" strike="noStrike" dirty="0">
                          <a:solidFill>
                            <a:srgbClr val="000000"/>
                          </a:solidFill>
                          <a:effectLst/>
                          <a:latin typeface="Arial" panose="020B0604020202020204" pitchFamily="34" charset="0"/>
                          <a:hlinkClick r:id="rId3"/>
                        </a:rPr>
                        <a:t>Yurt İçinde Düzenlenen Uluslararası Fuarlara İlişkin Tebliğ (İthalat: 2026/1)</a:t>
                      </a:r>
                      <a:endParaRPr lang="tr-TR" sz="1400" dirty="0"/>
                    </a:p>
                  </a:txBody>
                  <a:tcPr marL="21601" marR="21601" marT="21601" marB="21601" anchor="ctr">
                    <a:lnL>
                      <a:noFill/>
                    </a:lnL>
                    <a:lnR>
                      <a:noFill/>
                    </a:lnR>
                    <a:lnT>
                      <a:noFill/>
                    </a:lnT>
                    <a:lnB>
                      <a:noFill/>
                    </a:lnB>
                    <a:solidFill>
                      <a:srgbClr val="FFF2E6"/>
                    </a:solidFill>
                  </a:tcPr>
                </a:tc>
                <a:extLst>
                  <a:ext uri="{0D108BD9-81ED-4DB2-BD59-A6C34878D82A}">
                    <a16:rowId xmlns:a16="http://schemas.microsoft.com/office/drawing/2014/main" val="3914603779"/>
                  </a:ext>
                </a:extLst>
              </a:tr>
              <a:tr h="482933">
                <a:tc>
                  <a:txBody>
                    <a:bodyPr/>
                    <a:lstStyle/>
                    <a:p>
                      <a:endParaRPr lang="tr-TR" sz="1200" dirty="0"/>
                    </a:p>
                  </a:txBody>
                  <a:tcPr marL="21601" marR="21601" marT="21601" marB="21601" anchor="ctr">
                    <a:lnL>
                      <a:noFill/>
                    </a:lnL>
                    <a:lnR>
                      <a:noFill/>
                    </a:lnR>
                    <a:lnT>
                      <a:noFill/>
                    </a:lnT>
                    <a:lnB>
                      <a:noFill/>
                    </a:lnB>
                    <a:solidFill>
                      <a:srgbClr val="FFE7CE"/>
                    </a:solidFill>
                  </a:tcPr>
                </a:tc>
                <a:tc>
                  <a:txBody>
                    <a:bodyPr/>
                    <a:lstStyle/>
                    <a:p>
                      <a:r>
                        <a:rPr lang="tr-TR" sz="1400" u="none" strike="noStrike" dirty="0">
                          <a:solidFill>
                            <a:srgbClr val="000000"/>
                          </a:solidFill>
                          <a:effectLst/>
                          <a:latin typeface="Arial" panose="020B0604020202020204" pitchFamily="34" charset="0"/>
                          <a:hlinkClick r:id="rId4"/>
                        </a:rPr>
                        <a:t>Harp Silahları ile Bunların Aksam ve Parçalarının İthaline İlişkin Tebliğ (İthalat: 2026/2)</a:t>
                      </a:r>
                      <a:endParaRPr lang="tr-TR" sz="1400" dirty="0"/>
                    </a:p>
                  </a:txBody>
                  <a:tcPr marL="21601" marR="21601" marT="21601" marB="21601" anchor="ctr">
                    <a:lnL>
                      <a:noFill/>
                    </a:lnL>
                    <a:lnR>
                      <a:noFill/>
                    </a:lnR>
                    <a:lnT>
                      <a:noFill/>
                    </a:lnT>
                    <a:lnB>
                      <a:noFill/>
                    </a:lnB>
                    <a:solidFill>
                      <a:srgbClr val="FFE7CE"/>
                    </a:solidFill>
                  </a:tcPr>
                </a:tc>
                <a:extLst>
                  <a:ext uri="{0D108BD9-81ED-4DB2-BD59-A6C34878D82A}">
                    <a16:rowId xmlns:a16="http://schemas.microsoft.com/office/drawing/2014/main" val="1254860260"/>
                  </a:ext>
                </a:extLst>
              </a:tr>
              <a:tr h="482933">
                <a:tc>
                  <a:txBody>
                    <a:bodyPr/>
                    <a:lstStyle/>
                    <a:p>
                      <a:endParaRPr lang="tr-TR" sz="1200" dirty="0"/>
                    </a:p>
                  </a:txBody>
                  <a:tcPr marL="21601" marR="21601" marT="21601" marB="21601" anchor="ctr">
                    <a:lnL>
                      <a:noFill/>
                    </a:lnL>
                    <a:lnR>
                      <a:noFill/>
                    </a:lnR>
                    <a:lnT>
                      <a:noFill/>
                    </a:lnT>
                    <a:lnB>
                      <a:noFill/>
                    </a:lnB>
                    <a:solidFill>
                      <a:srgbClr val="FFF2E6"/>
                    </a:solidFill>
                  </a:tcPr>
                </a:tc>
                <a:tc>
                  <a:txBody>
                    <a:bodyPr/>
                    <a:lstStyle/>
                    <a:p>
                      <a:r>
                        <a:rPr lang="tr-TR" sz="1400" u="none" strike="noStrike" dirty="0">
                          <a:solidFill>
                            <a:srgbClr val="000000"/>
                          </a:solidFill>
                          <a:effectLst/>
                          <a:latin typeface="Arial" panose="020B0604020202020204" pitchFamily="34" charset="0"/>
                          <a:hlinkClick r:id="rId5"/>
                        </a:rPr>
                        <a:t>Radyoaktif Maddeler ile Bunların Kullanıldığı Cihazların İthaline İlişkin Tebliğ (İthalat: 2026/3)</a:t>
                      </a:r>
                      <a:endParaRPr lang="tr-TR" sz="1400" dirty="0"/>
                    </a:p>
                  </a:txBody>
                  <a:tcPr marL="21601" marR="21601" marT="21601" marB="21601" anchor="ctr">
                    <a:lnL>
                      <a:noFill/>
                    </a:lnL>
                    <a:lnR>
                      <a:noFill/>
                    </a:lnR>
                    <a:lnT>
                      <a:noFill/>
                    </a:lnT>
                    <a:lnB>
                      <a:noFill/>
                    </a:lnB>
                    <a:solidFill>
                      <a:srgbClr val="FFF2E6"/>
                    </a:solidFill>
                  </a:tcPr>
                </a:tc>
                <a:extLst>
                  <a:ext uri="{0D108BD9-81ED-4DB2-BD59-A6C34878D82A}">
                    <a16:rowId xmlns:a16="http://schemas.microsoft.com/office/drawing/2014/main" val="3262671528"/>
                  </a:ext>
                </a:extLst>
              </a:tr>
              <a:tr h="482933">
                <a:tc>
                  <a:txBody>
                    <a:bodyPr/>
                    <a:lstStyle/>
                    <a:p>
                      <a:endParaRPr lang="tr-TR" sz="1200" dirty="0"/>
                    </a:p>
                  </a:txBody>
                  <a:tcPr marL="21601" marR="21601" marT="21601" marB="21601" anchor="ctr">
                    <a:lnL>
                      <a:noFill/>
                    </a:lnL>
                    <a:lnR>
                      <a:noFill/>
                    </a:lnR>
                    <a:lnT>
                      <a:noFill/>
                    </a:lnT>
                    <a:lnB>
                      <a:noFill/>
                    </a:lnB>
                    <a:solidFill>
                      <a:srgbClr val="FFE7CE"/>
                    </a:solidFill>
                  </a:tcPr>
                </a:tc>
                <a:tc>
                  <a:txBody>
                    <a:bodyPr/>
                    <a:lstStyle/>
                    <a:p>
                      <a:r>
                        <a:rPr lang="tr-TR" sz="1400" u="none" strike="noStrike" dirty="0">
                          <a:solidFill>
                            <a:srgbClr val="000000"/>
                          </a:solidFill>
                          <a:effectLst/>
                          <a:latin typeface="Arial" panose="020B0604020202020204" pitchFamily="34" charset="0"/>
                          <a:hlinkClick r:id="rId6"/>
                        </a:rPr>
                        <a:t>Yüksek Yoğunluklu Tatlandırıcıların İthaline İlişkin Tebliğ (İthalat: 2026/4)</a:t>
                      </a:r>
                      <a:endParaRPr lang="tr-TR" sz="1400" dirty="0"/>
                    </a:p>
                  </a:txBody>
                  <a:tcPr marL="21601" marR="21601" marT="21601" marB="21601" anchor="ctr">
                    <a:lnL>
                      <a:noFill/>
                    </a:lnL>
                    <a:lnR>
                      <a:noFill/>
                    </a:lnR>
                    <a:lnT>
                      <a:noFill/>
                    </a:lnT>
                    <a:lnB>
                      <a:noFill/>
                    </a:lnB>
                    <a:solidFill>
                      <a:srgbClr val="FFE7CE"/>
                    </a:solidFill>
                  </a:tcPr>
                </a:tc>
                <a:extLst>
                  <a:ext uri="{0D108BD9-81ED-4DB2-BD59-A6C34878D82A}">
                    <a16:rowId xmlns:a16="http://schemas.microsoft.com/office/drawing/2014/main" val="1930067086"/>
                  </a:ext>
                </a:extLst>
              </a:tr>
              <a:tr h="482933">
                <a:tc>
                  <a:txBody>
                    <a:bodyPr/>
                    <a:lstStyle/>
                    <a:p>
                      <a:endParaRPr lang="tr-TR" sz="1200" dirty="0"/>
                    </a:p>
                  </a:txBody>
                  <a:tcPr marL="21601" marR="21601" marT="21601" marB="21601" anchor="ctr">
                    <a:lnL>
                      <a:noFill/>
                    </a:lnL>
                    <a:lnR>
                      <a:noFill/>
                    </a:lnR>
                    <a:lnT>
                      <a:noFill/>
                    </a:lnT>
                    <a:lnB>
                      <a:noFill/>
                    </a:lnB>
                    <a:solidFill>
                      <a:srgbClr val="FFF2E6"/>
                    </a:solidFill>
                  </a:tcPr>
                </a:tc>
                <a:tc>
                  <a:txBody>
                    <a:bodyPr/>
                    <a:lstStyle/>
                    <a:p>
                      <a:r>
                        <a:rPr lang="tr-TR" sz="1400" u="none" strike="noStrike" dirty="0">
                          <a:solidFill>
                            <a:srgbClr val="000000"/>
                          </a:solidFill>
                          <a:effectLst/>
                          <a:latin typeface="Arial" panose="020B0604020202020204" pitchFamily="34" charset="0"/>
                          <a:hlinkClick r:id="rId7"/>
                        </a:rPr>
                        <a:t>Haritalar ve Harita Bilgisi İçeren Eşyanın İthaline İlişkin Tebliğ (İthalat: 2026/5)</a:t>
                      </a:r>
                      <a:endParaRPr lang="tr-TR" sz="1400" dirty="0"/>
                    </a:p>
                  </a:txBody>
                  <a:tcPr marL="21601" marR="21601" marT="21601" marB="21601" anchor="ctr">
                    <a:lnL>
                      <a:noFill/>
                    </a:lnL>
                    <a:lnR>
                      <a:noFill/>
                    </a:lnR>
                    <a:lnT>
                      <a:noFill/>
                    </a:lnT>
                    <a:lnB>
                      <a:noFill/>
                    </a:lnB>
                    <a:solidFill>
                      <a:srgbClr val="FFF2E6"/>
                    </a:solidFill>
                  </a:tcPr>
                </a:tc>
                <a:extLst>
                  <a:ext uri="{0D108BD9-81ED-4DB2-BD59-A6C34878D82A}">
                    <a16:rowId xmlns:a16="http://schemas.microsoft.com/office/drawing/2014/main" val="4165995541"/>
                  </a:ext>
                </a:extLst>
              </a:tr>
              <a:tr h="482933">
                <a:tc>
                  <a:txBody>
                    <a:bodyPr/>
                    <a:lstStyle/>
                    <a:p>
                      <a:endParaRPr lang="tr-TR" sz="1200" dirty="0"/>
                    </a:p>
                  </a:txBody>
                  <a:tcPr marL="21601" marR="21601" marT="21601" marB="21601" anchor="ctr">
                    <a:lnL>
                      <a:noFill/>
                    </a:lnL>
                    <a:lnR>
                      <a:noFill/>
                    </a:lnR>
                    <a:lnT>
                      <a:noFill/>
                    </a:lnT>
                    <a:lnB>
                      <a:noFill/>
                    </a:lnB>
                    <a:solidFill>
                      <a:srgbClr val="FFE7CE"/>
                    </a:solidFill>
                  </a:tcPr>
                </a:tc>
                <a:tc>
                  <a:txBody>
                    <a:bodyPr/>
                    <a:lstStyle/>
                    <a:p>
                      <a:r>
                        <a:rPr lang="tr-TR" sz="1400" u="none" strike="noStrike" dirty="0">
                          <a:solidFill>
                            <a:srgbClr val="000000"/>
                          </a:solidFill>
                          <a:effectLst/>
                          <a:latin typeface="Arial" panose="020B0604020202020204" pitchFamily="34" charset="0"/>
                          <a:hlinkClick r:id="rId8"/>
                        </a:rPr>
                        <a:t>Genelleştirilmiş Tercihler Sistemine İlişkin Tebliğ (İthalat: 2026/6)</a:t>
                      </a:r>
                      <a:endParaRPr lang="tr-TR" sz="1400" dirty="0"/>
                    </a:p>
                  </a:txBody>
                  <a:tcPr marL="21601" marR="21601" marT="21601" marB="21601" anchor="ctr">
                    <a:lnL>
                      <a:noFill/>
                    </a:lnL>
                    <a:lnR>
                      <a:noFill/>
                    </a:lnR>
                    <a:lnT>
                      <a:noFill/>
                    </a:lnT>
                    <a:lnB>
                      <a:noFill/>
                    </a:lnB>
                    <a:solidFill>
                      <a:srgbClr val="FFE7CE"/>
                    </a:solidFill>
                  </a:tcPr>
                </a:tc>
                <a:extLst>
                  <a:ext uri="{0D108BD9-81ED-4DB2-BD59-A6C34878D82A}">
                    <a16:rowId xmlns:a16="http://schemas.microsoft.com/office/drawing/2014/main" val="3468505045"/>
                  </a:ext>
                </a:extLst>
              </a:tr>
              <a:tr h="482933">
                <a:tc>
                  <a:txBody>
                    <a:bodyPr/>
                    <a:lstStyle/>
                    <a:p>
                      <a:endParaRPr lang="tr-TR" sz="1200" dirty="0"/>
                    </a:p>
                  </a:txBody>
                  <a:tcPr marL="21601" marR="21601" marT="21601" marB="21601" anchor="ctr">
                    <a:lnL>
                      <a:noFill/>
                    </a:lnL>
                    <a:lnR>
                      <a:noFill/>
                    </a:lnR>
                    <a:lnT>
                      <a:noFill/>
                    </a:lnT>
                    <a:lnB>
                      <a:noFill/>
                    </a:lnB>
                    <a:solidFill>
                      <a:srgbClr val="FFF2E6"/>
                    </a:solidFill>
                  </a:tcPr>
                </a:tc>
                <a:tc>
                  <a:txBody>
                    <a:bodyPr/>
                    <a:lstStyle/>
                    <a:p>
                      <a:r>
                        <a:rPr lang="tr-TR" sz="1400" u="none" strike="noStrike" dirty="0">
                          <a:solidFill>
                            <a:srgbClr val="000000"/>
                          </a:solidFill>
                          <a:effectLst/>
                          <a:latin typeface="Arial" panose="020B0604020202020204" pitchFamily="34" charset="0"/>
                          <a:hlinkClick r:id="rId9"/>
                        </a:rPr>
                        <a:t>Elektronik Kimlik Bilgisini Haiz Eşyanın İthalatı Hakkında İthalat Tebliği (İthalat: 2026/07)</a:t>
                      </a:r>
                      <a:endParaRPr lang="tr-TR" sz="1400" dirty="0"/>
                    </a:p>
                  </a:txBody>
                  <a:tcPr marL="21601" marR="21601" marT="21601" marB="21601" anchor="ctr">
                    <a:lnL>
                      <a:noFill/>
                    </a:lnL>
                    <a:lnR>
                      <a:noFill/>
                    </a:lnR>
                    <a:lnT>
                      <a:noFill/>
                    </a:lnT>
                    <a:lnB>
                      <a:noFill/>
                    </a:lnB>
                    <a:solidFill>
                      <a:srgbClr val="FFF2E6"/>
                    </a:solidFill>
                  </a:tcPr>
                </a:tc>
                <a:extLst>
                  <a:ext uri="{0D108BD9-81ED-4DB2-BD59-A6C34878D82A}">
                    <a16:rowId xmlns:a16="http://schemas.microsoft.com/office/drawing/2014/main" val="3726993780"/>
                  </a:ext>
                </a:extLst>
              </a:tr>
              <a:tr h="482933">
                <a:tc>
                  <a:txBody>
                    <a:bodyPr/>
                    <a:lstStyle/>
                    <a:p>
                      <a:endParaRPr lang="tr-TR" sz="1200" dirty="0"/>
                    </a:p>
                  </a:txBody>
                  <a:tcPr marL="21601" marR="21601" marT="21601" marB="21601" anchor="ctr">
                    <a:lnL>
                      <a:noFill/>
                    </a:lnL>
                    <a:lnR>
                      <a:noFill/>
                    </a:lnR>
                    <a:lnT>
                      <a:noFill/>
                    </a:lnT>
                    <a:lnB>
                      <a:noFill/>
                    </a:lnB>
                    <a:solidFill>
                      <a:srgbClr val="FFE7CE"/>
                    </a:solidFill>
                  </a:tcPr>
                </a:tc>
                <a:tc>
                  <a:txBody>
                    <a:bodyPr/>
                    <a:lstStyle/>
                    <a:p>
                      <a:r>
                        <a:rPr lang="tr-TR" sz="1400" u="none" strike="noStrike" dirty="0">
                          <a:solidFill>
                            <a:srgbClr val="000000"/>
                          </a:solidFill>
                          <a:effectLst/>
                          <a:latin typeface="Arial" panose="020B0604020202020204" pitchFamily="34" charset="0"/>
                          <a:hlinkClick r:id="rId10"/>
                        </a:rPr>
                        <a:t>Sivil Hava Taşıtlarının İthaline İlişkin Tebliğ (İthalat: 2026/8)</a:t>
                      </a:r>
                      <a:endParaRPr lang="tr-TR" sz="1400" dirty="0"/>
                    </a:p>
                  </a:txBody>
                  <a:tcPr marL="21601" marR="21601" marT="21601" marB="21601" anchor="ctr">
                    <a:lnL>
                      <a:noFill/>
                    </a:lnL>
                    <a:lnR>
                      <a:noFill/>
                    </a:lnR>
                    <a:lnT>
                      <a:noFill/>
                    </a:lnT>
                    <a:lnB>
                      <a:noFill/>
                    </a:lnB>
                    <a:solidFill>
                      <a:srgbClr val="FFE7CE"/>
                    </a:solidFill>
                  </a:tcPr>
                </a:tc>
                <a:extLst>
                  <a:ext uri="{0D108BD9-81ED-4DB2-BD59-A6C34878D82A}">
                    <a16:rowId xmlns:a16="http://schemas.microsoft.com/office/drawing/2014/main" val="373271212"/>
                  </a:ext>
                </a:extLst>
              </a:tr>
              <a:tr h="482933">
                <a:tc>
                  <a:txBody>
                    <a:bodyPr/>
                    <a:lstStyle/>
                    <a:p>
                      <a:endParaRPr lang="tr-TR" sz="1200" dirty="0"/>
                    </a:p>
                  </a:txBody>
                  <a:tcPr marL="21601" marR="21601" marT="21601" marB="21601" anchor="ctr">
                    <a:lnL>
                      <a:noFill/>
                    </a:lnL>
                    <a:lnR>
                      <a:noFill/>
                    </a:lnR>
                    <a:lnT>
                      <a:noFill/>
                    </a:lnT>
                    <a:lnB>
                      <a:noFill/>
                    </a:lnB>
                    <a:solidFill>
                      <a:srgbClr val="FFF2E6"/>
                    </a:solidFill>
                  </a:tcPr>
                </a:tc>
                <a:tc>
                  <a:txBody>
                    <a:bodyPr/>
                    <a:lstStyle/>
                    <a:p>
                      <a:r>
                        <a:rPr lang="tr-TR" sz="1400" u="none" strike="noStrike" dirty="0">
                          <a:solidFill>
                            <a:srgbClr val="000000"/>
                          </a:solidFill>
                          <a:effectLst/>
                          <a:latin typeface="Arial" panose="020B0604020202020204" pitchFamily="34" charset="0"/>
                          <a:hlinkClick r:id="rId11"/>
                        </a:rPr>
                        <a:t>Kullanılmış veya Yenileştirilmiş Eşya İthalatına İlişkin Tebliğ (İthalat: 2026/9)</a:t>
                      </a:r>
                      <a:endParaRPr lang="tr-TR" sz="1400" dirty="0"/>
                    </a:p>
                  </a:txBody>
                  <a:tcPr marL="21601" marR="21601" marT="21601" marB="21601" anchor="ctr">
                    <a:lnL>
                      <a:noFill/>
                    </a:lnL>
                    <a:lnR>
                      <a:noFill/>
                    </a:lnR>
                    <a:lnT>
                      <a:noFill/>
                    </a:lnT>
                    <a:lnB>
                      <a:noFill/>
                    </a:lnB>
                    <a:solidFill>
                      <a:srgbClr val="FFF2E6"/>
                    </a:solidFill>
                  </a:tcPr>
                </a:tc>
                <a:extLst>
                  <a:ext uri="{0D108BD9-81ED-4DB2-BD59-A6C34878D82A}">
                    <a16:rowId xmlns:a16="http://schemas.microsoft.com/office/drawing/2014/main" val="2522099520"/>
                  </a:ext>
                </a:extLst>
              </a:tr>
              <a:tr h="482933">
                <a:tc>
                  <a:txBody>
                    <a:bodyPr/>
                    <a:lstStyle/>
                    <a:p>
                      <a:endParaRPr lang="tr-TR" sz="1200" dirty="0"/>
                    </a:p>
                  </a:txBody>
                  <a:tcPr marL="21601" marR="21601" marT="21601" marB="21601" anchor="ctr">
                    <a:lnL>
                      <a:noFill/>
                    </a:lnL>
                    <a:lnR>
                      <a:noFill/>
                    </a:lnR>
                    <a:lnT>
                      <a:noFill/>
                    </a:lnT>
                    <a:lnB>
                      <a:noFill/>
                    </a:lnB>
                    <a:solidFill>
                      <a:srgbClr val="FFE7CE"/>
                    </a:solidFill>
                  </a:tcPr>
                </a:tc>
                <a:tc>
                  <a:txBody>
                    <a:bodyPr/>
                    <a:lstStyle/>
                    <a:p>
                      <a:r>
                        <a:rPr lang="tr-TR" sz="1400" u="none" strike="noStrike" dirty="0">
                          <a:solidFill>
                            <a:srgbClr val="000000"/>
                          </a:solidFill>
                          <a:effectLst/>
                          <a:latin typeface="Arial" panose="020B0604020202020204" pitchFamily="34" charset="0"/>
                          <a:hlinkClick r:id="rId12"/>
                        </a:rPr>
                        <a:t>Banknot ve Benzeri Kıymetli Evraka Mahsus Kağıtların İthaline İlişkin Tebliğ (İthalat: 2026/10)</a:t>
                      </a:r>
                      <a:endParaRPr lang="tr-TR" sz="1400" dirty="0"/>
                    </a:p>
                  </a:txBody>
                  <a:tcPr marL="21601" marR="21601" marT="21601" marB="21601" anchor="ctr">
                    <a:lnL>
                      <a:noFill/>
                    </a:lnL>
                    <a:lnR>
                      <a:noFill/>
                    </a:lnR>
                    <a:lnT>
                      <a:noFill/>
                    </a:lnT>
                    <a:lnB>
                      <a:noFill/>
                    </a:lnB>
                    <a:solidFill>
                      <a:srgbClr val="FFE7CE"/>
                    </a:solidFill>
                  </a:tcPr>
                </a:tc>
                <a:extLst>
                  <a:ext uri="{0D108BD9-81ED-4DB2-BD59-A6C34878D82A}">
                    <a16:rowId xmlns:a16="http://schemas.microsoft.com/office/drawing/2014/main" val="3672430532"/>
                  </a:ext>
                </a:extLst>
              </a:tr>
            </a:tbl>
          </a:graphicData>
        </a:graphic>
      </p:graphicFrame>
    </p:spTree>
    <p:extLst>
      <p:ext uri="{BB962C8B-B14F-4D97-AF65-F5344CB8AC3E}">
        <p14:creationId xmlns:p14="http://schemas.microsoft.com/office/powerpoint/2010/main" val="677602508"/>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8" name="Dikdörtgen 7"/>
          <p:cNvSpPr/>
          <p:nvPr/>
        </p:nvSpPr>
        <p:spPr>
          <a:xfrm>
            <a:off x="226243" y="452486"/>
            <a:ext cx="11689237" cy="784830"/>
          </a:xfrm>
          <a:prstGeom prst="rect">
            <a:avLst/>
          </a:prstGeom>
        </p:spPr>
        <p:txBody>
          <a:bodyPr wrap="square">
            <a:spAutoFit/>
          </a:bodyPr>
          <a:lstStyle/>
          <a:p>
            <a:pPr indent="450215" algn="just">
              <a:spcBef>
                <a:spcPts val="600"/>
              </a:spcBef>
              <a:spcAft>
                <a:spcPts val="0"/>
              </a:spcAft>
            </a:pPr>
            <a:endParaRPr lang="tr-TR" sz="2000" dirty="0">
              <a:solidFill>
                <a:srgbClr val="000000"/>
              </a:solidFill>
              <a:effectLst/>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effectLst/>
              <a:latin typeface="Times New Roman" panose="02020603050405020304" pitchFamily="18" charset="0"/>
              <a:ea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val="1853982810"/>
              </p:ext>
            </p:extLst>
          </p:nvPr>
        </p:nvGraphicFramePr>
        <p:xfrm>
          <a:off x="339364" y="1131216"/>
          <a:ext cx="11133165" cy="4901943"/>
        </p:xfrm>
        <a:graphic>
          <a:graphicData uri="http://schemas.openxmlformats.org/drawingml/2006/table">
            <a:tbl>
              <a:tblPr/>
              <a:tblGrid>
                <a:gridCol w="433759">
                  <a:extLst>
                    <a:ext uri="{9D8B030D-6E8A-4147-A177-3AD203B41FA5}">
                      <a16:colId xmlns:a16="http://schemas.microsoft.com/office/drawing/2014/main" val="1175810627"/>
                    </a:ext>
                  </a:extLst>
                </a:gridCol>
                <a:gridCol w="10699406">
                  <a:extLst>
                    <a:ext uri="{9D8B030D-6E8A-4147-A177-3AD203B41FA5}">
                      <a16:colId xmlns:a16="http://schemas.microsoft.com/office/drawing/2014/main" val="2811465292"/>
                    </a:ext>
                  </a:extLst>
                </a:gridCol>
              </a:tblGrid>
              <a:tr h="751999">
                <a:tc>
                  <a:txBody>
                    <a:bodyPr/>
                    <a:lstStyle/>
                    <a:p>
                      <a:endParaRPr lang="tr-TR" sz="1400" dirty="0"/>
                    </a:p>
                  </a:txBody>
                  <a:tcPr marL="23887" marR="23887" marT="23887" marB="23887" anchor="ctr">
                    <a:lnL>
                      <a:noFill/>
                    </a:lnL>
                    <a:lnR>
                      <a:noFill/>
                    </a:lnR>
                    <a:lnT>
                      <a:noFill/>
                    </a:lnT>
                    <a:lnB>
                      <a:noFill/>
                    </a:lnB>
                    <a:solidFill>
                      <a:srgbClr val="FFF2E6"/>
                    </a:solidFill>
                  </a:tcPr>
                </a:tc>
                <a:tc>
                  <a:txBody>
                    <a:bodyPr/>
                    <a:lstStyle/>
                    <a:p>
                      <a:r>
                        <a:rPr lang="tr-TR" sz="1400" u="none" strike="noStrike">
                          <a:solidFill>
                            <a:srgbClr val="000000"/>
                          </a:solidFill>
                          <a:effectLst/>
                          <a:latin typeface="Arial" panose="020B0604020202020204" pitchFamily="34" charset="0"/>
                          <a:hlinkClick r:id="rId3"/>
                        </a:rPr>
                        <a:t>Bazı Patlayıcı Maddeler, Ateşli Silahlar, Bıçaklar ve Benzeri Aletlerin İthaline İlişkin Tebliğ (İthalat: 2026/11)</a:t>
                      </a:r>
                      <a:endParaRPr lang="tr-TR" sz="1400"/>
                    </a:p>
                  </a:txBody>
                  <a:tcPr marL="23887" marR="23887" marT="23887" marB="23887" anchor="ctr">
                    <a:lnL>
                      <a:noFill/>
                    </a:lnL>
                    <a:lnR>
                      <a:noFill/>
                    </a:lnR>
                    <a:lnT>
                      <a:noFill/>
                    </a:lnT>
                    <a:lnB>
                      <a:noFill/>
                    </a:lnB>
                    <a:solidFill>
                      <a:srgbClr val="FFF2E6"/>
                    </a:solidFill>
                  </a:tcPr>
                </a:tc>
                <a:extLst>
                  <a:ext uri="{0D108BD9-81ED-4DB2-BD59-A6C34878D82A}">
                    <a16:rowId xmlns:a16="http://schemas.microsoft.com/office/drawing/2014/main" val="1179036054"/>
                  </a:ext>
                </a:extLst>
              </a:tr>
              <a:tr h="518743">
                <a:tc>
                  <a:txBody>
                    <a:bodyPr/>
                    <a:lstStyle/>
                    <a:p>
                      <a:endParaRPr lang="tr-TR" sz="1400" dirty="0"/>
                    </a:p>
                  </a:txBody>
                  <a:tcPr marL="23887" marR="23887" marT="23887" marB="23887" anchor="ctr">
                    <a:lnL>
                      <a:noFill/>
                    </a:lnL>
                    <a:lnR>
                      <a:noFill/>
                    </a:lnR>
                    <a:lnT>
                      <a:noFill/>
                    </a:lnT>
                    <a:lnB>
                      <a:noFill/>
                    </a:lnB>
                    <a:solidFill>
                      <a:srgbClr val="FFE7CE"/>
                    </a:solidFill>
                  </a:tcPr>
                </a:tc>
                <a:tc>
                  <a:txBody>
                    <a:bodyPr/>
                    <a:lstStyle/>
                    <a:p>
                      <a:r>
                        <a:rPr lang="tr-TR" sz="1400" u="none" strike="noStrike">
                          <a:solidFill>
                            <a:srgbClr val="000000"/>
                          </a:solidFill>
                          <a:effectLst/>
                          <a:latin typeface="Arial" panose="020B0604020202020204" pitchFamily="34" charset="0"/>
                          <a:hlinkClick r:id="rId4"/>
                        </a:rPr>
                        <a:t>Çift Kullanımlı Malzeme Ve Teknolojilere Dair Belgelerin Onaylanmasına İlişkin İthalat Tebliği (İthalat: 2026/12)</a:t>
                      </a:r>
                      <a:endParaRPr lang="tr-TR" sz="1400"/>
                    </a:p>
                  </a:txBody>
                  <a:tcPr marL="23887" marR="23887" marT="23887" marB="23887" anchor="ctr">
                    <a:lnL>
                      <a:noFill/>
                    </a:lnL>
                    <a:lnR>
                      <a:noFill/>
                    </a:lnR>
                    <a:lnT>
                      <a:noFill/>
                    </a:lnT>
                    <a:lnB>
                      <a:noFill/>
                    </a:lnB>
                    <a:solidFill>
                      <a:srgbClr val="FFE7CE"/>
                    </a:solidFill>
                  </a:tcPr>
                </a:tc>
                <a:extLst>
                  <a:ext uri="{0D108BD9-81ED-4DB2-BD59-A6C34878D82A}">
                    <a16:rowId xmlns:a16="http://schemas.microsoft.com/office/drawing/2014/main" val="1056611578"/>
                  </a:ext>
                </a:extLst>
              </a:tr>
              <a:tr h="518743">
                <a:tc>
                  <a:txBody>
                    <a:bodyPr/>
                    <a:lstStyle/>
                    <a:p>
                      <a:endParaRPr lang="tr-TR" sz="1400" dirty="0"/>
                    </a:p>
                  </a:txBody>
                  <a:tcPr marL="23887" marR="23887" marT="23887" marB="23887" anchor="ctr">
                    <a:lnL>
                      <a:noFill/>
                    </a:lnL>
                    <a:lnR>
                      <a:noFill/>
                    </a:lnR>
                    <a:lnT>
                      <a:noFill/>
                    </a:lnT>
                    <a:lnB>
                      <a:noFill/>
                    </a:lnB>
                    <a:solidFill>
                      <a:srgbClr val="FFF2E6"/>
                    </a:solidFill>
                  </a:tcPr>
                </a:tc>
                <a:tc>
                  <a:txBody>
                    <a:bodyPr/>
                    <a:lstStyle/>
                    <a:p>
                      <a:r>
                        <a:rPr lang="tr-TR" sz="1400" u="none" strike="noStrike" dirty="0">
                          <a:solidFill>
                            <a:srgbClr val="000000"/>
                          </a:solidFill>
                          <a:effectLst/>
                          <a:latin typeface="Arial" panose="020B0604020202020204" pitchFamily="34" charset="0"/>
                          <a:hlinkClick r:id="rId5"/>
                        </a:rPr>
                        <a:t>İş Sağlığı ve Güvenliğini Etkileyen Bazı Maddelerin İthaline İlişkin Tebliğ (İthalat: 2026/13)</a:t>
                      </a:r>
                      <a:endParaRPr lang="tr-TR" sz="1400" dirty="0"/>
                    </a:p>
                  </a:txBody>
                  <a:tcPr marL="23887" marR="23887" marT="23887" marB="23887" anchor="ctr">
                    <a:lnL>
                      <a:noFill/>
                    </a:lnL>
                    <a:lnR>
                      <a:noFill/>
                    </a:lnR>
                    <a:lnT>
                      <a:noFill/>
                    </a:lnT>
                    <a:lnB>
                      <a:noFill/>
                    </a:lnB>
                    <a:solidFill>
                      <a:srgbClr val="FFF2E6"/>
                    </a:solidFill>
                  </a:tcPr>
                </a:tc>
                <a:extLst>
                  <a:ext uri="{0D108BD9-81ED-4DB2-BD59-A6C34878D82A}">
                    <a16:rowId xmlns:a16="http://schemas.microsoft.com/office/drawing/2014/main" val="1495783773"/>
                  </a:ext>
                </a:extLst>
              </a:tr>
              <a:tr h="518743">
                <a:tc>
                  <a:txBody>
                    <a:bodyPr/>
                    <a:lstStyle/>
                    <a:p>
                      <a:endParaRPr lang="tr-TR" sz="1400" dirty="0"/>
                    </a:p>
                  </a:txBody>
                  <a:tcPr marL="23887" marR="23887" marT="23887" marB="23887" anchor="ctr">
                    <a:lnL>
                      <a:noFill/>
                    </a:lnL>
                    <a:lnR>
                      <a:noFill/>
                    </a:lnR>
                    <a:lnT>
                      <a:noFill/>
                    </a:lnT>
                    <a:lnB>
                      <a:noFill/>
                    </a:lnB>
                    <a:solidFill>
                      <a:srgbClr val="FFE7CE"/>
                    </a:solidFill>
                  </a:tcPr>
                </a:tc>
                <a:tc>
                  <a:txBody>
                    <a:bodyPr/>
                    <a:lstStyle/>
                    <a:p>
                      <a:r>
                        <a:rPr lang="tr-TR" sz="1400" u="none" strike="noStrike">
                          <a:solidFill>
                            <a:srgbClr val="000000"/>
                          </a:solidFill>
                          <a:effectLst/>
                          <a:latin typeface="Arial" panose="020B0604020202020204" pitchFamily="34" charset="0"/>
                          <a:hlinkClick r:id="rId6"/>
                        </a:rPr>
                        <a:t>Mushafların İthaline İlişkin İthalat Tebliği (İthalat: 2026/14)</a:t>
                      </a:r>
                      <a:endParaRPr lang="tr-TR" sz="1400"/>
                    </a:p>
                  </a:txBody>
                  <a:tcPr marL="23887" marR="23887" marT="23887" marB="23887" anchor="ctr">
                    <a:lnL>
                      <a:noFill/>
                    </a:lnL>
                    <a:lnR>
                      <a:noFill/>
                    </a:lnR>
                    <a:lnT>
                      <a:noFill/>
                    </a:lnT>
                    <a:lnB>
                      <a:noFill/>
                    </a:lnB>
                    <a:solidFill>
                      <a:srgbClr val="FFE7CE"/>
                    </a:solidFill>
                  </a:tcPr>
                </a:tc>
                <a:extLst>
                  <a:ext uri="{0D108BD9-81ED-4DB2-BD59-A6C34878D82A}">
                    <a16:rowId xmlns:a16="http://schemas.microsoft.com/office/drawing/2014/main" val="2075202234"/>
                  </a:ext>
                </a:extLst>
              </a:tr>
              <a:tr h="518743">
                <a:tc>
                  <a:txBody>
                    <a:bodyPr/>
                    <a:lstStyle/>
                    <a:p>
                      <a:endParaRPr lang="tr-TR" sz="1400" dirty="0"/>
                    </a:p>
                  </a:txBody>
                  <a:tcPr marL="23887" marR="23887" marT="23887" marB="23887" anchor="ctr">
                    <a:lnL>
                      <a:noFill/>
                    </a:lnL>
                    <a:lnR>
                      <a:noFill/>
                    </a:lnR>
                    <a:lnT>
                      <a:noFill/>
                    </a:lnT>
                    <a:lnB>
                      <a:noFill/>
                    </a:lnB>
                    <a:solidFill>
                      <a:srgbClr val="FFF2E6"/>
                    </a:solidFill>
                  </a:tcPr>
                </a:tc>
                <a:tc>
                  <a:txBody>
                    <a:bodyPr/>
                    <a:lstStyle/>
                    <a:p>
                      <a:r>
                        <a:rPr lang="tr-TR" sz="1400" u="none" strike="noStrike">
                          <a:solidFill>
                            <a:srgbClr val="000000"/>
                          </a:solidFill>
                          <a:effectLst/>
                          <a:latin typeface="Arial" panose="020B0604020202020204" pitchFamily="34" charset="0"/>
                          <a:hlinkClick r:id="rId7"/>
                        </a:rPr>
                        <a:t>Kamu Kurum Ve Kuruluşları Tarafından Yapılacak İthalatta Alınacak İzin Hakkında İthalat Tebliği (İthalat: 2026/15)</a:t>
                      </a:r>
                      <a:endParaRPr lang="tr-TR" sz="1400"/>
                    </a:p>
                  </a:txBody>
                  <a:tcPr marL="23887" marR="23887" marT="23887" marB="23887" anchor="ctr">
                    <a:lnL>
                      <a:noFill/>
                    </a:lnL>
                    <a:lnR>
                      <a:noFill/>
                    </a:lnR>
                    <a:lnT>
                      <a:noFill/>
                    </a:lnT>
                    <a:lnB>
                      <a:noFill/>
                    </a:lnB>
                    <a:solidFill>
                      <a:srgbClr val="FFF2E6"/>
                    </a:solidFill>
                  </a:tcPr>
                </a:tc>
                <a:extLst>
                  <a:ext uri="{0D108BD9-81ED-4DB2-BD59-A6C34878D82A}">
                    <a16:rowId xmlns:a16="http://schemas.microsoft.com/office/drawing/2014/main" val="1564540679"/>
                  </a:ext>
                </a:extLst>
              </a:tr>
              <a:tr h="518743">
                <a:tc>
                  <a:txBody>
                    <a:bodyPr/>
                    <a:lstStyle/>
                    <a:p>
                      <a:endParaRPr lang="tr-TR" sz="1400" dirty="0"/>
                    </a:p>
                  </a:txBody>
                  <a:tcPr marL="23887" marR="23887" marT="23887" marB="23887" anchor="ctr">
                    <a:lnL>
                      <a:noFill/>
                    </a:lnL>
                    <a:lnR>
                      <a:noFill/>
                    </a:lnR>
                    <a:lnT>
                      <a:noFill/>
                    </a:lnT>
                    <a:lnB>
                      <a:noFill/>
                    </a:lnB>
                    <a:solidFill>
                      <a:srgbClr val="FFE7CE"/>
                    </a:solidFill>
                  </a:tcPr>
                </a:tc>
                <a:tc>
                  <a:txBody>
                    <a:bodyPr/>
                    <a:lstStyle/>
                    <a:p>
                      <a:r>
                        <a:rPr lang="tr-TR" sz="1400" u="none" strike="noStrike">
                          <a:solidFill>
                            <a:srgbClr val="000000"/>
                          </a:solidFill>
                          <a:effectLst/>
                          <a:latin typeface="Arial" panose="020B0604020202020204" pitchFamily="34" charset="0"/>
                          <a:hlinkClick r:id="rId8"/>
                        </a:rPr>
                        <a:t>Gübre İthaline İlişkin Tebliğ (İthalat: 2026/16)</a:t>
                      </a:r>
                      <a:endParaRPr lang="tr-TR" sz="1400"/>
                    </a:p>
                  </a:txBody>
                  <a:tcPr marL="23887" marR="23887" marT="23887" marB="23887" anchor="ctr">
                    <a:lnL>
                      <a:noFill/>
                    </a:lnL>
                    <a:lnR>
                      <a:noFill/>
                    </a:lnR>
                    <a:lnT>
                      <a:noFill/>
                    </a:lnT>
                    <a:lnB>
                      <a:noFill/>
                    </a:lnB>
                    <a:solidFill>
                      <a:srgbClr val="FFE7CE"/>
                    </a:solidFill>
                  </a:tcPr>
                </a:tc>
                <a:extLst>
                  <a:ext uri="{0D108BD9-81ED-4DB2-BD59-A6C34878D82A}">
                    <a16:rowId xmlns:a16="http://schemas.microsoft.com/office/drawing/2014/main" val="3658054550"/>
                  </a:ext>
                </a:extLst>
              </a:tr>
              <a:tr h="518743">
                <a:tc>
                  <a:txBody>
                    <a:bodyPr/>
                    <a:lstStyle/>
                    <a:p>
                      <a:endParaRPr lang="tr-TR" sz="1400" dirty="0"/>
                    </a:p>
                  </a:txBody>
                  <a:tcPr marL="23887" marR="23887" marT="23887" marB="23887" anchor="ctr">
                    <a:lnL>
                      <a:noFill/>
                    </a:lnL>
                    <a:lnR>
                      <a:noFill/>
                    </a:lnR>
                    <a:lnT>
                      <a:noFill/>
                    </a:lnT>
                    <a:lnB>
                      <a:noFill/>
                    </a:lnB>
                    <a:solidFill>
                      <a:srgbClr val="FFF2E6"/>
                    </a:solidFill>
                  </a:tcPr>
                </a:tc>
                <a:tc>
                  <a:txBody>
                    <a:bodyPr/>
                    <a:lstStyle/>
                    <a:p>
                      <a:r>
                        <a:rPr lang="tr-TR" sz="1400" u="none" strike="noStrike">
                          <a:solidFill>
                            <a:srgbClr val="000000"/>
                          </a:solidFill>
                          <a:effectLst/>
                          <a:latin typeface="Arial" panose="020B0604020202020204" pitchFamily="34" charset="0"/>
                          <a:hlinkClick r:id="rId9"/>
                        </a:rPr>
                        <a:t>Kimyasal Silahlar Sözleşmesi Ekinde Yer Alan Kimyasal Maddelerin İthaline İlişkin Tebliğ (İthalat: 2026/17)</a:t>
                      </a:r>
                      <a:endParaRPr lang="tr-TR" sz="1400"/>
                    </a:p>
                  </a:txBody>
                  <a:tcPr marL="23887" marR="23887" marT="23887" marB="23887" anchor="ctr">
                    <a:lnL>
                      <a:noFill/>
                    </a:lnL>
                    <a:lnR>
                      <a:noFill/>
                    </a:lnR>
                    <a:lnT>
                      <a:noFill/>
                    </a:lnT>
                    <a:lnB>
                      <a:noFill/>
                    </a:lnB>
                    <a:solidFill>
                      <a:srgbClr val="FFF2E6"/>
                    </a:solidFill>
                  </a:tcPr>
                </a:tc>
                <a:extLst>
                  <a:ext uri="{0D108BD9-81ED-4DB2-BD59-A6C34878D82A}">
                    <a16:rowId xmlns:a16="http://schemas.microsoft.com/office/drawing/2014/main" val="512640834"/>
                  </a:ext>
                </a:extLst>
              </a:tr>
              <a:tr h="518743">
                <a:tc>
                  <a:txBody>
                    <a:bodyPr/>
                    <a:lstStyle/>
                    <a:p>
                      <a:endParaRPr lang="tr-TR" sz="1400" dirty="0"/>
                    </a:p>
                  </a:txBody>
                  <a:tcPr marL="23887" marR="23887" marT="23887" marB="23887" anchor="ctr">
                    <a:lnL>
                      <a:noFill/>
                    </a:lnL>
                    <a:lnR>
                      <a:noFill/>
                    </a:lnR>
                    <a:lnT>
                      <a:noFill/>
                    </a:lnT>
                    <a:lnB>
                      <a:noFill/>
                    </a:lnB>
                    <a:solidFill>
                      <a:srgbClr val="FFE7CE"/>
                    </a:solidFill>
                  </a:tcPr>
                </a:tc>
                <a:tc>
                  <a:txBody>
                    <a:bodyPr/>
                    <a:lstStyle/>
                    <a:p>
                      <a:r>
                        <a:rPr lang="tr-TR" sz="1400" u="none" strike="noStrike">
                          <a:solidFill>
                            <a:srgbClr val="000000"/>
                          </a:solidFill>
                          <a:effectLst/>
                          <a:latin typeface="Arial" panose="020B0604020202020204" pitchFamily="34" charset="0"/>
                          <a:hlinkClick r:id="rId10"/>
                        </a:rPr>
                        <a:t>Askıya Alma Sistemine İlişkin Tebliğ (İthalat: 2026/18)</a:t>
                      </a:r>
                      <a:endParaRPr lang="tr-TR" sz="1400"/>
                    </a:p>
                  </a:txBody>
                  <a:tcPr marL="23887" marR="23887" marT="23887" marB="23887" anchor="ctr">
                    <a:lnL>
                      <a:noFill/>
                    </a:lnL>
                    <a:lnR>
                      <a:noFill/>
                    </a:lnR>
                    <a:lnT>
                      <a:noFill/>
                    </a:lnT>
                    <a:lnB>
                      <a:noFill/>
                    </a:lnB>
                    <a:solidFill>
                      <a:srgbClr val="FFE7CE"/>
                    </a:solidFill>
                  </a:tcPr>
                </a:tc>
                <a:extLst>
                  <a:ext uri="{0D108BD9-81ED-4DB2-BD59-A6C34878D82A}">
                    <a16:rowId xmlns:a16="http://schemas.microsoft.com/office/drawing/2014/main" val="1469521837"/>
                  </a:ext>
                </a:extLst>
              </a:tr>
              <a:tr h="518743">
                <a:tc>
                  <a:txBody>
                    <a:bodyPr/>
                    <a:lstStyle/>
                    <a:p>
                      <a:endParaRPr lang="tr-TR" sz="1400" dirty="0"/>
                    </a:p>
                  </a:txBody>
                  <a:tcPr marL="23887" marR="23887" marT="23887" marB="23887" anchor="ctr">
                    <a:lnL>
                      <a:noFill/>
                    </a:lnL>
                    <a:lnR>
                      <a:noFill/>
                    </a:lnR>
                    <a:lnT>
                      <a:noFill/>
                    </a:lnT>
                    <a:lnB>
                      <a:noFill/>
                    </a:lnB>
                    <a:solidFill>
                      <a:srgbClr val="FFD9B3"/>
                    </a:solidFill>
                  </a:tcPr>
                </a:tc>
                <a:tc>
                  <a:txBody>
                    <a:bodyPr/>
                    <a:lstStyle/>
                    <a:p>
                      <a:r>
                        <a:rPr lang="tr-TR" sz="1400" u="none" strike="noStrike" dirty="0">
                          <a:solidFill>
                            <a:srgbClr val="000000"/>
                          </a:solidFill>
                          <a:effectLst/>
                          <a:latin typeface="Arial" panose="020B0604020202020204" pitchFamily="34" charset="0"/>
                          <a:hlinkClick r:id="rId11"/>
                        </a:rPr>
                        <a:t>İthalat İşlemlerinde Elektronik Başvuru İçin Yetkilendirme (İthalat: 2026/19)</a:t>
                      </a:r>
                      <a:endParaRPr lang="tr-TR" sz="1400" dirty="0"/>
                    </a:p>
                  </a:txBody>
                  <a:tcPr marL="23887" marR="23887" marT="23887" marB="23887" anchor="ctr">
                    <a:lnL>
                      <a:noFill/>
                    </a:lnL>
                    <a:lnR>
                      <a:noFill/>
                    </a:lnR>
                    <a:lnT>
                      <a:noFill/>
                    </a:lnT>
                    <a:lnB>
                      <a:noFill/>
                    </a:lnB>
                    <a:solidFill>
                      <a:srgbClr val="FFD9B3"/>
                    </a:solidFill>
                  </a:tcPr>
                </a:tc>
                <a:extLst>
                  <a:ext uri="{0D108BD9-81ED-4DB2-BD59-A6C34878D82A}">
                    <a16:rowId xmlns:a16="http://schemas.microsoft.com/office/drawing/2014/main" val="3533041814"/>
                  </a:ext>
                </a:extLst>
              </a:tr>
            </a:tbl>
          </a:graphicData>
        </a:graphic>
      </p:graphicFrame>
    </p:spTree>
    <p:extLst>
      <p:ext uri="{BB962C8B-B14F-4D97-AF65-F5344CB8AC3E}">
        <p14:creationId xmlns:p14="http://schemas.microsoft.com/office/powerpoint/2010/main" val="108060402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480767" y="260648"/>
            <a:ext cx="9323217" cy="531204"/>
          </a:xfrm>
        </p:spPr>
        <p:txBody>
          <a:bodyPr>
            <a:normAutofit fontScale="90000"/>
          </a:bodyPr>
          <a:lstStyle/>
          <a:p>
            <a:r>
              <a:rPr lang="tr-TR" sz="2800" b="1" dirty="0" smtClean="0"/>
              <a:t/>
            </a:r>
            <a:br>
              <a:rPr lang="tr-TR" sz="2800" b="1" dirty="0" smtClean="0"/>
            </a:br>
            <a:r>
              <a:rPr lang="tr-TR" sz="4000" dirty="0" smtClean="0">
                <a:solidFill>
                  <a:srgbClr val="FF0000"/>
                </a:solidFill>
              </a:rPr>
              <a:t>İthalat </a:t>
            </a:r>
            <a:r>
              <a:rPr lang="tr-TR" sz="4000" dirty="0">
                <a:solidFill>
                  <a:srgbClr val="FF0000"/>
                </a:solidFill>
              </a:rPr>
              <a:t>Rejim Kararının Kapsamı; </a:t>
            </a:r>
            <a:r>
              <a:rPr lang="tr-TR" sz="2800" dirty="0">
                <a:solidFill>
                  <a:srgbClr val="FF0000"/>
                </a:solidFill>
              </a:rPr>
              <a:t/>
            </a:r>
            <a:br>
              <a:rPr lang="tr-TR" sz="2800" dirty="0">
                <a:solidFill>
                  <a:srgbClr val="FF0000"/>
                </a:solidFill>
              </a:rPr>
            </a:br>
            <a:endParaRPr lang="tr-TR" sz="2800" dirty="0">
              <a:effectLst>
                <a:outerShdw blurRad="38100" dist="38100" dir="2700000" algn="tl">
                  <a:srgbClr val="000000">
                    <a:alpha val="43137"/>
                  </a:srgbClr>
                </a:outerShdw>
              </a:effectLst>
            </a:endParaRPr>
          </a:p>
        </p:txBody>
      </p:sp>
      <p:sp>
        <p:nvSpPr>
          <p:cNvPr id="5" name="Rectangle 3"/>
          <p:cNvSpPr>
            <a:spLocks noGrp="1" noChangeArrowheads="1"/>
          </p:cNvSpPr>
          <p:nvPr>
            <p:ph sz="quarter" idx="1"/>
          </p:nvPr>
        </p:nvSpPr>
        <p:spPr>
          <a:xfrm>
            <a:off x="801277" y="980728"/>
            <a:ext cx="9549353" cy="5306950"/>
          </a:xfrm>
          <a:noFill/>
        </p:spPr>
        <p:txBody>
          <a:bodyPr>
            <a:noAutofit/>
          </a:bodyPr>
          <a:lstStyle/>
          <a:p>
            <a:pPr lvl="0"/>
            <a:r>
              <a:rPr lang="tr-TR" sz="3200" dirty="0" smtClean="0"/>
              <a:t>1- </a:t>
            </a:r>
            <a:r>
              <a:rPr lang="tr-TR" sz="3200" dirty="0"/>
              <a:t>ithalata ilişkin genel yetkiyi, </a:t>
            </a:r>
          </a:p>
          <a:p>
            <a:pPr lvl="0"/>
            <a:r>
              <a:rPr lang="tr-TR" sz="3200" dirty="0"/>
              <a:t>2- ithalatın </a:t>
            </a:r>
            <a:r>
              <a:rPr lang="tr-TR" sz="3200" dirty="0" smtClean="0"/>
              <a:t>esaslarının belirlenmesi,</a:t>
            </a:r>
            <a:endParaRPr lang="tr-TR" sz="3200" dirty="0"/>
          </a:p>
          <a:p>
            <a:pPr lvl="0"/>
            <a:r>
              <a:rPr lang="tr-TR" sz="3200" dirty="0"/>
              <a:t>3- ithalat işlemlerini yürütme </a:t>
            </a:r>
            <a:r>
              <a:rPr lang="tr-TR" sz="3200" dirty="0" smtClean="0"/>
              <a:t>koşullarının belirlenmesi</a:t>
            </a:r>
            <a:endParaRPr lang="tr-TR" sz="3200" dirty="0"/>
          </a:p>
          <a:p>
            <a:pPr lvl="0"/>
            <a:r>
              <a:rPr lang="tr-TR" sz="3200" dirty="0"/>
              <a:t>4- ithal eşyaya </a:t>
            </a:r>
            <a:r>
              <a:rPr lang="tr-TR" sz="3200" dirty="0" smtClean="0"/>
              <a:t>uygulanacak; </a:t>
            </a:r>
            <a:r>
              <a:rPr lang="tr-TR" sz="3200" dirty="0"/>
              <a:t>gümrük vergisi, </a:t>
            </a:r>
          </a:p>
          <a:p>
            <a:pPr marL="0" lvl="0" indent="0">
              <a:buNone/>
            </a:pPr>
            <a:r>
              <a:rPr lang="tr-TR" sz="3200" dirty="0" smtClean="0"/>
              <a:t>- ek </a:t>
            </a:r>
            <a:r>
              <a:rPr lang="tr-TR" sz="3200" dirty="0"/>
              <a:t>mali </a:t>
            </a:r>
            <a:r>
              <a:rPr lang="tr-TR" sz="3200" dirty="0" smtClean="0"/>
              <a:t>yükümlülük, </a:t>
            </a:r>
            <a:r>
              <a:rPr lang="tr-TR" sz="3200" dirty="0"/>
              <a:t>eş etkili vergi ve mali yükleri, </a:t>
            </a:r>
          </a:p>
          <a:p>
            <a:pPr lvl="0"/>
            <a:r>
              <a:rPr lang="tr-TR" sz="3200" dirty="0"/>
              <a:t>5</a:t>
            </a:r>
            <a:r>
              <a:rPr lang="tr-TR" sz="3200" dirty="0" smtClean="0"/>
              <a:t>- </a:t>
            </a:r>
            <a:r>
              <a:rPr lang="tr-TR" sz="3200" dirty="0"/>
              <a:t>ithalatta takip edilecek madde politikalarını </a:t>
            </a:r>
          </a:p>
          <a:p>
            <a:r>
              <a:rPr lang="tr-TR" sz="3200" dirty="0"/>
              <a:t>6</a:t>
            </a:r>
            <a:r>
              <a:rPr lang="tr-TR" sz="3200" dirty="0" smtClean="0"/>
              <a:t>- </a:t>
            </a:r>
            <a:r>
              <a:rPr lang="tr-TR" sz="3200" dirty="0"/>
              <a:t>ithalatla ilgili </a:t>
            </a:r>
            <a:r>
              <a:rPr lang="tr-TR" sz="3200" dirty="0" smtClean="0"/>
              <a:t>alınması gereken izinleri kapsamaktadır</a:t>
            </a:r>
          </a:p>
          <a:p>
            <a:pPr marL="0" indent="0">
              <a:buNone/>
            </a:pPr>
            <a:endParaRPr lang="tr-TR" sz="2400" b="1" dirty="0" smtClean="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tr-TR" sz="2400" b="1" dirty="0" smtClean="0">
                <a:highlight>
                  <a:srgbClr val="FFFF00"/>
                </a:highlight>
                <a:latin typeface="Calibri" panose="020F0502020204030204" pitchFamily="34" charset="0"/>
                <a:ea typeface="Calibri" panose="020F0502020204030204" pitchFamily="34" charset="0"/>
                <a:cs typeface="Times New Roman" panose="02020603050405020304" pitchFamily="18" charset="0"/>
              </a:rPr>
              <a:t>Eş </a:t>
            </a:r>
            <a:r>
              <a:rPr lang="tr-TR" sz="24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etkili vergiler ve </a:t>
            </a:r>
            <a:r>
              <a:rPr lang="tr-TR" sz="2400" b="1" dirty="0" smtClean="0">
                <a:highlight>
                  <a:srgbClr val="FFFF00"/>
                </a:highlight>
                <a:latin typeface="Calibri" panose="020F0502020204030204" pitchFamily="34" charset="0"/>
                <a:ea typeface="Calibri" panose="020F0502020204030204" pitchFamily="34" charset="0"/>
                <a:cs typeface="Times New Roman" panose="02020603050405020304" pitchFamily="18" charset="0"/>
              </a:rPr>
              <a:t>fonlar; ithalat </a:t>
            </a:r>
            <a:r>
              <a:rPr lang="tr-TR" sz="24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ve ihracatta gümrük idareleri tarafından da tahsil edilmekte </a:t>
            </a:r>
            <a:r>
              <a:rPr lang="tr-TR" sz="2400" b="1" dirty="0" smtClean="0">
                <a:highlight>
                  <a:srgbClr val="FFFF00"/>
                </a:highlight>
                <a:latin typeface="Calibri" panose="020F0502020204030204" pitchFamily="34" charset="0"/>
                <a:ea typeface="Calibri" panose="020F0502020204030204" pitchFamily="34" charset="0"/>
                <a:cs typeface="Times New Roman" panose="02020603050405020304" pitchFamily="18" charset="0"/>
              </a:rPr>
              <a:t>olan vergileri ifade etmektedir. </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endParaRPr lang="tr-TR" sz="3200" dirty="0" smtClean="0"/>
          </a:p>
          <a:p>
            <a:pPr marL="0" lvl="0" indent="0">
              <a:buNone/>
            </a:pPr>
            <a:endParaRPr lang="tr-TR" dirty="0" smtClean="0">
              <a:latin typeface="Cambria" panose="02040503050406030204" pitchFamily="18" charset="0"/>
            </a:endParaRPr>
          </a:p>
          <a:p>
            <a:pPr marL="0" lvl="0" indent="0">
              <a:buNone/>
            </a:pPr>
            <a:endParaRPr lang="tr-TR" dirty="0">
              <a:latin typeface="Cambria" panose="02040503050406030204" pitchFamily="18" charset="0"/>
            </a:endParaRPr>
          </a:p>
          <a:p>
            <a:pPr marL="0" lvl="0" indent="0">
              <a:buNone/>
            </a:pPr>
            <a:endParaRPr lang="tr-TR" dirty="0">
              <a:latin typeface="Cambria" panose="02040503050406030204" pitchFamily="18" charset="0"/>
            </a:endParaRPr>
          </a:p>
        </p:txBody>
      </p:sp>
    </p:spTree>
    <p:extLst>
      <p:ext uri="{BB962C8B-B14F-4D97-AF65-F5344CB8AC3E}">
        <p14:creationId xmlns:p14="http://schemas.microsoft.com/office/powerpoint/2010/main" val="3037095548"/>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40267" y="177801"/>
            <a:ext cx="11311466" cy="7017306"/>
          </a:xfrm>
          <a:prstGeom prst="rect">
            <a:avLst/>
          </a:prstGeom>
        </p:spPr>
        <p:txBody>
          <a:bodyPr wrap="square">
            <a:spAutoFit/>
          </a:bodyPr>
          <a:lstStyle/>
          <a:p>
            <a:pPr algn="ctr"/>
            <a:r>
              <a:rPr lang="tr-TR" b="1" dirty="0">
                <a:solidFill>
                  <a:srgbClr val="800000"/>
                </a:solidFill>
                <a:latin typeface="Times New Roman" panose="02020603050405020304" pitchFamily="18" charset="0"/>
              </a:rPr>
              <a:t>KULLANILMIŞ VEYA YENİLEŞTİRİLMİŞ EŞYA İTHALATINA İLİŞKİN TEBLİĞ </a:t>
            </a:r>
            <a:endParaRPr lang="tr-TR" b="1" dirty="0" smtClean="0">
              <a:solidFill>
                <a:srgbClr val="800000"/>
              </a:solidFill>
              <a:latin typeface="Times New Roman" panose="02020603050405020304" pitchFamily="18" charset="0"/>
            </a:endParaRPr>
          </a:p>
          <a:p>
            <a:pPr algn="ctr"/>
            <a:r>
              <a:rPr lang="tr-TR" b="1" dirty="0" smtClean="0">
                <a:solidFill>
                  <a:srgbClr val="800000"/>
                </a:solidFill>
                <a:latin typeface="Times New Roman" panose="02020603050405020304" pitchFamily="18" charset="0"/>
              </a:rPr>
              <a:t>(</a:t>
            </a:r>
            <a:r>
              <a:rPr lang="tr-TR" b="1" dirty="0">
                <a:solidFill>
                  <a:srgbClr val="800000"/>
                </a:solidFill>
                <a:latin typeface="Times New Roman" panose="02020603050405020304" pitchFamily="18" charset="0"/>
              </a:rPr>
              <a:t>İTHALAT: 2026/9</a:t>
            </a:r>
            <a:r>
              <a:rPr lang="tr-TR" b="1" dirty="0" smtClean="0">
                <a:solidFill>
                  <a:srgbClr val="800000"/>
                </a:solidFill>
                <a:latin typeface="Times New Roman" panose="02020603050405020304" pitchFamily="18" charset="0"/>
              </a:rPr>
              <a:t>)</a:t>
            </a:r>
          </a:p>
          <a:p>
            <a:r>
              <a:rPr lang="tr-TR" b="1" dirty="0" smtClean="0"/>
              <a:t>Amaç </a:t>
            </a:r>
            <a:r>
              <a:rPr lang="tr-TR" b="1" dirty="0"/>
              <a:t>ve kapsam </a:t>
            </a:r>
            <a:endParaRPr lang="tr-TR" b="1" dirty="0" smtClean="0"/>
          </a:p>
          <a:p>
            <a:endParaRPr lang="tr-TR" dirty="0"/>
          </a:p>
          <a:p>
            <a:r>
              <a:rPr lang="tr-TR" b="1" dirty="0"/>
              <a:t>MADDE 1 - </a:t>
            </a:r>
            <a:r>
              <a:rPr lang="tr-TR" dirty="0"/>
              <a:t>(1) Bu Tebliğin amacı, kullanılmış veya yenileştirilmiş eşyanın ithalat iznine dair usul ve esasları belirlemektir</a:t>
            </a:r>
            <a:r>
              <a:rPr lang="tr-TR" dirty="0" smtClean="0"/>
              <a:t>.</a:t>
            </a:r>
          </a:p>
          <a:p>
            <a:endParaRPr lang="tr-TR" dirty="0"/>
          </a:p>
          <a:p>
            <a:r>
              <a:rPr lang="tr-TR" b="1" dirty="0" smtClean="0"/>
              <a:t>Dayanak</a:t>
            </a:r>
          </a:p>
          <a:p>
            <a:endParaRPr lang="tr-TR" dirty="0"/>
          </a:p>
          <a:p>
            <a:r>
              <a:rPr lang="tr-TR" b="1" dirty="0"/>
              <a:t>MADDE 2 - </a:t>
            </a:r>
            <a:r>
              <a:rPr lang="tr-TR" dirty="0"/>
              <a:t>(1)</a:t>
            </a:r>
            <a:r>
              <a:rPr lang="tr-TR" b="1" dirty="0"/>
              <a:t> </a:t>
            </a:r>
            <a:r>
              <a:rPr lang="tr-TR" dirty="0"/>
              <a:t>Bu Tebliğ, </a:t>
            </a:r>
            <a:r>
              <a:rPr lang="tr-TR" u="sng" dirty="0">
                <a:solidFill>
                  <a:srgbClr val="FF0000"/>
                </a:solidFill>
                <a:hlinkClick r:id="rId2"/>
              </a:rPr>
              <a:t>1 sayılı</a:t>
            </a:r>
            <a:r>
              <a:rPr lang="tr-TR" dirty="0">
                <a:solidFill>
                  <a:srgbClr val="FF0000"/>
                </a:solidFill>
              </a:rPr>
              <a:t> Cumhurbaşkanlığı Teşkilatı Hakkında Cumhurbaşkanlığı Kararnamesinin 445 inci maddesi ile 31/12/2020 tarihli ve </a:t>
            </a:r>
            <a:r>
              <a:rPr lang="tr-TR" u="sng" dirty="0">
                <a:solidFill>
                  <a:srgbClr val="FF0000"/>
                </a:solidFill>
                <a:hlinkClick r:id="rId3"/>
              </a:rPr>
              <a:t>3350</a:t>
            </a:r>
            <a:r>
              <a:rPr lang="tr-TR" dirty="0">
                <a:solidFill>
                  <a:srgbClr val="FF0000"/>
                </a:solidFill>
              </a:rPr>
              <a:t> sayılı Cumhurbaşkanı Kararıyla yürürlüğe konulan İthalat Rejimi Kararına dayanılarak hazırlanmıştır</a:t>
            </a:r>
            <a:r>
              <a:rPr lang="tr-TR" dirty="0" smtClean="0">
                <a:solidFill>
                  <a:srgbClr val="FF0000"/>
                </a:solidFill>
              </a:rPr>
              <a:t>.</a:t>
            </a:r>
          </a:p>
          <a:p>
            <a:endParaRPr lang="tr-TR" dirty="0"/>
          </a:p>
          <a:p>
            <a:r>
              <a:rPr lang="tr-TR" b="1" dirty="0"/>
              <a:t>İthali izne tabi </a:t>
            </a:r>
            <a:r>
              <a:rPr lang="tr-TR" b="1" dirty="0" smtClean="0"/>
              <a:t>eşya</a:t>
            </a:r>
            <a:endParaRPr lang="tr-TR" dirty="0"/>
          </a:p>
          <a:p>
            <a:r>
              <a:rPr lang="tr-TR" b="1" dirty="0"/>
              <a:t>MADDE 4 - </a:t>
            </a:r>
            <a:r>
              <a:rPr lang="tr-TR" dirty="0"/>
              <a:t>(1) Kullanılmış veya yenileştirilmiş eşyanın ithalatı, </a:t>
            </a:r>
            <a:r>
              <a:rPr lang="tr-TR" b="1" u="sng" dirty="0">
                <a:solidFill>
                  <a:srgbClr val="FF0000"/>
                </a:solidFill>
              </a:rPr>
              <a:t>Serbest Dolaşıma Giriş Rejimine </a:t>
            </a:r>
            <a:r>
              <a:rPr lang="tr-TR" dirty="0"/>
              <a:t>tabi tutulması halinde, izne tabidir.</a:t>
            </a:r>
          </a:p>
          <a:p>
            <a:r>
              <a:rPr lang="tr-TR" dirty="0"/>
              <a:t>(2) </a:t>
            </a:r>
            <a:r>
              <a:rPr lang="tr-TR" u="sng" dirty="0">
                <a:hlinkClick r:id="rId4" action="ppaction://hlinkfile"/>
              </a:rPr>
              <a:t>Ek-1'de</a:t>
            </a:r>
            <a:r>
              <a:rPr lang="tr-TR" dirty="0"/>
              <a:t> yer alan liste (liste) kapsamındaki eşyanın Serbest Dolaşıma Giriş Rejimi çerçevesindeki ithalatı Genel Müdürlükçe değerlendirilir. Değerlendirmede; ithalatçının niteliği, eşyanın miktarı, iç piyasadan tedarik şartları, ekonomik ömrü, verimliliği gibi etkenler de göz önüne alınabilir. Bu eşyanın ithalatı esnasında </a:t>
            </a:r>
            <a:r>
              <a:rPr lang="tr-TR" b="1" u="sng" dirty="0">
                <a:solidFill>
                  <a:srgbClr val="FF0000"/>
                </a:solidFill>
              </a:rPr>
              <a:t>gümrük beyannamesinin tescilinde gümrük idarelerince "0970-TPS-İzin Belgesi (Kullanılmış Eşya-Liste)" aranır. </a:t>
            </a:r>
            <a:endParaRPr lang="tr-TR" b="1" u="sng" dirty="0" smtClean="0">
              <a:solidFill>
                <a:srgbClr val="FF0000"/>
              </a:solidFill>
            </a:endParaRPr>
          </a:p>
          <a:p>
            <a:endParaRPr lang="tr-TR" dirty="0"/>
          </a:p>
          <a:p>
            <a:r>
              <a:rPr lang="tr-TR" dirty="0"/>
              <a:t>(3) Liste dışında kalan veya listede Grup 2 sütununda yer almakla birlikte sivil hava taşıtları ve bunlarda kullanılmaya mahsus eşya veya deniz taşıtları olmaması durumunda eşyanın Serbest Dolaşıma Giriş Rejimine tabi tutulması halinde, </a:t>
            </a:r>
            <a:r>
              <a:rPr lang="tr-TR" b="1" u="sng" dirty="0">
                <a:solidFill>
                  <a:srgbClr val="FF0000"/>
                </a:solidFill>
              </a:rPr>
              <a:t>gümrük beyannamesinin tescilinde gümrük idarelerince "0962-TPS-İzin Belgesi (Kullanılmış Eşya-Liste Dışı)" aranır</a:t>
            </a:r>
          </a:p>
          <a:p>
            <a:endParaRPr lang="tr-TR" b="1" dirty="0" smtClean="0">
              <a:solidFill>
                <a:srgbClr val="8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343963835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64067" y="177801"/>
            <a:ext cx="11616266" cy="6740307"/>
          </a:xfrm>
          <a:prstGeom prst="rect">
            <a:avLst/>
          </a:prstGeom>
        </p:spPr>
        <p:txBody>
          <a:bodyPr wrap="square">
            <a:spAutoFit/>
          </a:bodyPr>
          <a:lstStyle/>
          <a:p>
            <a:pPr algn="ctr"/>
            <a:r>
              <a:rPr lang="tr-TR" b="1" dirty="0">
                <a:solidFill>
                  <a:srgbClr val="800000"/>
                </a:solidFill>
                <a:latin typeface="Times New Roman" panose="02020603050405020304" pitchFamily="18" charset="0"/>
              </a:rPr>
              <a:t>KULLANILMIŞ VEYA YENİLEŞTİRİLMİŞ EŞYA İTHALATINA İLİŞKİN TEBLİĞ </a:t>
            </a:r>
            <a:endParaRPr lang="tr-TR" b="1" dirty="0" smtClean="0">
              <a:solidFill>
                <a:srgbClr val="800000"/>
              </a:solidFill>
              <a:latin typeface="Times New Roman" panose="02020603050405020304" pitchFamily="18" charset="0"/>
            </a:endParaRPr>
          </a:p>
          <a:p>
            <a:pPr algn="ctr"/>
            <a:r>
              <a:rPr lang="tr-TR" b="1" dirty="0" smtClean="0">
                <a:solidFill>
                  <a:srgbClr val="800000"/>
                </a:solidFill>
                <a:latin typeface="Times New Roman" panose="02020603050405020304" pitchFamily="18" charset="0"/>
              </a:rPr>
              <a:t>(</a:t>
            </a:r>
            <a:r>
              <a:rPr lang="tr-TR" b="1" dirty="0">
                <a:solidFill>
                  <a:srgbClr val="800000"/>
                </a:solidFill>
                <a:latin typeface="Times New Roman" panose="02020603050405020304" pitchFamily="18" charset="0"/>
              </a:rPr>
              <a:t>İTHALAT: 2026/9</a:t>
            </a:r>
            <a:r>
              <a:rPr lang="tr-TR" b="1" dirty="0" smtClean="0">
                <a:solidFill>
                  <a:srgbClr val="800000"/>
                </a:solidFill>
                <a:latin typeface="Times New Roman" panose="02020603050405020304" pitchFamily="18" charset="0"/>
              </a:rPr>
              <a:t>)</a:t>
            </a:r>
          </a:p>
          <a:p>
            <a:endParaRPr lang="tr-TR" b="1" dirty="0" smtClean="0">
              <a:solidFill>
                <a:srgbClr val="800000"/>
              </a:solidFill>
              <a:latin typeface="Times New Roman" panose="02020603050405020304" pitchFamily="18" charset="0"/>
            </a:endParaRPr>
          </a:p>
          <a:p>
            <a:r>
              <a:rPr lang="tr-TR" b="1" dirty="0"/>
              <a:t>Ek-1 liste kapsamı eşyaya ilişkin diğer </a:t>
            </a:r>
            <a:r>
              <a:rPr lang="tr-TR" b="1" dirty="0" smtClean="0"/>
              <a:t>esaslar</a:t>
            </a:r>
          </a:p>
          <a:p>
            <a:endParaRPr lang="tr-TR" dirty="0"/>
          </a:p>
          <a:p>
            <a:r>
              <a:rPr lang="tr-TR" b="1" dirty="0"/>
              <a:t>MADDE 5 - </a:t>
            </a:r>
            <a:r>
              <a:rPr lang="tr-TR" dirty="0"/>
              <a:t>(1) 4 üncü maddenin ikinci fıkrası kapsamındaki eşya için aşağıdaki şartlar aranır:</a:t>
            </a:r>
          </a:p>
          <a:p>
            <a:pPr marL="342900" indent="-342900">
              <a:buAutoNum type="alphaLcParenR"/>
            </a:pPr>
            <a:r>
              <a:rPr lang="tr-TR" b="1" u="sng" dirty="0" smtClean="0">
                <a:solidFill>
                  <a:srgbClr val="FF0000"/>
                </a:solidFill>
              </a:rPr>
              <a:t>Listede </a:t>
            </a:r>
            <a:r>
              <a:rPr lang="tr-TR" b="1" u="sng" dirty="0">
                <a:solidFill>
                  <a:srgbClr val="FF0000"/>
                </a:solidFill>
              </a:rPr>
              <a:t>yer alan ve GTİP karşısında "Grup 1-Belirli Eşya" </a:t>
            </a:r>
            <a:r>
              <a:rPr lang="tr-TR" dirty="0"/>
              <a:t>sütununda "X" ile belirtilen kullanılmış veya yenileştirilmiş eşyanın belirlenen yaş kriterine uygun olanları için; </a:t>
            </a:r>
            <a:endParaRPr lang="tr-TR" dirty="0" smtClean="0"/>
          </a:p>
          <a:p>
            <a:endParaRPr lang="tr-TR" dirty="0"/>
          </a:p>
          <a:p>
            <a:pPr marL="342900" indent="-342900">
              <a:buAutoNum type="arabicParenR"/>
            </a:pPr>
            <a:r>
              <a:rPr lang="tr-TR" dirty="0" smtClean="0"/>
              <a:t>Yatırım </a:t>
            </a:r>
            <a:r>
              <a:rPr lang="tr-TR" dirty="0"/>
              <a:t>teşvik belgesi kapsamında olanlarına, birim kıymetine bakılmaksızın</a:t>
            </a:r>
            <a:r>
              <a:rPr lang="tr-TR" dirty="0" smtClean="0"/>
              <a:t>,</a:t>
            </a:r>
          </a:p>
          <a:p>
            <a:endParaRPr lang="tr-TR" dirty="0"/>
          </a:p>
          <a:p>
            <a:r>
              <a:rPr lang="tr-TR" dirty="0"/>
              <a:t>2) Yatırım teşvik belgesi bulunmayanlarına, karşısında birim gümrük kıymeti belirtilmiş ise bu kıymete eşit veya daha fazla (diğer yurt dışı giderler kalemi dâhil) olması halinde, birim gümrük kıymeti belirtilmemiş ise birim kıymetine </a:t>
            </a:r>
            <a:r>
              <a:rPr lang="tr-TR" dirty="0" smtClean="0"/>
              <a:t>bakılmaksızın</a:t>
            </a:r>
          </a:p>
          <a:p>
            <a:endParaRPr lang="tr-TR" dirty="0"/>
          </a:p>
          <a:p>
            <a:r>
              <a:rPr lang="tr-TR" b="1" u="sng" dirty="0">
                <a:solidFill>
                  <a:srgbClr val="FF0000"/>
                </a:solidFill>
              </a:rPr>
              <a:t>"0970-TPS-İzin Belgesi (Kullanılmış Eşya-Liste)" düzenlenebilir</a:t>
            </a:r>
            <a:r>
              <a:rPr lang="tr-TR" b="1" u="sng" dirty="0" smtClean="0">
                <a:solidFill>
                  <a:srgbClr val="FF0000"/>
                </a:solidFill>
              </a:rPr>
              <a:t>.</a:t>
            </a:r>
          </a:p>
          <a:p>
            <a:endParaRPr lang="tr-TR" dirty="0"/>
          </a:p>
          <a:p>
            <a:r>
              <a:rPr lang="tr-TR" dirty="0"/>
              <a:t>b) Listede yer alan ve GTİP karşısında "Grup 2-Sivil Havacılık Eşyası" sütununda veya "Grup 2-Deniz Taşıtları" sütununda "X" ile belirtilen kullanılmış veya yenileştirilmiş eşyanın "sivil hava taşıtları ve bunlarda kullanılmaya mahsus olanlar" veya "deniz taşıtları" olması halinde, Serbest Dolaşıma Giriş Rejimi kapsamında yapılan ithalatında Ulaştırma ve Altyapı Bakanlığının Uygunluk Yazısı aranır. Uygunluk Yazısı bulunan bu eşyanın ithalatı için birim gümrük kıymetine </a:t>
            </a:r>
            <a:r>
              <a:rPr lang="tr-TR" dirty="0" smtClean="0"/>
              <a:t>bakılmaksızın</a:t>
            </a:r>
          </a:p>
          <a:p>
            <a:endParaRPr lang="tr-TR" dirty="0"/>
          </a:p>
          <a:p>
            <a:r>
              <a:rPr lang="tr-TR" dirty="0" smtClean="0"/>
              <a:t> </a:t>
            </a:r>
            <a:r>
              <a:rPr lang="tr-TR" dirty="0"/>
              <a:t>"0970-TPS-İzin Belgesi (Kullanılmış Eşya-Liste)" düzenlenir</a:t>
            </a:r>
            <a:r>
              <a:rPr lang="tr-TR" dirty="0" smtClean="0"/>
              <a:t>.</a:t>
            </a:r>
          </a:p>
          <a:p>
            <a:endParaRPr lang="tr-TR" dirty="0"/>
          </a:p>
          <a:p>
            <a:endParaRPr lang="tr-TR" dirty="0"/>
          </a:p>
        </p:txBody>
      </p:sp>
    </p:spTree>
    <p:extLst>
      <p:ext uri="{BB962C8B-B14F-4D97-AF65-F5344CB8AC3E}">
        <p14:creationId xmlns:p14="http://schemas.microsoft.com/office/powerpoint/2010/main" val="4962671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64067" y="177801"/>
            <a:ext cx="11616266" cy="6740307"/>
          </a:xfrm>
          <a:prstGeom prst="rect">
            <a:avLst/>
          </a:prstGeom>
        </p:spPr>
        <p:txBody>
          <a:bodyPr wrap="square">
            <a:spAutoFit/>
          </a:bodyPr>
          <a:lstStyle/>
          <a:p>
            <a:pPr algn="ctr"/>
            <a:r>
              <a:rPr lang="tr-TR" b="1" dirty="0">
                <a:solidFill>
                  <a:srgbClr val="800000"/>
                </a:solidFill>
                <a:latin typeface="Times New Roman" panose="02020603050405020304" pitchFamily="18" charset="0"/>
              </a:rPr>
              <a:t>KULLANILMIŞ VEYA YENİLEŞTİRİLMİŞ EŞYA İTHALATINA İLİŞKİN TEBLİĞ </a:t>
            </a:r>
            <a:endParaRPr lang="tr-TR" b="1" dirty="0" smtClean="0">
              <a:solidFill>
                <a:srgbClr val="800000"/>
              </a:solidFill>
              <a:latin typeface="Times New Roman" panose="02020603050405020304" pitchFamily="18" charset="0"/>
            </a:endParaRPr>
          </a:p>
          <a:p>
            <a:pPr algn="ctr"/>
            <a:r>
              <a:rPr lang="tr-TR" b="1" dirty="0" smtClean="0">
                <a:solidFill>
                  <a:srgbClr val="800000"/>
                </a:solidFill>
                <a:latin typeface="Times New Roman" panose="02020603050405020304" pitchFamily="18" charset="0"/>
              </a:rPr>
              <a:t>(</a:t>
            </a:r>
            <a:r>
              <a:rPr lang="tr-TR" b="1" dirty="0">
                <a:solidFill>
                  <a:srgbClr val="800000"/>
                </a:solidFill>
                <a:latin typeface="Times New Roman" panose="02020603050405020304" pitchFamily="18" charset="0"/>
              </a:rPr>
              <a:t>İTHALAT: 2026/9</a:t>
            </a:r>
            <a:r>
              <a:rPr lang="tr-TR" b="1" dirty="0" smtClean="0">
                <a:solidFill>
                  <a:srgbClr val="800000"/>
                </a:solidFill>
                <a:latin typeface="Times New Roman" panose="02020603050405020304" pitchFamily="18" charset="0"/>
              </a:rPr>
              <a:t>)</a:t>
            </a:r>
          </a:p>
          <a:p>
            <a:endParaRPr lang="tr-TR" b="1" dirty="0" smtClean="0">
              <a:solidFill>
                <a:srgbClr val="800000"/>
              </a:solidFill>
              <a:latin typeface="Times New Roman" panose="02020603050405020304" pitchFamily="18" charset="0"/>
            </a:endParaRPr>
          </a:p>
          <a:p>
            <a:endParaRPr lang="tr-TR" dirty="0">
              <a:solidFill>
                <a:srgbClr val="FF0000"/>
              </a:solidFill>
            </a:endParaRPr>
          </a:p>
          <a:p>
            <a:r>
              <a:rPr lang="tr-TR" b="1" dirty="0">
                <a:solidFill>
                  <a:srgbClr val="FF0000"/>
                </a:solidFill>
              </a:rPr>
              <a:t>0970-TPS-İzin Belgesi ( Kullanılmış Eşya-Liste) Başvurusuna Eklenecek Bilgi ve Belgeler</a:t>
            </a:r>
            <a:r>
              <a:rPr lang="tr-TR" b="1" dirty="0" smtClean="0">
                <a:solidFill>
                  <a:srgbClr val="FF0000"/>
                </a:solidFill>
              </a:rPr>
              <a:t>*:</a:t>
            </a:r>
          </a:p>
          <a:p>
            <a:endParaRPr lang="tr-TR" dirty="0"/>
          </a:p>
          <a:p>
            <a:r>
              <a:rPr lang="tr-TR" dirty="0"/>
              <a:t>1-Fatura veya Proforma Fatura Örneği (Tercümesi ile birlikte</a:t>
            </a:r>
            <a:r>
              <a:rPr lang="tr-TR" dirty="0" smtClean="0"/>
              <a:t>)</a:t>
            </a:r>
            <a:endParaRPr lang="tr-TR" dirty="0"/>
          </a:p>
          <a:p>
            <a:r>
              <a:rPr lang="tr-TR" dirty="0"/>
              <a:t>2- Eşyanın Kullanım Amacı (Formdaki alan yetersiz ise</a:t>
            </a:r>
            <a:r>
              <a:rPr lang="tr-TR" dirty="0" smtClean="0"/>
              <a:t>)</a:t>
            </a:r>
            <a:endParaRPr lang="tr-TR" dirty="0"/>
          </a:p>
          <a:p>
            <a:r>
              <a:rPr lang="tr-TR" dirty="0"/>
              <a:t>3- İthal Edilecek Eşyaya Ait Fotoğraf (</a:t>
            </a:r>
            <a:r>
              <a:rPr lang="tr-TR" dirty="0" err="1"/>
              <a:t>Pdf</a:t>
            </a:r>
            <a:r>
              <a:rPr lang="tr-TR" dirty="0"/>
              <a:t> formatında. Aksam parça hariçtir. Aynı özellikteki birden fazla eşya için temsili resim olabilir. Varsa marka, model, seri </a:t>
            </a:r>
            <a:r>
              <a:rPr lang="tr-TR" dirty="0" err="1"/>
              <a:t>no</a:t>
            </a:r>
            <a:r>
              <a:rPr lang="tr-TR" dirty="0"/>
              <a:t>, üretim tarihi vb. bilgilerini gösteren kimlik etiketini gösterecektir.)</a:t>
            </a:r>
          </a:p>
          <a:p>
            <a:r>
              <a:rPr lang="tr-TR" dirty="0"/>
              <a:t>4- Teşvik Belgesi ( Eşya Grup 1 kapsamında ve Teşvik Belgesi beyan edilmiş ise)</a:t>
            </a:r>
          </a:p>
          <a:p>
            <a:r>
              <a:rPr lang="tr-TR" dirty="0"/>
              <a:t>5- Uygunluk Belgesi (Eşya Grup 2 kapsamında ise)</a:t>
            </a:r>
          </a:p>
          <a:p>
            <a:r>
              <a:rPr lang="tr-TR" dirty="0"/>
              <a:t>6- Aşağıda belirtilen belgelerden herhangi bir tanesi (4. veya 5.'deki belgeyi sunanlar için ihtiyaridir);</a:t>
            </a:r>
          </a:p>
          <a:p>
            <a:r>
              <a:rPr lang="tr-TR" dirty="0"/>
              <a:t>a) Kapasite Raporu</a:t>
            </a:r>
          </a:p>
          <a:p>
            <a:r>
              <a:rPr lang="tr-TR" dirty="0"/>
              <a:t>b) Türk Standartları Enstitüsü'nden alınmış 'Hizmet Yeterlilik Belgesi' veya belge sahibi ile sözleşme</a:t>
            </a:r>
          </a:p>
          <a:p>
            <a:r>
              <a:rPr lang="tr-TR" dirty="0"/>
              <a:t>c) Ticaret Bakanlığı Tüketicinin Korunması ve Piyasa Gözetimi Genel Müdürlüğünden alınmış 'Satış Sonrası Hizmet Yeterlilik Belgesi' veya belge sahibi ile </a:t>
            </a:r>
            <a:r>
              <a:rPr lang="tr-TR" dirty="0" smtClean="0"/>
              <a:t>sözleşme</a:t>
            </a:r>
          </a:p>
          <a:p>
            <a:r>
              <a:rPr lang="tr-TR" dirty="0"/>
              <a:t>ç) Yukarıda sayılan belgelerden herhangi birine haiz olunmaması durumunda, başvuru sahibinin kendi ihtiyacı ve kullanımını gösteren belge veya başvuruyu destekleyici diğer bilgi ve </a:t>
            </a:r>
            <a:r>
              <a:rPr lang="tr-TR" dirty="0" smtClean="0"/>
              <a:t>belgeler</a:t>
            </a:r>
          </a:p>
          <a:p>
            <a:endParaRPr lang="tr-TR" dirty="0"/>
          </a:p>
          <a:p>
            <a:r>
              <a:rPr lang="tr-TR" dirty="0"/>
              <a:t>* Genel Müdürlükçe sektörün veya eşyanın niteliğine göre ilave bilgi ve belge istenebilir. 6'da sayılan belgeler konteynerler için aranmaz.</a:t>
            </a:r>
          </a:p>
          <a:p>
            <a:endParaRPr lang="tr-TR" dirty="0"/>
          </a:p>
          <a:p>
            <a:endParaRPr lang="tr-TR" dirty="0"/>
          </a:p>
        </p:txBody>
      </p:sp>
    </p:spTree>
    <p:extLst>
      <p:ext uri="{BB962C8B-B14F-4D97-AF65-F5344CB8AC3E}">
        <p14:creationId xmlns:p14="http://schemas.microsoft.com/office/powerpoint/2010/main" val="268225358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64067" y="177801"/>
            <a:ext cx="11616266" cy="7017306"/>
          </a:xfrm>
          <a:prstGeom prst="rect">
            <a:avLst/>
          </a:prstGeom>
        </p:spPr>
        <p:txBody>
          <a:bodyPr wrap="square">
            <a:spAutoFit/>
          </a:bodyPr>
          <a:lstStyle/>
          <a:p>
            <a:pPr algn="ctr"/>
            <a:r>
              <a:rPr lang="tr-TR" b="1" dirty="0">
                <a:solidFill>
                  <a:srgbClr val="800000"/>
                </a:solidFill>
                <a:latin typeface="Times New Roman" panose="02020603050405020304" pitchFamily="18" charset="0"/>
              </a:rPr>
              <a:t>KULLANILMIŞ VEYA YENİLEŞTİRİLMİŞ EŞYA İTHALATINA İLİŞKİN TEBLİĞ </a:t>
            </a:r>
            <a:endParaRPr lang="tr-TR" b="1" dirty="0" smtClean="0">
              <a:solidFill>
                <a:srgbClr val="800000"/>
              </a:solidFill>
              <a:latin typeface="Times New Roman" panose="02020603050405020304" pitchFamily="18" charset="0"/>
            </a:endParaRPr>
          </a:p>
          <a:p>
            <a:pPr algn="ctr"/>
            <a:r>
              <a:rPr lang="tr-TR" b="1" dirty="0" smtClean="0">
                <a:solidFill>
                  <a:srgbClr val="800000"/>
                </a:solidFill>
                <a:latin typeface="Times New Roman" panose="02020603050405020304" pitchFamily="18" charset="0"/>
              </a:rPr>
              <a:t>(</a:t>
            </a:r>
            <a:r>
              <a:rPr lang="tr-TR" b="1" dirty="0">
                <a:solidFill>
                  <a:srgbClr val="800000"/>
                </a:solidFill>
                <a:latin typeface="Times New Roman" panose="02020603050405020304" pitchFamily="18" charset="0"/>
              </a:rPr>
              <a:t>İTHALAT: 2026/9</a:t>
            </a:r>
            <a:r>
              <a:rPr lang="tr-TR" b="1" dirty="0" smtClean="0">
                <a:solidFill>
                  <a:srgbClr val="800000"/>
                </a:solidFill>
                <a:latin typeface="Times New Roman" panose="02020603050405020304" pitchFamily="18" charset="0"/>
              </a:rPr>
              <a:t>)</a:t>
            </a:r>
          </a:p>
          <a:p>
            <a:r>
              <a:rPr lang="tr-TR" b="1" dirty="0"/>
              <a:t>0962-TPS-İzin Belgesi ( Kullanılmış Eşya-Liste Dışı) Başvurusuna Eklenecek Bilgi ve Belgeler</a:t>
            </a:r>
            <a:r>
              <a:rPr lang="tr-TR" b="1" dirty="0" smtClean="0"/>
              <a:t>*:</a:t>
            </a:r>
          </a:p>
          <a:p>
            <a:endParaRPr lang="tr-TR" dirty="0"/>
          </a:p>
          <a:p>
            <a:r>
              <a:rPr lang="tr-TR" dirty="0"/>
              <a:t>1-Fatura veya Proforma Fatura Örneği (Tercümesi ile birlikte</a:t>
            </a:r>
            <a:r>
              <a:rPr lang="tr-TR" dirty="0" smtClean="0"/>
              <a:t>)</a:t>
            </a:r>
          </a:p>
          <a:p>
            <a:endParaRPr lang="tr-TR" dirty="0" smtClean="0"/>
          </a:p>
          <a:p>
            <a:r>
              <a:rPr lang="tr-TR" dirty="0" smtClean="0"/>
              <a:t>2- </a:t>
            </a:r>
            <a:r>
              <a:rPr lang="tr-TR" dirty="0"/>
              <a:t>Eşyanın Kullanım Amacı (Formdaki alan yetersiz ise</a:t>
            </a:r>
            <a:r>
              <a:rPr lang="tr-TR" dirty="0" smtClean="0"/>
              <a:t>)</a:t>
            </a:r>
          </a:p>
          <a:p>
            <a:endParaRPr lang="tr-TR" dirty="0"/>
          </a:p>
          <a:p>
            <a:r>
              <a:rPr lang="tr-TR" dirty="0"/>
              <a:t>3- İthal Edilecek Eşyaya Ait Fotoğraf (</a:t>
            </a:r>
            <a:r>
              <a:rPr lang="tr-TR" dirty="0" err="1"/>
              <a:t>Pdf</a:t>
            </a:r>
            <a:r>
              <a:rPr lang="tr-TR" dirty="0"/>
              <a:t> formatında. Varsa eşyanın marka, model, seri </a:t>
            </a:r>
            <a:r>
              <a:rPr lang="tr-TR" dirty="0" err="1"/>
              <a:t>no</a:t>
            </a:r>
            <a:r>
              <a:rPr lang="tr-TR" dirty="0"/>
              <a:t>, üretim tarihi vb. bilgilerini içeren kimlik etiketini gösterecektir</a:t>
            </a:r>
            <a:r>
              <a:rPr lang="tr-TR" dirty="0" smtClean="0"/>
              <a:t>)</a:t>
            </a:r>
          </a:p>
          <a:p>
            <a:endParaRPr lang="tr-TR" dirty="0"/>
          </a:p>
          <a:p>
            <a:r>
              <a:rPr lang="tr-TR" dirty="0"/>
              <a:t>4-Aşağıda belirtilen belgelerden herhangi bir tanesi;</a:t>
            </a:r>
          </a:p>
          <a:p>
            <a:r>
              <a:rPr lang="tr-TR" dirty="0"/>
              <a:t>a) Kapasite Raporu</a:t>
            </a:r>
          </a:p>
          <a:p>
            <a:r>
              <a:rPr lang="tr-TR" dirty="0"/>
              <a:t>b) Teşvik Belgesi</a:t>
            </a:r>
          </a:p>
          <a:p>
            <a:r>
              <a:rPr lang="tr-TR" dirty="0"/>
              <a:t>c) Uygunluk Belgesi</a:t>
            </a:r>
          </a:p>
          <a:p>
            <a:r>
              <a:rPr lang="tr-TR" dirty="0"/>
              <a:t>ç) Türk Standartları Enstitüsü'nden alınmış 'Hizmet Yeterlilik Belgesi' </a:t>
            </a:r>
          </a:p>
          <a:p>
            <a:r>
              <a:rPr lang="tr-TR" dirty="0"/>
              <a:t>d) Ticaret Bakanlığı Tüketicinin Korunması ve Piyasa Gözetimi Genel Müdürlüğünden alınmış 'Satış Sonrası Hizmet Yeterlilik Belgesi' </a:t>
            </a:r>
          </a:p>
          <a:p>
            <a:r>
              <a:rPr lang="tr-TR" dirty="0"/>
              <a:t>e) Yukarıda sayılan belgelerden herhangi birine haiz olunmaması durumunda, başvuru sahibinin kendi ihtiyacı ve kullanımını gösteren belge veya başvuruyu destekleyici diğer bilgi ve </a:t>
            </a:r>
            <a:r>
              <a:rPr lang="tr-TR" dirty="0" smtClean="0"/>
              <a:t>belgeler</a:t>
            </a:r>
          </a:p>
          <a:p>
            <a:endParaRPr lang="tr-TR" dirty="0"/>
          </a:p>
          <a:p>
            <a:r>
              <a:rPr lang="tr-TR" dirty="0">
                <a:solidFill>
                  <a:srgbClr val="FF0000"/>
                </a:solidFill>
              </a:rPr>
              <a:t>* Genel Müdürlükçe sektörün veya eşyanın niteliğine göre birden fazla belge ile ilave belgeler istenebilir.</a:t>
            </a:r>
          </a:p>
          <a:p>
            <a:endParaRPr lang="tr-TR" b="1" dirty="0" smtClean="0">
              <a:solidFill>
                <a:srgbClr val="800000"/>
              </a:solidFill>
              <a:latin typeface="Times New Roman" panose="02020603050405020304" pitchFamily="18" charset="0"/>
            </a:endParaRPr>
          </a:p>
          <a:p>
            <a:endParaRPr lang="tr-TR" dirty="0"/>
          </a:p>
          <a:p>
            <a:endParaRPr lang="tr-TR" dirty="0"/>
          </a:p>
        </p:txBody>
      </p:sp>
    </p:spTree>
    <p:extLst>
      <p:ext uri="{BB962C8B-B14F-4D97-AF65-F5344CB8AC3E}">
        <p14:creationId xmlns:p14="http://schemas.microsoft.com/office/powerpoint/2010/main" val="247790345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64067" y="177801"/>
            <a:ext cx="11616266" cy="1477328"/>
          </a:xfrm>
          <a:prstGeom prst="rect">
            <a:avLst/>
          </a:prstGeom>
        </p:spPr>
        <p:txBody>
          <a:bodyPr wrap="square">
            <a:spAutoFit/>
          </a:bodyPr>
          <a:lstStyle/>
          <a:p>
            <a:pPr algn="ctr"/>
            <a:r>
              <a:rPr lang="tr-TR" b="1" dirty="0">
                <a:solidFill>
                  <a:srgbClr val="800000"/>
                </a:solidFill>
                <a:latin typeface="Times New Roman" panose="02020603050405020304" pitchFamily="18" charset="0"/>
              </a:rPr>
              <a:t>KULLANILMIŞ VEYA YENİLEŞTİRİLMİŞ EŞYA İTHALATINA İLİŞKİN TEBLİĞ </a:t>
            </a:r>
            <a:endParaRPr lang="tr-TR" b="1" dirty="0" smtClean="0">
              <a:solidFill>
                <a:srgbClr val="800000"/>
              </a:solidFill>
              <a:latin typeface="Times New Roman" panose="02020603050405020304" pitchFamily="18" charset="0"/>
            </a:endParaRPr>
          </a:p>
          <a:p>
            <a:pPr algn="ctr"/>
            <a:r>
              <a:rPr lang="tr-TR" b="1" dirty="0" smtClean="0">
                <a:solidFill>
                  <a:srgbClr val="800000"/>
                </a:solidFill>
                <a:latin typeface="Times New Roman" panose="02020603050405020304" pitchFamily="18" charset="0"/>
              </a:rPr>
              <a:t>(</a:t>
            </a:r>
            <a:r>
              <a:rPr lang="tr-TR" b="1" dirty="0">
                <a:solidFill>
                  <a:srgbClr val="800000"/>
                </a:solidFill>
                <a:latin typeface="Times New Roman" panose="02020603050405020304" pitchFamily="18" charset="0"/>
              </a:rPr>
              <a:t>İTHALAT: 2026/9</a:t>
            </a:r>
            <a:r>
              <a:rPr lang="tr-TR" b="1" dirty="0" smtClean="0">
                <a:solidFill>
                  <a:srgbClr val="800000"/>
                </a:solidFill>
                <a:latin typeface="Times New Roman" panose="02020603050405020304" pitchFamily="18" charset="0"/>
              </a:rPr>
              <a:t>)</a:t>
            </a:r>
          </a:p>
          <a:p>
            <a:endParaRPr lang="tr-TR" b="1" dirty="0" smtClean="0">
              <a:solidFill>
                <a:srgbClr val="800000"/>
              </a:solidFill>
              <a:latin typeface="Times New Roman" panose="02020603050405020304" pitchFamily="18" charset="0"/>
            </a:endParaRPr>
          </a:p>
          <a:p>
            <a:endParaRPr lang="tr-TR" dirty="0"/>
          </a:p>
          <a:p>
            <a:endParaRPr lang="tr-TR" dirty="0"/>
          </a:p>
        </p:txBody>
      </p:sp>
      <p:graphicFrame>
        <p:nvGraphicFramePr>
          <p:cNvPr id="2" name="Tablo 1"/>
          <p:cNvGraphicFramePr>
            <a:graphicFrameLocks noGrp="1"/>
          </p:cNvGraphicFramePr>
          <p:nvPr>
            <p:extLst>
              <p:ext uri="{D42A27DB-BD31-4B8C-83A1-F6EECF244321}">
                <p14:modId xmlns:p14="http://schemas.microsoft.com/office/powerpoint/2010/main" val="1753632700"/>
              </p:ext>
            </p:extLst>
          </p:nvPr>
        </p:nvGraphicFramePr>
        <p:xfrm>
          <a:off x="457200" y="1202268"/>
          <a:ext cx="11049000" cy="2791915"/>
        </p:xfrm>
        <a:graphic>
          <a:graphicData uri="http://schemas.openxmlformats.org/drawingml/2006/table">
            <a:tbl>
              <a:tblPr firstRow="1" firstCol="1" bandRow="1">
                <a:tableStyleId>{5C22544A-7EE6-4342-B048-85BDC9FD1C3A}</a:tableStyleId>
              </a:tblPr>
              <a:tblGrid>
                <a:gridCol w="11049000">
                  <a:extLst>
                    <a:ext uri="{9D8B030D-6E8A-4147-A177-3AD203B41FA5}">
                      <a16:colId xmlns:a16="http://schemas.microsoft.com/office/drawing/2014/main" val="1099507626"/>
                    </a:ext>
                  </a:extLst>
                </a:gridCol>
              </a:tblGrid>
              <a:tr h="570593">
                <a:tc>
                  <a:txBody>
                    <a:bodyPr/>
                    <a:lstStyle/>
                    <a:p>
                      <a:pPr>
                        <a:lnSpc>
                          <a:spcPct val="106000"/>
                        </a:lnSpc>
                        <a:spcAft>
                          <a:spcPts val="0"/>
                        </a:spcAft>
                      </a:pPr>
                      <a:r>
                        <a:rPr lang="tr-TR" sz="1600" dirty="0">
                          <a:effectLst/>
                        </a:rPr>
                        <a:t>(a)- Grup-2'de yer alan ve İthalat Rejimi Kararı Eki VI Sayılı Listede "eşya tanımı" sütununda tanımlanan eşya için geçerlidir.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1487630408"/>
                  </a:ext>
                </a:extLst>
              </a:tr>
              <a:tr h="564501">
                <a:tc>
                  <a:txBody>
                    <a:bodyPr/>
                    <a:lstStyle/>
                    <a:p>
                      <a:pPr>
                        <a:lnSpc>
                          <a:spcPct val="106000"/>
                        </a:lnSpc>
                        <a:spcAft>
                          <a:spcPts val="0"/>
                        </a:spcAft>
                      </a:pPr>
                      <a:r>
                        <a:rPr lang="tr-TR" sz="1600" dirty="0">
                          <a:effectLst/>
                        </a:rPr>
                        <a:t>(b)- Yaş hesabında, belge tarih ve numarası alınan yıl hariç üretim yılı dikkate alınır. İthal izin belgesi düzenlenmiş ve yaş şartı bulunan eşyalar belge geçerlilik süresi içerisinde ithal edilebilir</a:t>
                      </a:r>
                      <a:r>
                        <a:rPr lang="tr-TR" sz="1600" dirty="0" smtClean="0">
                          <a:effectLst/>
                        </a:rPr>
                        <a:t>.</a:t>
                      </a:r>
                    </a:p>
                    <a:p>
                      <a:pPr>
                        <a:lnSpc>
                          <a:spcPct val="106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1534485531"/>
                  </a:ext>
                </a:extLst>
              </a:tr>
              <a:tr h="874164">
                <a:tc>
                  <a:txBody>
                    <a:bodyPr/>
                    <a:lstStyle/>
                    <a:p>
                      <a:pPr>
                        <a:lnSpc>
                          <a:spcPct val="106000"/>
                        </a:lnSpc>
                        <a:spcAft>
                          <a:spcPts val="0"/>
                        </a:spcAft>
                      </a:pPr>
                      <a:r>
                        <a:rPr lang="tr-TR" sz="1600" dirty="0">
                          <a:effectLst/>
                        </a:rPr>
                        <a:t>(c)- Bir adet eşyanın 50 tondan fazla olması durumunda, 50 tona kadar olan kısım için tabloda yazan CIF birim kıymet, </a:t>
                      </a:r>
                      <a:endParaRPr lang="tr-TR" sz="1600" dirty="0" smtClean="0">
                        <a:effectLst/>
                      </a:endParaRPr>
                    </a:p>
                    <a:p>
                      <a:pPr>
                        <a:lnSpc>
                          <a:spcPct val="106000"/>
                        </a:lnSpc>
                        <a:spcAft>
                          <a:spcPts val="0"/>
                        </a:spcAft>
                      </a:pPr>
                      <a:r>
                        <a:rPr lang="tr-TR" sz="1600" dirty="0" smtClean="0">
                          <a:effectLst/>
                        </a:rPr>
                        <a:t>      50 </a:t>
                      </a:r>
                      <a:r>
                        <a:rPr lang="tr-TR" sz="1600" dirty="0">
                          <a:effectLst/>
                        </a:rPr>
                        <a:t>-100 ton arasındaki kısım için CIF birim kıymet 5 $/kg olarak, </a:t>
                      </a:r>
                      <a:endParaRPr lang="tr-TR" sz="1600" dirty="0" smtClean="0">
                        <a:effectLst/>
                      </a:endParaRPr>
                    </a:p>
                    <a:p>
                      <a:pPr>
                        <a:lnSpc>
                          <a:spcPct val="106000"/>
                        </a:lnSpc>
                        <a:spcAft>
                          <a:spcPts val="0"/>
                        </a:spcAft>
                      </a:pPr>
                      <a:r>
                        <a:rPr lang="tr-TR" sz="1600" dirty="0" smtClean="0">
                          <a:effectLst/>
                        </a:rPr>
                        <a:t>      100 </a:t>
                      </a:r>
                      <a:r>
                        <a:rPr lang="tr-TR" sz="1600" dirty="0">
                          <a:effectLst/>
                        </a:rPr>
                        <a:t>tonu aşan kısım için CIF birim kıymet 2 $/kg olarak uygulanır</a:t>
                      </a:r>
                      <a:r>
                        <a:rPr lang="tr-TR" sz="1600" dirty="0" smtClean="0">
                          <a:effectLst/>
                        </a:rPr>
                        <a:t>.</a:t>
                      </a:r>
                    </a:p>
                    <a:p>
                      <a:pPr>
                        <a:lnSpc>
                          <a:spcPct val="106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4233683583"/>
                  </a:ext>
                </a:extLst>
              </a:tr>
              <a:tr h="412207">
                <a:tc>
                  <a:txBody>
                    <a:bodyPr/>
                    <a:lstStyle/>
                    <a:p>
                      <a:pPr>
                        <a:lnSpc>
                          <a:spcPct val="106000"/>
                        </a:lnSpc>
                        <a:spcAft>
                          <a:spcPts val="0"/>
                        </a:spcAft>
                      </a:pPr>
                      <a:r>
                        <a:rPr lang="tr-TR" sz="1600" dirty="0">
                          <a:effectLst/>
                        </a:rPr>
                        <a:t>(ç)- Maksimum kalkış ağırlığı 500 gr (500 gr hariç) altı hariçtir.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468461703"/>
                  </a:ext>
                </a:extLst>
              </a:tr>
            </a:tbl>
          </a:graphicData>
        </a:graphic>
      </p:graphicFrame>
    </p:spTree>
    <p:extLst>
      <p:ext uri="{BB962C8B-B14F-4D97-AF65-F5344CB8AC3E}">
        <p14:creationId xmlns:p14="http://schemas.microsoft.com/office/powerpoint/2010/main" val="273186116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3996192920"/>
              </p:ext>
            </p:extLst>
          </p:nvPr>
        </p:nvGraphicFramePr>
        <p:xfrm>
          <a:off x="203960" y="973669"/>
          <a:ext cx="10226977" cy="8296578"/>
        </p:xfrm>
        <a:graphic>
          <a:graphicData uri="http://schemas.openxmlformats.org/drawingml/2006/table">
            <a:tbl>
              <a:tblPr firstRow="1" bandRow="1">
                <a:tableStyleId>{2D5ABB26-0587-4C30-8999-92F81FD0307C}</a:tableStyleId>
              </a:tblPr>
              <a:tblGrid>
                <a:gridCol w="1068615">
                  <a:extLst>
                    <a:ext uri="{9D8B030D-6E8A-4147-A177-3AD203B41FA5}">
                      <a16:colId xmlns:a16="http://schemas.microsoft.com/office/drawing/2014/main" val="20000"/>
                    </a:ext>
                  </a:extLst>
                </a:gridCol>
                <a:gridCol w="586486">
                  <a:extLst>
                    <a:ext uri="{9D8B030D-6E8A-4147-A177-3AD203B41FA5}">
                      <a16:colId xmlns:a16="http://schemas.microsoft.com/office/drawing/2014/main" val="20001"/>
                    </a:ext>
                  </a:extLst>
                </a:gridCol>
                <a:gridCol w="586486">
                  <a:extLst>
                    <a:ext uri="{9D8B030D-6E8A-4147-A177-3AD203B41FA5}">
                      <a16:colId xmlns:a16="http://schemas.microsoft.com/office/drawing/2014/main" val="20002"/>
                    </a:ext>
                  </a:extLst>
                </a:gridCol>
                <a:gridCol w="586486">
                  <a:extLst>
                    <a:ext uri="{9D8B030D-6E8A-4147-A177-3AD203B41FA5}">
                      <a16:colId xmlns:a16="http://schemas.microsoft.com/office/drawing/2014/main" val="20003"/>
                    </a:ext>
                  </a:extLst>
                </a:gridCol>
                <a:gridCol w="587181">
                  <a:extLst>
                    <a:ext uri="{9D8B030D-6E8A-4147-A177-3AD203B41FA5}">
                      <a16:colId xmlns:a16="http://schemas.microsoft.com/office/drawing/2014/main" val="20004"/>
                    </a:ext>
                  </a:extLst>
                </a:gridCol>
                <a:gridCol w="586486">
                  <a:extLst>
                    <a:ext uri="{9D8B030D-6E8A-4147-A177-3AD203B41FA5}">
                      <a16:colId xmlns:a16="http://schemas.microsoft.com/office/drawing/2014/main" val="20005"/>
                    </a:ext>
                  </a:extLst>
                </a:gridCol>
                <a:gridCol w="586486">
                  <a:extLst>
                    <a:ext uri="{9D8B030D-6E8A-4147-A177-3AD203B41FA5}">
                      <a16:colId xmlns:a16="http://schemas.microsoft.com/office/drawing/2014/main" val="20006"/>
                    </a:ext>
                  </a:extLst>
                </a:gridCol>
                <a:gridCol w="564919">
                  <a:extLst>
                    <a:ext uri="{9D8B030D-6E8A-4147-A177-3AD203B41FA5}">
                      <a16:colId xmlns:a16="http://schemas.microsoft.com/office/drawing/2014/main" val="20007"/>
                    </a:ext>
                  </a:extLst>
                </a:gridCol>
                <a:gridCol w="967735">
                  <a:extLst>
                    <a:ext uri="{9D8B030D-6E8A-4147-A177-3AD203B41FA5}">
                      <a16:colId xmlns:a16="http://schemas.microsoft.com/office/drawing/2014/main" val="20008"/>
                    </a:ext>
                  </a:extLst>
                </a:gridCol>
                <a:gridCol w="586486">
                  <a:extLst>
                    <a:ext uri="{9D8B030D-6E8A-4147-A177-3AD203B41FA5}">
                      <a16:colId xmlns:a16="http://schemas.microsoft.com/office/drawing/2014/main" val="20009"/>
                    </a:ext>
                  </a:extLst>
                </a:gridCol>
                <a:gridCol w="586486">
                  <a:extLst>
                    <a:ext uri="{9D8B030D-6E8A-4147-A177-3AD203B41FA5}">
                      <a16:colId xmlns:a16="http://schemas.microsoft.com/office/drawing/2014/main" val="20010"/>
                    </a:ext>
                  </a:extLst>
                </a:gridCol>
                <a:gridCol w="587181">
                  <a:extLst>
                    <a:ext uri="{9D8B030D-6E8A-4147-A177-3AD203B41FA5}">
                      <a16:colId xmlns:a16="http://schemas.microsoft.com/office/drawing/2014/main" val="20011"/>
                    </a:ext>
                  </a:extLst>
                </a:gridCol>
                <a:gridCol w="586486">
                  <a:extLst>
                    <a:ext uri="{9D8B030D-6E8A-4147-A177-3AD203B41FA5}">
                      <a16:colId xmlns:a16="http://schemas.microsoft.com/office/drawing/2014/main" val="20012"/>
                    </a:ext>
                  </a:extLst>
                </a:gridCol>
                <a:gridCol w="586486">
                  <a:extLst>
                    <a:ext uri="{9D8B030D-6E8A-4147-A177-3AD203B41FA5}">
                      <a16:colId xmlns:a16="http://schemas.microsoft.com/office/drawing/2014/main" val="20013"/>
                    </a:ext>
                  </a:extLst>
                </a:gridCol>
                <a:gridCol w="586486">
                  <a:extLst>
                    <a:ext uri="{9D8B030D-6E8A-4147-A177-3AD203B41FA5}">
                      <a16:colId xmlns:a16="http://schemas.microsoft.com/office/drawing/2014/main" val="20014"/>
                    </a:ext>
                  </a:extLst>
                </a:gridCol>
                <a:gridCol w="586486">
                  <a:extLst>
                    <a:ext uri="{9D8B030D-6E8A-4147-A177-3AD203B41FA5}">
                      <a16:colId xmlns:a16="http://schemas.microsoft.com/office/drawing/2014/main" val="20015"/>
                    </a:ext>
                  </a:extLst>
                </a:gridCol>
              </a:tblGrid>
              <a:tr h="682146">
                <a:tc>
                  <a:txBody>
                    <a:bodyPr/>
                    <a:lstStyle/>
                    <a:p>
                      <a:pPr marL="303530">
                        <a:lnSpc>
                          <a:spcPct val="100000"/>
                        </a:lnSpc>
                        <a:spcBef>
                          <a:spcPts val="464"/>
                        </a:spcBef>
                      </a:pPr>
                      <a:r>
                        <a:rPr sz="1000" b="1" spc="-10" dirty="0">
                          <a:latin typeface="Times New Roman"/>
                          <a:cs typeface="Times New Roman"/>
                        </a:rPr>
                        <a:t>G.T.İ.P.</a:t>
                      </a:r>
                      <a:endParaRPr sz="1000" dirty="0">
                        <a:latin typeface="Times New Roman"/>
                        <a:cs typeface="Times New Roman"/>
                      </a:endParaRPr>
                    </a:p>
                  </a:txBody>
                  <a:tcPr marL="0" marR="0" marT="37873" marB="0">
                    <a:lnL w="12700">
                      <a:solidFill>
                        <a:srgbClr val="000000"/>
                      </a:solidFill>
                      <a:prstDash val="solid"/>
                    </a:lnL>
                    <a:lnR w="12700">
                      <a:solidFill>
                        <a:srgbClr val="000000"/>
                      </a:solidFill>
                      <a:prstDash val="solid"/>
                    </a:lnR>
                    <a:lnB w="12700">
                      <a:solidFill>
                        <a:srgbClr val="000000"/>
                      </a:solidFill>
                      <a:prstDash val="solid"/>
                    </a:lnB>
                    <a:solidFill>
                      <a:srgbClr val="D9D9D9"/>
                    </a:solidFill>
                  </a:tcPr>
                </a:tc>
                <a:tc>
                  <a:txBody>
                    <a:bodyPr/>
                    <a:lstStyle/>
                    <a:p>
                      <a:pPr marL="3175" algn="ctr">
                        <a:lnSpc>
                          <a:spcPct val="100000"/>
                        </a:lnSpc>
                        <a:spcBef>
                          <a:spcPts val="464"/>
                        </a:spcBef>
                      </a:pPr>
                      <a:r>
                        <a:rPr sz="1000" b="1" spc="-10" dirty="0">
                          <a:latin typeface="Times New Roman"/>
                          <a:cs typeface="Times New Roman"/>
                        </a:rPr>
                        <a:t>Dipnot</a:t>
                      </a:r>
                      <a:endParaRPr sz="1000">
                        <a:latin typeface="Times New Roman"/>
                        <a:cs typeface="Times New Roman"/>
                      </a:endParaRPr>
                    </a:p>
                  </a:txBody>
                  <a:tcPr marL="0" marR="0" marT="37873" marB="0">
                    <a:lnL w="12700">
                      <a:solidFill>
                        <a:srgbClr val="000000"/>
                      </a:solidFill>
                      <a:prstDash val="solid"/>
                    </a:lnL>
                    <a:lnR w="12700">
                      <a:solidFill>
                        <a:srgbClr val="000000"/>
                      </a:solidFill>
                      <a:prstDash val="solid"/>
                    </a:lnR>
                    <a:lnB w="12700">
                      <a:solidFill>
                        <a:srgbClr val="000000"/>
                      </a:solidFill>
                      <a:prstDash val="solid"/>
                    </a:lnB>
                    <a:solidFill>
                      <a:srgbClr val="D9D9D9"/>
                    </a:solidFill>
                  </a:tcPr>
                </a:tc>
                <a:tc>
                  <a:txBody>
                    <a:bodyPr/>
                    <a:lstStyle/>
                    <a:p>
                      <a:pPr marL="157480" marR="117475" indent="-30480">
                        <a:lnSpc>
                          <a:spcPct val="103499"/>
                        </a:lnSpc>
                        <a:spcBef>
                          <a:spcPts val="560"/>
                        </a:spcBef>
                      </a:pPr>
                      <a:r>
                        <a:rPr sz="1000" b="1" spc="-20" dirty="0">
                          <a:latin typeface="Times New Roman"/>
                          <a:cs typeface="Times New Roman"/>
                        </a:rPr>
                        <a:t>Belirli</a:t>
                      </a:r>
                      <a:r>
                        <a:rPr sz="1000" b="1" spc="500" dirty="0">
                          <a:latin typeface="Times New Roman"/>
                          <a:cs typeface="Times New Roman"/>
                        </a:rPr>
                        <a:t> </a:t>
                      </a:r>
                      <a:r>
                        <a:rPr sz="1000" b="1" spc="-20" dirty="0">
                          <a:latin typeface="Times New Roman"/>
                          <a:cs typeface="Times New Roman"/>
                        </a:rPr>
                        <a:t>Eşya</a:t>
                      </a:r>
                      <a:endParaRPr sz="1000" dirty="0">
                        <a:latin typeface="Times New Roman"/>
                        <a:cs typeface="Times New Roman"/>
                      </a:endParaRPr>
                    </a:p>
                  </a:txBody>
                  <a:tcPr marL="0" marR="0" marT="4561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9D9D9"/>
                    </a:solidFill>
                  </a:tcPr>
                </a:tc>
                <a:tc>
                  <a:txBody>
                    <a:bodyPr/>
                    <a:lstStyle/>
                    <a:p>
                      <a:pPr marL="49530" marR="41910" indent="118745">
                        <a:lnSpc>
                          <a:spcPct val="103499"/>
                        </a:lnSpc>
                        <a:spcBef>
                          <a:spcPts val="30"/>
                        </a:spcBef>
                      </a:pPr>
                      <a:r>
                        <a:rPr sz="1000" b="1" spc="-10" dirty="0">
                          <a:latin typeface="Times New Roman"/>
                          <a:cs typeface="Times New Roman"/>
                        </a:rPr>
                        <a:t>Sivil </a:t>
                      </a:r>
                      <a:r>
                        <a:rPr sz="1000" b="1" spc="-20" dirty="0">
                          <a:latin typeface="Times New Roman"/>
                          <a:cs typeface="Times New Roman"/>
                        </a:rPr>
                        <a:t>Havacılık</a:t>
                      </a:r>
                      <a:endParaRPr sz="1000">
                        <a:latin typeface="Times New Roman"/>
                        <a:cs typeface="Times New Roman"/>
                      </a:endParaRPr>
                    </a:p>
                    <a:p>
                      <a:pPr marL="122555">
                        <a:lnSpc>
                          <a:spcPct val="100000"/>
                        </a:lnSpc>
                        <a:spcBef>
                          <a:spcPts val="35"/>
                        </a:spcBef>
                      </a:pPr>
                      <a:r>
                        <a:rPr sz="1000" b="1" spc="-10" dirty="0">
                          <a:latin typeface="Times New Roman"/>
                          <a:cs typeface="Times New Roman"/>
                        </a:rPr>
                        <a:t>Eşyası</a:t>
                      </a:r>
                      <a:endParaRPr sz="1000">
                        <a:latin typeface="Times New Roman"/>
                        <a:cs typeface="Times New Roman"/>
                      </a:endParaRPr>
                    </a:p>
                  </a:txBody>
                  <a:tcPr marL="0" marR="0" marT="244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9D9D9"/>
                    </a:solidFill>
                  </a:tcPr>
                </a:tc>
                <a:tc>
                  <a:txBody>
                    <a:bodyPr/>
                    <a:lstStyle/>
                    <a:p>
                      <a:pPr marL="73660" marR="64135" indent="63500">
                        <a:lnSpc>
                          <a:spcPct val="103499"/>
                        </a:lnSpc>
                        <a:spcBef>
                          <a:spcPts val="560"/>
                        </a:spcBef>
                      </a:pPr>
                      <a:r>
                        <a:rPr sz="1000" b="1" spc="-10" dirty="0">
                          <a:latin typeface="Times New Roman"/>
                          <a:cs typeface="Times New Roman"/>
                        </a:rPr>
                        <a:t>Deniz Taşıtları</a:t>
                      </a:r>
                      <a:endParaRPr sz="1000">
                        <a:latin typeface="Times New Roman"/>
                        <a:cs typeface="Times New Roman"/>
                      </a:endParaRPr>
                    </a:p>
                  </a:txBody>
                  <a:tcPr marL="0" marR="0" marT="4561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9D9D9"/>
                    </a:solidFill>
                  </a:tcPr>
                </a:tc>
                <a:tc>
                  <a:txBody>
                    <a:bodyPr/>
                    <a:lstStyle/>
                    <a:p>
                      <a:pPr marL="100965">
                        <a:lnSpc>
                          <a:spcPts val="955"/>
                        </a:lnSpc>
                      </a:pPr>
                      <a:r>
                        <a:rPr sz="1000" b="1" spc="-10" dirty="0">
                          <a:latin typeface="Times New Roman"/>
                          <a:cs typeface="Times New Roman"/>
                        </a:rPr>
                        <a:t>Kıymet</a:t>
                      </a:r>
                      <a:endParaRPr sz="1000">
                        <a:latin typeface="Times New Roman"/>
                        <a:cs typeface="Times New Roman"/>
                      </a:endParaRPr>
                    </a:p>
                    <a:p>
                      <a:pPr marL="137795">
                        <a:lnSpc>
                          <a:spcPct val="100000"/>
                        </a:lnSpc>
                        <a:spcBef>
                          <a:spcPts val="35"/>
                        </a:spcBef>
                      </a:pPr>
                      <a:r>
                        <a:rPr sz="1000" b="1" spc="-20" dirty="0">
                          <a:latin typeface="Times New Roman"/>
                          <a:cs typeface="Times New Roman"/>
                        </a:rPr>
                        <a:t>(ABD</a:t>
                      </a:r>
                      <a:endParaRPr sz="1000">
                        <a:latin typeface="Times New Roman"/>
                        <a:cs typeface="Times New Roman"/>
                      </a:endParaRPr>
                    </a:p>
                    <a:p>
                      <a:pPr marL="107314">
                        <a:lnSpc>
                          <a:spcPct val="100000"/>
                        </a:lnSpc>
                        <a:spcBef>
                          <a:spcPts val="35"/>
                        </a:spcBef>
                      </a:pPr>
                      <a:r>
                        <a:rPr sz="1000" b="1" spc="-10" dirty="0">
                          <a:latin typeface="Times New Roman"/>
                          <a:cs typeface="Times New Roman"/>
                        </a:rPr>
                        <a:t>Doları)</a:t>
                      </a: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D9D9D9"/>
                    </a:solidFill>
                  </a:tcPr>
                </a:tc>
                <a:tc>
                  <a:txBody>
                    <a:bodyPr/>
                    <a:lstStyle/>
                    <a:p>
                      <a:pPr marL="105410">
                        <a:lnSpc>
                          <a:spcPts val="955"/>
                        </a:lnSpc>
                      </a:pPr>
                      <a:r>
                        <a:rPr sz="1000" b="1" spc="-10" dirty="0">
                          <a:latin typeface="Times New Roman"/>
                          <a:cs typeface="Times New Roman"/>
                        </a:rPr>
                        <a:t>Miktar</a:t>
                      </a:r>
                      <a:endParaRPr sz="1000">
                        <a:latin typeface="Times New Roman"/>
                        <a:cs typeface="Times New Roman"/>
                      </a:endParaRPr>
                    </a:p>
                    <a:p>
                      <a:pPr marL="122555">
                        <a:lnSpc>
                          <a:spcPct val="100000"/>
                        </a:lnSpc>
                        <a:spcBef>
                          <a:spcPts val="35"/>
                        </a:spcBef>
                      </a:pPr>
                      <a:r>
                        <a:rPr sz="1000" b="1" spc="-10" dirty="0">
                          <a:latin typeface="Times New Roman"/>
                          <a:cs typeface="Times New Roman"/>
                        </a:rPr>
                        <a:t>Birimi</a:t>
                      </a: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D9D9D9"/>
                    </a:solidFill>
                  </a:tcPr>
                </a:tc>
                <a:tc>
                  <a:txBody>
                    <a:bodyPr/>
                    <a:lstStyle/>
                    <a:p>
                      <a:pPr marL="156210" marR="121285" indent="-24765">
                        <a:lnSpc>
                          <a:spcPct val="103499"/>
                        </a:lnSpc>
                        <a:spcBef>
                          <a:spcPts val="425"/>
                        </a:spcBef>
                      </a:pPr>
                      <a:r>
                        <a:rPr sz="1000" b="1" spc="-20" dirty="0">
                          <a:latin typeface="Times New Roman"/>
                          <a:cs typeface="Times New Roman"/>
                        </a:rPr>
                        <a:t>Sınırı</a:t>
                      </a:r>
                      <a:r>
                        <a:rPr sz="1000" b="1" spc="-10" dirty="0">
                          <a:latin typeface="Times New Roman"/>
                          <a:cs typeface="Times New Roman"/>
                        </a:rPr>
                        <a:t> (Yıl)</a:t>
                      </a:r>
                      <a:endParaRPr sz="1000" dirty="0">
                        <a:latin typeface="Times New Roman"/>
                        <a:cs typeface="Times New Roman"/>
                      </a:endParaRPr>
                    </a:p>
                  </a:txBody>
                  <a:tcPr marL="0" marR="0" marT="34616" marB="0">
                    <a:lnL w="12700">
                      <a:solidFill>
                        <a:srgbClr val="000000"/>
                      </a:solidFill>
                      <a:prstDash val="solid"/>
                    </a:lnL>
                    <a:lnR w="12700">
                      <a:solidFill>
                        <a:srgbClr val="000000"/>
                      </a:solidFill>
                      <a:prstDash val="solid"/>
                    </a:lnR>
                    <a:lnB w="12700">
                      <a:solidFill>
                        <a:srgbClr val="000000"/>
                      </a:solidFill>
                      <a:prstDash val="solid"/>
                    </a:lnB>
                    <a:solidFill>
                      <a:srgbClr val="D9D9D9"/>
                    </a:solidFill>
                  </a:tcPr>
                </a:tc>
                <a:tc>
                  <a:txBody>
                    <a:bodyPr/>
                    <a:lstStyle/>
                    <a:p>
                      <a:pPr marL="3810" algn="ctr">
                        <a:lnSpc>
                          <a:spcPct val="100000"/>
                        </a:lnSpc>
                        <a:spcBef>
                          <a:spcPts val="464"/>
                        </a:spcBef>
                      </a:pPr>
                      <a:r>
                        <a:rPr sz="1000" b="1" spc="-20" dirty="0">
                          <a:latin typeface="Times New Roman"/>
                          <a:cs typeface="Times New Roman"/>
                        </a:rPr>
                        <a:t>GTİP</a:t>
                      </a:r>
                      <a:endParaRPr sz="1000">
                        <a:latin typeface="Times New Roman"/>
                        <a:cs typeface="Times New Roman"/>
                      </a:endParaRPr>
                    </a:p>
                  </a:txBody>
                  <a:tcPr marL="0" marR="0" marT="37873" marB="0">
                    <a:lnL w="12700">
                      <a:solidFill>
                        <a:srgbClr val="000000"/>
                      </a:solidFill>
                      <a:prstDash val="solid"/>
                    </a:lnL>
                    <a:lnR w="12700">
                      <a:solidFill>
                        <a:srgbClr val="000000"/>
                      </a:solidFill>
                      <a:prstDash val="solid"/>
                    </a:lnR>
                    <a:lnB w="12700">
                      <a:solidFill>
                        <a:srgbClr val="000000"/>
                      </a:solidFill>
                      <a:prstDash val="solid"/>
                    </a:lnB>
                    <a:solidFill>
                      <a:srgbClr val="D9D9D9"/>
                    </a:solidFill>
                  </a:tcPr>
                </a:tc>
                <a:tc>
                  <a:txBody>
                    <a:bodyPr/>
                    <a:lstStyle/>
                    <a:p>
                      <a:pPr marL="3175" algn="ctr">
                        <a:lnSpc>
                          <a:spcPct val="100000"/>
                        </a:lnSpc>
                        <a:spcBef>
                          <a:spcPts val="464"/>
                        </a:spcBef>
                      </a:pPr>
                      <a:r>
                        <a:rPr sz="1000" b="1" spc="-10" dirty="0">
                          <a:latin typeface="Times New Roman"/>
                          <a:cs typeface="Times New Roman"/>
                        </a:rPr>
                        <a:t>Dipnot</a:t>
                      </a:r>
                      <a:endParaRPr sz="1000">
                        <a:latin typeface="Times New Roman"/>
                        <a:cs typeface="Times New Roman"/>
                      </a:endParaRPr>
                    </a:p>
                  </a:txBody>
                  <a:tcPr marL="0" marR="0" marT="37873" marB="0">
                    <a:lnL w="12700">
                      <a:solidFill>
                        <a:srgbClr val="000000"/>
                      </a:solidFill>
                      <a:prstDash val="solid"/>
                    </a:lnL>
                    <a:lnR w="12700">
                      <a:solidFill>
                        <a:srgbClr val="000000"/>
                      </a:solidFill>
                      <a:prstDash val="solid"/>
                    </a:lnR>
                    <a:lnB w="12700">
                      <a:solidFill>
                        <a:srgbClr val="000000"/>
                      </a:solidFill>
                      <a:prstDash val="solid"/>
                    </a:lnB>
                    <a:solidFill>
                      <a:srgbClr val="D9D9D9"/>
                    </a:solidFill>
                  </a:tcPr>
                </a:tc>
                <a:tc>
                  <a:txBody>
                    <a:bodyPr/>
                    <a:lstStyle/>
                    <a:p>
                      <a:pPr marL="157480" marR="117475" indent="-30480">
                        <a:lnSpc>
                          <a:spcPct val="103499"/>
                        </a:lnSpc>
                        <a:spcBef>
                          <a:spcPts val="560"/>
                        </a:spcBef>
                      </a:pPr>
                      <a:r>
                        <a:rPr sz="1000" b="1" spc="-20" dirty="0">
                          <a:latin typeface="Times New Roman"/>
                          <a:cs typeface="Times New Roman"/>
                        </a:rPr>
                        <a:t>Belirli</a:t>
                      </a:r>
                      <a:r>
                        <a:rPr sz="1000" b="1" spc="500" dirty="0">
                          <a:latin typeface="Times New Roman"/>
                          <a:cs typeface="Times New Roman"/>
                        </a:rPr>
                        <a:t> </a:t>
                      </a:r>
                      <a:r>
                        <a:rPr sz="1000" b="1" spc="-20" dirty="0">
                          <a:latin typeface="Times New Roman"/>
                          <a:cs typeface="Times New Roman"/>
                        </a:rPr>
                        <a:t>Eşya</a:t>
                      </a:r>
                      <a:endParaRPr sz="1000">
                        <a:latin typeface="Times New Roman"/>
                        <a:cs typeface="Times New Roman"/>
                      </a:endParaRPr>
                    </a:p>
                  </a:txBody>
                  <a:tcPr marL="0" marR="0" marT="4561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9D9D9"/>
                    </a:solidFill>
                  </a:tcPr>
                </a:tc>
                <a:tc>
                  <a:txBody>
                    <a:bodyPr/>
                    <a:lstStyle/>
                    <a:p>
                      <a:pPr marL="49530" marR="41910" indent="118745">
                        <a:lnSpc>
                          <a:spcPct val="103499"/>
                        </a:lnSpc>
                        <a:spcBef>
                          <a:spcPts val="30"/>
                        </a:spcBef>
                      </a:pPr>
                      <a:r>
                        <a:rPr sz="1000" b="1" spc="-10" dirty="0">
                          <a:latin typeface="Times New Roman"/>
                          <a:cs typeface="Times New Roman"/>
                        </a:rPr>
                        <a:t>Sivil </a:t>
                      </a:r>
                      <a:r>
                        <a:rPr sz="1000" b="1" spc="-20" dirty="0">
                          <a:latin typeface="Times New Roman"/>
                          <a:cs typeface="Times New Roman"/>
                        </a:rPr>
                        <a:t>Havacılık</a:t>
                      </a:r>
                      <a:endParaRPr sz="1000">
                        <a:latin typeface="Times New Roman"/>
                        <a:cs typeface="Times New Roman"/>
                      </a:endParaRPr>
                    </a:p>
                    <a:p>
                      <a:pPr marL="122555">
                        <a:lnSpc>
                          <a:spcPct val="100000"/>
                        </a:lnSpc>
                        <a:spcBef>
                          <a:spcPts val="35"/>
                        </a:spcBef>
                      </a:pPr>
                      <a:r>
                        <a:rPr sz="1000" b="1" spc="-10" dirty="0">
                          <a:latin typeface="Times New Roman"/>
                          <a:cs typeface="Times New Roman"/>
                        </a:rPr>
                        <a:t>Eşyası</a:t>
                      </a:r>
                      <a:endParaRPr sz="1000">
                        <a:latin typeface="Times New Roman"/>
                        <a:cs typeface="Times New Roman"/>
                      </a:endParaRPr>
                    </a:p>
                  </a:txBody>
                  <a:tcPr marL="0" marR="0" marT="244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9D9D9"/>
                    </a:solidFill>
                  </a:tcPr>
                </a:tc>
                <a:tc>
                  <a:txBody>
                    <a:bodyPr/>
                    <a:lstStyle/>
                    <a:p>
                      <a:pPr marL="73660" marR="63500" indent="63500">
                        <a:lnSpc>
                          <a:spcPct val="103499"/>
                        </a:lnSpc>
                        <a:spcBef>
                          <a:spcPts val="560"/>
                        </a:spcBef>
                      </a:pPr>
                      <a:r>
                        <a:rPr sz="1000" b="1" spc="-10" dirty="0">
                          <a:latin typeface="Times New Roman"/>
                          <a:cs typeface="Times New Roman"/>
                        </a:rPr>
                        <a:t>Deniz Taşıtları</a:t>
                      </a:r>
                      <a:endParaRPr sz="1000">
                        <a:latin typeface="Times New Roman"/>
                        <a:cs typeface="Times New Roman"/>
                      </a:endParaRPr>
                    </a:p>
                  </a:txBody>
                  <a:tcPr marL="0" marR="0" marT="4561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9D9D9"/>
                    </a:solidFill>
                  </a:tcPr>
                </a:tc>
                <a:tc>
                  <a:txBody>
                    <a:bodyPr/>
                    <a:lstStyle/>
                    <a:p>
                      <a:pPr marL="100965">
                        <a:lnSpc>
                          <a:spcPts val="955"/>
                        </a:lnSpc>
                      </a:pPr>
                      <a:r>
                        <a:rPr sz="1000" b="1" spc="-10" dirty="0">
                          <a:latin typeface="Times New Roman"/>
                          <a:cs typeface="Times New Roman"/>
                        </a:rPr>
                        <a:t>Kıymet</a:t>
                      </a:r>
                      <a:endParaRPr sz="1000">
                        <a:latin typeface="Times New Roman"/>
                        <a:cs typeface="Times New Roman"/>
                      </a:endParaRPr>
                    </a:p>
                    <a:p>
                      <a:pPr marL="137795">
                        <a:lnSpc>
                          <a:spcPct val="100000"/>
                        </a:lnSpc>
                        <a:spcBef>
                          <a:spcPts val="35"/>
                        </a:spcBef>
                      </a:pPr>
                      <a:r>
                        <a:rPr sz="1000" b="1" spc="-20" dirty="0">
                          <a:latin typeface="Times New Roman"/>
                          <a:cs typeface="Times New Roman"/>
                        </a:rPr>
                        <a:t>(ABD</a:t>
                      </a:r>
                      <a:endParaRPr sz="1000">
                        <a:latin typeface="Times New Roman"/>
                        <a:cs typeface="Times New Roman"/>
                      </a:endParaRPr>
                    </a:p>
                    <a:p>
                      <a:pPr marL="107314">
                        <a:lnSpc>
                          <a:spcPct val="100000"/>
                        </a:lnSpc>
                        <a:spcBef>
                          <a:spcPts val="35"/>
                        </a:spcBef>
                      </a:pPr>
                      <a:r>
                        <a:rPr sz="1000" b="1" spc="-10" dirty="0">
                          <a:latin typeface="Times New Roman"/>
                          <a:cs typeface="Times New Roman"/>
                        </a:rPr>
                        <a:t>Doları)</a:t>
                      </a: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D9D9D9"/>
                    </a:solidFill>
                  </a:tcPr>
                </a:tc>
                <a:tc>
                  <a:txBody>
                    <a:bodyPr/>
                    <a:lstStyle/>
                    <a:p>
                      <a:pPr marL="105410">
                        <a:lnSpc>
                          <a:spcPts val="955"/>
                        </a:lnSpc>
                      </a:pPr>
                      <a:r>
                        <a:rPr sz="1000" b="1" spc="-10" dirty="0">
                          <a:latin typeface="Times New Roman"/>
                          <a:cs typeface="Times New Roman"/>
                        </a:rPr>
                        <a:t>Miktar</a:t>
                      </a:r>
                      <a:endParaRPr sz="1000">
                        <a:latin typeface="Times New Roman"/>
                        <a:cs typeface="Times New Roman"/>
                      </a:endParaRPr>
                    </a:p>
                    <a:p>
                      <a:pPr marL="122555">
                        <a:lnSpc>
                          <a:spcPct val="100000"/>
                        </a:lnSpc>
                        <a:spcBef>
                          <a:spcPts val="35"/>
                        </a:spcBef>
                      </a:pPr>
                      <a:r>
                        <a:rPr sz="1000" b="1" spc="-10" dirty="0">
                          <a:latin typeface="Times New Roman"/>
                          <a:cs typeface="Times New Roman"/>
                        </a:rPr>
                        <a:t>Birimi</a:t>
                      </a: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D9D9D9"/>
                    </a:solidFill>
                  </a:tcPr>
                </a:tc>
                <a:tc>
                  <a:txBody>
                    <a:bodyPr/>
                    <a:lstStyle/>
                    <a:p>
                      <a:pPr marL="58419">
                        <a:lnSpc>
                          <a:spcPts val="955"/>
                        </a:lnSpc>
                      </a:pPr>
                      <a:r>
                        <a:rPr sz="1000" b="1" dirty="0">
                          <a:latin typeface="Times New Roman"/>
                          <a:cs typeface="Times New Roman"/>
                        </a:rPr>
                        <a:t>Eşya</a:t>
                      </a:r>
                      <a:r>
                        <a:rPr sz="1000" b="1" spc="-20" dirty="0">
                          <a:latin typeface="Times New Roman"/>
                          <a:cs typeface="Times New Roman"/>
                        </a:rPr>
                        <a:t> </a:t>
                      </a:r>
                      <a:r>
                        <a:rPr sz="1000" b="1" spc="-25" dirty="0">
                          <a:latin typeface="Times New Roman"/>
                          <a:cs typeface="Times New Roman"/>
                        </a:rPr>
                        <a:t>Yaş</a:t>
                      </a:r>
                      <a:endParaRPr sz="1000">
                        <a:latin typeface="Times New Roman"/>
                        <a:cs typeface="Times New Roman"/>
                      </a:endParaRPr>
                    </a:p>
                    <a:p>
                      <a:pPr marL="24765">
                        <a:lnSpc>
                          <a:spcPct val="100000"/>
                        </a:lnSpc>
                        <a:spcBef>
                          <a:spcPts val="35"/>
                        </a:spcBef>
                      </a:pPr>
                      <a:r>
                        <a:rPr sz="1000" b="1" spc="-10" dirty="0">
                          <a:latin typeface="Times New Roman"/>
                          <a:cs typeface="Times New Roman"/>
                        </a:rPr>
                        <a:t>Sınırı</a:t>
                      </a:r>
                      <a:r>
                        <a:rPr sz="1000" b="1" dirty="0">
                          <a:latin typeface="Times New Roman"/>
                          <a:cs typeface="Times New Roman"/>
                        </a:rPr>
                        <a:t> </a:t>
                      </a:r>
                      <a:r>
                        <a:rPr sz="1000" b="1" spc="-10" dirty="0">
                          <a:latin typeface="Times New Roman"/>
                          <a:cs typeface="Times New Roman"/>
                        </a:rPr>
                        <a:t>(Yıl)</a:t>
                      </a: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D9D9D9"/>
                    </a:solidFill>
                  </a:tcPr>
                </a:tc>
                <a:extLst>
                  <a:ext uri="{0D108BD9-81ED-4DB2-BD59-A6C34878D82A}">
                    <a16:rowId xmlns:a16="http://schemas.microsoft.com/office/drawing/2014/main" val="10000"/>
                  </a:ext>
                </a:extLst>
              </a:tr>
              <a:tr h="380655">
                <a:tc>
                  <a:txBody>
                    <a:bodyPr/>
                    <a:lstStyle/>
                    <a:p>
                      <a:pPr marL="18415">
                        <a:lnSpc>
                          <a:spcPct val="100000"/>
                        </a:lnSpc>
                        <a:spcBef>
                          <a:spcPts val="545"/>
                        </a:spcBef>
                      </a:pPr>
                      <a:r>
                        <a:rPr sz="1000" spc="-10" dirty="0">
                          <a:latin typeface="Times New Roman"/>
                          <a:cs typeface="Times New Roman"/>
                        </a:rPr>
                        <a:t>3917.21.90.00.00</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(a)</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3917.21.90.00.00</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1"/>
                  </a:ext>
                </a:extLst>
              </a:tr>
              <a:tr h="381099">
                <a:tc>
                  <a:txBody>
                    <a:bodyPr/>
                    <a:lstStyle/>
                    <a:p>
                      <a:pPr marL="18415">
                        <a:lnSpc>
                          <a:spcPct val="100000"/>
                        </a:lnSpc>
                        <a:spcBef>
                          <a:spcPts val="550"/>
                        </a:spcBef>
                      </a:pPr>
                      <a:r>
                        <a:rPr sz="1000" spc="-10" dirty="0">
                          <a:latin typeface="Times New Roman"/>
                          <a:cs typeface="Times New Roman"/>
                        </a:rPr>
                        <a:t>3917.22.90.00.00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50"/>
                        </a:spcBef>
                      </a:pPr>
                      <a:r>
                        <a:rPr sz="1000" spc="-25" dirty="0">
                          <a:latin typeface="Times New Roman"/>
                          <a:cs typeface="Times New Roman"/>
                        </a:rPr>
                        <a:t>(a)</a:t>
                      </a:r>
                      <a:endParaRPr sz="1000" dirty="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50"/>
                        </a:spcBef>
                      </a:pPr>
                      <a:r>
                        <a:rPr sz="1000" spc="-10" dirty="0">
                          <a:latin typeface="Times New Roman"/>
                          <a:cs typeface="Times New Roman"/>
                        </a:rPr>
                        <a:t>3917.22.90.00.00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50"/>
                        </a:spcBef>
                      </a:pPr>
                      <a:r>
                        <a:rPr sz="1000" spc="-25" dirty="0">
                          <a:latin typeface="Times New Roman"/>
                          <a:cs typeface="Times New Roman"/>
                        </a:rPr>
                        <a:t>(a)</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2"/>
                  </a:ext>
                </a:extLst>
              </a:tr>
              <a:tr h="380655">
                <a:tc>
                  <a:txBody>
                    <a:bodyPr/>
                    <a:lstStyle/>
                    <a:p>
                      <a:pPr marL="18415">
                        <a:lnSpc>
                          <a:spcPct val="100000"/>
                        </a:lnSpc>
                        <a:spcBef>
                          <a:spcPts val="545"/>
                        </a:spcBef>
                      </a:pPr>
                      <a:r>
                        <a:rPr sz="1000" spc="-10" dirty="0">
                          <a:latin typeface="Times New Roman"/>
                          <a:cs typeface="Times New Roman"/>
                        </a:rPr>
                        <a:t>3917.23.90.00.00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3917.23.90.00.00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3"/>
                  </a:ext>
                </a:extLst>
              </a:tr>
              <a:tr h="380655">
                <a:tc>
                  <a:txBody>
                    <a:bodyPr/>
                    <a:lstStyle/>
                    <a:p>
                      <a:pPr marL="18415">
                        <a:lnSpc>
                          <a:spcPct val="100000"/>
                        </a:lnSpc>
                        <a:spcBef>
                          <a:spcPts val="545"/>
                        </a:spcBef>
                      </a:pPr>
                      <a:r>
                        <a:rPr sz="1000" spc="-10" dirty="0">
                          <a:latin typeface="Times New Roman"/>
                          <a:cs typeface="Times New Roman"/>
                        </a:rPr>
                        <a:t>3917.29.00.20.00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3917.29.00.20.00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4"/>
                  </a:ext>
                </a:extLst>
              </a:tr>
              <a:tr h="380655">
                <a:tc>
                  <a:txBody>
                    <a:bodyPr/>
                    <a:lstStyle/>
                    <a:p>
                      <a:pPr marL="18415">
                        <a:lnSpc>
                          <a:spcPct val="100000"/>
                        </a:lnSpc>
                        <a:spcBef>
                          <a:spcPts val="545"/>
                        </a:spcBef>
                      </a:pPr>
                      <a:r>
                        <a:rPr sz="1000" spc="-10" dirty="0">
                          <a:latin typeface="Times New Roman"/>
                          <a:cs typeface="Times New Roman"/>
                        </a:rPr>
                        <a:t>3917.31.00.10.00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3917.31.00.10.00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5"/>
                  </a:ext>
                </a:extLst>
              </a:tr>
              <a:tr h="380655">
                <a:tc>
                  <a:txBody>
                    <a:bodyPr/>
                    <a:lstStyle/>
                    <a:p>
                      <a:pPr marL="18415">
                        <a:lnSpc>
                          <a:spcPct val="100000"/>
                        </a:lnSpc>
                        <a:spcBef>
                          <a:spcPts val="545"/>
                        </a:spcBef>
                      </a:pPr>
                      <a:r>
                        <a:rPr sz="1000" spc="-10" dirty="0">
                          <a:latin typeface="Times New Roman"/>
                          <a:cs typeface="Times New Roman"/>
                        </a:rPr>
                        <a:t>3917.33.00.00.00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3917.33.00.00.00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6"/>
                  </a:ext>
                </a:extLst>
              </a:tr>
              <a:tr h="380655">
                <a:tc>
                  <a:txBody>
                    <a:bodyPr/>
                    <a:lstStyle/>
                    <a:p>
                      <a:pPr marL="18415">
                        <a:lnSpc>
                          <a:spcPct val="100000"/>
                        </a:lnSpc>
                        <a:spcBef>
                          <a:spcPts val="545"/>
                        </a:spcBef>
                      </a:pPr>
                      <a:r>
                        <a:rPr sz="1000" spc="-10" dirty="0">
                          <a:latin typeface="Times New Roman"/>
                          <a:cs typeface="Times New Roman"/>
                        </a:rPr>
                        <a:t>3917.39.00.20.00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3917.39.00.20.00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7"/>
                  </a:ext>
                </a:extLst>
              </a:tr>
              <a:tr h="380655">
                <a:tc>
                  <a:txBody>
                    <a:bodyPr/>
                    <a:lstStyle/>
                    <a:p>
                      <a:pPr marL="18415">
                        <a:lnSpc>
                          <a:spcPct val="100000"/>
                        </a:lnSpc>
                        <a:spcBef>
                          <a:spcPts val="545"/>
                        </a:spcBef>
                      </a:pPr>
                      <a:r>
                        <a:rPr sz="1000" spc="-10" dirty="0">
                          <a:latin typeface="Times New Roman"/>
                          <a:cs typeface="Times New Roman"/>
                        </a:rPr>
                        <a:t>3917.40.00.00.11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3917.40.00.00.11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8"/>
                  </a:ext>
                </a:extLst>
              </a:tr>
              <a:tr h="380655">
                <a:tc>
                  <a:txBody>
                    <a:bodyPr/>
                    <a:lstStyle/>
                    <a:p>
                      <a:pPr marL="18415">
                        <a:lnSpc>
                          <a:spcPct val="100000"/>
                        </a:lnSpc>
                        <a:spcBef>
                          <a:spcPts val="545"/>
                        </a:spcBef>
                      </a:pPr>
                      <a:r>
                        <a:rPr sz="1000" spc="-10" dirty="0">
                          <a:latin typeface="Times New Roman"/>
                          <a:cs typeface="Times New Roman"/>
                        </a:rPr>
                        <a:t>3917.40.00.00.12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3917.40.00.00.12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9"/>
                  </a:ext>
                </a:extLst>
              </a:tr>
              <a:tr h="380655">
                <a:tc>
                  <a:txBody>
                    <a:bodyPr/>
                    <a:lstStyle/>
                    <a:p>
                      <a:pPr marL="18415">
                        <a:lnSpc>
                          <a:spcPct val="100000"/>
                        </a:lnSpc>
                        <a:spcBef>
                          <a:spcPts val="545"/>
                        </a:spcBef>
                      </a:pPr>
                      <a:r>
                        <a:rPr sz="1000" spc="-10" dirty="0">
                          <a:latin typeface="Times New Roman"/>
                          <a:cs typeface="Times New Roman"/>
                        </a:rPr>
                        <a:t>3917.40.00.00.19</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3917.40.00.00.19</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0"/>
                  </a:ext>
                </a:extLst>
              </a:tr>
              <a:tr h="380655">
                <a:tc>
                  <a:txBody>
                    <a:bodyPr/>
                    <a:lstStyle/>
                    <a:p>
                      <a:pPr marL="18415">
                        <a:lnSpc>
                          <a:spcPct val="100000"/>
                        </a:lnSpc>
                        <a:spcBef>
                          <a:spcPts val="545"/>
                        </a:spcBef>
                      </a:pPr>
                      <a:r>
                        <a:rPr sz="1000" spc="-10" dirty="0">
                          <a:latin typeface="Times New Roman"/>
                          <a:cs typeface="Times New Roman"/>
                        </a:rPr>
                        <a:t>3926.90.50.00.00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3926.90.50.00.00</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1"/>
                  </a:ext>
                </a:extLst>
              </a:tr>
              <a:tr h="380655">
                <a:tc>
                  <a:txBody>
                    <a:bodyPr/>
                    <a:lstStyle/>
                    <a:p>
                      <a:pPr marL="18415">
                        <a:lnSpc>
                          <a:spcPct val="100000"/>
                        </a:lnSpc>
                        <a:spcBef>
                          <a:spcPts val="545"/>
                        </a:spcBef>
                      </a:pPr>
                      <a:r>
                        <a:rPr sz="1000" spc="-10" dirty="0">
                          <a:latin typeface="Times New Roman"/>
                          <a:cs typeface="Times New Roman"/>
                        </a:rPr>
                        <a:t>3926.90.97.90.14</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3926.90.97.90.14</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2"/>
                  </a:ext>
                </a:extLst>
              </a:tr>
              <a:tr h="381099">
                <a:tc>
                  <a:txBody>
                    <a:bodyPr/>
                    <a:lstStyle/>
                    <a:p>
                      <a:pPr marL="18415">
                        <a:lnSpc>
                          <a:spcPct val="100000"/>
                        </a:lnSpc>
                        <a:spcBef>
                          <a:spcPts val="550"/>
                        </a:spcBef>
                      </a:pPr>
                      <a:r>
                        <a:rPr sz="1000" spc="-10" dirty="0">
                          <a:latin typeface="Times New Roman"/>
                          <a:cs typeface="Times New Roman"/>
                        </a:rPr>
                        <a:t>3926.90.97.90.18</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marL="11430" algn="ctr">
                        <a:lnSpc>
                          <a:spcPct val="100000"/>
                        </a:lnSpc>
                        <a:spcBef>
                          <a:spcPts val="550"/>
                        </a:spcBef>
                      </a:pPr>
                      <a:r>
                        <a:rPr sz="1000" spc="-25" dirty="0">
                          <a:latin typeface="Times New Roman"/>
                          <a:cs typeface="Times New Roman"/>
                        </a:rPr>
                        <a:t>(a)</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marL="952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marR="86995" algn="ctr">
                        <a:lnSpc>
                          <a:spcPct val="100000"/>
                        </a:lnSpc>
                        <a:spcBef>
                          <a:spcPts val="550"/>
                        </a:spcBef>
                      </a:pPr>
                      <a:r>
                        <a:rPr sz="1000" spc="-10" dirty="0">
                          <a:latin typeface="Times New Roman"/>
                          <a:cs typeface="Times New Roman"/>
                        </a:rPr>
                        <a:t>3926.90.97.90.20</a:t>
                      </a:r>
                      <a:endParaRPr sz="1000" dirty="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marL="1905" algn="ctr">
                        <a:lnSpc>
                          <a:spcPct val="100000"/>
                        </a:lnSpc>
                        <a:spcBef>
                          <a:spcPts val="550"/>
                        </a:spcBef>
                      </a:pPr>
                      <a:r>
                        <a:rPr sz="1000" spc="-25" dirty="0">
                          <a:latin typeface="Times New Roman"/>
                          <a:cs typeface="Times New Roman"/>
                        </a:rPr>
                        <a:t>(a)</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extLst>
                  <a:ext uri="{0D108BD9-81ED-4DB2-BD59-A6C34878D82A}">
                    <a16:rowId xmlns:a16="http://schemas.microsoft.com/office/drawing/2014/main" val="10013"/>
                  </a:ext>
                </a:extLst>
              </a:tr>
              <a:tr h="380655">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marR="86995" algn="ctr">
                        <a:lnSpc>
                          <a:spcPct val="100000"/>
                        </a:lnSpc>
                        <a:spcBef>
                          <a:spcPts val="545"/>
                        </a:spcBef>
                      </a:pPr>
                      <a:r>
                        <a:rPr sz="1000" spc="-10" dirty="0">
                          <a:latin typeface="Times New Roman"/>
                          <a:cs typeface="Times New Roman"/>
                        </a:rPr>
                        <a:t>3926.90.97.90.21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marL="1905" algn="ctr">
                        <a:lnSpc>
                          <a:spcPct val="100000"/>
                        </a:lnSpc>
                        <a:spcBef>
                          <a:spcPts val="545"/>
                        </a:spcBef>
                      </a:pPr>
                      <a:r>
                        <a:rPr sz="1000" spc="-25" dirty="0">
                          <a:latin typeface="Times New Roman"/>
                          <a:cs typeface="Times New Roman"/>
                        </a:rPr>
                        <a:t>(a)</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extLst>
                  <a:ext uri="{0D108BD9-81ED-4DB2-BD59-A6C34878D82A}">
                    <a16:rowId xmlns:a16="http://schemas.microsoft.com/office/drawing/2014/main" val="10014"/>
                  </a:ext>
                </a:extLst>
              </a:tr>
              <a:tr h="380655">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marR="86995" algn="ctr">
                        <a:lnSpc>
                          <a:spcPct val="100000"/>
                        </a:lnSpc>
                        <a:spcBef>
                          <a:spcPts val="545"/>
                        </a:spcBef>
                      </a:pPr>
                      <a:r>
                        <a:rPr sz="1000" spc="-10" dirty="0">
                          <a:latin typeface="Times New Roman"/>
                          <a:cs typeface="Times New Roman"/>
                        </a:rPr>
                        <a:t>3926.90.97.90.22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marL="1905"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gn="ctr">
                        <a:lnSpc>
                          <a:spcPct val="100000"/>
                        </a:lnSpc>
                        <a:spcBef>
                          <a:spcPts val="545"/>
                        </a:spcBef>
                      </a:pPr>
                      <a:r>
                        <a:rPr sz="1000" spc="-50" dirty="0">
                          <a:latin typeface="Times New Roman"/>
                          <a:cs typeface="Times New Roman"/>
                        </a:rPr>
                        <a:t>X</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extLst>
                  <a:ext uri="{0D108BD9-81ED-4DB2-BD59-A6C34878D82A}">
                    <a16:rowId xmlns:a16="http://schemas.microsoft.com/office/drawing/2014/main" val="10015"/>
                  </a:ext>
                </a:extLst>
              </a:tr>
              <a:tr h="380655">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marR="86995" algn="ctr">
                        <a:lnSpc>
                          <a:spcPct val="100000"/>
                        </a:lnSpc>
                        <a:spcBef>
                          <a:spcPts val="545"/>
                        </a:spcBef>
                      </a:pPr>
                      <a:r>
                        <a:rPr sz="1000" spc="-10" dirty="0">
                          <a:latin typeface="Times New Roman"/>
                          <a:cs typeface="Times New Roman"/>
                        </a:rPr>
                        <a:t>3926.90.97.90.29</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marL="1905" algn="ctr">
                        <a:lnSpc>
                          <a:spcPct val="100000"/>
                        </a:lnSpc>
                        <a:spcBef>
                          <a:spcPts val="545"/>
                        </a:spcBef>
                      </a:pPr>
                      <a:r>
                        <a:rPr sz="1000" spc="-25" dirty="0">
                          <a:latin typeface="Times New Roman"/>
                          <a:cs typeface="Times New Roman"/>
                        </a:rPr>
                        <a:t>(a)</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1DCDB"/>
                    </a:solidFill>
                  </a:tcPr>
                </a:tc>
                <a:extLst>
                  <a:ext uri="{0D108BD9-81ED-4DB2-BD59-A6C34878D82A}">
                    <a16:rowId xmlns:a16="http://schemas.microsoft.com/office/drawing/2014/main" val="10016"/>
                  </a:ext>
                </a:extLst>
              </a:tr>
              <a:tr h="380655">
                <a:tc>
                  <a:txBody>
                    <a:bodyPr/>
                    <a:lstStyle/>
                    <a:p>
                      <a:pPr marL="18415">
                        <a:lnSpc>
                          <a:spcPct val="100000"/>
                        </a:lnSpc>
                        <a:spcBef>
                          <a:spcPts val="545"/>
                        </a:spcBef>
                      </a:pPr>
                      <a:r>
                        <a:rPr sz="1000" spc="-10" dirty="0">
                          <a:latin typeface="Times New Roman"/>
                          <a:cs typeface="Times New Roman"/>
                        </a:rPr>
                        <a:t>4008.29.00.10.00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4008.29.00.10.00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7"/>
                  </a:ext>
                </a:extLst>
              </a:tr>
              <a:tr h="381099">
                <a:tc>
                  <a:txBody>
                    <a:bodyPr/>
                    <a:lstStyle/>
                    <a:p>
                      <a:pPr marL="18415">
                        <a:lnSpc>
                          <a:spcPct val="100000"/>
                        </a:lnSpc>
                        <a:spcBef>
                          <a:spcPts val="550"/>
                        </a:spcBef>
                      </a:pPr>
                      <a:r>
                        <a:rPr sz="1000" spc="-10" dirty="0">
                          <a:latin typeface="Times New Roman"/>
                          <a:cs typeface="Times New Roman"/>
                        </a:rPr>
                        <a:t>4009.12.00.10.00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50"/>
                        </a:spcBef>
                      </a:pPr>
                      <a:r>
                        <a:rPr sz="1000" spc="-10" dirty="0">
                          <a:latin typeface="Times New Roman"/>
                          <a:cs typeface="Times New Roman"/>
                        </a:rPr>
                        <a:t>4009.12.00.10.00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8"/>
                  </a:ext>
                </a:extLst>
              </a:tr>
              <a:tr h="380655">
                <a:tc>
                  <a:txBody>
                    <a:bodyPr/>
                    <a:lstStyle/>
                    <a:p>
                      <a:pPr marL="18415">
                        <a:lnSpc>
                          <a:spcPct val="100000"/>
                        </a:lnSpc>
                        <a:spcBef>
                          <a:spcPts val="545"/>
                        </a:spcBef>
                      </a:pPr>
                      <a:r>
                        <a:rPr sz="1000" spc="-10" dirty="0">
                          <a:latin typeface="Times New Roman"/>
                          <a:cs typeface="Times New Roman"/>
                        </a:rPr>
                        <a:t>4009.22.00.10.00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4009.22.00.10.00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9"/>
                  </a:ext>
                </a:extLst>
              </a:tr>
              <a:tr h="380655">
                <a:tc>
                  <a:txBody>
                    <a:bodyPr/>
                    <a:lstStyle/>
                    <a:p>
                      <a:pPr marL="18415">
                        <a:lnSpc>
                          <a:spcPct val="100000"/>
                        </a:lnSpc>
                        <a:spcBef>
                          <a:spcPts val="545"/>
                        </a:spcBef>
                      </a:pPr>
                      <a:r>
                        <a:rPr sz="1000" spc="-10" dirty="0">
                          <a:latin typeface="Times New Roman"/>
                          <a:cs typeface="Times New Roman"/>
                        </a:rPr>
                        <a:t>4009.32.00.10.00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R="86995" algn="ctr">
                        <a:lnSpc>
                          <a:spcPct val="100000"/>
                        </a:lnSpc>
                        <a:spcBef>
                          <a:spcPts val="545"/>
                        </a:spcBef>
                      </a:pPr>
                      <a:r>
                        <a:rPr sz="1000" spc="-10" dirty="0">
                          <a:latin typeface="Times New Roman"/>
                          <a:cs typeface="Times New Roman"/>
                        </a:rPr>
                        <a:t>4009.32.00.10.00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20"/>
                  </a:ext>
                </a:extLst>
              </a:tr>
            </a:tbl>
          </a:graphicData>
        </a:graphic>
      </p:graphicFrame>
      <p:pic>
        <p:nvPicPr>
          <p:cNvPr id="3" name="Resim 2"/>
          <p:cNvPicPr>
            <a:picLocks noChangeAspect="1"/>
          </p:cNvPicPr>
          <p:nvPr/>
        </p:nvPicPr>
        <p:blipFill>
          <a:blip r:embed="rId2"/>
          <a:stretch>
            <a:fillRect/>
          </a:stretch>
        </p:blipFill>
        <p:spPr>
          <a:xfrm>
            <a:off x="203965" y="228600"/>
            <a:ext cx="10328568" cy="745069"/>
          </a:xfrm>
          <a:prstGeom prst="rect">
            <a:avLst/>
          </a:prstGeom>
        </p:spPr>
      </p:pic>
    </p:spTree>
    <p:extLst>
      <p:ext uri="{BB962C8B-B14F-4D97-AF65-F5344CB8AC3E}">
        <p14:creationId xmlns:p14="http://schemas.microsoft.com/office/powerpoint/2010/main" val="99017345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085321" y="447806"/>
            <a:ext cx="5979981" cy="3815882"/>
          </a:xfrm>
          <a:custGeom>
            <a:avLst/>
            <a:gdLst/>
            <a:ahLst/>
            <a:cxnLst/>
            <a:rect l="l" t="t" r="r" b="b"/>
            <a:pathLst>
              <a:path w="9324340" h="5949950">
                <a:moveTo>
                  <a:pt x="0" y="5949442"/>
                </a:moveTo>
                <a:lnTo>
                  <a:pt x="9323832" y="5949442"/>
                </a:lnTo>
                <a:lnTo>
                  <a:pt x="9323832" y="0"/>
                </a:lnTo>
                <a:lnTo>
                  <a:pt x="0" y="0"/>
                </a:lnTo>
                <a:lnTo>
                  <a:pt x="0" y="5949442"/>
                </a:lnTo>
                <a:close/>
              </a:path>
            </a:pathLst>
          </a:custGeom>
          <a:solidFill>
            <a:srgbClr val="CCFFFF"/>
          </a:solidFill>
        </p:spPr>
        <p:txBody>
          <a:bodyPr wrap="square" lIns="0" tIns="0" rIns="0" bIns="0" rtlCol="0"/>
          <a:lstStyle/>
          <a:p>
            <a:endParaRPr sz="1154"/>
          </a:p>
        </p:txBody>
      </p:sp>
      <p:graphicFrame>
        <p:nvGraphicFramePr>
          <p:cNvPr id="3" name="object 3"/>
          <p:cNvGraphicFramePr>
            <a:graphicFrameLocks noGrp="1"/>
          </p:cNvGraphicFramePr>
          <p:nvPr>
            <p:extLst>
              <p:ext uri="{D42A27DB-BD31-4B8C-83A1-F6EECF244321}">
                <p14:modId xmlns:p14="http://schemas.microsoft.com/office/powerpoint/2010/main" val="3436180088"/>
              </p:ext>
            </p:extLst>
          </p:nvPr>
        </p:nvGraphicFramePr>
        <p:xfrm>
          <a:off x="364068" y="254003"/>
          <a:ext cx="10126127" cy="6129864"/>
        </p:xfrm>
        <a:graphic>
          <a:graphicData uri="http://schemas.openxmlformats.org/drawingml/2006/table">
            <a:tbl>
              <a:tblPr firstRow="1" bandRow="1">
                <a:tableStyleId>{2D5ABB26-0587-4C30-8999-92F81FD0307C}</a:tableStyleId>
              </a:tblPr>
              <a:tblGrid>
                <a:gridCol w="1058079">
                  <a:extLst>
                    <a:ext uri="{9D8B030D-6E8A-4147-A177-3AD203B41FA5}">
                      <a16:colId xmlns:a16="http://schemas.microsoft.com/office/drawing/2014/main" val="20000"/>
                    </a:ext>
                  </a:extLst>
                </a:gridCol>
                <a:gridCol w="580702">
                  <a:extLst>
                    <a:ext uri="{9D8B030D-6E8A-4147-A177-3AD203B41FA5}">
                      <a16:colId xmlns:a16="http://schemas.microsoft.com/office/drawing/2014/main" val="20001"/>
                    </a:ext>
                  </a:extLst>
                </a:gridCol>
                <a:gridCol w="580702">
                  <a:extLst>
                    <a:ext uri="{9D8B030D-6E8A-4147-A177-3AD203B41FA5}">
                      <a16:colId xmlns:a16="http://schemas.microsoft.com/office/drawing/2014/main" val="20002"/>
                    </a:ext>
                  </a:extLst>
                </a:gridCol>
                <a:gridCol w="580702">
                  <a:extLst>
                    <a:ext uri="{9D8B030D-6E8A-4147-A177-3AD203B41FA5}">
                      <a16:colId xmlns:a16="http://schemas.microsoft.com/office/drawing/2014/main" val="20003"/>
                    </a:ext>
                  </a:extLst>
                </a:gridCol>
                <a:gridCol w="581391">
                  <a:extLst>
                    <a:ext uri="{9D8B030D-6E8A-4147-A177-3AD203B41FA5}">
                      <a16:colId xmlns:a16="http://schemas.microsoft.com/office/drawing/2014/main" val="20004"/>
                    </a:ext>
                  </a:extLst>
                </a:gridCol>
                <a:gridCol w="580702">
                  <a:extLst>
                    <a:ext uri="{9D8B030D-6E8A-4147-A177-3AD203B41FA5}">
                      <a16:colId xmlns:a16="http://schemas.microsoft.com/office/drawing/2014/main" val="20005"/>
                    </a:ext>
                  </a:extLst>
                </a:gridCol>
                <a:gridCol w="580702">
                  <a:extLst>
                    <a:ext uri="{9D8B030D-6E8A-4147-A177-3AD203B41FA5}">
                      <a16:colId xmlns:a16="http://schemas.microsoft.com/office/drawing/2014/main" val="20006"/>
                    </a:ext>
                  </a:extLst>
                </a:gridCol>
                <a:gridCol w="559349">
                  <a:extLst>
                    <a:ext uri="{9D8B030D-6E8A-4147-A177-3AD203B41FA5}">
                      <a16:colId xmlns:a16="http://schemas.microsoft.com/office/drawing/2014/main" val="20007"/>
                    </a:ext>
                  </a:extLst>
                </a:gridCol>
                <a:gridCol w="958195">
                  <a:extLst>
                    <a:ext uri="{9D8B030D-6E8A-4147-A177-3AD203B41FA5}">
                      <a16:colId xmlns:a16="http://schemas.microsoft.com/office/drawing/2014/main" val="20008"/>
                    </a:ext>
                  </a:extLst>
                </a:gridCol>
                <a:gridCol w="580702">
                  <a:extLst>
                    <a:ext uri="{9D8B030D-6E8A-4147-A177-3AD203B41FA5}">
                      <a16:colId xmlns:a16="http://schemas.microsoft.com/office/drawing/2014/main" val="20009"/>
                    </a:ext>
                  </a:extLst>
                </a:gridCol>
                <a:gridCol w="580702">
                  <a:extLst>
                    <a:ext uri="{9D8B030D-6E8A-4147-A177-3AD203B41FA5}">
                      <a16:colId xmlns:a16="http://schemas.microsoft.com/office/drawing/2014/main" val="20010"/>
                    </a:ext>
                  </a:extLst>
                </a:gridCol>
                <a:gridCol w="581391">
                  <a:extLst>
                    <a:ext uri="{9D8B030D-6E8A-4147-A177-3AD203B41FA5}">
                      <a16:colId xmlns:a16="http://schemas.microsoft.com/office/drawing/2014/main" val="20011"/>
                    </a:ext>
                  </a:extLst>
                </a:gridCol>
                <a:gridCol w="580702">
                  <a:extLst>
                    <a:ext uri="{9D8B030D-6E8A-4147-A177-3AD203B41FA5}">
                      <a16:colId xmlns:a16="http://schemas.microsoft.com/office/drawing/2014/main" val="20012"/>
                    </a:ext>
                  </a:extLst>
                </a:gridCol>
                <a:gridCol w="580702">
                  <a:extLst>
                    <a:ext uri="{9D8B030D-6E8A-4147-A177-3AD203B41FA5}">
                      <a16:colId xmlns:a16="http://schemas.microsoft.com/office/drawing/2014/main" val="20013"/>
                    </a:ext>
                  </a:extLst>
                </a:gridCol>
                <a:gridCol w="580702">
                  <a:extLst>
                    <a:ext uri="{9D8B030D-6E8A-4147-A177-3AD203B41FA5}">
                      <a16:colId xmlns:a16="http://schemas.microsoft.com/office/drawing/2014/main" val="20014"/>
                    </a:ext>
                  </a:extLst>
                </a:gridCol>
                <a:gridCol w="580702">
                  <a:extLst>
                    <a:ext uri="{9D8B030D-6E8A-4147-A177-3AD203B41FA5}">
                      <a16:colId xmlns:a16="http://schemas.microsoft.com/office/drawing/2014/main" val="20015"/>
                    </a:ext>
                  </a:extLst>
                </a:gridCol>
              </a:tblGrid>
              <a:tr h="291836">
                <a:tc>
                  <a:txBody>
                    <a:bodyPr/>
                    <a:lstStyle/>
                    <a:p>
                      <a:pPr marL="18415">
                        <a:lnSpc>
                          <a:spcPct val="100000"/>
                        </a:lnSpc>
                        <a:spcBef>
                          <a:spcPts val="545"/>
                        </a:spcBef>
                      </a:pPr>
                      <a:r>
                        <a:rPr sz="1000" spc="-10" dirty="0">
                          <a:latin typeface="Times New Roman"/>
                          <a:cs typeface="Times New Roman"/>
                        </a:rPr>
                        <a:t>8436.29.00.00.11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8436.29.00.00.11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0"/>
                  </a:ext>
                </a:extLst>
              </a:tr>
              <a:tr h="291836">
                <a:tc>
                  <a:txBody>
                    <a:bodyPr/>
                    <a:lstStyle/>
                    <a:p>
                      <a:pPr marL="18415">
                        <a:lnSpc>
                          <a:spcPct val="100000"/>
                        </a:lnSpc>
                        <a:spcBef>
                          <a:spcPts val="545"/>
                        </a:spcBef>
                      </a:pPr>
                      <a:r>
                        <a:rPr sz="1000" spc="-10" dirty="0">
                          <a:latin typeface="Times New Roman"/>
                          <a:cs typeface="Times New Roman"/>
                        </a:rPr>
                        <a:t>8436.29.00.00.12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8436.29.00.00.12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1"/>
                  </a:ext>
                </a:extLst>
              </a:tr>
              <a:tr h="292490">
                <a:tc>
                  <a:txBody>
                    <a:bodyPr/>
                    <a:lstStyle/>
                    <a:p>
                      <a:pPr marL="18415">
                        <a:lnSpc>
                          <a:spcPct val="100000"/>
                        </a:lnSpc>
                        <a:spcBef>
                          <a:spcPts val="545"/>
                        </a:spcBef>
                      </a:pPr>
                      <a:r>
                        <a:rPr sz="1000" spc="-10" dirty="0">
                          <a:latin typeface="Times New Roman"/>
                          <a:cs typeface="Times New Roman"/>
                        </a:rPr>
                        <a:t>8436.29.00.00.13</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8436.29.00.00.13</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2"/>
                  </a:ext>
                </a:extLst>
              </a:tr>
              <a:tr h="291836">
                <a:tc>
                  <a:txBody>
                    <a:bodyPr/>
                    <a:lstStyle/>
                    <a:p>
                      <a:pPr marL="18415">
                        <a:lnSpc>
                          <a:spcPct val="100000"/>
                        </a:lnSpc>
                        <a:spcBef>
                          <a:spcPts val="545"/>
                        </a:spcBef>
                      </a:pPr>
                      <a:r>
                        <a:rPr sz="1000" spc="-10" dirty="0">
                          <a:latin typeface="Times New Roman"/>
                          <a:cs typeface="Times New Roman"/>
                        </a:rPr>
                        <a:t>8436.29.00.00.19</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8436.29.00.00.19</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3"/>
                  </a:ext>
                </a:extLst>
              </a:tr>
              <a:tr h="291836">
                <a:tc>
                  <a:txBody>
                    <a:bodyPr/>
                    <a:lstStyle/>
                    <a:p>
                      <a:pPr marL="18415">
                        <a:lnSpc>
                          <a:spcPct val="100000"/>
                        </a:lnSpc>
                        <a:spcBef>
                          <a:spcPts val="545"/>
                        </a:spcBef>
                      </a:pPr>
                      <a:r>
                        <a:rPr sz="1000" spc="-10" dirty="0">
                          <a:latin typeface="Times New Roman"/>
                          <a:cs typeface="Times New Roman"/>
                        </a:rPr>
                        <a:t>8436.80.10.00.00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8436.80.10.00.00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4"/>
                  </a:ext>
                </a:extLst>
              </a:tr>
              <a:tr h="291836">
                <a:tc>
                  <a:txBody>
                    <a:bodyPr/>
                    <a:lstStyle/>
                    <a:p>
                      <a:pPr marL="18415">
                        <a:lnSpc>
                          <a:spcPct val="100000"/>
                        </a:lnSpc>
                        <a:spcBef>
                          <a:spcPts val="545"/>
                        </a:spcBef>
                      </a:pPr>
                      <a:r>
                        <a:rPr sz="1000" spc="-10" dirty="0">
                          <a:latin typeface="Times New Roman"/>
                          <a:cs typeface="Times New Roman"/>
                        </a:rPr>
                        <a:t>8436.80.90.00.00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8436.80.90.00.00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5"/>
                  </a:ext>
                </a:extLst>
              </a:tr>
              <a:tr h="291836">
                <a:tc>
                  <a:txBody>
                    <a:bodyPr/>
                    <a:lstStyle/>
                    <a:p>
                      <a:pPr marL="18415">
                        <a:lnSpc>
                          <a:spcPct val="100000"/>
                        </a:lnSpc>
                        <a:spcBef>
                          <a:spcPts val="545"/>
                        </a:spcBef>
                      </a:pPr>
                      <a:r>
                        <a:rPr sz="1000" spc="-10" dirty="0">
                          <a:latin typeface="Times New Roman"/>
                          <a:cs typeface="Times New Roman"/>
                        </a:rPr>
                        <a:t>8437.10.00.00.00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8437.10.00.00.00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6"/>
                  </a:ext>
                </a:extLst>
              </a:tr>
              <a:tr h="291836">
                <a:tc>
                  <a:txBody>
                    <a:bodyPr/>
                    <a:lstStyle/>
                    <a:p>
                      <a:pPr marL="18415">
                        <a:lnSpc>
                          <a:spcPct val="100000"/>
                        </a:lnSpc>
                        <a:spcBef>
                          <a:spcPts val="545"/>
                        </a:spcBef>
                      </a:pPr>
                      <a:r>
                        <a:rPr sz="1000" spc="-10" dirty="0">
                          <a:latin typeface="Times New Roman"/>
                          <a:cs typeface="Times New Roman"/>
                        </a:rPr>
                        <a:t>8437.80.00.10.11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8437.80.00.10.11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7"/>
                  </a:ext>
                </a:extLst>
              </a:tr>
              <a:tr h="291836">
                <a:tc>
                  <a:txBody>
                    <a:bodyPr/>
                    <a:lstStyle/>
                    <a:p>
                      <a:pPr marL="18415">
                        <a:lnSpc>
                          <a:spcPct val="100000"/>
                        </a:lnSpc>
                        <a:spcBef>
                          <a:spcPts val="550"/>
                        </a:spcBef>
                      </a:pPr>
                      <a:r>
                        <a:rPr sz="1000" spc="-10" dirty="0">
                          <a:latin typeface="Times New Roman"/>
                          <a:cs typeface="Times New Roman"/>
                        </a:rPr>
                        <a:t>8437.80.00.10.12</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50"/>
                        </a:spcBef>
                      </a:pPr>
                      <a:r>
                        <a:rPr sz="1000" spc="-25" dirty="0">
                          <a:latin typeface="Times New Roman"/>
                          <a:cs typeface="Times New Roman"/>
                        </a:rPr>
                        <a:t>(b)</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50"/>
                        </a:spcBef>
                      </a:pPr>
                      <a:r>
                        <a:rPr sz="1000" spc="-25" dirty="0">
                          <a:latin typeface="Times New Roman"/>
                          <a:cs typeface="Times New Roman"/>
                        </a:rPr>
                        <a:t>30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10" dirty="0">
                          <a:latin typeface="Times New Roman"/>
                          <a:cs typeface="Times New Roman"/>
                        </a:rPr>
                        <a:t>Kilogram</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50"/>
                        </a:spcBef>
                      </a:pPr>
                      <a:r>
                        <a:rPr sz="1000" spc="-25" dirty="0">
                          <a:latin typeface="Times New Roman"/>
                          <a:cs typeface="Times New Roman"/>
                        </a:rPr>
                        <a:t>10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50"/>
                        </a:spcBef>
                      </a:pPr>
                      <a:r>
                        <a:rPr sz="1000" spc="-10" dirty="0">
                          <a:latin typeface="Times New Roman"/>
                          <a:cs typeface="Times New Roman"/>
                        </a:rPr>
                        <a:t>8437.80.00.10.12</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50"/>
                        </a:spcBef>
                      </a:pPr>
                      <a:r>
                        <a:rPr sz="1000" spc="-25" dirty="0">
                          <a:latin typeface="Times New Roman"/>
                          <a:cs typeface="Times New Roman"/>
                        </a:rPr>
                        <a:t>(b)</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50"/>
                        </a:spcBef>
                      </a:pPr>
                      <a:r>
                        <a:rPr sz="1000" spc="-25" dirty="0">
                          <a:latin typeface="Times New Roman"/>
                          <a:cs typeface="Times New Roman"/>
                        </a:rPr>
                        <a:t>30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50"/>
                        </a:spcBef>
                      </a:pPr>
                      <a:r>
                        <a:rPr sz="1000" spc="-10" dirty="0">
                          <a:latin typeface="Times New Roman"/>
                          <a:cs typeface="Times New Roman"/>
                        </a:rPr>
                        <a:t>Kilogram</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50"/>
                        </a:spcBef>
                      </a:pPr>
                      <a:r>
                        <a:rPr sz="1000" spc="-25" dirty="0">
                          <a:latin typeface="Times New Roman"/>
                          <a:cs typeface="Times New Roman"/>
                        </a:rPr>
                        <a:t>10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8"/>
                  </a:ext>
                </a:extLst>
              </a:tr>
              <a:tr h="291836">
                <a:tc>
                  <a:txBody>
                    <a:bodyPr/>
                    <a:lstStyle/>
                    <a:p>
                      <a:pPr marL="18415">
                        <a:lnSpc>
                          <a:spcPct val="100000"/>
                        </a:lnSpc>
                        <a:spcBef>
                          <a:spcPts val="545"/>
                        </a:spcBef>
                      </a:pPr>
                      <a:r>
                        <a:rPr sz="1000" spc="-10" dirty="0">
                          <a:latin typeface="Times New Roman"/>
                          <a:cs typeface="Times New Roman"/>
                        </a:rPr>
                        <a:t>8437.80.00.10.19</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8437.80.00.10.19</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9"/>
                  </a:ext>
                </a:extLst>
              </a:tr>
              <a:tr h="291836">
                <a:tc>
                  <a:txBody>
                    <a:bodyPr/>
                    <a:lstStyle/>
                    <a:p>
                      <a:pPr marL="18415">
                        <a:lnSpc>
                          <a:spcPct val="100000"/>
                        </a:lnSpc>
                        <a:spcBef>
                          <a:spcPts val="545"/>
                        </a:spcBef>
                      </a:pPr>
                      <a:r>
                        <a:rPr sz="1000" spc="-10" dirty="0">
                          <a:latin typeface="Times New Roman"/>
                          <a:cs typeface="Times New Roman"/>
                        </a:rPr>
                        <a:t>8437.80.00.90.00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8437.80.00.90.00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0"/>
                  </a:ext>
                </a:extLst>
              </a:tr>
              <a:tr h="291836">
                <a:tc>
                  <a:txBody>
                    <a:bodyPr/>
                    <a:lstStyle/>
                    <a:p>
                      <a:pPr marL="18415">
                        <a:lnSpc>
                          <a:spcPct val="100000"/>
                        </a:lnSpc>
                        <a:spcBef>
                          <a:spcPts val="545"/>
                        </a:spcBef>
                      </a:pPr>
                      <a:r>
                        <a:rPr sz="1000" spc="-10" dirty="0">
                          <a:latin typeface="Times New Roman"/>
                          <a:cs typeface="Times New Roman"/>
                        </a:rPr>
                        <a:t>8438.10.10.00.00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8438.10.10.00.00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1"/>
                  </a:ext>
                </a:extLst>
              </a:tr>
              <a:tr h="291836">
                <a:tc>
                  <a:txBody>
                    <a:bodyPr/>
                    <a:lstStyle/>
                    <a:p>
                      <a:pPr marL="18415">
                        <a:lnSpc>
                          <a:spcPct val="100000"/>
                        </a:lnSpc>
                        <a:spcBef>
                          <a:spcPts val="545"/>
                        </a:spcBef>
                      </a:pPr>
                      <a:r>
                        <a:rPr sz="1000" spc="-10" dirty="0">
                          <a:latin typeface="Times New Roman"/>
                          <a:cs typeface="Times New Roman"/>
                        </a:rPr>
                        <a:t>8438.10.90.00.00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8438.10.90.00.00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2"/>
                  </a:ext>
                </a:extLst>
              </a:tr>
              <a:tr h="292490">
                <a:tc>
                  <a:txBody>
                    <a:bodyPr/>
                    <a:lstStyle/>
                    <a:p>
                      <a:pPr marL="18415">
                        <a:lnSpc>
                          <a:spcPct val="100000"/>
                        </a:lnSpc>
                        <a:spcBef>
                          <a:spcPts val="545"/>
                        </a:spcBef>
                      </a:pPr>
                      <a:r>
                        <a:rPr sz="1000" spc="-10" dirty="0">
                          <a:latin typeface="Times New Roman"/>
                          <a:cs typeface="Times New Roman"/>
                        </a:rPr>
                        <a:t>8438.20.00.00.00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8438.20.00.00.00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3"/>
                  </a:ext>
                </a:extLst>
              </a:tr>
              <a:tr h="291836">
                <a:tc>
                  <a:txBody>
                    <a:bodyPr/>
                    <a:lstStyle/>
                    <a:p>
                      <a:pPr marL="18415">
                        <a:lnSpc>
                          <a:spcPct val="100000"/>
                        </a:lnSpc>
                        <a:spcBef>
                          <a:spcPts val="545"/>
                        </a:spcBef>
                      </a:pPr>
                      <a:r>
                        <a:rPr sz="1000" spc="-10" dirty="0">
                          <a:latin typeface="Times New Roman"/>
                          <a:cs typeface="Times New Roman"/>
                        </a:rPr>
                        <a:t>8438.50.00.00.00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8438.50.00.00.00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4"/>
                  </a:ext>
                </a:extLst>
              </a:tr>
              <a:tr h="291836">
                <a:tc>
                  <a:txBody>
                    <a:bodyPr/>
                    <a:lstStyle/>
                    <a:p>
                      <a:pPr marL="18415">
                        <a:lnSpc>
                          <a:spcPct val="100000"/>
                        </a:lnSpc>
                        <a:spcBef>
                          <a:spcPts val="545"/>
                        </a:spcBef>
                      </a:pPr>
                      <a:r>
                        <a:rPr sz="1000" spc="-10" dirty="0">
                          <a:latin typeface="Times New Roman"/>
                          <a:cs typeface="Times New Roman"/>
                        </a:rPr>
                        <a:t>8438.60.00.00.12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8438.60.00.00.12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5"/>
                  </a:ext>
                </a:extLst>
              </a:tr>
              <a:tr h="291836">
                <a:tc>
                  <a:txBody>
                    <a:bodyPr/>
                    <a:lstStyle/>
                    <a:p>
                      <a:pPr marL="18415">
                        <a:lnSpc>
                          <a:spcPct val="100000"/>
                        </a:lnSpc>
                        <a:spcBef>
                          <a:spcPts val="545"/>
                        </a:spcBef>
                      </a:pPr>
                      <a:r>
                        <a:rPr sz="1000" spc="-10" dirty="0">
                          <a:latin typeface="Times New Roman"/>
                          <a:cs typeface="Times New Roman"/>
                        </a:rPr>
                        <a:t>8438.80.10.10.00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8438.80.10.10.00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6"/>
                  </a:ext>
                </a:extLst>
              </a:tr>
              <a:tr h="291836">
                <a:tc>
                  <a:txBody>
                    <a:bodyPr/>
                    <a:lstStyle/>
                    <a:p>
                      <a:pPr marL="18415">
                        <a:lnSpc>
                          <a:spcPct val="100000"/>
                        </a:lnSpc>
                        <a:spcBef>
                          <a:spcPts val="545"/>
                        </a:spcBef>
                      </a:pPr>
                      <a:r>
                        <a:rPr sz="1000" spc="-10" dirty="0">
                          <a:latin typeface="Times New Roman"/>
                          <a:cs typeface="Times New Roman"/>
                        </a:rPr>
                        <a:t>8438.80.10.90.00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8438.80.10.90.00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7"/>
                  </a:ext>
                </a:extLst>
              </a:tr>
              <a:tr h="291836">
                <a:tc>
                  <a:txBody>
                    <a:bodyPr/>
                    <a:lstStyle/>
                    <a:p>
                      <a:pPr marL="18415">
                        <a:lnSpc>
                          <a:spcPct val="100000"/>
                        </a:lnSpc>
                        <a:spcBef>
                          <a:spcPts val="545"/>
                        </a:spcBef>
                      </a:pPr>
                      <a:r>
                        <a:rPr sz="1000" spc="-10" dirty="0">
                          <a:latin typeface="Times New Roman"/>
                          <a:cs typeface="Times New Roman"/>
                        </a:rPr>
                        <a:t>8438.80.91.00.00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8438.80.91.00.00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8"/>
                  </a:ext>
                </a:extLst>
              </a:tr>
              <a:tr h="291836">
                <a:tc>
                  <a:txBody>
                    <a:bodyPr/>
                    <a:lstStyle/>
                    <a:p>
                      <a:pPr marL="18415">
                        <a:lnSpc>
                          <a:spcPct val="100000"/>
                        </a:lnSpc>
                        <a:spcBef>
                          <a:spcPts val="550"/>
                        </a:spcBef>
                      </a:pPr>
                      <a:r>
                        <a:rPr sz="1000" spc="-10" dirty="0">
                          <a:latin typeface="Times New Roman"/>
                          <a:cs typeface="Times New Roman"/>
                        </a:rPr>
                        <a:t>8438.80.99.10.00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50"/>
                        </a:spcBef>
                      </a:pPr>
                      <a:r>
                        <a:rPr sz="1000" spc="-25" dirty="0">
                          <a:latin typeface="Times New Roman"/>
                          <a:cs typeface="Times New Roman"/>
                        </a:rPr>
                        <a:t>(b)</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50"/>
                        </a:spcBef>
                      </a:pPr>
                      <a:r>
                        <a:rPr sz="1000" spc="-25" dirty="0">
                          <a:latin typeface="Times New Roman"/>
                          <a:cs typeface="Times New Roman"/>
                        </a:rPr>
                        <a:t>30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10" dirty="0">
                          <a:latin typeface="Times New Roman"/>
                          <a:cs typeface="Times New Roman"/>
                        </a:rPr>
                        <a:t>Kilogram</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50"/>
                        </a:spcBef>
                      </a:pPr>
                      <a:r>
                        <a:rPr sz="1000" spc="-25" dirty="0">
                          <a:latin typeface="Times New Roman"/>
                          <a:cs typeface="Times New Roman"/>
                        </a:rPr>
                        <a:t>10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50"/>
                        </a:spcBef>
                      </a:pPr>
                      <a:r>
                        <a:rPr sz="1000" spc="-10" dirty="0">
                          <a:latin typeface="Times New Roman"/>
                          <a:cs typeface="Times New Roman"/>
                        </a:rPr>
                        <a:t>8438.80.99.10.00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50"/>
                        </a:spcBef>
                      </a:pPr>
                      <a:r>
                        <a:rPr sz="1000" spc="-25" dirty="0">
                          <a:latin typeface="Times New Roman"/>
                          <a:cs typeface="Times New Roman"/>
                        </a:rPr>
                        <a:t>(b)</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50"/>
                        </a:spcBef>
                      </a:pPr>
                      <a:r>
                        <a:rPr sz="1000" spc="-25" dirty="0">
                          <a:latin typeface="Times New Roman"/>
                          <a:cs typeface="Times New Roman"/>
                        </a:rPr>
                        <a:t>30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50"/>
                        </a:spcBef>
                      </a:pPr>
                      <a:r>
                        <a:rPr sz="1000" spc="-10" dirty="0">
                          <a:latin typeface="Times New Roman"/>
                          <a:cs typeface="Times New Roman"/>
                        </a:rPr>
                        <a:t>Kilogram</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50"/>
                        </a:spcBef>
                      </a:pPr>
                      <a:r>
                        <a:rPr sz="1000" spc="-25" dirty="0">
                          <a:latin typeface="Times New Roman"/>
                          <a:cs typeface="Times New Roman"/>
                        </a:rPr>
                        <a:t>10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9"/>
                  </a:ext>
                </a:extLst>
              </a:tr>
              <a:tr h="291836">
                <a:tc>
                  <a:txBody>
                    <a:bodyPr/>
                    <a:lstStyle/>
                    <a:p>
                      <a:pPr marL="18415">
                        <a:lnSpc>
                          <a:spcPct val="100000"/>
                        </a:lnSpc>
                        <a:spcBef>
                          <a:spcPts val="545"/>
                        </a:spcBef>
                      </a:pPr>
                      <a:r>
                        <a:rPr sz="1000" spc="-10" dirty="0">
                          <a:latin typeface="Times New Roman"/>
                          <a:cs typeface="Times New Roman"/>
                        </a:rPr>
                        <a:t>8438.80.99.90.11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8438.80.99.90.11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30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152983184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085321" y="447806"/>
            <a:ext cx="5979981" cy="3815882"/>
          </a:xfrm>
          <a:custGeom>
            <a:avLst/>
            <a:gdLst/>
            <a:ahLst/>
            <a:cxnLst/>
            <a:rect l="l" t="t" r="r" b="b"/>
            <a:pathLst>
              <a:path w="9324340" h="5949950">
                <a:moveTo>
                  <a:pt x="0" y="5949442"/>
                </a:moveTo>
                <a:lnTo>
                  <a:pt x="9323832" y="5949442"/>
                </a:lnTo>
                <a:lnTo>
                  <a:pt x="9323832" y="0"/>
                </a:lnTo>
                <a:lnTo>
                  <a:pt x="0" y="0"/>
                </a:lnTo>
                <a:lnTo>
                  <a:pt x="0" y="5949442"/>
                </a:lnTo>
                <a:close/>
              </a:path>
            </a:pathLst>
          </a:custGeom>
          <a:solidFill>
            <a:srgbClr val="CCFFFF"/>
          </a:solidFill>
        </p:spPr>
        <p:txBody>
          <a:bodyPr wrap="square" lIns="0" tIns="0" rIns="0" bIns="0" rtlCol="0"/>
          <a:lstStyle/>
          <a:p>
            <a:endParaRPr sz="1154"/>
          </a:p>
        </p:txBody>
      </p:sp>
      <p:graphicFrame>
        <p:nvGraphicFramePr>
          <p:cNvPr id="3" name="object 3"/>
          <p:cNvGraphicFramePr>
            <a:graphicFrameLocks noGrp="1"/>
          </p:cNvGraphicFramePr>
          <p:nvPr>
            <p:extLst>
              <p:ext uri="{D42A27DB-BD31-4B8C-83A1-F6EECF244321}">
                <p14:modId xmlns:p14="http://schemas.microsoft.com/office/powerpoint/2010/main" val="637853714"/>
              </p:ext>
            </p:extLst>
          </p:nvPr>
        </p:nvGraphicFramePr>
        <p:xfrm>
          <a:off x="338665" y="440964"/>
          <a:ext cx="10126137" cy="5959833"/>
        </p:xfrm>
        <a:graphic>
          <a:graphicData uri="http://schemas.openxmlformats.org/drawingml/2006/table">
            <a:tbl>
              <a:tblPr firstRow="1" bandRow="1">
                <a:tableStyleId>{2D5ABB26-0587-4C30-8999-92F81FD0307C}</a:tableStyleId>
              </a:tblPr>
              <a:tblGrid>
                <a:gridCol w="1058079">
                  <a:extLst>
                    <a:ext uri="{9D8B030D-6E8A-4147-A177-3AD203B41FA5}">
                      <a16:colId xmlns:a16="http://schemas.microsoft.com/office/drawing/2014/main" val="20000"/>
                    </a:ext>
                  </a:extLst>
                </a:gridCol>
                <a:gridCol w="580703">
                  <a:extLst>
                    <a:ext uri="{9D8B030D-6E8A-4147-A177-3AD203B41FA5}">
                      <a16:colId xmlns:a16="http://schemas.microsoft.com/office/drawing/2014/main" val="20001"/>
                    </a:ext>
                  </a:extLst>
                </a:gridCol>
                <a:gridCol w="580703">
                  <a:extLst>
                    <a:ext uri="{9D8B030D-6E8A-4147-A177-3AD203B41FA5}">
                      <a16:colId xmlns:a16="http://schemas.microsoft.com/office/drawing/2014/main" val="20002"/>
                    </a:ext>
                  </a:extLst>
                </a:gridCol>
                <a:gridCol w="580703">
                  <a:extLst>
                    <a:ext uri="{9D8B030D-6E8A-4147-A177-3AD203B41FA5}">
                      <a16:colId xmlns:a16="http://schemas.microsoft.com/office/drawing/2014/main" val="20003"/>
                    </a:ext>
                  </a:extLst>
                </a:gridCol>
                <a:gridCol w="581391">
                  <a:extLst>
                    <a:ext uri="{9D8B030D-6E8A-4147-A177-3AD203B41FA5}">
                      <a16:colId xmlns:a16="http://schemas.microsoft.com/office/drawing/2014/main" val="20004"/>
                    </a:ext>
                  </a:extLst>
                </a:gridCol>
                <a:gridCol w="580703">
                  <a:extLst>
                    <a:ext uri="{9D8B030D-6E8A-4147-A177-3AD203B41FA5}">
                      <a16:colId xmlns:a16="http://schemas.microsoft.com/office/drawing/2014/main" val="20005"/>
                    </a:ext>
                  </a:extLst>
                </a:gridCol>
                <a:gridCol w="580703">
                  <a:extLst>
                    <a:ext uri="{9D8B030D-6E8A-4147-A177-3AD203B41FA5}">
                      <a16:colId xmlns:a16="http://schemas.microsoft.com/office/drawing/2014/main" val="20006"/>
                    </a:ext>
                  </a:extLst>
                </a:gridCol>
                <a:gridCol w="559349">
                  <a:extLst>
                    <a:ext uri="{9D8B030D-6E8A-4147-A177-3AD203B41FA5}">
                      <a16:colId xmlns:a16="http://schemas.microsoft.com/office/drawing/2014/main" val="20007"/>
                    </a:ext>
                  </a:extLst>
                </a:gridCol>
                <a:gridCol w="958194">
                  <a:extLst>
                    <a:ext uri="{9D8B030D-6E8A-4147-A177-3AD203B41FA5}">
                      <a16:colId xmlns:a16="http://schemas.microsoft.com/office/drawing/2014/main" val="20008"/>
                    </a:ext>
                  </a:extLst>
                </a:gridCol>
                <a:gridCol w="580703">
                  <a:extLst>
                    <a:ext uri="{9D8B030D-6E8A-4147-A177-3AD203B41FA5}">
                      <a16:colId xmlns:a16="http://schemas.microsoft.com/office/drawing/2014/main" val="20009"/>
                    </a:ext>
                  </a:extLst>
                </a:gridCol>
                <a:gridCol w="580703">
                  <a:extLst>
                    <a:ext uri="{9D8B030D-6E8A-4147-A177-3AD203B41FA5}">
                      <a16:colId xmlns:a16="http://schemas.microsoft.com/office/drawing/2014/main" val="20010"/>
                    </a:ext>
                  </a:extLst>
                </a:gridCol>
                <a:gridCol w="581391">
                  <a:extLst>
                    <a:ext uri="{9D8B030D-6E8A-4147-A177-3AD203B41FA5}">
                      <a16:colId xmlns:a16="http://schemas.microsoft.com/office/drawing/2014/main" val="20011"/>
                    </a:ext>
                  </a:extLst>
                </a:gridCol>
                <a:gridCol w="580703">
                  <a:extLst>
                    <a:ext uri="{9D8B030D-6E8A-4147-A177-3AD203B41FA5}">
                      <a16:colId xmlns:a16="http://schemas.microsoft.com/office/drawing/2014/main" val="20012"/>
                    </a:ext>
                  </a:extLst>
                </a:gridCol>
                <a:gridCol w="580703">
                  <a:extLst>
                    <a:ext uri="{9D8B030D-6E8A-4147-A177-3AD203B41FA5}">
                      <a16:colId xmlns:a16="http://schemas.microsoft.com/office/drawing/2014/main" val="20013"/>
                    </a:ext>
                  </a:extLst>
                </a:gridCol>
                <a:gridCol w="580703">
                  <a:extLst>
                    <a:ext uri="{9D8B030D-6E8A-4147-A177-3AD203B41FA5}">
                      <a16:colId xmlns:a16="http://schemas.microsoft.com/office/drawing/2014/main" val="20014"/>
                    </a:ext>
                  </a:extLst>
                </a:gridCol>
                <a:gridCol w="580703">
                  <a:extLst>
                    <a:ext uri="{9D8B030D-6E8A-4147-A177-3AD203B41FA5}">
                      <a16:colId xmlns:a16="http://schemas.microsoft.com/office/drawing/2014/main" val="20015"/>
                    </a:ext>
                  </a:extLst>
                </a:gridCol>
              </a:tblGrid>
              <a:tr h="283741">
                <a:tc>
                  <a:txBody>
                    <a:bodyPr/>
                    <a:lstStyle/>
                    <a:p>
                      <a:pPr marL="18415">
                        <a:lnSpc>
                          <a:spcPct val="100000"/>
                        </a:lnSpc>
                        <a:spcBef>
                          <a:spcPts val="545"/>
                        </a:spcBef>
                      </a:pPr>
                      <a:r>
                        <a:rPr sz="1000" spc="-10" dirty="0">
                          <a:latin typeface="Times New Roman"/>
                          <a:cs typeface="Times New Roman"/>
                        </a:rPr>
                        <a:t>8456.90.00.10.00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25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8456.90.00.10.00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25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0"/>
                  </a:ext>
                </a:extLst>
              </a:tr>
              <a:tr h="283741">
                <a:tc>
                  <a:txBody>
                    <a:bodyPr/>
                    <a:lstStyle/>
                    <a:p>
                      <a:pPr marL="18415">
                        <a:lnSpc>
                          <a:spcPct val="100000"/>
                        </a:lnSpc>
                        <a:spcBef>
                          <a:spcPts val="545"/>
                        </a:spcBef>
                      </a:pPr>
                      <a:r>
                        <a:rPr sz="1000" spc="-10" dirty="0">
                          <a:latin typeface="Times New Roman"/>
                          <a:cs typeface="Times New Roman"/>
                        </a:rPr>
                        <a:t>8456.90.00.90.00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25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8456.90.00.90.00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25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1"/>
                  </a:ext>
                </a:extLst>
              </a:tr>
              <a:tr h="284377">
                <a:tc>
                  <a:txBody>
                    <a:bodyPr/>
                    <a:lstStyle/>
                    <a:p>
                      <a:pPr marL="18415">
                        <a:lnSpc>
                          <a:spcPct val="100000"/>
                        </a:lnSpc>
                        <a:spcBef>
                          <a:spcPts val="545"/>
                        </a:spcBef>
                      </a:pPr>
                      <a:r>
                        <a:rPr sz="1000" spc="-10" dirty="0">
                          <a:latin typeface="Times New Roman"/>
                          <a:cs typeface="Times New Roman"/>
                        </a:rPr>
                        <a:t>8457.10.10.00.11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8457.10.10.00.11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2"/>
                  </a:ext>
                </a:extLst>
              </a:tr>
              <a:tr h="283741">
                <a:tc>
                  <a:txBody>
                    <a:bodyPr/>
                    <a:lstStyle/>
                    <a:p>
                      <a:pPr marL="18415">
                        <a:lnSpc>
                          <a:spcPct val="100000"/>
                        </a:lnSpc>
                        <a:spcBef>
                          <a:spcPts val="545"/>
                        </a:spcBef>
                      </a:pPr>
                      <a:r>
                        <a:rPr sz="1000" spc="-10" dirty="0">
                          <a:latin typeface="Times New Roman"/>
                          <a:cs typeface="Times New Roman"/>
                        </a:rPr>
                        <a:t>8457.10.10.00.12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8457.10.10.00.12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3"/>
                  </a:ext>
                </a:extLst>
              </a:tr>
              <a:tr h="283741">
                <a:tc>
                  <a:txBody>
                    <a:bodyPr/>
                    <a:lstStyle/>
                    <a:p>
                      <a:pPr marL="18415">
                        <a:lnSpc>
                          <a:spcPct val="100000"/>
                        </a:lnSpc>
                        <a:spcBef>
                          <a:spcPts val="545"/>
                        </a:spcBef>
                      </a:pPr>
                      <a:r>
                        <a:rPr sz="1000" spc="-10" dirty="0">
                          <a:latin typeface="Times New Roman"/>
                          <a:cs typeface="Times New Roman"/>
                        </a:rPr>
                        <a:t>8457.10.90.00.11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8457.10.90.00.11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4"/>
                  </a:ext>
                </a:extLst>
              </a:tr>
              <a:tr h="283741">
                <a:tc>
                  <a:txBody>
                    <a:bodyPr/>
                    <a:lstStyle/>
                    <a:p>
                      <a:pPr marL="18415">
                        <a:lnSpc>
                          <a:spcPct val="100000"/>
                        </a:lnSpc>
                        <a:spcBef>
                          <a:spcPts val="545"/>
                        </a:spcBef>
                      </a:pPr>
                      <a:r>
                        <a:rPr sz="1000" spc="-10" dirty="0">
                          <a:latin typeface="Times New Roman"/>
                          <a:cs typeface="Times New Roman"/>
                        </a:rPr>
                        <a:t>8457.10.90.00.12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8457.10.90.00.12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5"/>
                  </a:ext>
                </a:extLst>
              </a:tr>
              <a:tr h="283741">
                <a:tc>
                  <a:txBody>
                    <a:bodyPr/>
                    <a:lstStyle/>
                    <a:p>
                      <a:pPr marL="18415">
                        <a:lnSpc>
                          <a:spcPct val="100000"/>
                        </a:lnSpc>
                        <a:spcBef>
                          <a:spcPts val="545"/>
                        </a:spcBef>
                      </a:pPr>
                      <a:r>
                        <a:rPr sz="1000" spc="-10" dirty="0">
                          <a:latin typeface="Times New Roman"/>
                          <a:cs typeface="Times New Roman"/>
                        </a:rPr>
                        <a:t>8457.10.90.00.13</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8457.10.90.00.13</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6"/>
                  </a:ext>
                </a:extLst>
              </a:tr>
              <a:tr h="283741">
                <a:tc>
                  <a:txBody>
                    <a:bodyPr/>
                    <a:lstStyle/>
                    <a:p>
                      <a:pPr marL="18415">
                        <a:lnSpc>
                          <a:spcPct val="100000"/>
                        </a:lnSpc>
                        <a:spcBef>
                          <a:spcPts val="545"/>
                        </a:spcBef>
                      </a:pPr>
                      <a:r>
                        <a:rPr sz="1000" spc="-10" dirty="0">
                          <a:latin typeface="Times New Roman"/>
                          <a:cs typeface="Times New Roman"/>
                        </a:rPr>
                        <a:t>8457.10.90.00.14</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8457.10.90.00.14</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7"/>
                  </a:ext>
                </a:extLst>
              </a:tr>
              <a:tr h="283741">
                <a:tc>
                  <a:txBody>
                    <a:bodyPr/>
                    <a:lstStyle/>
                    <a:p>
                      <a:pPr marL="18415">
                        <a:lnSpc>
                          <a:spcPct val="100000"/>
                        </a:lnSpc>
                        <a:spcBef>
                          <a:spcPts val="550"/>
                        </a:spcBef>
                      </a:pPr>
                      <a:r>
                        <a:rPr sz="1000" spc="-10" dirty="0">
                          <a:latin typeface="Times New Roman"/>
                          <a:cs typeface="Times New Roman"/>
                        </a:rPr>
                        <a:t>8457.10.90.00.15</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50"/>
                        </a:spcBef>
                      </a:pPr>
                      <a:r>
                        <a:rPr sz="1000" spc="-25" dirty="0">
                          <a:latin typeface="Times New Roman"/>
                          <a:cs typeface="Times New Roman"/>
                        </a:rPr>
                        <a:t>(c)</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50"/>
                        </a:spcBef>
                      </a:pPr>
                      <a:r>
                        <a:rPr sz="1000" spc="-25" dirty="0">
                          <a:latin typeface="Times New Roman"/>
                          <a:cs typeface="Times New Roman"/>
                        </a:rPr>
                        <a:t>10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10" dirty="0">
                          <a:latin typeface="Times New Roman"/>
                          <a:cs typeface="Times New Roman"/>
                        </a:rPr>
                        <a:t>Kilogram</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50"/>
                        </a:spcBef>
                      </a:pPr>
                      <a:r>
                        <a:rPr sz="1000" spc="-10" dirty="0">
                          <a:latin typeface="Times New Roman"/>
                          <a:cs typeface="Times New Roman"/>
                        </a:rPr>
                        <a:t>8457.10.90.00.15</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50"/>
                        </a:spcBef>
                      </a:pPr>
                      <a:r>
                        <a:rPr sz="1000" spc="-25" dirty="0">
                          <a:latin typeface="Times New Roman"/>
                          <a:cs typeface="Times New Roman"/>
                        </a:rPr>
                        <a:t>(c)</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50"/>
                        </a:spcBef>
                      </a:pPr>
                      <a:r>
                        <a:rPr sz="1000" spc="-25" dirty="0">
                          <a:latin typeface="Times New Roman"/>
                          <a:cs typeface="Times New Roman"/>
                        </a:rPr>
                        <a:t>10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50"/>
                        </a:spcBef>
                      </a:pPr>
                      <a:r>
                        <a:rPr sz="1000" spc="-10" dirty="0">
                          <a:latin typeface="Times New Roman"/>
                          <a:cs typeface="Times New Roman"/>
                        </a:rPr>
                        <a:t>Kilogram</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8"/>
                  </a:ext>
                </a:extLst>
              </a:tr>
              <a:tr h="283741">
                <a:tc>
                  <a:txBody>
                    <a:bodyPr/>
                    <a:lstStyle/>
                    <a:p>
                      <a:pPr marL="18415">
                        <a:lnSpc>
                          <a:spcPct val="100000"/>
                        </a:lnSpc>
                        <a:spcBef>
                          <a:spcPts val="545"/>
                        </a:spcBef>
                      </a:pPr>
                      <a:r>
                        <a:rPr sz="1000" spc="-10" dirty="0">
                          <a:latin typeface="Times New Roman"/>
                          <a:cs typeface="Times New Roman"/>
                        </a:rPr>
                        <a:t>8457.20.00.00.00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8457.20.00.00.00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9"/>
                  </a:ext>
                </a:extLst>
              </a:tr>
              <a:tr h="283741">
                <a:tc>
                  <a:txBody>
                    <a:bodyPr/>
                    <a:lstStyle/>
                    <a:p>
                      <a:pPr marL="18415">
                        <a:lnSpc>
                          <a:spcPct val="100000"/>
                        </a:lnSpc>
                        <a:spcBef>
                          <a:spcPts val="545"/>
                        </a:spcBef>
                      </a:pPr>
                      <a:r>
                        <a:rPr sz="1000" spc="-10" dirty="0">
                          <a:latin typeface="Times New Roman"/>
                          <a:cs typeface="Times New Roman"/>
                        </a:rPr>
                        <a:t>8457.30.10.00.00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8457.30.10.00.00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0"/>
                  </a:ext>
                </a:extLst>
              </a:tr>
              <a:tr h="283741">
                <a:tc>
                  <a:txBody>
                    <a:bodyPr/>
                    <a:lstStyle/>
                    <a:p>
                      <a:pPr marL="18415">
                        <a:lnSpc>
                          <a:spcPct val="100000"/>
                        </a:lnSpc>
                        <a:spcBef>
                          <a:spcPts val="545"/>
                        </a:spcBef>
                      </a:pPr>
                      <a:r>
                        <a:rPr sz="1000" spc="-10" dirty="0">
                          <a:latin typeface="Times New Roman"/>
                          <a:cs typeface="Times New Roman"/>
                        </a:rPr>
                        <a:t>8457.30.90.00.00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8457.30.90.00.00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15</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1"/>
                  </a:ext>
                </a:extLst>
              </a:tr>
              <a:tr h="283741">
                <a:tc>
                  <a:txBody>
                    <a:bodyPr/>
                    <a:lstStyle/>
                    <a:p>
                      <a:pPr marL="18415">
                        <a:lnSpc>
                          <a:spcPct val="100000"/>
                        </a:lnSpc>
                        <a:spcBef>
                          <a:spcPts val="545"/>
                        </a:spcBef>
                      </a:pPr>
                      <a:r>
                        <a:rPr sz="1000" spc="-10" dirty="0">
                          <a:latin typeface="Times New Roman"/>
                          <a:cs typeface="Times New Roman"/>
                        </a:rPr>
                        <a:t>8458.11.20.00.11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8458.11.20.00.11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2"/>
                  </a:ext>
                </a:extLst>
              </a:tr>
              <a:tr h="284377">
                <a:tc>
                  <a:txBody>
                    <a:bodyPr/>
                    <a:lstStyle/>
                    <a:p>
                      <a:pPr marL="18415">
                        <a:lnSpc>
                          <a:spcPct val="100000"/>
                        </a:lnSpc>
                        <a:spcBef>
                          <a:spcPts val="545"/>
                        </a:spcBef>
                      </a:pPr>
                      <a:r>
                        <a:rPr sz="1000" spc="-10" dirty="0">
                          <a:latin typeface="Times New Roman"/>
                          <a:cs typeface="Times New Roman"/>
                        </a:rPr>
                        <a:t>8458.11.20.00.12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8458.11.20.00.12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3"/>
                  </a:ext>
                </a:extLst>
              </a:tr>
              <a:tr h="283741">
                <a:tc>
                  <a:txBody>
                    <a:bodyPr/>
                    <a:lstStyle/>
                    <a:p>
                      <a:pPr marL="18415">
                        <a:lnSpc>
                          <a:spcPct val="100000"/>
                        </a:lnSpc>
                        <a:spcBef>
                          <a:spcPts val="545"/>
                        </a:spcBef>
                      </a:pPr>
                      <a:r>
                        <a:rPr sz="1000" spc="-10" dirty="0">
                          <a:latin typeface="Times New Roman"/>
                          <a:cs typeface="Times New Roman"/>
                        </a:rPr>
                        <a:t>8458.11.41.00.11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8458.11.41.00.11</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4"/>
                  </a:ext>
                </a:extLst>
              </a:tr>
              <a:tr h="283741">
                <a:tc>
                  <a:txBody>
                    <a:bodyPr/>
                    <a:lstStyle/>
                    <a:p>
                      <a:pPr marL="18415">
                        <a:lnSpc>
                          <a:spcPct val="100000"/>
                        </a:lnSpc>
                        <a:spcBef>
                          <a:spcPts val="545"/>
                        </a:spcBef>
                      </a:pPr>
                      <a:r>
                        <a:rPr sz="1000" spc="-10" dirty="0">
                          <a:latin typeface="Times New Roman"/>
                          <a:cs typeface="Times New Roman"/>
                        </a:rPr>
                        <a:t>8458.11.41.00.12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8458.11.41.00.12</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5"/>
                  </a:ext>
                </a:extLst>
              </a:tr>
              <a:tr h="283741">
                <a:tc>
                  <a:txBody>
                    <a:bodyPr/>
                    <a:lstStyle/>
                    <a:p>
                      <a:pPr marL="18415">
                        <a:lnSpc>
                          <a:spcPct val="100000"/>
                        </a:lnSpc>
                        <a:spcBef>
                          <a:spcPts val="545"/>
                        </a:spcBef>
                      </a:pPr>
                      <a:r>
                        <a:rPr sz="1000" spc="-10" dirty="0">
                          <a:latin typeface="Times New Roman"/>
                          <a:cs typeface="Times New Roman"/>
                        </a:rPr>
                        <a:t>8458.11.41.00.13</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8458.11.41.00.13</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6"/>
                  </a:ext>
                </a:extLst>
              </a:tr>
              <a:tr h="283741">
                <a:tc>
                  <a:txBody>
                    <a:bodyPr/>
                    <a:lstStyle/>
                    <a:p>
                      <a:pPr marL="18415">
                        <a:lnSpc>
                          <a:spcPct val="100000"/>
                        </a:lnSpc>
                        <a:spcBef>
                          <a:spcPts val="545"/>
                        </a:spcBef>
                      </a:pPr>
                      <a:r>
                        <a:rPr sz="1000" spc="-10" dirty="0">
                          <a:latin typeface="Times New Roman"/>
                          <a:cs typeface="Times New Roman"/>
                        </a:rPr>
                        <a:t>8458.11.41.00.19</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8458.11.41.00.19</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7"/>
                  </a:ext>
                </a:extLst>
              </a:tr>
              <a:tr h="283741">
                <a:tc>
                  <a:txBody>
                    <a:bodyPr/>
                    <a:lstStyle/>
                    <a:p>
                      <a:pPr marL="18415">
                        <a:lnSpc>
                          <a:spcPct val="100000"/>
                        </a:lnSpc>
                        <a:spcBef>
                          <a:spcPts val="545"/>
                        </a:spcBef>
                      </a:pPr>
                      <a:r>
                        <a:rPr sz="1000" spc="-10" dirty="0">
                          <a:latin typeface="Times New Roman"/>
                          <a:cs typeface="Times New Roman"/>
                        </a:rPr>
                        <a:t>8458.11.49.00.00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8458.11.49.00.00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8"/>
                  </a:ext>
                </a:extLst>
              </a:tr>
              <a:tr h="283741">
                <a:tc>
                  <a:txBody>
                    <a:bodyPr/>
                    <a:lstStyle/>
                    <a:p>
                      <a:pPr marL="18415">
                        <a:lnSpc>
                          <a:spcPct val="100000"/>
                        </a:lnSpc>
                        <a:spcBef>
                          <a:spcPts val="550"/>
                        </a:spcBef>
                      </a:pPr>
                      <a:r>
                        <a:rPr sz="1000" spc="-10" dirty="0">
                          <a:latin typeface="Times New Roman"/>
                          <a:cs typeface="Times New Roman"/>
                        </a:rPr>
                        <a:t>8458.11.80.00.00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50"/>
                        </a:spcBef>
                      </a:pPr>
                      <a:r>
                        <a:rPr sz="1000" spc="-25" dirty="0">
                          <a:latin typeface="Times New Roman"/>
                          <a:cs typeface="Times New Roman"/>
                        </a:rPr>
                        <a:t>(c)</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50"/>
                        </a:spcBef>
                      </a:pPr>
                      <a:r>
                        <a:rPr sz="1000" spc="-25" dirty="0">
                          <a:latin typeface="Times New Roman"/>
                          <a:cs typeface="Times New Roman"/>
                        </a:rPr>
                        <a:t>10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10" dirty="0">
                          <a:latin typeface="Times New Roman"/>
                          <a:cs typeface="Times New Roman"/>
                        </a:rPr>
                        <a:t>Kilogram</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50"/>
                        </a:spcBef>
                      </a:pPr>
                      <a:r>
                        <a:rPr sz="1000" spc="-10" dirty="0">
                          <a:latin typeface="Times New Roman"/>
                          <a:cs typeface="Times New Roman"/>
                        </a:rPr>
                        <a:t>8458.11.80.00.00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50"/>
                        </a:spcBef>
                      </a:pPr>
                      <a:r>
                        <a:rPr sz="1000" spc="-25" dirty="0">
                          <a:latin typeface="Times New Roman"/>
                          <a:cs typeface="Times New Roman"/>
                        </a:rPr>
                        <a:t>(c)</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50"/>
                        </a:spcBef>
                      </a:pPr>
                      <a:r>
                        <a:rPr sz="1000" spc="-25" dirty="0">
                          <a:latin typeface="Times New Roman"/>
                          <a:cs typeface="Times New Roman"/>
                        </a:rPr>
                        <a:t>10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50"/>
                        </a:spcBef>
                      </a:pPr>
                      <a:r>
                        <a:rPr sz="1000" spc="-10" dirty="0">
                          <a:latin typeface="Times New Roman"/>
                          <a:cs typeface="Times New Roman"/>
                        </a:rPr>
                        <a:t>Kilogram</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9"/>
                  </a:ext>
                </a:extLst>
              </a:tr>
              <a:tr h="283741">
                <a:tc>
                  <a:txBody>
                    <a:bodyPr/>
                    <a:lstStyle/>
                    <a:p>
                      <a:pPr marL="18415">
                        <a:lnSpc>
                          <a:spcPct val="100000"/>
                        </a:lnSpc>
                        <a:spcBef>
                          <a:spcPts val="545"/>
                        </a:spcBef>
                      </a:pPr>
                      <a:r>
                        <a:rPr sz="1000" spc="-10" dirty="0">
                          <a:latin typeface="Times New Roman"/>
                          <a:cs typeface="Times New Roman"/>
                        </a:rPr>
                        <a:t>8458.19.00.00.00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10" dirty="0">
                          <a:latin typeface="Times New Roman"/>
                          <a:cs typeface="Times New Roman"/>
                        </a:rPr>
                        <a:t>Kilogram</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8458.19.00.00.00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(c)</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810" algn="ctr">
                        <a:lnSpc>
                          <a:spcPct val="100000"/>
                        </a:lnSpc>
                        <a:spcBef>
                          <a:spcPts val="545"/>
                        </a:spcBef>
                      </a:pPr>
                      <a:r>
                        <a:rPr sz="1000" spc="-10" dirty="0">
                          <a:latin typeface="Times New Roman"/>
                          <a:cs typeface="Times New Roman"/>
                        </a:rPr>
                        <a:t>Kilogram</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181908853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085321" y="447806"/>
            <a:ext cx="5979981" cy="3815882"/>
          </a:xfrm>
          <a:custGeom>
            <a:avLst/>
            <a:gdLst/>
            <a:ahLst/>
            <a:cxnLst/>
            <a:rect l="l" t="t" r="r" b="b"/>
            <a:pathLst>
              <a:path w="9324340" h="5949950">
                <a:moveTo>
                  <a:pt x="0" y="5949442"/>
                </a:moveTo>
                <a:lnTo>
                  <a:pt x="9323832" y="5949442"/>
                </a:lnTo>
                <a:lnTo>
                  <a:pt x="9323832" y="0"/>
                </a:lnTo>
                <a:lnTo>
                  <a:pt x="0" y="0"/>
                </a:lnTo>
                <a:lnTo>
                  <a:pt x="0" y="5949442"/>
                </a:lnTo>
                <a:close/>
              </a:path>
            </a:pathLst>
          </a:custGeom>
          <a:solidFill>
            <a:srgbClr val="CCFFFF"/>
          </a:solidFill>
        </p:spPr>
        <p:txBody>
          <a:bodyPr wrap="square" lIns="0" tIns="0" rIns="0" bIns="0" rtlCol="0"/>
          <a:lstStyle/>
          <a:p>
            <a:endParaRPr sz="1154"/>
          </a:p>
        </p:txBody>
      </p:sp>
      <p:graphicFrame>
        <p:nvGraphicFramePr>
          <p:cNvPr id="3" name="object 3"/>
          <p:cNvGraphicFramePr>
            <a:graphicFrameLocks noGrp="1"/>
          </p:cNvGraphicFramePr>
          <p:nvPr>
            <p:extLst>
              <p:ext uri="{D42A27DB-BD31-4B8C-83A1-F6EECF244321}">
                <p14:modId xmlns:p14="http://schemas.microsoft.com/office/powerpoint/2010/main" val="648730716"/>
              </p:ext>
            </p:extLst>
          </p:nvPr>
        </p:nvGraphicFramePr>
        <p:xfrm>
          <a:off x="465665" y="364074"/>
          <a:ext cx="9922935" cy="5774258"/>
        </p:xfrm>
        <a:graphic>
          <a:graphicData uri="http://schemas.openxmlformats.org/drawingml/2006/table">
            <a:tbl>
              <a:tblPr firstRow="1" bandRow="1">
                <a:tableStyleId>{2D5ABB26-0587-4C30-8999-92F81FD0307C}</a:tableStyleId>
              </a:tblPr>
              <a:tblGrid>
                <a:gridCol w="1036846">
                  <a:extLst>
                    <a:ext uri="{9D8B030D-6E8A-4147-A177-3AD203B41FA5}">
                      <a16:colId xmlns:a16="http://schemas.microsoft.com/office/drawing/2014/main" val="20000"/>
                    </a:ext>
                  </a:extLst>
                </a:gridCol>
                <a:gridCol w="569050">
                  <a:extLst>
                    <a:ext uri="{9D8B030D-6E8A-4147-A177-3AD203B41FA5}">
                      <a16:colId xmlns:a16="http://schemas.microsoft.com/office/drawing/2014/main" val="20001"/>
                    </a:ext>
                  </a:extLst>
                </a:gridCol>
                <a:gridCol w="569050">
                  <a:extLst>
                    <a:ext uri="{9D8B030D-6E8A-4147-A177-3AD203B41FA5}">
                      <a16:colId xmlns:a16="http://schemas.microsoft.com/office/drawing/2014/main" val="20002"/>
                    </a:ext>
                  </a:extLst>
                </a:gridCol>
                <a:gridCol w="569050">
                  <a:extLst>
                    <a:ext uri="{9D8B030D-6E8A-4147-A177-3AD203B41FA5}">
                      <a16:colId xmlns:a16="http://schemas.microsoft.com/office/drawing/2014/main" val="20003"/>
                    </a:ext>
                  </a:extLst>
                </a:gridCol>
                <a:gridCol w="569724">
                  <a:extLst>
                    <a:ext uri="{9D8B030D-6E8A-4147-A177-3AD203B41FA5}">
                      <a16:colId xmlns:a16="http://schemas.microsoft.com/office/drawing/2014/main" val="20004"/>
                    </a:ext>
                  </a:extLst>
                </a:gridCol>
                <a:gridCol w="569050">
                  <a:extLst>
                    <a:ext uri="{9D8B030D-6E8A-4147-A177-3AD203B41FA5}">
                      <a16:colId xmlns:a16="http://schemas.microsoft.com/office/drawing/2014/main" val="20005"/>
                    </a:ext>
                  </a:extLst>
                </a:gridCol>
                <a:gridCol w="569050">
                  <a:extLst>
                    <a:ext uri="{9D8B030D-6E8A-4147-A177-3AD203B41FA5}">
                      <a16:colId xmlns:a16="http://schemas.microsoft.com/office/drawing/2014/main" val="20006"/>
                    </a:ext>
                  </a:extLst>
                </a:gridCol>
                <a:gridCol w="548125">
                  <a:extLst>
                    <a:ext uri="{9D8B030D-6E8A-4147-A177-3AD203B41FA5}">
                      <a16:colId xmlns:a16="http://schemas.microsoft.com/office/drawing/2014/main" val="20007"/>
                    </a:ext>
                  </a:extLst>
                </a:gridCol>
                <a:gridCol w="938966">
                  <a:extLst>
                    <a:ext uri="{9D8B030D-6E8A-4147-A177-3AD203B41FA5}">
                      <a16:colId xmlns:a16="http://schemas.microsoft.com/office/drawing/2014/main" val="20008"/>
                    </a:ext>
                  </a:extLst>
                </a:gridCol>
                <a:gridCol w="569050">
                  <a:extLst>
                    <a:ext uri="{9D8B030D-6E8A-4147-A177-3AD203B41FA5}">
                      <a16:colId xmlns:a16="http://schemas.microsoft.com/office/drawing/2014/main" val="20009"/>
                    </a:ext>
                  </a:extLst>
                </a:gridCol>
                <a:gridCol w="569050">
                  <a:extLst>
                    <a:ext uri="{9D8B030D-6E8A-4147-A177-3AD203B41FA5}">
                      <a16:colId xmlns:a16="http://schemas.microsoft.com/office/drawing/2014/main" val="20010"/>
                    </a:ext>
                  </a:extLst>
                </a:gridCol>
                <a:gridCol w="569724">
                  <a:extLst>
                    <a:ext uri="{9D8B030D-6E8A-4147-A177-3AD203B41FA5}">
                      <a16:colId xmlns:a16="http://schemas.microsoft.com/office/drawing/2014/main" val="20011"/>
                    </a:ext>
                  </a:extLst>
                </a:gridCol>
                <a:gridCol w="569050">
                  <a:extLst>
                    <a:ext uri="{9D8B030D-6E8A-4147-A177-3AD203B41FA5}">
                      <a16:colId xmlns:a16="http://schemas.microsoft.com/office/drawing/2014/main" val="20012"/>
                    </a:ext>
                  </a:extLst>
                </a:gridCol>
                <a:gridCol w="569050">
                  <a:extLst>
                    <a:ext uri="{9D8B030D-6E8A-4147-A177-3AD203B41FA5}">
                      <a16:colId xmlns:a16="http://schemas.microsoft.com/office/drawing/2014/main" val="20013"/>
                    </a:ext>
                  </a:extLst>
                </a:gridCol>
                <a:gridCol w="569050">
                  <a:extLst>
                    <a:ext uri="{9D8B030D-6E8A-4147-A177-3AD203B41FA5}">
                      <a16:colId xmlns:a16="http://schemas.microsoft.com/office/drawing/2014/main" val="20014"/>
                    </a:ext>
                  </a:extLst>
                </a:gridCol>
                <a:gridCol w="569050">
                  <a:extLst>
                    <a:ext uri="{9D8B030D-6E8A-4147-A177-3AD203B41FA5}">
                      <a16:colId xmlns:a16="http://schemas.microsoft.com/office/drawing/2014/main" val="20015"/>
                    </a:ext>
                  </a:extLst>
                </a:gridCol>
              </a:tblGrid>
              <a:tr h="274906">
                <a:tc>
                  <a:txBody>
                    <a:bodyPr/>
                    <a:lstStyle/>
                    <a:p>
                      <a:pPr marL="18415">
                        <a:lnSpc>
                          <a:spcPct val="100000"/>
                        </a:lnSpc>
                        <a:spcBef>
                          <a:spcPts val="545"/>
                        </a:spcBef>
                      </a:pPr>
                      <a:r>
                        <a:rPr sz="1000" spc="-10" dirty="0">
                          <a:latin typeface="Times New Roman"/>
                          <a:cs typeface="Times New Roman"/>
                        </a:rPr>
                        <a:t>8544.30.00.00.00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8544.30.00.00.00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0"/>
                  </a:ext>
                </a:extLst>
              </a:tr>
              <a:tr h="274906">
                <a:tc>
                  <a:txBody>
                    <a:bodyPr/>
                    <a:lstStyle/>
                    <a:p>
                      <a:pPr marL="18415">
                        <a:lnSpc>
                          <a:spcPct val="100000"/>
                        </a:lnSpc>
                        <a:spcBef>
                          <a:spcPts val="545"/>
                        </a:spcBef>
                      </a:pPr>
                      <a:r>
                        <a:rPr sz="1000" spc="-10" dirty="0">
                          <a:latin typeface="Times New Roman"/>
                          <a:cs typeface="Times New Roman"/>
                        </a:rPr>
                        <a:t>8609.00.10.00.00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10" dirty="0">
                          <a:latin typeface="Times New Roman"/>
                          <a:cs typeface="Times New Roman"/>
                        </a:rPr>
                        <a:t>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795" algn="ctr">
                        <a:lnSpc>
                          <a:spcPct val="100000"/>
                        </a:lnSpc>
                        <a:spcBef>
                          <a:spcPts val="545"/>
                        </a:spcBef>
                      </a:pPr>
                      <a:r>
                        <a:rPr sz="1000" spc="-20" dirty="0">
                          <a:latin typeface="Times New Roman"/>
                          <a:cs typeface="Times New Roman"/>
                        </a:rPr>
                        <a:t>Adet</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8609.00.10.00.00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500" spc="-50" dirty="0">
                          <a:latin typeface="Times New Roman"/>
                          <a:cs typeface="Times New Roman"/>
                        </a:rPr>
                        <a:t>X</a:t>
                      </a:r>
                      <a:endParaRPr sz="5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10" dirty="0">
                          <a:latin typeface="Times New Roman"/>
                          <a:cs typeface="Times New Roman"/>
                        </a:rPr>
                        <a:t>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0" dirty="0">
                          <a:latin typeface="Times New Roman"/>
                          <a:cs typeface="Times New Roman"/>
                        </a:rPr>
                        <a:t>Adet</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1"/>
                  </a:ext>
                </a:extLst>
              </a:tr>
              <a:tr h="275522">
                <a:tc>
                  <a:txBody>
                    <a:bodyPr/>
                    <a:lstStyle/>
                    <a:p>
                      <a:pPr marL="18415">
                        <a:lnSpc>
                          <a:spcPct val="100000"/>
                        </a:lnSpc>
                        <a:spcBef>
                          <a:spcPts val="545"/>
                        </a:spcBef>
                      </a:pPr>
                      <a:r>
                        <a:rPr sz="1000" spc="-10" dirty="0">
                          <a:latin typeface="Times New Roman"/>
                          <a:cs typeface="Times New Roman"/>
                        </a:rPr>
                        <a:t>8609.00.90.00.00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500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795" algn="ctr">
                        <a:lnSpc>
                          <a:spcPct val="100000"/>
                        </a:lnSpc>
                        <a:spcBef>
                          <a:spcPts val="545"/>
                        </a:spcBef>
                      </a:pPr>
                      <a:r>
                        <a:rPr sz="1000" spc="-20" dirty="0">
                          <a:latin typeface="Times New Roman"/>
                          <a:cs typeface="Times New Roman"/>
                        </a:rPr>
                        <a:t>Adet</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8609.00.90.00.00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500" spc="-50" dirty="0">
                          <a:latin typeface="Times New Roman"/>
                          <a:cs typeface="Times New Roman"/>
                        </a:rPr>
                        <a:t>X</a:t>
                      </a:r>
                      <a:endParaRPr sz="5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270" algn="ctr">
                        <a:lnSpc>
                          <a:spcPct val="100000"/>
                        </a:lnSpc>
                        <a:spcBef>
                          <a:spcPts val="545"/>
                        </a:spcBef>
                      </a:pPr>
                      <a:r>
                        <a:rPr sz="1000" spc="-25" dirty="0">
                          <a:latin typeface="Times New Roman"/>
                          <a:cs typeface="Times New Roman"/>
                        </a:rPr>
                        <a:t>500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0" dirty="0">
                          <a:latin typeface="Times New Roman"/>
                          <a:cs typeface="Times New Roman"/>
                        </a:rPr>
                        <a:t>Adet</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2"/>
                  </a:ext>
                </a:extLst>
              </a:tr>
              <a:tr h="274906">
                <a:tc>
                  <a:txBody>
                    <a:bodyPr/>
                    <a:lstStyle/>
                    <a:p>
                      <a:pPr marL="18415">
                        <a:lnSpc>
                          <a:spcPct val="100000"/>
                        </a:lnSpc>
                        <a:spcBef>
                          <a:spcPts val="545"/>
                        </a:spcBef>
                      </a:pPr>
                      <a:r>
                        <a:rPr sz="1000" spc="-10" dirty="0">
                          <a:latin typeface="Times New Roman"/>
                          <a:cs typeface="Times New Roman"/>
                        </a:rPr>
                        <a:t>8705.10.00.00.19</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8890" algn="ctr">
                        <a:lnSpc>
                          <a:spcPct val="100000"/>
                        </a:lnSpc>
                        <a:spcBef>
                          <a:spcPts val="545"/>
                        </a:spcBef>
                      </a:pPr>
                      <a:r>
                        <a:rPr sz="1000" spc="-10" dirty="0">
                          <a:latin typeface="Times New Roman"/>
                          <a:cs typeface="Times New Roman"/>
                        </a:rPr>
                        <a:t>600.000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795" algn="ctr">
                        <a:lnSpc>
                          <a:spcPct val="100000"/>
                        </a:lnSpc>
                        <a:spcBef>
                          <a:spcPts val="545"/>
                        </a:spcBef>
                      </a:pPr>
                      <a:r>
                        <a:rPr sz="1000" spc="-20" dirty="0">
                          <a:latin typeface="Times New Roman"/>
                          <a:cs typeface="Times New Roman"/>
                        </a:rPr>
                        <a:t>Adet</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0160"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8705.10.00.00.19</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(b)</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635" algn="ctr">
                        <a:lnSpc>
                          <a:spcPct val="100000"/>
                        </a:lnSpc>
                        <a:spcBef>
                          <a:spcPts val="545"/>
                        </a:spcBef>
                      </a:pPr>
                      <a:r>
                        <a:rPr sz="500" spc="-50" dirty="0">
                          <a:latin typeface="Times New Roman"/>
                          <a:cs typeface="Times New Roman"/>
                        </a:rPr>
                        <a:t>X</a:t>
                      </a:r>
                      <a:endParaRPr sz="5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2540" algn="ctr">
                        <a:lnSpc>
                          <a:spcPct val="100000"/>
                        </a:lnSpc>
                        <a:spcBef>
                          <a:spcPts val="545"/>
                        </a:spcBef>
                      </a:pPr>
                      <a:r>
                        <a:rPr sz="1000" spc="-10" dirty="0">
                          <a:latin typeface="Times New Roman"/>
                          <a:cs typeface="Times New Roman"/>
                        </a:rPr>
                        <a:t>600.000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0" dirty="0">
                          <a:latin typeface="Times New Roman"/>
                          <a:cs typeface="Times New Roman"/>
                        </a:rPr>
                        <a:t>Adet</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3175" algn="ctr">
                        <a:lnSpc>
                          <a:spcPct val="100000"/>
                        </a:lnSpc>
                        <a:spcBef>
                          <a:spcPts val="545"/>
                        </a:spcBef>
                      </a:pPr>
                      <a:r>
                        <a:rPr sz="1000" spc="-25" dirty="0">
                          <a:latin typeface="Times New Roman"/>
                          <a:cs typeface="Times New Roman"/>
                        </a:rPr>
                        <a:t>10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3"/>
                  </a:ext>
                </a:extLst>
              </a:tr>
              <a:tr h="274906">
                <a:tc>
                  <a:txBody>
                    <a:bodyPr/>
                    <a:lstStyle/>
                    <a:p>
                      <a:pPr marL="18415">
                        <a:lnSpc>
                          <a:spcPct val="100000"/>
                        </a:lnSpc>
                        <a:spcBef>
                          <a:spcPts val="545"/>
                        </a:spcBef>
                      </a:pPr>
                      <a:r>
                        <a:rPr sz="1000" spc="-10" dirty="0">
                          <a:latin typeface="Times New Roman"/>
                          <a:cs typeface="Times New Roman"/>
                        </a:rPr>
                        <a:t>8801.00.10.00.00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8801.00.10.00.00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4"/>
                  </a:ext>
                </a:extLst>
              </a:tr>
              <a:tr h="274906">
                <a:tc>
                  <a:txBody>
                    <a:bodyPr/>
                    <a:lstStyle/>
                    <a:p>
                      <a:pPr marL="18415">
                        <a:lnSpc>
                          <a:spcPct val="100000"/>
                        </a:lnSpc>
                        <a:spcBef>
                          <a:spcPts val="545"/>
                        </a:spcBef>
                      </a:pPr>
                      <a:r>
                        <a:rPr sz="1000" spc="-10" dirty="0">
                          <a:latin typeface="Times New Roman"/>
                          <a:cs typeface="Times New Roman"/>
                        </a:rPr>
                        <a:t>8801.00.90.00.00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8801.00.90.00.00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5"/>
                  </a:ext>
                </a:extLst>
              </a:tr>
              <a:tr h="274906">
                <a:tc>
                  <a:txBody>
                    <a:bodyPr/>
                    <a:lstStyle/>
                    <a:p>
                      <a:pPr marL="18415">
                        <a:lnSpc>
                          <a:spcPct val="100000"/>
                        </a:lnSpc>
                        <a:spcBef>
                          <a:spcPts val="545"/>
                        </a:spcBef>
                      </a:pPr>
                      <a:r>
                        <a:rPr sz="1000" spc="-10" dirty="0">
                          <a:latin typeface="Times New Roman"/>
                          <a:cs typeface="Times New Roman"/>
                        </a:rPr>
                        <a:t>8802.11.00.00.00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8802.11.00.00.00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6"/>
                  </a:ext>
                </a:extLst>
              </a:tr>
              <a:tr h="274906">
                <a:tc>
                  <a:txBody>
                    <a:bodyPr/>
                    <a:lstStyle/>
                    <a:p>
                      <a:pPr marL="18415">
                        <a:lnSpc>
                          <a:spcPct val="100000"/>
                        </a:lnSpc>
                        <a:spcBef>
                          <a:spcPts val="545"/>
                        </a:spcBef>
                      </a:pPr>
                      <a:r>
                        <a:rPr sz="1000" spc="-10" dirty="0">
                          <a:latin typeface="Times New Roman"/>
                          <a:cs typeface="Times New Roman"/>
                        </a:rPr>
                        <a:t>8802.12.00.00.00</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8802.12.00.00.00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7"/>
                  </a:ext>
                </a:extLst>
              </a:tr>
              <a:tr h="274906">
                <a:tc>
                  <a:txBody>
                    <a:bodyPr/>
                    <a:lstStyle/>
                    <a:p>
                      <a:pPr marL="18415">
                        <a:lnSpc>
                          <a:spcPct val="100000"/>
                        </a:lnSpc>
                        <a:spcBef>
                          <a:spcPts val="550"/>
                        </a:spcBef>
                      </a:pPr>
                      <a:r>
                        <a:rPr sz="1000" spc="-10" dirty="0">
                          <a:latin typeface="Times New Roman"/>
                          <a:cs typeface="Times New Roman"/>
                        </a:rPr>
                        <a:t>8802.20.00.10.00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50"/>
                        </a:spcBef>
                      </a:pPr>
                      <a:r>
                        <a:rPr sz="1000" spc="-10" dirty="0">
                          <a:latin typeface="Times New Roman"/>
                          <a:cs typeface="Times New Roman"/>
                        </a:rPr>
                        <a:t>8802.20.00.10.00</a:t>
                      </a:r>
                      <a:endParaRPr sz="1000" dirty="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8"/>
                  </a:ext>
                </a:extLst>
              </a:tr>
              <a:tr h="274906">
                <a:tc>
                  <a:txBody>
                    <a:bodyPr/>
                    <a:lstStyle/>
                    <a:p>
                      <a:pPr marL="18415">
                        <a:lnSpc>
                          <a:spcPct val="100000"/>
                        </a:lnSpc>
                        <a:spcBef>
                          <a:spcPts val="545"/>
                        </a:spcBef>
                      </a:pPr>
                      <a:r>
                        <a:rPr sz="1000" spc="-10" dirty="0">
                          <a:latin typeface="Times New Roman"/>
                          <a:cs typeface="Times New Roman"/>
                        </a:rPr>
                        <a:t>8802.20.00.20.00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8802.20.00.20.00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09"/>
                  </a:ext>
                </a:extLst>
              </a:tr>
              <a:tr h="274906">
                <a:tc>
                  <a:txBody>
                    <a:bodyPr/>
                    <a:lstStyle/>
                    <a:p>
                      <a:pPr marL="18415">
                        <a:lnSpc>
                          <a:spcPct val="100000"/>
                        </a:lnSpc>
                        <a:spcBef>
                          <a:spcPts val="545"/>
                        </a:spcBef>
                      </a:pPr>
                      <a:r>
                        <a:rPr sz="1000" spc="-10" dirty="0">
                          <a:latin typeface="Times New Roman"/>
                          <a:cs typeface="Times New Roman"/>
                        </a:rPr>
                        <a:t>8802.20.00.90.00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8802.20.00.90.00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0"/>
                  </a:ext>
                </a:extLst>
              </a:tr>
              <a:tr h="274906">
                <a:tc>
                  <a:txBody>
                    <a:bodyPr/>
                    <a:lstStyle/>
                    <a:p>
                      <a:pPr marL="18415">
                        <a:lnSpc>
                          <a:spcPct val="100000"/>
                        </a:lnSpc>
                        <a:spcBef>
                          <a:spcPts val="545"/>
                        </a:spcBef>
                      </a:pPr>
                      <a:r>
                        <a:rPr sz="1000" spc="-10" dirty="0">
                          <a:latin typeface="Times New Roman"/>
                          <a:cs typeface="Times New Roman"/>
                        </a:rPr>
                        <a:t>8802.30.00.10.00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8802.30.00.10.00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1"/>
                  </a:ext>
                </a:extLst>
              </a:tr>
              <a:tr h="274906">
                <a:tc>
                  <a:txBody>
                    <a:bodyPr/>
                    <a:lstStyle/>
                    <a:p>
                      <a:pPr marL="18415">
                        <a:lnSpc>
                          <a:spcPct val="100000"/>
                        </a:lnSpc>
                        <a:spcBef>
                          <a:spcPts val="545"/>
                        </a:spcBef>
                      </a:pPr>
                      <a:r>
                        <a:rPr sz="1000" spc="-10" dirty="0">
                          <a:latin typeface="Times New Roman"/>
                          <a:cs typeface="Times New Roman"/>
                        </a:rPr>
                        <a:t>8802.30.00.20.00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8802.30.00.20.00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2"/>
                  </a:ext>
                </a:extLst>
              </a:tr>
              <a:tr h="275522">
                <a:tc>
                  <a:txBody>
                    <a:bodyPr/>
                    <a:lstStyle/>
                    <a:p>
                      <a:pPr marL="18415">
                        <a:lnSpc>
                          <a:spcPct val="100000"/>
                        </a:lnSpc>
                        <a:spcBef>
                          <a:spcPts val="545"/>
                        </a:spcBef>
                      </a:pPr>
                      <a:r>
                        <a:rPr sz="1000" spc="-10" dirty="0">
                          <a:latin typeface="Times New Roman"/>
                          <a:cs typeface="Times New Roman"/>
                        </a:rPr>
                        <a:t>8802.30.00.90.00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8802.30.00.90.00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3"/>
                  </a:ext>
                </a:extLst>
              </a:tr>
              <a:tr h="274906">
                <a:tc>
                  <a:txBody>
                    <a:bodyPr/>
                    <a:lstStyle/>
                    <a:p>
                      <a:pPr marL="18415">
                        <a:lnSpc>
                          <a:spcPct val="100000"/>
                        </a:lnSpc>
                        <a:spcBef>
                          <a:spcPts val="545"/>
                        </a:spcBef>
                      </a:pPr>
                      <a:r>
                        <a:rPr sz="1000" spc="-10" dirty="0">
                          <a:latin typeface="Times New Roman"/>
                          <a:cs typeface="Times New Roman"/>
                        </a:rPr>
                        <a:t>8802.40.00.10.00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8802.40.00.10.00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4"/>
                  </a:ext>
                </a:extLst>
              </a:tr>
              <a:tr h="274906">
                <a:tc>
                  <a:txBody>
                    <a:bodyPr/>
                    <a:lstStyle/>
                    <a:p>
                      <a:pPr marL="18415">
                        <a:lnSpc>
                          <a:spcPct val="100000"/>
                        </a:lnSpc>
                        <a:spcBef>
                          <a:spcPts val="545"/>
                        </a:spcBef>
                      </a:pPr>
                      <a:r>
                        <a:rPr sz="1000" spc="-10" dirty="0">
                          <a:latin typeface="Times New Roman"/>
                          <a:cs typeface="Times New Roman"/>
                        </a:rPr>
                        <a:t>8802.40.00.90.00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8802.40.00.90.00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5"/>
                  </a:ext>
                </a:extLst>
              </a:tr>
              <a:tr h="274906">
                <a:tc>
                  <a:txBody>
                    <a:bodyPr/>
                    <a:lstStyle/>
                    <a:p>
                      <a:pPr marL="18415">
                        <a:lnSpc>
                          <a:spcPct val="100000"/>
                        </a:lnSpc>
                        <a:spcBef>
                          <a:spcPts val="545"/>
                        </a:spcBef>
                      </a:pPr>
                      <a:r>
                        <a:rPr sz="1000" spc="-10" dirty="0">
                          <a:latin typeface="Times New Roman"/>
                          <a:cs typeface="Times New Roman"/>
                        </a:rPr>
                        <a:t>8805.29.00.00.00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8805.29.00.00.00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6"/>
                  </a:ext>
                </a:extLst>
              </a:tr>
              <a:tr h="274906">
                <a:tc>
                  <a:txBody>
                    <a:bodyPr/>
                    <a:lstStyle/>
                    <a:p>
                      <a:pPr marL="18415">
                        <a:lnSpc>
                          <a:spcPct val="100000"/>
                        </a:lnSpc>
                        <a:spcBef>
                          <a:spcPts val="545"/>
                        </a:spcBef>
                      </a:pPr>
                      <a:r>
                        <a:rPr sz="1000" spc="-10" dirty="0">
                          <a:latin typeface="Times New Roman"/>
                          <a:cs typeface="Times New Roman"/>
                        </a:rPr>
                        <a:t>8806.10.10.00.00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8806.10.10.00.00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7"/>
                  </a:ext>
                </a:extLst>
              </a:tr>
              <a:tr h="274906">
                <a:tc>
                  <a:txBody>
                    <a:bodyPr/>
                    <a:lstStyle/>
                    <a:p>
                      <a:pPr marL="18415">
                        <a:lnSpc>
                          <a:spcPct val="100000"/>
                        </a:lnSpc>
                        <a:spcBef>
                          <a:spcPts val="545"/>
                        </a:spcBef>
                      </a:pPr>
                      <a:r>
                        <a:rPr sz="1000" spc="-10" dirty="0">
                          <a:latin typeface="Times New Roman"/>
                          <a:cs typeface="Times New Roman"/>
                        </a:rPr>
                        <a:t>8806.10.90.00.00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8806.10.90.00.00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8"/>
                  </a:ext>
                </a:extLst>
              </a:tr>
              <a:tr h="274906">
                <a:tc>
                  <a:txBody>
                    <a:bodyPr/>
                    <a:lstStyle/>
                    <a:p>
                      <a:pPr marL="18415">
                        <a:lnSpc>
                          <a:spcPct val="100000"/>
                        </a:lnSpc>
                        <a:spcBef>
                          <a:spcPts val="550"/>
                        </a:spcBef>
                      </a:pPr>
                      <a:r>
                        <a:rPr sz="1000" spc="-10" dirty="0">
                          <a:latin typeface="Times New Roman"/>
                          <a:cs typeface="Times New Roman"/>
                        </a:rPr>
                        <a:t>8806.22.10.00.00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50"/>
                        </a:spcBef>
                      </a:pPr>
                      <a:r>
                        <a:rPr sz="1000" spc="-25" dirty="0">
                          <a:latin typeface="Times New Roman"/>
                          <a:cs typeface="Times New Roman"/>
                        </a:rPr>
                        <a:t>(ç)</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50"/>
                        </a:spcBef>
                      </a:pPr>
                      <a:r>
                        <a:rPr sz="1000" spc="-10" dirty="0">
                          <a:latin typeface="Times New Roman"/>
                          <a:cs typeface="Times New Roman"/>
                        </a:rPr>
                        <a:t>8806.22.10.00.00</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50"/>
                        </a:spcBef>
                      </a:pPr>
                      <a:r>
                        <a:rPr sz="1000" spc="-25" dirty="0">
                          <a:latin typeface="Times New Roman"/>
                          <a:cs typeface="Times New Roman"/>
                        </a:rPr>
                        <a:t>(ç)</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50"/>
                        </a:spcBef>
                      </a:pPr>
                      <a:r>
                        <a:rPr sz="1000" spc="-50" dirty="0">
                          <a:latin typeface="Times New Roman"/>
                          <a:cs typeface="Times New Roman"/>
                        </a:rPr>
                        <a:t>X</a:t>
                      </a:r>
                      <a:endParaRPr sz="1000">
                        <a:latin typeface="Times New Roman"/>
                        <a:cs typeface="Times New Roman"/>
                      </a:endParaRPr>
                    </a:p>
                  </a:txBody>
                  <a:tcPr marL="0" marR="0" marT="4479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19"/>
                  </a:ext>
                </a:extLst>
              </a:tr>
              <a:tr h="274906">
                <a:tc>
                  <a:txBody>
                    <a:bodyPr/>
                    <a:lstStyle/>
                    <a:p>
                      <a:pPr marL="18415">
                        <a:lnSpc>
                          <a:spcPct val="100000"/>
                        </a:lnSpc>
                        <a:spcBef>
                          <a:spcPts val="545"/>
                        </a:spcBef>
                      </a:pPr>
                      <a:r>
                        <a:rPr sz="1000" spc="-10" dirty="0">
                          <a:latin typeface="Times New Roman"/>
                          <a:cs typeface="Times New Roman"/>
                        </a:rPr>
                        <a:t>8806.22.90.00.00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1430" algn="ctr">
                        <a:lnSpc>
                          <a:spcPct val="100000"/>
                        </a:lnSpc>
                        <a:spcBef>
                          <a:spcPts val="545"/>
                        </a:spcBef>
                      </a:pPr>
                      <a:r>
                        <a:rPr sz="1000" spc="-25" dirty="0">
                          <a:latin typeface="Times New Roman"/>
                          <a:cs typeface="Times New Roman"/>
                        </a:rPr>
                        <a:t>(ç)</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9525" algn="ctr">
                        <a:lnSpc>
                          <a:spcPct val="100000"/>
                        </a:lnSpc>
                        <a:spcBef>
                          <a:spcPts val="545"/>
                        </a:spcBef>
                      </a:pPr>
                      <a:r>
                        <a:rPr sz="1000" spc="-50" dirty="0">
                          <a:latin typeface="Times New Roman"/>
                          <a:cs typeface="Times New Roman"/>
                        </a:rPr>
                        <a:t>X</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0">
                        <a:lnSpc>
                          <a:spcPct val="100000"/>
                        </a:lnSpc>
                        <a:spcBef>
                          <a:spcPts val="545"/>
                        </a:spcBef>
                      </a:pPr>
                      <a:r>
                        <a:rPr sz="1000" spc="-10" dirty="0">
                          <a:latin typeface="Times New Roman"/>
                          <a:cs typeface="Times New Roman"/>
                        </a:rPr>
                        <a:t>8806.22.90.00.00</a:t>
                      </a:r>
                      <a:endParaRPr sz="100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marL="1905" algn="ctr">
                        <a:lnSpc>
                          <a:spcPct val="100000"/>
                        </a:lnSpc>
                        <a:spcBef>
                          <a:spcPts val="545"/>
                        </a:spcBef>
                      </a:pPr>
                      <a:r>
                        <a:rPr sz="1000" spc="-25" dirty="0">
                          <a:latin typeface="Times New Roman"/>
                          <a:cs typeface="Times New Roman"/>
                        </a:rPr>
                        <a:t>(ç)</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gn="ctr">
                        <a:lnSpc>
                          <a:spcPct val="100000"/>
                        </a:lnSpc>
                        <a:spcBef>
                          <a:spcPts val="545"/>
                        </a:spcBef>
                      </a:pPr>
                      <a:r>
                        <a:rPr sz="1000" spc="-50" dirty="0">
                          <a:latin typeface="Times New Roman"/>
                          <a:cs typeface="Times New Roman"/>
                        </a:rPr>
                        <a:t>X</a:t>
                      </a:r>
                      <a:endParaRPr sz="1000" dirty="0">
                        <a:latin typeface="Times New Roman"/>
                        <a:cs typeface="Times New Roman"/>
                      </a:endParaRPr>
                    </a:p>
                  </a:txBody>
                  <a:tcPr marL="0" marR="0" marT="443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tc>
                  <a:txBody>
                    <a:bodyPr/>
                    <a:lstStyle/>
                    <a:p>
                      <a:pPr>
                        <a:lnSpc>
                          <a:spcPct val="100000"/>
                        </a:lnSpc>
                      </a:pPr>
                      <a:endParaRPr sz="10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CFFFF"/>
                    </a:solidFill>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390312949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1504" y="305677"/>
            <a:ext cx="2313436" cy="1233702"/>
          </a:xfrm>
          <a:prstGeom prst="rect">
            <a:avLst/>
          </a:prstGeom>
        </p:spPr>
      </p:pic>
      <p:sp>
        <p:nvSpPr>
          <p:cNvPr id="6" name="Rectangle 5"/>
          <p:cNvSpPr>
            <a:spLocks noChangeArrowheads="1"/>
          </p:cNvSpPr>
          <p:nvPr/>
        </p:nvSpPr>
        <p:spPr bwMode="auto">
          <a:xfrm>
            <a:off x="1084082" y="1376313"/>
            <a:ext cx="9616155" cy="1569660"/>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ASKIYA ALMA SİSTEM                 7. BÖLÜM</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2265148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2225040" y="243840"/>
            <a:ext cx="10515600" cy="6346530"/>
          </a:xfrm>
        </p:spPr>
        <p:txBody>
          <a:bodyPr/>
          <a:lstStyle/>
          <a:p>
            <a:pPr marL="0" indent="0">
              <a:buNone/>
            </a:pPr>
            <a:endParaRPr lang="tr-TR" dirty="0">
              <a:latin typeface="Cambria" panose="02040503050406030204" pitchFamily="18" charset="0"/>
              <a:ea typeface="Cambria" panose="02040503050406030204" pitchFamily="18" charset="0"/>
            </a:endParaRPr>
          </a:p>
          <a:p>
            <a:pPr marL="0" indent="0">
              <a:buNone/>
            </a:pPr>
            <a:r>
              <a:rPr lang="tr-TR" dirty="0" smtClean="0">
                <a:latin typeface="Cambria" panose="02040503050406030204" pitchFamily="18" charset="0"/>
                <a:ea typeface="Cambria" panose="02040503050406030204" pitchFamily="18" charset="0"/>
              </a:rPr>
              <a:t>	</a:t>
            </a: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1253765" y="549421"/>
            <a:ext cx="8512404" cy="6040949"/>
          </a:xfrm>
          <a:prstGeom prst="rect">
            <a:avLst/>
          </a:prstGeom>
        </p:spPr>
        <p:txBody>
          <a:bodyPr wrap="square">
            <a:spAutoFit/>
          </a:bodyPr>
          <a:lstStyle/>
          <a:p>
            <a:pPr algn="just">
              <a:lnSpc>
                <a:spcPct val="107000"/>
              </a:lnSpc>
              <a:spcBef>
                <a:spcPts val="600"/>
              </a:spcBef>
              <a:spcAft>
                <a:spcPts val="0"/>
              </a:spcAft>
            </a:pPr>
            <a:r>
              <a:rPr lang="tr-TR" sz="2400" b="1" u="sng"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Gümrükte Tahsil Edilen Eş Etkili Vergiler; </a:t>
            </a:r>
          </a:p>
          <a:p>
            <a:pPr algn="just">
              <a:lnSpc>
                <a:spcPct val="107000"/>
              </a:lnSpc>
              <a:spcBef>
                <a:spcPts val="600"/>
              </a:spcBef>
            </a:pPr>
            <a:r>
              <a:rPr lang="tr-TR" sz="2400" dirty="0" smtClean="0"/>
              <a:t>1-Tek </a:t>
            </a:r>
            <a:r>
              <a:rPr lang="tr-TR" sz="2400" dirty="0"/>
              <a:t>ve Maktu Vergi, </a:t>
            </a:r>
            <a:endParaRPr lang="tr-TR" sz="2400" dirty="0" smtClean="0"/>
          </a:p>
          <a:p>
            <a:pPr algn="just">
              <a:lnSpc>
                <a:spcPct val="107000"/>
              </a:lnSpc>
              <a:spcBef>
                <a:spcPts val="600"/>
              </a:spcBef>
            </a:pPr>
            <a:r>
              <a:rPr lang="tr-TR" sz="2400" dirty="0" smtClean="0"/>
              <a:t>2-TRT </a:t>
            </a:r>
            <a:r>
              <a:rPr lang="tr-TR" sz="2400" dirty="0"/>
              <a:t>Bandrol Vergisi, </a:t>
            </a:r>
            <a:endParaRPr lang="tr-TR" sz="2400" dirty="0" smtClean="0"/>
          </a:p>
          <a:p>
            <a:pPr algn="just">
              <a:lnSpc>
                <a:spcPct val="107000"/>
              </a:lnSpc>
              <a:spcBef>
                <a:spcPts val="600"/>
              </a:spcBef>
            </a:pPr>
            <a:r>
              <a:rPr lang="tr-TR" sz="2400" dirty="0" smtClean="0"/>
              <a:t>3-Toplu </a:t>
            </a:r>
            <a:r>
              <a:rPr lang="tr-TR" sz="2400" dirty="0"/>
              <a:t>Konut Fonu, </a:t>
            </a:r>
            <a:endParaRPr lang="tr-TR" sz="2400" dirty="0" smtClean="0"/>
          </a:p>
          <a:p>
            <a:pPr algn="just">
              <a:lnSpc>
                <a:spcPct val="107000"/>
              </a:lnSpc>
              <a:spcBef>
                <a:spcPts val="600"/>
              </a:spcBef>
            </a:pPr>
            <a:r>
              <a:rPr lang="tr-TR" sz="2400" dirty="0" smtClean="0"/>
              <a:t>4-Kaynak </a:t>
            </a:r>
            <a:r>
              <a:rPr lang="tr-TR" sz="2400" dirty="0"/>
              <a:t>Kullanımı Destekleme Fonu, </a:t>
            </a:r>
            <a:endParaRPr lang="tr-TR" sz="2400" dirty="0" smtClean="0"/>
          </a:p>
          <a:p>
            <a:pPr algn="just">
              <a:lnSpc>
                <a:spcPct val="107000"/>
              </a:lnSpc>
              <a:spcBef>
                <a:spcPts val="600"/>
              </a:spcBef>
            </a:pPr>
            <a:r>
              <a:rPr lang="tr-TR" sz="2400" dirty="0" smtClean="0"/>
              <a:t>5-Anti-Damping </a:t>
            </a:r>
            <a:r>
              <a:rPr lang="tr-TR" sz="2400" dirty="0"/>
              <a:t>Vergisi, </a:t>
            </a:r>
            <a:endParaRPr lang="tr-TR" sz="2400" dirty="0" smtClean="0"/>
          </a:p>
          <a:p>
            <a:pPr algn="just">
              <a:lnSpc>
                <a:spcPct val="107000"/>
              </a:lnSpc>
              <a:spcBef>
                <a:spcPts val="600"/>
              </a:spcBef>
            </a:pPr>
            <a:r>
              <a:rPr lang="tr-TR" sz="2400" dirty="0" smtClean="0"/>
              <a:t>6-Telafi </a:t>
            </a:r>
            <a:r>
              <a:rPr lang="tr-TR" sz="2400" dirty="0"/>
              <a:t>Edici Vergi, </a:t>
            </a:r>
            <a:endParaRPr lang="tr-TR" sz="2400" dirty="0" smtClean="0"/>
          </a:p>
          <a:p>
            <a:pPr algn="just">
              <a:lnSpc>
                <a:spcPct val="107000"/>
              </a:lnSpc>
              <a:spcBef>
                <a:spcPts val="600"/>
              </a:spcBef>
            </a:pPr>
            <a:r>
              <a:rPr lang="tr-TR" sz="2400" dirty="0" smtClean="0"/>
              <a:t>7-Destekleme </a:t>
            </a:r>
            <a:r>
              <a:rPr lang="tr-TR" sz="2400" dirty="0"/>
              <a:t>ve Fiyat İstikrar Fonu, </a:t>
            </a:r>
            <a:endParaRPr lang="tr-TR" sz="2400" dirty="0" smtClean="0"/>
          </a:p>
          <a:p>
            <a:pPr algn="just">
              <a:lnSpc>
                <a:spcPct val="107000"/>
              </a:lnSpc>
              <a:spcBef>
                <a:spcPts val="600"/>
              </a:spcBef>
            </a:pPr>
            <a:r>
              <a:rPr lang="tr-TR" sz="2400" dirty="0" smtClean="0"/>
              <a:t>8-Tütün </a:t>
            </a:r>
            <a:r>
              <a:rPr lang="tr-TR" sz="2400" dirty="0"/>
              <a:t>Fonu, </a:t>
            </a:r>
            <a:endParaRPr lang="tr-TR" sz="2400" dirty="0" smtClean="0"/>
          </a:p>
          <a:p>
            <a:pPr algn="just">
              <a:lnSpc>
                <a:spcPct val="107000"/>
              </a:lnSpc>
              <a:spcBef>
                <a:spcPts val="600"/>
              </a:spcBef>
            </a:pPr>
            <a:r>
              <a:rPr lang="tr-TR" sz="2400" dirty="0" smtClean="0"/>
              <a:t>9-Ek </a:t>
            </a:r>
            <a:r>
              <a:rPr lang="tr-TR" sz="2400" dirty="0"/>
              <a:t>Mali Yükümlülükler, </a:t>
            </a:r>
            <a:endParaRPr lang="tr-TR" sz="2400" dirty="0" smtClean="0"/>
          </a:p>
          <a:p>
            <a:pPr algn="just">
              <a:lnSpc>
                <a:spcPct val="107000"/>
              </a:lnSpc>
              <a:spcBef>
                <a:spcPts val="600"/>
              </a:spcBef>
            </a:pPr>
            <a:r>
              <a:rPr lang="tr-TR" sz="2400" dirty="0" smtClean="0"/>
              <a:t>10-Kültür </a:t>
            </a:r>
            <a:r>
              <a:rPr lang="tr-TR" sz="2400" dirty="0"/>
              <a:t>Bakanlığı Kesintisi, </a:t>
            </a:r>
            <a:endParaRPr lang="tr-TR" sz="2400" dirty="0" smtClean="0"/>
          </a:p>
          <a:p>
            <a:pPr algn="just">
              <a:lnSpc>
                <a:spcPct val="107000"/>
              </a:lnSpc>
              <a:spcBef>
                <a:spcPts val="600"/>
              </a:spcBef>
            </a:pPr>
            <a:r>
              <a:rPr lang="tr-TR" sz="2400" dirty="0" smtClean="0"/>
              <a:t>11-Çevre </a:t>
            </a:r>
            <a:r>
              <a:rPr lang="tr-TR" sz="2400" dirty="0"/>
              <a:t>Katkı Pay’larından oluşmaktadır.</a:t>
            </a:r>
          </a:p>
          <a:p>
            <a:pPr algn="just">
              <a:lnSpc>
                <a:spcPct val="107000"/>
              </a:lnSpc>
              <a:spcBef>
                <a:spcPts val="600"/>
              </a:spcBef>
              <a:spcAft>
                <a:spcPts val="0"/>
              </a:spcAft>
            </a:pP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9701873"/>
      </p:ext>
    </p:extLst>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452486"/>
            <a:ext cx="11689237" cy="7248138"/>
          </a:xfrm>
          <a:prstGeom prst="rect">
            <a:avLst/>
          </a:prstGeom>
        </p:spPr>
        <p:txBody>
          <a:bodyPr wrap="square">
            <a:spAutoFit/>
          </a:bodyPr>
          <a:lstStyle/>
          <a:p>
            <a:pPr indent="450215" algn="just">
              <a:spcBef>
                <a:spcPts val="600"/>
              </a:spcBef>
            </a:pPr>
            <a:r>
              <a:rPr lang="tr-TR" sz="3600" b="1" u="sng" dirty="0">
                <a:solidFill>
                  <a:srgbClr val="FF0000"/>
                </a:solidFill>
              </a:rPr>
              <a:t>ASKIYA ALMA SİSTEMİNE İLİŞKİN TEBLİĞ</a:t>
            </a:r>
            <a:endParaRPr lang="tr-TR" sz="3600" u="sng" dirty="0">
              <a:solidFill>
                <a:srgbClr val="FF0000"/>
              </a:solidFill>
            </a:endParaRPr>
          </a:p>
          <a:p>
            <a:pPr indent="450215" algn="just">
              <a:spcBef>
                <a:spcPts val="600"/>
              </a:spcBef>
              <a:spcAft>
                <a:spcPts val="0"/>
              </a:spcAft>
            </a:pPr>
            <a:endParaRPr lang="tr-TR" sz="2800" dirty="0">
              <a:solidFill>
                <a:srgbClr val="000000"/>
              </a:solidFill>
              <a:latin typeface="Times New Roman" panose="02020603050405020304" pitchFamily="18" charset="0"/>
              <a:ea typeface="Times New Roman" panose="02020603050405020304" pitchFamily="18" charset="0"/>
            </a:endParaRPr>
          </a:p>
          <a:p>
            <a:r>
              <a:rPr lang="tr-TR" sz="3200" dirty="0" smtClean="0"/>
              <a:t>Bu </a:t>
            </a:r>
            <a:r>
              <a:rPr lang="tr-TR" sz="3200" dirty="0"/>
              <a:t>Tebliğin amacı, </a:t>
            </a:r>
            <a:endParaRPr lang="tr-TR" sz="3200" dirty="0" smtClean="0"/>
          </a:p>
          <a:p>
            <a:pPr marL="342900" indent="-342900">
              <a:buAutoNum type="arabicParenR"/>
            </a:pPr>
            <a:r>
              <a:rPr lang="tr-TR" sz="3200" dirty="0" smtClean="0"/>
              <a:t>Türkiye'deki </a:t>
            </a:r>
            <a:r>
              <a:rPr lang="tr-TR" sz="3200" dirty="0"/>
              <a:t>sanayicilerin rekabet güçlerini artırmak ve yeni iş alanlarının oluşturulmasını desteklemek, </a:t>
            </a:r>
            <a:endParaRPr lang="tr-TR" sz="3200" dirty="0" smtClean="0"/>
          </a:p>
          <a:p>
            <a:pPr marL="342900" indent="-342900">
              <a:buAutoNum type="arabicParenR"/>
            </a:pPr>
            <a:r>
              <a:rPr lang="tr-TR" sz="3200" dirty="0" smtClean="0"/>
              <a:t>üretim </a:t>
            </a:r>
            <a:r>
              <a:rPr lang="tr-TR" sz="3200" dirty="0"/>
              <a:t>sürecinde ihtiyaç duydukları hammadde, </a:t>
            </a:r>
            <a:endParaRPr lang="tr-TR" sz="3200" dirty="0" smtClean="0"/>
          </a:p>
          <a:p>
            <a:pPr marL="342900" indent="-342900">
              <a:buAutoNum type="arabicParenR"/>
            </a:pPr>
            <a:r>
              <a:rPr lang="tr-TR" sz="3200" dirty="0" smtClean="0"/>
              <a:t>yarı </a:t>
            </a:r>
            <a:r>
              <a:rPr lang="tr-TR" sz="3200" dirty="0"/>
              <a:t>mamul veya özel imalat niteliği taşıyan ürünlerden, </a:t>
            </a:r>
            <a:endParaRPr lang="tr-TR" sz="3200" dirty="0" smtClean="0"/>
          </a:p>
          <a:p>
            <a:pPr marL="342900" indent="-342900">
              <a:buAutoNum type="arabicParenR"/>
            </a:pPr>
            <a:r>
              <a:rPr lang="tr-TR" sz="3200" dirty="0" smtClean="0"/>
              <a:t>ülkemiz </a:t>
            </a:r>
            <a:r>
              <a:rPr lang="tr-TR" sz="3200" dirty="0"/>
              <a:t>ve Avrupa Birliği tarafından ortaklaşa uygulanan </a:t>
            </a:r>
            <a:endParaRPr lang="tr-TR" sz="3200" dirty="0" smtClean="0"/>
          </a:p>
          <a:p>
            <a:pPr marL="342900" indent="-342900">
              <a:buAutoNum type="arabicParenR"/>
            </a:pPr>
            <a:r>
              <a:rPr lang="tr-TR" sz="3200" dirty="0" smtClean="0"/>
              <a:t>Askıya </a:t>
            </a:r>
            <a:r>
              <a:rPr lang="tr-TR" sz="3200" dirty="0"/>
              <a:t>Alma Sistemine dâhil edilen ve edilmesi planlanan eşya için, </a:t>
            </a:r>
            <a:endParaRPr lang="tr-TR" sz="3200" dirty="0" smtClean="0"/>
          </a:p>
          <a:p>
            <a:pPr marL="342900" indent="-342900">
              <a:buAutoNum type="arabicParenR"/>
            </a:pPr>
            <a:r>
              <a:rPr lang="tr-TR" sz="3200" dirty="0" smtClean="0"/>
              <a:t>Askıya </a:t>
            </a:r>
            <a:r>
              <a:rPr lang="tr-TR" sz="3200" dirty="0"/>
              <a:t>Alma Sisteminin uygulanmasına ilişkin usul ve esaslarını düzenlemektir.</a:t>
            </a:r>
          </a:p>
          <a:p>
            <a:pPr indent="450215" algn="just">
              <a:spcBef>
                <a:spcPts val="600"/>
              </a:spcBef>
              <a:spcAft>
                <a:spcPts val="0"/>
              </a:spcAft>
            </a:pPr>
            <a:endParaRPr lang="tr-TR" sz="28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solidFill>
                <a:srgbClr val="000000"/>
              </a:solidFill>
              <a:effectLst/>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20704359"/>
      </p:ext>
    </p:extLst>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452486"/>
            <a:ext cx="11689237" cy="6124754"/>
          </a:xfrm>
          <a:prstGeom prst="rect">
            <a:avLst/>
          </a:prstGeom>
        </p:spPr>
        <p:txBody>
          <a:bodyPr wrap="square">
            <a:spAutoFit/>
          </a:bodyPr>
          <a:lstStyle/>
          <a:p>
            <a:r>
              <a:rPr lang="tr-TR" sz="2800" dirty="0" smtClean="0"/>
              <a:t>Bu </a:t>
            </a:r>
            <a:r>
              <a:rPr lang="tr-TR" sz="2800" dirty="0"/>
              <a:t>Tebliğde geçen</a:t>
            </a:r>
            <a:r>
              <a:rPr lang="tr-TR" sz="2800" dirty="0" smtClean="0"/>
              <a:t>;</a:t>
            </a:r>
            <a:endParaRPr lang="tr-TR" sz="2800" dirty="0"/>
          </a:p>
          <a:p>
            <a:r>
              <a:rPr lang="tr-TR" sz="2800" b="1" u="sng" dirty="0" smtClean="0">
                <a:solidFill>
                  <a:srgbClr val="FF0000"/>
                </a:solidFill>
              </a:rPr>
              <a:t>Askıya </a:t>
            </a:r>
            <a:r>
              <a:rPr lang="tr-TR" sz="2800" b="1" u="sng" dirty="0">
                <a:solidFill>
                  <a:srgbClr val="FF0000"/>
                </a:solidFill>
              </a:rPr>
              <a:t>Alma: </a:t>
            </a:r>
            <a:r>
              <a:rPr lang="tr-TR" sz="2800" dirty="0"/>
              <a:t>Askıya Alma Sistemi kapsamında sınırsız miktarda tanınan gümrük vergisi muafiyetini</a:t>
            </a:r>
            <a:r>
              <a:rPr lang="tr-TR" sz="2800" dirty="0" smtClean="0"/>
              <a:t>,</a:t>
            </a:r>
          </a:p>
          <a:p>
            <a:endParaRPr lang="tr-TR" sz="2800" dirty="0"/>
          </a:p>
          <a:p>
            <a:r>
              <a:rPr lang="tr-TR" sz="2800" b="1" u="sng" dirty="0" smtClean="0">
                <a:solidFill>
                  <a:srgbClr val="FF0000"/>
                </a:solidFill>
              </a:rPr>
              <a:t>Askıya </a:t>
            </a:r>
            <a:r>
              <a:rPr lang="tr-TR" sz="2800" b="1" u="sng" dirty="0">
                <a:solidFill>
                  <a:srgbClr val="FF0000"/>
                </a:solidFill>
              </a:rPr>
              <a:t>Alma Sistemi: </a:t>
            </a:r>
            <a:r>
              <a:rPr lang="tr-TR" sz="2800" dirty="0"/>
              <a:t>1 inci maddede belirtilen ürünlere, sınırlı veya sınırsız miktarlarda, geçici bir dönem için geçerli olmak üzere tanınan gümrük vergisi muafiyetine ilişkin düzenlemeler bütününü</a:t>
            </a:r>
            <a:r>
              <a:rPr lang="tr-TR" sz="2800" dirty="0" smtClean="0"/>
              <a:t>,</a:t>
            </a:r>
          </a:p>
          <a:p>
            <a:endParaRPr lang="tr-TR" sz="2800" dirty="0"/>
          </a:p>
          <a:p>
            <a:r>
              <a:rPr lang="tr-TR" sz="2800" b="1" u="sng" dirty="0" smtClean="0">
                <a:solidFill>
                  <a:srgbClr val="FF0000"/>
                </a:solidFill>
              </a:rPr>
              <a:t>Kısmi </a:t>
            </a:r>
            <a:r>
              <a:rPr lang="tr-TR" sz="2800" b="1" u="sng" dirty="0">
                <a:solidFill>
                  <a:srgbClr val="FF0000"/>
                </a:solidFill>
              </a:rPr>
              <a:t>Askıya Alma: </a:t>
            </a:r>
            <a:r>
              <a:rPr lang="tr-TR" sz="2800" dirty="0"/>
              <a:t>Askıya Alma Sistemi kapsamında sınırsız miktarda tanınan gümrük vergisi indirimini</a:t>
            </a:r>
            <a:r>
              <a:rPr lang="tr-TR" sz="2800" dirty="0" smtClean="0"/>
              <a:t>,</a:t>
            </a:r>
          </a:p>
          <a:p>
            <a:endParaRPr lang="tr-TR" sz="2800" dirty="0"/>
          </a:p>
          <a:p>
            <a:r>
              <a:rPr lang="tr-TR" sz="2800" b="1" u="sng" dirty="0" smtClean="0">
                <a:solidFill>
                  <a:srgbClr val="FF0000"/>
                </a:solidFill>
              </a:rPr>
              <a:t>Otonom </a:t>
            </a:r>
            <a:r>
              <a:rPr lang="tr-TR" sz="2800" b="1" u="sng" dirty="0">
                <a:solidFill>
                  <a:srgbClr val="FF0000"/>
                </a:solidFill>
              </a:rPr>
              <a:t>Tarife Kontenjanı (Kota): </a:t>
            </a:r>
            <a:r>
              <a:rPr lang="tr-TR" sz="2800" dirty="0"/>
              <a:t>Askıya Alma Sistemi kapsamında </a:t>
            </a:r>
            <a:r>
              <a:rPr lang="tr-TR" sz="2800" dirty="0" smtClean="0"/>
              <a:t>sınırlı miktarda </a:t>
            </a:r>
            <a:r>
              <a:rPr lang="tr-TR" sz="2800" dirty="0"/>
              <a:t>tanınan ve ulusal mevzuata göre düzenlenen gümrük vergisi muafiyetini</a:t>
            </a:r>
            <a:r>
              <a:rPr lang="tr-TR" sz="2800" dirty="0" smtClean="0"/>
              <a:t>,</a:t>
            </a:r>
          </a:p>
        </p:txBody>
      </p:sp>
    </p:spTree>
    <p:extLst>
      <p:ext uri="{BB962C8B-B14F-4D97-AF65-F5344CB8AC3E}">
        <p14:creationId xmlns:p14="http://schemas.microsoft.com/office/powerpoint/2010/main" val="2074481043"/>
      </p:ext>
    </p:extLst>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6124754"/>
          </a:xfrm>
          <a:prstGeom prst="rect">
            <a:avLst/>
          </a:prstGeom>
        </p:spPr>
        <p:txBody>
          <a:bodyPr wrap="square">
            <a:spAutoFit/>
          </a:bodyPr>
          <a:lstStyle/>
          <a:p>
            <a:r>
              <a:rPr lang="tr-TR" sz="3200" b="1" u="sng" dirty="0" smtClean="0">
                <a:solidFill>
                  <a:srgbClr val="FF0000"/>
                </a:solidFill>
              </a:rPr>
              <a:t>Hangi Durumda Askıya </a:t>
            </a:r>
            <a:r>
              <a:rPr lang="tr-TR" sz="3200" b="1" u="sng" dirty="0">
                <a:solidFill>
                  <a:srgbClr val="FF0000"/>
                </a:solidFill>
              </a:rPr>
              <a:t>Alma </a:t>
            </a:r>
            <a:r>
              <a:rPr lang="tr-TR" sz="3200" b="1" u="sng" dirty="0" smtClean="0">
                <a:solidFill>
                  <a:srgbClr val="FF0000"/>
                </a:solidFill>
              </a:rPr>
              <a:t>Sistemi Uygulanmaz?</a:t>
            </a:r>
          </a:p>
          <a:p>
            <a:endParaRPr lang="tr-TR" sz="2400" dirty="0"/>
          </a:p>
          <a:p>
            <a:pPr marL="342900" indent="-342900">
              <a:buAutoNum type="arabicParenR"/>
            </a:pPr>
            <a:r>
              <a:rPr lang="tr-TR" sz="2400" dirty="0" smtClean="0"/>
              <a:t>Başvuru </a:t>
            </a:r>
            <a:r>
              <a:rPr lang="tr-TR" sz="2400" dirty="0"/>
              <a:t>konusu ürünün aynısının, eşdeğerinin veya ikamesinin AB veya Türkiye'de üretiminin olması</a:t>
            </a:r>
            <a:r>
              <a:rPr lang="tr-TR" sz="2400" dirty="0" smtClean="0"/>
              <a:t>,</a:t>
            </a:r>
          </a:p>
          <a:p>
            <a:pPr marL="342900" indent="-342900">
              <a:buAutoNum type="arabicParenR"/>
            </a:pPr>
            <a:endParaRPr lang="tr-TR" sz="2400" dirty="0"/>
          </a:p>
          <a:p>
            <a:r>
              <a:rPr lang="tr-TR" sz="2400" dirty="0" smtClean="0"/>
              <a:t>2) </a:t>
            </a:r>
            <a:r>
              <a:rPr lang="tr-TR" sz="2400" dirty="0"/>
              <a:t>Başvuru konusu ürünün nihai ürün olması</a:t>
            </a:r>
            <a:r>
              <a:rPr lang="tr-TR" sz="2400" dirty="0" smtClean="0"/>
              <a:t>,</a:t>
            </a:r>
          </a:p>
          <a:p>
            <a:endParaRPr lang="tr-TR" sz="2400" dirty="0"/>
          </a:p>
          <a:p>
            <a:r>
              <a:rPr lang="tr-TR" sz="2400" dirty="0" smtClean="0"/>
              <a:t>3)Başvuru </a:t>
            </a:r>
            <a:r>
              <a:rPr lang="tr-TR" sz="2400" dirty="0"/>
              <a:t>konusu ürünün AB ve Türkiye'deki üreticilerce üçüncü ülkeden ithal edilmesine engel teşkil edecek şekilde bir ayrıcalıklı ticari anlaşma kapsamına girmesi</a:t>
            </a:r>
            <a:r>
              <a:rPr lang="tr-TR" sz="2400" dirty="0" smtClean="0"/>
              <a:t>,</a:t>
            </a:r>
          </a:p>
          <a:p>
            <a:endParaRPr lang="tr-TR" sz="2400" dirty="0"/>
          </a:p>
          <a:p>
            <a:r>
              <a:rPr lang="tr-TR" sz="2400" dirty="0" smtClean="0"/>
              <a:t>4) </a:t>
            </a:r>
            <a:r>
              <a:rPr lang="tr-TR" sz="2400" dirty="0"/>
              <a:t>Ürünün fikri mülkiyet hakları kapsamında korunuyor olması</a:t>
            </a:r>
            <a:r>
              <a:rPr lang="tr-TR" sz="2400" dirty="0" smtClean="0"/>
              <a:t>,</a:t>
            </a:r>
          </a:p>
          <a:p>
            <a:endParaRPr lang="tr-TR" sz="2400" dirty="0"/>
          </a:p>
          <a:p>
            <a:r>
              <a:rPr lang="tr-TR" sz="2400" dirty="0" smtClean="0"/>
              <a:t>5) </a:t>
            </a:r>
            <a:r>
              <a:rPr lang="tr-TR" sz="2400" dirty="0"/>
              <a:t>Başvuru sahibinin ilgili ürünü sadece ticari amaçla ithal etmesi</a:t>
            </a:r>
            <a:r>
              <a:rPr lang="tr-TR" sz="2400" dirty="0" smtClean="0"/>
              <a:t>,</a:t>
            </a:r>
          </a:p>
          <a:p>
            <a:endParaRPr lang="tr-TR" sz="2400" dirty="0"/>
          </a:p>
          <a:p>
            <a:r>
              <a:rPr lang="tr-TR" sz="2400" dirty="0" smtClean="0"/>
              <a:t>6) </a:t>
            </a:r>
            <a:r>
              <a:rPr lang="tr-TR" sz="2400" dirty="0"/>
              <a:t>Başvurunun dış ticaret politikası uygulamalarını bozucu etkiye sahip olması durumlarının herhangi birinde uygulanma</a:t>
            </a:r>
            <a:r>
              <a:rPr lang="tr-TR" dirty="0"/>
              <a:t>z.</a:t>
            </a:r>
          </a:p>
        </p:txBody>
      </p:sp>
    </p:spTree>
    <p:extLst>
      <p:ext uri="{BB962C8B-B14F-4D97-AF65-F5344CB8AC3E}">
        <p14:creationId xmlns:p14="http://schemas.microsoft.com/office/powerpoint/2010/main" val="1234549757"/>
      </p:ext>
    </p:extLst>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lnSpcReduction="10000"/>
          </a:bodyPr>
          <a:lstStyle/>
          <a:p>
            <a:r>
              <a:rPr lang="tr-TR" b="1" dirty="0"/>
              <a:t>Ürün kapsamı ve tanımlaması</a:t>
            </a:r>
            <a:endParaRPr lang="tr-TR" dirty="0"/>
          </a:p>
          <a:p>
            <a:pPr marL="0" indent="0">
              <a:buNone/>
            </a:pPr>
            <a:r>
              <a:rPr lang="tr-TR" dirty="0" smtClean="0"/>
              <a:t>Askıya </a:t>
            </a:r>
            <a:r>
              <a:rPr lang="tr-TR" dirty="0"/>
              <a:t>Alma Sistemine konu ürünler, </a:t>
            </a:r>
            <a:endParaRPr lang="tr-TR" dirty="0" smtClean="0"/>
          </a:p>
          <a:p>
            <a:pPr marL="0" indent="0">
              <a:buNone/>
            </a:pPr>
            <a:r>
              <a:rPr lang="tr-TR" dirty="0" smtClean="0"/>
              <a:t>AB </a:t>
            </a:r>
            <a:r>
              <a:rPr lang="tr-TR" dirty="0"/>
              <a:t>veya Türkiye'deki üreticilerin üretimlerinde kullanacakları hammadde, yarı mamul ya da imalat bileşenleri olmalıdır.</a:t>
            </a:r>
          </a:p>
          <a:p>
            <a:pPr marL="0" indent="0">
              <a:buNone/>
            </a:pPr>
            <a:r>
              <a:rPr lang="tr-TR" u="sng" dirty="0" smtClean="0">
                <a:solidFill>
                  <a:srgbClr val="FF0000"/>
                </a:solidFill>
              </a:rPr>
              <a:t>Aşağıdaki </a:t>
            </a:r>
            <a:r>
              <a:rPr lang="tr-TR" u="sng" dirty="0">
                <a:solidFill>
                  <a:srgbClr val="FF0000"/>
                </a:solidFill>
              </a:rPr>
              <a:t>özelliklerden en az birini haiz nihai ürünler Askıya Alma Sistemine konu edilemez:</a:t>
            </a:r>
          </a:p>
          <a:p>
            <a:r>
              <a:rPr lang="tr-TR" dirty="0"/>
              <a:t>1</a:t>
            </a:r>
            <a:r>
              <a:rPr lang="tr-TR" dirty="0" smtClean="0"/>
              <a:t>) </a:t>
            </a:r>
            <a:r>
              <a:rPr lang="tr-TR" dirty="0"/>
              <a:t>Nihai tüketiciye satışa hazır olan.</a:t>
            </a:r>
          </a:p>
          <a:p>
            <a:r>
              <a:rPr lang="tr-TR" dirty="0"/>
              <a:t>2</a:t>
            </a:r>
            <a:r>
              <a:rPr lang="tr-TR" dirty="0" smtClean="0"/>
              <a:t>) </a:t>
            </a:r>
            <a:r>
              <a:rPr lang="tr-TR" dirty="0" err="1"/>
              <a:t>Demonte</a:t>
            </a:r>
            <a:r>
              <a:rPr lang="tr-TR" dirty="0"/>
              <a:t> edilmiş olan.</a:t>
            </a:r>
          </a:p>
          <a:p>
            <a:r>
              <a:rPr lang="tr-TR" dirty="0"/>
              <a:t>3</a:t>
            </a:r>
            <a:r>
              <a:rPr lang="tr-TR" dirty="0" smtClean="0"/>
              <a:t>) </a:t>
            </a:r>
            <a:r>
              <a:rPr lang="tr-TR" dirty="0"/>
              <a:t>Asli bir işleme ya da dönüşüme tabi tutulmayacak olan.</a:t>
            </a:r>
          </a:p>
          <a:p>
            <a:r>
              <a:rPr lang="tr-TR" dirty="0"/>
              <a:t>4</a:t>
            </a:r>
            <a:r>
              <a:rPr lang="tr-TR" dirty="0" smtClean="0"/>
              <a:t>) </a:t>
            </a:r>
            <a:r>
              <a:rPr lang="tr-TR" dirty="0"/>
              <a:t>Bitmiş ürünün asli özelliklerine sahip olan.</a:t>
            </a:r>
          </a:p>
          <a:p>
            <a:pPr marL="0" indent="0">
              <a:buNone/>
            </a:pPr>
            <a:r>
              <a:rPr lang="tr-TR" dirty="0" smtClean="0"/>
              <a:t>Askıya </a:t>
            </a:r>
            <a:r>
              <a:rPr lang="tr-TR" dirty="0"/>
              <a:t>Alma Sistemine tabi olacak ürünün kullanımı belirli bir amaç ile sınırlandırılmış ise söz konusu ürünün </a:t>
            </a:r>
            <a:r>
              <a:rPr lang="tr-TR" b="1" u="sng" dirty="0">
                <a:solidFill>
                  <a:srgbClr val="FF0000"/>
                </a:solidFill>
              </a:rPr>
              <a:t>Askıya Alma Sistemi kapsamında ithal edilmesinde gümrük mevzuatının nihai kullanıma ilişkin hükümleri esas alınır</a:t>
            </a:r>
            <a:endParaRPr lang="tr-TR" sz="3200" b="1" i="1" u="sng" dirty="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06260830"/>
      </p:ext>
    </p:extLst>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5355312"/>
          </a:xfrm>
          <a:prstGeom prst="rect">
            <a:avLst/>
          </a:prstGeom>
        </p:spPr>
        <p:txBody>
          <a:bodyPr wrap="square">
            <a:spAutoFit/>
          </a:bodyPr>
          <a:lstStyle/>
          <a:p>
            <a:endParaRPr lang="tr-TR" dirty="0" smtClean="0"/>
          </a:p>
          <a:p>
            <a:endParaRPr lang="tr-TR" dirty="0"/>
          </a:p>
          <a:p>
            <a:r>
              <a:rPr lang="tr-TR" sz="3200" dirty="0" smtClean="0"/>
              <a:t>Askıya </a:t>
            </a:r>
            <a:r>
              <a:rPr lang="tr-TR" sz="3200" dirty="0"/>
              <a:t>alma başvuru sürecinde AB veya Türkiye'de başvuru konusu ürünün üretiminin bulunduğunun </a:t>
            </a:r>
            <a:r>
              <a:rPr lang="tr-TR" sz="3200" dirty="0" smtClean="0"/>
              <a:t>ancak </a:t>
            </a:r>
            <a:r>
              <a:rPr lang="tr-TR" sz="3200" dirty="0"/>
              <a:t>bu üretimin yeterli olmadığının tespit edilmesi durumunda, </a:t>
            </a:r>
            <a:r>
              <a:rPr lang="tr-TR" sz="3200" dirty="0" smtClean="0"/>
              <a:t>askıya </a:t>
            </a:r>
            <a:r>
              <a:rPr lang="tr-TR" sz="3200" dirty="0"/>
              <a:t>alma talebi </a:t>
            </a:r>
            <a:r>
              <a:rPr lang="tr-TR" sz="3200" b="1" u="sng" dirty="0">
                <a:solidFill>
                  <a:srgbClr val="FF0000"/>
                </a:solidFill>
              </a:rPr>
              <a:t>tarife kontenjanına çevrilebilir veya kısmi askıya alma uygulanabilir</a:t>
            </a:r>
            <a:r>
              <a:rPr lang="tr-TR" sz="3200" b="1" u="sng" dirty="0" smtClean="0">
                <a:solidFill>
                  <a:srgbClr val="FF0000"/>
                </a:solidFill>
              </a:rPr>
              <a:t>.</a:t>
            </a:r>
          </a:p>
          <a:p>
            <a:endParaRPr lang="tr-TR" sz="3200" b="1" u="sng" dirty="0">
              <a:solidFill>
                <a:srgbClr val="FF0000"/>
              </a:solidFill>
            </a:endParaRPr>
          </a:p>
          <a:p>
            <a:r>
              <a:rPr lang="tr-TR" sz="3200" dirty="0" smtClean="0"/>
              <a:t>Bir </a:t>
            </a:r>
            <a:r>
              <a:rPr lang="tr-TR" sz="3200" dirty="0"/>
              <a:t>ürünün askıya alma sisteminden yararlanabilmesi için başvuru konusu ürünün ithalatında,  </a:t>
            </a:r>
            <a:r>
              <a:rPr lang="tr-TR" sz="3200" b="1" u="sng" dirty="0" smtClean="0">
                <a:solidFill>
                  <a:srgbClr val="FF0000"/>
                </a:solidFill>
              </a:rPr>
              <a:t>askıya </a:t>
            </a:r>
            <a:r>
              <a:rPr lang="tr-TR" sz="3200" b="1" u="sng" dirty="0">
                <a:solidFill>
                  <a:srgbClr val="FF0000"/>
                </a:solidFill>
              </a:rPr>
              <a:t>alma sonrası tahsil edilmeyecek gümrük vergisi tutarının yıllık 15.000 avro karşılığı Türk Lirasından az olmaması gerekir.</a:t>
            </a:r>
          </a:p>
          <a:p>
            <a:endParaRPr lang="tr-TR" dirty="0"/>
          </a:p>
        </p:txBody>
      </p:sp>
    </p:spTree>
    <p:extLst>
      <p:ext uri="{BB962C8B-B14F-4D97-AF65-F5344CB8AC3E}">
        <p14:creationId xmlns:p14="http://schemas.microsoft.com/office/powerpoint/2010/main" val="1492460443"/>
      </p:ext>
    </p:extLst>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5011821"/>
          </a:xfrm>
          <a:prstGeom prst="rect">
            <a:avLst/>
          </a:prstGeom>
        </p:spPr>
        <p:txBody>
          <a:bodyPr wrap="square">
            <a:spAutoFit/>
          </a:bodyPr>
          <a:lstStyle/>
          <a:p>
            <a:pPr indent="450215" algn="just">
              <a:lnSpc>
                <a:spcPct val="106000"/>
              </a:lnSpc>
              <a:spcBef>
                <a:spcPts val="600"/>
              </a:spcBef>
              <a:spcAft>
                <a:spcPts val="0"/>
              </a:spcAft>
            </a:pP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Müzakereler</a:t>
            </a:r>
          </a:p>
          <a:p>
            <a:pPr indent="450215" algn="just">
              <a:lnSpc>
                <a:spcPct val="106000"/>
              </a:lnSpc>
              <a:spcBef>
                <a:spcPts val="600"/>
              </a:spcBef>
            </a:pPr>
            <a:r>
              <a:rPr lang="tr-TR" dirty="0"/>
              <a:t>ETSG: Avrupa Komisyonu Ekonomik Tarife Sorunları Grubunu</a:t>
            </a:r>
            <a:r>
              <a:rPr lang="tr-TR" dirty="0" smtClean="0"/>
              <a:t>,</a:t>
            </a: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6000"/>
              </a:lnSpc>
              <a:spcBef>
                <a:spcPts val="600"/>
              </a:spcBef>
              <a:spcAft>
                <a:spcPts val="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Başvurular </a:t>
            </a:r>
            <a:r>
              <a:rPr lang="tr-TR" sz="2000" dirty="0">
                <a:latin typeface="Times New Roman" panose="02020603050405020304" pitchFamily="18" charset="0"/>
                <a:ea typeface="Calibri" panose="020F0502020204030204" pitchFamily="34" charset="0"/>
                <a:cs typeface="Times New Roman" panose="02020603050405020304" pitchFamily="18" charset="0"/>
              </a:rPr>
              <a:t>ETSG bünyesinde yılda iki dönemde müzakere edilir ve her dönem üç toplantıdan oluşur.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6000"/>
              </a:lnSpc>
              <a:spcBef>
                <a:spcPts val="600"/>
              </a:spcBef>
              <a:spcAft>
                <a:spcPts val="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(2) Her bir dönemde müzakere edilecek ürünlere ilişkin AB Komisyonunca yayımlanan listenin orijinal nüshası, Bakanlık internet sitesinde </a:t>
            </a:r>
            <a:r>
              <a:rPr lang="tr-TR" sz="2000"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3"/>
              </a:rPr>
              <a:t>https://ticaret.gov.tr/ithalat/askiya-alma-ve-tarife-kontenjani/askiya-alma-sistemi</a:t>
            </a:r>
            <a:r>
              <a:rPr lang="tr-TR"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bağlantısında</a:t>
            </a:r>
            <a:r>
              <a:rPr lang="tr-TR" sz="2000" dirty="0">
                <a:latin typeface="Times New Roman" panose="02020603050405020304" pitchFamily="18" charset="0"/>
                <a:ea typeface="Calibri" panose="020F0502020204030204" pitchFamily="34" charset="0"/>
                <a:cs typeface="Times New Roman" panose="02020603050405020304" pitchFamily="18" charset="0"/>
              </a:rPr>
              <a:t> duyurulur.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6000"/>
              </a:lnSpc>
              <a:spcBef>
                <a:spcPts val="600"/>
              </a:spcBef>
              <a:spcAft>
                <a:spcPts val="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(3)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Müzakerelerin tamamlanmasını müteakiben AB Konseyi tarafından gümrük vergisi askıya alınması kararlaştırılan ürünler, </a:t>
            </a:r>
            <a:r>
              <a:rPr lang="tr-TR" sz="2000"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AB ile eşzamanlı olarak her yıl 1 Ocak ve 1 Temmuz tarihleri itibarıyla yürürlüğe giren düzenlemeyle İthalat Rejimi </a:t>
            </a:r>
            <a:r>
              <a:rPr lang="tr-TR" sz="2000"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hlinkClick r:id="rId4"/>
              </a:rPr>
              <a:t>Kararı</a:t>
            </a:r>
            <a:r>
              <a:rPr lang="tr-TR" sz="2000"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Eki V Sayılı Listede güncellenir.</a:t>
            </a:r>
            <a:endParaRPr lang="tr-TR" sz="20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6000"/>
              </a:lnSpc>
              <a:spcBef>
                <a:spcPts val="600"/>
              </a:spcBef>
              <a:spcAft>
                <a:spcPts val="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(4) </a:t>
            </a:r>
            <a:r>
              <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Bahse konu müzakereler sonucunda tespit edilen tarife kontenjanlarının dağıtımı,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Cumhurbaşkanı Kararına </a:t>
            </a:r>
            <a:r>
              <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istinaden hazırlanan tarife kontenjanının dağıtım usul ve esaslarına ilişkin tebliğler çerçevesinde yapılır.</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591767"/>
      </p:ext>
    </p:extLst>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1504" y="305677"/>
            <a:ext cx="2313436" cy="1233702"/>
          </a:xfrm>
          <a:prstGeom prst="rect">
            <a:avLst/>
          </a:prstGeom>
        </p:spPr>
      </p:pic>
      <p:sp>
        <p:nvSpPr>
          <p:cNvPr id="6" name="Rectangle 5"/>
          <p:cNvSpPr>
            <a:spLocks noChangeArrowheads="1"/>
          </p:cNvSpPr>
          <p:nvPr/>
        </p:nvSpPr>
        <p:spPr bwMode="auto">
          <a:xfrm>
            <a:off x="1084082" y="1376313"/>
            <a:ext cx="9616155" cy="2308324"/>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GÜMRÜK CEZALARINDA UZLAŞMA</a:t>
            </a:r>
            <a:endParaRPr lang="tr-TR" sz="4800" b="1" dirty="0">
              <a:solidFill>
                <a:schemeClr val="accent5">
                  <a:lumMod val="75000"/>
                </a:schemeClr>
              </a:solidFill>
              <a:latin typeface="Times New Roman" pitchFamily="18" charset="0"/>
            </a:endParaRPr>
          </a:p>
          <a:p>
            <a:pPr algn="ctr" eaLnBrk="0" hangingPunct="0"/>
            <a:r>
              <a:rPr lang="tr-TR" sz="4800" b="1" dirty="0" smtClean="0">
                <a:solidFill>
                  <a:schemeClr val="accent5">
                    <a:lumMod val="75000"/>
                  </a:schemeClr>
                </a:solidFill>
                <a:latin typeface="Times New Roman" pitchFamily="18" charset="0"/>
              </a:rPr>
              <a:t>8. BÖLÜM</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3298189798"/>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fontScale="85000" lnSpcReduction="20000"/>
          </a:bodyPr>
          <a:lstStyle/>
          <a:p>
            <a:pPr marL="0" indent="0">
              <a:lnSpc>
                <a:spcPct val="80000"/>
              </a:lnSpc>
              <a:spcAft>
                <a:spcPts val="1800"/>
              </a:spcAft>
              <a:buNone/>
              <a:defRPr/>
            </a:pPr>
            <a:r>
              <a:rPr lang="tr-TR" sz="3300" b="1" u="sng" dirty="0" smtClean="0">
                <a:solidFill>
                  <a:srgbClr val="FF0000"/>
                </a:solidFill>
              </a:rPr>
              <a:t>Bu </a:t>
            </a:r>
            <a:r>
              <a:rPr lang="tr-TR" sz="3300" b="1" u="sng" dirty="0">
                <a:solidFill>
                  <a:srgbClr val="FF0000"/>
                </a:solidFill>
              </a:rPr>
              <a:t>Yönetmeliğin amacı, </a:t>
            </a:r>
            <a:endParaRPr lang="tr-TR" sz="3300" b="1" u="sng" dirty="0" smtClean="0">
              <a:solidFill>
                <a:srgbClr val="FF0000"/>
              </a:solidFill>
            </a:endParaRPr>
          </a:p>
          <a:p>
            <a:pPr marL="0" indent="0">
              <a:lnSpc>
                <a:spcPct val="80000"/>
              </a:lnSpc>
              <a:spcAft>
                <a:spcPts val="1800"/>
              </a:spcAft>
              <a:buNone/>
              <a:defRPr/>
            </a:pPr>
            <a:r>
              <a:rPr lang="tr-TR" u="sng" dirty="0" smtClean="0">
                <a:hlinkClick r:id="rId3"/>
              </a:rPr>
              <a:t>4458</a:t>
            </a:r>
            <a:r>
              <a:rPr lang="tr-TR" dirty="0" smtClean="0"/>
              <a:t> </a:t>
            </a:r>
            <a:r>
              <a:rPr lang="tr-TR" dirty="0"/>
              <a:t>sayılı Gümrük Kanununun </a:t>
            </a:r>
            <a:r>
              <a:rPr lang="tr-TR" u="sng" dirty="0">
                <a:hlinkClick r:id="rId4"/>
              </a:rPr>
              <a:t>244 üncü</a:t>
            </a:r>
            <a:r>
              <a:rPr lang="tr-TR" dirty="0"/>
              <a:t> maddesinde </a:t>
            </a:r>
            <a:r>
              <a:rPr lang="tr-TR" dirty="0" smtClean="0"/>
              <a:t>düzenlenen </a:t>
            </a:r>
            <a:r>
              <a:rPr lang="tr-TR" dirty="0"/>
              <a:t>uzlaşmaya ilişkin usul ve esasları düzenlemektir</a:t>
            </a:r>
            <a:r>
              <a:rPr lang="tr-TR" dirty="0" smtClean="0"/>
              <a:t>.</a:t>
            </a:r>
          </a:p>
          <a:p>
            <a:r>
              <a:rPr lang="tr-TR" b="1" dirty="0"/>
              <a:t>Uzlaşmanın kapsamı</a:t>
            </a:r>
            <a:endParaRPr lang="tr-TR" dirty="0"/>
          </a:p>
          <a:p>
            <a:pPr marL="0" indent="0">
              <a:buNone/>
            </a:pPr>
            <a:r>
              <a:rPr lang="tr-TR" dirty="0" smtClean="0"/>
              <a:t>Beyan </a:t>
            </a:r>
            <a:r>
              <a:rPr lang="tr-TR" dirty="0"/>
              <a:t>ile gümrük idaresince yapılan tespit sonucunda belirlenen veya gümrük idaresince tespit edilmesinden önce </a:t>
            </a:r>
            <a:endParaRPr lang="tr-TR" dirty="0" smtClean="0"/>
          </a:p>
          <a:p>
            <a:pPr marL="0" indent="0">
              <a:buNone/>
            </a:pPr>
            <a:r>
              <a:rPr lang="tr-TR" dirty="0" smtClean="0"/>
              <a:t>beyan </a:t>
            </a:r>
            <a:r>
              <a:rPr lang="tr-TR" dirty="0"/>
              <a:t>sahibince bildirilen farklılıklara ilişkin tebliğ edilen gümrük vergileri alacakları ile Kanunda ve ilgili diğer kanunlarda öngörülen cezaların tümü uzlaşma kapsamındadır.</a:t>
            </a:r>
          </a:p>
          <a:p>
            <a:r>
              <a:rPr lang="tr-TR" dirty="0" smtClean="0"/>
              <a:t>Uzlaşmaya </a:t>
            </a:r>
            <a:r>
              <a:rPr lang="tr-TR" dirty="0"/>
              <a:t>konu alacaklar hakkında, yükümlü veya ceza muhatabı tarafından, söz konusu eksiklik veya aykırılıkların;</a:t>
            </a:r>
          </a:p>
          <a:p>
            <a:r>
              <a:rPr lang="tr-TR" dirty="0"/>
              <a:t>a) Kanun hükümlerine yeterince nüfuz edememekten veya Kanun hükümlerini yanlış yorumlamaktan kaynaklandığı,</a:t>
            </a:r>
          </a:p>
          <a:p>
            <a:r>
              <a:rPr lang="tr-TR" dirty="0"/>
              <a:t>b) İhtilaf konusu olayda yargı kararları ile idarenin görüş farklılığının olduğu</a:t>
            </a:r>
            <a:r>
              <a:rPr lang="tr-TR" dirty="0" smtClean="0"/>
              <a:t>,</a:t>
            </a:r>
          </a:p>
          <a:p>
            <a:pPr marL="0" indent="0">
              <a:buNone/>
            </a:pPr>
            <a:r>
              <a:rPr lang="tr-TR" dirty="0"/>
              <a:t>hususları ileri sürülerek uzlaşma talebinde bulunulabilir.</a:t>
            </a:r>
          </a:p>
          <a:p>
            <a:endParaRPr lang="tr-TR" dirty="0"/>
          </a:p>
          <a:p>
            <a:pPr marL="0" indent="0">
              <a:lnSpc>
                <a:spcPct val="80000"/>
              </a:lnSpc>
              <a:spcAft>
                <a:spcPts val="1800"/>
              </a:spcAft>
              <a:buNone/>
              <a:defRPr/>
            </a:pPr>
            <a:endParaRPr lang="tr-TR" sz="3200" dirty="0">
              <a:latin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Tree>
    <p:extLst>
      <p:ext uri="{BB962C8B-B14F-4D97-AF65-F5344CB8AC3E}">
        <p14:creationId xmlns:p14="http://schemas.microsoft.com/office/powerpoint/2010/main" val="152877407"/>
      </p:ext>
    </p:extLst>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r>
              <a:rPr lang="tr-TR" b="1" dirty="0"/>
              <a:t>Uzlaşmaya konu olabilecek alacaklar</a:t>
            </a:r>
            <a:endParaRPr lang="tr-TR" dirty="0"/>
          </a:p>
          <a:p>
            <a:r>
              <a:rPr lang="tr-TR" dirty="0" smtClean="0"/>
              <a:t> </a:t>
            </a:r>
            <a:r>
              <a:rPr lang="tr-TR" u="sng" dirty="0">
                <a:hlinkClick r:id="rId3" action="ppaction://hlinkfile"/>
              </a:rPr>
              <a:t>EK-1'de</a:t>
            </a:r>
            <a:r>
              <a:rPr lang="tr-TR" dirty="0"/>
              <a:t> yer alan gümrük vergileri ile </a:t>
            </a:r>
            <a:r>
              <a:rPr lang="tr-TR" u="sng" dirty="0">
                <a:hlinkClick r:id="rId4" action="ppaction://hlinkfile"/>
              </a:rPr>
              <a:t>EK-2'de</a:t>
            </a:r>
            <a:r>
              <a:rPr lang="tr-TR" dirty="0"/>
              <a:t> yer alan para cezaları alacakları uzlaşmaya konu olabilir. </a:t>
            </a:r>
            <a:endParaRPr lang="tr-TR" dirty="0" smtClean="0"/>
          </a:p>
          <a:p>
            <a:r>
              <a:rPr lang="tr-TR" dirty="0" smtClean="0"/>
              <a:t>Ekli </a:t>
            </a:r>
            <a:r>
              <a:rPr lang="tr-TR" dirty="0"/>
              <a:t>listelerde belirtilmeyen ve gümrük idarelerince tahsili gereken alacaklar ile bu Yönetmeliğin yayımı tarihinden sonra yapılacak düzenlemelerle getirilen alacaklar da uzlaşmaya konu olabilir.</a:t>
            </a:r>
          </a:p>
          <a:p>
            <a:r>
              <a:rPr lang="tr-TR" dirty="0" smtClean="0"/>
              <a:t>Uzlaşma </a:t>
            </a:r>
            <a:r>
              <a:rPr lang="tr-TR" dirty="0"/>
              <a:t>talebi, yükümlüye tebliğ edilen alacakların tamamı için yapılabileceği gibi vergiler veya cezaların tür itibariyle bir kısmı için de yapılabilir.</a:t>
            </a:r>
          </a:p>
          <a:p>
            <a:r>
              <a:rPr lang="tr-TR" dirty="0" smtClean="0"/>
              <a:t>Şartlı </a:t>
            </a:r>
            <a:r>
              <a:rPr lang="tr-TR" dirty="0"/>
              <a:t>muafiyet rejimlerine ilişkin hükümlerin ihlali sonucunda doğan alacağın </a:t>
            </a:r>
            <a:r>
              <a:rPr lang="tr-TR" dirty="0" smtClean="0"/>
              <a:t>yükümlüye </a:t>
            </a:r>
            <a:r>
              <a:rPr lang="tr-TR" b="1" u="sng" dirty="0">
                <a:solidFill>
                  <a:srgbClr val="FF0000"/>
                </a:solidFill>
              </a:rPr>
              <a:t>tebliğinden itibaren 15 gün içinde, </a:t>
            </a:r>
            <a:r>
              <a:rPr lang="tr-TR" dirty="0"/>
              <a:t>alacağa konu para cezaları uzlaşmaya konu edilebilir.</a:t>
            </a:r>
            <a:r>
              <a:rPr lang="tr-TR" sz="3200" dirty="0"/>
              <a:t> </a:t>
            </a: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403059"/>
          </a:xfrm>
          <a:prstGeom prst="rect">
            <a:avLst/>
          </a:prstGeom>
        </p:spPr>
        <p:txBody>
          <a:bodyPr wrap="square">
            <a:spAutoFit/>
          </a:bodyPr>
          <a:lstStyle/>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8903287"/>
      </p:ext>
    </p:extLst>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403059"/>
          </a:xfrm>
          <a:prstGeom prst="rect">
            <a:avLst/>
          </a:prstGeom>
        </p:spPr>
        <p:txBody>
          <a:bodyPr wrap="square">
            <a:spAutoFit/>
          </a:bodyPr>
          <a:lstStyle/>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448161718"/>
              </p:ext>
            </p:extLst>
          </p:nvPr>
        </p:nvGraphicFramePr>
        <p:xfrm>
          <a:off x="412955" y="452486"/>
          <a:ext cx="10146937" cy="4389120"/>
        </p:xfrm>
        <a:graphic>
          <a:graphicData uri="http://schemas.openxmlformats.org/drawingml/2006/table">
            <a:tbl>
              <a:tblPr firstRow="1" firstCol="1" lastRow="1" lastCol="1" bandRow="1" bandCol="1">
                <a:tableStyleId>{5C22544A-7EE6-4342-B048-85BDC9FD1C3A}</a:tableStyleId>
              </a:tblPr>
              <a:tblGrid>
                <a:gridCol w="10146937">
                  <a:extLst>
                    <a:ext uri="{9D8B030D-6E8A-4147-A177-3AD203B41FA5}">
                      <a16:colId xmlns:a16="http://schemas.microsoft.com/office/drawing/2014/main" val="1589973264"/>
                    </a:ext>
                  </a:extLst>
                </a:gridCol>
              </a:tblGrid>
              <a:tr h="274320">
                <a:tc>
                  <a:txBody>
                    <a:bodyPr/>
                    <a:lstStyle/>
                    <a:p>
                      <a:pPr algn="ctr">
                        <a:spcAft>
                          <a:spcPts val="0"/>
                        </a:spcAft>
                      </a:pPr>
                      <a:r>
                        <a:rPr lang="tr-TR" sz="1800" dirty="0">
                          <a:effectLst/>
                        </a:rPr>
                        <a:t>GÜMRÜK </a:t>
                      </a:r>
                      <a:r>
                        <a:rPr lang="tr-TR" sz="1800" dirty="0" smtClean="0">
                          <a:effectLst/>
                        </a:rPr>
                        <a:t>VERGİLERİ EK-1</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35984099"/>
                  </a:ext>
                </a:extLst>
              </a:tr>
              <a:tr h="274320">
                <a:tc>
                  <a:txBody>
                    <a:bodyPr/>
                    <a:lstStyle/>
                    <a:p>
                      <a:pPr>
                        <a:spcAft>
                          <a:spcPts val="0"/>
                        </a:spcAft>
                      </a:pPr>
                      <a:r>
                        <a:rPr lang="tr-TR" sz="1800">
                          <a:effectLst/>
                        </a:rPr>
                        <a:t> Gümrük Vergisi</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57639079"/>
                  </a:ext>
                </a:extLst>
              </a:tr>
              <a:tr h="274320">
                <a:tc>
                  <a:txBody>
                    <a:bodyPr/>
                    <a:lstStyle/>
                    <a:p>
                      <a:pPr>
                        <a:spcAft>
                          <a:spcPts val="0"/>
                        </a:spcAft>
                      </a:pPr>
                      <a:r>
                        <a:rPr lang="tr-TR" sz="1800">
                          <a:effectLst/>
                        </a:rPr>
                        <a:t> İlave Gümrük Vergisi</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760628730"/>
                  </a:ext>
                </a:extLst>
              </a:tr>
              <a:tr h="274320">
                <a:tc>
                  <a:txBody>
                    <a:bodyPr/>
                    <a:lstStyle/>
                    <a:p>
                      <a:pPr>
                        <a:spcAft>
                          <a:spcPts val="0"/>
                        </a:spcAft>
                      </a:pPr>
                      <a:r>
                        <a:rPr lang="tr-TR" sz="1800">
                          <a:effectLst/>
                        </a:rPr>
                        <a:t> Tek ve Maktu Vergi</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43906651"/>
                  </a:ext>
                </a:extLst>
              </a:tr>
              <a:tr h="274320">
                <a:tc>
                  <a:txBody>
                    <a:bodyPr/>
                    <a:lstStyle/>
                    <a:p>
                      <a:pPr>
                        <a:spcAft>
                          <a:spcPts val="0"/>
                        </a:spcAft>
                      </a:pPr>
                      <a:r>
                        <a:rPr lang="tr-TR" sz="1800" dirty="0">
                          <a:effectLst/>
                        </a:rPr>
                        <a:t> Dampinge Karşı Vergi</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32542393"/>
                  </a:ext>
                </a:extLst>
              </a:tr>
              <a:tr h="274320">
                <a:tc>
                  <a:txBody>
                    <a:bodyPr/>
                    <a:lstStyle/>
                    <a:p>
                      <a:pPr>
                        <a:spcAft>
                          <a:spcPts val="0"/>
                        </a:spcAft>
                      </a:pPr>
                      <a:r>
                        <a:rPr lang="tr-TR" sz="1800">
                          <a:effectLst/>
                        </a:rPr>
                        <a:t> Subvansiyona Karşı Telafi Edici Vergi</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23720716"/>
                  </a:ext>
                </a:extLst>
              </a:tr>
              <a:tr h="274320">
                <a:tc>
                  <a:txBody>
                    <a:bodyPr/>
                    <a:lstStyle/>
                    <a:p>
                      <a:pPr>
                        <a:spcAft>
                          <a:spcPts val="0"/>
                        </a:spcAft>
                      </a:pPr>
                      <a:r>
                        <a:rPr lang="tr-TR" sz="1800">
                          <a:effectLst/>
                        </a:rPr>
                        <a:t> Katma Değer Vergisi</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46820247"/>
                  </a:ext>
                </a:extLst>
              </a:tr>
              <a:tr h="274320">
                <a:tc>
                  <a:txBody>
                    <a:bodyPr/>
                    <a:lstStyle/>
                    <a:p>
                      <a:pPr>
                        <a:spcAft>
                          <a:spcPts val="0"/>
                        </a:spcAft>
                      </a:pPr>
                      <a:r>
                        <a:rPr lang="tr-TR" sz="1800" dirty="0">
                          <a:effectLst/>
                        </a:rPr>
                        <a:t> Özel Tüketim Vergisi</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97396495"/>
                  </a:ext>
                </a:extLst>
              </a:tr>
              <a:tr h="274320">
                <a:tc>
                  <a:txBody>
                    <a:bodyPr/>
                    <a:lstStyle/>
                    <a:p>
                      <a:pPr>
                        <a:spcAft>
                          <a:spcPts val="0"/>
                        </a:spcAft>
                      </a:pPr>
                      <a:r>
                        <a:rPr lang="tr-TR" sz="1800">
                          <a:effectLst/>
                        </a:rPr>
                        <a:t> Ek Mali Yükümlülük</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30267542"/>
                  </a:ext>
                </a:extLst>
              </a:tr>
              <a:tr h="274320">
                <a:tc>
                  <a:txBody>
                    <a:bodyPr/>
                    <a:lstStyle/>
                    <a:p>
                      <a:pPr>
                        <a:spcAft>
                          <a:spcPts val="0"/>
                        </a:spcAft>
                      </a:pPr>
                      <a:r>
                        <a:rPr lang="tr-TR" sz="1800">
                          <a:effectLst/>
                        </a:rPr>
                        <a:t> Toplu Konut Fonu</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22575424"/>
                  </a:ext>
                </a:extLst>
              </a:tr>
              <a:tr h="274320">
                <a:tc>
                  <a:txBody>
                    <a:bodyPr/>
                    <a:lstStyle/>
                    <a:p>
                      <a:pPr>
                        <a:spcAft>
                          <a:spcPts val="0"/>
                        </a:spcAft>
                      </a:pPr>
                      <a:r>
                        <a:rPr lang="tr-TR" sz="1800">
                          <a:effectLst/>
                        </a:rPr>
                        <a:t> Tütün Fonu</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70101693"/>
                  </a:ext>
                </a:extLst>
              </a:tr>
              <a:tr h="274320">
                <a:tc>
                  <a:txBody>
                    <a:bodyPr/>
                    <a:lstStyle/>
                    <a:p>
                      <a:pPr>
                        <a:spcAft>
                          <a:spcPts val="0"/>
                        </a:spcAft>
                      </a:pPr>
                      <a:r>
                        <a:rPr lang="tr-TR" sz="1800">
                          <a:effectLst/>
                        </a:rPr>
                        <a:t> Ek Fon</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27089468"/>
                  </a:ext>
                </a:extLst>
              </a:tr>
              <a:tr h="274320">
                <a:tc>
                  <a:txBody>
                    <a:bodyPr/>
                    <a:lstStyle/>
                    <a:p>
                      <a:pPr>
                        <a:spcAft>
                          <a:spcPts val="0"/>
                        </a:spcAft>
                      </a:pPr>
                      <a:r>
                        <a:rPr lang="tr-TR" sz="1800">
                          <a:effectLst/>
                        </a:rPr>
                        <a:t>Kaynak Kullanımını Destekleme Fonu</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2404629"/>
                  </a:ext>
                </a:extLst>
              </a:tr>
              <a:tr h="274320">
                <a:tc>
                  <a:txBody>
                    <a:bodyPr/>
                    <a:lstStyle/>
                    <a:p>
                      <a:pPr>
                        <a:spcAft>
                          <a:spcPts val="0"/>
                        </a:spcAft>
                      </a:pPr>
                      <a:r>
                        <a:rPr lang="tr-TR" sz="1800">
                          <a:effectLst/>
                        </a:rPr>
                        <a:t>Çevre Katkı Payı </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17563847"/>
                  </a:ext>
                </a:extLst>
              </a:tr>
              <a:tr h="274320">
                <a:tc>
                  <a:txBody>
                    <a:bodyPr/>
                    <a:lstStyle/>
                    <a:p>
                      <a:pPr>
                        <a:spcAft>
                          <a:spcPts val="0"/>
                        </a:spcAft>
                      </a:pPr>
                      <a:r>
                        <a:rPr lang="tr-TR" sz="1800" dirty="0">
                          <a:effectLst/>
                        </a:rPr>
                        <a:t> Telafi Edici Vergi (İhracat)</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97847769"/>
                  </a:ext>
                </a:extLst>
              </a:tr>
              <a:tr h="274320">
                <a:tc>
                  <a:txBody>
                    <a:bodyPr/>
                    <a:lstStyle/>
                    <a:p>
                      <a:pPr>
                        <a:spcAft>
                          <a:spcPts val="0"/>
                        </a:spcAft>
                      </a:pPr>
                      <a:r>
                        <a:rPr lang="tr-TR" sz="1800" dirty="0">
                          <a:effectLst/>
                        </a:rPr>
                        <a:t>TRT Bandrol Ücreti (Ticari olmayan eşya için) </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79628651"/>
                  </a:ext>
                </a:extLst>
              </a:tr>
            </a:tbl>
          </a:graphicData>
        </a:graphic>
      </p:graphicFrame>
      <p:sp>
        <p:nvSpPr>
          <p:cNvPr id="9" name="Rectangle 1"/>
          <p:cNvSpPr>
            <a:spLocks noChangeArrowheads="1"/>
          </p:cNvSpPr>
          <p:nvPr/>
        </p:nvSpPr>
        <p:spPr bwMode="auto">
          <a:xfrm>
            <a:off x="-2094872" y="2528952"/>
            <a:ext cx="1894939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EK-1</a:t>
            </a:r>
            <a:endParaRPr kumimoji="0" lang="tr-TR" altLang="tr-T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0" name="Tablo 9"/>
          <p:cNvGraphicFramePr>
            <a:graphicFrameLocks noGrp="1"/>
          </p:cNvGraphicFramePr>
          <p:nvPr>
            <p:extLst>
              <p:ext uri="{D42A27DB-BD31-4B8C-83A1-F6EECF244321}">
                <p14:modId xmlns:p14="http://schemas.microsoft.com/office/powerpoint/2010/main" val="765507139"/>
              </p:ext>
            </p:extLst>
          </p:nvPr>
        </p:nvGraphicFramePr>
        <p:xfrm>
          <a:off x="412955" y="5039805"/>
          <a:ext cx="10146937" cy="1466850"/>
        </p:xfrm>
        <a:graphic>
          <a:graphicData uri="http://schemas.openxmlformats.org/drawingml/2006/table">
            <a:tbl>
              <a:tblPr firstRow="1" firstCol="1" bandRow="1" bandCol="1">
                <a:tableStyleId>{5C22544A-7EE6-4342-B048-85BDC9FD1C3A}</a:tableStyleId>
              </a:tblPr>
              <a:tblGrid>
                <a:gridCol w="6802161">
                  <a:extLst>
                    <a:ext uri="{9D8B030D-6E8A-4147-A177-3AD203B41FA5}">
                      <a16:colId xmlns:a16="http://schemas.microsoft.com/office/drawing/2014/main" val="409034099"/>
                    </a:ext>
                  </a:extLst>
                </a:gridCol>
                <a:gridCol w="3344776">
                  <a:extLst>
                    <a:ext uri="{9D8B030D-6E8A-4147-A177-3AD203B41FA5}">
                      <a16:colId xmlns:a16="http://schemas.microsoft.com/office/drawing/2014/main" val="365990223"/>
                    </a:ext>
                  </a:extLst>
                </a:gridCol>
              </a:tblGrid>
              <a:tr h="271502">
                <a:tc>
                  <a:txBody>
                    <a:bodyPr/>
                    <a:lstStyle/>
                    <a:p>
                      <a:pPr>
                        <a:spcAft>
                          <a:spcPts val="0"/>
                        </a:spcAft>
                      </a:pPr>
                      <a:r>
                        <a:rPr lang="tr-TR" sz="1800">
                          <a:effectLst/>
                        </a:rPr>
                        <a:t> Kanun Adı</a:t>
                      </a:r>
                      <a:endParaRPr lang="tr-T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spcAft>
                          <a:spcPts val="0"/>
                        </a:spcAft>
                      </a:pPr>
                      <a:r>
                        <a:rPr lang="tr-TR" sz="1100">
                          <a:effectLst/>
                        </a:rPr>
                        <a:t> Maddeleri</a:t>
                      </a:r>
                      <a:endParaRPr lang="tr-TR" sz="1200">
                        <a:effectLst/>
                        <a:latin typeface="Times New Roman" panose="02020603050405020304" pitchFamily="18" charset="0"/>
                        <a:ea typeface="Times New Roman" panose="02020603050405020304" pitchFamily="18" charset="0"/>
                      </a:endParaRPr>
                    </a:p>
                  </a:txBody>
                  <a:tcPr marL="9525" marR="9525" marT="9525" marB="9525" anchor="ctr"/>
                </a:tc>
                <a:extLst>
                  <a:ext uri="{0D108BD9-81ED-4DB2-BD59-A6C34878D82A}">
                    <a16:rowId xmlns:a16="http://schemas.microsoft.com/office/drawing/2014/main" val="3349527010"/>
                  </a:ext>
                </a:extLst>
              </a:tr>
              <a:tr h="271502">
                <a:tc>
                  <a:txBody>
                    <a:bodyPr/>
                    <a:lstStyle/>
                    <a:p>
                      <a:pPr>
                        <a:spcAft>
                          <a:spcPts val="0"/>
                        </a:spcAft>
                      </a:pPr>
                      <a:r>
                        <a:rPr lang="tr-TR" sz="1800">
                          <a:effectLst/>
                        </a:rPr>
                        <a:t> 4458 sayılı Gümrük Kanunu</a:t>
                      </a:r>
                      <a:endParaRPr lang="tr-T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spcAft>
                          <a:spcPts val="0"/>
                        </a:spcAft>
                      </a:pPr>
                      <a:r>
                        <a:rPr lang="tr-TR" sz="1100">
                          <a:effectLst/>
                        </a:rPr>
                        <a:t> 234,235,236,237,238,239,241</a:t>
                      </a:r>
                      <a:endParaRPr lang="tr-TR" sz="1200">
                        <a:effectLst/>
                        <a:latin typeface="Times New Roman" panose="02020603050405020304" pitchFamily="18" charset="0"/>
                        <a:ea typeface="Times New Roman" panose="02020603050405020304" pitchFamily="18" charset="0"/>
                      </a:endParaRPr>
                    </a:p>
                  </a:txBody>
                  <a:tcPr marL="9525" marR="9525" marT="9525" marB="9525" anchor="ctr"/>
                </a:tc>
                <a:extLst>
                  <a:ext uri="{0D108BD9-81ED-4DB2-BD59-A6C34878D82A}">
                    <a16:rowId xmlns:a16="http://schemas.microsoft.com/office/drawing/2014/main" val="1625659153"/>
                  </a:ext>
                </a:extLst>
              </a:tr>
              <a:tr h="271502">
                <a:tc>
                  <a:txBody>
                    <a:bodyPr/>
                    <a:lstStyle/>
                    <a:p>
                      <a:pPr>
                        <a:spcAft>
                          <a:spcPts val="0"/>
                        </a:spcAft>
                      </a:pPr>
                      <a:r>
                        <a:rPr lang="tr-TR" sz="1800" dirty="0">
                          <a:effectLst/>
                        </a:rPr>
                        <a:t> 2976 sayılı Dış Ticaretin Düzenlenmesine Hakkında Kanun</a:t>
                      </a:r>
                      <a:endParaRPr lang="tr-TR" sz="1800" dirty="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spcAft>
                          <a:spcPts val="0"/>
                        </a:spcAft>
                      </a:pPr>
                      <a:r>
                        <a:rPr lang="tr-TR" sz="1100">
                          <a:effectLst/>
                        </a:rPr>
                        <a:t> 4</a:t>
                      </a:r>
                      <a:endParaRPr lang="tr-TR" sz="1200">
                        <a:effectLst/>
                        <a:latin typeface="Times New Roman" panose="02020603050405020304" pitchFamily="18" charset="0"/>
                        <a:ea typeface="Times New Roman" panose="02020603050405020304" pitchFamily="18" charset="0"/>
                      </a:endParaRPr>
                    </a:p>
                  </a:txBody>
                  <a:tcPr marL="9525" marR="9525" marT="9525" marB="9525" anchor="ctr"/>
                </a:tc>
                <a:extLst>
                  <a:ext uri="{0D108BD9-81ED-4DB2-BD59-A6C34878D82A}">
                    <a16:rowId xmlns:a16="http://schemas.microsoft.com/office/drawing/2014/main" val="1121800851"/>
                  </a:ext>
                </a:extLst>
              </a:tr>
              <a:tr h="271502">
                <a:tc>
                  <a:txBody>
                    <a:bodyPr/>
                    <a:lstStyle/>
                    <a:p>
                      <a:pPr>
                        <a:spcAft>
                          <a:spcPts val="0"/>
                        </a:spcAft>
                      </a:pPr>
                      <a:r>
                        <a:rPr lang="tr-TR" sz="1800">
                          <a:effectLst/>
                        </a:rPr>
                        <a:t> 3065 sayılı Katma Değer Vergisi Kanunu</a:t>
                      </a:r>
                      <a:endParaRPr lang="tr-TR" sz="18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spcAft>
                          <a:spcPts val="0"/>
                        </a:spcAft>
                      </a:pPr>
                      <a:r>
                        <a:rPr lang="tr-TR" sz="1100">
                          <a:effectLst/>
                        </a:rPr>
                        <a:t> 51</a:t>
                      </a:r>
                      <a:endParaRPr lang="tr-TR" sz="1200">
                        <a:effectLst/>
                        <a:latin typeface="Times New Roman" panose="02020603050405020304" pitchFamily="18" charset="0"/>
                        <a:ea typeface="Times New Roman" panose="02020603050405020304" pitchFamily="18" charset="0"/>
                      </a:endParaRPr>
                    </a:p>
                  </a:txBody>
                  <a:tcPr marL="9525" marR="9525" marT="9525" marB="9525" anchor="ctr"/>
                </a:tc>
                <a:extLst>
                  <a:ext uri="{0D108BD9-81ED-4DB2-BD59-A6C34878D82A}">
                    <a16:rowId xmlns:a16="http://schemas.microsoft.com/office/drawing/2014/main" val="404229240"/>
                  </a:ext>
                </a:extLst>
              </a:tr>
              <a:tr h="271502">
                <a:tc>
                  <a:txBody>
                    <a:bodyPr/>
                    <a:lstStyle/>
                    <a:p>
                      <a:pPr>
                        <a:spcAft>
                          <a:spcPts val="0"/>
                        </a:spcAft>
                      </a:pPr>
                      <a:r>
                        <a:rPr lang="tr-TR" sz="1800" dirty="0">
                          <a:effectLst/>
                        </a:rPr>
                        <a:t> 4760 sayılı Özel Tüketim Vergisi Kanunu</a:t>
                      </a:r>
                      <a:endParaRPr lang="tr-TR" sz="1800" dirty="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spcAft>
                          <a:spcPts val="0"/>
                        </a:spcAft>
                      </a:pPr>
                      <a:r>
                        <a:rPr lang="tr-TR" sz="1100" dirty="0">
                          <a:effectLst/>
                        </a:rPr>
                        <a:t> 16</a:t>
                      </a:r>
                      <a:endParaRPr lang="tr-TR" sz="1200" dirty="0">
                        <a:effectLst/>
                        <a:latin typeface="Times New Roman" panose="02020603050405020304" pitchFamily="18" charset="0"/>
                        <a:ea typeface="Times New Roman" panose="02020603050405020304" pitchFamily="18" charset="0"/>
                      </a:endParaRPr>
                    </a:p>
                  </a:txBody>
                  <a:tcPr marL="9525" marR="9525" marT="9525" marB="9525" anchor="ctr"/>
                </a:tc>
                <a:extLst>
                  <a:ext uri="{0D108BD9-81ED-4DB2-BD59-A6C34878D82A}">
                    <a16:rowId xmlns:a16="http://schemas.microsoft.com/office/drawing/2014/main" val="3663502656"/>
                  </a:ext>
                </a:extLst>
              </a:tr>
            </a:tbl>
          </a:graphicData>
        </a:graphic>
      </p:graphicFrame>
      <p:sp>
        <p:nvSpPr>
          <p:cNvPr id="11" name="Rectangle 2"/>
          <p:cNvSpPr>
            <a:spLocks noChangeArrowheads="1"/>
          </p:cNvSpPr>
          <p:nvPr/>
        </p:nvSpPr>
        <p:spPr bwMode="auto">
          <a:xfrm flipV="1">
            <a:off x="-639096" y="4271589"/>
            <a:ext cx="160378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EK-2</a:t>
            </a:r>
            <a:endParaRPr kumimoji="0" lang="tr-TR" altLang="tr-T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PARA CEZALARI</a:t>
            </a:r>
            <a:endParaRPr kumimoji="0" lang="tr-TR" altLang="tr-T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9751546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2225040" y="243840"/>
            <a:ext cx="10515600" cy="6346530"/>
          </a:xfrm>
        </p:spPr>
        <p:txBody>
          <a:bodyPr/>
          <a:lstStyle/>
          <a:p>
            <a:pPr marL="0" indent="0">
              <a:buNone/>
            </a:pPr>
            <a:endParaRPr lang="tr-TR" dirty="0">
              <a:latin typeface="Cambria" panose="02040503050406030204" pitchFamily="18" charset="0"/>
              <a:ea typeface="Cambria" panose="02040503050406030204" pitchFamily="18" charset="0"/>
            </a:endParaRPr>
          </a:p>
          <a:p>
            <a:pPr marL="0" indent="0">
              <a:buNone/>
            </a:pPr>
            <a:r>
              <a:rPr lang="tr-TR" dirty="0" smtClean="0">
                <a:latin typeface="Cambria" panose="02040503050406030204" pitchFamily="18" charset="0"/>
                <a:ea typeface="Cambria" panose="02040503050406030204" pitchFamily="18" charset="0"/>
              </a:rPr>
              <a:t>	</a:t>
            </a: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348792" y="961534"/>
            <a:ext cx="11679809" cy="5913285"/>
          </a:xfrm>
          <a:prstGeom prst="rect">
            <a:avLst/>
          </a:prstGeom>
        </p:spPr>
        <p:txBody>
          <a:bodyPr wrap="square">
            <a:spAutoFit/>
          </a:bodyPr>
          <a:lstStyle/>
          <a:p>
            <a:r>
              <a:rPr lang="tr-TR" sz="2800" b="1" u="sng" dirty="0" smtClean="0">
                <a:solidFill>
                  <a:srgbClr val="FF0000"/>
                </a:solidFill>
              </a:rPr>
              <a:t>İthalat Rejim Kararında Yetki;</a:t>
            </a:r>
          </a:p>
          <a:p>
            <a:endParaRPr lang="tr-TR" sz="2800" u="sng" dirty="0">
              <a:solidFill>
                <a:srgbClr val="FF0000"/>
              </a:solidFill>
            </a:endParaRPr>
          </a:p>
          <a:p>
            <a:pPr lvl="0"/>
            <a:r>
              <a:rPr lang="tr-TR" sz="2800" dirty="0" smtClean="0"/>
              <a:t>1- Bu </a:t>
            </a:r>
            <a:r>
              <a:rPr lang="tr-TR" sz="2800" dirty="0"/>
              <a:t>Kararda yer alan hususlara ilişkin </a:t>
            </a:r>
            <a:r>
              <a:rPr lang="tr-TR" sz="2800" u="sng" dirty="0">
                <a:solidFill>
                  <a:srgbClr val="FF0000"/>
                </a:solidFill>
              </a:rPr>
              <a:t>tebliğler çıkarmaya</a:t>
            </a:r>
            <a:r>
              <a:rPr lang="tr-TR" sz="2800" dirty="0"/>
              <a:t>, </a:t>
            </a:r>
            <a:endParaRPr lang="tr-TR" sz="2800" dirty="0" smtClean="0"/>
          </a:p>
          <a:p>
            <a:pPr lvl="0"/>
            <a:endParaRPr lang="tr-TR" sz="2800" dirty="0"/>
          </a:p>
          <a:p>
            <a:pPr lvl="0"/>
            <a:r>
              <a:rPr lang="tr-TR" sz="2800" dirty="0" smtClean="0"/>
              <a:t>2- Karar </a:t>
            </a:r>
            <a:r>
              <a:rPr lang="tr-TR" sz="2800" dirty="0"/>
              <a:t>metninde sözü edilen </a:t>
            </a:r>
            <a:r>
              <a:rPr lang="tr-TR" sz="2800" u="sng" dirty="0">
                <a:solidFill>
                  <a:srgbClr val="FF0000"/>
                </a:solidFill>
              </a:rPr>
              <a:t>izinleri ve talimatları vermeye</a:t>
            </a:r>
            <a:r>
              <a:rPr lang="tr-TR" sz="2800" dirty="0"/>
              <a:t>, </a:t>
            </a:r>
            <a:endParaRPr lang="tr-TR" sz="2800" dirty="0" smtClean="0"/>
          </a:p>
          <a:p>
            <a:pPr lvl="0"/>
            <a:endParaRPr lang="tr-TR" sz="2800" dirty="0"/>
          </a:p>
          <a:p>
            <a:pPr lvl="0"/>
            <a:r>
              <a:rPr lang="tr-TR" sz="2800" dirty="0" smtClean="0"/>
              <a:t>3- ithalatın </a:t>
            </a:r>
            <a:r>
              <a:rPr lang="tr-TR" sz="2800" dirty="0"/>
              <a:t>her aşamasında gerekli görülecek </a:t>
            </a:r>
            <a:r>
              <a:rPr lang="tr-TR" sz="2800" u="sng" dirty="0">
                <a:solidFill>
                  <a:srgbClr val="FF0000"/>
                </a:solidFill>
              </a:rPr>
              <a:t>değişiklikleri </a:t>
            </a:r>
            <a:r>
              <a:rPr lang="tr-TR" sz="2800" u="sng" dirty="0" smtClean="0">
                <a:solidFill>
                  <a:srgbClr val="FF0000"/>
                </a:solidFill>
              </a:rPr>
              <a:t>yapmaya </a:t>
            </a:r>
            <a:r>
              <a:rPr lang="tr-TR" sz="2800" u="sng" dirty="0">
                <a:solidFill>
                  <a:srgbClr val="FF0000"/>
                </a:solidFill>
              </a:rPr>
              <a:t>ve önlemleri almaya, </a:t>
            </a:r>
            <a:endParaRPr lang="tr-TR" sz="2800" dirty="0"/>
          </a:p>
          <a:p>
            <a:pPr lvl="0"/>
            <a:r>
              <a:rPr lang="tr-TR" sz="2800" dirty="0" smtClean="0"/>
              <a:t>4- ithal </a:t>
            </a:r>
            <a:r>
              <a:rPr lang="tr-TR" sz="2800" dirty="0"/>
              <a:t>eşya fiyatlarının </a:t>
            </a:r>
            <a:r>
              <a:rPr lang="tr-TR" sz="2800" u="sng" dirty="0">
                <a:solidFill>
                  <a:srgbClr val="FF0000"/>
                </a:solidFill>
              </a:rPr>
              <a:t>gerektiğinde kontrolünü yapmaya veya yaptırmaya</a:t>
            </a:r>
            <a:r>
              <a:rPr lang="tr-TR" sz="2800" dirty="0"/>
              <a:t>, </a:t>
            </a:r>
          </a:p>
          <a:p>
            <a:pPr lvl="0"/>
            <a:endParaRPr lang="tr-TR" sz="2800" dirty="0" smtClean="0"/>
          </a:p>
          <a:p>
            <a:pPr lvl="0"/>
            <a:r>
              <a:rPr lang="tr-TR" sz="2800" dirty="0" smtClean="0"/>
              <a:t>5- özel </a:t>
            </a:r>
            <a:r>
              <a:rPr lang="tr-TR" sz="2800" dirty="0"/>
              <a:t>ve zorunlu durumları </a:t>
            </a:r>
            <a:r>
              <a:rPr lang="tr-TR" sz="2800" u="sng" dirty="0">
                <a:solidFill>
                  <a:srgbClr val="FF0000"/>
                </a:solidFill>
              </a:rPr>
              <a:t>inceleyip sonuçlandırmaya </a:t>
            </a:r>
            <a:endParaRPr lang="tr-TR" sz="2800" b="1" u="sng" dirty="0" smtClean="0">
              <a:solidFill>
                <a:srgbClr val="FF0000"/>
              </a:solidFill>
            </a:endParaRPr>
          </a:p>
          <a:p>
            <a:r>
              <a:rPr lang="tr-TR" sz="2800" b="1" u="sng" dirty="0" smtClean="0">
                <a:solidFill>
                  <a:srgbClr val="FF0000"/>
                </a:solidFill>
              </a:rPr>
              <a:t>Ticaret </a:t>
            </a:r>
            <a:r>
              <a:rPr lang="tr-TR" sz="2800" b="1" u="sng" dirty="0">
                <a:solidFill>
                  <a:srgbClr val="FF0000"/>
                </a:solidFill>
              </a:rPr>
              <a:t>Bakanlığı (Bakanlık) yetkilidir.</a:t>
            </a:r>
            <a:endParaRPr lang="tr-TR" sz="2800" dirty="0">
              <a:solidFill>
                <a:srgbClr val="FF0000"/>
              </a:solidFill>
            </a:endParaRPr>
          </a:p>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3112405"/>
      </p:ext>
    </p:extLst>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r>
              <a:rPr lang="tr-TR" b="1" u="sng" dirty="0">
                <a:solidFill>
                  <a:srgbClr val="FF0000"/>
                </a:solidFill>
              </a:rPr>
              <a:t>Uzlaşmaya konu olamayacak alacaklar</a:t>
            </a:r>
            <a:endParaRPr lang="tr-TR" u="sng" dirty="0">
              <a:solidFill>
                <a:srgbClr val="FF0000"/>
              </a:solidFill>
            </a:endParaRPr>
          </a:p>
          <a:p>
            <a:r>
              <a:rPr lang="tr-TR" sz="3200" dirty="0" smtClean="0"/>
              <a:t> </a:t>
            </a:r>
            <a:r>
              <a:rPr lang="tr-TR" sz="3200" dirty="0"/>
              <a:t>(1) Gümrük vergilerinin matrahına giren, ancak aslı gümrük idarelerince takip ve tahsil edilmeyen vergi ve benzeri mali yükler uzlaşmaya konu edilemez.</a:t>
            </a:r>
          </a:p>
          <a:p>
            <a:r>
              <a:rPr lang="tr-TR" sz="3200" dirty="0"/>
              <a:t>(2) Beşinci maddenin ikinci fıkrası hükmü hariç olmak üzere, aynı tür vergi veya cezanın bir kısmı için uzlaşma talebinde bulunulamaz.</a:t>
            </a:r>
          </a:p>
          <a:p>
            <a:r>
              <a:rPr lang="tr-TR" sz="3200" dirty="0"/>
              <a:t>(3) İlgili mevzuat uyarınca alacağın tahsilat aşamasına geldiği durumlarda söz konusu alacak uzlaşmaya konu edilemez.</a:t>
            </a:r>
            <a:r>
              <a:rPr lang="tr-TR" sz="3200" i="1" dirty="0"/>
              <a:t> </a:t>
            </a:r>
            <a:endParaRPr lang="tr-TR" sz="3200" dirty="0"/>
          </a:p>
          <a:p>
            <a:r>
              <a:rPr lang="tr-TR" sz="3200" dirty="0"/>
              <a:t>(4) Alacağın 21/3/2007 tarihli ve 5607 sayılı Kaçakçılıkla Mücadele Kanununun 3 üncü maddesinde yer alan kaçakçılık suçlarına ilişkin olması halinde uzlaşma talebinde bulunulamaz.</a:t>
            </a:r>
            <a:r>
              <a:rPr lang="tr-TR" sz="3200" i="1" dirty="0"/>
              <a:t> </a:t>
            </a: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403059"/>
          </a:xfrm>
          <a:prstGeom prst="rect">
            <a:avLst/>
          </a:prstGeom>
        </p:spPr>
        <p:txBody>
          <a:bodyPr wrap="square">
            <a:spAutoFit/>
          </a:bodyPr>
          <a:lstStyle/>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8918061"/>
      </p:ext>
    </p:extLst>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r>
              <a:rPr lang="tr-TR" b="1" dirty="0"/>
              <a:t>Uzlaşma görüşmelerinde bulunabilecek kişiler</a:t>
            </a:r>
            <a:endParaRPr lang="tr-TR" dirty="0"/>
          </a:p>
          <a:p>
            <a:pPr marL="514350" indent="-514350">
              <a:buAutoNum type="arabicParenBoth"/>
            </a:pPr>
            <a:r>
              <a:rPr lang="tr-TR" dirty="0" smtClean="0"/>
              <a:t>Uzlaşma </a:t>
            </a:r>
            <a:r>
              <a:rPr lang="tr-TR" dirty="0"/>
              <a:t>komisyonu görüşmelerine yükümlünün veya veli ya da vasinin bizzat </a:t>
            </a:r>
            <a:r>
              <a:rPr lang="tr-TR" dirty="0" smtClean="0"/>
              <a:t>katılması, </a:t>
            </a:r>
          </a:p>
          <a:p>
            <a:pPr marL="0" indent="0">
              <a:buNone/>
            </a:pPr>
            <a:endParaRPr lang="tr-TR" dirty="0" smtClean="0"/>
          </a:p>
          <a:p>
            <a:pPr marL="0" indent="0">
              <a:buNone/>
            </a:pPr>
            <a:r>
              <a:rPr lang="tr-TR" dirty="0" smtClean="0"/>
              <a:t>2) Özel vekalet ile Gümrük Müşaviri </a:t>
            </a:r>
            <a:r>
              <a:rPr lang="tr-TR" dirty="0" err="1" smtClean="0"/>
              <a:t>katılmabilir</a:t>
            </a:r>
            <a:endParaRPr lang="tr-TR" dirty="0"/>
          </a:p>
          <a:p>
            <a:pPr marL="0" indent="0">
              <a:buNone/>
            </a:pPr>
            <a:endParaRPr lang="tr-TR" dirty="0" smtClean="0"/>
          </a:p>
          <a:p>
            <a:pPr marL="0" indent="0">
              <a:buNone/>
            </a:pPr>
            <a:r>
              <a:rPr lang="tr-TR" dirty="0" smtClean="0"/>
              <a:t>3) Yükümlü</a:t>
            </a:r>
            <a:r>
              <a:rPr lang="tr-TR" dirty="0"/>
              <a:t>, uzlaşma komisyonu toplantılarında görüşlerini açıklamak üzere gümrük müşaviri bulundurabilir</a:t>
            </a:r>
            <a:r>
              <a:rPr lang="tr-TR" dirty="0" smtClean="0"/>
              <a:t>.</a:t>
            </a:r>
          </a:p>
          <a:p>
            <a:pPr marL="0" indent="0">
              <a:buNone/>
            </a:pPr>
            <a:endParaRPr lang="tr-TR" dirty="0"/>
          </a:p>
          <a:p>
            <a:pPr marL="0" indent="0">
              <a:buNone/>
            </a:pPr>
            <a:r>
              <a:rPr lang="tr-TR" dirty="0" smtClean="0"/>
              <a:t>4) Uzlaşma </a:t>
            </a:r>
            <a:r>
              <a:rPr lang="tr-TR" dirty="0"/>
              <a:t>komisyonlarına, yükümlü dâhil, </a:t>
            </a:r>
            <a:r>
              <a:rPr lang="tr-TR" u="sng" dirty="0">
                <a:solidFill>
                  <a:srgbClr val="FF0000"/>
                </a:solidFill>
              </a:rPr>
              <a:t>katılacak kişi sayısı üçü geçemez</a:t>
            </a:r>
            <a:r>
              <a:rPr lang="tr-TR" dirty="0"/>
              <a:t>. </a:t>
            </a: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Tree>
    <p:extLst>
      <p:ext uri="{BB962C8B-B14F-4D97-AF65-F5344CB8AC3E}">
        <p14:creationId xmlns:p14="http://schemas.microsoft.com/office/powerpoint/2010/main" val="651148506"/>
      </p:ext>
    </p:extLst>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1504" y="305677"/>
            <a:ext cx="2313436" cy="1233702"/>
          </a:xfrm>
          <a:prstGeom prst="rect">
            <a:avLst/>
          </a:prstGeom>
        </p:spPr>
      </p:pic>
      <p:sp>
        <p:nvSpPr>
          <p:cNvPr id="6" name="Rectangle 5"/>
          <p:cNvSpPr>
            <a:spLocks noChangeArrowheads="1"/>
          </p:cNvSpPr>
          <p:nvPr/>
        </p:nvSpPr>
        <p:spPr bwMode="auto">
          <a:xfrm>
            <a:off x="1084082" y="1376313"/>
            <a:ext cx="9616155" cy="1569660"/>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İTİRAZ</a:t>
            </a:r>
            <a:endParaRPr lang="tr-TR" sz="4800" b="1" dirty="0">
              <a:solidFill>
                <a:schemeClr val="accent5">
                  <a:lumMod val="75000"/>
                </a:schemeClr>
              </a:solidFill>
              <a:latin typeface="Times New Roman" pitchFamily="18" charset="0"/>
            </a:endParaRPr>
          </a:p>
          <a:p>
            <a:pPr algn="ctr" eaLnBrk="0" hangingPunct="0"/>
            <a:r>
              <a:rPr lang="tr-TR" sz="4800" b="1" dirty="0">
                <a:solidFill>
                  <a:schemeClr val="accent5">
                    <a:lumMod val="75000"/>
                  </a:schemeClr>
                </a:solidFill>
                <a:latin typeface="Times New Roman" pitchFamily="18" charset="0"/>
              </a:rPr>
              <a:t>9</a:t>
            </a:r>
            <a:r>
              <a:rPr lang="tr-TR" sz="4800" b="1" dirty="0" smtClean="0">
                <a:solidFill>
                  <a:schemeClr val="accent5">
                    <a:lumMod val="75000"/>
                  </a:schemeClr>
                </a:solidFill>
                <a:latin typeface="Times New Roman" pitchFamily="18" charset="0"/>
              </a:rPr>
              <a:t>. BÖLÜM</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46753825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r>
              <a:rPr lang="tr-TR" sz="3200" i="1" dirty="0" smtClean="0"/>
              <a:t>Gümrük Kanunun 242. Maddesi Kapsamında İtiraz;</a:t>
            </a: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452486"/>
            <a:ext cx="11689237" cy="784830"/>
          </a:xfrm>
          <a:prstGeom prst="rect">
            <a:avLst/>
          </a:prstGeom>
        </p:spPr>
        <p:txBody>
          <a:bodyPr wrap="square">
            <a:spAutoFit/>
          </a:bodyPr>
          <a:lstStyle/>
          <a:p>
            <a:pPr indent="450215" algn="just">
              <a:spcBef>
                <a:spcPts val="600"/>
              </a:spcBef>
              <a:spcAft>
                <a:spcPts val="0"/>
              </a:spcAft>
            </a:pPr>
            <a:endParaRPr lang="tr-TR" sz="2000" dirty="0">
              <a:solidFill>
                <a:srgbClr val="000000"/>
              </a:solidFill>
              <a:effectLst/>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effectLst/>
              <a:latin typeface="Times New Roman" panose="02020603050405020304" pitchFamily="18" charset="0"/>
              <a:ea typeface="Times New Roman" panose="02020603050405020304" pitchFamily="18" charset="0"/>
            </a:endParaRPr>
          </a:p>
        </p:txBody>
      </p:sp>
      <p:sp>
        <p:nvSpPr>
          <p:cNvPr id="3" name="Dikdörtgen 2"/>
          <p:cNvSpPr/>
          <p:nvPr/>
        </p:nvSpPr>
        <p:spPr>
          <a:xfrm>
            <a:off x="412955" y="1582993"/>
            <a:ext cx="9566787" cy="4496616"/>
          </a:xfrm>
          <a:prstGeom prst="rect">
            <a:avLst/>
          </a:prstGeom>
        </p:spPr>
        <p:txBody>
          <a:bodyPr wrap="square">
            <a:spAutoFit/>
          </a:bodyPr>
          <a:lstStyle/>
          <a:p>
            <a:pPr>
              <a:lnSpc>
                <a:spcPct val="80000"/>
              </a:lnSpc>
              <a:spcAft>
                <a:spcPts val="1800"/>
              </a:spcAft>
              <a:buFont typeface="Courier New" panose="02070309020205020404" pitchFamily="49" charset="0"/>
              <a:buChar char="o"/>
              <a:defRPr/>
            </a:pPr>
            <a:r>
              <a:rPr lang="tr-TR" sz="2400" dirty="0">
                <a:latin typeface="Cambria" panose="02040503050406030204" pitchFamily="18" charset="0"/>
              </a:rPr>
              <a:t>Yükümlüler kendilerine tebliğ edilen gümrük vergileri, cezalar ve idari kararlara karşı tebliğ tarihinden itibaren </a:t>
            </a:r>
            <a:r>
              <a:rPr lang="tr-TR" sz="2400" b="1" u="sng" dirty="0">
                <a:solidFill>
                  <a:srgbClr val="FF0000"/>
                </a:solidFill>
                <a:latin typeface="Cambria" panose="02040503050406030204" pitchFamily="18" charset="0"/>
              </a:rPr>
              <a:t>on beş gün içinde </a:t>
            </a:r>
            <a:endParaRPr lang="tr-TR" sz="2400" b="1" u="sng" dirty="0" smtClean="0">
              <a:solidFill>
                <a:srgbClr val="FF0000"/>
              </a:solidFill>
              <a:latin typeface="Cambria" panose="02040503050406030204" pitchFamily="18" charset="0"/>
            </a:endParaRPr>
          </a:p>
          <a:p>
            <a:pPr>
              <a:lnSpc>
                <a:spcPct val="80000"/>
              </a:lnSpc>
              <a:spcAft>
                <a:spcPts val="1800"/>
              </a:spcAft>
              <a:buFont typeface="Courier New" panose="02070309020205020404" pitchFamily="49" charset="0"/>
              <a:buChar char="o"/>
              <a:defRPr/>
            </a:pPr>
            <a:r>
              <a:rPr lang="tr-TR" sz="2400" dirty="0" smtClean="0">
                <a:latin typeface="Cambria" panose="02040503050406030204" pitchFamily="18" charset="0"/>
              </a:rPr>
              <a:t>bir </a:t>
            </a:r>
            <a:r>
              <a:rPr lang="tr-TR" sz="2400" dirty="0">
                <a:latin typeface="Cambria" panose="02040503050406030204" pitchFamily="18" charset="0"/>
              </a:rPr>
              <a:t>üst makama, </a:t>
            </a:r>
            <a:endParaRPr lang="tr-TR" sz="2400" dirty="0" smtClean="0">
              <a:latin typeface="Cambria" panose="02040503050406030204" pitchFamily="18" charset="0"/>
            </a:endParaRPr>
          </a:p>
          <a:p>
            <a:pPr>
              <a:lnSpc>
                <a:spcPct val="80000"/>
              </a:lnSpc>
              <a:spcAft>
                <a:spcPts val="1800"/>
              </a:spcAft>
              <a:buFont typeface="Courier New" panose="02070309020205020404" pitchFamily="49" charset="0"/>
              <a:buChar char="o"/>
              <a:defRPr/>
            </a:pPr>
            <a:r>
              <a:rPr lang="tr-TR" sz="2400" dirty="0" smtClean="0">
                <a:latin typeface="Cambria" panose="02040503050406030204" pitchFamily="18" charset="0"/>
              </a:rPr>
              <a:t>üst </a:t>
            </a:r>
            <a:r>
              <a:rPr lang="tr-TR" sz="2400" dirty="0">
                <a:latin typeface="Cambria" panose="02040503050406030204" pitchFamily="18" charset="0"/>
              </a:rPr>
              <a:t>makam yoksa aynı makama verecekleri bir dilekçe ile itiraz edebilir.</a:t>
            </a:r>
          </a:p>
          <a:p>
            <a:pPr>
              <a:lnSpc>
                <a:spcPct val="80000"/>
              </a:lnSpc>
              <a:spcAft>
                <a:spcPts val="1800"/>
              </a:spcAft>
              <a:buFont typeface="Courier New" panose="02070309020205020404" pitchFamily="49" charset="0"/>
              <a:buChar char="o"/>
              <a:defRPr/>
            </a:pPr>
            <a:r>
              <a:rPr lang="tr-TR" sz="2400" dirty="0">
                <a:latin typeface="Cambria" panose="02040503050406030204" pitchFamily="18" charset="0"/>
              </a:rPr>
              <a:t>İdareye intikal eden itirazlar </a:t>
            </a:r>
            <a:r>
              <a:rPr lang="tr-TR" sz="2400" b="1" u="sng" dirty="0">
                <a:solidFill>
                  <a:srgbClr val="FF0000"/>
                </a:solidFill>
                <a:latin typeface="Cambria" panose="02040503050406030204" pitchFamily="18" charset="0"/>
              </a:rPr>
              <a:t>otuz gün içinde karara bağlanarak ilgili kişiye tebliğ edilir.</a:t>
            </a:r>
          </a:p>
          <a:p>
            <a:pPr>
              <a:lnSpc>
                <a:spcPct val="80000"/>
              </a:lnSpc>
              <a:spcAft>
                <a:spcPts val="1800"/>
              </a:spcAft>
              <a:buFont typeface="Courier New" panose="02070309020205020404" pitchFamily="49" charset="0"/>
              <a:buChar char="o"/>
              <a:defRPr/>
            </a:pPr>
            <a:r>
              <a:rPr lang="tr-TR" sz="2400" dirty="0">
                <a:latin typeface="Cambria" panose="02040503050406030204" pitchFamily="18" charset="0"/>
              </a:rPr>
              <a:t>İtiraz dilekçelerinin süresi içinde yanlış makama verilmesi halinde, itiraz süresinde yapılmış sayılır ve idarece yetkili makama ulaştırılır.</a:t>
            </a:r>
          </a:p>
          <a:p>
            <a:pPr>
              <a:lnSpc>
                <a:spcPct val="80000"/>
              </a:lnSpc>
              <a:spcAft>
                <a:spcPts val="1800"/>
              </a:spcAft>
              <a:buFont typeface="Courier New" panose="02070309020205020404" pitchFamily="49" charset="0"/>
              <a:buChar char="o"/>
              <a:defRPr/>
            </a:pPr>
            <a:r>
              <a:rPr lang="tr-TR" sz="2400" dirty="0">
                <a:latin typeface="Cambria" panose="02040503050406030204" pitchFamily="18" charset="0"/>
              </a:rPr>
              <a:t>İtirazın reddi kararlarına karşı işlemin yapıldığı yerdeki idari yargı mercilerine başvurulabilir.</a:t>
            </a:r>
          </a:p>
        </p:txBody>
      </p:sp>
    </p:spTree>
    <p:extLst>
      <p:ext uri="{BB962C8B-B14F-4D97-AF65-F5344CB8AC3E}">
        <p14:creationId xmlns:p14="http://schemas.microsoft.com/office/powerpoint/2010/main" val="1151504857"/>
      </p:ext>
    </p:extLst>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fontScale="92500" lnSpcReduction="10000"/>
          </a:bodyPr>
          <a:lstStyle/>
          <a:p>
            <a:pPr>
              <a:lnSpc>
                <a:spcPct val="80000"/>
              </a:lnSpc>
              <a:spcAft>
                <a:spcPts val="1800"/>
              </a:spcAft>
              <a:buFont typeface="Courier New" panose="02070309020205020404" pitchFamily="49" charset="0"/>
              <a:buChar char="o"/>
              <a:defRPr/>
            </a:pPr>
            <a:r>
              <a:rPr lang="tr-TR" dirty="0">
                <a:latin typeface="Cambria" panose="02040503050406030204" pitchFamily="18" charset="0"/>
              </a:rPr>
              <a:t>Yükümlülerin, idari yargı yoluna başvurmadan önce itiraz yoluna başvurması gerekmektedir. </a:t>
            </a:r>
          </a:p>
          <a:p>
            <a:pPr>
              <a:lnSpc>
                <a:spcPct val="80000"/>
              </a:lnSpc>
              <a:spcAft>
                <a:spcPts val="1800"/>
              </a:spcAft>
              <a:buFont typeface="Courier New" panose="02070309020205020404" pitchFamily="49" charset="0"/>
              <a:buChar char="o"/>
              <a:defRPr/>
            </a:pPr>
            <a:r>
              <a:rPr lang="tr-TR" dirty="0">
                <a:latin typeface="Cambria" panose="02040503050406030204" pitchFamily="18" charset="0"/>
              </a:rPr>
              <a:t>Gümrük vergileri alacağına bağlı olan para cezalarında; ödeme süresi içerisinde olmak kaydıyla itiraz yoluna başvurulmadan önce yapılacak ödemelere indirim uygulanması gerekmektedir. </a:t>
            </a:r>
          </a:p>
          <a:p>
            <a:pPr>
              <a:lnSpc>
                <a:spcPct val="80000"/>
              </a:lnSpc>
              <a:spcAft>
                <a:spcPts val="1800"/>
              </a:spcAft>
              <a:buFont typeface="Courier New" panose="02070309020205020404" pitchFamily="49" charset="0"/>
              <a:buChar char="o"/>
              <a:defRPr/>
            </a:pPr>
            <a:r>
              <a:rPr lang="tr-TR" b="1" u="sng" dirty="0">
                <a:solidFill>
                  <a:srgbClr val="FF0000"/>
                </a:solidFill>
                <a:latin typeface="Cambria" panose="02040503050406030204" pitchFamily="18" charset="0"/>
              </a:rPr>
              <a:t>Gümrük vergileri alacağına bağlı olmayan maktu veya nispi para cezalarında;</a:t>
            </a:r>
          </a:p>
          <a:p>
            <a:pPr lvl="1">
              <a:lnSpc>
                <a:spcPct val="80000"/>
              </a:lnSpc>
              <a:spcAft>
                <a:spcPts val="1800"/>
              </a:spcAft>
              <a:defRPr/>
            </a:pPr>
            <a:r>
              <a:rPr lang="tr-TR" dirty="0">
                <a:latin typeface="Cambria" panose="02040503050406030204" pitchFamily="18" charset="0"/>
              </a:rPr>
              <a:t>İtiraz yoluna başvurulmadan önce yapılacak ödemelere indirim uygulanması</a:t>
            </a:r>
            <a:r>
              <a:rPr lang="tr-TR" dirty="0" smtClean="0">
                <a:latin typeface="Cambria" panose="02040503050406030204" pitchFamily="18" charset="0"/>
              </a:rPr>
              <a:t>,</a:t>
            </a:r>
          </a:p>
          <a:p>
            <a:pPr lvl="1">
              <a:lnSpc>
                <a:spcPct val="80000"/>
              </a:lnSpc>
              <a:spcAft>
                <a:spcPts val="1800"/>
              </a:spcAft>
              <a:defRPr/>
            </a:pPr>
            <a:r>
              <a:rPr lang="tr-TR" sz="3200" b="1" u="sng" dirty="0">
                <a:solidFill>
                  <a:srgbClr val="FF0000"/>
                </a:solidFill>
                <a:latin typeface="Cambria" panose="02040503050406030204" pitchFamily="18" charset="0"/>
              </a:rPr>
              <a:t>Ödeme süresinin 1 ay, </a:t>
            </a:r>
            <a:r>
              <a:rPr lang="tr-TR" sz="3200" b="1" u="sng" dirty="0" smtClean="0">
                <a:solidFill>
                  <a:srgbClr val="FF0000"/>
                </a:solidFill>
                <a:latin typeface="Cambria" panose="02040503050406030204" pitchFamily="18" charset="0"/>
              </a:rPr>
              <a:t>(241) </a:t>
            </a:r>
          </a:p>
          <a:p>
            <a:pPr lvl="1">
              <a:lnSpc>
                <a:spcPct val="80000"/>
              </a:lnSpc>
              <a:spcAft>
                <a:spcPts val="1800"/>
              </a:spcAft>
              <a:defRPr/>
            </a:pPr>
            <a:r>
              <a:rPr lang="tr-TR" sz="3200" b="1" u="sng" dirty="0" smtClean="0">
                <a:solidFill>
                  <a:srgbClr val="FF0000"/>
                </a:solidFill>
                <a:latin typeface="Cambria" panose="02040503050406030204" pitchFamily="18" charset="0"/>
              </a:rPr>
              <a:t>itiraz </a:t>
            </a:r>
            <a:r>
              <a:rPr lang="tr-TR" sz="3200" b="1" u="sng" dirty="0">
                <a:solidFill>
                  <a:srgbClr val="FF0000"/>
                </a:solidFill>
                <a:latin typeface="Cambria" panose="02040503050406030204" pitchFamily="18" charset="0"/>
              </a:rPr>
              <a:t>süresinin 15 gün </a:t>
            </a:r>
            <a:r>
              <a:rPr lang="tr-TR" sz="3200" dirty="0">
                <a:latin typeface="Cambria" panose="02040503050406030204" pitchFamily="18" charset="0"/>
              </a:rPr>
              <a:t>olduğu göz önüne alındığında, itiraz yoluna başvuru süresi geçmiş ancak ödeme süresi geçmemiş ödemelere de indirim uygulanması gerekmektedir.</a:t>
            </a:r>
          </a:p>
          <a:p>
            <a:pPr lvl="1">
              <a:lnSpc>
                <a:spcPct val="80000"/>
              </a:lnSpc>
              <a:spcAft>
                <a:spcPts val="1800"/>
              </a:spcAft>
              <a:defRPr/>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403059"/>
          </a:xfrm>
          <a:prstGeom prst="rect">
            <a:avLst/>
          </a:prstGeom>
        </p:spPr>
        <p:txBody>
          <a:bodyPr wrap="square">
            <a:spAutoFit/>
          </a:bodyPr>
          <a:lstStyle/>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0702175"/>
      </p:ext>
    </p:extLst>
  </p:cSld>
  <p:clrMapOvr>
    <a:masterClrMapping/>
  </p:clrMapOv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a:lnSpc>
                <a:spcPct val="80000"/>
              </a:lnSpc>
              <a:spcAft>
                <a:spcPts val="1800"/>
              </a:spcAft>
              <a:buFont typeface="Courier New" panose="02070309020205020404" pitchFamily="49" charset="0"/>
              <a:buChar char="o"/>
              <a:defRPr/>
            </a:pPr>
            <a:endParaRPr lang="tr-TR" sz="3200" dirty="0" smtClean="0">
              <a:latin typeface="Cambria" panose="02040503050406030204" pitchFamily="18" charset="0"/>
            </a:endParaRPr>
          </a:p>
          <a:p>
            <a:pPr marL="0" indent="0">
              <a:lnSpc>
                <a:spcPct val="80000"/>
              </a:lnSpc>
              <a:spcAft>
                <a:spcPts val="1800"/>
              </a:spcAft>
              <a:buNone/>
              <a:defRPr/>
            </a:pPr>
            <a:endParaRPr lang="tr-TR" sz="3200" dirty="0">
              <a:latin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8490338"/>
          </a:xfrm>
          <a:prstGeom prst="rect">
            <a:avLst/>
          </a:prstGeom>
        </p:spPr>
        <p:txBody>
          <a:bodyPr wrap="square">
            <a:spAutoFit/>
          </a:bodyPr>
          <a:lstStyle/>
          <a:p>
            <a:pPr indent="450215" algn="just">
              <a:lnSpc>
                <a:spcPct val="106000"/>
              </a:lnSpc>
              <a:spcBef>
                <a:spcPts val="600"/>
              </a:spcBef>
              <a:spcAft>
                <a:spcPts val="0"/>
              </a:spcAft>
            </a:pPr>
            <a:r>
              <a:rPr lang="tr-TR" sz="2000" b="1" u="sng"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LABORATUVAR TAHLİL SONUCUNA İTİRAZ;</a:t>
            </a:r>
          </a:p>
          <a:p>
            <a:pPr indent="450215" algn="just">
              <a:lnSpc>
                <a:spcPct val="106000"/>
              </a:lnSpc>
              <a:spcBef>
                <a:spcPts val="600"/>
              </a:spcBef>
              <a:spcAft>
                <a:spcPts val="0"/>
              </a:spcAft>
            </a:pPr>
            <a:endParaRPr lang="tr-TR"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80000"/>
              </a:lnSpc>
              <a:spcAft>
                <a:spcPts val="1800"/>
              </a:spcAft>
              <a:buFont typeface="Courier New" panose="02070309020205020404" pitchFamily="49" charset="0"/>
              <a:buChar char="o"/>
              <a:defRPr/>
            </a:pPr>
            <a:r>
              <a:rPr lang="tr-TR" sz="3200" dirty="0">
                <a:latin typeface="Cambria" panose="02040503050406030204" pitchFamily="18" charset="0"/>
              </a:rPr>
              <a:t>Tahlil sonuçlarına karşı </a:t>
            </a:r>
            <a:r>
              <a:rPr lang="tr-TR" sz="3200" b="1" u="sng" dirty="0">
                <a:solidFill>
                  <a:srgbClr val="FF0000"/>
                </a:solidFill>
                <a:latin typeface="Cambria" panose="02040503050406030204" pitchFamily="18" charset="0"/>
              </a:rPr>
              <a:t>tebliğden itibaren on beş gün </a:t>
            </a:r>
            <a:r>
              <a:rPr lang="tr-TR" sz="3200" dirty="0">
                <a:latin typeface="Cambria" panose="02040503050406030204" pitchFamily="18" charset="0"/>
              </a:rPr>
              <a:t>içinde Bölge Müdürlüğüne yazılı olarak itiraz edilebilir.</a:t>
            </a:r>
          </a:p>
          <a:p>
            <a:pPr>
              <a:lnSpc>
                <a:spcPct val="80000"/>
              </a:lnSpc>
              <a:spcAft>
                <a:spcPts val="1800"/>
              </a:spcAft>
              <a:buFont typeface="Courier New" panose="02070309020205020404" pitchFamily="49" charset="0"/>
              <a:buChar char="o"/>
              <a:defRPr/>
            </a:pPr>
            <a:r>
              <a:rPr lang="tr-TR" sz="3200" dirty="0">
                <a:latin typeface="Cambria" panose="02040503050406030204" pitchFamily="18" charset="0"/>
              </a:rPr>
              <a:t>İtiraz üzerine, birinci tahlilin yapıldığı gümrük laboratuvarında görevli olan ve ilk tahlili yapan kimyager dışındaki </a:t>
            </a:r>
            <a:r>
              <a:rPr lang="tr-TR" sz="3200" dirty="0" smtClean="0">
                <a:latin typeface="Cambria" panose="02040503050406030204" pitchFamily="18" charset="0"/>
              </a:rPr>
              <a:t>iki </a:t>
            </a:r>
            <a:r>
              <a:rPr lang="tr-TR" sz="3200" dirty="0">
                <a:latin typeface="Cambria" panose="02040503050406030204" pitchFamily="18" charset="0"/>
              </a:rPr>
              <a:t>kimyager tarafından ikinci tahlil yapılır. </a:t>
            </a:r>
            <a:endParaRPr lang="tr-TR" sz="3200" dirty="0" smtClean="0">
              <a:latin typeface="Cambria" panose="02040503050406030204" pitchFamily="18" charset="0"/>
            </a:endParaRPr>
          </a:p>
          <a:p>
            <a:pPr>
              <a:lnSpc>
                <a:spcPct val="80000"/>
              </a:lnSpc>
              <a:spcAft>
                <a:spcPts val="1800"/>
              </a:spcAft>
              <a:buFont typeface="Courier New" panose="02070309020205020404" pitchFamily="49" charset="0"/>
              <a:buChar char="o"/>
              <a:defRPr/>
            </a:pPr>
            <a:r>
              <a:rPr lang="tr-TR" sz="3200" dirty="0" smtClean="0">
                <a:latin typeface="Cambria" panose="02040503050406030204" pitchFamily="18" charset="0"/>
              </a:rPr>
              <a:t>Yükümlünün </a:t>
            </a:r>
            <a:r>
              <a:rPr lang="tr-TR" sz="3200" dirty="0">
                <a:latin typeface="Cambria" panose="02040503050406030204" pitchFamily="18" charset="0"/>
              </a:rPr>
              <a:t>talebi halinde, gümrük idareleri, gümrük kimyageri olmayan bir gözlemci kimyagerin de ikinci tahlilde hazır bulunmasına izin verirler.</a:t>
            </a: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0591241"/>
      </p:ext>
    </p:extLst>
  </p:cSld>
  <p:clrMapOvr>
    <a:masterClrMapping/>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p:txBody>
          <a:bodyPr>
            <a:normAutofit/>
          </a:bodyPr>
          <a:lstStyle/>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Üç kimyagerden fazla kimyager bulunmayan gümrük laboratuvarında yapılan tahlile itiraz edilmesi halinde, </a:t>
            </a:r>
            <a:endParaRPr lang="tr-TR" sz="3600" dirty="0" smtClean="0">
              <a:latin typeface="Cambria" panose="02040503050406030204" pitchFamily="18" charset="0"/>
            </a:endParaRPr>
          </a:p>
          <a:p>
            <a:pPr>
              <a:lnSpc>
                <a:spcPct val="80000"/>
              </a:lnSpc>
              <a:spcAft>
                <a:spcPts val="1800"/>
              </a:spcAft>
              <a:buFont typeface="Courier New" panose="02070309020205020404" pitchFamily="49" charset="0"/>
              <a:buChar char="o"/>
              <a:defRPr/>
            </a:pPr>
            <a:r>
              <a:rPr lang="tr-TR" sz="3600" dirty="0" smtClean="0">
                <a:latin typeface="Cambria" panose="02040503050406030204" pitchFamily="18" charset="0"/>
              </a:rPr>
              <a:t>ikinci </a:t>
            </a:r>
            <a:r>
              <a:rPr lang="tr-TR" sz="3600" dirty="0">
                <a:latin typeface="Cambria" panose="02040503050406030204" pitchFamily="18" charset="0"/>
              </a:rPr>
              <a:t>tahlil en az iki kimyager bulunan en yakın gümrük idaresine ait laboratuvarda yaptırılır.</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İkinci tahlil sonucu, eşyanın teknik özelliklerinin ve niteliklerinin belirlenmesi yönünden kesindir.</a:t>
            </a:r>
          </a:p>
        </p:txBody>
      </p:sp>
    </p:spTree>
    <p:extLst>
      <p:ext uri="{BB962C8B-B14F-4D97-AF65-F5344CB8AC3E}">
        <p14:creationId xmlns:p14="http://schemas.microsoft.com/office/powerpoint/2010/main" val="1397272669"/>
      </p:ext>
    </p:extLst>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1504" y="305677"/>
            <a:ext cx="2313436" cy="1233702"/>
          </a:xfrm>
          <a:prstGeom prst="rect">
            <a:avLst/>
          </a:prstGeom>
        </p:spPr>
      </p:pic>
      <p:sp>
        <p:nvSpPr>
          <p:cNvPr id="6" name="Rectangle 5"/>
          <p:cNvSpPr>
            <a:spLocks noChangeArrowheads="1"/>
          </p:cNvSpPr>
          <p:nvPr/>
        </p:nvSpPr>
        <p:spPr bwMode="auto">
          <a:xfrm>
            <a:off x="1084082" y="1376313"/>
            <a:ext cx="9616155" cy="1569660"/>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CEZALAR VE SÜRELER</a:t>
            </a:r>
            <a:endParaRPr lang="tr-TR" sz="4800" b="1" dirty="0">
              <a:solidFill>
                <a:schemeClr val="accent5">
                  <a:lumMod val="75000"/>
                </a:schemeClr>
              </a:solidFill>
              <a:latin typeface="Times New Roman" pitchFamily="18" charset="0"/>
            </a:endParaRPr>
          </a:p>
          <a:p>
            <a:pPr algn="ctr" eaLnBrk="0" hangingPunct="0"/>
            <a:r>
              <a:rPr lang="tr-TR" sz="4800" b="1" dirty="0" smtClean="0">
                <a:solidFill>
                  <a:schemeClr val="accent5">
                    <a:lumMod val="75000"/>
                  </a:schemeClr>
                </a:solidFill>
                <a:latin typeface="Times New Roman" pitchFamily="18" charset="0"/>
              </a:rPr>
              <a:t>10. BÖLÜM</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2696772606"/>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GENEL HÜKÜMLER;</a:t>
            </a: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İçerik Yer Tutucusu 5"/>
          <p:cNvSpPr>
            <a:spLocks noGrp="1"/>
          </p:cNvSpPr>
          <p:nvPr>
            <p:ph idx="1"/>
          </p:nvPr>
        </p:nvSpPr>
        <p:spPr>
          <a:xfrm>
            <a:off x="530942" y="1131216"/>
            <a:ext cx="10822858" cy="5045747"/>
          </a:xfrm>
        </p:spPr>
        <p:txBody>
          <a:bodyPr>
            <a:normAutofit fontScale="92500" lnSpcReduction="10000"/>
          </a:bodyPr>
          <a:lstStyle/>
          <a:p>
            <a:pPr>
              <a:lnSpc>
                <a:spcPct val="80000"/>
              </a:lnSpc>
              <a:spcAft>
                <a:spcPts val="1800"/>
              </a:spcAft>
              <a:buFont typeface="Courier New" panose="02070309020205020404" pitchFamily="49" charset="0"/>
              <a:buChar char="o"/>
              <a:defRPr/>
            </a:pPr>
            <a:r>
              <a:rPr lang="tr-TR" dirty="0">
                <a:latin typeface="Cambria" panose="02040503050406030204" pitchFamily="18" charset="0"/>
              </a:rPr>
              <a:t>İdari yaptırıma konu fiilin, ceza uygulamasını gerektiren bir fiile ilişkin olması ve zamanaşımı daha uzun bulunan bu fiil nedeniyle ceza davası açılmış olmak kaydıyla, idari yaptırım kararları Türk Ceza Kanunundaki dava ve ceza zamanaşımı süreleri içerisinde uygulanır.</a:t>
            </a:r>
          </a:p>
          <a:p>
            <a:pPr>
              <a:lnSpc>
                <a:spcPct val="80000"/>
              </a:lnSpc>
              <a:spcAft>
                <a:spcPts val="1800"/>
              </a:spcAft>
              <a:buFont typeface="Courier New" panose="02070309020205020404" pitchFamily="49" charset="0"/>
              <a:buChar char="o"/>
              <a:defRPr/>
            </a:pPr>
            <a:r>
              <a:rPr lang="tr-TR" u="sng" dirty="0">
                <a:solidFill>
                  <a:srgbClr val="FF0000"/>
                </a:solidFill>
                <a:latin typeface="Cambria" panose="02040503050406030204" pitchFamily="18" charset="0"/>
              </a:rPr>
              <a:t>Gümrük vergileri alacağına bağlı idari para cezalarının zamanaşımı</a:t>
            </a:r>
            <a:r>
              <a:rPr lang="tr-TR" dirty="0">
                <a:latin typeface="Cambria" panose="02040503050406030204" pitchFamily="18" charset="0"/>
              </a:rPr>
              <a:t>, bu idari para cezalarına ilişkin gümrük vergilerinin zamanaşımına tabidir. </a:t>
            </a:r>
            <a:r>
              <a:rPr lang="tr-TR" b="1" u="sng" dirty="0">
                <a:solidFill>
                  <a:srgbClr val="FF0000"/>
                </a:solidFill>
                <a:latin typeface="Cambria" panose="02040503050406030204" pitchFamily="18" charset="0"/>
              </a:rPr>
              <a:t>(3YIL</a:t>
            </a:r>
            <a:r>
              <a:rPr lang="tr-TR" b="1" u="sng" dirty="0" smtClean="0">
                <a:solidFill>
                  <a:srgbClr val="FF0000"/>
                </a:solidFill>
                <a:latin typeface="Cambria" panose="02040503050406030204" pitchFamily="18" charset="0"/>
              </a:rPr>
              <a:t>)</a:t>
            </a:r>
          </a:p>
          <a:p>
            <a:pPr>
              <a:lnSpc>
                <a:spcPct val="80000"/>
              </a:lnSpc>
              <a:spcAft>
                <a:spcPts val="1800"/>
              </a:spcAft>
              <a:buFont typeface="Courier New" panose="02070309020205020404" pitchFamily="49" charset="0"/>
              <a:buChar char="o"/>
              <a:defRPr/>
            </a:pPr>
            <a:r>
              <a:rPr lang="tr-TR" dirty="0">
                <a:latin typeface="Cambria" panose="02040503050406030204" pitchFamily="18" charset="0"/>
              </a:rPr>
              <a:t>Gümrük vergileri ile birlikte alınması gereken para cezaları bu vergiler ile aynı zamanda karara bağlanarak tebliğ edilir ve aynı zamanda ödenir.</a:t>
            </a:r>
          </a:p>
          <a:p>
            <a:pPr>
              <a:lnSpc>
                <a:spcPct val="80000"/>
              </a:lnSpc>
              <a:spcAft>
                <a:spcPts val="1800"/>
              </a:spcAft>
              <a:buFont typeface="Courier New" panose="02070309020205020404" pitchFamily="49" charset="0"/>
              <a:buChar char="o"/>
              <a:defRPr/>
            </a:pPr>
            <a:r>
              <a:rPr lang="tr-TR" dirty="0">
                <a:latin typeface="Cambria" panose="02040503050406030204" pitchFamily="18" charset="0"/>
              </a:rPr>
              <a:t>Konusu ve yükümlüsünün aynı olması, aralarında maddi veya hukuki yönden bağlılık bulunması şartıyla; birden fazla işleme veya beyannameye ilişkin gümrük vergileri ve para cezalarına tek tahakkuk ve ceza kararı düzenlenebilir.</a:t>
            </a:r>
          </a:p>
          <a:p>
            <a:pPr>
              <a:lnSpc>
                <a:spcPct val="80000"/>
              </a:lnSpc>
              <a:spcAft>
                <a:spcPts val="1800"/>
              </a:spcAft>
              <a:buFont typeface="Courier New" panose="02070309020205020404" pitchFamily="49" charset="0"/>
              <a:buChar char="o"/>
              <a:defRPr/>
            </a:pPr>
            <a:endParaRPr lang="tr-TR" dirty="0">
              <a:latin typeface="Cambria" panose="02040503050406030204" pitchFamily="18" charset="0"/>
            </a:endParaRPr>
          </a:p>
          <a:p>
            <a:endParaRPr lang="tr-TR" dirty="0"/>
          </a:p>
        </p:txBody>
      </p:sp>
    </p:spTree>
    <p:extLst>
      <p:ext uri="{BB962C8B-B14F-4D97-AF65-F5344CB8AC3E}">
        <p14:creationId xmlns:p14="http://schemas.microsoft.com/office/powerpoint/2010/main" val="3913137329"/>
      </p:ext>
    </p:extLst>
  </p:cSld>
  <p:clrMapOvr>
    <a:masterClrMapping/>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lnSpcReduction="10000"/>
          </a:bodyPr>
          <a:lstStyle/>
          <a:p>
            <a:pPr>
              <a:lnSpc>
                <a:spcPct val="80000"/>
              </a:lnSpc>
              <a:spcAft>
                <a:spcPts val="1800"/>
              </a:spcAft>
              <a:buFont typeface="Courier New" panose="02070309020205020404" pitchFamily="49" charset="0"/>
              <a:buChar char="o"/>
              <a:defRPr/>
            </a:pPr>
            <a:endParaRPr lang="tr-TR" sz="3600" dirty="0" smtClean="0">
              <a:latin typeface="Cambria" panose="02040503050406030204" pitchFamily="18" charset="0"/>
            </a:endParaRPr>
          </a:p>
          <a:p>
            <a:pPr>
              <a:lnSpc>
                <a:spcPct val="80000"/>
              </a:lnSpc>
              <a:spcAft>
                <a:spcPts val="1800"/>
              </a:spcAft>
              <a:buFont typeface="Courier New" panose="02070309020205020404" pitchFamily="49" charset="0"/>
              <a:buChar char="o"/>
              <a:defRPr/>
            </a:pPr>
            <a:r>
              <a:rPr lang="tr-TR" sz="3600" dirty="0" smtClean="0">
                <a:latin typeface="Cambria" panose="02040503050406030204" pitchFamily="18" charset="0"/>
              </a:rPr>
              <a:t>Kabahatler </a:t>
            </a:r>
            <a:r>
              <a:rPr lang="tr-TR" sz="3600" dirty="0">
                <a:latin typeface="Cambria" panose="02040503050406030204" pitchFamily="18" charset="0"/>
              </a:rPr>
              <a:t>karşılığında uygulanacak olan idarî yaptırımlar, idarî para cezası ve idarî tedbirlerden ibarettir. İdarî para cezası, maktu veya nispi olabilir. </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İdarî tedbirler, mülkiyetin kamuya geçirilmesi ve ilgili kanunlarda yer alan diğer tedbirlerdir. </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Kabahatin konusunu oluşturan veya işlenmesi suretiyle elde edilen eşyanın mülkiyetinin kamuya geçirilmesine, ancak kanunda açık hüküm bulunan hallerde karar verilebilir. </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387052763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lstStyle/>
          <a:p>
            <a:pPr marL="0" indent="0">
              <a:buNone/>
            </a:pPr>
            <a:endParaRPr lang="tr-TR" dirty="0">
              <a:latin typeface="Cambria" panose="02040503050406030204" pitchFamily="18" charset="0"/>
              <a:ea typeface="Cambria" panose="02040503050406030204" pitchFamily="18" charset="0"/>
            </a:endParaRPr>
          </a:p>
          <a:p>
            <a:pPr marL="0" indent="0">
              <a:buNone/>
            </a:pPr>
            <a:r>
              <a:rPr lang="tr-TR" dirty="0" smtClean="0">
                <a:latin typeface="Cambria" panose="02040503050406030204" pitchFamily="18" charset="0"/>
                <a:ea typeface="Cambria" panose="02040503050406030204" pitchFamily="18" charset="0"/>
              </a:rPr>
              <a:t>	</a:t>
            </a: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5174622"/>
          </a:xfrm>
          <a:prstGeom prst="rect">
            <a:avLst/>
          </a:prstGeom>
        </p:spPr>
        <p:txBody>
          <a:bodyPr wrap="square">
            <a:spAutoFit/>
          </a:bodyPr>
          <a:lstStyle/>
          <a:p>
            <a:r>
              <a:rPr lang="tr-TR" sz="2400" dirty="0" smtClean="0"/>
              <a:t>Ancak Bakanlık Gerek Görüldüğünde;</a:t>
            </a:r>
          </a:p>
          <a:p>
            <a:endParaRPr lang="tr-TR" sz="2400" dirty="0"/>
          </a:p>
          <a:p>
            <a:pPr marL="285750" indent="-285750">
              <a:buFont typeface="Arial" panose="020B0604020202020204" pitchFamily="34" charset="0"/>
              <a:buChar char="•"/>
            </a:pPr>
            <a:r>
              <a:rPr lang="tr-TR" sz="2400" dirty="0" smtClean="0"/>
              <a:t>İthalat </a:t>
            </a:r>
            <a:r>
              <a:rPr lang="tr-TR" sz="2400" b="1" u="sng" dirty="0">
                <a:solidFill>
                  <a:srgbClr val="FF0000"/>
                </a:solidFill>
              </a:rPr>
              <a:t>izinlerinin verilmesi, </a:t>
            </a:r>
            <a:endParaRPr lang="tr-TR" sz="2400" b="1" u="sng" dirty="0" smtClean="0">
              <a:solidFill>
                <a:srgbClr val="FF0000"/>
              </a:solidFill>
            </a:endParaRPr>
          </a:p>
          <a:p>
            <a:endParaRPr lang="tr-TR" sz="2400" dirty="0"/>
          </a:p>
          <a:p>
            <a:pPr marL="285750" indent="-285750">
              <a:buFont typeface="Arial" panose="020B0604020202020204" pitchFamily="34" charset="0"/>
              <a:buChar char="•"/>
            </a:pPr>
            <a:r>
              <a:rPr lang="tr-TR" sz="2400" dirty="0" smtClean="0"/>
              <a:t>ithalat </a:t>
            </a:r>
            <a:r>
              <a:rPr lang="tr-TR" sz="2400" dirty="0"/>
              <a:t>ile ilgili </a:t>
            </a:r>
            <a:r>
              <a:rPr lang="tr-TR" sz="2400" b="1" u="sng" dirty="0">
                <a:solidFill>
                  <a:srgbClr val="FF0000"/>
                </a:solidFill>
              </a:rPr>
              <a:t>önlem ve kısıtlamaların uygulanması, </a:t>
            </a:r>
            <a:endParaRPr lang="tr-TR" sz="2400" b="1" u="sng" dirty="0" smtClean="0">
              <a:solidFill>
                <a:srgbClr val="FF0000"/>
              </a:solidFill>
            </a:endParaRPr>
          </a:p>
          <a:p>
            <a:endParaRPr lang="tr-TR" sz="2400" dirty="0"/>
          </a:p>
          <a:p>
            <a:pPr marL="285750" indent="-285750">
              <a:buFont typeface="Arial" panose="020B0604020202020204" pitchFamily="34" charset="0"/>
              <a:buChar char="•"/>
            </a:pPr>
            <a:r>
              <a:rPr lang="tr-TR" sz="2400" dirty="0" smtClean="0"/>
              <a:t>ithal </a:t>
            </a:r>
            <a:r>
              <a:rPr lang="tr-TR" sz="2400" dirty="0"/>
              <a:t>eşya fiyatlarının </a:t>
            </a:r>
            <a:r>
              <a:rPr lang="tr-TR" sz="2400" b="1" u="sng" dirty="0">
                <a:solidFill>
                  <a:srgbClr val="FF0000"/>
                </a:solidFill>
              </a:rPr>
              <a:t>gerektiğinde kontrolünün yapılması </a:t>
            </a:r>
            <a:endParaRPr lang="tr-TR" sz="2400" b="1" u="sng" dirty="0" smtClean="0">
              <a:solidFill>
                <a:srgbClr val="FF0000"/>
              </a:solidFill>
            </a:endParaRPr>
          </a:p>
          <a:p>
            <a:endParaRPr lang="tr-TR" sz="2400" dirty="0" smtClean="0"/>
          </a:p>
          <a:p>
            <a:r>
              <a:rPr lang="tr-TR" sz="2400" dirty="0"/>
              <a:t>G</a:t>
            </a:r>
            <a:r>
              <a:rPr lang="tr-TR" sz="2400" dirty="0" smtClean="0"/>
              <a:t>örev ve yetkileri; Çıkartılacak Tebliğler </a:t>
            </a:r>
            <a:r>
              <a:rPr lang="tr-TR" sz="2400" dirty="0"/>
              <a:t>veya verilecek </a:t>
            </a:r>
            <a:r>
              <a:rPr lang="tr-TR" sz="2400" dirty="0" smtClean="0"/>
              <a:t>talimatlar ile,</a:t>
            </a:r>
          </a:p>
          <a:p>
            <a:endParaRPr lang="tr-TR" sz="2400" dirty="0" smtClean="0"/>
          </a:p>
          <a:p>
            <a:r>
              <a:rPr lang="tr-TR" sz="2400" b="1" u="sng" dirty="0" smtClean="0"/>
              <a:t>diğer </a:t>
            </a:r>
            <a:r>
              <a:rPr lang="tr-TR" sz="2400" b="1" u="sng" dirty="0"/>
              <a:t>kamu </a:t>
            </a:r>
            <a:r>
              <a:rPr lang="tr-TR" sz="2400" b="1" u="sng" dirty="0" smtClean="0"/>
              <a:t>kurumlarına veya </a:t>
            </a:r>
            <a:r>
              <a:rPr lang="tr-TR" sz="2400" b="1" u="sng" dirty="0"/>
              <a:t>ihracatçı birlikleri genel sekreterliklerine de </a:t>
            </a:r>
            <a:r>
              <a:rPr lang="tr-TR" sz="2400" b="1" u="sng" dirty="0">
                <a:solidFill>
                  <a:srgbClr val="FF0000"/>
                </a:solidFill>
              </a:rPr>
              <a:t>kısmen veya tamamen </a:t>
            </a:r>
            <a:r>
              <a:rPr lang="tr-TR" sz="2400" b="1" u="sng" dirty="0" smtClean="0">
                <a:solidFill>
                  <a:srgbClr val="FF0000"/>
                </a:solidFill>
              </a:rPr>
              <a:t>devrederek yürütmektedir. </a:t>
            </a:r>
            <a:endParaRPr lang="tr-TR" sz="2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6277019"/>
      </p:ext>
    </p:extLst>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a:bodyPr>
          <a:lstStyle/>
          <a:p>
            <a:pPr marL="0" indent="0">
              <a:lnSpc>
                <a:spcPct val="80000"/>
              </a:lnSpc>
              <a:spcAft>
                <a:spcPts val="1800"/>
              </a:spcAft>
              <a:buNone/>
              <a:defRPr/>
            </a:pPr>
            <a:r>
              <a:rPr lang="tr-TR" sz="3600" u="sng" dirty="0" smtClean="0">
                <a:solidFill>
                  <a:srgbClr val="FF0000"/>
                </a:solidFill>
                <a:latin typeface="Cambria" panose="02040503050406030204" pitchFamily="18" charset="0"/>
              </a:rPr>
              <a:t>SORUŞTURMA ZAMAN AŞIMI;</a:t>
            </a:r>
          </a:p>
          <a:p>
            <a:pPr>
              <a:lnSpc>
                <a:spcPct val="80000"/>
              </a:lnSpc>
              <a:spcAft>
                <a:spcPts val="1800"/>
              </a:spcAft>
              <a:buFont typeface="Courier New" panose="02070309020205020404" pitchFamily="49" charset="0"/>
              <a:buChar char="o"/>
              <a:defRPr/>
            </a:pPr>
            <a:r>
              <a:rPr lang="tr-TR" dirty="0">
                <a:latin typeface="Cambria" panose="02040503050406030204" pitchFamily="18" charset="0"/>
              </a:rPr>
              <a:t>Soruşturma zamanaşımının dolması halinde kabahatten dolayı kişi hakkında idarî para cezasına karar verilemez. </a:t>
            </a:r>
          </a:p>
          <a:p>
            <a:pPr>
              <a:lnSpc>
                <a:spcPct val="80000"/>
              </a:lnSpc>
              <a:spcAft>
                <a:spcPts val="1800"/>
              </a:spcAft>
              <a:buFont typeface="Courier New" panose="02070309020205020404" pitchFamily="49" charset="0"/>
              <a:buChar char="o"/>
              <a:defRPr/>
            </a:pPr>
            <a:r>
              <a:rPr lang="tr-TR" dirty="0">
                <a:latin typeface="Cambria" panose="02040503050406030204" pitchFamily="18" charset="0"/>
              </a:rPr>
              <a:t>Soruşturma zamanaşımı süresi; (5326 S. Kanun)</a:t>
            </a:r>
          </a:p>
          <a:p>
            <a:pPr marL="880110" lvl="1" indent="-514350">
              <a:lnSpc>
                <a:spcPct val="80000"/>
              </a:lnSpc>
              <a:spcAft>
                <a:spcPts val="1800"/>
              </a:spcAft>
              <a:buFont typeface="+mj-lt"/>
              <a:buAutoNum type="alphaLcParenR"/>
              <a:defRPr/>
            </a:pPr>
            <a:r>
              <a:rPr lang="tr-TR" sz="2500" dirty="0">
                <a:latin typeface="Cambria" panose="02040503050406030204" pitchFamily="18" charset="0"/>
              </a:rPr>
              <a:t>Yüz bin Türk Lirası veya daha fazla idarî para cezasını gerektiren kabahatlerde beş, </a:t>
            </a:r>
          </a:p>
          <a:p>
            <a:pPr marL="880110" lvl="1" indent="-514350">
              <a:lnSpc>
                <a:spcPct val="80000"/>
              </a:lnSpc>
              <a:spcAft>
                <a:spcPts val="1800"/>
              </a:spcAft>
              <a:buFont typeface="+mj-lt"/>
              <a:buAutoNum type="alphaLcParenR"/>
              <a:defRPr/>
            </a:pPr>
            <a:r>
              <a:rPr lang="tr-TR" sz="2500" dirty="0">
                <a:latin typeface="Cambria" panose="02040503050406030204" pitchFamily="18" charset="0"/>
              </a:rPr>
              <a:t>Elli bin Türk Lirası veya daha fazla idarî para cezasını gerektiren kabahatlerde dört, </a:t>
            </a:r>
          </a:p>
          <a:p>
            <a:pPr marL="880110" lvl="1" indent="-514350">
              <a:lnSpc>
                <a:spcPct val="80000"/>
              </a:lnSpc>
              <a:spcAft>
                <a:spcPts val="1800"/>
              </a:spcAft>
              <a:buFont typeface="+mj-lt"/>
              <a:buAutoNum type="alphaLcParenR"/>
              <a:defRPr/>
            </a:pPr>
            <a:r>
              <a:rPr lang="tr-TR" sz="2500" dirty="0">
                <a:latin typeface="Cambria" panose="02040503050406030204" pitchFamily="18" charset="0"/>
              </a:rPr>
              <a:t>Elli bin Türk Lirasından az idarî para cezasını gerektiren kabahatlerde üç, yıldır.</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1873581530"/>
      </p:ext>
    </p:extLst>
  </p:cSld>
  <p:clrMapOvr>
    <a:masterClrMapping/>
  </p:clrMapOvr>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a:bodyPr>
          <a:lstStyle/>
          <a:p>
            <a:pPr>
              <a:lnSpc>
                <a:spcPct val="80000"/>
              </a:lnSpc>
              <a:spcAft>
                <a:spcPts val="1800"/>
              </a:spcAft>
              <a:buFont typeface="Courier New" panose="02070309020205020404" pitchFamily="49" charset="0"/>
              <a:buChar char="o"/>
              <a:defRPr/>
            </a:pPr>
            <a:r>
              <a:rPr lang="tr-TR" sz="3600" u="sng" dirty="0" smtClean="0">
                <a:solidFill>
                  <a:srgbClr val="FF0000"/>
                </a:solidFill>
                <a:latin typeface="Cambria" panose="02040503050406030204" pitchFamily="18" charset="0"/>
              </a:rPr>
              <a:t>SORUŞTURMA ZAMAN AŞIMI;</a:t>
            </a:r>
          </a:p>
          <a:p>
            <a:pPr>
              <a:lnSpc>
                <a:spcPct val="80000"/>
              </a:lnSpc>
              <a:spcAft>
                <a:spcPts val="1800"/>
              </a:spcAft>
              <a:buFont typeface="Courier New" panose="02070309020205020404" pitchFamily="49" charset="0"/>
              <a:buChar char="o"/>
              <a:defRPr/>
            </a:pPr>
            <a:r>
              <a:rPr lang="tr-TR" sz="3600" dirty="0" smtClean="0">
                <a:latin typeface="Cambria" panose="02040503050406030204" pitchFamily="18" charset="0"/>
              </a:rPr>
              <a:t>Nispî </a:t>
            </a:r>
            <a:r>
              <a:rPr lang="tr-TR" sz="3600" dirty="0">
                <a:latin typeface="Cambria" panose="02040503050406030204" pitchFamily="18" charset="0"/>
              </a:rPr>
              <a:t>idarî para cezasını gerektiren kabahatlerde zamanaşımı süresi sekiz yıldır. </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Zamanaşımı süresi, kabahate ilişkin tanımdaki fiilin işlenmesiyle veya neticenin gerçekleşmesiyle işlemeye başlar. </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Kabahati oluşturan fiilin aynı zamanda suç oluşturması halinde suça ilişkin dava zamanaşımı hükümleri uygulanır. </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3988067467"/>
      </p:ext>
    </p:extLst>
  </p:cSld>
  <p:clrMapOvr>
    <a:masterClrMapping/>
  </p:clrMapOvr>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a:bodyPr>
          <a:lstStyle/>
          <a:p>
            <a:pPr marL="0" indent="0">
              <a:lnSpc>
                <a:spcPct val="80000"/>
              </a:lnSpc>
              <a:spcAft>
                <a:spcPts val="1800"/>
              </a:spcAft>
              <a:buNone/>
              <a:defRPr/>
            </a:pPr>
            <a:r>
              <a:rPr lang="tr-TR" sz="3600" u="sng" dirty="0" smtClean="0">
                <a:solidFill>
                  <a:srgbClr val="FF0000"/>
                </a:solidFill>
                <a:latin typeface="Cambria" panose="02040503050406030204" pitchFamily="18" charset="0"/>
              </a:rPr>
              <a:t>YERİNE GETİRME ZAMAN AŞIMI;</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Yerine getirme zamanaşımının dolması halinde idarî para cezasına veya mülkiyetin kamuya geçirilmesine ilişkin karar artık </a:t>
            </a:r>
            <a:r>
              <a:rPr lang="tr-TR" sz="3600" u="sng" dirty="0">
                <a:solidFill>
                  <a:srgbClr val="FF0000"/>
                </a:solidFill>
                <a:effectLst>
                  <a:outerShdw blurRad="38100" dist="38100" dir="2700000" algn="tl">
                    <a:srgbClr val="000000">
                      <a:alpha val="43137"/>
                    </a:srgbClr>
                  </a:outerShdw>
                </a:effectLst>
                <a:latin typeface="Cambria" panose="02040503050406030204" pitchFamily="18" charset="0"/>
              </a:rPr>
              <a:t>yerine getirilemez. </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Mülkiyetin kamuya geçirilmesine ilişkin zamanaşımı süresi </a:t>
            </a:r>
            <a:r>
              <a:rPr lang="tr-TR" sz="3600" dirty="0">
                <a:solidFill>
                  <a:srgbClr val="FF0000"/>
                </a:solidFill>
                <a:effectLst>
                  <a:outerShdw blurRad="38100" dist="38100" dir="2700000" algn="tl">
                    <a:srgbClr val="000000">
                      <a:alpha val="43137"/>
                    </a:srgbClr>
                  </a:outerShdw>
                </a:effectLst>
                <a:latin typeface="Cambria" panose="02040503050406030204" pitchFamily="18" charset="0"/>
              </a:rPr>
              <a:t>on yıldır. </a:t>
            </a:r>
          </a:p>
          <a:p>
            <a:pPr>
              <a:lnSpc>
                <a:spcPct val="80000"/>
              </a:lnSpc>
              <a:spcAft>
                <a:spcPts val="1800"/>
              </a:spcAft>
              <a:buFont typeface="Courier New" panose="02070309020205020404" pitchFamily="49" charset="0"/>
              <a:buChar char="o"/>
              <a:defRPr/>
            </a:pPr>
            <a:r>
              <a:rPr lang="tr-TR" sz="3600" u="sng" dirty="0">
                <a:solidFill>
                  <a:srgbClr val="FF0000"/>
                </a:solidFill>
                <a:latin typeface="Cambria" panose="02040503050406030204" pitchFamily="18" charset="0"/>
              </a:rPr>
              <a:t>Zamanaşımı süresi, </a:t>
            </a:r>
            <a:r>
              <a:rPr lang="tr-TR" sz="3600" dirty="0">
                <a:latin typeface="Cambria" panose="02040503050406030204" pitchFamily="18" charset="0"/>
              </a:rPr>
              <a:t>kararın kesinleşmesinin </a:t>
            </a:r>
            <a:r>
              <a:rPr lang="tr-TR" sz="3600" u="sng" dirty="0">
                <a:solidFill>
                  <a:srgbClr val="FF0000"/>
                </a:solidFill>
                <a:latin typeface="Cambria" panose="02040503050406030204" pitchFamily="18" charset="0"/>
              </a:rPr>
              <a:t>rastladığı takvim yılını takip eden takvim yılı başından</a:t>
            </a:r>
            <a:r>
              <a:rPr lang="tr-TR" sz="3600" dirty="0">
                <a:latin typeface="Cambria" panose="02040503050406030204" pitchFamily="18" charset="0"/>
              </a:rPr>
              <a:t> itibaren işlemeye başlar. </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1040595843"/>
      </p:ext>
    </p:extLst>
  </p:cSld>
  <p:clrMapOvr>
    <a:masterClrMapping/>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a:bodyPr>
          <a:lstStyle/>
          <a:p>
            <a:pPr marL="0" indent="0">
              <a:lnSpc>
                <a:spcPct val="80000"/>
              </a:lnSpc>
              <a:spcAft>
                <a:spcPts val="1800"/>
              </a:spcAft>
              <a:buNone/>
              <a:defRPr/>
            </a:pPr>
            <a:r>
              <a:rPr lang="tr-TR" sz="3600" dirty="0" smtClean="0">
                <a:latin typeface="Cambria" panose="02040503050406030204" pitchFamily="18" charset="0"/>
              </a:rPr>
              <a:t>YERİNE GETİRME ZAMAN AŞIMI;</a:t>
            </a:r>
          </a:p>
          <a:p>
            <a:pPr>
              <a:lnSpc>
                <a:spcPct val="80000"/>
              </a:lnSpc>
              <a:spcAft>
                <a:spcPts val="1800"/>
              </a:spcAft>
              <a:buFont typeface="Courier New" panose="02070309020205020404" pitchFamily="49" charset="0"/>
              <a:buChar char="o"/>
              <a:defRPr/>
            </a:pPr>
            <a:r>
              <a:rPr lang="tr-TR" dirty="0">
                <a:latin typeface="Cambria" panose="02040503050406030204" pitchFamily="18" charset="0"/>
              </a:rPr>
              <a:t>Yerine getirme zamanaşımı süresi; </a:t>
            </a:r>
          </a:p>
          <a:p>
            <a:pPr marL="880110" lvl="1" indent="-514350">
              <a:lnSpc>
                <a:spcPct val="80000"/>
              </a:lnSpc>
              <a:spcAft>
                <a:spcPts val="1800"/>
              </a:spcAft>
              <a:buFont typeface="+mj-lt"/>
              <a:buAutoNum type="alphaLcParenR"/>
              <a:defRPr/>
            </a:pPr>
            <a:r>
              <a:rPr lang="tr-TR" sz="2500" u="sng" dirty="0" smtClean="0">
                <a:solidFill>
                  <a:srgbClr val="FF0000"/>
                </a:solidFill>
                <a:latin typeface="Cambria" panose="02040503050406030204" pitchFamily="18" charset="0"/>
              </a:rPr>
              <a:t>Elli bin Türk Lirası veya daha fazla </a:t>
            </a:r>
            <a:r>
              <a:rPr lang="tr-TR" sz="2500" dirty="0" smtClean="0">
                <a:latin typeface="Cambria" panose="02040503050406030204" pitchFamily="18" charset="0"/>
              </a:rPr>
              <a:t>idarî para cezasına karar verilmesi halinde </a:t>
            </a:r>
            <a:r>
              <a:rPr lang="tr-TR" sz="2500" u="sng" dirty="0" smtClean="0">
                <a:solidFill>
                  <a:srgbClr val="FF0000"/>
                </a:solidFill>
                <a:latin typeface="Cambria" panose="02040503050406030204" pitchFamily="18" charset="0"/>
              </a:rPr>
              <a:t>yedi yıl, </a:t>
            </a:r>
          </a:p>
          <a:p>
            <a:pPr marL="880110" lvl="1" indent="-514350">
              <a:lnSpc>
                <a:spcPct val="80000"/>
              </a:lnSpc>
              <a:spcAft>
                <a:spcPts val="1800"/>
              </a:spcAft>
              <a:buFont typeface="+mj-lt"/>
              <a:buAutoNum type="alphaLcParenR"/>
              <a:defRPr/>
            </a:pPr>
            <a:r>
              <a:rPr lang="tr-TR" sz="2500" u="sng" dirty="0" smtClean="0">
                <a:solidFill>
                  <a:srgbClr val="FF0000"/>
                </a:solidFill>
                <a:latin typeface="Cambria" panose="02040503050406030204" pitchFamily="18" charset="0"/>
              </a:rPr>
              <a:t>Yirmi bin Türk Lirası veya daha fazla </a:t>
            </a:r>
            <a:r>
              <a:rPr lang="tr-TR" sz="2500" dirty="0" smtClean="0">
                <a:latin typeface="Cambria" panose="02040503050406030204" pitchFamily="18" charset="0"/>
              </a:rPr>
              <a:t>idarî para cezasına karar verilmesi halinde </a:t>
            </a:r>
            <a:r>
              <a:rPr lang="tr-TR" sz="2500" u="sng" dirty="0" smtClean="0">
                <a:solidFill>
                  <a:srgbClr val="FF0000"/>
                </a:solidFill>
                <a:latin typeface="Cambria" panose="02040503050406030204" pitchFamily="18" charset="0"/>
              </a:rPr>
              <a:t>beş yıl</a:t>
            </a:r>
          </a:p>
          <a:p>
            <a:pPr marL="880110" lvl="1" indent="-514350">
              <a:lnSpc>
                <a:spcPct val="80000"/>
              </a:lnSpc>
              <a:spcAft>
                <a:spcPts val="1800"/>
              </a:spcAft>
              <a:buFont typeface="+mj-lt"/>
              <a:buAutoNum type="alphaLcParenR"/>
              <a:defRPr/>
            </a:pPr>
            <a:r>
              <a:rPr lang="tr-TR" sz="2500" u="sng" dirty="0" smtClean="0">
                <a:solidFill>
                  <a:srgbClr val="FF0000"/>
                </a:solidFill>
                <a:latin typeface="Cambria" panose="02040503050406030204" pitchFamily="18" charset="0"/>
              </a:rPr>
              <a:t>On </a:t>
            </a:r>
            <a:r>
              <a:rPr lang="tr-TR" sz="2500" u="sng" dirty="0">
                <a:solidFill>
                  <a:srgbClr val="FF0000"/>
                </a:solidFill>
                <a:latin typeface="Cambria" panose="02040503050406030204" pitchFamily="18" charset="0"/>
              </a:rPr>
              <a:t>bin Türk Lirası veya daha fazla</a:t>
            </a:r>
            <a:r>
              <a:rPr lang="tr-TR" sz="2500" dirty="0">
                <a:latin typeface="Cambria" panose="02040503050406030204" pitchFamily="18" charset="0"/>
              </a:rPr>
              <a:t> idarî para cezasına karar verilmesi halinde </a:t>
            </a:r>
            <a:r>
              <a:rPr lang="tr-TR" sz="2500" u="sng" dirty="0" smtClean="0">
                <a:solidFill>
                  <a:srgbClr val="FF0000"/>
                </a:solidFill>
                <a:latin typeface="Cambria" panose="02040503050406030204" pitchFamily="18" charset="0"/>
              </a:rPr>
              <a:t>dört</a:t>
            </a:r>
            <a:r>
              <a:rPr lang="tr-TR" sz="2500" u="sng" dirty="0">
                <a:solidFill>
                  <a:srgbClr val="FF0000"/>
                </a:solidFill>
                <a:latin typeface="Cambria" panose="02040503050406030204" pitchFamily="18" charset="0"/>
              </a:rPr>
              <a:t> </a:t>
            </a:r>
            <a:r>
              <a:rPr lang="tr-TR" sz="2500" u="sng" dirty="0" smtClean="0">
                <a:solidFill>
                  <a:srgbClr val="FF0000"/>
                </a:solidFill>
                <a:latin typeface="Cambria" panose="02040503050406030204" pitchFamily="18" charset="0"/>
              </a:rPr>
              <a:t>yıl</a:t>
            </a:r>
            <a:endParaRPr lang="tr-TR" sz="2500" u="sng" dirty="0">
              <a:solidFill>
                <a:srgbClr val="FF0000"/>
              </a:solidFill>
              <a:latin typeface="Cambria" panose="02040503050406030204" pitchFamily="18" charset="0"/>
            </a:endParaRPr>
          </a:p>
          <a:p>
            <a:pPr marL="880110" lvl="1" indent="-514350">
              <a:lnSpc>
                <a:spcPct val="80000"/>
              </a:lnSpc>
              <a:spcAft>
                <a:spcPts val="1800"/>
              </a:spcAft>
              <a:buFont typeface="+mj-lt"/>
              <a:buAutoNum type="alphaLcParenR"/>
              <a:defRPr/>
            </a:pPr>
            <a:r>
              <a:rPr lang="tr-TR" sz="2500" u="sng" dirty="0">
                <a:solidFill>
                  <a:srgbClr val="FF0000"/>
                </a:solidFill>
                <a:latin typeface="Cambria" panose="02040503050406030204" pitchFamily="18" charset="0"/>
              </a:rPr>
              <a:t>On bin Türk Lirasından az</a:t>
            </a:r>
            <a:r>
              <a:rPr lang="tr-TR" sz="2500" dirty="0">
                <a:latin typeface="Cambria" panose="02040503050406030204" pitchFamily="18" charset="0"/>
              </a:rPr>
              <a:t> idarî para cezasına karar verilmesi halinde </a:t>
            </a:r>
            <a:r>
              <a:rPr lang="tr-TR" sz="2500" u="sng" dirty="0">
                <a:solidFill>
                  <a:srgbClr val="FF0000"/>
                </a:solidFill>
                <a:latin typeface="Cambria" panose="02040503050406030204" pitchFamily="18" charset="0"/>
              </a:rPr>
              <a:t>üç, yıldır.</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1260894159"/>
      </p:ext>
    </p:extLst>
  </p:cSld>
  <p:clrMapOvr>
    <a:masterClrMapping/>
  </p:clrMapOv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a:bodyPr>
          <a:lstStyle/>
          <a:p>
            <a:pPr marL="0" indent="0">
              <a:lnSpc>
                <a:spcPct val="80000"/>
              </a:lnSpc>
              <a:spcAft>
                <a:spcPts val="1800"/>
              </a:spcAft>
              <a:buNone/>
              <a:defRPr/>
            </a:pPr>
            <a:r>
              <a:rPr lang="tr-TR" sz="3600" dirty="0" smtClean="0">
                <a:latin typeface="Cambria" panose="02040503050406030204" pitchFamily="18" charset="0"/>
              </a:rPr>
              <a:t>VERGİ KAYBINA NEDEN OLAN İŞLEMLERDE UYGULANACAK CEZALAR; (GK 234)</a:t>
            </a:r>
          </a:p>
          <a:p>
            <a:pPr marL="0" indent="0">
              <a:lnSpc>
                <a:spcPct val="80000"/>
              </a:lnSpc>
              <a:spcAft>
                <a:spcPts val="1800"/>
              </a:spcAft>
              <a:buNone/>
              <a:defRPr/>
            </a:pPr>
            <a:r>
              <a:rPr lang="tr-TR" sz="3600" u="sng" dirty="0">
                <a:solidFill>
                  <a:srgbClr val="FF0000"/>
                </a:solidFill>
                <a:latin typeface="Cambria" panose="02040503050406030204" pitchFamily="18" charset="0"/>
              </a:rPr>
              <a:t>Serbest dolaşıma giriş rejimi </a:t>
            </a:r>
            <a:r>
              <a:rPr lang="tr-TR" sz="3600" dirty="0">
                <a:latin typeface="Cambria" panose="02040503050406030204" pitchFamily="18" charset="0"/>
              </a:rPr>
              <a:t>veya </a:t>
            </a:r>
            <a:endParaRPr lang="tr-TR" sz="3600" dirty="0" smtClean="0">
              <a:latin typeface="Cambria" panose="02040503050406030204" pitchFamily="18" charset="0"/>
            </a:endParaRPr>
          </a:p>
          <a:p>
            <a:pPr marL="0" indent="0">
              <a:lnSpc>
                <a:spcPct val="80000"/>
              </a:lnSpc>
              <a:spcAft>
                <a:spcPts val="1800"/>
              </a:spcAft>
              <a:buNone/>
              <a:defRPr/>
            </a:pPr>
            <a:r>
              <a:rPr lang="tr-TR" sz="3600" u="sng" dirty="0" smtClean="0">
                <a:solidFill>
                  <a:srgbClr val="FF0000"/>
                </a:solidFill>
                <a:latin typeface="Cambria" panose="02040503050406030204" pitchFamily="18" charset="0"/>
              </a:rPr>
              <a:t>kısmi </a:t>
            </a:r>
            <a:r>
              <a:rPr lang="tr-TR" sz="3600" u="sng" dirty="0">
                <a:solidFill>
                  <a:srgbClr val="FF0000"/>
                </a:solidFill>
                <a:latin typeface="Cambria" panose="02040503050406030204" pitchFamily="18" charset="0"/>
              </a:rPr>
              <a:t>muafiyet suretiyle geçici ithalat rejimine </a:t>
            </a:r>
            <a:endParaRPr lang="tr-TR" sz="3600" u="sng" dirty="0" smtClean="0">
              <a:solidFill>
                <a:srgbClr val="FF0000"/>
              </a:solidFill>
              <a:latin typeface="Cambria" panose="02040503050406030204" pitchFamily="18" charset="0"/>
            </a:endParaRPr>
          </a:p>
          <a:p>
            <a:pPr marL="0" indent="0">
              <a:lnSpc>
                <a:spcPct val="80000"/>
              </a:lnSpc>
              <a:spcAft>
                <a:spcPts val="1800"/>
              </a:spcAft>
              <a:buNone/>
              <a:defRPr/>
            </a:pPr>
            <a:r>
              <a:rPr lang="tr-TR" sz="3600" dirty="0" smtClean="0">
                <a:latin typeface="Cambria" panose="02040503050406030204" pitchFamily="18" charset="0"/>
              </a:rPr>
              <a:t>tabi </a:t>
            </a:r>
            <a:r>
              <a:rPr lang="tr-TR" sz="3600" dirty="0">
                <a:latin typeface="Cambria" panose="02040503050406030204" pitchFamily="18" charset="0"/>
              </a:rPr>
              <a:t>tutulan eşyaya ilişkin olarak, yapılan beyan ile muayene ve denetleme veya teslimden sonra kontrol sonucunda; </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1873875335"/>
      </p:ext>
    </p:extLst>
  </p:cSld>
  <p:clrMapOvr>
    <a:masterClrMapping/>
  </p:clrMapOvr>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a:bodyPr>
          <a:lstStyle/>
          <a:p>
            <a:pPr marL="365760" lvl="1" indent="0">
              <a:lnSpc>
                <a:spcPct val="80000"/>
              </a:lnSpc>
              <a:spcAft>
                <a:spcPts val="1800"/>
              </a:spcAft>
              <a:buNone/>
              <a:defRPr/>
            </a:pPr>
            <a:r>
              <a:rPr lang="tr-TR" dirty="0" smtClean="0">
                <a:latin typeface="Cambria" panose="02040503050406030204" pitchFamily="18" charset="0"/>
              </a:rPr>
              <a:t>GK 234/1a – 1b – 1c</a:t>
            </a:r>
          </a:p>
          <a:p>
            <a:pPr marL="880110" lvl="1" indent="-514350">
              <a:lnSpc>
                <a:spcPct val="80000"/>
              </a:lnSpc>
              <a:spcAft>
                <a:spcPts val="1800"/>
              </a:spcAft>
              <a:buFont typeface="+mj-lt"/>
              <a:buAutoNum type="alphaLcParenR"/>
              <a:defRPr/>
            </a:pPr>
            <a:r>
              <a:rPr lang="tr-TR" dirty="0" smtClean="0">
                <a:latin typeface="Cambria" panose="02040503050406030204" pitchFamily="18" charset="0"/>
              </a:rPr>
              <a:t>Gümrük </a:t>
            </a:r>
            <a:r>
              <a:rPr lang="tr-TR" dirty="0">
                <a:latin typeface="Cambria" panose="02040503050406030204" pitchFamily="18" charset="0"/>
              </a:rPr>
              <a:t>Tarifesini oluşturan unsurlarda veya vergilendirmeye esas olan sayı, baş, ağırlık gibi ölçülerinde aykırılık görüldüğü ve beyana göre hesaplanan ithalat vergileri ile muayene sonuçlarına göre alınması gereken ithalat vergileri arasındaki fark %5’i aştığı takdirde, </a:t>
            </a:r>
            <a:r>
              <a:rPr lang="tr-TR" u="sng" dirty="0">
                <a:solidFill>
                  <a:srgbClr val="FF0000"/>
                </a:solidFill>
                <a:latin typeface="Cambria" panose="02040503050406030204" pitchFamily="18" charset="0"/>
              </a:rPr>
              <a:t>gümrük vergisinden ayrı olarak bu farkın </a:t>
            </a:r>
            <a:r>
              <a:rPr lang="tr-TR" dirty="0">
                <a:solidFill>
                  <a:srgbClr val="FF0000"/>
                </a:solidFill>
                <a:latin typeface="Cambria" panose="02040503050406030204" pitchFamily="18" charset="0"/>
              </a:rPr>
              <a:t>üç katı para cezası alınır.  </a:t>
            </a:r>
            <a:r>
              <a:rPr lang="tr-TR" dirty="0" smtClean="0">
                <a:solidFill>
                  <a:srgbClr val="FF0000"/>
                </a:solidFill>
                <a:latin typeface="Cambria" panose="02040503050406030204" pitchFamily="18" charset="0"/>
              </a:rPr>
              <a:t>V+V*3</a:t>
            </a:r>
            <a:endParaRPr lang="tr-TR" dirty="0">
              <a:solidFill>
                <a:srgbClr val="FF0000"/>
              </a:solidFill>
              <a:latin typeface="Cambria" panose="02040503050406030204" pitchFamily="18" charset="0"/>
            </a:endParaRPr>
          </a:p>
          <a:p>
            <a:pPr marL="880110" lvl="1" indent="-514350">
              <a:lnSpc>
                <a:spcPct val="80000"/>
              </a:lnSpc>
              <a:spcAft>
                <a:spcPts val="1800"/>
              </a:spcAft>
              <a:buFont typeface="+mj-lt"/>
              <a:buAutoNum type="alphaLcParenR"/>
              <a:defRPr/>
            </a:pPr>
            <a:r>
              <a:rPr lang="tr-TR" dirty="0">
                <a:latin typeface="Cambria" panose="02040503050406030204" pitchFamily="18" charset="0"/>
              </a:rPr>
              <a:t>Kıymeti üzerinden ithalat vergilerine tabi eşyanın beyan edilen kıymeti, 23 ila 31 inci maddelerde yer alan hükümler çerçevesinde belirlenen kıymete göre noksan bulunduğu takdirde, bu noksanlığa ait </a:t>
            </a:r>
            <a:r>
              <a:rPr lang="tr-TR" u="sng" dirty="0">
                <a:solidFill>
                  <a:srgbClr val="FF0000"/>
                </a:solidFill>
                <a:latin typeface="Cambria" panose="02040503050406030204" pitchFamily="18" charset="0"/>
              </a:rPr>
              <a:t>gümrük vergisinden başka vergi farkının</a:t>
            </a:r>
            <a:r>
              <a:rPr lang="tr-TR" dirty="0">
                <a:solidFill>
                  <a:srgbClr val="FF0000"/>
                </a:solidFill>
                <a:latin typeface="Cambria" panose="02040503050406030204" pitchFamily="18" charset="0"/>
              </a:rPr>
              <a:t> üç katı para cezası alınır</a:t>
            </a:r>
            <a:r>
              <a:rPr lang="tr-TR" dirty="0">
                <a:solidFill>
                  <a:schemeClr val="accent1">
                    <a:lumMod val="75000"/>
                  </a:schemeClr>
                </a:solidFill>
                <a:latin typeface="Cambria" panose="02040503050406030204" pitchFamily="18" charset="0"/>
              </a:rPr>
              <a:t>. </a:t>
            </a:r>
            <a:r>
              <a:rPr lang="tr-TR" dirty="0">
                <a:solidFill>
                  <a:srgbClr val="FF0000"/>
                </a:solidFill>
                <a:latin typeface="Cambria" panose="02040503050406030204" pitchFamily="18" charset="0"/>
              </a:rPr>
              <a:t>V+V*3</a:t>
            </a:r>
          </a:p>
          <a:p>
            <a:pPr marL="880110" lvl="1" indent="-514350">
              <a:lnSpc>
                <a:spcPct val="80000"/>
              </a:lnSpc>
              <a:spcAft>
                <a:spcPts val="1800"/>
              </a:spcAft>
              <a:buFont typeface="+mj-lt"/>
              <a:buAutoNum type="alphaLcParenR"/>
              <a:defRPr/>
            </a:pPr>
            <a:r>
              <a:rPr lang="tr-TR" dirty="0">
                <a:latin typeface="Cambria" panose="02040503050406030204" pitchFamily="18" charset="0"/>
              </a:rPr>
              <a:t>Satış birimine göre miktar itibarıyla %5’i geçmeyen bir fark ile maddi hesap hatasından doğan noksan kıymet beyanlarında, bu farklara ait </a:t>
            </a:r>
            <a:r>
              <a:rPr lang="tr-TR" u="sng" dirty="0">
                <a:latin typeface="Cambria" panose="02040503050406030204" pitchFamily="18" charset="0"/>
              </a:rPr>
              <a:t>ithalat vergilerinden</a:t>
            </a:r>
            <a:r>
              <a:rPr lang="tr-TR" dirty="0">
                <a:latin typeface="Cambria" panose="02040503050406030204" pitchFamily="18" charset="0"/>
              </a:rPr>
              <a:t> başka </a:t>
            </a:r>
            <a:r>
              <a:rPr lang="tr-TR" dirty="0">
                <a:solidFill>
                  <a:schemeClr val="accent1">
                    <a:lumMod val="75000"/>
                  </a:schemeClr>
                </a:solidFill>
                <a:latin typeface="Cambria" panose="02040503050406030204" pitchFamily="18" charset="0"/>
              </a:rPr>
              <a:t>vergi farkının yarısı tutarında para cezası alınır. </a:t>
            </a:r>
            <a:r>
              <a:rPr lang="tr-TR" dirty="0">
                <a:solidFill>
                  <a:srgbClr val="FF0000"/>
                </a:solidFill>
                <a:latin typeface="Cambria" panose="02040503050406030204" pitchFamily="18" charset="0"/>
              </a:rPr>
              <a:t>V+V/2</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2560113222"/>
      </p:ext>
    </p:extLst>
  </p:cSld>
  <p:clrMapOvr>
    <a:masterClrMapping/>
  </p:clrMapOvr>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77500" lnSpcReduction="20000"/>
          </a:bodyPr>
          <a:lstStyle/>
          <a:p>
            <a:pPr marL="0" indent="0">
              <a:lnSpc>
                <a:spcPct val="80000"/>
              </a:lnSpc>
              <a:spcAft>
                <a:spcPts val="1800"/>
              </a:spcAft>
              <a:buNone/>
              <a:defRPr/>
            </a:pPr>
            <a:r>
              <a:rPr lang="tr-TR" sz="3600" b="1" u="sng" dirty="0" smtClean="0">
                <a:latin typeface="Cambria" panose="02040503050406030204" pitchFamily="18" charset="0"/>
              </a:rPr>
              <a:t>GK</a:t>
            </a:r>
            <a:r>
              <a:rPr lang="tr-TR" sz="3600" b="1" u="sng" dirty="0">
                <a:latin typeface="Cambria" panose="02040503050406030204" pitchFamily="18" charset="0"/>
              </a:rPr>
              <a:t>234/2</a:t>
            </a:r>
          </a:p>
          <a:p>
            <a:pPr marL="0" indent="0">
              <a:lnSpc>
                <a:spcPct val="80000"/>
              </a:lnSpc>
              <a:spcAft>
                <a:spcPts val="1800"/>
              </a:spcAft>
              <a:buNone/>
              <a:defRPr/>
            </a:pPr>
            <a:r>
              <a:rPr lang="tr-TR" sz="3600" u="sng" dirty="0" smtClean="0">
                <a:solidFill>
                  <a:srgbClr val="FF0000"/>
                </a:solidFill>
                <a:latin typeface="Cambria" panose="02040503050406030204" pitchFamily="18" charset="0"/>
              </a:rPr>
              <a:t>Dâhilde </a:t>
            </a:r>
            <a:r>
              <a:rPr lang="tr-TR" sz="3600" u="sng" dirty="0">
                <a:solidFill>
                  <a:srgbClr val="FF0000"/>
                </a:solidFill>
                <a:latin typeface="Cambria" panose="02040503050406030204" pitchFamily="18" charset="0"/>
              </a:rPr>
              <a:t>işleme rejimi</a:t>
            </a:r>
            <a:r>
              <a:rPr lang="tr-TR" sz="3600" dirty="0">
                <a:latin typeface="Cambria" panose="02040503050406030204" pitchFamily="18" charset="0"/>
              </a:rPr>
              <a:t>, </a:t>
            </a:r>
            <a:endParaRPr lang="tr-TR" sz="3600" dirty="0" smtClean="0">
              <a:latin typeface="Cambria" panose="02040503050406030204" pitchFamily="18" charset="0"/>
            </a:endParaRPr>
          </a:p>
          <a:p>
            <a:pPr marL="0" indent="0" algn="just">
              <a:lnSpc>
                <a:spcPct val="80000"/>
              </a:lnSpc>
              <a:spcAft>
                <a:spcPts val="1800"/>
              </a:spcAft>
              <a:buNone/>
              <a:defRPr/>
            </a:pPr>
            <a:r>
              <a:rPr lang="tr-TR" sz="3600" u="sng" dirty="0">
                <a:solidFill>
                  <a:srgbClr val="FF0000"/>
                </a:solidFill>
                <a:latin typeface="Cambria" panose="02040503050406030204" pitchFamily="18" charset="0"/>
              </a:rPr>
              <a:t>G</a:t>
            </a:r>
            <a:r>
              <a:rPr lang="tr-TR" sz="3600" u="sng" dirty="0" smtClean="0">
                <a:solidFill>
                  <a:srgbClr val="FF0000"/>
                </a:solidFill>
                <a:latin typeface="Cambria" panose="02040503050406030204" pitchFamily="18" charset="0"/>
              </a:rPr>
              <a:t>ümrük </a:t>
            </a:r>
            <a:r>
              <a:rPr lang="tr-TR" sz="3600" u="sng" dirty="0">
                <a:solidFill>
                  <a:srgbClr val="FF0000"/>
                </a:solidFill>
                <a:latin typeface="Cambria" panose="02040503050406030204" pitchFamily="18" charset="0"/>
              </a:rPr>
              <a:t>kontrolü altında işleme rejimi </a:t>
            </a:r>
            <a:r>
              <a:rPr lang="tr-TR" sz="3600" dirty="0">
                <a:latin typeface="Cambria" panose="02040503050406030204" pitchFamily="18" charset="0"/>
              </a:rPr>
              <a:t>ve </a:t>
            </a:r>
            <a:endParaRPr lang="tr-TR" sz="3600" dirty="0" smtClean="0">
              <a:latin typeface="Cambria" panose="02040503050406030204" pitchFamily="18" charset="0"/>
            </a:endParaRPr>
          </a:p>
          <a:p>
            <a:pPr marL="0" indent="0" algn="just">
              <a:lnSpc>
                <a:spcPct val="80000"/>
              </a:lnSpc>
              <a:spcAft>
                <a:spcPts val="1800"/>
              </a:spcAft>
              <a:buNone/>
              <a:defRPr/>
            </a:pPr>
            <a:r>
              <a:rPr lang="tr-TR" sz="3600" u="sng" dirty="0">
                <a:solidFill>
                  <a:srgbClr val="FF0000"/>
                </a:solidFill>
                <a:latin typeface="Cambria" panose="02040503050406030204" pitchFamily="18" charset="0"/>
              </a:rPr>
              <a:t>T</a:t>
            </a:r>
            <a:r>
              <a:rPr lang="tr-TR" sz="3600" u="sng" dirty="0" smtClean="0">
                <a:solidFill>
                  <a:srgbClr val="FF0000"/>
                </a:solidFill>
                <a:latin typeface="Cambria" panose="02040503050406030204" pitchFamily="18" charset="0"/>
              </a:rPr>
              <a:t>am </a:t>
            </a:r>
            <a:r>
              <a:rPr lang="tr-TR" sz="3600" u="sng" dirty="0">
                <a:solidFill>
                  <a:srgbClr val="FF0000"/>
                </a:solidFill>
                <a:latin typeface="Cambria" panose="02040503050406030204" pitchFamily="18" charset="0"/>
              </a:rPr>
              <a:t>muafiyetli geçici ithalat rejimi </a:t>
            </a:r>
            <a:endParaRPr lang="tr-TR" sz="3600" u="sng" dirty="0" smtClean="0">
              <a:solidFill>
                <a:srgbClr val="FF0000"/>
              </a:solidFill>
              <a:latin typeface="Cambria" panose="02040503050406030204" pitchFamily="18" charset="0"/>
            </a:endParaRPr>
          </a:p>
          <a:p>
            <a:pPr marL="0" indent="0" algn="just">
              <a:lnSpc>
                <a:spcPct val="80000"/>
              </a:lnSpc>
              <a:spcAft>
                <a:spcPts val="1800"/>
              </a:spcAft>
              <a:buNone/>
              <a:defRPr/>
            </a:pPr>
            <a:r>
              <a:rPr lang="tr-TR" sz="3600" dirty="0" smtClean="0">
                <a:latin typeface="Cambria" panose="02040503050406030204" pitchFamily="18" charset="0"/>
              </a:rPr>
              <a:t>hükümlerine </a:t>
            </a:r>
            <a:r>
              <a:rPr lang="tr-TR" sz="3600" dirty="0">
                <a:latin typeface="Cambria" panose="02040503050406030204" pitchFamily="18" charset="0"/>
              </a:rPr>
              <a:t>tabi eşyaya ilişkin olarak yapılan beyan ile muayene ve denetleme veya teslimden sonra kontrol sonucunda; </a:t>
            </a:r>
            <a:r>
              <a:rPr lang="tr-TR" sz="3600" dirty="0" smtClean="0">
                <a:latin typeface="Cambria" panose="02040503050406030204" pitchFamily="18" charset="0"/>
              </a:rPr>
              <a:t>birinci </a:t>
            </a:r>
            <a:r>
              <a:rPr lang="tr-TR" sz="3600" dirty="0">
                <a:latin typeface="Cambria" panose="02040503050406030204" pitchFamily="18" charset="0"/>
              </a:rPr>
              <a:t>fıkrada belirtilen farklılıkların tespiti durumunda </a:t>
            </a:r>
            <a:r>
              <a:rPr lang="tr-TR" sz="3600" u="sng" dirty="0">
                <a:solidFill>
                  <a:srgbClr val="FF0000"/>
                </a:solidFill>
                <a:latin typeface="Cambria" panose="02040503050406030204" pitchFamily="18" charset="0"/>
              </a:rPr>
              <a:t>vergi farkının yarısı tutarında idari para cezası verilir</a:t>
            </a:r>
            <a:r>
              <a:rPr lang="tr-TR" sz="3600" u="sng" dirty="0" smtClean="0">
                <a:solidFill>
                  <a:srgbClr val="FF0000"/>
                </a:solidFill>
                <a:latin typeface="Cambria" panose="02040503050406030204" pitchFamily="18" charset="0"/>
              </a:rPr>
              <a:t>.</a:t>
            </a:r>
          </a:p>
          <a:p>
            <a:pPr algn="just">
              <a:lnSpc>
                <a:spcPct val="80000"/>
              </a:lnSpc>
              <a:spcAft>
                <a:spcPts val="1800"/>
              </a:spcAft>
              <a:buFont typeface="Courier New" panose="02070309020205020404" pitchFamily="49" charset="0"/>
              <a:buChar char="o"/>
              <a:defRPr/>
            </a:pPr>
            <a:r>
              <a:rPr lang="tr-TR" sz="3600" b="1" u="sng" dirty="0" smtClean="0">
                <a:latin typeface="Cambria" panose="02040503050406030204" pitchFamily="18" charset="0"/>
              </a:rPr>
              <a:t>GK234/3</a:t>
            </a:r>
            <a:endParaRPr lang="tr-TR" sz="3600" b="1" u="sng" dirty="0">
              <a:latin typeface="Cambria" panose="02040503050406030204" pitchFamily="18" charset="0"/>
            </a:endParaRP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Yukarıda belirtilen aykırılıkların </a:t>
            </a:r>
            <a:r>
              <a:rPr lang="tr-TR" sz="3600" u="sng" dirty="0">
                <a:solidFill>
                  <a:srgbClr val="FF0000"/>
                </a:solidFill>
                <a:latin typeface="Cambria" panose="02040503050406030204" pitchFamily="18" charset="0"/>
              </a:rPr>
              <a:t>gümrük idaresince tespit edilmesinden önce beyan sahibince bildirilmesi durumunda söz konusu cezalar yüzde on nispetinde uygulanır.</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3248234578"/>
      </p:ext>
    </p:extLst>
  </p:cSld>
  <p:clrMapOvr>
    <a:masterClrMapping/>
  </p:clrMapOvr>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a:bodyPr>
          <a:lstStyle/>
          <a:p>
            <a:pPr marL="0" indent="0">
              <a:lnSpc>
                <a:spcPct val="80000"/>
              </a:lnSpc>
              <a:spcAft>
                <a:spcPts val="1800"/>
              </a:spcAft>
              <a:buNone/>
              <a:defRPr/>
            </a:pPr>
            <a:r>
              <a:rPr lang="tr-TR" sz="3600" dirty="0">
                <a:effectLst>
                  <a:outerShdw blurRad="38100" dist="38100" dir="2700000" algn="tl">
                    <a:srgbClr val="000000">
                      <a:alpha val="43137"/>
                    </a:srgbClr>
                  </a:outerShdw>
                </a:effectLst>
              </a:rPr>
              <a:t>Genel Düzenleyici İşlemle İthali Yasak Eşya (GK 235</a:t>
            </a:r>
            <a:r>
              <a:rPr lang="tr-TR" sz="3600" dirty="0" smtClean="0">
                <a:effectLst>
                  <a:outerShdw blurRad="38100" dist="38100" dir="2700000" algn="tl">
                    <a:srgbClr val="000000">
                      <a:alpha val="43137"/>
                    </a:srgbClr>
                  </a:outerShdw>
                </a:effectLst>
              </a:rPr>
              <a:t>)</a:t>
            </a:r>
          </a:p>
          <a:p>
            <a:pPr>
              <a:lnSpc>
                <a:spcPct val="80000"/>
              </a:lnSpc>
              <a:spcAft>
                <a:spcPts val="1800"/>
              </a:spcAft>
              <a:buFont typeface="Courier New" panose="02070309020205020404" pitchFamily="49" charset="0"/>
              <a:buChar char="o"/>
              <a:defRPr/>
            </a:pPr>
            <a:r>
              <a:rPr lang="tr-TR" u="sng" dirty="0">
                <a:solidFill>
                  <a:srgbClr val="FF0000"/>
                </a:solidFill>
                <a:latin typeface="Cambria" panose="02040503050406030204" pitchFamily="18" charset="0"/>
              </a:rPr>
              <a:t>Serbest dolaşıma giriş rejimine tabi tutulan eşyaya </a:t>
            </a:r>
            <a:r>
              <a:rPr lang="tr-TR" dirty="0">
                <a:latin typeface="Cambria" panose="02040503050406030204" pitchFamily="18" charset="0"/>
              </a:rPr>
              <a:t>ilişkin olarak, yapılan beyan ile muayene ve denetleme veya teslimden sonra kontrol sonucunda;</a:t>
            </a:r>
          </a:p>
          <a:p>
            <a:pPr marL="880110" lvl="1" indent="-514350">
              <a:lnSpc>
                <a:spcPct val="80000"/>
              </a:lnSpc>
              <a:spcAft>
                <a:spcPts val="1800"/>
              </a:spcAft>
              <a:buFont typeface="+mj-lt"/>
              <a:buAutoNum type="alphaLcParenR"/>
              <a:defRPr/>
            </a:pPr>
            <a:r>
              <a:rPr lang="tr-TR" sz="2800" dirty="0">
                <a:latin typeface="Cambria" panose="02040503050406030204" pitchFamily="18" charset="0"/>
              </a:rPr>
              <a:t>İthalinin yasaklanmış olduğunun tespiti halinde, varsa eşyanın fark gümrük vergilerinin alınmasının yanı sıra, gümrüklenmiş değerinin dört katı idari para cezası verilir. </a:t>
            </a:r>
            <a:r>
              <a:rPr lang="tr-TR" sz="2800" dirty="0">
                <a:solidFill>
                  <a:srgbClr val="FF0000"/>
                </a:solidFill>
                <a:latin typeface="Cambria" panose="02040503050406030204" pitchFamily="18" charset="0"/>
              </a:rPr>
              <a:t>FARKGV+EGD*4</a:t>
            </a:r>
          </a:p>
          <a:p>
            <a:pPr marL="880110" lvl="1" indent="-514350">
              <a:lnSpc>
                <a:spcPct val="80000"/>
              </a:lnSpc>
              <a:spcAft>
                <a:spcPts val="1800"/>
              </a:spcAft>
              <a:buFont typeface="+mj-lt"/>
              <a:buAutoNum type="alphaLcParenR"/>
              <a:defRPr/>
            </a:pPr>
            <a:r>
              <a:rPr lang="tr-TR" sz="2800" dirty="0">
                <a:latin typeface="Cambria" panose="02040503050406030204" pitchFamily="18" charset="0"/>
              </a:rPr>
              <a:t>(a) bendindeki eşyanın </a:t>
            </a:r>
            <a:r>
              <a:rPr lang="tr-TR" sz="2800" u="sng" dirty="0">
                <a:solidFill>
                  <a:srgbClr val="FF0000"/>
                </a:solidFill>
                <a:latin typeface="Cambria" panose="02040503050406030204" pitchFamily="18" charset="0"/>
              </a:rPr>
              <a:t>değersiz, artık veya atık madde olması </a:t>
            </a:r>
            <a:r>
              <a:rPr lang="tr-TR" sz="2800" dirty="0">
                <a:latin typeface="Cambria" panose="02040503050406030204" pitchFamily="18" charset="0"/>
              </a:rPr>
              <a:t>durumunda, idari para cezası; dökme halinde gelen eşya için ton başına otuz bin TL, ambalajlı gelmesi halinde kap başına altı yüz TL olarak hesaplanır ve eşya yurtdışı edilir.</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2980080942"/>
      </p:ext>
    </p:extLst>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92500" lnSpcReduction="10000"/>
          </a:bodyPr>
          <a:lstStyle/>
          <a:p>
            <a:pPr marL="365760" lvl="1" indent="0" algn="just">
              <a:lnSpc>
                <a:spcPct val="80000"/>
              </a:lnSpc>
              <a:spcAft>
                <a:spcPts val="1800"/>
              </a:spcAft>
              <a:buNone/>
              <a:defRPr/>
            </a:pPr>
            <a:r>
              <a:rPr lang="tr-TR" sz="2800" dirty="0">
                <a:effectLst>
                  <a:outerShdw blurRad="38100" dist="38100" dir="2700000" algn="tl">
                    <a:srgbClr val="000000">
                      <a:alpha val="43137"/>
                    </a:srgbClr>
                  </a:outerShdw>
                </a:effectLst>
              </a:rPr>
              <a:t>Genel Düzenleyici İşlemle İthali Yasak Eşya (GK 235)</a:t>
            </a:r>
          </a:p>
          <a:p>
            <a:pPr marL="365760" lvl="1" indent="0" algn="just">
              <a:lnSpc>
                <a:spcPct val="80000"/>
              </a:lnSpc>
              <a:spcAft>
                <a:spcPts val="1800"/>
              </a:spcAft>
              <a:buNone/>
              <a:defRPr/>
            </a:pPr>
            <a:endParaRPr lang="tr-TR" sz="2500" dirty="0" smtClean="0">
              <a:latin typeface="Cambria" panose="02040503050406030204" pitchFamily="18" charset="0"/>
            </a:endParaRPr>
          </a:p>
          <a:p>
            <a:pPr marL="880110" lvl="1" indent="-514350" algn="just">
              <a:lnSpc>
                <a:spcPct val="80000"/>
              </a:lnSpc>
              <a:spcAft>
                <a:spcPts val="1800"/>
              </a:spcAft>
              <a:buFont typeface="+mj-lt"/>
              <a:buAutoNum type="alphaLcParenR" startAt="3"/>
              <a:defRPr/>
            </a:pPr>
            <a:r>
              <a:rPr lang="tr-TR" sz="2500" u="sng" dirty="0" smtClean="0">
                <a:solidFill>
                  <a:srgbClr val="FF0000"/>
                </a:solidFill>
                <a:latin typeface="Cambria" panose="02040503050406030204" pitchFamily="18" charset="0"/>
              </a:rPr>
              <a:t>Eşyanın </a:t>
            </a:r>
            <a:r>
              <a:rPr lang="tr-TR" sz="2500" u="sng" dirty="0">
                <a:solidFill>
                  <a:srgbClr val="FF0000"/>
                </a:solidFill>
                <a:latin typeface="Cambria" panose="02040503050406030204" pitchFamily="18" charset="0"/>
              </a:rPr>
              <a:t>ithali, belli kuruluşların vereceği </a:t>
            </a:r>
            <a:r>
              <a:rPr lang="tr-TR" sz="2500" dirty="0">
                <a:latin typeface="Cambria" panose="02040503050406030204" pitchFamily="18" charset="0"/>
              </a:rPr>
              <a:t>ve gümrük idaresine ibrazı veya beyanı zorunlu olan </a:t>
            </a:r>
            <a:r>
              <a:rPr lang="tr-TR" sz="2500" u="sng" dirty="0">
                <a:solidFill>
                  <a:srgbClr val="FF0000"/>
                </a:solidFill>
                <a:latin typeface="Cambria" panose="02040503050406030204" pitchFamily="18" charset="0"/>
              </a:rPr>
              <a:t>lisans, izin, uygunluk belgesi veya bu belgeler yerine geçen bilgiye bağlı olmasına rağmen</a:t>
            </a:r>
            <a:r>
              <a:rPr lang="tr-TR" sz="2500" dirty="0">
                <a:latin typeface="Cambria" panose="02040503050406030204" pitchFamily="18" charset="0"/>
              </a:rPr>
              <a:t>, eşya belge veya bilgiye tabi değilmiş ya da belge veya bilgi alınmış gibi beyanda bulunulduğunun tespit edilmesi hâlinde, varsa eşyanın fark </a:t>
            </a:r>
            <a:r>
              <a:rPr lang="tr-TR" sz="2500" u="sng" dirty="0">
                <a:solidFill>
                  <a:srgbClr val="FF0000"/>
                </a:solidFill>
                <a:latin typeface="Cambria" panose="02040503050406030204" pitchFamily="18" charset="0"/>
              </a:rPr>
              <a:t>gümrük vergilerinin alınmasının yanı sıra, gümrüklenmiş değerinin iki katı idari para cezası </a:t>
            </a:r>
            <a:r>
              <a:rPr lang="tr-TR" sz="2500" u="sng" dirty="0">
                <a:solidFill>
                  <a:srgbClr val="FF0000"/>
                </a:solidFill>
                <a:latin typeface="Cambria" panose="02040503050406030204" pitchFamily="18" charset="0"/>
                <a:hlinkClick r:id="rId3"/>
              </a:rPr>
              <a:t>verilir</a:t>
            </a:r>
            <a:r>
              <a:rPr lang="tr-TR" sz="2500" u="sng" dirty="0">
                <a:solidFill>
                  <a:srgbClr val="FF0000"/>
                </a:solidFill>
                <a:latin typeface="Cambria" panose="02040503050406030204" pitchFamily="18" charset="0"/>
              </a:rPr>
              <a:t> </a:t>
            </a:r>
            <a:r>
              <a:rPr lang="tr-TR" sz="2500" dirty="0">
                <a:solidFill>
                  <a:srgbClr val="FF0000"/>
                </a:solidFill>
                <a:latin typeface="Cambria" panose="02040503050406030204" pitchFamily="18" charset="0"/>
              </a:rPr>
              <a:t>FARKGV+ EGD*2</a:t>
            </a:r>
          </a:p>
          <a:p>
            <a:pPr marL="880110" lvl="1" indent="-514350">
              <a:lnSpc>
                <a:spcPct val="80000"/>
              </a:lnSpc>
              <a:spcAft>
                <a:spcPts val="1800"/>
              </a:spcAft>
              <a:buFont typeface="+mj-lt"/>
              <a:buAutoNum type="alphaLcParenR" startAt="3"/>
              <a:defRPr/>
            </a:pPr>
            <a:r>
              <a:rPr lang="tr-TR" sz="2500" dirty="0">
                <a:latin typeface="Cambria" panose="02040503050406030204" pitchFamily="18" charset="0"/>
              </a:rPr>
              <a:t>(c) bendindeki eşyanın değersiz, artık veya atık madde olması durumunda, idari para cezası; dökme halinde gelen eşya için ton başına sekiz bin Türk Lirası, ambalajlı gelmesi halinde kap başına iki yüz Türk Lirası olarak hesaplanır ve eşya yurtdışı edilir</a:t>
            </a:r>
            <a:r>
              <a:rPr lang="tr-TR" sz="2500" dirty="0" smtClean="0">
                <a:latin typeface="Cambria" panose="02040503050406030204" pitchFamily="18" charset="0"/>
              </a:rPr>
              <a:t>.</a:t>
            </a:r>
          </a:p>
          <a:p>
            <a:pPr marL="880110" lvl="1" indent="-514350">
              <a:lnSpc>
                <a:spcPct val="80000"/>
              </a:lnSpc>
              <a:spcAft>
                <a:spcPts val="1800"/>
              </a:spcAft>
              <a:buFont typeface="+mj-lt"/>
              <a:buAutoNum type="alphaLcParenR" startAt="3"/>
              <a:defRPr/>
            </a:pPr>
            <a:r>
              <a:rPr lang="tr-TR" sz="2500" dirty="0">
                <a:latin typeface="Cambria" panose="02040503050406030204" pitchFamily="18" charset="0"/>
              </a:rPr>
              <a:t>e) Bakanlıkça belirlenecek süre içerisinde, (c) bendinde belirtilen eşyanın ithalinin uygun bulunduğuna ilişkin belge veya bilginin düzenlenmesi veya ilgili kurum veya kuruluş tarafından gerçekleştirilen denetimin olumlu sonuçlandığının bildirilmesi hâlinde, </a:t>
            </a:r>
            <a:r>
              <a:rPr lang="tr-TR" sz="2500" dirty="0">
                <a:latin typeface="Cambria" panose="02040503050406030204" pitchFamily="18" charset="0"/>
                <a:hlinkClick r:id="rId4"/>
              </a:rPr>
              <a:t>241</a:t>
            </a:r>
            <a:r>
              <a:rPr lang="tr-TR" sz="2500" dirty="0">
                <a:latin typeface="Cambria" panose="02040503050406030204" pitchFamily="18" charset="0"/>
              </a:rPr>
              <a:t> inci maddenin birinci fıkrası uyarınca idari para cezası verilir.</a:t>
            </a:r>
          </a:p>
          <a:p>
            <a:pPr marL="880110" lvl="1" indent="-514350">
              <a:lnSpc>
                <a:spcPct val="80000"/>
              </a:lnSpc>
              <a:spcAft>
                <a:spcPts val="1800"/>
              </a:spcAft>
              <a:buFont typeface="+mj-lt"/>
              <a:buAutoNum type="alphaLcParenR" startAt="3"/>
              <a:defRPr/>
            </a:pPr>
            <a:endParaRPr lang="tr-TR" sz="2500" dirty="0">
              <a:latin typeface="Cambria" panose="02040503050406030204" pitchFamily="18" charset="0"/>
            </a:endParaRP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4002879582"/>
      </p:ext>
    </p:extLst>
  </p:cSld>
  <p:clrMapOvr>
    <a:masterClrMapping/>
  </p:clrMapOvr>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92500" lnSpcReduction="10000"/>
          </a:bodyPr>
          <a:lstStyle/>
          <a:p>
            <a:pPr marL="0" indent="0">
              <a:lnSpc>
                <a:spcPct val="80000"/>
              </a:lnSpc>
              <a:spcAft>
                <a:spcPts val="1800"/>
              </a:spcAft>
              <a:buNone/>
              <a:defRPr/>
            </a:pPr>
            <a:r>
              <a:rPr lang="tr-TR" sz="3600" dirty="0">
                <a:effectLst>
                  <a:outerShdw blurRad="38100" dist="38100" dir="2700000" algn="tl">
                    <a:srgbClr val="000000">
                      <a:alpha val="43137"/>
                    </a:srgbClr>
                  </a:outerShdw>
                </a:effectLst>
              </a:rPr>
              <a:t>Genel Düzenleyici İşlemle </a:t>
            </a:r>
            <a:r>
              <a:rPr lang="tr-TR" sz="3600" dirty="0" smtClean="0">
                <a:effectLst>
                  <a:outerShdw blurRad="38100" dist="38100" dir="2700000" algn="tl">
                    <a:srgbClr val="000000">
                      <a:alpha val="43137"/>
                    </a:srgbClr>
                  </a:outerShdw>
                </a:effectLst>
              </a:rPr>
              <a:t>İHRACI </a:t>
            </a:r>
            <a:r>
              <a:rPr lang="tr-TR" sz="3600" dirty="0">
                <a:effectLst>
                  <a:outerShdw blurRad="38100" dist="38100" dir="2700000" algn="tl">
                    <a:srgbClr val="000000">
                      <a:alpha val="43137"/>
                    </a:srgbClr>
                  </a:outerShdw>
                </a:effectLst>
              </a:rPr>
              <a:t>Yasak Eşya (GK 235</a:t>
            </a:r>
            <a:r>
              <a:rPr lang="tr-TR" sz="3600" dirty="0" smtClean="0">
                <a:effectLst>
                  <a:outerShdw blurRad="38100" dist="38100" dir="2700000" algn="tl">
                    <a:srgbClr val="000000">
                      <a:alpha val="43137"/>
                    </a:srgbClr>
                  </a:outerShdw>
                </a:effectLst>
              </a:rPr>
              <a:t>)</a:t>
            </a:r>
          </a:p>
          <a:p>
            <a:pPr>
              <a:lnSpc>
                <a:spcPct val="80000"/>
              </a:lnSpc>
              <a:spcAft>
                <a:spcPts val="1800"/>
              </a:spcAft>
              <a:buFont typeface="Courier New" panose="02070309020205020404" pitchFamily="49" charset="0"/>
              <a:buChar char="o"/>
              <a:defRPr/>
            </a:pPr>
            <a:r>
              <a:rPr lang="tr-TR" dirty="0">
                <a:latin typeface="Cambria" panose="02040503050406030204" pitchFamily="18" charset="0"/>
              </a:rPr>
              <a:t>İhracat rejimine tabi tutulan eşyaya ilişkin, beyan ile muayene ve denetleme veya kontrol sonucunda;</a:t>
            </a:r>
          </a:p>
          <a:p>
            <a:pPr marL="880110" lvl="1" indent="-514350">
              <a:lnSpc>
                <a:spcPct val="80000"/>
              </a:lnSpc>
              <a:spcAft>
                <a:spcPts val="1800"/>
              </a:spcAft>
              <a:buFont typeface="+mj-lt"/>
              <a:buAutoNum type="alphaLcParenR"/>
              <a:defRPr/>
            </a:pPr>
            <a:r>
              <a:rPr lang="tr-TR" dirty="0">
                <a:latin typeface="Cambria" panose="02040503050406030204" pitchFamily="18" charset="0"/>
              </a:rPr>
              <a:t>İhracının yasaklanmış olduğunun tespiti halinde, eşyanın Güm. Değ. iki katı idari para cezası verilir. </a:t>
            </a:r>
            <a:r>
              <a:rPr lang="tr-TR" dirty="0">
                <a:solidFill>
                  <a:srgbClr val="FF0000"/>
                </a:solidFill>
                <a:latin typeface="Cambria" panose="02040503050406030204" pitchFamily="18" charset="0"/>
              </a:rPr>
              <a:t>EGD*2</a:t>
            </a:r>
          </a:p>
          <a:p>
            <a:pPr marL="880110" lvl="1" indent="-514350" algn="just">
              <a:lnSpc>
                <a:spcPct val="80000"/>
              </a:lnSpc>
              <a:spcAft>
                <a:spcPts val="1800"/>
              </a:spcAft>
              <a:buFont typeface="+mj-lt"/>
              <a:buAutoNum type="alphaLcParenR"/>
              <a:defRPr/>
            </a:pPr>
            <a:r>
              <a:rPr lang="tr-TR" dirty="0">
                <a:latin typeface="Cambria" panose="02040503050406030204" pitchFamily="18" charset="0"/>
              </a:rPr>
              <a:t>Eşyanın ihracı, belli kuruluşların vereceği ve gümrük idaresine ibrazı veya beyanı zorunlu olan lisans, izin, uygunluk belgesi veya bu belgeler yerine geçen bilgiye bağlı olmasına rağmen, eşya belge veya bilgiye tabi değilmiş ya da belge veya bilgi alınmış gibi beyanda bulunulduğunun tespit edilmesi hâlinde, </a:t>
            </a:r>
            <a:r>
              <a:rPr lang="tr-TR" u="sng" dirty="0">
                <a:solidFill>
                  <a:srgbClr val="FF0000"/>
                </a:solidFill>
                <a:latin typeface="Cambria" panose="02040503050406030204" pitchFamily="18" charset="0"/>
              </a:rPr>
              <a:t>gümrüklenmiş değerinin onda biri kadar idari para cezası verilir</a:t>
            </a:r>
            <a:r>
              <a:rPr lang="tr-TR" dirty="0">
                <a:latin typeface="Cambria" panose="02040503050406030204" pitchFamily="18" charset="0"/>
              </a:rPr>
              <a:t>. </a:t>
            </a:r>
            <a:r>
              <a:rPr lang="tr-TR" dirty="0">
                <a:solidFill>
                  <a:srgbClr val="FF0000"/>
                </a:solidFill>
                <a:latin typeface="Cambria" panose="02040503050406030204" pitchFamily="18" charset="0"/>
              </a:rPr>
              <a:t>EGD*1/10</a:t>
            </a:r>
          </a:p>
          <a:p>
            <a:pPr marL="880110" lvl="1" indent="-514350" algn="just">
              <a:lnSpc>
                <a:spcPct val="80000"/>
              </a:lnSpc>
              <a:spcAft>
                <a:spcPts val="1800"/>
              </a:spcAft>
              <a:buFont typeface="+mj-lt"/>
              <a:buAutoNum type="alphaLcParenR"/>
              <a:defRPr/>
            </a:pPr>
            <a:r>
              <a:rPr lang="tr-TR" dirty="0">
                <a:latin typeface="Cambria" panose="02040503050406030204" pitchFamily="18" charset="0"/>
              </a:rPr>
              <a:t>Bakanlıkça belirlenecek süre içerisinde, (b) bendinde belirtilen eşyanın ihracının uygun bulunduğuna ilişkin belge veya bilginin düzenlenmesi veya ilgili kurum veya kuruluş tarafından gerçekleştirilen denetimin olumlu sonuçlandığının bildirilmesi hâlinde </a:t>
            </a:r>
            <a:r>
              <a:rPr lang="tr-TR" dirty="0">
                <a:latin typeface="Cambria" panose="02040503050406030204" pitchFamily="18" charset="0"/>
                <a:hlinkClick r:id="rId3"/>
              </a:rPr>
              <a:t>241</a:t>
            </a:r>
            <a:r>
              <a:rPr lang="tr-TR" dirty="0">
                <a:latin typeface="Cambria" panose="02040503050406030204" pitchFamily="18" charset="0"/>
              </a:rPr>
              <a:t> inci maddenin birinci fıkrası uyarınca idari para cezası verilir.</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286814555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lstStyle/>
          <a:p>
            <a:pPr marL="0" indent="0">
              <a:buNone/>
            </a:pPr>
            <a:r>
              <a:rPr lang="tr-TR" dirty="0" smtClean="0">
                <a:latin typeface="Cambria" panose="02040503050406030204" pitchFamily="18" charset="0"/>
                <a:ea typeface="Cambria" panose="02040503050406030204" pitchFamily="18" charset="0"/>
              </a:rPr>
              <a:t>	</a:t>
            </a: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744718" y="735291"/>
            <a:ext cx="11283883" cy="4247317"/>
          </a:xfrm>
          <a:prstGeom prst="rect">
            <a:avLst/>
          </a:prstGeom>
        </p:spPr>
        <p:txBody>
          <a:bodyPr wrap="square">
            <a:spAutoFit/>
          </a:bodyPr>
          <a:lstStyle/>
          <a:p>
            <a:r>
              <a:rPr lang="tr-TR" sz="3600" b="1" dirty="0"/>
              <a:t>İthalata İlişkin Genel </a:t>
            </a:r>
            <a:r>
              <a:rPr lang="tr-TR" sz="3600" b="1" dirty="0" smtClean="0"/>
              <a:t>Esaslar;</a:t>
            </a:r>
            <a:endParaRPr lang="tr-TR" sz="3600" dirty="0"/>
          </a:p>
          <a:p>
            <a:r>
              <a:rPr lang="tr-TR" sz="3600" b="1" u="sng" dirty="0" smtClean="0">
                <a:solidFill>
                  <a:srgbClr val="FF0000"/>
                </a:solidFill>
              </a:rPr>
              <a:t>İthalatın Yürütülmesi</a:t>
            </a:r>
          </a:p>
          <a:p>
            <a:endParaRPr lang="tr-TR" dirty="0"/>
          </a:p>
          <a:p>
            <a:pPr marL="571500" lvl="0" indent="-571500">
              <a:buFontTx/>
              <a:buChar char="-"/>
            </a:pPr>
            <a:r>
              <a:rPr lang="tr-TR" sz="3600" dirty="0" smtClean="0"/>
              <a:t>İthalat </a:t>
            </a:r>
            <a:r>
              <a:rPr lang="tr-TR" sz="3600" u="sng" dirty="0" smtClean="0">
                <a:solidFill>
                  <a:srgbClr val="FF0000"/>
                </a:solidFill>
              </a:rPr>
              <a:t>Rejim Kararı ,</a:t>
            </a:r>
            <a:endParaRPr lang="tr-TR" sz="3600" u="sng" dirty="0">
              <a:solidFill>
                <a:srgbClr val="FF0000"/>
              </a:solidFill>
            </a:endParaRPr>
          </a:p>
          <a:p>
            <a:pPr marL="571500" lvl="0" indent="-571500">
              <a:buFontTx/>
              <a:buChar char="-"/>
            </a:pPr>
            <a:r>
              <a:rPr lang="tr-TR" sz="3600" dirty="0" smtClean="0"/>
              <a:t>Karara </a:t>
            </a:r>
            <a:r>
              <a:rPr lang="tr-TR" sz="3600" dirty="0"/>
              <a:t>dayanılarak </a:t>
            </a:r>
            <a:r>
              <a:rPr lang="tr-TR" sz="3600" u="sng" dirty="0">
                <a:solidFill>
                  <a:srgbClr val="FF0000"/>
                </a:solidFill>
              </a:rPr>
              <a:t>çıkarılacak tebliğler</a:t>
            </a:r>
            <a:r>
              <a:rPr lang="tr-TR" sz="3600" u="sng" dirty="0" smtClean="0">
                <a:solidFill>
                  <a:srgbClr val="FF0000"/>
                </a:solidFill>
              </a:rPr>
              <a:t>, </a:t>
            </a:r>
          </a:p>
          <a:p>
            <a:pPr lvl="0"/>
            <a:r>
              <a:rPr lang="tr-TR" sz="3600" dirty="0" smtClean="0"/>
              <a:t>-    ilgili </a:t>
            </a:r>
            <a:r>
              <a:rPr lang="tr-TR" sz="3600" dirty="0"/>
              <a:t>kuruluşlara </a:t>
            </a:r>
            <a:r>
              <a:rPr lang="tr-TR" sz="3600" u="sng" dirty="0">
                <a:solidFill>
                  <a:srgbClr val="FF0000"/>
                </a:solidFill>
              </a:rPr>
              <a:t>verilecek talimatlar, </a:t>
            </a:r>
          </a:p>
          <a:p>
            <a:pPr lvl="0"/>
            <a:r>
              <a:rPr lang="tr-TR" sz="3600" dirty="0" smtClean="0"/>
              <a:t>-    ikili </a:t>
            </a:r>
            <a:r>
              <a:rPr lang="tr-TR" sz="3600" dirty="0"/>
              <a:t>ve çok taraflı </a:t>
            </a:r>
            <a:r>
              <a:rPr lang="tr-TR" sz="3600" u="sng" dirty="0" smtClean="0">
                <a:solidFill>
                  <a:srgbClr val="FF0000"/>
                </a:solidFill>
              </a:rPr>
              <a:t>anlaşmalar,</a:t>
            </a:r>
          </a:p>
          <a:p>
            <a:pPr lvl="0"/>
            <a:r>
              <a:rPr lang="tr-TR" sz="3600" dirty="0" smtClean="0"/>
              <a:t>çerçevesinde yürütülmektedir.</a:t>
            </a:r>
            <a:endParaRPr lang="tr-TR" sz="3600" dirty="0"/>
          </a:p>
        </p:txBody>
      </p:sp>
    </p:spTree>
    <p:extLst>
      <p:ext uri="{BB962C8B-B14F-4D97-AF65-F5344CB8AC3E}">
        <p14:creationId xmlns:p14="http://schemas.microsoft.com/office/powerpoint/2010/main" val="900776146"/>
      </p:ext>
    </p:extLst>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a:bodyPr>
          <a:lstStyle/>
          <a:p>
            <a:pPr marL="0" indent="0">
              <a:lnSpc>
                <a:spcPct val="80000"/>
              </a:lnSpc>
              <a:spcAft>
                <a:spcPts val="1800"/>
              </a:spcAft>
              <a:buNone/>
              <a:defRPr/>
            </a:pPr>
            <a:r>
              <a:rPr lang="tr-TR" sz="3600" dirty="0" smtClean="0">
                <a:effectLst>
                  <a:outerShdw blurRad="38100" dist="38100" dir="2700000" algn="tl">
                    <a:srgbClr val="000000">
                      <a:alpha val="43137"/>
                    </a:srgbClr>
                  </a:outerShdw>
                </a:effectLst>
              </a:rPr>
              <a:t>(</a:t>
            </a:r>
            <a:r>
              <a:rPr lang="tr-TR" sz="3600" dirty="0">
                <a:effectLst>
                  <a:outerShdw blurRad="38100" dist="38100" dir="2700000" algn="tl">
                    <a:srgbClr val="000000">
                      <a:alpha val="43137"/>
                    </a:srgbClr>
                  </a:outerShdw>
                </a:effectLst>
              </a:rPr>
              <a:t>GK 235</a:t>
            </a:r>
            <a:r>
              <a:rPr lang="tr-TR" sz="3600" dirty="0" smtClean="0">
                <a:effectLst>
                  <a:outerShdw blurRad="38100" dist="38100" dir="2700000" algn="tl">
                    <a:srgbClr val="000000">
                      <a:alpha val="43137"/>
                    </a:srgbClr>
                  </a:outerShdw>
                </a:effectLst>
              </a:rPr>
              <a:t>) 3</a:t>
            </a:r>
          </a:p>
          <a:p>
            <a:pPr marL="0" indent="0">
              <a:lnSpc>
                <a:spcPct val="80000"/>
              </a:lnSpc>
              <a:spcAft>
                <a:spcPts val="1800"/>
              </a:spcAft>
              <a:buNone/>
              <a:defRPr/>
            </a:pPr>
            <a:r>
              <a:rPr lang="tr-TR" sz="3200" b="1" dirty="0"/>
              <a:t>3.</a:t>
            </a:r>
            <a:r>
              <a:rPr lang="tr-TR" sz="3200" dirty="0"/>
              <a:t> Yolcuların, gümrük mevzuatına göre kişisel ve hediyelik eşya kapsamı dışında olup beyanlarına aykırı olarak üzerlerinde, eşyası arasında veya taşıma araçlarında çıkan ya da başkasına ait olduğu halde kendi eşyasıymış gibi gösterdikleri eşyanın gümrük vergileri iki kat olarak alınır ve eşya sahibine teslim edilir. Gümrük vergileri ödenmediği takdirde, eşya gümrüğe terk edilmiş sayılır.</a:t>
            </a:r>
            <a:endParaRPr lang="tr-TR" sz="3200" dirty="0">
              <a:latin typeface="Cambria" panose="02040503050406030204" pitchFamily="18" charset="0"/>
            </a:endParaRPr>
          </a:p>
        </p:txBody>
      </p:sp>
    </p:spTree>
    <p:extLst>
      <p:ext uri="{BB962C8B-B14F-4D97-AF65-F5344CB8AC3E}">
        <p14:creationId xmlns:p14="http://schemas.microsoft.com/office/powerpoint/2010/main" val="1176590718"/>
      </p:ext>
    </p:extLst>
  </p:cSld>
  <p:clrMapOvr>
    <a:masterClrMapping/>
  </p:clrMapOvr>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92500" lnSpcReduction="20000"/>
          </a:bodyPr>
          <a:lstStyle/>
          <a:p>
            <a:pPr marL="0" indent="0">
              <a:lnSpc>
                <a:spcPct val="80000"/>
              </a:lnSpc>
              <a:spcAft>
                <a:spcPts val="1800"/>
              </a:spcAft>
              <a:buNone/>
              <a:defRPr/>
            </a:pPr>
            <a:r>
              <a:rPr lang="tr-TR" sz="3600" dirty="0" smtClean="0">
                <a:effectLst>
                  <a:outerShdw blurRad="38100" dist="38100" dir="2700000" algn="tl">
                    <a:srgbClr val="000000">
                      <a:alpha val="43137"/>
                    </a:srgbClr>
                  </a:outerShdw>
                </a:effectLst>
              </a:rPr>
              <a:t>(</a:t>
            </a:r>
            <a:r>
              <a:rPr lang="tr-TR" sz="3600" dirty="0">
                <a:effectLst>
                  <a:outerShdw blurRad="38100" dist="38100" dir="2700000" algn="tl">
                    <a:srgbClr val="000000">
                      <a:alpha val="43137"/>
                    </a:srgbClr>
                  </a:outerShdw>
                </a:effectLst>
              </a:rPr>
              <a:t>GK 235</a:t>
            </a:r>
            <a:r>
              <a:rPr lang="tr-TR" sz="3600" dirty="0" smtClean="0">
                <a:effectLst>
                  <a:outerShdw blurRad="38100" dist="38100" dir="2700000" algn="tl">
                    <a:srgbClr val="000000">
                      <a:alpha val="43137"/>
                    </a:srgbClr>
                  </a:outerShdw>
                </a:effectLst>
              </a:rPr>
              <a:t>) 4</a:t>
            </a:r>
          </a:p>
          <a:p>
            <a:pPr marL="0" indent="0">
              <a:lnSpc>
                <a:spcPct val="80000"/>
              </a:lnSpc>
              <a:spcAft>
                <a:spcPts val="1800"/>
              </a:spcAft>
              <a:buNone/>
              <a:defRPr/>
            </a:pPr>
            <a:r>
              <a:rPr lang="tr-TR" dirty="0"/>
              <a:t>Cezai hükümler saklı kalmak üzere;</a:t>
            </a:r>
            <a:endParaRPr lang="tr-TR" sz="3600" dirty="0" smtClean="0">
              <a:effectLst>
                <a:outerShdw blurRad="38100" dist="38100" dir="2700000" algn="tl">
                  <a:srgbClr val="000000">
                    <a:alpha val="43137"/>
                  </a:srgbClr>
                </a:outerShdw>
              </a:effectLst>
            </a:endParaRPr>
          </a:p>
          <a:p>
            <a:pPr marL="514350" indent="-514350">
              <a:lnSpc>
                <a:spcPct val="80000"/>
              </a:lnSpc>
              <a:spcAft>
                <a:spcPts val="1800"/>
              </a:spcAft>
              <a:buAutoNum type="alphaLcParenR"/>
              <a:defRPr/>
            </a:pPr>
            <a:r>
              <a:rPr lang="tr-TR" dirty="0" smtClean="0"/>
              <a:t>Birinci </a:t>
            </a:r>
            <a:r>
              <a:rPr lang="tr-TR" dirty="0"/>
              <a:t>fıkranın (a) bendinde belirtilen eşya, yükümlü talebi doğrultusunda </a:t>
            </a:r>
            <a:r>
              <a:rPr lang="tr-TR" u="sng" dirty="0">
                <a:solidFill>
                  <a:srgbClr val="FF0000"/>
                </a:solidFill>
              </a:rPr>
              <a:t>otuz gün içinde mahrecine iade ya da ilgili kurum ya da kuruluşun uygun görüşü ile doğrudan üçüncü ülkeye transit edilir</a:t>
            </a:r>
            <a:r>
              <a:rPr lang="tr-TR" dirty="0"/>
              <a:t>. Bu süre içerisinde mahrecine iade veya üçüncü ülkeye transit edilmeyen eşya, ihraç kaydıyla satış ya da </a:t>
            </a:r>
            <a:r>
              <a:rPr lang="tr-TR" u="sng" dirty="0">
                <a:solidFill>
                  <a:srgbClr val="FF0000"/>
                </a:solidFill>
              </a:rPr>
              <a:t>masrafları sahibince karşılanmak koşuluyla imha suretiyle tasfiye edilmek üzere bulunduğu gümrük idaresine terk edilir</a:t>
            </a:r>
            <a:r>
              <a:rPr lang="tr-TR" u="sng" dirty="0" smtClean="0">
                <a:solidFill>
                  <a:srgbClr val="FF0000"/>
                </a:solidFill>
              </a:rPr>
              <a:t>.</a:t>
            </a:r>
          </a:p>
          <a:p>
            <a:pPr marL="742950" indent="-742950">
              <a:lnSpc>
                <a:spcPct val="80000"/>
              </a:lnSpc>
              <a:spcAft>
                <a:spcPts val="1800"/>
              </a:spcAft>
              <a:buAutoNum type="alphaLcParenR"/>
              <a:defRPr/>
            </a:pPr>
            <a:r>
              <a:rPr lang="tr-TR" dirty="0"/>
              <a:t>b) Birinci fıkranın (c) bendinde belirtilen eşya, yükümlü talebi doğrultusunda mahrecine iade, ilgili kurum ya da kuruluşun uygun görüşü ile doğrudan ya da serbest bölge üzerinden üçüncü ülkeye transit veya ihraç kaydıyla satış ya da masrafları sahibince karşılanmak koşuluyla imha suretiyle tasfiye edilmek üzere bulunduğu gümrük idaresine terk edilir</a:t>
            </a:r>
            <a:r>
              <a:rPr lang="tr-TR" dirty="0" smtClean="0"/>
              <a:t>.</a:t>
            </a:r>
          </a:p>
          <a:p>
            <a:pPr marL="742950" indent="-742950">
              <a:lnSpc>
                <a:spcPct val="80000"/>
              </a:lnSpc>
              <a:spcAft>
                <a:spcPts val="1800"/>
              </a:spcAft>
              <a:buAutoNum type="alphaLcParenR"/>
              <a:defRPr/>
            </a:pPr>
            <a:r>
              <a:rPr lang="tr-TR" dirty="0"/>
              <a:t>c) Teslimden sonra kontrol sonucunda uygunsuzluğu tespit edilen ancak bulunamayan eşyanın gümrüklenmiş değerinin kamuya geçirilmesine karar verilir</a:t>
            </a:r>
            <a:endParaRPr lang="tr-TR" sz="36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06269226"/>
      </p:ext>
    </p:extLst>
  </p:cSld>
  <p:clrMapOvr>
    <a:masterClrMapping/>
  </p:clrMapOvr>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85000" lnSpcReduction="20000"/>
          </a:bodyPr>
          <a:lstStyle/>
          <a:p>
            <a:pPr marL="0" indent="0">
              <a:lnSpc>
                <a:spcPct val="80000"/>
              </a:lnSpc>
              <a:spcAft>
                <a:spcPts val="1800"/>
              </a:spcAft>
              <a:buNone/>
              <a:defRPr/>
            </a:pPr>
            <a:r>
              <a:rPr lang="tr-TR" dirty="0" smtClean="0"/>
              <a:t>235/5</a:t>
            </a:r>
          </a:p>
          <a:p>
            <a:pPr marL="0" indent="0">
              <a:lnSpc>
                <a:spcPct val="80000"/>
              </a:lnSpc>
              <a:spcAft>
                <a:spcPts val="1800"/>
              </a:spcAft>
              <a:buNone/>
              <a:defRPr/>
            </a:pPr>
            <a:r>
              <a:rPr lang="tr-TR" dirty="0" smtClean="0"/>
              <a:t>Türkiye </a:t>
            </a:r>
            <a:r>
              <a:rPr lang="tr-TR" dirty="0"/>
              <a:t>Gümrük Bölgesine getirilen ve varış gümrük idaresine karayolu ile sevk edilmek üzere </a:t>
            </a:r>
            <a:r>
              <a:rPr lang="tr-TR" b="1" u="sng" dirty="0">
                <a:solidFill>
                  <a:srgbClr val="FF0000"/>
                </a:solidFill>
              </a:rPr>
              <a:t>transit rejimine konu edilen serbest dolaşımda olmayan eşyanın, </a:t>
            </a:r>
            <a:endParaRPr lang="tr-TR" b="1" u="sng" dirty="0" smtClean="0">
              <a:solidFill>
                <a:srgbClr val="FF0000"/>
              </a:solidFill>
            </a:endParaRPr>
          </a:p>
          <a:p>
            <a:pPr marL="0" indent="0">
              <a:lnSpc>
                <a:spcPct val="80000"/>
              </a:lnSpc>
              <a:spcAft>
                <a:spcPts val="1800"/>
              </a:spcAft>
              <a:buNone/>
              <a:defRPr/>
            </a:pPr>
            <a:r>
              <a:rPr lang="tr-TR" dirty="0" smtClean="0"/>
              <a:t>yapılan </a:t>
            </a:r>
            <a:r>
              <a:rPr lang="tr-TR" dirty="0"/>
              <a:t>kontrol veya muayene sonucunda</a:t>
            </a:r>
            <a:r>
              <a:rPr lang="tr-TR" b="1" u="sng" dirty="0">
                <a:solidFill>
                  <a:srgbClr val="FF0000"/>
                </a:solidFill>
              </a:rPr>
              <a:t>, beyan edilenden belirgin bir şekilde farklı cinste olduğunun tahlil, teknik inceleme ve araştırmaya gerek olmaksızın tespiti hâlinde</a:t>
            </a:r>
            <a:r>
              <a:rPr lang="tr-TR" dirty="0"/>
              <a:t> </a:t>
            </a:r>
            <a:endParaRPr lang="tr-TR" dirty="0" smtClean="0"/>
          </a:p>
          <a:p>
            <a:pPr marL="0" indent="0">
              <a:lnSpc>
                <a:spcPct val="80000"/>
              </a:lnSpc>
              <a:spcAft>
                <a:spcPts val="1800"/>
              </a:spcAft>
              <a:buNone/>
              <a:defRPr/>
            </a:pPr>
            <a:r>
              <a:rPr lang="tr-TR" dirty="0" smtClean="0"/>
              <a:t>fiilin </a:t>
            </a:r>
            <a:r>
              <a:rPr lang="tr-TR" dirty="0"/>
              <a:t>niteliğine göre bu fıkranın (a) ve (b) bentlerine, transit rejimine konu edilen serbest dolaşımda olmayan eşyanın, </a:t>
            </a:r>
            <a:endParaRPr lang="tr-TR" dirty="0" smtClean="0"/>
          </a:p>
          <a:p>
            <a:pPr marL="0" indent="0">
              <a:lnSpc>
                <a:spcPct val="80000"/>
              </a:lnSpc>
              <a:spcAft>
                <a:spcPts val="1800"/>
              </a:spcAft>
              <a:buNone/>
              <a:defRPr/>
            </a:pPr>
            <a:r>
              <a:rPr lang="tr-TR" dirty="0" smtClean="0"/>
              <a:t>hareket </a:t>
            </a:r>
            <a:r>
              <a:rPr lang="tr-TR" dirty="0"/>
              <a:t>gümrük idaresinden sevk edilmesinden sonra varış gümrük idaresine varışından önce ya da varış gümrük idaresinde yapılan kontrolü veya muayenesi sonucunda beyana göre </a:t>
            </a:r>
            <a:endParaRPr lang="tr-TR" dirty="0" smtClean="0"/>
          </a:p>
          <a:p>
            <a:pPr marL="0" indent="0">
              <a:lnSpc>
                <a:spcPct val="80000"/>
              </a:lnSpc>
              <a:spcAft>
                <a:spcPts val="1800"/>
              </a:spcAft>
              <a:buNone/>
              <a:defRPr/>
            </a:pPr>
            <a:r>
              <a:rPr lang="tr-TR" dirty="0" smtClean="0"/>
              <a:t>eksiklik </a:t>
            </a:r>
            <a:r>
              <a:rPr lang="tr-TR" dirty="0"/>
              <a:t>veya fazlalık tespit edilmesi hâlinde fiilin niteliğine göre bu fıkranın (c) veya (d) bentleri uyarınca işlem yapılır. </a:t>
            </a:r>
            <a:endParaRPr lang="tr-TR" dirty="0" smtClean="0"/>
          </a:p>
          <a:p>
            <a:pPr marL="0" indent="0">
              <a:lnSpc>
                <a:spcPct val="80000"/>
              </a:lnSpc>
              <a:spcAft>
                <a:spcPts val="1800"/>
              </a:spcAft>
              <a:buNone/>
              <a:defRPr/>
            </a:pPr>
            <a:r>
              <a:rPr lang="tr-TR" dirty="0" smtClean="0"/>
              <a:t>Bu </a:t>
            </a:r>
            <a:r>
              <a:rPr lang="tr-TR" dirty="0"/>
              <a:t>fıkranın (c) ve (d) bentleri kapsamında değerlendirilemeyecek eksiklik ve fazlalık durumları ile bu durumların tespitine ilişkin usul ve esaslar Bakanlıkça belirlenir.</a:t>
            </a:r>
            <a:endParaRPr lang="tr-TR" sz="36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43414665"/>
      </p:ext>
    </p:extLst>
  </p:cSld>
  <p:clrMapOvr>
    <a:masterClrMapping/>
  </p:clrMapOvr>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92500" lnSpcReduction="20000"/>
          </a:bodyPr>
          <a:lstStyle/>
          <a:p>
            <a:pPr marL="514350" indent="-514350">
              <a:lnSpc>
                <a:spcPct val="80000"/>
              </a:lnSpc>
              <a:spcAft>
                <a:spcPts val="1800"/>
              </a:spcAft>
              <a:buAutoNum type="alphaLcParenR"/>
              <a:defRPr/>
            </a:pPr>
            <a:r>
              <a:rPr lang="tr-TR" dirty="0" smtClean="0"/>
              <a:t>Farklı </a:t>
            </a:r>
            <a:r>
              <a:rPr lang="tr-TR" dirty="0"/>
              <a:t>çıkan eşyanın gümrük vergileri toplamının beyan edilen eşyanın gümrük vergileri toplamından fazla olması durumunda farklı çıkan eşyaya ilişkin gümrük vergilerinin iki katı idari para cezası verilir</a:t>
            </a:r>
            <a:r>
              <a:rPr lang="tr-TR" dirty="0" smtClean="0"/>
              <a:t>.</a:t>
            </a:r>
          </a:p>
          <a:p>
            <a:pPr marL="742950" indent="-742950">
              <a:lnSpc>
                <a:spcPct val="80000"/>
              </a:lnSpc>
              <a:spcAft>
                <a:spcPts val="1800"/>
              </a:spcAft>
              <a:buAutoNum type="alphaLcParenR"/>
              <a:defRPr/>
            </a:pPr>
            <a:r>
              <a:rPr lang="tr-TR" dirty="0"/>
              <a:t>b) Farklı çıkan eşyanın beyan edilen eşyadan farklı şekilde, ithalinin lisansa, şarta, izne, kısıntıya veya belli kuruluşların vereceği uygunluk veya yeterlilik belgesine tabi olması durumunda farklı çıkan eşyanın gümrüklenmiş değerinin iki katı idari para cezası verilir</a:t>
            </a:r>
            <a:r>
              <a:rPr lang="tr-TR" dirty="0" smtClean="0"/>
              <a:t>.</a:t>
            </a:r>
          </a:p>
          <a:p>
            <a:pPr marL="742950" indent="-742950">
              <a:lnSpc>
                <a:spcPct val="80000"/>
              </a:lnSpc>
              <a:spcAft>
                <a:spcPts val="1800"/>
              </a:spcAft>
              <a:buAutoNum type="alphaLcParenR"/>
              <a:defRPr/>
            </a:pPr>
            <a:r>
              <a:rPr lang="tr-TR" dirty="0"/>
              <a:t>c) Beyana göre eksik olduğunun tespit edilmesi hâlinde, eksik çıkan eşyaya ilişkin gümrük vergilerinin alınmasının yanı sıra eşyanın gümrük vergilerinin iki katı idari para cezası verilir</a:t>
            </a:r>
            <a:r>
              <a:rPr lang="tr-TR" dirty="0" smtClean="0"/>
              <a:t>.</a:t>
            </a:r>
          </a:p>
          <a:p>
            <a:pPr marL="742950" indent="-742950">
              <a:lnSpc>
                <a:spcPct val="80000"/>
              </a:lnSpc>
              <a:spcAft>
                <a:spcPts val="1800"/>
              </a:spcAft>
              <a:buAutoNum type="alphaLcParenR"/>
              <a:defRPr/>
            </a:pPr>
            <a:r>
              <a:rPr lang="tr-TR" dirty="0"/>
              <a:t>d) Beyana göre fazla olduğunun tespit edilmesi hâlinde, fazla çıkan eşyanın gümrük vergileri kadar idari para cezası verilir ve fazla çıkan eşya </a:t>
            </a:r>
            <a:r>
              <a:rPr lang="tr-TR" dirty="0">
                <a:hlinkClick r:id="rId3"/>
              </a:rPr>
              <a:t>177 ila</a:t>
            </a:r>
            <a:r>
              <a:rPr lang="tr-TR" dirty="0"/>
              <a:t> 180 inci madde hükümlerine göre tasfiyeye tabi tutulur</a:t>
            </a:r>
            <a:r>
              <a:rPr lang="tr-TR" dirty="0" smtClean="0"/>
              <a:t>.</a:t>
            </a:r>
          </a:p>
          <a:p>
            <a:pPr marL="0" indent="0">
              <a:lnSpc>
                <a:spcPct val="80000"/>
              </a:lnSpc>
              <a:spcAft>
                <a:spcPts val="1800"/>
              </a:spcAft>
              <a:buNone/>
              <a:defRPr/>
            </a:pPr>
            <a:r>
              <a:rPr lang="tr-TR" b="1" dirty="0"/>
              <a:t>6.</a:t>
            </a:r>
            <a:r>
              <a:rPr lang="tr-TR" dirty="0"/>
              <a:t> Birinci ve ikinci fıkralarda belirtilen aykırılıkların gümrük idaresi tarafından tespit edilmesinden önce beyan sahibi tarafından bildirilmesi durumunda bu fıkralara göre hesaplanan cezalar yüzde on oranında uygulanır</a:t>
            </a:r>
            <a:endParaRPr lang="tr-TR" sz="36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19647237"/>
      </p:ext>
    </p:extLst>
  </p:cSld>
  <p:clrMapOvr>
    <a:masterClrMapping/>
  </p:clrMapOvr>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92500" lnSpcReduction="20000"/>
          </a:bodyPr>
          <a:lstStyle/>
          <a:p>
            <a:pPr marL="0" indent="0">
              <a:lnSpc>
                <a:spcPct val="80000"/>
              </a:lnSpc>
              <a:spcAft>
                <a:spcPts val="1800"/>
              </a:spcAft>
              <a:buNone/>
              <a:defRPr/>
            </a:pPr>
            <a:r>
              <a:rPr lang="tr-TR" sz="3600" dirty="0" smtClean="0">
                <a:latin typeface="Cambria" panose="02040503050406030204" pitchFamily="18" charset="0"/>
              </a:rPr>
              <a:t>GK 236</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Gümrük işlemlerine başlanmadan veya bu işlemler bitirilip gümrük idaresinin izni alınmadan gümrük antrepoları veya gümrük idaresince eşya konulmasına izin verilen yerlerden eşya çıkarılması veya eşyanın değiştirilmesi ya da yapılan sayımlarda eşyanın bir kısmının noksan olduğunun anlaşılması hallerinde, bu eşyanın </a:t>
            </a:r>
            <a:r>
              <a:rPr lang="tr-TR" sz="3600" dirty="0">
                <a:solidFill>
                  <a:schemeClr val="accent1">
                    <a:lumMod val="75000"/>
                  </a:schemeClr>
                </a:solidFill>
                <a:latin typeface="Cambria" panose="02040503050406030204" pitchFamily="18" charset="0"/>
              </a:rPr>
              <a:t>gümrük vergilerinin yanı sıra Gümrüklenmiş değerinin iki katı idari para cezası verilir. </a:t>
            </a:r>
            <a:r>
              <a:rPr lang="tr-TR" sz="3600" dirty="0">
                <a:solidFill>
                  <a:srgbClr val="FF0000"/>
                </a:solidFill>
                <a:latin typeface="Cambria" panose="02040503050406030204" pitchFamily="18" charset="0"/>
              </a:rPr>
              <a:t>V+EGD*2</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Gümrük antrepolarında veya gümrük idaresince eşya konulmasına izin verilen yerlerde yapılan sayımlarda fazla eşya çıkması halinde, bu eşyanın tasfiyeye tabi tutulmasının yanı sıra, fazla çıkan eşyaya ait ithalat veya ihracat vergileri tutarı kadar para cezası alınır. </a:t>
            </a:r>
            <a:r>
              <a:rPr lang="tr-TR" sz="3600" dirty="0">
                <a:solidFill>
                  <a:srgbClr val="FF0000"/>
                </a:solidFill>
                <a:latin typeface="Cambria" panose="02040503050406030204" pitchFamily="18" charset="0"/>
              </a:rPr>
              <a:t>V+TASFİYE</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1131556810"/>
      </p:ext>
    </p:extLst>
  </p:cSld>
  <p:clrMapOvr>
    <a:masterClrMapping/>
  </p:clrMapOvr>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92500" lnSpcReduction="20000"/>
          </a:bodyPr>
          <a:lstStyle/>
          <a:p>
            <a:pPr>
              <a:lnSpc>
                <a:spcPct val="80000"/>
              </a:lnSpc>
              <a:spcAft>
                <a:spcPts val="1800"/>
              </a:spcAft>
              <a:buFont typeface="Courier New" panose="02070309020205020404" pitchFamily="49" charset="0"/>
              <a:buChar char="o"/>
              <a:defRPr/>
            </a:pPr>
            <a:r>
              <a:rPr lang="tr-TR" sz="3600" dirty="0"/>
              <a:t>Eşyanın gümrük antrepo rejimine tabi tutulmasına ilişkin beyanının kontrolü veya muayenesi neticesinde antrepo beyannamesinde beyan edilenden belirgin bir şekilde farklı cinste eşya olduğunun tahlil, teknik inceleme ve araştırmaya gerek olmaksızın tespiti hâlinde;</a:t>
            </a:r>
          </a:p>
          <a:p>
            <a:pPr>
              <a:lnSpc>
                <a:spcPct val="80000"/>
              </a:lnSpc>
              <a:spcAft>
                <a:spcPts val="1800"/>
              </a:spcAft>
              <a:buFont typeface="Courier New" panose="02070309020205020404" pitchFamily="49" charset="0"/>
              <a:buChar char="o"/>
              <a:defRPr/>
            </a:pPr>
            <a:r>
              <a:rPr lang="tr-TR" sz="3600" dirty="0"/>
              <a:t>a) Farklı çıkan eşyanın gümrük vergileri toplamının beyan edilen eşyanın gümrük vergileri toplamından fazla olması durumunda farklı çıkan eşyaya ilişkin gümrük vergilerinin iki katı idari para cezası verilir.</a:t>
            </a:r>
          </a:p>
          <a:p>
            <a:pPr>
              <a:lnSpc>
                <a:spcPct val="80000"/>
              </a:lnSpc>
              <a:spcAft>
                <a:spcPts val="1800"/>
              </a:spcAft>
              <a:buFont typeface="Courier New" panose="02070309020205020404" pitchFamily="49" charset="0"/>
              <a:buChar char="o"/>
              <a:defRPr/>
            </a:pPr>
            <a:r>
              <a:rPr lang="tr-TR" sz="3600" dirty="0"/>
              <a:t>b) Farklı çıkan eşyanın beyan edilen eşyadan farklı şekilde, ithalinin lisansa, şarta, izne, kısıntıya veya belli kuruluşların vereceği uygunluk veya yeterlilik belgesine tabi olması durumunda farklı çıkan eşyanın gümrüklenmiş değerinin iki katı idari para cezası verilir.</a:t>
            </a:r>
            <a:endParaRPr lang="tr-TR" sz="3600" dirty="0">
              <a:latin typeface="Cambria" panose="02040503050406030204" pitchFamily="18" charset="0"/>
            </a:endParaRP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725555284"/>
      </p:ext>
    </p:extLst>
  </p:cSld>
  <p:clrMapOvr>
    <a:masterClrMapping/>
  </p:clrMapOvr>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85000" lnSpcReduction="20000"/>
          </a:bodyPr>
          <a:lstStyle/>
          <a:p>
            <a:pPr marL="0" indent="0">
              <a:lnSpc>
                <a:spcPct val="80000"/>
              </a:lnSpc>
              <a:spcAft>
                <a:spcPts val="1800"/>
              </a:spcAft>
              <a:buNone/>
              <a:defRPr/>
            </a:pPr>
            <a:r>
              <a:rPr lang="tr-TR" sz="3600" dirty="0" smtClean="0">
                <a:effectLst>
                  <a:outerShdw blurRad="38100" dist="38100" dir="2700000" algn="tl">
                    <a:srgbClr val="000000">
                      <a:alpha val="43137"/>
                    </a:srgbClr>
                  </a:outerShdw>
                </a:effectLst>
              </a:rPr>
              <a:t>ÖZET BEYAN EKSİKLİĞİ 237</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Verilen özet beyan veya özet beyan olarak kullanılan belgelerdeki kayıtlı miktara göre noksan çıkan kapların mahrecinden yüklenmemiş veya yanlışlıkla başka yere çıkartılmış veya kaza ve avarya sonucunda yok olmuş veya çalınmış bulunduğu, </a:t>
            </a:r>
            <a:endParaRPr lang="tr-TR" sz="3600" dirty="0" smtClean="0">
              <a:latin typeface="Cambria" panose="02040503050406030204" pitchFamily="18" charset="0"/>
            </a:endParaRPr>
          </a:p>
          <a:p>
            <a:pPr>
              <a:lnSpc>
                <a:spcPct val="80000"/>
              </a:lnSpc>
              <a:spcAft>
                <a:spcPts val="1800"/>
              </a:spcAft>
              <a:buFont typeface="Courier New" panose="02070309020205020404" pitchFamily="49" charset="0"/>
              <a:buChar char="o"/>
              <a:defRPr/>
            </a:pPr>
            <a:r>
              <a:rPr lang="tr-TR" sz="3600" dirty="0" smtClean="0">
                <a:latin typeface="Cambria" panose="02040503050406030204" pitchFamily="18" charset="0"/>
              </a:rPr>
              <a:t>gümrük </a:t>
            </a:r>
            <a:r>
              <a:rPr lang="tr-TR" sz="3600" dirty="0">
                <a:latin typeface="Cambria" panose="02040503050406030204" pitchFamily="18" charset="0"/>
              </a:rPr>
              <a:t>idaresince </a:t>
            </a:r>
            <a:r>
              <a:rPr lang="tr-TR" sz="3600" dirty="0">
                <a:solidFill>
                  <a:schemeClr val="accent1">
                    <a:lumMod val="75000"/>
                  </a:schemeClr>
                </a:solidFill>
                <a:latin typeface="Cambria" panose="02040503050406030204" pitchFamily="18" charset="0"/>
              </a:rPr>
              <a:t>belirlenecek süre içinde kanıtlanamadığı takdirde</a:t>
            </a:r>
            <a:r>
              <a:rPr lang="tr-TR" sz="3600" dirty="0">
                <a:latin typeface="Cambria" panose="02040503050406030204" pitchFamily="18" charset="0"/>
              </a:rPr>
              <a:t>, bu noksan kaplara ait eşyadan tarife pozisyonuna veya tarife pozisyonu tespit edilemiyor ise cinsine ve türüne göre tarifede dahil olduğu faslın en yüksek vergiye tabi pozisyonuna göre hesaplanacak </a:t>
            </a:r>
            <a:r>
              <a:rPr lang="tr-TR" sz="3600" dirty="0">
                <a:solidFill>
                  <a:schemeClr val="accent1">
                    <a:lumMod val="75000"/>
                  </a:schemeClr>
                </a:solidFill>
                <a:latin typeface="Cambria" panose="02040503050406030204" pitchFamily="18" charset="0"/>
              </a:rPr>
              <a:t>gümrük vergileri kadar para cezası alınır.</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1 inci fıkraya göre ceza belirlenmesi mümkün olamıyorsa, noksan her kap için GK 241/1 de belirlenen miktarda para cezası alınır.</a:t>
            </a:r>
          </a:p>
          <a:p>
            <a:pPr marL="0" indent="0">
              <a:lnSpc>
                <a:spcPct val="80000"/>
              </a:lnSpc>
              <a:spcAft>
                <a:spcPts val="1800"/>
              </a:spcAft>
              <a:buNone/>
              <a:defRPr/>
            </a:pPr>
            <a:endParaRPr lang="tr-TR" sz="36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04111750"/>
      </p:ext>
    </p:extLst>
  </p:cSld>
  <p:clrMapOvr>
    <a:masterClrMapping/>
  </p:clrMapOvr>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a:bodyPr>
          <a:lstStyle/>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Verilen özet beyan veya özet beyan olarak kullanılan ticari veya resmi belgelerdeki kayıtlı miktara göre fazla çıkan kapların yanlışlıkla mahrecinden fazla olarak yüklenmiş olduğu gümrük idaresince belirlenecek süre içinde </a:t>
            </a:r>
            <a:r>
              <a:rPr lang="tr-TR" sz="3600" dirty="0">
                <a:solidFill>
                  <a:schemeClr val="accent1">
                    <a:lumMod val="75000"/>
                  </a:schemeClr>
                </a:solidFill>
                <a:latin typeface="Cambria" panose="02040503050406030204" pitchFamily="18" charset="0"/>
              </a:rPr>
              <a:t>kanıtlanamadığı takdirde, söz konusu eşyaya el konularak mülkiyetinin kamuya geçirilmesine karar verilir, </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GK 177 ila 180 inci madde hükümlerine göre tasfiyeye tabi tutulur ve eşyanın </a:t>
            </a:r>
            <a:r>
              <a:rPr lang="tr-TR" sz="3600" dirty="0">
                <a:solidFill>
                  <a:schemeClr val="accent1">
                    <a:lumMod val="75000"/>
                  </a:schemeClr>
                </a:solidFill>
                <a:latin typeface="Cambria" panose="02040503050406030204" pitchFamily="18" charset="0"/>
              </a:rPr>
              <a:t>CIF kıymeti kadar para cezası alınır.</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2070226649"/>
      </p:ext>
    </p:extLst>
  </p:cSld>
  <p:clrMapOvr>
    <a:masterClrMapping/>
  </p:clrMapOvr>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85000" lnSpcReduction="20000"/>
          </a:bodyPr>
          <a:lstStyle/>
          <a:p>
            <a:pPr algn="just">
              <a:lnSpc>
                <a:spcPct val="80000"/>
              </a:lnSpc>
              <a:spcAft>
                <a:spcPts val="1800"/>
              </a:spcAft>
              <a:buFont typeface="Courier New" panose="02070309020205020404" pitchFamily="49" charset="0"/>
              <a:buChar char="o"/>
              <a:defRPr/>
            </a:pPr>
            <a:r>
              <a:rPr lang="tr-TR" sz="3600" dirty="0" smtClean="0">
                <a:latin typeface="Cambria" panose="02040503050406030204" pitchFamily="18" charset="0"/>
              </a:rPr>
              <a:t>GK237</a:t>
            </a:r>
          </a:p>
          <a:p>
            <a:pPr algn="just">
              <a:lnSpc>
                <a:spcPct val="80000"/>
              </a:lnSpc>
              <a:spcAft>
                <a:spcPts val="1800"/>
              </a:spcAft>
              <a:buFont typeface="Courier New" panose="02070309020205020404" pitchFamily="49" charset="0"/>
              <a:buChar char="o"/>
              <a:defRPr/>
            </a:pPr>
            <a:r>
              <a:rPr lang="tr-TR" sz="3600" dirty="0" smtClean="0">
                <a:latin typeface="Cambria" panose="02040503050406030204" pitchFamily="18" charset="0"/>
              </a:rPr>
              <a:t>Dökme </a:t>
            </a:r>
            <a:r>
              <a:rPr lang="tr-TR" sz="3600" dirty="0">
                <a:latin typeface="Cambria" panose="02040503050406030204" pitchFamily="18" charset="0"/>
              </a:rPr>
              <a:t>gelen eşyada yüzde üçü aşmayacak şekilde eşya cinsi itibarıyla Cumhurbaşkanı kararı ile </a:t>
            </a:r>
            <a:r>
              <a:rPr lang="tr-TR" sz="3600" dirty="0">
                <a:latin typeface="Cambria" panose="02040503050406030204" pitchFamily="18" charset="0"/>
                <a:hlinkClick r:id="rId3"/>
              </a:rPr>
              <a:t>belirlenecek</a:t>
            </a:r>
            <a:r>
              <a:rPr lang="tr-TR" sz="3600" dirty="0">
                <a:latin typeface="Cambria" panose="02040503050406030204" pitchFamily="18" charset="0"/>
              </a:rPr>
              <a:t> oranlardaki eksiklik ve fazlalıklar için takibat yapılmaz. Doğalgaz ürünlerinde boru hatları ile taşınarak ithal edilenler hariç bu oran % 6'yı aşmayacak şekilde uygulanır.</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Eşya miktarının gümrük idaresince tespit edilmediği ve rejim beyanının belgelerinde kayıtlı miktarlara göre yapıldığı durumlarda, tespit edilen miktar farklılıkları </a:t>
            </a:r>
            <a:r>
              <a:rPr lang="tr-TR" sz="3600" dirty="0">
                <a:solidFill>
                  <a:schemeClr val="accent1">
                    <a:lumMod val="75000"/>
                  </a:schemeClr>
                </a:solidFill>
                <a:latin typeface="Cambria" panose="02040503050406030204" pitchFamily="18" charset="0"/>
              </a:rPr>
              <a:t>özet beyan eksiklik veya fazlalığı olarak değerlendirilir. </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Yapılan özet beyan eksiklik veya fazlalık takibatı sonucunda miktar farklılığı nedeniyle cezayı gerektirir bir durum ortaya çıkması halinde, 234 üncü madde hükümleri uygulanmayarak sadece bu madde hükümlerine göre işlem yapılır.</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1303085902"/>
      </p:ext>
    </p:extLst>
  </p:cSld>
  <p:clrMapOvr>
    <a:masterClrMapping/>
  </p:clrMapOvr>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fontScale="77500" lnSpcReduction="20000"/>
          </a:bodyPr>
          <a:lstStyle/>
          <a:p>
            <a:pPr marL="0" indent="0">
              <a:lnSpc>
                <a:spcPct val="80000"/>
              </a:lnSpc>
              <a:spcAft>
                <a:spcPts val="1800"/>
              </a:spcAft>
              <a:buNone/>
              <a:defRPr/>
            </a:pPr>
            <a:r>
              <a:rPr lang="tr-TR" dirty="0" smtClean="0"/>
              <a:t>GK 238 Madde</a:t>
            </a:r>
          </a:p>
          <a:p>
            <a:pPr marL="0" indent="0">
              <a:lnSpc>
                <a:spcPct val="80000"/>
              </a:lnSpc>
              <a:spcAft>
                <a:spcPts val="1800"/>
              </a:spcAft>
              <a:buNone/>
              <a:defRPr/>
            </a:pPr>
            <a:r>
              <a:rPr lang="tr-TR" dirty="0" smtClean="0"/>
              <a:t>1) 241 </a:t>
            </a:r>
            <a:r>
              <a:rPr lang="tr-TR" dirty="0"/>
              <a:t>inci maddenin üçüncü </a:t>
            </a:r>
            <a:r>
              <a:rPr lang="tr-TR" dirty="0">
                <a:hlinkClick r:id="rId3"/>
              </a:rPr>
              <a:t>fıkrası</a:t>
            </a:r>
            <a:r>
              <a:rPr lang="tr-TR" dirty="0"/>
              <a:t>nın (h), (l) ve (m) bentleri, dördüncü fıkrasının (g) ve (h) bentleri ile beşinci fıkrasının (b) bendinde belirtilen durumlar hariç;</a:t>
            </a:r>
            <a:endParaRPr lang="tr-TR" dirty="0" smtClean="0"/>
          </a:p>
          <a:p>
            <a:pPr marL="0" indent="0">
              <a:lnSpc>
                <a:spcPct val="80000"/>
              </a:lnSpc>
              <a:spcAft>
                <a:spcPts val="1800"/>
              </a:spcAft>
              <a:buNone/>
              <a:defRPr/>
            </a:pPr>
            <a:r>
              <a:rPr lang="tr-TR" b="1" u="sng" dirty="0" smtClean="0">
                <a:solidFill>
                  <a:srgbClr val="FF0000"/>
                </a:solidFill>
              </a:rPr>
              <a:t>a)Dahilde</a:t>
            </a:r>
            <a:r>
              <a:rPr lang="tr-TR" b="1" u="sng" dirty="0">
                <a:solidFill>
                  <a:srgbClr val="FF0000"/>
                </a:solidFill>
              </a:rPr>
              <a:t> işleme rejimi, gümrük kontrolü altında işleme rejimi ile geçici ithalat rejimine </a:t>
            </a:r>
            <a:r>
              <a:rPr lang="tr-TR" dirty="0"/>
              <a:t>ilişkin hükümlerin ihlali hâlinde, eşyanın gümrüklenmiş değerinin iki katı</a:t>
            </a:r>
            <a:r>
              <a:rPr lang="tr-TR" dirty="0" smtClean="0"/>
              <a:t>,</a:t>
            </a:r>
          </a:p>
          <a:p>
            <a:pPr marL="0" indent="0">
              <a:lnSpc>
                <a:spcPct val="80000"/>
              </a:lnSpc>
              <a:spcAft>
                <a:spcPts val="1800"/>
              </a:spcAft>
              <a:buNone/>
              <a:defRPr/>
            </a:pPr>
            <a:r>
              <a:rPr lang="tr-TR" dirty="0"/>
              <a:t>b) Tam muafiyet suretiyle geçici olarak ithal edilen özel kullanıma mahsus taşıtlara ilişkin rejim ihlallerinde, gümrük vergileri tutarının dörtte biri</a:t>
            </a:r>
            <a:r>
              <a:rPr lang="tr-TR" dirty="0" smtClean="0"/>
              <a:t>,</a:t>
            </a:r>
          </a:p>
          <a:p>
            <a:pPr marL="0" indent="0">
              <a:lnSpc>
                <a:spcPct val="80000"/>
              </a:lnSpc>
              <a:spcAft>
                <a:spcPts val="1800"/>
              </a:spcAft>
              <a:buNone/>
              <a:defRPr/>
            </a:pPr>
            <a:r>
              <a:rPr lang="tr-TR" dirty="0"/>
              <a:t>c) Dahilde işleme rejimi ve gümrük kontrolü altında işleme rejimine ilişkin hükümler ihlal edilmekle birlikte, rejim kapsamı ithal eşyasının işleme faaliyetindeki hâli veya işlem görmüş ürün hâli de dahil olmak üzere, gümrük gözetiminden mevzuata aykırı olarak çıkarılmamış olduğunun tespiti hâlinde, ithal eşyasının gümrük vergileri ile ilgili rejime ilişkin beyannamenin tescil tarihinden tespitin yapıldığı tarihe kadar geçen süre için 6183 sayılı Kanuna göre tespit edilen gecikme zammı oranında faizin toplamı kadar</a:t>
            </a:r>
            <a:r>
              <a:rPr lang="tr-TR" dirty="0" smtClean="0"/>
              <a:t>,</a:t>
            </a:r>
          </a:p>
          <a:p>
            <a:pPr marL="0" indent="0">
              <a:lnSpc>
                <a:spcPct val="80000"/>
              </a:lnSpc>
              <a:spcAft>
                <a:spcPts val="1800"/>
              </a:spcAft>
              <a:buNone/>
              <a:defRPr/>
            </a:pPr>
            <a:r>
              <a:rPr lang="tr-TR" dirty="0"/>
              <a:t>d) (b) bendinde belirtilen taşıtlar hariç olmak üzere, geçici ithalat rejimi kapsamında ithal edilen eşyanın süresi içerisinde gümrükçe onaylanmış başka bir işlem veya kullanıma tabi tutulmaması durumunda gümrük vergileri ile rejime ilişkin beyannamenin tescil tarihinden tespitin yapıldığı tarihe kadar geçen süre için </a:t>
            </a:r>
            <a:r>
              <a:rPr lang="tr-TR" dirty="0">
                <a:hlinkClick r:id="rId4"/>
              </a:rPr>
              <a:t>6183</a:t>
            </a:r>
            <a:r>
              <a:rPr lang="tr-TR" dirty="0"/>
              <a:t> sayılı Kanuna göre tespit edilen gecikme zammı oranında faizin toplamı kadar</a:t>
            </a:r>
            <a:endParaRPr lang="tr-TR" sz="3600" dirty="0">
              <a:latin typeface="Cambria" panose="02040503050406030204" pitchFamily="18" charset="0"/>
            </a:endParaRPr>
          </a:p>
        </p:txBody>
      </p:sp>
    </p:spTree>
    <p:extLst>
      <p:ext uri="{BB962C8B-B14F-4D97-AF65-F5344CB8AC3E}">
        <p14:creationId xmlns:p14="http://schemas.microsoft.com/office/powerpoint/2010/main" val="58555256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lstStyle/>
          <a:p>
            <a:pPr marL="0" indent="0">
              <a:buNone/>
            </a:pPr>
            <a:endParaRPr lang="tr-TR" dirty="0">
              <a:latin typeface="Cambria" panose="02040503050406030204" pitchFamily="18" charset="0"/>
              <a:ea typeface="Cambria" panose="02040503050406030204" pitchFamily="18" charset="0"/>
            </a:endParaRPr>
          </a:p>
          <a:p>
            <a:pPr marL="0" indent="0">
              <a:buNone/>
            </a:pPr>
            <a:r>
              <a:rPr lang="tr-TR" dirty="0" smtClean="0">
                <a:latin typeface="Cambria" panose="02040503050406030204" pitchFamily="18" charset="0"/>
                <a:ea typeface="Cambria" panose="02040503050406030204" pitchFamily="18" charset="0"/>
              </a:rPr>
              <a:t>	</a:t>
            </a: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631596" y="546756"/>
            <a:ext cx="11161337" cy="6217087"/>
          </a:xfrm>
          <a:prstGeom prst="rect">
            <a:avLst/>
          </a:prstGeom>
        </p:spPr>
        <p:txBody>
          <a:bodyPr wrap="square">
            <a:spAutoFit/>
          </a:bodyPr>
          <a:lstStyle/>
          <a:p>
            <a:r>
              <a:rPr lang="tr-TR" sz="3600" u="sng" dirty="0">
                <a:solidFill>
                  <a:srgbClr val="FF0000"/>
                </a:solidFill>
              </a:rPr>
              <a:t>(2) </a:t>
            </a:r>
            <a:r>
              <a:rPr lang="tr-TR" sz="3600" u="sng" dirty="0" smtClean="0">
                <a:solidFill>
                  <a:srgbClr val="FF0000"/>
                </a:solidFill>
              </a:rPr>
              <a:t>İthalatın Yürütülmesi Esnasına Hangi Durumlarda Önlemler Alınır?</a:t>
            </a:r>
          </a:p>
          <a:p>
            <a:endParaRPr lang="tr-TR" dirty="0"/>
          </a:p>
          <a:p>
            <a:pPr marL="342900" indent="-342900">
              <a:buAutoNum type="arabicParenR"/>
            </a:pPr>
            <a:r>
              <a:rPr lang="tr-TR" sz="2800" dirty="0" smtClean="0"/>
              <a:t>Türkiye </a:t>
            </a:r>
            <a:r>
              <a:rPr lang="tr-TR" sz="2800" dirty="0"/>
              <a:t>ile ticari ilişkilerinde </a:t>
            </a:r>
            <a:r>
              <a:rPr lang="tr-TR" sz="2800" u="sng" dirty="0">
                <a:solidFill>
                  <a:srgbClr val="FF0000"/>
                </a:solidFill>
              </a:rPr>
              <a:t>ticaret ve </a:t>
            </a:r>
            <a:r>
              <a:rPr lang="tr-TR" sz="2800" u="sng" dirty="0" smtClean="0">
                <a:solidFill>
                  <a:srgbClr val="FF0000"/>
                </a:solidFill>
              </a:rPr>
              <a:t>ödeme dengemizi </a:t>
            </a:r>
            <a:r>
              <a:rPr lang="tr-TR" sz="2800" u="sng" dirty="0">
                <a:solidFill>
                  <a:srgbClr val="FF0000"/>
                </a:solidFill>
              </a:rPr>
              <a:t>bozacak nitelikte kayıtlar koyan veya uygulama yapan</a:t>
            </a:r>
            <a:r>
              <a:rPr lang="tr-TR" sz="2800" dirty="0"/>
              <a:t>, </a:t>
            </a:r>
          </a:p>
          <a:p>
            <a:r>
              <a:rPr lang="tr-TR" sz="2800" dirty="0" smtClean="0"/>
              <a:t>2) Anlaşmalar </a:t>
            </a:r>
            <a:r>
              <a:rPr lang="tr-TR" sz="2800" dirty="0"/>
              <a:t>ile kararlaştırılan </a:t>
            </a:r>
            <a:r>
              <a:rPr lang="tr-TR" sz="2800" u="sng" dirty="0">
                <a:solidFill>
                  <a:srgbClr val="FF0000"/>
                </a:solidFill>
              </a:rPr>
              <a:t>yükümlülüklerini yerine getirmeyen, </a:t>
            </a:r>
          </a:p>
          <a:p>
            <a:endParaRPr lang="tr-TR" sz="2800" dirty="0"/>
          </a:p>
          <a:p>
            <a:r>
              <a:rPr lang="tr-TR" sz="2800" dirty="0" smtClean="0"/>
              <a:t>3) ithalat </a:t>
            </a:r>
            <a:r>
              <a:rPr lang="tr-TR" sz="2800" dirty="0"/>
              <a:t>rejimimizin genellik ilkesi ile bağdaşmayacak şekilde </a:t>
            </a:r>
            <a:r>
              <a:rPr lang="tr-TR" sz="2800" u="sng" dirty="0">
                <a:solidFill>
                  <a:srgbClr val="FF0000"/>
                </a:solidFill>
              </a:rPr>
              <a:t>ayırıcı işlemler uygulayan </a:t>
            </a:r>
            <a:endParaRPr lang="tr-TR" sz="2800" dirty="0" smtClean="0"/>
          </a:p>
          <a:p>
            <a:r>
              <a:rPr lang="tr-TR" sz="2800" b="1" u="sng" dirty="0" smtClean="0">
                <a:solidFill>
                  <a:srgbClr val="FF0000"/>
                </a:solidFill>
              </a:rPr>
              <a:t>ülkeler</a:t>
            </a:r>
            <a:r>
              <a:rPr lang="tr-TR" sz="2800" b="1" u="sng" dirty="0">
                <a:solidFill>
                  <a:srgbClr val="FF0000"/>
                </a:solidFill>
              </a:rPr>
              <a:t>, </a:t>
            </a:r>
            <a:r>
              <a:rPr lang="tr-TR" sz="2800" b="1" u="sng" dirty="0" smtClean="0">
                <a:solidFill>
                  <a:srgbClr val="FF0000"/>
                </a:solidFill>
              </a:rPr>
              <a:t> kuruluşlar </a:t>
            </a:r>
            <a:r>
              <a:rPr lang="tr-TR" sz="2800" b="1" u="sng" dirty="0">
                <a:solidFill>
                  <a:srgbClr val="FF0000"/>
                </a:solidFill>
              </a:rPr>
              <a:t>ve firmalar hakkında </a:t>
            </a:r>
            <a:r>
              <a:rPr lang="tr-TR" sz="2800" dirty="0"/>
              <a:t>taraf olunan uluslararası anlaşmalar çerçevesinde  </a:t>
            </a:r>
            <a:r>
              <a:rPr lang="tr-TR" sz="2800" dirty="0" smtClean="0"/>
              <a:t>uygun </a:t>
            </a:r>
            <a:r>
              <a:rPr lang="tr-TR" sz="2800" dirty="0"/>
              <a:t>görülecek gerekli önlemler alınır</a:t>
            </a:r>
            <a:r>
              <a:rPr lang="tr-TR" sz="2800" dirty="0" smtClean="0"/>
              <a:t>.</a:t>
            </a:r>
          </a:p>
          <a:p>
            <a:endParaRPr lang="tr-TR" sz="2800" dirty="0" smtClean="0"/>
          </a:p>
          <a:p>
            <a:r>
              <a:rPr lang="tr-TR" sz="2800" dirty="0" smtClean="0"/>
              <a:t>Biz Bun Önlemlere Ticaret Politikası Önlemleri Diyoruz. 7 Başlık Altında Önlemimiz Bulunmaktadır. 	</a:t>
            </a:r>
            <a:endParaRPr lang="tr-TR" sz="2800" dirty="0"/>
          </a:p>
        </p:txBody>
      </p:sp>
    </p:spTree>
    <p:extLst>
      <p:ext uri="{BB962C8B-B14F-4D97-AF65-F5344CB8AC3E}">
        <p14:creationId xmlns:p14="http://schemas.microsoft.com/office/powerpoint/2010/main" val="603278040"/>
      </p:ext>
    </p:extLst>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a:bodyPr>
          <a:lstStyle/>
          <a:p>
            <a:pPr marL="0" indent="0">
              <a:lnSpc>
                <a:spcPct val="80000"/>
              </a:lnSpc>
              <a:spcAft>
                <a:spcPts val="1800"/>
              </a:spcAft>
              <a:buNone/>
              <a:defRPr/>
            </a:pPr>
            <a:r>
              <a:rPr lang="tr-TR" b="1" dirty="0"/>
              <a:t>2.</a:t>
            </a:r>
            <a:r>
              <a:rPr lang="tr-TR" dirty="0"/>
              <a:t> Birinci fıkranın (c) ve (d) bentlerinde belirtilen eşyanın, yapılacak tebligat tarihinden itibaren altmış gün </a:t>
            </a:r>
            <a:r>
              <a:rPr lang="tr-TR" dirty="0">
                <a:hlinkClick r:id="rId3"/>
              </a:rPr>
              <a:t>içinde</a:t>
            </a:r>
            <a:r>
              <a:rPr lang="tr-TR" dirty="0"/>
              <a:t> gümrükçe onaylanmış başka bir işlem veya kullanıma tabi tutulmaması hâlinde, ayrıca gümrük vergileri tutarında idari para cezası verilir</a:t>
            </a:r>
            <a:r>
              <a:rPr lang="tr-TR" dirty="0" smtClean="0"/>
              <a:t>.</a:t>
            </a:r>
          </a:p>
          <a:p>
            <a:pPr marL="0" indent="0">
              <a:lnSpc>
                <a:spcPct val="80000"/>
              </a:lnSpc>
              <a:spcAft>
                <a:spcPts val="1800"/>
              </a:spcAft>
              <a:buNone/>
              <a:defRPr/>
            </a:pPr>
            <a:r>
              <a:rPr lang="tr-TR" b="1" dirty="0"/>
              <a:t>3.</a:t>
            </a:r>
            <a:r>
              <a:rPr lang="tr-TR" b="1" i="1" u="sng" dirty="0">
                <a:hlinkClick r:id="rId4"/>
              </a:rPr>
              <a:t>[272]</a:t>
            </a:r>
            <a:r>
              <a:rPr lang="tr-TR" dirty="0"/>
              <a:t> Birinci fıkraya göre verilen cezalar 241 inci maddenin </a:t>
            </a:r>
            <a:r>
              <a:rPr lang="tr-TR" dirty="0">
                <a:hlinkClick r:id="rId5"/>
              </a:rPr>
              <a:t>altıncı</a:t>
            </a:r>
            <a:r>
              <a:rPr lang="tr-TR" dirty="0"/>
              <a:t> fıkrasında belirtilen miktardan az olamaz</a:t>
            </a:r>
            <a:r>
              <a:rPr lang="tr-TR" dirty="0" smtClean="0"/>
              <a:t>.</a:t>
            </a:r>
          </a:p>
          <a:p>
            <a:pPr marL="0" indent="0">
              <a:lnSpc>
                <a:spcPct val="80000"/>
              </a:lnSpc>
              <a:spcAft>
                <a:spcPts val="1800"/>
              </a:spcAft>
              <a:buNone/>
              <a:defRPr/>
            </a:pPr>
            <a:r>
              <a:rPr lang="tr-TR" b="1" dirty="0"/>
              <a:t>4.</a:t>
            </a:r>
            <a:r>
              <a:rPr lang="tr-TR" dirty="0"/>
              <a:t> Genel yönetim kapsamındaki kamu </a:t>
            </a:r>
            <a:r>
              <a:rPr lang="tr-TR" dirty="0">
                <a:hlinkClick r:id="rId6"/>
              </a:rPr>
              <a:t>idareleri</a:t>
            </a:r>
            <a:r>
              <a:rPr lang="tr-TR" dirty="0"/>
              <a:t> hakkında bu maddenin para cezasına ilişkin hükümleri ile 241 inci maddenin </a:t>
            </a:r>
            <a:r>
              <a:rPr lang="tr-TR" dirty="0">
                <a:hlinkClick r:id="rId7"/>
              </a:rPr>
              <a:t>üçüncü</a:t>
            </a:r>
            <a:r>
              <a:rPr lang="tr-TR" dirty="0"/>
              <a:t> fıkrasının (h), (l) ve (m) bentleri, dördüncü </a:t>
            </a:r>
            <a:r>
              <a:rPr lang="tr-TR" dirty="0">
                <a:hlinkClick r:id="rId8"/>
              </a:rPr>
              <a:t>fıkrası</a:t>
            </a:r>
            <a:r>
              <a:rPr lang="tr-TR" dirty="0"/>
              <a:t>nın (g) ve (h) bentleri ile beşinci </a:t>
            </a:r>
            <a:r>
              <a:rPr lang="tr-TR" dirty="0">
                <a:hlinkClick r:id="rId9"/>
              </a:rPr>
              <a:t>fıkrası</a:t>
            </a:r>
            <a:r>
              <a:rPr lang="tr-TR" dirty="0"/>
              <a:t>nın (b) bendi hükümleri uygulanmaz. Bu durumda, 241 inci maddenin birinci fıkra hükmü uygulanır.</a:t>
            </a:r>
            <a:endParaRPr lang="tr-TR" sz="3600" dirty="0">
              <a:latin typeface="Cambria" panose="02040503050406030204" pitchFamily="18" charset="0"/>
            </a:endParaRPr>
          </a:p>
        </p:txBody>
      </p:sp>
    </p:spTree>
    <p:extLst>
      <p:ext uri="{BB962C8B-B14F-4D97-AF65-F5344CB8AC3E}">
        <p14:creationId xmlns:p14="http://schemas.microsoft.com/office/powerpoint/2010/main" val="2401258444"/>
      </p:ext>
    </p:extLst>
  </p:cSld>
  <p:clrMapOvr>
    <a:masterClrMapping/>
  </p:clrMapOvr>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lnSpcReduction="10000"/>
          </a:bodyPr>
          <a:lstStyle/>
          <a:p>
            <a:pPr marL="0" indent="0">
              <a:lnSpc>
                <a:spcPct val="80000"/>
              </a:lnSpc>
              <a:spcAft>
                <a:spcPts val="1800"/>
              </a:spcAft>
              <a:buNone/>
              <a:defRPr/>
            </a:pPr>
            <a:r>
              <a:rPr lang="tr-TR" b="1" dirty="0"/>
              <a:t>Usulsüzlüklere İlişkin </a:t>
            </a:r>
            <a:r>
              <a:rPr lang="tr-TR" b="1" dirty="0" smtClean="0"/>
              <a:t>Cezalar</a:t>
            </a:r>
          </a:p>
          <a:p>
            <a:pPr marL="0" indent="0">
              <a:lnSpc>
                <a:spcPct val="80000"/>
              </a:lnSpc>
              <a:spcAft>
                <a:spcPts val="1800"/>
              </a:spcAft>
              <a:buNone/>
              <a:defRPr/>
            </a:pPr>
            <a:r>
              <a:rPr lang="tr-TR" b="1" dirty="0"/>
              <a:t>239-</a:t>
            </a:r>
            <a:r>
              <a:rPr lang="tr-TR" dirty="0"/>
              <a:t> </a:t>
            </a:r>
            <a:r>
              <a:rPr lang="tr-TR" dirty="0" smtClean="0"/>
              <a:t>1.İthalat </a:t>
            </a:r>
            <a:r>
              <a:rPr lang="tr-TR" dirty="0"/>
              <a:t>veya ihracat vergilerinden muaf eşyayı </a:t>
            </a:r>
            <a:r>
              <a:rPr lang="tr-TR" dirty="0">
                <a:hlinkClick r:id="rId3"/>
              </a:rPr>
              <a:t>33 üncü</a:t>
            </a:r>
            <a:r>
              <a:rPr lang="tr-TR" dirty="0"/>
              <a:t> madde hükümleri gereğince belirlenen gümrük kapıları dışında başka yerlerden izinsiz olarak ithal veya ihraç veya bunlara teşebbüs edenlerle, </a:t>
            </a:r>
            <a:endParaRPr lang="tr-TR" dirty="0" smtClean="0"/>
          </a:p>
          <a:p>
            <a:pPr marL="0" indent="0">
              <a:lnSpc>
                <a:spcPct val="80000"/>
              </a:lnSpc>
              <a:spcAft>
                <a:spcPts val="1800"/>
              </a:spcAft>
              <a:buNone/>
              <a:defRPr/>
            </a:pPr>
            <a:r>
              <a:rPr lang="tr-TR" dirty="0" smtClean="0"/>
              <a:t>bu </a:t>
            </a:r>
            <a:r>
              <a:rPr lang="tr-TR" dirty="0"/>
              <a:t>tür eşyayı gümrük işlemlerini yaptırmaksızın yurda sokanlar veya çıkaranlar ile buna teşebbüs edenlerden, söz konusu eşyanın </a:t>
            </a:r>
            <a:r>
              <a:rPr lang="tr-TR" u="sng" dirty="0">
                <a:solidFill>
                  <a:srgbClr val="FF0000"/>
                </a:solidFill>
              </a:rPr>
              <a:t>ithalata konu olması halinde, CIF değerinin,</a:t>
            </a:r>
            <a:r>
              <a:rPr lang="tr-TR" dirty="0"/>
              <a:t> </a:t>
            </a:r>
            <a:endParaRPr lang="tr-TR" dirty="0" smtClean="0"/>
          </a:p>
          <a:p>
            <a:pPr marL="0" indent="0">
              <a:lnSpc>
                <a:spcPct val="80000"/>
              </a:lnSpc>
              <a:spcAft>
                <a:spcPts val="1800"/>
              </a:spcAft>
              <a:buNone/>
              <a:defRPr/>
            </a:pPr>
            <a:r>
              <a:rPr lang="tr-TR" dirty="0" smtClean="0"/>
              <a:t>ihracata </a:t>
            </a:r>
            <a:r>
              <a:rPr lang="tr-TR" dirty="0"/>
              <a:t>konu olması halinde ise </a:t>
            </a:r>
            <a:r>
              <a:rPr lang="tr-TR" u="sng" dirty="0">
                <a:solidFill>
                  <a:srgbClr val="FF0000"/>
                </a:solidFill>
              </a:rPr>
              <a:t>FOB değerinin onda biri oranında para cezası alınır</a:t>
            </a:r>
            <a:r>
              <a:rPr lang="tr-TR" u="sng" dirty="0" smtClean="0">
                <a:solidFill>
                  <a:srgbClr val="FF0000"/>
                </a:solidFill>
              </a:rPr>
              <a:t>.</a:t>
            </a:r>
          </a:p>
          <a:p>
            <a:pPr marL="0" indent="0">
              <a:lnSpc>
                <a:spcPct val="80000"/>
              </a:lnSpc>
              <a:spcAft>
                <a:spcPts val="1800"/>
              </a:spcAft>
              <a:buNone/>
              <a:defRPr/>
            </a:pPr>
            <a:r>
              <a:rPr lang="tr-TR" dirty="0"/>
              <a:t>2. Gümrük vergileri ödenmek suretiyle ihraç edilebilen eşyayı, gümrük işlemlerine tabi tutmaksızın veya gümrük vergileri kısmen veya tamamen ödenmeksizin Türkiye Gümrük Bölgesinden çıkaranlara eşyanın gümrük vergilerinin yanı sıra bu vergilerin iki katı idari para cezası verilir.</a:t>
            </a:r>
            <a:endParaRPr lang="tr-TR" sz="3600" dirty="0">
              <a:latin typeface="Cambria" panose="02040503050406030204" pitchFamily="18" charset="0"/>
            </a:endParaRPr>
          </a:p>
        </p:txBody>
      </p:sp>
    </p:spTree>
    <p:extLst>
      <p:ext uri="{BB962C8B-B14F-4D97-AF65-F5344CB8AC3E}">
        <p14:creationId xmlns:p14="http://schemas.microsoft.com/office/powerpoint/2010/main" val="4026134028"/>
      </p:ext>
    </p:extLst>
  </p:cSld>
  <p:clrMapOvr>
    <a:masterClrMapping/>
  </p:clrMapOvr>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363996"/>
            <a:ext cx="11689237" cy="923330"/>
          </a:xfrm>
          <a:prstGeom prst="rect">
            <a:avLst/>
          </a:prstGeom>
        </p:spPr>
        <p:txBody>
          <a:bodyPr wrap="square">
            <a:spAutoFit/>
          </a:bodyPr>
          <a:lstStyle/>
          <a:p>
            <a:endParaRPr lang="tr-TR" dirty="0" smtClean="0"/>
          </a:p>
          <a:p>
            <a:endParaRPr lang="tr-TR" dirty="0"/>
          </a:p>
          <a:p>
            <a:endParaRPr lang="tr-TR" dirty="0"/>
          </a:p>
        </p:txBody>
      </p:sp>
      <p:sp>
        <p:nvSpPr>
          <p:cNvPr id="3" name="Dikdörtgen 2"/>
          <p:cNvSpPr/>
          <p:nvPr/>
        </p:nvSpPr>
        <p:spPr>
          <a:xfrm>
            <a:off x="339365" y="363996"/>
            <a:ext cx="10107405" cy="2434513"/>
          </a:xfrm>
          <a:prstGeom prst="rect">
            <a:avLst/>
          </a:prstGeom>
        </p:spPr>
        <p:txBody>
          <a:bodyPr wrap="square">
            <a:spAutoFit/>
          </a:bodyPr>
          <a:lstStyle/>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6000"/>
              </a:lnSpc>
              <a:spcBef>
                <a:spcPts val="600"/>
              </a:spcBef>
              <a:spcAft>
                <a:spcPts val="0"/>
              </a:spcAft>
            </a:pPr>
            <a:r>
              <a:rPr lang="tr-TR"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İçerik Yer Tutucusu 4"/>
          <p:cNvSpPr>
            <a:spLocks noGrp="1"/>
          </p:cNvSpPr>
          <p:nvPr>
            <p:ph idx="1"/>
          </p:nvPr>
        </p:nvSpPr>
        <p:spPr>
          <a:xfrm>
            <a:off x="698090" y="481781"/>
            <a:ext cx="10655710" cy="5695182"/>
          </a:xfrm>
        </p:spPr>
        <p:txBody>
          <a:bodyPr>
            <a:normAutofit lnSpcReduction="10000"/>
          </a:bodyPr>
          <a:lstStyle/>
          <a:p>
            <a:pPr marL="0" indent="0">
              <a:lnSpc>
                <a:spcPct val="80000"/>
              </a:lnSpc>
              <a:spcAft>
                <a:spcPts val="1800"/>
              </a:spcAft>
              <a:buNone/>
              <a:defRPr/>
            </a:pPr>
            <a:r>
              <a:rPr lang="tr-TR" sz="3600" dirty="0" smtClean="0">
                <a:latin typeface="Cambria" panose="02040503050406030204" pitchFamily="18" charset="0"/>
              </a:rPr>
              <a:t>GK241</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Gümrük Kanununda ayrı bir ceza tayin edilmiş haller saklı kalmak üzere, bu Kanuna ve bu Kanunda tanınan yetkilere dayanılarak çıkarılan ikincil düzenlemelerle getirilen hükümlere aykırı hareket edenlere söz konusu düzenlemelerde açıkça öngörülmüş olması kaydıyla ……. TL usulsüzlük cezası uygulanır. </a:t>
            </a:r>
          </a:p>
          <a:p>
            <a:pPr>
              <a:lnSpc>
                <a:spcPct val="80000"/>
              </a:lnSpc>
              <a:spcAft>
                <a:spcPts val="1800"/>
              </a:spcAft>
              <a:buFont typeface="Courier New" panose="02070309020205020404" pitchFamily="49" charset="0"/>
              <a:buChar char="o"/>
              <a:defRPr/>
            </a:pPr>
            <a:r>
              <a:rPr lang="tr-TR" sz="3600" dirty="0">
                <a:latin typeface="Cambria" panose="02040503050406030204" pitchFamily="18" charset="0"/>
              </a:rPr>
              <a:t>Belirtilen miktar, her yıl, bir önceki yıla ilişkin  olarak 213 sayılı Vergi Usul Kanunu uyarınca belirlenen yeniden değerleme oranında arttırılır, </a:t>
            </a:r>
          </a:p>
          <a:p>
            <a:pPr marL="0" indent="0">
              <a:lnSpc>
                <a:spcPct val="80000"/>
              </a:lnSpc>
              <a:spcAft>
                <a:spcPts val="1800"/>
              </a:spcAft>
              <a:buNone/>
              <a:defRPr/>
            </a:pPr>
            <a:endParaRPr lang="tr-TR" sz="3600" dirty="0">
              <a:latin typeface="Cambria" panose="02040503050406030204" pitchFamily="18" charset="0"/>
            </a:endParaRPr>
          </a:p>
        </p:txBody>
      </p:sp>
    </p:spTree>
    <p:extLst>
      <p:ext uri="{BB962C8B-B14F-4D97-AF65-F5344CB8AC3E}">
        <p14:creationId xmlns:p14="http://schemas.microsoft.com/office/powerpoint/2010/main" val="1004425502"/>
      </p:ext>
    </p:extLst>
  </p:cSld>
  <p:clrMapOvr>
    <a:masterClrMapping/>
  </p:clrMapOvr>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E37D0E09-1724-DC43-8FC2-493CF8927004}"/>
              </a:ext>
            </a:extLst>
          </p:cNvPr>
          <p:cNvPicPr>
            <a:picLocks noChangeAspect="1"/>
          </p:cNvPicPr>
          <p:nvPr/>
        </p:nvPicPr>
        <p:blipFill>
          <a:blip r:embed="rId2"/>
          <a:stretch>
            <a:fillRect/>
          </a:stretch>
        </p:blipFill>
        <p:spPr>
          <a:xfrm>
            <a:off x="0" y="1"/>
            <a:ext cx="12192000" cy="6858000"/>
          </a:xfrm>
          <a:prstGeom prst="rect">
            <a:avLst/>
          </a:prstGeom>
        </p:spPr>
      </p:pic>
      <p:sp>
        <p:nvSpPr>
          <p:cNvPr id="10" name="Alt Başlık 2">
            <a:extLst>
              <a:ext uri="{FF2B5EF4-FFF2-40B4-BE49-F238E27FC236}">
                <a16:creationId xmlns:a16="http://schemas.microsoft.com/office/drawing/2014/main" id="{140E0C5A-4CC8-8C44-ACFE-A54201053CD3}"/>
              </a:ext>
            </a:extLst>
          </p:cNvPr>
          <p:cNvSpPr txBox="1">
            <a:spLocks/>
          </p:cNvSpPr>
          <p:nvPr/>
        </p:nvSpPr>
        <p:spPr>
          <a:xfrm>
            <a:off x="2453833" y="1321796"/>
            <a:ext cx="7083705" cy="9554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tr-TR" sz="3500" b="1" dirty="0" smtClean="0">
                <a:solidFill>
                  <a:srgbClr val="262C59"/>
                </a:solidFill>
                <a:effectLst/>
                <a:latin typeface="DINPro-Bold" panose="02000503030000020004" pitchFamily="2" charset="0"/>
              </a:rPr>
              <a:t>TEŞEKKÜRLER</a:t>
            </a:r>
            <a:endParaRPr lang="tr-TR" sz="3500" dirty="0">
              <a:solidFill>
                <a:srgbClr val="262C59"/>
              </a:solidFill>
              <a:effectLst/>
              <a:latin typeface="DINPro-Bold" panose="02000503030000020004" pitchFamily="2" charset="0"/>
            </a:endParaRPr>
          </a:p>
        </p:txBody>
      </p:sp>
      <p:pic>
        <p:nvPicPr>
          <p:cNvPr id="2" name="Resim 1"/>
          <p:cNvPicPr>
            <a:picLocks noChangeAspect="1"/>
          </p:cNvPicPr>
          <p:nvPr/>
        </p:nvPicPr>
        <p:blipFill>
          <a:blip r:embed="rId3"/>
          <a:stretch>
            <a:fillRect/>
          </a:stretch>
        </p:blipFill>
        <p:spPr>
          <a:xfrm>
            <a:off x="5540270" y="2748344"/>
            <a:ext cx="6646532" cy="3070565"/>
          </a:xfrm>
          <a:prstGeom prst="rect">
            <a:avLst/>
          </a:prstGeom>
        </p:spPr>
      </p:pic>
    </p:spTree>
    <p:extLst>
      <p:ext uri="{BB962C8B-B14F-4D97-AF65-F5344CB8AC3E}">
        <p14:creationId xmlns:p14="http://schemas.microsoft.com/office/powerpoint/2010/main" val="28519063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normAutofit fontScale="70000" lnSpcReduction="20000"/>
          </a:bodyPr>
          <a:lstStyle/>
          <a:p>
            <a:pPr marL="0" indent="0">
              <a:buNone/>
            </a:pPr>
            <a:endParaRPr lang="tr-TR" dirty="0">
              <a:latin typeface="Cambria" panose="02040503050406030204" pitchFamily="18" charset="0"/>
              <a:ea typeface="Cambria" panose="02040503050406030204" pitchFamily="18" charset="0"/>
            </a:endParaRPr>
          </a:p>
          <a:p>
            <a:pPr marL="0" indent="0">
              <a:buNone/>
            </a:pPr>
            <a:r>
              <a:rPr lang="tr-TR" sz="5100" b="1" u="sng" dirty="0" smtClean="0">
                <a:solidFill>
                  <a:srgbClr val="FF0000"/>
                </a:solidFill>
              </a:rPr>
              <a:t>3</a:t>
            </a:r>
            <a:r>
              <a:rPr lang="tr-TR" sz="5100" b="1" u="sng" dirty="0">
                <a:solidFill>
                  <a:srgbClr val="FF0000"/>
                </a:solidFill>
              </a:rPr>
              <a:t>) Ticaret politikası önlemleri; </a:t>
            </a:r>
            <a:endParaRPr lang="tr-TR" sz="5100" b="1" u="sng" dirty="0" smtClean="0">
              <a:solidFill>
                <a:srgbClr val="FF0000"/>
              </a:solidFill>
            </a:endParaRPr>
          </a:p>
          <a:p>
            <a:pPr marL="0" indent="0">
              <a:buNone/>
            </a:pPr>
            <a:endParaRPr lang="tr-TR" sz="5100" dirty="0">
              <a:solidFill>
                <a:srgbClr val="FF0000"/>
              </a:solidFill>
            </a:endParaRPr>
          </a:p>
          <a:p>
            <a:pPr marL="0" indent="0">
              <a:buNone/>
            </a:pPr>
            <a:r>
              <a:rPr lang="tr-TR" sz="5100" dirty="0"/>
              <a:t>1- İthalatta Haksız Rekabetin Önlenmesi Hakkında </a:t>
            </a:r>
            <a:r>
              <a:rPr lang="tr-TR" sz="5100" u="sng" dirty="0">
                <a:hlinkClick r:id="rId3"/>
              </a:rPr>
              <a:t>Mevzuat</a:t>
            </a:r>
            <a:r>
              <a:rPr lang="tr-TR" sz="5100" dirty="0"/>
              <a:t>, </a:t>
            </a:r>
            <a:r>
              <a:rPr lang="tr-TR" sz="5100" dirty="0" smtClean="0">
                <a:solidFill>
                  <a:srgbClr val="FF0000"/>
                </a:solidFill>
              </a:rPr>
              <a:t>(Anti-Damping Vergisi) </a:t>
            </a:r>
          </a:p>
          <a:p>
            <a:endParaRPr lang="tr-TR" sz="5100" dirty="0" smtClean="0"/>
          </a:p>
          <a:p>
            <a:pPr marL="0" indent="0">
              <a:buNone/>
            </a:pPr>
            <a:r>
              <a:rPr lang="tr-TR" sz="3800" dirty="0"/>
              <a:t>Bu Kanun, ithalatta haksız rekabet hallerinden dampinge veya sübvansiyona </a:t>
            </a:r>
            <a:endParaRPr lang="tr-TR" sz="3800" dirty="0" smtClean="0"/>
          </a:p>
          <a:p>
            <a:pPr marL="0" indent="0">
              <a:buNone/>
            </a:pPr>
            <a:r>
              <a:rPr lang="tr-TR" sz="3800" dirty="0" smtClean="0"/>
              <a:t>konu </a:t>
            </a:r>
            <a:r>
              <a:rPr lang="tr-TR" sz="3800" dirty="0"/>
              <a:t>olan </a:t>
            </a:r>
            <a:r>
              <a:rPr lang="tr-TR" sz="3800" dirty="0" smtClean="0"/>
              <a:t>ithalatın </a:t>
            </a:r>
            <a:r>
              <a:rPr lang="tr-TR" sz="3800" dirty="0"/>
              <a:t>sebep olduğu zarara karşı </a:t>
            </a:r>
            <a:endParaRPr lang="tr-TR" sz="3800" dirty="0" smtClean="0"/>
          </a:p>
          <a:p>
            <a:pPr marL="0" indent="0">
              <a:buNone/>
            </a:pPr>
            <a:r>
              <a:rPr lang="tr-TR" sz="3800" dirty="0" smtClean="0"/>
              <a:t>- bir </a:t>
            </a:r>
            <a:r>
              <a:rPr lang="tr-TR" sz="3800" dirty="0"/>
              <a:t>üretim dalının korunması amacıyla yapılacak işlemlere, </a:t>
            </a:r>
            <a:endParaRPr lang="tr-TR" sz="3800" dirty="0" smtClean="0"/>
          </a:p>
          <a:p>
            <a:pPr marL="0" indent="0">
              <a:buNone/>
            </a:pPr>
            <a:r>
              <a:rPr lang="tr-TR" sz="3800" dirty="0" smtClean="0"/>
              <a:t>- alınacak </a:t>
            </a:r>
            <a:r>
              <a:rPr lang="tr-TR" sz="3800" dirty="0"/>
              <a:t>önlemlere, </a:t>
            </a:r>
            <a:endParaRPr lang="tr-TR" sz="3800" dirty="0" smtClean="0"/>
          </a:p>
          <a:p>
            <a:pPr marL="0" indent="0">
              <a:buNone/>
            </a:pPr>
            <a:r>
              <a:rPr lang="tr-TR" sz="3800" dirty="0" smtClean="0"/>
              <a:t>gerekli </a:t>
            </a:r>
            <a:r>
              <a:rPr lang="tr-TR" sz="3800" dirty="0"/>
              <a:t>ilke ve uygulama kararlarını verecek bir Kurul oluşturulmasına ve </a:t>
            </a:r>
            <a:endParaRPr lang="tr-TR" sz="3800" dirty="0" smtClean="0"/>
          </a:p>
          <a:p>
            <a:pPr marL="0" indent="0">
              <a:buNone/>
            </a:pPr>
            <a:r>
              <a:rPr lang="tr-TR" sz="3800" dirty="0" smtClean="0"/>
              <a:t>bunun </a:t>
            </a:r>
            <a:r>
              <a:rPr lang="tr-TR" sz="3800" dirty="0"/>
              <a:t>görevlerine ilişkin usul ve esasları kapsar</a:t>
            </a:r>
            <a:endParaRPr lang="tr-TR" sz="3800" dirty="0" smtClean="0"/>
          </a:p>
          <a:p>
            <a:pPr marL="0" indent="0">
              <a:buNone/>
            </a:pPr>
            <a:endParaRPr lang="tr-TR" sz="5100" dirty="0"/>
          </a:p>
          <a:p>
            <a:pPr marL="0" indent="0">
              <a:buNone/>
            </a:pPr>
            <a:endParaRPr lang="tr-TR" sz="5100" dirty="0"/>
          </a:p>
          <a:p>
            <a:pPr marL="0" indent="0">
              <a:buNone/>
            </a:pPr>
            <a:endParaRPr lang="tr-TR" sz="5100"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948200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normAutofit/>
          </a:bodyPr>
          <a:lstStyle/>
          <a:p>
            <a:pPr marL="0" indent="0">
              <a:buNone/>
            </a:pPr>
            <a:r>
              <a:rPr lang="tr-TR" sz="5100" dirty="0" smtClean="0"/>
              <a:t>2- </a:t>
            </a:r>
            <a:r>
              <a:rPr lang="tr-TR" sz="5100" dirty="0"/>
              <a:t>İthalatta Korunma Önlemleri Hakkında </a:t>
            </a:r>
            <a:r>
              <a:rPr lang="tr-TR" sz="5100" u="sng" dirty="0">
                <a:hlinkClick r:id="rId3"/>
              </a:rPr>
              <a:t>Mevzuat</a:t>
            </a:r>
            <a:r>
              <a:rPr lang="tr-TR" sz="5100" dirty="0"/>
              <a:t>, </a:t>
            </a:r>
            <a:r>
              <a:rPr lang="tr-TR" sz="5100" dirty="0" smtClean="0"/>
              <a:t>(EMY) </a:t>
            </a:r>
          </a:p>
          <a:p>
            <a:pPr marL="0" indent="0">
              <a:buNone/>
            </a:pPr>
            <a:r>
              <a:rPr lang="tr-TR" dirty="0"/>
              <a:t>Bu </a:t>
            </a:r>
            <a:r>
              <a:rPr lang="tr-TR" dirty="0" err="1" smtClean="0"/>
              <a:t>Karar,bir</a:t>
            </a:r>
            <a:r>
              <a:rPr lang="tr-TR" dirty="0" smtClean="0"/>
              <a:t> </a:t>
            </a:r>
            <a:r>
              <a:rPr lang="tr-TR" dirty="0"/>
              <a:t>malın benzer veya doğrudan </a:t>
            </a:r>
            <a:endParaRPr lang="tr-TR" dirty="0" smtClean="0"/>
          </a:p>
          <a:p>
            <a:pPr marL="0" indent="0">
              <a:buNone/>
            </a:pPr>
            <a:r>
              <a:rPr lang="tr-TR" dirty="0" smtClean="0"/>
              <a:t>rakip </a:t>
            </a:r>
            <a:r>
              <a:rPr lang="tr-TR" dirty="0"/>
              <a:t>mallar üreten yerli üreticiler üzerinde ciddi zarar veya ciddi zarar tehdidi oluşturacak şekilde </a:t>
            </a:r>
            <a:endParaRPr lang="tr-TR" dirty="0" smtClean="0"/>
          </a:p>
          <a:p>
            <a:pPr marL="0" indent="0">
              <a:buNone/>
            </a:pPr>
            <a:r>
              <a:rPr lang="tr-TR" dirty="0" smtClean="0"/>
              <a:t>artan </a:t>
            </a:r>
            <a:r>
              <a:rPr lang="tr-TR" dirty="0"/>
              <a:t>miktar ve şartlarda ithal edilmesi halinde, </a:t>
            </a:r>
            <a:endParaRPr lang="tr-TR" dirty="0" smtClean="0"/>
          </a:p>
          <a:p>
            <a:pPr marL="0" indent="0">
              <a:buNone/>
            </a:pPr>
            <a:r>
              <a:rPr lang="tr-TR" dirty="0" smtClean="0"/>
              <a:t>bu </a:t>
            </a:r>
            <a:r>
              <a:rPr lang="tr-TR" dirty="0"/>
              <a:t>zarar veya zarar tehdidini ortadan kaldırmak üzere, </a:t>
            </a:r>
            <a:endParaRPr lang="tr-TR" dirty="0" smtClean="0"/>
          </a:p>
          <a:p>
            <a:pPr marL="0" indent="0">
              <a:buNone/>
            </a:pPr>
            <a:r>
              <a:rPr lang="tr-TR" dirty="0" smtClean="0"/>
              <a:t>söz </a:t>
            </a:r>
            <a:r>
              <a:rPr lang="tr-TR" dirty="0"/>
              <a:t>konusu </a:t>
            </a:r>
            <a:r>
              <a:rPr lang="tr-TR" b="1" u="sng" dirty="0">
                <a:solidFill>
                  <a:srgbClr val="FF0000"/>
                </a:solidFill>
              </a:rPr>
              <a:t>zarar veya zarar tehdidiyle sınırlı ve geçici olmak kaydıyla</a:t>
            </a:r>
            <a:r>
              <a:rPr lang="tr-TR" dirty="0"/>
              <a:t>, uluslararası yükümlülükler ve ülke yararı göz önüne alınarak korunma önlemleri alınmasına ilişkin usul ve esasları kapsar</a:t>
            </a:r>
            <a:r>
              <a:rPr lang="tr-TR" dirty="0" smtClean="0"/>
              <a:t>.</a:t>
            </a:r>
          </a:p>
          <a:p>
            <a:pPr marL="0" indent="0">
              <a:buNone/>
            </a:pPr>
            <a:endParaRPr lang="tr-TR" sz="5100" dirty="0" smtClean="0"/>
          </a:p>
          <a:p>
            <a:pPr marL="0" indent="0">
              <a:buNone/>
            </a:pPr>
            <a:endParaRPr lang="tr-TR" sz="5100" dirty="0"/>
          </a:p>
          <a:p>
            <a:pPr marL="0" indent="0">
              <a:buNone/>
            </a:pPr>
            <a:endParaRPr lang="tr-TR" sz="5100"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906916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1504" y="305677"/>
            <a:ext cx="2313436" cy="1233702"/>
          </a:xfrm>
          <a:prstGeom prst="rect">
            <a:avLst/>
          </a:prstGeom>
        </p:spPr>
      </p:pic>
      <p:sp>
        <p:nvSpPr>
          <p:cNvPr id="6" name="Rectangle 5"/>
          <p:cNvSpPr>
            <a:spLocks noChangeArrowheads="1"/>
          </p:cNvSpPr>
          <p:nvPr/>
        </p:nvSpPr>
        <p:spPr bwMode="auto">
          <a:xfrm>
            <a:off x="1866507" y="1539379"/>
            <a:ext cx="8833731" cy="3046988"/>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İTHALAT NEDİR  </a:t>
            </a:r>
          </a:p>
          <a:p>
            <a:pPr algn="ctr" eaLnBrk="0" hangingPunct="0"/>
            <a:r>
              <a:rPr lang="tr-TR" sz="4800" b="1" dirty="0" smtClean="0">
                <a:solidFill>
                  <a:schemeClr val="accent5">
                    <a:lumMod val="75000"/>
                  </a:schemeClr>
                </a:solidFill>
                <a:latin typeface="Times New Roman" pitchFamily="18" charset="0"/>
              </a:rPr>
              <a:t> REJİMLER VE İTHALATIN MEVZUATI</a:t>
            </a:r>
          </a:p>
          <a:p>
            <a:pPr algn="ctr" eaLnBrk="0" hangingPunct="0"/>
            <a:r>
              <a:rPr lang="tr-TR" sz="4800" b="1" dirty="0" smtClean="0">
                <a:solidFill>
                  <a:schemeClr val="accent5">
                    <a:lumMod val="75000"/>
                  </a:schemeClr>
                </a:solidFill>
                <a:latin typeface="Times New Roman" pitchFamily="18" charset="0"/>
              </a:rPr>
              <a:t>1. BÖLÜM</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28969978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normAutofit/>
          </a:bodyPr>
          <a:lstStyle/>
          <a:p>
            <a:pPr marL="0" indent="0">
              <a:buNone/>
            </a:pPr>
            <a:r>
              <a:rPr lang="tr-TR" sz="5100" dirty="0" smtClean="0"/>
              <a:t>3-İthalatta </a:t>
            </a:r>
            <a:r>
              <a:rPr lang="tr-TR" sz="5100" dirty="0"/>
              <a:t>Kota ve Tarife Kontenjanı İdaresi Hakkında </a:t>
            </a:r>
            <a:r>
              <a:rPr lang="tr-TR" sz="5100" u="sng" dirty="0">
                <a:hlinkClick r:id="rId3"/>
              </a:rPr>
              <a:t>Mevzuat</a:t>
            </a:r>
            <a:r>
              <a:rPr lang="tr-TR" sz="5100" dirty="0"/>
              <a:t>, </a:t>
            </a:r>
            <a:endParaRPr lang="tr-TR" sz="5100" dirty="0" smtClean="0"/>
          </a:p>
          <a:p>
            <a:pPr marL="0" indent="0">
              <a:buNone/>
            </a:pPr>
            <a:r>
              <a:rPr lang="tr-TR" dirty="0"/>
              <a:t>Bu </a:t>
            </a:r>
            <a:r>
              <a:rPr lang="tr-TR" dirty="0" smtClean="0"/>
              <a:t>Karar; </a:t>
            </a:r>
          </a:p>
          <a:p>
            <a:pPr marL="0" indent="0">
              <a:buNone/>
            </a:pPr>
            <a:r>
              <a:rPr lang="tr-TR" dirty="0" smtClean="0"/>
              <a:t>- tek </a:t>
            </a:r>
            <a:r>
              <a:rPr lang="tr-TR" dirty="0"/>
              <a:t>taraflı olarak veya </a:t>
            </a:r>
            <a:endParaRPr lang="tr-TR" dirty="0" smtClean="0"/>
          </a:p>
          <a:p>
            <a:pPr marL="0" indent="0">
              <a:buNone/>
            </a:pPr>
            <a:r>
              <a:rPr lang="tr-TR" dirty="0" smtClean="0"/>
              <a:t>- ikili </a:t>
            </a:r>
            <a:r>
              <a:rPr lang="tr-TR" dirty="0"/>
              <a:t>ya da çok taraflı anlaşmalar çerçevesinde, </a:t>
            </a:r>
            <a:endParaRPr lang="tr-TR" dirty="0" smtClean="0"/>
          </a:p>
          <a:p>
            <a:pPr marL="0" indent="0">
              <a:buNone/>
            </a:pPr>
            <a:r>
              <a:rPr lang="tr-TR" dirty="0" smtClean="0"/>
              <a:t>-ülke </a:t>
            </a:r>
            <a:r>
              <a:rPr lang="tr-TR" dirty="0"/>
              <a:t>yararına kullanılmak amacıyla </a:t>
            </a:r>
            <a:endParaRPr lang="tr-TR" dirty="0" smtClean="0"/>
          </a:p>
          <a:p>
            <a:pPr marL="0" indent="0">
              <a:buNone/>
            </a:pPr>
            <a:r>
              <a:rPr lang="tr-TR" dirty="0" smtClean="0"/>
              <a:t>ithalatta </a:t>
            </a:r>
            <a:r>
              <a:rPr lang="tr-TR" dirty="0"/>
              <a:t>uygulanabilecek </a:t>
            </a:r>
            <a:endParaRPr lang="tr-TR" dirty="0" smtClean="0"/>
          </a:p>
          <a:p>
            <a:pPr marL="0" indent="0">
              <a:buNone/>
            </a:pPr>
            <a:r>
              <a:rPr lang="tr-TR" dirty="0" smtClean="0"/>
              <a:t>-kotalar </a:t>
            </a:r>
            <a:r>
              <a:rPr lang="tr-TR" dirty="0"/>
              <a:t>ile </a:t>
            </a:r>
            <a:r>
              <a:rPr lang="tr-TR" dirty="0" smtClean="0"/>
              <a:t>tarife </a:t>
            </a:r>
            <a:r>
              <a:rPr lang="tr-TR" dirty="0"/>
              <a:t>kontenjanlarına ilişkin usul ve esasları kapsar.</a:t>
            </a:r>
            <a:endParaRPr lang="tr-TR" sz="5100" dirty="0" smtClean="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284894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lstStyle/>
          <a:p>
            <a:pPr marL="0" indent="0">
              <a:buNone/>
            </a:pPr>
            <a:endParaRPr lang="tr-TR" dirty="0">
              <a:latin typeface="Cambria" panose="02040503050406030204" pitchFamily="18" charset="0"/>
              <a:ea typeface="Cambria" panose="02040503050406030204" pitchFamily="18" charset="0"/>
            </a:endParaRPr>
          </a:p>
          <a:p>
            <a:pPr marL="0" indent="0">
              <a:buNone/>
            </a:pPr>
            <a:r>
              <a:rPr lang="tr-TR" dirty="0" smtClean="0">
                <a:latin typeface="Cambria" panose="02040503050406030204" pitchFamily="18" charset="0"/>
                <a:ea typeface="Cambria" panose="02040503050406030204" pitchFamily="18" charset="0"/>
              </a:rPr>
              <a:t>	</a:t>
            </a: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254524" y="886120"/>
            <a:ext cx="11632676" cy="5447645"/>
          </a:xfrm>
          <a:prstGeom prst="rect">
            <a:avLst/>
          </a:prstGeom>
        </p:spPr>
        <p:txBody>
          <a:bodyPr wrap="square">
            <a:spAutoFit/>
          </a:bodyPr>
          <a:lstStyle/>
          <a:p>
            <a:r>
              <a:rPr lang="tr-TR" sz="4800" dirty="0"/>
              <a:t>4-İthalatta Gözetim Uygulanması Hakkında </a:t>
            </a:r>
            <a:r>
              <a:rPr lang="tr-TR" sz="4800" u="sng" dirty="0">
                <a:hlinkClick r:id="rId3"/>
              </a:rPr>
              <a:t>Mevzuat</a:t>
            </a:r>
            <a:r>
              <a:rPr lang="tr-TR" sz="4800" dirty="0"/>
              <a:t>, </a:t>
            </a:r>
          </a:p>
          <a:p>
            <a:endParaRPr lang="tr-TR" sz="3600" dirty="0"/>
          </a:p>
          <a:p>
            <a:r>
              <a:rPr lang="tr-TR" sz="3600" dirty="0" smtClean="0"/>
              <a:t>Bu </a:t>
            </a:r>
            <a:r>
              <a:rPr lang="tr-TR" sz="3600" dirty="0"/>
              <a:t>Karar </a:t>
            </a:r>
            <a:endParaRPr lang="tr-TR" sz="3600" dirty="0" smtClean="0"/>
          </a:p>
          <a:p>
            <a:r>
              <a:rPr lang="tr-TR" sz="3600" dirty="0" smtClean="0"/>
              <a:t>bir </a:t>
            </a:r>
            <a:r>
              <a:rPr lang="tr-TR" sz="3600" dirty="0"/>
              <a:t>malın ithalatında kaydedilecek gelişmelerin </a:t>
            </a:r>
            <a:endParaRPr lang="tr-TR" sz="3600" dirty="0" smtClean="0"/>
          </a:p>
          <a:p>
            <a:r>
              <a:rPr lang="tr-TR" sz="3600" dirty="0" smtClean="0"/>
              <a:t>yakından </a:t>
            </a:r>
            <a:r>
              <a:rPr lang="tr-TR" sz="3600" dirty="0"/>
              <a:t>izlenmesi amacıyla </a:t>
            </a:r>
            <a:endParaRPr lang="tr-TR" sz="3600" dirty="0" smtClean="0"/>
          </a:p>
          <a:p>
            <a:r>
              <a:rPr lang="tr-TR" sz="3600" dirty="0" smtClean="0"/>
              <a:t>o </a:t>
            </a:r>
            <a:r>
              <a:rPr lang="tr-TR" sz="3600" dirty="0"/>
              <a:t>malın ithalatında gözetim uygulanmasına ilişkin usul ve esasları kapsar</a:t>
            </a:r>
          </a:p>
          <a:p>
            <a:endParaRPr lang="tr-TR" sz="3600" dirty="0"/>
          </a:p>
        </p:txBody>
      </p:sp>
    </p:spTree>
    <p:extLst>
      <p:ext uri="{BB962C8B-B14F-4D97-AF65-F5344CB8AC3E}">
        <p14:creationId xmlns:p14="http://schemas.microsoft.com/office/powerpoint/2010/main" val="275450868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lstStyle/>
          <a:p>
            <a:pPr marL="0" indent="0">
              <a:buNone/>
            </a:pPr>
            <a:endParaRPr lang="tr-TR" dirty="0">
              <a:latin typeface="Cambria" panose="02040503050406030204" pitchFamily="18" charset="0"/>
              <a:ea typeface="Cambria" panose="02040503050406030204" pitchFamily="18" charset="0"/>
            </a:endParaRPr>
          </a:p>
          <a:p>
            <a:pPr marL="0" indent="0">
              <a:buNone/>
            </a:pPr>
            <a:r>
              <a:rPr lang="tr-TR" dirty="0" smtClean="0">
                <a:latin typeface="Cambria" panose="02040503050406030204" pitchFamily="18" charset="0"/>
                <a:ea typeface="Cambria" panose="02040503050406030204" pitchFamily="18" charset="0"/>
              </a:rPr>
              <a:t>	</a:t>
            </a: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471340" y="612742"/>
            <a:ext cx="11415860" cy="5570756"/>
          </a:xfrm>
          <a:prstGeom prst="rect">
            <a:avLst/>
          </a:prstGeom>
        </p:spPr>
        <p:txBody>
          <a:bodyPr wrap="square">
            <a:spAutoFit/>
          </a:bodyPr>
          <a:lstStyle/>
          <a:p>
            <a:r>
              <a:rPr lang="tr-TR" sz="3200" dirty="0" smtClean="0"/>
              <a:t>5-İkili </a:t>
            </a:r>
            <a:r>
              <a:rPr lang="tr-TR" sz="3200" dirty="0"/>
              <a:t>Anlaşmalar ve Protokoller veya Diğer Düzenlemeler Kapsamı Dışında Belirli Ülkeler Menşeli Tekstil Ürünleri İthalatında Gözetim ve Korunma </a:t>
            </a:r>
            <a:r>
              <a:rPr lang="tr-TR" sz="3200" dirty="0" smtClean="0"/>
              <a:t>Önlemleri Hakkında</a:t>
            </a:r>
            <a:r>
              <a:rPr lang="tr-TR" sz="3200" dirty="0"/>
              <a:t> </a:t>
            </a:r>
            <a:r>
              <a:rPr lang="tr-TR" sz="3200" u="sng" dirty="0">
                <a:hlinkClick r:id="rId3"/>
              </a:rPr>
              <a:t>Mevzuat</a:t>
            </a:r>
            <a:r>
              <a:rPr lang="tr-TR" sz="3200" dirty="0"/>
              <a:t>, </a:t>
            </a:r>
            <a:endParaRPr lang="tr-TR" dirty="0" smtClean="0"/>
          </a:p>
          <a:p>
            <a:r>
              <a:rPr lang="tr-TR" sz="2000" dirty="0" smtClean="0"/>
              <a:t>Bu Karar</a:t>
            </a:r>
            <a:r>
              <a:rPr lang="tr-TR" sz="2000" dirty="0"/>
              <a:t>;</a:t>
            </a:r>
            <a:endParaRPr lang="tr-TR" sz="2000" dirty="0" smtClean="0"/>
          </a:p>
          <a:p>
            <a:pPr marL="342900" indent="-342900">
              <a:buFontTx/>
              <a:buChar char="-"/>
            </a:pPr>
            <a:r>
              <a:rPr lang="tr-TR" sz="2000" dirty="0" smtClean="0"/>
              <a:t>tekstil </a:t>
            </a:r>
            <a:r>
              <a:rPr lang="tr-TR" sz="2000" dirty="0"/>
              <a:t>ürünlerinin ithalat miktarlarında meydana </a:t>
            </a:r>
            <a:r>
              <a:rPr lang="tr-TR" sz="2000" dirty="0" smtClean="0"/>
              <a:t>gelen</a:t>
            </a:r>
          </a:p>
          <a:p>
            <a:pPr marL="342900" indent="-342900">
              <a:buFontTx/>
              <a:buChar char="-"/>
            </a:pPr>
            <a:r>
              <a:rPr lang="tr-TR" sz="2000" dirty="0" smtClean="0"/>
              <a:t>mutlak </a:t>
            </a:r>
            <a:r>
              <a:rPr lang="tr-TR" sz="2000" dirty="0"/>
              <a:t>veya </a:t>
            </a:r>
            <a:r>
              <a:rPr lang="tr-TR" sz="2000" dirty="0" err="1"/>
              <a:t>nisbi</a:t>
            </a:r>
            <a:r>
              <a:rPr lang="tr-TR" sz="2000" dirty="0"/>
              <a:t> artışların ve/veya </a:t>
            </a:r>
            <a:endParaRPr lang="tr-TR" sz="2000" dirty="0" smtClean="0"/>
          </a:p>
          <a:p>
            <a:pPr marL="285750" indent="-285750">
              <a:buFontTx/>
              <a:buChar char="-"/>
            </a:pPr>
            <a:r>
              <a:rPr lang="tr-TR" sz="2000" dirty="0" smtClean="0"/>
              <a:t>bu </a:t>
            </a:r>
            <a:r>
              <a:rPr lang="tr-TR" sz="2000" dirty="0"/>
              <a:t>ürünlerin ithalatının gerçekleştiği şartların, </a:t>
            </a:r>
            <a:endParaRPr lang="tr-TR" sz="2000" dirty="0" smtClean="0"/>
          </a:p>
          <a:p>
            <a:pPr marL="285750" indent="-285750">
              <a:buFontTx/>
              <a:buChar char="-"/>
            </a:pPr>
            <a:r>
              <a:rPr lang="tr-TR" sz="2000" dirty="0" smtClean="0"/>
              <a:t>benzer </a:t>
            </a:r>
            <a:r>
              <a:rPr lang="tr-TR" sz="2000" dirty="0"/>
              <a:t>ve/veya doğrudan rakip ürünlerin yurtiçi üretimi üzerinde </a:t>
            </a:r>
            <a:endParaRPr lang="tr-TR" sz="2000" dirty="0" smtClean="0"/>
          </a:p>
          <a:p>
            <a:pPr marL="342900" indent="-342900">
              <a:buAutoNum type="arabicParenR"/>
            </a:pPr>
            <a:r>
              <a:rPr lang="tr-TR" sz="2000" dirty="0" smtClean="0"/>
              <a:t>ciddi zarar,</a:t>
            </a:r>
          </a:p>
          <a:p>
            <a:pPr marL="342900" indent="-342900">
              <a:buAutoNum type="arabicParenR"/>
            </a:pPr>
            <a:r>
              <a:rPr lang="tr-TR" sz="2000" dirty="0" smtClean="0"/>
              <a:t>ciddi </a:t>
            </a:r>
            <a:r>
              <a:rPr lang="tr-TR" sz="2000" dirty="0"/>
              <a:t>zarar tehdidi veya </a:t>
            </a:r>
          </a:p>
          <a:p>
            <a:pPr marL="342900" indent="-342900">
              <a:buAutoNum type="arabicParenR"/>
            </a:pPr>
            <a:r>
              <a:rPr lang="tr-TR" sz="2000" dirty="0" smtClean="0"/>
              <a:t>zarar </a:t>
            </a:r>
            <a:r>
              <a:rPr lang="tr-TR" sz="2000" dirty="0"/>
              <a:t>tehdidi oluşturması </a:t>
            </a:r>
            <a:r>
              <a:rPr lang="tr-TR" sz="2000" dirty="0" smtClean="0"/>
              <a:t>ya </a:t>
            </a:r>
            <a:r>
              <a:rPr lang="tr-TR" sz="2000" dirty="0"/>
              <a:t>da </a:t>
            </a:r>
            <a:endParaRPr lang="tr-TR" sz="2000" dirty="0" smtClean="0"/>
          </a:p>
          <a:p>
            <a:pPr marL="342900" indent="-342900">
              <a:buAutoNum type="arabicParenR"/>
            </a:pPr>
            <a:r>
              <a:rPr lang="tr-TR" sz="2000" dirty="0" smtClean="0"/>
              <a:t>ülkenin </a:t>
            </a:r>
            <a:r>
              <a:rPr lang="tr-TR" sz="2000" dirty="0"/>
              <a:t>iktisadi çıkarları açısından gerekli olması halinde, </a:t>
            </a:r>
            <a:endParaRPr lang="tr-TR" sz="2000" dirty="0" smtClean="0"/>
          </a:p>
          <a:p>
            <a:pPr marL="342900" indent="-342900">
              <a:buAutoNum type="arabicParenR"/>
            </a:pPr>
            <a:r>
              <a:rPr lang="tr-TR" sz="2000" dirty="0" smtClean="0"/>
              <a:t>uluslararası </a:t>
            </a:r>
            <a:r>
              <a:rPr lang="tr-TR" sz="2000" dirty="0"/>
              <a:t>anlaşmalardan kaynaklanan yükümlülükler de dikkate alınarak, </a:t>
            </a:r>
            <a:endParaRPr lang="tr-TR" sz="2000" dirty="0" smtClean="0"/>
          </a:p>
          <a:p>
            <a:pPr marL="342900" indent="-342900">
              <a:buAutoNum type="arabicParenR"/>
            </a:pPr>
            <a:r>
              <a:rPr lang="tr-TR" sz="2000" dirty="0" smtClean="0"/>
              <a:t>bu </a:t>
            </a:r>
            <a:r>
              <a:rPr lang="tr-TR" sz="2000" dirty="0"/>
              <a:t>zarar veya zarar tehdidini ortadan kaldırmak amacıyla yapılacak işlemlere, </a:t>
            </a:r>
            <a:endParaRPr lang="tr-TR" sz="2000" dirty="0" smtClean="0"/>
          </a:p>
          <a:p>
            <a:pPr marL="342900" indent="-342900">
              <a:buAutoNum type="arabicParenR"/>
            </a:pPr>
            <a:r>
              <a:rPr lang="tr-TR" sz="2000" dirty="0" smtClean="0"/>
              <a:t>alınacak </a:t>
            </a:r>
            <a:r>
              <a:rPr lang="tr-TR" sz="2000" dirty="0"/>
              <a:t>önlemlere, gerekli ilke ve uygulama kararlarını </a:t>
            </a:r>
            <a:r>
              <a:rPr lang="tr-TR" sz="2000" dirty="0" smtClean="0"/>
              <a:t>Kurul </a:t>
            </a:r>
            <a:r>
              <a:rPr lang="tr-TR" sz="2000" dirty="0"/>
              <a:t>oluşturulmasına ve bunun görevlerine ilişkin usul ve esasları kapsar</a:t>
            </a:r>
            <a:r>
              <a:rPr lang="tr-TR" sz="2000" dirty="0" smtClean="0"/>
              <a:t>.</a:t>
            </a:r>
            <a:endParaRPr lang="tr-TR" sz="2000" dirty="0"/>
          </a:p>
        </p:txBody>
      </p:sp>
    </p:spTree>
    <p:extLst>
      <p:ext uri="{BB962C8B-B14F-4D97-AF65-F5344CB8AC3E}">
        <p14:creationId xmlns:p14="http://schemas.microsoft.com/office/powerpoint/2010/main" val="342066367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lstStyle/>
          <a:p>
            <a:pPr marL="0" indent="0">
              <a:buNone/>
            </a:pPr>
            <a:endParaRPr lang="tr-TR" dirty="0">
              <a:latin typeface="Cambria" panose="02040503050406030204" pitchFamily="18" charset="0"/>
              <a:ea typeface="Cambria" panose="02040503050406030204" pitchFamily="18" charset="0"/>
            </a:endParaRPr>
          </a:p>
          <a:p>
            <a:pPr marL="0" indent="0">
              <a:buNone/>
            </a:pPr>
            <a:r>
              <a:rPr lang="tr-TR" dirty="0" smtClean="0">
                <a:latin typeface="Cambria" panose="02040503050406030204" pitchFamily="18" charset="0"/>
                <a:ea typeface="Cambria" panose="02040503050406030204" pitchFamily="18" charset="0"/>
              </a:rPr>
              <a:t>	</a:t>
            </a: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575035" y="282804"/>
            <a:ext cx="9737889" cy="6586418"/>
          </a:xfrm>
          <a:prstGeom prst="rect">
            <a:avLst/>
          </a:prstGeom>
        </p:spPr>
        <p:txBody>
          <a:bodyPr wrap="square">
            <a:spAutoFit/>
          </a:bodyPr>
          <a:lstStyle/>
          <a:p>
            <a:endParaRPr lang="tr-TR" dirty="0" smtClean="0"/>
          </a:p>
          <a:p>
            <a:r>
              <a:rPr lang="tr-TR" sz="4000" dirty="0" smtClean="0"/>
              <a:t>6-Belirli </a:t>
            </a:r>
            <a:r>
              <a:rPr lang="tr-TR" sz="4000" dirty="0"/>
              <a:t>Tekstil Ürünleri İthalatında Gözetim ve Korunma Önlemleri Hakkında </a:t>
            </a:r>
            <a:r>
              <a:rPr lang="tr-TR" sz="4000" u="sng" dirty="0">
                <a:hlinkClick r:id="rId3"/>
              </a:rPr>
              <a:t>Mevzuat</a:t>
            </a:r>
            <a:r>
              <a:rPr lang="tr-TR" sz="4000" dirty="0"/>
              <a:t>, </a:t>
            </a:r>
            <a:endParaRPr lang="tr-TR" sz="4000" dirty="0" smtClean="0"/>
          </a:p>
          <a:p>
            <a:r>
              <a:rPr lang="tr-TR" dirty="0"/>
              <a:t>Bu Karar;</a:t>
            </a:r>
          </a:p>
          <a:p>
            <a:pPr marL="342900" indent="-342900">
              <a:buFontTx/>
              <a:buChar char="-"/>
            </a:pPr>
            <a:r>
              <a:rPr lang="tr-TR" dirty="0"/>
              <a:t>tekstil ürünlerinin ithalat miktarlarında meydana gelen</a:t>
            </a:r>
          </a:p>
          <a:p>
            <a:pPr marL="342900" indent="-342900">
              <a:buFontTx/>
              <a:buChar char="-"/>
            </a:pPr>
            <a:r>
              <a:rPr lang="tr-TR" dirty="0"/>
              <a:t>mutlak veya </a:t>
            </a:r>
            <a:r>
              <a:rPr lang="tr-TR" dirty="0" err="1"/>
              <a:t>nisbi</a:t>
            </a:r>
            <a:r>
              <a:rPr lang="tr-TR" dirty="0"/>
              <a:t> artışların ve/veya </a:t>
            </a:r>
          </a:p>
          <a:p>
            <a:pPr marL="285750" indent="-285750">
              <a:buFontTx/>
              <a:buChar char="-"/>
            </a:pPr>
            <a:r>
              <a:rPr lang="tr-TR" dirty="0"/>
              <a:t>bu ürünlerin ithalatının gerçekleştiği şartların, </a:t>
            </a:r>
          </a:p>
          <a:p>
            <a:pPr marL="285750" indent="-285750">
              <a:buFontTx/>
              <a:buChar char="-"/>
            </a:pPr>
            <a:r>
              <a:rPr lang="tr-TR" dirty="0"/>
              <a:t>benzer ve/veya doğrudan rakip ürünlerin yurtiçi üretimi üzerinde </a:t>
            </a:r>
          </a:p>
          <a:p>
            <a:pPr marL="342900" indent="-342900">
              <a:buAutoNum type="arabicParenR"/>
            </a:pPr>
            <a:r>
              <a:rPr lang="tr-TR" dirty="0"/>
              <a:t>ciddi zarar,</a:t>
            </a:r>
          </a:p>
          <a:p>
            <a:pPr marL="342900" indent="-342900">
              <a:buAutoNum type="arabicParenR"/>
            </a:pPr>
            <a:r>
              <a:rPr lang="tr-TR" dirty="0"/>
              <a:t>ciddi zarar tehdidi veya </a:t>
            </a:r>
          </a:p>
          <a:p>
            <a:pPr marL="342900" indent="-342900">
              <a:buAutoNum type="arabicParenR"/>
            </a:pPr>
            <a:r>
              <a:rPr lang="tr-TR" dirty="0"/>
              <a:t>zarar tehdidi oluşturması ya da </a:t>
            </a:r>
          </a:p>
          <a:p>
            <a:pPr marL="342900" indent="-342900">
              <a:buAutoNum type="arabicParenR"/>
            </a:pPr>
            <a:r>
              <a:rPr lang="tr-TR" dirty="0"/>
              <a:t>ülkenin iktisadi çıkarları açısından gerekli olması halinde, </a:t>
            </a:r>
          </a:p>
          <a:p>
            <a:pPr marL="342900" indent="-342900">
              <a:buAutoNum type="arabicParenR"/>
            </a:pPr>
            <a:r>
              <a:rPr lang="tr-TR" dirty="0"/>
              <a:t>uluslararası anlaşmalardan kaynaklanan yükümlülükler de dikkate alınarak, </a:t>
            </a:r>
          </a:p>
          <a:p>
            <a:pPr marL="342900" indent="-342900">
              <a:buAutoNum type="arabicParenR"/>
            </a:pPr>
            <a:r>
              <a:rPr lang="tr-TR" dirty="0"/>
              <a:t>bu zarar veya zarar tehdidini ortadan kaldırmak amacıyla yapılacak işlemlere, </a:t>
            </a:r>
          </a:p>
          <a:p>
            <a:pPr marL="342900" indent="-342900">
              <a:buAutoNum type="arabicParenR"/>
            </a:pPr>
            <a:r>
              <a:rPr lang="tr-TR" dirty="0"/>
              <a:t>alınacak önlemlere, gerekli ilke ve uygulama kararlarını Kurul oluşturulmasına ve bunun görevlerine ilişkin usul ve esasları kapsar</a:t>
            </a:r>
            <a:r>
              <a:rPr lang="tr-TR" dirty="0" smtClean="0"/>
              <a:t>.</a:t>
            </a:r>
          </a:p>
          <a:p>
            <a:r>
              <a:rPr lang="tr-TR" b="1" u="sng" dirty="0">
                <a:solidFill>
                  <a:srgbClr val="FF0000"/>
                </a:solidFill>
              </a:rPr>
              <a:t>Benzer Ürün: </a:t>
            </a:r>
            <a:r>
              <a:rPr lang="tr-TR" dirty="0"/>
              <a:t>İthalatı ciddi zarar, ciddi zarar tehdidi veya zarar tehdidine sebep olan ürünle aynı özellikleri taşıyan bir ürünü veya benzer özellikleri taşıyan başka bir ürünü</a:t>
            </a:r>
            <a:r>
              <a:rPr lang="tr-TR" dirty="0" smtClean="0"/>
              <a:t>,</a:t>
            </a:r>
          </a:p>
          <a:p>
            <a:r>
              <a:rPr lang="tr-TR" b="1" u="sng" dirty="0">
                <a:solidFill>
                  <a:srgbClr val="FF0000"/>
                </a:solidFill>
              </a:rPr>
              <a:t>Kota:</a:t>
            </a:r>
            <a:r>
              <a:rPr lang="tr-TR" dirty="0"/>
              <a:t> İthalinde miktar kısıtlaması yapılmak suretiyle korunma önlemi uygulanan tekstil ürünlerine ait bir kategori için, ilgili tedarikçi ülkeden bir takvim yılı içinde yapılmasına izin verilen ithalatın düzeyini</a:t>
            </a:r>
            <a:endParaRPr lang="tr-TR" dirty="0" smtClean="0"/>
          </a:p>
          <a:p>
            <a:endParaRPr lang="tr-TR" dirty="0"/>
          </a:p>
        </p:txBody>
      </p:sp>
    </p:spTree>
    <p:extLst>
      <p:ext uri="{BB962C8B-B14F-4D97-AF65-F5344CB8AC3E}">
        <p14:creationId xmlns:p14="http://schemas.microsoft.com/office/powerpoint/2010/main" val="307390686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lstStyle/>
          <a:p>
            <a:pPr marL="0" indent="0">
              <a:buNone/>
            </a:pPr>
            <a:endParaRPr lang="tr-TR" dirty="0">
              <a:latin typeface="Cambria" panose="02040503050406030204" pitchFamily="18" charset="0"/>
              <a:ea typeface="Cambria" panose="02040503050406030204" pitchFamily="18" charset="0"/>
            </a:endParaRPr>
          </a:p>
          <a:p>
            <a:pPr marL="0" indent="0">
              <a:buNone/>
            </a:pPr>
            <a:r>
              <a:rPr lang="tr-TR" dirty="0" smtClean="0">
                <a:latin typeface="Cambria" panose="02040503050406030204" pitchFamily="18" charset="0"/>
                <a:ea typeface="Cambria" panose="02040503050406030204" pitchFamily="18" charset="0"/>
              </a:rPr>
              <a:t>	</a:t>
            </a: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744717" y="188537"/>
            <a:ext cx="11010507" cy="6309420"/>
          </a:xfrm>
          <a:prstGeom prst="rect">
            <a:avLst/>
          </a:prstGeom>
        </p:spPr>
        <p:txBody>
          <a:bodyPr wrap="square">
            <a:spAutoFit/>
          </a:bodyPr>
          <a:lstStyle/>
          <a:p>
            <a:endParaRPr lang="tr-TR" dirty="0" smtClean="0"/>
          </a:p>
          <a:p>
            <a:r>
              <a:rPr lang="tr-TR" sz="4000" dirty="0" smtClean="0"/>
              <a:t>7-Türkiye'nin </a:t>
            </a:r>
            <a:r>
              <a:rPr lang="tr-TR" sz="4000" dirty="0"/>
              <a:t>Ticari Haklarının Korunması Hakkında </a:t>
            </a:r>
            <a:r>
              <a:rPr lang="tr-TR" sz="4000" u="sng" dirty="0">
                <a:hlinkClick r:id="rId3"/>
              </a:rPr>
              <a:t>Mevzuat</a:t>
            </a:r>
            <a:r>
              <a:rPr lang="tr-TR" sz="4000" dirty="0"/>
              <a:t> </a:t>
            </a:r>
            <a:endParaRPr lang="tr-TR" sz="4000" dirty="0" smtClean="0"/>
          </a:p>
          <a:p>
            <a:r>
              <a:rPr lang="tr-TR" dirty="0"/>
              <a:t>Bu Karar, </a:t>
            </a:r>
            <a:endParaRPr lang="tr-TR" dirty="0" smtClean="0"/>
          </a:p>
          <a:p>
            <a:r>
              <a:rPr lang="tr-TR" dirty="0" smtClean="0"/>
              <a:t>uluslararası </a:t>
            </a:r>
            <a:r>
              <a:rPr lang="tr-TR" dirty="0"/>
              <a:t>yükümlülük ve prosedürlere, </a:t>
            </a:r>
            <a:endParaRPr lang="tr-TR" dirty="0" smtClean="0"/>
          </a:p>
          <a:p>
            <a:r>
              <a:rPr lang="tr-TR" dirty="0" smtClean="0"/>
              <a:t>özellikle </a:t>
            </a:r>
            <a:r>
              <a:rPr lang="tr-TR" dirty="0"/>
              <a:t>Dünya Ticaret Örgütü çerçevesinde öngörülenlere, uygun olması şartıyla </a:t>
            </a:r>
            <a:endParaRPr lang="tr-TR" dirty="0" smtClean="0"/>
          </a:p>
          <a:p>
            <a:r>
              <a:rPr lang="tr-TR" dirty="0" smtClean="0"/>
              <a:t>Türkiye </a:t>
            </a:r>
            <a:r>
              <a:rPr lang="tr-TR" dirty="0"/>
              <a:t>pazarını </a:t>
            </a:r>
            <a:r>
              <a:rPr lang="tr-TR" b="1" u="sng" dirty="0">
                <a:solidFill>
                  <a:srgbClr val="FF0000"/>
                </a:solidFill>
              </a:rPr>
              <a:t>etkileyen ticari engellere, </a:t>
            </a:r>
            <a:endParaRPr lang="tr-TR" b="1" u="sng" dirty="0" smtClean="0">
              <a:solidFill>
                <a:srgbClr val="FF0000"/>
              </a:solidFill>
            </a:endParaRPr>
          </a:p>
          <a:p>
            <a:r>
              <a:rPr lang="tr-TR" dirty="0" smtClean="0"/>
              <a:t>bu </a:t>
            </a:r>
            <a:r>
              <a:rPr lang="tr-TR" dirty="0"/>
              <a:t>engellerden doğan zararın veya diğer ülke pazarlarında etkisi olan  </a:t>
            </a:r>
            <a:r>
              <a:rPr lang="tr-TR" dirty="0" smtClean="0"/>
              <a:t>ticari </a:t>
            </a:r>
            <a:r>
              <a:rPr lang="tr-TR" dirty="0"/>
              <a:t>engellerin neden olduğu olumsuz ticari etkilerin giderilmesine yönelik olarak karşılık vermek</a:t>
            </a:r>
            <a:r>
              <a:rPr lang="tr-TR" i="1" dirty="0"/>
              <a:t> </a:t>
            </a:r>
            <a:r>
              <a:rPr lang="tr-TR" dirty="0"/>
              <a:t>amacıyla </a:t>
            </a:r>
            <a:endParaRPr lang="tr-TR" dirty="0" smtClean="0"/>
          </a:p>
          <a:p>
            <a:r>
              <a:rPr lang="tr-TR" dirty="0" smtClean="0"/>
              <a:t>izlenecek </a:t>
            </a:r>
            <a:r>
              <a:rPr lang="tr-TR" dirty="0"/>
              <a:t>ticari politika prosedürleri çerçevesinde alınabilecek  </a:t>
            </a:r>
            <a:r>
              <a:rPr lang="tr-TR" dirty="0" smtClean="0"/>
              <a:t>ticari </a:t>
            </a:r>
            <a:r>
              <a:rPr lang="tr-TR" dirty="0"/>
              <a:t>önlemleri ve bu hususlarda gerekli değerlendirmeyi yapmak, </a:t>
            </a:r>
            <a:endParaRPr lang="tr-TR" dirty="0" smtClean="0"/>
          </a:p>
          <a:p>
            <a:r>
              <a:rPr lang="tr-TR" dirty="0" smtClean="0"/>
              <a:t>uygulamaya </a:t>
            </a:r>
            <a:r>
              <a:rPr lang="tr-TR" dirty="0"/>
              <a:t>ilişkin karar almak veya </a:t>
            </a:r>
            <a:endParaRPr lang="tr-TR" dirty="0" smtClean="0"/>
          </a:p>
          <a:p>
            <a:r>
              <a:rPr lang="tr-TR" dirty="0" smtClean="0"/>
              <a:t>öneride </a:t>
            </a:r>
            <a:r>
              <a:rPr lang="tr-TR" dirty="0"/>
              <a:t>bulunmak üzere bir Kurul oluşturulmasını ve bu Kurulun görevlerini kapsar</a:t>
            </a:r>
            <a:r>
              <a:rPr lang="tr-TR" dirty="0" smtClean="0"/>
              <a:t>.</a:t>
            </a:r>
          </a:p>
          <a:p>
            <a:r>
              <a:rPr lang="tr-TR" b="1" u="sng" dirty="0" smtClean="0">
                <a:solidFill>
                  <a:srgbClr val="FF0000"/>
                </a:solidFill>
              </a:rPr>
              <a:t>1) Ticari </a:t>
            </a:r>
            <a:r>
              <a:rPr lang="tr-TR" b="1" u="sng" dirty="0">
                <a:solidFill>
                  <a:srgbClr val="FF0000"/>
                </a:solidFill>
              </a:rPr>
              <a:t>engel : </a:t>
            </a:r>
            <a:r>
              <a:rPr lang="tr-TR" dirty="0"/>
              <a:t>Diğer ülkeler tarafından uygulamaya konulan ve devam ettirilen ve uygulanması nedeniyle uluslararası ticaret kurallarının bir karşılık verme hakkı tanıdığı her türlü ticari uygulamayı</a:t>
            </a:r>
            <a:r>
              <a:rPr lang="tr-TR" dirty="0" smtClean="0"/>
              <a:t>,</a:t>
            </a:r>
          </a:p>
          <a:p>
            <a:r>
              <a:rPr lang="tr-TR" b="1" u="sng" dirty="0" smtClean="0">
                <a:solidFill>
                  <a:srgbClr val="FF0000"/>
                </a:solidFill>
              </a:rPr>
              <a:t>2) Zarar </a:t>
            </a:r>
            <a:r>
              <a:rPr lang="tr-TR" b="1" u="sng" dirty="0">
                <a:solidFill>
                  <a:srgbClr val="FF0000"/>
                </a:solidFill>
              </a:rPr>
              <a:t>: </a:t>
            </a:r>
            <a:r>
              <a:rPr lang="tr-TR" dirty="0"/>
              <a:t>Herhangi bir ürün veya hizmet açısından bir ticari engelin neden olduğu veya neden olma tehdidinde bulunduğu,</a:t>
            </a:r>
            <a:r>
              <a:rPr lang="tr-TR" b="1" i="1" dirty="0"/>
              <a:t> </a:t>
            </a:r>
            <a:r>
              <a:rPr lang="tr-TR" u="sng" dirty="0">
                <a:solidFill>
                  <a:srgbClr val="FF0000"/>
                </a:solidFill>
              </a:rPr>
              <a:t>Türk sanayii üzerindeki maddi </a:t>
            </a:r>
            <a:r>
              <a:rPr lang="tr-TR" u="sng" dirty="0" smtClean="0">
                <a:solidFill>
                  <a:srgbClr val="FF0000"/>
                </a:solidFill>
              </a:rPr>
              <a:t>zararı</a:t>
            </a:r>
          </a:p>
          <a:p>
            <a:r>
              <a:rPr lang="tr-TR" b="1" u="sng" dirty="0" smtClean="0">
                <a:solidFill>
                  <a:srgbClr val="FF0000"/>
                </a:solidFill>
              </a:rPr>
              <a:t>3) Olumsuz </a:t>
            </a:r>
            <a:r>
              <a:rPr lang="tr-TR" b="1" u="sng" dirty="0">
                <a:solidFill>
                  <a:srgbClr val="FF0000"/>
                </a:solidFill>
              </a:rPr>
              <a:t>Ticari Etki : </a:t>
            </a:r>
            <a:r>
              <a:rPr lang="tr-TR" dirty="0"/>
              <a:t>Diğer bir ülke pazarında uygulamaya konulan bir ticari engelin, herhangi bir ürün veya hizmet açısından, Türk müteşebbisleri üzerinde neden olduğu veya neden olma tehdidinde bulunduğu ve Türk ekonomisi veya bir sektörün ekonomik faaliyetleri üzerinde maddi etkisi bulunan olumsuz etkileri,</a:t>
            </a:r>
            <a:endParaRPr lang="tr-TR" sz="4000" u="sng" dirty="0">
              <a:solidFill>
                <a:srgbClr val="FF0000"/>
              </a:solidFill>
            </a:endParaRPr>
          </a:p>
        </p:txBody>
      </p:sp>
    </p:spTree>
    <p:extLst>
      <p:ext uri="{BB962C8B-B14F-4D97-AF65-F5344CB8AC3E}">
        <p14:creationId xmlns:p14="http://schemas.microsoft.com/office/powerpoint/2010/main" val="330912048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normAutofit fontScale="77500" lnSpcReduction="20000"/>
          </a:bodyPr>
          <a:lstStyle/>
          <a:p>
            <a:pPr marL="0" indent="0">
              <a:buNone/>
            </a:pPr>
            <a:endParaRPr lang="tr-TR" dirty="0">
              <a:latin typeface="Cambria" panose="02040503050406030204" pitchFamily="18" charset="0"/>
              <a:ea typeface="Cambria" panose="02040503050406030204" pitchFamily="18" charset="0"/>
            </a:endParaRPr>
          </a:p>
          <a:p>
            <a:pPr marL="0" indent="0">
              <a:buNone/>
            </a:pPr>
            <a:r>
              <a:rPr lang="tr-TR" sz="3800" b="1" u="sng" dirty="0" smtClean="0">
                <a:solidFill>
                  <a:srgbClr val="FF0000"/>
                </a:solidFill>
              </a:rPr>
              <a:t>İthalat </a:t>
            </a:r>
            <a:r>
              <a:rPr lang="tr-TR" sz="3800" b="1" u="sng" dirty="0">
                <a:solidFill>
                  <a:srgbClr val="FF0000"/>
                </a:solidFill>
              </a:rPr>
              <a:t>Yasak ve </a:t>
            </a:r>
            <a:r>
              <a:rPr lang="tr-TR" sz="3800" b="1" u="sng" dirty="0" smtClean="0">
                <a:solidFill>
                  <a:srgbClr val="FF0000"/>
                </a:solidFill>
              </a:rPr>
              <a:t>Kısıtlamaları</a:t>
            </a:r>
            <a:endParaRPr lang="tr-TR" sz="3800" u="sng" dirty="0" smtClean="0">
              <a:solidFill>
                <a:srgbClr val="FF0000"/>
              </a:solidFill>
            </a:endParaRPr>
          </a:p>
          <a:p>
            <a:pPr marL="0" indent="0">
              <a:buNone/>
            </a:pPr>
            <a:endParaRPr lang="tr-TR" dirty="0"/>
          </a:p>
          <a:p>
            <a:pPr lvl="0"/>
            <a:r>
              <a:rPr lang="tr-TR" sz="3300" dirty="0"/>
              <a:t>Kamu ahlakı, </a:t>
            </a:r>
          </a:p>
          <a:p>
            <a:pPr marL="0" lvl="0" indent="0">
              <a:buNone/>
            </a:pPr>
            <a:endParaRPr lang="tr-TR" sz="3300" dirty="0"/>
          </a:p>
          <a:p>
            <a:pPr lvl="0"/>
            <a:r>
              <a:rPr lang="tr-TR" sz="3300" dirty="0"/>
              <a:t>kamu düzeni veya </a:t>
            </a:r>
            <a:r>
              <a:rPr lang="tr-TR" sz="3300" dirty="0" smtClean="0"/>
              <a:t>kamu </a:t>
            </a:r>
            <a:r>
              <a:rPr lang="tr-TR" sz="3300" dirty="0"/>
              <a:t>güvenliği; </a:t>
            </a:r>
            <a:r>
              <a:rPr lang="tr-TR" sz="3300" dirty="0" smtClean="0"/>
              <a:t>insan</a:t>
            </a:r>
            <a:r>
              <a:rPr lang="tr-TR" sz="3300" dirty="0"/>
              <a:t>, hayvan ve bitki sağlığının korunması, </a:t>
            </a:r>
            <a:endParaRPr lang="tr-TR" sz="3300" dirty="0" smtClean="0"/>
          </a:p>
          <a:p>
            <a:pPr marL="0" lvl="0" indent="0">
              <a:buNone/>
            </a:pPr>
            <a:endParaRPr lang="tr-TR" sz="3300" dirty="0"/>
          </a:p>
          <a:p>
            <a:pPr lvl="0"/>
            <a:r>
              <a:rPr lang="tr-TR" sz="3300" dirty="0"/>
              <a:t>sınai ve ticari mülkiyetin korunması amaçlarıyla </a:t>
            </a:r>
            <a:endParaRPr lang="tr-TR" sz="3300" dirty="0" smtClean="0"/>
          </a:p>
          <a:p>
            <a:pPr marL="0" lvl="0" indent="0">
              <a:buNone/>
            </a:pPr>
            <a:endParaRPr lang="tr-TR" sz="3300" dirty="0">
              <a:solidFill>
                <a:srgbClr val="FF0000"/>
              </a:solidFill>
            </a:endParaRPr>
          </a:p>
          <a:p>
            <a:pPr marL="0" indent="0">
              <a:buNone/>
            </a:pPr>
            <a:r>
              <a:rPr lang="tr-TR" sz="3300" b="1" u="sng" dirty="0">
                <a:solidFill>
                  <a:srgbClr val="FF0000"/>
                </a:solidFill>
              </a:rPr>
              <a:t>ilgili mevzuat hükümleri çerçevesinde alınan önlemlerin kapsamı dışındaki </a:t>
            </a:r>
            <a:endParaRPr lang="tr-TR" sz="3300" b="1" u="sng" dirty="0" smtClean="0">
              <a:solidFill>
                <a:srgbClr val="FF0000"/>
              </a:solidFill>
            </a:endParaRPr>
          </a:p>
          <a:p>
            <a:pPr marL="0" indent="0">
              <a:buNone/>
            </a:pPr>
            <a:r>
              <a:rPr lang="tr-TR" sz="3300" b="1" u="sng" dirty="0" smtClean="0">
                <a:solidFill>
                  <a:srgbClr val="FF0000"/>
                </a:solidFill>
              </a:rPr>
              <a:t>eşyanın </a:t>
            </a:r>
            <a:r>
              <a:rPr lang="tr-TR" sz="3300" b="1" u="sng" dirty="0">
                <a:solidFill>
                  <a:srgbClr val="FF0000"/>
                </a:solidFill>
              </a:rPr>
              <a:t>ithali serbesttir.</a:t>
            </a:r>
            <a:endParaRPr lang="tr-TR" sz="3300" dirty="0">
              <a:solidFill>
                <a:srgbClr val="FF0000"/>
              </a:solidFill>
            </a:endParaRPr>
          </a:p>
          <a:p>
            <a:pPr marL="0" indent="0">
              <a:buNone/>
            </a:pPr>
            <a:r>
              <a:rPr lang="tr-TR" dirty="0" smtClean="0">
                <a:latin typeface="Cambria" panose="02040503050406030204" pitchFamily="18" charset="0"/>
                <a:ea typeface="Cambria" panose="02040503050406030204" pitchFamily="18" charset="0"/>
              </a:rPr>
              <a:t>	</a:t>
            </a: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02935"/>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780058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lstStyle/>
          <a:p>
            <a:pPr marL="0" indent="0">
              <a:buNone/>
            </a:pPr>
            <a:r>
              <a:rPr lang="tr-TR" dirty="0" smtClean="0">
                <a:latin typeface="Cambria" panose="02040503050406030204" pitchFamily="18" charset="0"/>
                <a:ea typeface="Cambria" panose="02040503050406030204" pitchFamily="18" charset="0"/>
              </a:rPr>
              <a:t>Ancak;</a:t>
            </a:r>
          </a:p>
          <a:p>
            <a:pPr marL="0" indent="0">
              <a:buNone/>
            </a:pPr>
            <a:endParaRPr lang="tr-TR" dirty="0">
              <a:latin typeface="Cambria" panose="02040503050406030204" pitchFamily="18" charset="0"/>
              <a:ea typeface="Cambria" panose="02040503050406030204" pitchFamily="18" charset="0"/>
            </a:endParaRPr>
          </a:p>
          <a:p>
            <a:r>
              <a:rPr lang="tr-TR" sz="3600" dirty="0" smtClean="0"/>
              <a:t>İthalatı </a:t>
            </a:r>
            <a:r>
              <a:rPr lang="tr-TR" sz="3600" dirty="0"/>
              <a:t>kanunlarla belirli kurum ve kuruluşlara bırakılmış eşya </a:t>
            </a:r>
            <a:r>
              <a:rPr lang="tr-TR" sz="3600" dirty="0" smtClean="0"/>
              <a:t>ithali </a:t>
            </a:r>
            <a:r>
              <a:rPr lang="tr-TR" sz="3600" dirty="0"/>
              <a:t>ancak, bu kurum ve kuruluşlar tarafından veya bu </a:t>
            </a:r>
            <a:r>
              <a:rPr lang="tr-TR" sz="3600" dirty="0">
                <a:solidFill>
                  <a:srgbClr val="FF0000"/>
                </a:solidFill>
              </a:rPr>
              <a:t>kurum ve kuruluşlar tarafından yetkilendirilenler tarafından yapılabilir</a:t>
            </a:r>
            <a:r>
              <a:rPr lang="tr-TR" sz="3600" dirty="0" smtClean="0">
                <a:solidFill>
                  <a:srgbClr val="FF0000"/>
                </a:solidFill>
              </a:rPr>
              <a:t>.</a:t>
            </a:r>
          </a:p>
          <a:p>
            <a:pPr marL="0" indent="0">
              <a:buNone/>
            </a:pPr>
            <a:endParaRPr lang="tr-TR" sz="3600" dirty="0"/>
          </a:p>
          <a:p>
            <a:r>
              <a:rPr lang="tr-TR" sz="3600" dirty="0" smtClean="0"/>
              <a:t>Yurda </a:t>
            </a:r>
            <a:r>
              <a:rPr lang="tr-TR" sz="3600" dirty="0"/>
              <a:t>sokulmaları yürürlükteki mevzuat ile kayıt ve şarta bağlanan veya </a:t>
            </a:r>
            <a:r>
              <a:rPr lang="tr-TR" sz="3600" dirty="0">
                <a:solidFill>
                  <a:srgbClr val="FF0000"/>
                </a:solidFill>
              </a:rPr>
              <a:t>özel izne tabi bulunan eşya </a:t>
            </a:r>
            <a:r>
              <a:rPr lang="tr-TR" sz="3600" dirty="0"/>
              <a:t>hakkındaki hükümler saklıdır.</a:t>
            </a: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246900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lstStyle/>
          <a:p>
            <a:r>
              <a:rPr lang="tr-TR" sz="3200" b="1" u="sng" dirty="0">
                <a:solidFill>
                  <a:srgbClr val="FF0000"/>
                </a:solidFill>
              </a:rPr>
              <a:t>İthalatta Kambiyo </a:t>
            </a:r>
            <a:r>
              <a:rPr lang="tr-TR" sz="3200" b="1" u="sng" dirty="0" smtClean="0">
                <a:solidFill>
                  <a:srgbClr val="FF0000"/>
                </a:solidFill>
              </a:rPr>
              <a:t>İşlemleri </a:t>
            </a:r>
          </a:p>
          <a:p>
            <a:pPr marL="0" indent="0">
              <a:buNone/>
            </a:pPr>
            <a:endParaRPr lang="tr-TR" sz="3200" dirty="0"/>
          </a:p>
          <a:p>
            <a:r>
              <a:rPr lang="tr-TR" sz="3200" b="1" dirty="0"/>
              <a:t>MADDE 6- </a:t>
            </a:r>
            <a:r>
              <a:rPr lang="tr-TR" sz="3200" dirty="0"/>
              <a:t>(1)</a:t>
            </a:r>
            <a:r>
              <a:rPr lang="tr-TR" sz="3200" b="1" dirty="0"/>
              <a:t> </a:t>
            </a:r>
            <a:r>
              <a:rPr lang="tr-TR" sz="3200" dirty="0"/>
              <a:t>İthalat bedellerinin ödenmesi, kambiyo mevzuatı hükümlerine tabidir</a:t>
            </a:r>
            <a:r>
              <a:rPr lang="tr-TR" sz="3200" dirty="0" smtClean="0"/>
              <a:t>.</a:t>
            </a:r>
          </a:p>
          <a:p>
            <a:endParaRPr lang="tr-TR" sz="3200" dirty="0"/>
          </a:p>
          <a:p>
            <a:r>
              <a:rPr lang="tr-TR" sz="3200" b="1" u="sng" dirty="0">
                <a:solidFill>
                  <a:srgbClr val="FF0000"/>
                </a:solidFill>
              </a:rPr>
              <a:t>Özel Nitelikli </a:t>
            </a:r>
            <a:r>
              <a:rPr lang="tr-TR" sz="3200" b="1" u="sng" dirty="0" smtClean="0">
                <a:solidFill>
                  <a:srgbClr val="FF0000"/>
                </a:solidFill>
              </a:rPr>
              <a:t>Eşya</a:t>
            </a:r>
            <a:endParaRPr lang="tr-TR" sz="3200" u="sng" dirty="0">
              <a:solidFill>
                <a:srgbClr val="FF0000"/>
              </a:solidFill>
            </a:endParaRPr>
          </a:p>
          <a:p>
            <a:endParaRPr lang="tr-TR" sz="3200" b="1" dirty="0" smtClean="0"/>
          </a:p>
          <a:p>
            <a:r>
              <a:rPr lang="tr-TR" sz="3200" b="1" dirty="0" smtClean="0"/>
              <a:t>MADDE </a:t>
            </a:r>
            <a:r>
              <a:rPr lang="tr-TR" sz="3200" b="1" dirty="0"/>
              <a:t>7- </a:t>
            </a:r>
            <a:r>
              <a:rPr lang="tr-TR" sz="3200" dirty="0"/>
              <a:t>(1)</a:t>
            </a:r>
            <a:r>
              <a:rPr lang="tr-TR" sz="3200" b="1" dirty="0"/>
              <a:t> </a:t>
            </a:r>
            <a:r>
              <a:rPr lang="tr-TR" sz="3200" dirty="0"/>
              <a:t>Eski, kullanılmış, yenileştirilmiş, kusurlu (defolu) ve yatık (zamanla dayanıklılığını yitirmiş) eşyanın ithali izne tabidir.</a:t>
            </a: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561743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744718" y="452486"/>
            <a:ext cx="10689995" cy="5580669"/>
          </a:xfrm>
        </p:spPr>
        <p:txBody>
          <a:bodyPr/>
          <a:lstStyle/>
          <a:p>
            <a:r>
              <a:rPr lang="tr-TR" sz="3600" b="1" u="sng" dirty="0">
                <a:solidFill>
                  <a:srgbClr val="FF0000"/>
                </a:solidFill>
              </a:rPr>
              <a:t>İthalat </a:t>
            </a:r>
            <a:r>
              <a:rPr lang="tr-TR" sz="3600" b="1" u="sng" dirty="0" smtClean="0">
                <a:solidFill>
                  <a:srgbClr val="FF0000"/>
                </a:solidFill>
              </a:rPr>
              <a:t>İşlemlerinin Kimler Yürütebilir? </a:t>
            </a:r>
            <a:endParaRPr lang="tr-TR" sz="3600" u="sng" dirty="0">
              <a:solidFill>
                <a:srgbClr val="FF0000"/>
              </a:solidFill>
            </a:endParaRPr>
          </a:p>
          <a:p>
            <a:r>
              <a:rPr lang="tr-TR" sz="3600" b="1" dirty="0"/>
              <a:t>MADDE 8- </a:t>
            </a:r>
            <a:r>
              <a:rPr lang="tr-TR" sz="3600" u="sng" dirty="0" smtClean="0">
                <a:hlinkClick r:id="rId3"/>
              </a:rPr>
              <a:t>213</a:t>
            </a:r>
            <a:r>
              <a:rPr lang="tr-TR" sz="3600" dirty="0"/>
              <a:t> sayılı</a:t>
            </a:r>
            <a:r>
              <a:rPr lang="tr-TR" sz="3600" b="1" dirty="0"/>
              <a:t> </a:t>
            </a:r>
            <a:r>
              <a:rPr lang="tr-TR" sz="3600" dirty="0"/>
              <a:t>Vergi Usul Kanunu hükümleri uyarınca  </a:t>
            </a:r>
            <a:r>
              <a:rPr lang="tr-TR" sz="3600" u="sng" dirty="0" smtClean="0">
                <a:solidFill>
                  <a:srgbClr val="FF0000"/>
                </a:solidFill>
              </a:rPr>
              <a:t>vergi </a:t>
            </a:r>
            <a:r>
              <a:rPr lang="tr-TR" sz="3600" u="sng" dirty="0">
                <a:solidFill>
                  <a:srgbClr val="FF0000"/>
                </a:solidFill>
              </a:rPr>
              <a:t>kimlik numarası verilen </a:t>
            </a:r>
            <a:endParaRPr lang="tr-TR" sz="3600" u="sng" dirty="0" smtClean="0">
              <a:solidFill>
                <a:srgbClr val="FF0000"/>
              </a:solidFill>
            </a:endParaRPr>
          </a:p>
          <a:p>
            <a:pPr marL="514350" lvl="0" indent="-514350">
              <a:buAutoNum type="arabicParenR"/>
            </a:pPr>
            <a:r>
              <a:rPr lang="tr-TR" sz="3600" u="sng" dirty="0" smtClean="0">
                <a:solidFill>
                  <a:srgbClr val="FF0000"/>
                </a:solidFill>
              </a:rPr>
              <a:t>gerçek kişiler,</a:t>
            </a:r>
            <a:endParaRPr lang="tr-TR" sz="3600" u="sng" dirty="0">
              <a:solidFill>
                <a:srgbClr val="FF0000"/>
              </a:solidFill>
            </a:endParaRPr>
          </a:p>
          <a:p>
            <a:pPr marL="514350" lvl="0" indent="-514350">
              <a:buAutoNum type="arabicParenR"/>
            </a:pPr>
            <a:r>
              <a:rPr lang="tr-TR" sz="3600" u="sng" dirty="0" smtClean="0">
                <a:solidFill>
                  <a:srgbClr val="FF0000"/>
                </a:solidFill>
              </a:rPr>
              <a:t>tüzel kişiler, </a:t>
            </a:r>
            <a:endParaRPr lang="tr-TR" sz="3600" u="sng" dirty="0">
              <a:solidFill>
                <a:srgbClr val="FF0000"/>
              </a:solidFill>
            </a:endParaRPr>
          </a:p>
          <a:p>
            <a:pPr marL="514350" lvl="0" indent="-514350">
              <a:buAutoNum type="arabicParenR"/>
            </a:pPr>
            <a:r>
              <a:rPr lang="tr-TR" sz="3600" dirty="0" smtClean="0"/>
              <a:t>tüzel </a:t>
            </a:r>
            <a:r>
              <a:rPr lang="tr-TR" sz="3600" dirty="0"/>
              <a:t>kişilik statüsüne sahip olmamakla birlikte </a:t>
            </a:r>
            <a:r>
              <a:rPr lang="tr-TR" sz="3600" dirty="0" smtClean="0"/>
              <a:t>yürürlükteki </a:t>
            </a:r>
            <a:r>
              <a:rPr lang="tr-TR" sz="3600" dirty="0"/>
              <a:t>mevzuat hükümlerine istinaden </a:t>
            </a:r>
            <a:r>
              <a:rPr lang="tr-TR" sz="3600" u="sng" dirty="0">
                <a:solidFill>
                  <a:srgbClr val="FF0000"/>
                </a:solidFill>
              </a:rPr>
              <a:t>hukuki tasarruf yapma yetkisi tanınan kişi ortaklıkları </a:t>
            </a:r>
            <a:endParaRPr lang="tr-TR" sz="3600" u="sng" dirty="0" smtClean="0">
              <a:solidFill>
                <a:srgbClr val="FF0000"/>
              </a:solidFill>
            </a:endParaRPr>
          </a:p>
          <a:p>
            <a:pPr marL="0" lvl="0" indent="0">
              <a:buNone/>
            </a:pPr>
            <a:r>
              <a:rPr lang="tr-TR" sz="3600" dirty="0" smtClean="0"/>
              <a:t>ithalat </a:t>
            </a:r>
            <a:r>
              <a:rPr lang="tr-TR" sz="3600" dirty="0"/>
              <a:t>işlemlerini yürütebilir.</a:t>
            </a: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001596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lstStyle/>
          <a:p>
            <a:pPr marL="0" indent="0">
              <a:buNone/>
            </a:pPr>
            <a:endParaRPr lang="tr-TR" sz="3600" u="sng" dirty="0" smtClean="0">
              <a:solidFill>
                <a:srgbClr val="FF0000"/>
              </a:solidFill>
            </a:endParaRPr>
          </a:p>
          <a:p>
            <a:pPr marL="0" indent="0">
              <a:buNone/>
            </a:pPr>
            <a:r>
              <a:rPr lang="tr-TR" sz="3600" u="sng" dirty="0" smtClean="0">
                <a:solidFill>
                  <a:srgbClr val="FF0000"/>
                </a:solidFill>
              </a:rPr>
              <a:t>İthalat Esnasında Vergi Kimlik Numarası Aranmayan İstisnai Durumlar;</a:t>
            </a:r>
            <a:endParaRPr lang="tr-TR" sz="3600" u="sng" dirty="0">
              <a:solidFill>
                <a:srgbClr val="FF0000"/>
              </a:solidFill>
            </a:endParaRPr>
          </a:p>
          <a:p>
            <a:r>
              <a:rPr lang="tr-TR" sz="3600" dirty="0"/>
              <a:t>a) Özel anlaşmalara dayanan ithalatta,</a:t>
            </a:r>
          </a:p>
          <a:p>
            <a:r>
              <a:rPr lang="tr-TR" sz="3600" dirty="0"/>
              <a:t>b) Kitap ve diğer yayınların ithalatında,</a:t>
            </a:r>
          </a:p>
          <a:p>
            <a:r>
              <a:rPr lang="tr-TR" sz="3600" dirty="0"/>
              <a:t>c) Ülkemizde açılan uluslararası fuar ve sergilerde Bakanlıkça perakende satışına izin verilen eşyanın ithalatında,</a:t>
            </a:r>
          </a:p>
          <a:p>
            <a:pPr marL="0" indent="0">
              <a:buNone/>
            </a:pPr>
            <a:r>
              <a:rPr lang="tr-TR" sz="3600" b="1" u="sng" dirty="0">
                <a:solidFill>
                  <a:srgbClr val="FF0000"/>
                </a:solidFill>
              </a:rPr>
              <a:t>vergi kimlik numarasına sahip olma şartı aranmaz.</a:t>
            </a:r>
            <a:endParaRPr lang="tr-TR" sz="3600" dirty="0">
              <a:solidFill>
                <a:srgbClr val="FF0000"/>
              </a:solidFill>
            </a:endParaRP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594654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311085" y="260648"/>
            <a:ext cx="10218655" cy="566936"/>
          </a:xfrm>
        </p:spPr>
        <p:txBody>
          <a:bodyPr>
            <a:normAutofit fontScale="90000"/>
          </a:bodyPr>
          <a:lstStyle/>
          <a:p>
            <a:r>
              <a:rPr lang="tr-TR" sz="2800" b="1" u="sng" dirty="0"/>
              <a:t/>
            </a:r>
            <a:br>
              <a:rPr lang="tr-TR" sz="2800" b="1" u="sng" dirty="0"/>
            </a:br>
            <a:endParaRPr lang="tr-TR" sz="2800" dirty="0">
              <a:effectLst>
                <a:outerShdw blurRad="38100" dist="38100" dir="2700000" algn="tl">
                  <a:srgbClr val="000000">
                    <a:alpha val="43137"/>
                  </a:srgbClr>
                </a:outerShdw>
              </a:effectLst>
            </a:endParaRPr>
          </a:p>
        </p:txBody>
      </p:sp>
      <p:sp>
        <p:nvSpPr>
          <p:cNvPr id="5" name="Rectangle 3"/>
          <p:cNvSpPr>
            <a:spLocks noGrp="1" noChangeArrowheads="1"/>
          </p:cNvSpPr>
          <p:nvPr>
            <p:ph sz="quarter" idx="1"/>
          </p:nvPr>
        </p:nvSpPr>
        <p:spPr>
          <a:xfrm flipH="1">
            <a:off x="179108" y="4062953"/>
            <a:ext cx="12012891" cy="2601798"/>
          </a:xfrm>
          <a:noFill/>
        </p:spPr>
        <p:txBody>
          <a:bodyPr>
            <a:noAutofit/>
          </a:bodyPr>
          <a:lstStyle/>
          <a:p>
            <a:pPr marL="0" indent="0">
              <a:lnSpc>
                <a:spcPct val="80000"/>
              </a:lnSpc>
              <a:spcAft>
                <a:spcPts val="1800"/>
              </a:spcAft>
              <a:buNone/>
              <a:defRPr/>
            </a:pPr>
            <a:r>
              <a:rPr lang="tr-TR" sz="3200" dirty="0" smtClean="0"/>
              <a:t>İthalat Nedir?</a:t>
            </a:r>
          </a:p>
          <a:p>
            <a:pPr marL="0" indent="0">
              <a:lnSpc>
                <a:spcPct val="80000"/>
              </a:lnSpc>
              <a:spcAft>
                <a:spcPts val="1800"/>
              </a:spcAft>
              <a:buNone/>
              <a:defRPr/>
            </a:pPr>
            <a:r>
              <a:rPr lang="tr-TR" sz="3600" dirty="0" smtClean="0"/>
              <a:t>İthalat </a:t>
            </a:r>
            <a:r>
              <a:rPr lang="tr-TR" sz="3600" dirty="0"/>
              <a:t>veya dış alım en basit tarifiyle, eşyanın başka bir ülkeden satın alınması ve ülkeye getirilmesi olarak ifade edilebilir. </a:t>
            </a:r>
            <a:endParaRPr lang="tr-TR" sz="3600" dirty="0" smtClean="0"/>
          </a:p>
          <a:p>
            <a:pPr marL="0" indent="0">
              <a:lnSpc>
                <a:spcPct val="80000"/>
              </a:lnSpc>
              <a:spcAft>
                <a:spcPts val="1800"/>
              </a:spcAft>
              <a:buNone/>
              <a:defRPr/>
            </a:pPr>
            <a:r>
              <a:rPr lang="tr-TR" dirty="0"/>
              <a:t/>
            </a:r>
            <a:br>
              <a:rPr lang="tr-TR" dirty="0"/>
            </a:br>
            <a:endParaRPr lang="tr-TR" dirty="0">
              <a:latin typeface="Cambria" panose="02040503050406030204" pitchFamily="18" charset="0"/>
            </a:endParaRPr>
          </a:p>
        </p:txBody>
      </p:sp>
      <p:pic>
        <p:nvPicPr>
          <p:cNvPr id="28674" name="Picture 2" descr="https://gumrukrehberi.gov.tr/uploads/images/ithala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3896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130973"/>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fontScale="70000" lnSpcReduction="20000"/>
          </a:bodyPr>
          <a:lstStyle/>
          <a:p>
            <a:pPr marL="0" indent="0">
              <a:buNone/>
            </a:pPr>
            <a:r>
              <a:rPr lang="tr-TR" b="1" i="1" u="sng" dirty="0" smtClean="0">
                <a:solidFill>
                  <a:srgbClr val="FF0000"/>
                </a:solidFill>
              </a:rPr>
              <a:t>İTHALAT REJİM KARARI EKLİ LİSTELER; </a:t>
            </a:r>
          </a:p>
          <a:p>
            <a:r>
              <a:rPr lang="tr-TR" i="1" dirty="0" smtClean="0"/>
              <a:t>I </a:t>
            </a:r>
            <a:r>
              <a:rPr lang="tr-TR" i="1" dirty="0"/>
              <a:t>Sayılı Liste Tarım </a:t>
            </a:r>
            <a:r>
              <a:rPr lang="tr-TR" i="1" u="sng" dirty="0">
                <a:hlinkClick r:id="rId3"/>
              </a:rPr>
              <a:t>Ürünleri</a:t>
            </a:r>
            <a:endParaRPr lang="tr-TR" dirty="0"/>
          </a:p>
          <a:p>
            <a:r>
              <a:rPr lang="tr-TR" i="1" dirty="0"/>
              <a:t>II Sayılı Liste Tarım </a:t>
            </a:r>
            <a:r>
              <a:rPr lang="tr-TR" i="1" u="sng" dirty="0">
                <a:hlinkClick r:id="rId3"/>
              </a:rPr>
              <a:t>Ürünleri</a:t>
            </a:r>
            <a:r>
              <a:rPr lang="tr-TR" i="1" dirty="0"/>
              <a:t> (5,9,13,14,15,17,18,19,20,21,22 ve 24. Fasıllar)…..</a:t>
            </a:r>
            <a:endParaRPr lang="tr-TR" dirty="0"/>
          </a:p>
          <a:p>
            <a:r>
              <a:rPr lang="tr-TR" i="1" dirty="0"/>
              <a:t>II Sayılı Liste Sanayi </a:t>
            </a:r>
            <a:r>
              <a:rPr lang="tr-TR" i="1" u="sng" dirty="0">
                <a:hlinkClick r:id="rId3"/>
              </a:rPr>
              <a:t>Ürünleri</a:t>
            </a:r>
            <a:r>
              <a:rPr lang="tr-TR" i="1" dirty="0"/>
              <a:t> (25-97 Fasıllar) …………………………………..</a:t>
            </a:r>
            <a:endParaRPr lang="tr-TR" dirty="0"/>
          </a:p>
          <a:p>
            <a:r>
              <a:rPr lang="tr-TR" i="1" dirty="0"/>
              <a:t>III Sayılı Liste İşlenmiş Tarım </a:t>
            </a:r>
            <a:r>
              <a:rPr lang="tr-TR" i="1" u="sng" dirty="0">
                <a:hlinkClick r:id="rId3"/>
              </a:rPr>
              <a:t>Ürünleri</a:t>
            </a:r>
            <a:r>
              <a:rPr lang="tr-TR" i="1" dirty="0"/>
              <a:t> ………………………………………...</a:t>
            </a:r>
            <a:endParaRPr lang="tr-TR" dirty="0"/>
          </a:p>
          <a:p>
            <a:r>
              <a:rPr lang="tr-TR" i="1" u="sng" dirty="0">
                <a:hlinkClick r:id="rId4"/>
              </a:rPr>
              <a:t>Tablo 1-</a:t>
            </a:r>
            <a:r>
              <a:rPr lang="tr-TR" i="1" dirty="0"/>
              <a:t> III Sayılı Listeye Ait Kod Numaralarını Gösterir Bileşim Tablosu..</a:t>
            </a:r>
            <a:endParaRPr lang="tr-TR" dirty="0"/>
          </a:p>
          <a:p>
            <a:r>
              <a:rPr lang="tr-TR" i="1" u="sng" dirty="0">
                <a:hlinkClick r:id="rId5"/>
              </a:rPr>
              <a:t>Tablo 2</a:t>
            </a:r>
            <a:r>
              <a:rPr lang="tr-TR" i="1" dirty="0"/>
              <a:t>- III Sayılı Listeye Ait Tarım Payı Tablosu ………………………...</a:t>
            </a:r>
            <a:endParaRPr lang="tr-TR" dirty="0"/>
          </a:p>
          <a:p>
            <a:r>
              <a:rPr lang="tr-TR" i="1" dirty="0"/>
              <a:t>IV Sayılı Liste Balıkçılık ve Su </a:t>
            </a:r>
            <a:r>
              <a:rPr lang="tr-TR" i="1" u="sng" dirty="0">
                <a:hlinkClick r:id="rId3"/>
              </a:rPr>
              <a:t>Ürünleri</a:t>
            </a:r>
            <a:r>
              <a:rPr lang="tr-TR" i="1" dirty="0"/>
              <a:t> ……………………………………….</a:t>
            </a:r>
            <a:endParaRPr lang="tr-TR" dirty="0"/>
          </a:p>
          <a:p>
            <a:r>
              <a:rPr lang="tr-TR" i="1" dirty="0"/>
              <a:t>V Sayılı Liste Gümrük Vergisi Askıya Alınan Sanayi </a:t>
            </a:r>
            <a:r>
              <a:rPr lang="tr-TR" i="1" u="sng" dirty="0">
                <a:hlinkClick r:id="rId3"/>
              </a:rPr>
              <a:t>Ürünleri</a:t>
            </a:r>
            <a:r>
              <a:rPr lang="tr-TR" i="1" dirty="0"/>
              <a:t> ..........…………..</a:t>
            </a:r>
            <a:endParaRPr lang="tr-TR" dirty="0"/>
          </a:p>
          <a:p>
            <a:r>
              <a:rPr lang="tr-TR" i="1" u="sng" dirty="0">
                <a:hlinkClick r:id="rId6"/>
              </a:rPr>
              <a:t>VI Sayılı</a:t>
            </a:r>
            <a:r>
              <a:rPr lang="tr-TR" i="1" dirty="0"/>
              <a:t> Liste Gümrük Vergisi Askıya Alınan Sivil Hava Taşıtlarında Kullanılmaya Mahsus Ürünler</a:t>
            </a:r>
            <a:endParaRPr lang="tr-TR" dirty="0"/>
          </a:p>
          <a:p>
            <a:r>
              <a:rPr lang="tr-TR" i="1" u="sng" dirty="0">
                <a:hlinkClick r:id="rId7"/>
              </a:rPr>
              <a:t>VII Sayılı</a:t>
            </a:r>
            <a:r>
              <a:rPr lang="tr-TR" i="1" dirty="0"/>
              <a:t> Liste Nihai Kullanım Uygulaması Kapsamında İndirimli Gümrük Vergisinden Faydalanacak Tarım Ürünleri</a:t>
            </a:r>
            <a:endParaRPr lang="tr-TR" dirty="0"/>
          </a:p>
          <a:p>
            <a:r>
              <a:rPr lang="tr-TR" i="1" u="sng" dirty="0">
                <a:hlinkClick r:id="rId8"/>
              </a:rPr>
              <a:t>EK-1</a:t>
            </a:r>
            <a:r>
              <a:rPr lang="tr-TR" i="1" dirty="0"/>
              <a:t> GTS Grubu Ülkeler Listesi ………………………………………………</a:t>
            </a:r>
            <a:endParaRPr lang="tr-TR" dirty="0"/>
          </a:p>
          <a:p>
            <a:r>
              <a:rPr lang="tr-TR" i="1" u="sng" dirty="0">
                <a:hlinkClick r:id="rId9"/>
              </a:rPr>
              <a:t>EK-2</a:t>
            </a:r>
            <a:r>
              <a:rPr lang="tr-TR" i="1" dirty="0"/>
              <a:t> GYÜ Grubu Ürün Listesi …………………………………………………</a:t>
            </a:r>
            <a:endParaRPr lang="tr-TR" dirty="0"/>
          </a:p>
          <a:p>
            <a:r>
              <a:rPr lang="tr-TR" i="1" u="sng" dirty="0">
                <a:hlinkClick r:id="rId10"/>
              </a:rPr>
              <a:t>EK-3</a:t>
            </a:r>
            <a:r>
              <a:rPr lang="tr-TR" i="1" dirty="0"/>
              <a:t> ÖTDÜ Grubu Ürün Listesi ……………………………………………….</a:t>
            </a:r>
            <a:endParaRPr lang="tr-TR" dirty="0"/>
          </a:p>
          <a:p>
            <a:r>
              <a:rPr lang="tr-TR" i="1" u="sng" dirty="0">
                <a:hlinkClick r:id="rId11"/>
              </a:rPr>
              <a:t>EK-4</a:t>
            </a:r>
            <a:r>
              <a:rPr lang="tr-TR" i="1" dirty="0"/>
              <a:t> EAGÜ Grubu Ürün Listesi ……………………………………………….</a:t>
            </a:r>
            <a:endParaRPr lang="tr-TR" dirty="0"/>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538365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r>
              <a:rPr lang="tr-TR" b="1" dirty="0"/>
              <a:t>İthal Eşyaya Uygulanacak Mali </a:t>
            </a:r>
            <a:r>
              <a:rPr lang="tr-TR" b="1" dirty="0" smtClean="0"/>
              <a:t>Mükellefiyetler</a:t>
            </a:r>
          </a:p>
          <a:p>
            <a:pPr marL="0" indent="0">
              <a:buNone/>
            </a:pPr>
            <a:r>
              <a:rPr lang="tr-TR" b="1" dirty="0">
                <a:solidFill>
                  <a:srgbClr val="FF0000"/>
                </a:solidFill>
              </a:rPr>
              <a:t>MADDE 9- </a:t>
            </a:r>
            <a:endParaRPr lang="tr-TR" dirty="0">
              <a:solidFill>
                <a:srgbClr val="FF0000"/>
              </a:solidFill>
            </a:endParaRPr>
          </a:p>
          <a:p>
            <a:r>
              <a:rPr lang="tr-TR" b="1" dirty="0">
                <a:solidFill>
                  <a:srgbClr val="FF0000"/>
                </a:solidFill>
              </a:rPr>
              <a:t>İthalatta uygulanacak gümrük vergisi oranları ile ek mali </a:t>
            </a:r>
            <a:r>
              <a:rPr lang="tr-TR" b="1" dirty="0" smtClean="0">
                <a:solidFill>
                  <a:srgbClr val="FF0000"/>
                </a:solidFill>
              </a:rPr>
              <a:t>yükümlülükler</a:t>
            </a:r>
            <a:endParaRPr lang="tr-TR" dirty="0"/>
          </a:p>
          <a:p>
            <a:r>
              <a:rPr lang="tr-TR" dirty="0"/>
              <a:t>İthalatta uygulanacak gümrük vergisi </a:t>
            </a:r>
            <a:r>
              <a:rPr lang="tr-TR" dirty="0" smtClean="0"/>
              <a:t>oranları, </a:t>
            </a:r>
            <a:endParaRPr lang="tr-TR" dirty="0"/>
          </a:p>
          <a:p>
            <a:r>
              <a:rPr lang="tr-TR" dirty="0"/>
              <a:t>ödenecek ek mali yükümlülüğü gösterir listeler </a:t>
            </a:r>
            <a:r>
              <a:rPr lang="tr-TR" dirty="0" smtClean="0"/>
              <a:t>kapsamı </a:t>
            </a:r>
            <a:r>
              <a:rPr lang="tr-TR" dirty="0"/>
              <a:t>eşyaya ait </a:t>
            </a:r>
            <a:r>
              <a:rPr lang="tr-TR" dirty="0" smtClean="0"/>
              <a:t>gümrük </a:t>
            </a:r>
            <a:r>
              <a:rPr lang="tr-TR" dirty="0"/>
              <a:t>vergisi ve ek mali yükümlülükler </a:t>
            </a:r>
            <a:endParaRPr lang="tr-TR" dirty="0" smtClean="0"/>
          </a:p>
          <a:p>
            <a:pPr marL="0" indent="0">
              <a:buNone/>
            </a:pPr>
            <a:r>
              <a:rPr lang="tr-TR" dirty="0" smtClean="0"/>
              <a:t>ilgili </a:t>
            </a:r>
            <a:r>
              <a:rPr lang="tr-TR" dirty="0"/>
              <a:t>listelerde gösterildiği şekilde belirlenmiştir. </a:t>
            </a:r>
          </a:p>
          <a:p>
            <a:r>
              <a:rPr lang="tr-TR" dirty="0"/>
              <a:t>Ancak, II sayılı liste kapsamında yer alan eşyanın aynı zamanda V veya VI sayılı listede yer alması durumunda, </a:t>
            </a:r>
          </a:p>
          <a:p>
            <a:r>
              <a:rPr lang="tr-TR" dirty="0"/>
              <a:t>II, V ve VI sayılı listelerde belirtilen gümrük vergisi oranlarından </a:t>
            </a:r>
            <a:r>
              <a:rPr lang="tr-TR" u="sng" dirty="0">
                <a:solidFill>
                  <a:srgbClr val="FF0000"/>
                </a:solidFill>
              </a:rPr>
              <a:t>daha düşük olanı uygulanır.  </a:t>
            </a:r>
          </a:p>
          <a:p>
            <a:pPr marL="0" indent="0">
              <a:buNone/>
            </a:pPr>
            <a:endParaRPr lang="tr-TR" sz="3600" u="sng" dirty="0" smtClean="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471393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48792" y="393445"/>
            <a:ext cx="11576115" cy="5224930"/>
          </a:xfrm>
        </p:spPr>
        <p:txBody>
          <a:bodyPr/>
          <a:lstStyle/>
          <a:p>
            <a:pPr marL="0" indent="0">
              <a:buNone/>
            </a:pPr>
            <a:endParaRPr lang="tr-TR" sz="3600" u="sng" dirty="0" smtClean="0">
              <a:solidFill>
                <a:srgbClr val="FF0000"/>
              </a:solidFill>
            </a:endParaRPr>
          </a:p>
          <a:p>
            <a:pPr marL="0" indent="0">
              <a:buNone/>
            </a:pPr>
            <a:r>
              <a:rPr lang="tr-TR" sz="3200" i="1" dirty="0"/>
              <a:t> </a:t>
            </a:r>
            <a:endParaRPr lang="tr-TR" sz="3200" u="sng" dirty="0">
              <a:solidFill>
                <a:srgbClr val="FF0000"/>
              </a:solidFill>
            </a:endParaRP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Resim 6"/>
          <p:cNvPicPr>
            <a:picLocks noChangeAspect="1"/>
          </p:cNvPicPr>
          <p:nvPr/>
        </p:nvPicPr>
        <p:blipFill>
          <a:blip r:embed="rId3"/>
          <a:stretch>
            <a:fillRect/>
          </a:stretch>
        </p:blipFill>
        <p:spPr>
          <a:xfrm>
            <a:off x="484992" y="942681"/>
            <a:ext cx="11222016" cy="1630838"/>
          </a:xfrm>
          <a:prstGeom prst="rect">
            <a:avLst/>
          </a:prstGeom>
        </p:spPr>
      </p:pic>
      <p:graphicFrame>
        <p:nvGraphicFramePr>
          <p:cNvPr id="8" name="Tablo 7"/>
          <p:cNvGraphicFramePr>
            <a:graphicFrameLocks noGrp="1"/>
          </p:cNvGraphicFramePr>
          <p:nvPr>
            <p:extLst>
              <p:ext uri="{D42A27DB-BD31-4B8C-83A1-F6EECF244321}">
                <p14:modId xmlns:p14="http://schemas.microsoft.com/office/powerpoint/2010/main" val="2160232655"/>
              </p:ext>
            </p:extLst>
          </p:nvPr>
        </p:nvGraphicFramePr>
        <p:xfrm>
          <a:off x="584459" y="2573520"/>
          <a:ext cx="11122548" cy="1813560"/>
        </p:xfrm>
        <a:graphic>
          <a:graphicData uri="http://schemas.openxmlformats.org/drawingml/2006/table">
            <a:tbl>
              <a:tblPr/>
              <a:tblGrid>
                <a:gridCol w="2287617">
                  <a:extLst>
                    <a:ext uri="{9D8B030D-6E8A-4147-A177-3AD203B41FA5}">
                      <a16:colId xmlns:a16="http://schemas.microsoft.com/office/drawing/2014/main" val="3630369617"/>
                    </a:ext>
                  </a:extLst>
                </a:gridCol>
                <a:gridCol w="1162596">
                  <a:extLst>
                    <a:ext uri="{9D8B030D-6E8A-4147-A177-3AD203B41FA5}">
                      <a16:colId xmlns:a16="http://schemas.microsoft.com/office/drawing/2014/main" val="827058716"/>
                    </a:ext>
                  </a:extLst>
                </a:gridCol>
                <a:gridCol w="1253765">
                  <a:extLst>
                    <a:ext uri="{9D8B030D-6E8A-4147-A177-3AD203B41FA5}">
                      <a16:colId xmlns:a16="http://schemas.microsoft.com/office/drawing/2014/main" val="1714964929"/>
                    </a:ext>
                  </a:extLst>
                </a:gridCol>
                <a:gridCol w="1234911">
                  <a:extLst>
                    <a:ext uri="{9D8B030D-6E8A-4147-A177-3AD203B41FA5}">
                      <a16:colId xmlns:a16="http://schemas.microsoft.com/office/drawing/2014/main" val="777728374"/>
                    </a:ext>
                  </a:extLst>
                </a:gridCol>
                <a:gridCol w="1397260">
                  <a:extLst>
                    <a:ext uri="{9D8B030D-6E8A-4147-A177-3AD203B41FA5}">
                      <a16:colId xmlns:a16="http://schemas.microsoft.com/office/drawing/2014/main" val="2578850939"/>
                    </a:ext>
                  </a:extLst>
                </a:gridCol>
                <a:gridCol w="1262133">
                  <a:extLst>
                    <a:ext uri="{9D8B030D-6E8A-4147-A177-3AD203B41FA5}">
                      <a16:colId xmlns:a16="http://schemas.microsoft.com/office/drawing/2014/main" val="682616534"/>
                    </a:ext>
                  </a:extLst>
                </a:gridCol>
                <a:gridCol w="1262133">
                  <a:extLst>
                    <a:ext uri="{9D8B030D-6E8A-4147-A177-3AD203B41FA5}">
                      <a16:colId xmlns:a16="http://schemas.microsoft.com/office/drawing/2014/main" val="158262436"/>
                    </a:ext>
                  </a:extLst>
                </a:gridCol>
                <a:gridCol w="1262133">
                  <a:extLst>
                    <a:ext uri="{9D8B030D-6E8A-4147-A177-3AD203B41FA5}">
                      <a16:colId xmlns:a16="http://schemas.microsoft.com/office/drawing/2014/main" val="102143480"/>
                    </a:ext>
                  </a:extLst>
                </a:gridCol>
              </a:tblGrid>
              <a:tr h="603313">
                <a:tc gridSpan="2">
                  <a:txBody>
                    <a:bodyPr/>
                    <a:lstStyle/>
                    <a:p>
                      <a:r>
                        <a:rPr lang="tr-TR" dirty="0">
                          <a:effectLst/>
                          <a:latin typeface="Arial" panose="020B0604020202020204" pitchFamily="34" charset="0"/>
                        </a:rPr>
                        <a:t>II Sayılı Liste (SANAYİ ÜRÜNLERİ) Gümrük Vergisi Oranları %</a:t>
                      </a:r>
                      <a:endParaRPr lang="tr-TR" dirty="0">
                        <a:effectLst/>
                      </a:endParaRP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FFC000"/>
                    </a:solidFill>
                  </a:tcPr>
                </a:tc>
                <a:tc hMerge="1">
                  <a:txBody>
                    <a:bodyPr/>
                    <a:lstStyle/>
                    <a:p>
                      <a:endParaRPr lang="tr-TR"/>
                    </a:p>
                  </a:txBody>
                  <a:tcPr/>
                </a:tc>
                <a:tc>
                  <a:txBody>
                    <a:bodyPr/>
                    <a:lstStyle/>
                    <a:p>
                      <a:endParaRPr lang="tr-TR"/>
                    </a:p>
                  </a:txBody>
                  <a:tcPr>
                    <a:lnL w="6350" cap="flat" cmpd="sng" algn="ctr">
                      <a:solidFill>
                        <a:srgbClr val="ABABAB"/>
                      </a:solidFill>
                      <a:prstDash val="solid"/>
                      <a:round/>
                      <a:headEnd type="none" w="med" len="med"/>
                      <a:tailEnd type="none" w="med" len="med"/>
                    </a:lnL>
                  </a:tcPr>
                </a:tc>
                <a:tc>
                  <a:txBody>
                    <a:bodyPr/>
                    <a:lstStyle/>
                    <a:p>
                      <a:endParaRPr lang="tr-TR" dirty="0"/>
                    </a:p>
                  </a:txBody>
                  <a:tcPr/>
                </a:tc>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1310452736"/>
                  </a:ext>
                </a:extLst>
              </a:tr>
              <a:tr h="294686">
                <a:tc>
                  <a:txBody>
                    <a:bodyPr/>
                    <a:lstStyle/>
                    <a:p>
                      <a:r>
                        <a:rPr lang="tr-TR">
                          <a:effectLst/>
                          <a:latin typeface="Arial" panose="020B0604020202020204" pitchFamily="34" charset="0"/>
                        </a:rPr>
                        <a:t>GTİP</a:t>
                      </a:r>
                      <a:endParaRPr lang="tr-TR">
                        <a:effectLst/>
                      </a:endParaRP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CCFFFF"/>
                    </a:solidFill>
                  </a:tcPr>
                </a:tc>
                <a:tc>
                  <a:txBody>
                    <a:bodyPr/>
                    <a:lstStyle/>
                    <a:p>
                      <a:endParaRPr lang="tr-T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CCFFFF"/>
                    </a:solidFill>
                  </a:tcPr>
                </a:tc>
                <a:tc>
                  <a:txBody>
                    <a:bodyPr/>
                    <a:lstStyle/>
                    <a:p>
                      <a:endParaRPr lang="tr-TR"/>
                    </a:p>
                  </a:txBody>
                  <a:tcPr>
                    <a:lnL w="6350" cap="flat" cmpd="sng" algn="ctr">
                      <a:solidFill>
                        <a:srgbClr val="ABABAB"/>
                      </a:solidFill>
                      <a:prstDash val="solid"/>
                      <a:round/>
                      <a:headEnd type="none" w="med" len="med"/>
                      <a:tailEnd type="none" w="med" len="med"/>
                    </a:lnL>
                    <a:lnB w="6350" cap="flat" cmpd="sng" algn="ctr">
                      <a:solidFill>
                        <a:srgbClr val="ABABAB"/>
                      </a:solidFill>
                      <a:prstDash val="solid"/>
                      <a:round/>
                      <a:headEnd type="none" w="med" len="med"/>
                      <a:tailEnd type="none" w="med" len="med"/>
                    </a:lnB>
                  </a:tcPr>
                </a:tc>
                <a:tc>
                  <a:txBody>
                    <a:bodyPr/>
                    <a:lstStyle/>
                    <a:p>
                      <a:endParaRPr lang="tr-TR"/>
                    </a:p>
                  </a:txBody>
                  <a:tcPr>
                    <a:lnB w="6350" cap="flat" cmpd="sng" algn="ctr">
                      <a:solidFill>
                        <a:srgbClr val="ABABAB"/>
                      </a:solidFill>
                      <a:prstDash val="solid"/>
                      <a:round/>
                      <a:headEnd type="none" w="med" len="med"/>
                      <a:tailEnd type="none" w="med" len="med"/>
                    </a:lnB>
                  </a:tcPr>
                </a:tc>
                <a:tc>
                  <a:txBody>
                    <a:bodyPr/>
                    <a:lstStyle/>
                    <a:p>
                      <a:endParaRPr lang="tr-TR"/>
                    </a:p>
                  </a:txBody>
                  <a:tcPr>
                    <a:lnB w="6350" cap="flat" cmpd="sng" algn="ctr">
                      <a:solidFill>
                        <a:srgbClr val="ABABAB"/>
                      </a:solidFill>
                      <a:prstDash val="solid"/>
                      <a:round/>
                      <a:headEnd type="none" w="med" len="med"/>
                      <a:tailEnd type="none" w="med" len="med"/>
                    </a:lnB>
                  </a:tcPr>
                </a:tc>
                <a:tc>
                  <a:txBody>
                    <a:bodyPr/>
                    <a:lstStyle/>
                    <a:p>
                      <a:endParaRPr lang="tr-TR"/>
                    </a:p>
                  </a:txBody>
                  <a:tcPr>
                    <a:lnB w="6350" cap="flat" cmpd="sng" algn="ctr">
                      <a:solidFill>
                        <a:srgbClr val="ABABAB"/>
                      </a:solidFill>
                      <a:prstDash val="solid"/>
                      <a:round/>
                      <a:headEnd type="none" w="med" len="med"/>
                      <a:tailEnd type="none" w="med" len="med"/>
                    </a:lnB>
                  </a:tcPr>
                </a:tc>
                <a:tc>
                  <a:txBody>
                    <a:bodyPr/>
                    <a:lstStyle/>
                    <a:p>
                      <a:endParaRPr lang="tr-TR"/>
                    </a:p>
                  </a:txBody>
                  <a:tcPr>
                    <a:lnB w="6350" cap="flat" cmpd="sng" algn="ctr">
                      <a:solidFill>
                        <a:srgbClr val="ABABAB"/>
                      </a:solidFill>
                      <a:prstDash val="solid"/>
                      <a:round/>
                      <a:headEnd type="none" w="med" len="med"/>
                      <a:tailEnd type="none" w="med" len="med"/>
                    </a:lnB>
                  </a:tcPr>
                </a:tc>
                <a:tc>
                  <a:txBody>
                    <a:bodyPr/>
                    <a:lstStyle/>
                    <a:p>
                      <a:endParaRPr lang="tr-TR"/>
                    </a:p>
                  </a:txBody>
                  <a:tcPr>
                    <a:lnB w="6350" cap="flat" cmpd="sng" algn="ctr">
                      <a:solidFill>
                        <a:srgbClr val="ABABAB"/>
                      </a:solidFill>
                      <a:prstDash val="solid"/>
                      <a:round/>
                      <a:headEnd type="none" w="med" len="med"/>
                      <a:tailEnd type="none" w="med" len="med"/>
                    </a:lnB>
                  </a:tcPr>
                </a:tc>
                <a:extLst>
                  <a:ext uri="{0D108BD9-81ED-4DB2-BD59-A6C34878D82A}">
                    <a16:rowId xmlns:a16="http://schemas.microsoft.com/office/drawing/2014/main" val="2397900943"/>
                  </a:ext>
                </a:extLst>
              </a:tr>
              <a:tr h="472725">
                <a:tc>
                  <a:txBody>
                    <a:bodyPr/>
                    <a:lstStyle/>
                    <a:p>
                      <a:r>
                        <a:rPr lang="tr-TR" dirty="0" smtClean="0">
                          <a:effectLst/>
                        </a:rPr>
                        <a:t>DİPNOT (b)</a:t>
                      </a:r>
                      <a:endParaRPr lang="tr-TR" dirty="0">
                        <a:effectLst/>
                      </a:endParaRP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CCFFFF"/>
                    </a:solidFill>
                  </a:tcPr>
                </a:tc>
                <a:tc>
                  <a:txBody>
                    <a:bodyPr/>
                    <a:lstStyle/>
                    <a:p>
                      <a:r>
                        <a:rPr lang="tr-TR" u="none" strike="noStrike">
                          <a:solidFill>
                            <a:srgbClr val="000000"/>
                          </a:solidFill>
                          <a:effectLst/>
                        </a:rPr>
                        <a:t>AB, EFTA, STA</a:t>
                      </a:r>
                      <a:endParaRPr lang="tr-TR">
                        <a:effectLst/>
                      </a:endParaRP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CCFFFF"/>
                    </a:solidFill>
                  </a:tcPr>
                </a:tc>
                <a:tc>
                  <a:txBody>
                    <a:bodyPr/>
                    <a:lstStyle/>
                    <a:p>
                      <a:r>
                        <a:rPr lang="tr-TR" u="none" strike="noStrike">
                          <a:solidFill>
                            <a:srgbClr val="000000"/>
                          </a:solidFill>
                          <a:effectLst/>
                        </a:rPr>
                        <a:t>VNZ</a:t>
                      </a:r>
                      <a:endParaRPr lang="tr-TR">
                        <a:effectLst/>
                      </a:endParaRP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CCFFFF"/>
                    </a:solidFill>
                  </a:tcPr>
                </a:tc>
                <a:tc>
                  <a:txBody>
                    <a:bodyPr/>
                    <a:lstStyle/>
                    <a:p>
                      <a:r>
                        <a:rPr lang="tr-TR" u="none" strike="noStrike" dirty="0">
                          <a:solidFill>
                            <a:srgbClr val="000000"/>
                          </a:solidFill>
                          <a:effectLst/>
                        </a:rPr>
                        <a:t>BAE</a:t>
                      </a:r>
                      <a:endParaRPr lang="tr-TR" dirty="0">
                        <a:effectLst/>
                      </a:endParaRP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CCFFFF"/>
                    </a:solidFill>
                  </a:tcPr>
                </a:tc>
                <a:tc>
                  <a:txBody>
                    <a:bodyPr/>
                    <a:lstStyle/>
                    <a:p>
                      <a:r>
                        <a:rPr lang="tr-TR" u="none" strike="noStrike">
                          <a:solidFill>
                            <a:srgbClr val="000000"/>
                          </a:solidFill>
                          <a:effectLst/>
                        </a:rPr>
                        <a:t>EAGÜ</a:t>
                      </a:r>
                      <a:endParaRPr lang="tr-TR">
                        <a:effectLst/>
                      </a:endParaRP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CCFFFF"/>
                    </a:solidFill>
                  </a:tcPr>
                </a:tc>
                <a:tc>
                  <a:txBody>
                    <a:bodyPr/>
                    <a:lstStyle/>
                    <a:p>
                      <a:r>
                        <a:rPr lang="tr-TR" u="none" strike="noStrike">
                          <a:solidFill>
                            <a:srgbClr val="000000"/>
                          </a:solidFill>
                          <a:effectLst/>
                        </a:rPr>
                        <a:t>ÖTDÜ</a:t>
                      </a:r>
                      <a:endParaRPr lang="tr-TR">
                        <a:effectLst/>
                      </a:endParaRP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CCFFFF"/>
                    </a:solidFill>
                  </a:tcPr>
                </a:tc>
                <a:tc>
                  <a:txBody>
                    <a:bodyPr/>
                    <a:lstStyle/>
                    <a:p>
                      <a:r>
                        <a:rPr lang="tr-TR" u="none" strike="noStrike">
                          <a:solidFill>
                            <a:srgbClr val="000000"/>
                          </a:solidFill>
                          <a:effectLst/>
                        </a:rPr>
                        <a:t>GYÜ</a:t>
                      </a:r>
                      <a:endParaRPr lang="tr-TR">
                        <a:effectLst/>
                      </a:endParaRP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CCFFFF"/>
                    </a:solidFill>
                  </a:tcPr>
                </a:tc>
                <a:tc>
                  <a:txBody>
                    <a:bodyPr/>
                    <a:lstStyle/>
                    <a:p>
                      <a:r>
                        <a:rPr lang="tr-TR" u="none" strike="noStrike" dirty="0">
                          <a:solidFill>
                            <a:srgbClr val="000000"/>
                          </a:solidFill>
                          <a:effectLst/>
                        </a:rPr>
                        <a:t>DÜ</a:t>
                      </a:r>
                      <a:endParaRPr lang="tr-TR" dirty="0"/>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CCFFFF"/>
                    </a:solidFill>
                  </a:tcPr>
                </a:tc>
                <a:extLst>
                  <a:ext uri="{0D108BD9-81ED-4DB2-BD59-A6C34878D82A}">
                    <a16:rowId xmlns:a16="http://schemas.microsoft.com/office/drawing/2014/main" val="1032267574"/>
                  </a:ext>
                </a:extLst>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243789605"/>
              </p:ext>
            </p:extLst>
          </p:nvPr>
        </p:nvGraphicFramePr>
        <p:xfrm>
          <a:off x="584463" y="4387081"/>
          <a:ext cx="11122542" cy="1231294"/>
        </p:xfrm>
        <a:graphic>
          <a:graphicData uri="http://schemas.openxmlformats.org/drawingml/2006/table">
            <a:tbl>
              <a:tblPr/>
              <a:tblGrid>
                <a:gridCol w="2287618">
                  <a:extLst>
                    <a:ext uri="{9D8B030D-6E8A-4147-A177-3AD203B41FA5}">
                      <a16:colId xmlns:a16="http://schemas.microsoft.com/office/drawing/2014/main" val="2542289884"/>
                    </a:ext>
                  </a:extLst>
                </a:gridCol>
                <a:gridCol w="1262132">
                  <a:extLst>
                    <a:ext uri="{9D8B030D-6E8A-4147-A177-3AD203B41FA5}">
                      <a16:colId xmlns:a16="http://schemas.microsoft.com/office/drawing/2014/main" val="1999217051"/>
                    </a:ext>
                  </a:extLst>
                </a:gridCol>
                <a:gridCol w="1135371">
                  <a:extLst>
                    <a:ext uri="{9D8B030D-6E8A-4147-A177-3AD203B41FA5}">
                      <a16:colId xmlns:a16="http://schemas.microsoft.com/office/drawing/2014/main" val="2981584807"/>
                    </a:ext>
                  </a:extLst>
                </a:gridCol>
                <a:gridCol w="1253764">
                  <a:extLst>
                    <a:ext uri="{9D8B030D-6E8A-4147-A177-3AD203B41FA5}">
                      <a16:colId xmlns:a16="http://schemas.microsoft.com/office/drawing/2014/main" val="3028804033"/>
                    </a:ext>
                  </a:extLst>
                </a:gridCol>
                <a:gridCol w="1397261">
                  <a:extLst>
                    <a:ext uri="{9D8B030D-6E8A-4147-A177-3AD203B41FA5}">
                      <a16:colId xmlns:a16="http://schemas.microsoft.com/office/drawing/2014/main" val="87530335"/>
                    </a:ext>
                  </a:extLst>
                </a:gridCol>
                <a:gridCol w="1262132">
                  <a:extLst>
                    <a:ext uri="{9D8B030D-6E8A-4147-A177-3AD203B41FA5}">
                      <a16:colId xmlns:a16="http://schemas.microsoft.com/office/drawing/2014/main" val="1383088358"/>
                    </a:ext>
                  </a:extLst>
                </a:gridCol>
                <a:gridCol w="1262132">
                  <a:extLst>
                    <a:ext uri="{9D8B030D-6E8A-4147-A177-3AD203B41FA5}">
                      <a16:colId xmlns:a16="http://schemas.microsoft.com/office/drawing/2014/main" val="930158430"/>
                    </a:ext>
                  </a:extLst>
                </a:gridCol>
                <a:gridCol w="1262132">
                  <a:extLst>
                    <a:ext uri="{9D8B030D-6E8A-4147-A177-3AD203B41FA5}">
                      <a16:colId xmlns:a16="http://schemas.microsoft.com/office/drawing/2014/main" val="3271910637"/>
                    </a:ext>
                  </a:extLst>
                </a:gridCol>
              </a:tblGrid>
              <a:tr h="241480">
                <a:tc>
                  <a:txBody>
                    <a:bodyPr/>
                    <a:lstStyle/>
                    <a:p>
                      <a:endParaRPr lang="tr-T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F5F5F5"/>
                    </a:solidFill>
                  </a:tcPr>
                </a:tc>
                <a:tc>
                  <a:txBody>
                    <a:bodyPr/>
                    <a:lstStyle/>
                    <a:p>
                      <a:endParaRPr lang="tr-TR"/>
                    </a:p>
                  </a:txBody>
                  <a:tcPr>
                    <a:lnL w="6350" cap="flat" cmpd="sng" algn="ctr">
                      <a:solidFill>
                        <a:srgbClr val="ABABAB"/>
                      </a:solidFill>
                      <a:prstDash val="solid"/>
                      <a:round/>
                      <a:headEnd type="none" w="med" len="med"/>
                      <a:tailEnd type="none" w="med" len="med"/>
                    </a:lnL>
                    <a:lnB w="6350" cap="flat" cmpd="sng" algn="ctr">
                      <a:solidFill>
                        <a:srgbClr val="ABABAB"/>
                      </a:solidFill>
                      <a:prstDash val="solid"/>
                      <a:round/>
                      <a:headEnd type="none" w="med" len="med"/>
                      <a:tailEnd type="none" w="med" len="med"/>
                    </a:lnB>
                  </a:tcPr>
                </a:tc>
                <a:tc>
                  <a:txBody>
                    <a:bodyPr/>
                    <a:lstStyle/>
                    <a:p>
                      <a:endParaRPr lang="tr-TR"/>
                    </a:p>
                  </a:txBody>
                  <a:tcPr>
                    <a:lnB w="6350" cap="flat" cmpd="sng" algn="ctr">
                      <a:solidFill>
                        <a:srgbClr val="ABABAB"/>
                      </a:solidFill>
                      <a:prstDash val="solid"/>
                      <a:round/>
                      <a:headEnd type="none" w="med" len="med"/>
                      <a:tailEnd type="none" w="med" len="med"/>
                    </a:lnB>
                  </a:tcPr>
                </a:tc>
                <a:tc>
                  <a:txBody>
                    <a:bodyPr/>
                    <a:lstStyle/>
                    <a:p>
                      <a:endParaRPr lang="tr-TR" dirty="0"/>
                    </a:p>
                  </a:txBody>
                  <a:tcPr/>
                </a:tc>
                <a:tc>
                  <a:txBody>
                    <a:bodyPr/>
                    <a:lstStyle/>
                    <a:p>
                      <a:endParaRPr lang="tr-TR" dirty="0"/>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4123114477"/>
                  </a:ext>
                </a:extLst>
              </a:tr>
              <a:tr h="394194">
                <a:tc>
                  <a:txBody>
                    <a:bodyPr/>
                    <a:lstStyle/>
                    <a:p>
                      <a:r>
                        <a:rPr lang="tr-TR">
                          <a:effectLst/>
                          <a:latin typeface="Arial" panose="020B0604020202020204" pitchFamily="34" charset="0"/>
                        </a:rPr>
                        <a:t> </a:t>
                      </a:r>
                      <a:r>
                        <a:rPr lang="tr-TR" b="1" u="none" strike="noStrike">
                          <a:solidFill>
                            <a:srgbClr val="000000"/>
                          </a:solidFill>
                          <a:effectLst/>
                          <a:latin typeface="Arial" panose="020B0604020202020204" pitchFamily="34" charset="0"/>
                        </a:rPr>
                        <a:t>8507.60.00.00.01</a:t>
                      </a:r>
                      <a:endParaRPr lang="tr-TR">
                        <a:effectLst/>
                      </a:endParaRPr>
                    </a:p>
                  </a:txBody>
                  <a:tcPr marL="0" marR="0" marT="0" marB="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F5F5F5"/>
                    </a:solidFill>
                  </a:tcPr>
                </a:tc>
                <a:tc>
                  <a:txBody>
                    <a:bodyPr/>
                    <a:lstStyle/>
                    <a:p>
                      <a:endParaRPr lang="tr-TR">
                        <a:effectLst/>
                      </a:endParaRPr>
                    </a:p>
                  </a:txBody>
                  <a:tcPr marL="0" marR="0" marT="0" marB="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F5F5F5"/>
                    </a:solidFill>
                  </a:tcPr>
                </a:tc>
                <a:tc>
                  <a:txBody>
                    <a:bodyPr/>
                    <a:lstStyle/>
                    <a:p>
                      <a:endParaRPr lang="tr-TR" dirty="0"/>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w="6350" cap="flat" cmpd="sng" algn="ctr">
                      <a:solidFill>
                        <a:srgbClr val="ABABAB"/>
                      </a:solidFill>
                      <a:prstDash val="solid"/>
                      <a:round/>
                      <a:headEnd type="none" w="med" len="med"/>
                      <a:tailEnd type="none" w="med" len="med"/>
                    </a:lnB>
                    <a:solidFill>
                      <a:srgbClr val="F5F5F5"/>
                    </a:solidFill>
                  </a:tcPr>
                </a:tc>
                <a:tc>
                  <a:txBody>
                    <a:bodyPr/>
                    <a:lstStyle/>
                    <a:p>
                      <a:endParaRPr lang="tr-TR"/>
                    </a:p>
                  </a:txBody>
                  <a:tcPr>
                    <a:lnL w="6350" cap="flat" cmpd="sng" algn="ctr">
                      <a:solidFill>
                        <a:srgbClr val="ABABAB"/>
                      </a:solidFill>
                      <a:prstDash val="solid"/>
                      <a:round/>
                      <a:headEnd type="none" w="med" len="med"/>
                      <a:tailEnd type="none" w="med" len="med"/>
                    </a:lnL>
                  </a:tcPr>
                </a:tc>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895575691"/>
                  </a:ext>
                </a:extLst>
              </a:tr>
              <a:tr h="471340">
                <a:tc>
                  <a:txBody>
                    <a:bodyPr/>
                    <a:lstStyle/>
                    <a:p>
                      <a:endParaRPr lang="tr-TR" dirty="0">
                        <a:effectLst/>
                      </a:endParaRPr>
                    </a:p>
                  </a:txBody>
                  <a:tcPr marL="19050" marR="19050" marT="19050" marB="19050" anchor="ctr">
                    <a:lnL>
                      <a:noFill/>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a:noFill/>
                    </a:lnB>
                  </a:tcPr>
                </a:tc>
                <a:tc>
                  <a:txBody>
                    <a:bodyPr/>
                    <a:lstStyle/>
                    <a:p>
                      <a:r>
                        <a:rPr lang="tr-TR">
                          <a:effectLst/>
                        </a:rPr>
                        <a:t>0</a:t>
                      </a: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a:noFill/>
                    </a:lnB>
                  </a:tcPr>
                </a:tc>
                <a:tc>
                  <a:txBody>
                    <a:bodyPr/>
                    <a:lstStyle/>
                    <a:p>
                      <a:r>
                        <a:rPr lang="tr-TR" dirty="0">
                          <a:effectLst/>
                        </a:rPr>
                        <a:t>0</a:t>
                      </a: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T w="6350" cap="flat" cmpd="sng" algn="ctr">
                      <a:solidFill>
                        <a:srgbClr val="ABABAB"/>
                      </a:solidFill>
                      <a:prstDash val="solid"/>
                      <a:round/>
                      <a:headEnd type="none" w="med" len="med"/>
                      <a:tailEnd type="none" w="med" len="med"/>
                    </a:lnT>
                    <a:lnB>
                      <a:noFill/>
                    </a:lnB>
                  </a:tcPr>
                </a:tc>
                <a:tc>
                  <a:txBody>
                    <a:bodyPr/>
                    <a:lstStyle/>
                    <a:p>
                      <a:r>
                        <a:rPr lang="tr-TR">
                          <a:effectLst/>
                        </a:rPr>
                        <a:t>0</a:t>
                      </a: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a:noFill/>
                    </a:lnB>
                  </a:tcPr>
                </a:tc>
                <a:tc>
                  <a:txBody>
                    <a:bodyPr/>
                    <a:lstStyle/>
                    <a:p>
                      <a:r>
                        <a:rPr lang="tr-TR">
                          <a:effectLst/>
                        </a:rPr>
                        <a:t>0</a:t>
                      </a: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a:noFill/>
                    </a:lnB>
                  </a:tcPr>
                </a:tc>
                <a:tc>
                  <a:txBody>
                    <a:bodyPr/>
                    <a:lstStyle/>
                    <a:p>
                      <a:r>
                        <a:rPr lang="tr-TR">
                          <a:effectLst/>
                        </a:rPr>
                        <a:t>0</a:t>
                      </a: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a:noFill/>
                    </a:lnB>
                  </a:tcPr>
                </a:tc>
                <a:tc>
                  <a:txBody>
                    <a:bodyPr/>
                    <a:lstStyle/>
                    <a:p>
                      <a:r>
                        <a:rPr lang="tr-TR">
                          <a:effectLst/>
                        </a:rPr>
                        <a:t>0</a:t>
                      </a: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a:noFill/>
                    </a:lnB>
                  </a:tcPr>
                </a:tc>
                <a:tc>
                  <a:txBody>
                    <a:bodyPr/>
                    <a:lstStyle/>
                    <a:p>
                      <a:r>
                        <a:rPr lang="tr-TR" dirty="0">
                          <a:effectLst/>
                        </a:rPr>
                        <a:t>2,7</a:t>
                      </a:r>
                    </a:p>
                  </a:txBody>
                  <a:tcPr marL="19050" marR="19050" marT="19050" marB="19050" anchor="ctr">
                    <a:lnL w="6350" cap="flat" cmpd="sng" algn="ctr">
                      <a:solidFill>
                        <a:srgbClr val="ABABAB"/>
                      </a:solidFill>
                      <a:prstDash val="solid"/>
                      <a:round/>
                      <a:headEnd type="none" w="med" len="med"/>
                      <a:tailEnd type="none" w="med" len="med"/>
                    </a:lnL>
                    <a:lnR w="6350" cap="flat" cmpd="sng" algn="ctr">
                      <a:solidFill>
                        <a:srgbClr val="ABABAB"/>
                      </a:solidFill>
                      <a:prstDash val="solid"/>
                      <a:round/>
                      <a:headEnd type="none" w="med" len="med"/>
                      <a:tailEnd type="none" w="med" len="med"/>
                    </a:lnR>
                    <a:lnB>
                      <a:noFill/>
                    </a:lnB>
                  </a:tcPr>
                </a:tc>
                <a:extLst>
                  <a:ext uri="{0D108BD9-81ED-4DB2-BD59-A6C34878D82A}">
                    <a16:rowId xmlns:a16="http://schemas.microsoft.com/office/drawing/2014/main" val="1666708272"/>
                  </a:ext>
                </a:extLst>
              </a:tr>
            </a:tbl>
          </a:graphicData>
        </a:graphic>
      </p:graphicFrame>
      <p:sp>
        <p:nvSpPr>
          <p:cNvPr id="11" name="Dikdörtgen 10"/>
          <p:cNvSpPr/>
          <p:nvPr/>
        </p:nvSpPr>
        <p:spPr>
          <a:xfrm rot="10800000" flipV="1">
            <a:off x="471342" y="5704124"/>
            <a:ext cx="11302736" cy="646331"/>
          </a:xfrm>
          <a:prstGeom prst="rect">
            <a:avLst/>
          </a:prstGeom>
        </p:spPr>
        <p:txBody>
          <a:bodyPr wrap="square">
            <a:spAutoFit/>
          </a:bodyPr>
          <a:lstStyle/>
          <a:p>
            <a:r>
              <a:rPr lang="tr-TR" dirty="0">
                <a:solidFill>
                  <a:srgbClr val="FF0000"/>
                </a:solidFill>
                <a:latin typeface="Arial" panose="020B0604020202020204" pitchFamily="34" charset="0"/>
              </a:rPr>
              <a:t>b) Sivil hava taşıtlarında kullanılmak kaydıyla ithal edilmesi halinde gümrük vergisi % 0 olarak uygulanır ve bu halde gümrük mevzuatının nihai kullanıma ilişkin hükümlerine tabidir</a:t>
            </a:r>
            <a:endParaRPr lang="tr-TR" dirty="0">
              <a:solidFill>
                <a:srgbClr val="FF0000"/>
              </a:solidFill>
            </a:endParaRPr>
          </a:p>
        </p:txBody>
      </p:sp>
      <p:pic>
        <p:nvPicPr>
          <p:cNvPr id="6145" name="Picture 1" descr="anamadd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825" cy="142875"/>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altmadd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3825" cy="13335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altmadd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3825" cy="13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039388"/>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lstStyle/>
          <a:p>
            <a:pPr marL="0" indent="0">
              <a:buNone/>
            </a:pPr>
            <a:endParaRPr lang="tr-TR" sz="3600" u="sng" dirty="0" smtClean="0">
              <a:solidFill>
                <a:srgbClr val="FF0000"/>
              </a:solidFill>
            </a:endParaRP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val="2732346735"/>
              </p:ext>
            </p:extLst>
          </p:nvPr>
        </p:nvGraphicFramePr>
        <p:xfrm>
          <a:off x="848413" y="439107"/>
          <a:ext cx="9558778" cy="4328331"/>
        </p:xfrm>
        <a:graphic>
          <a:graphicData uri="http://schemas.openxmlformats.org/drawingml/2006/table">
            <a:tbl>
              <a:tblPr/>
              <a:tblGrid>
                <a:gridCol w="2168935">
                  <a:extLst>
                    <a:ext uri="{9D8B030D-6E8A-4147-A177-3AD203B41FA5}">
                      <a16:colId xmlns:a16="http://schemas.microsoft.com/office/drawing/2014/main" val="293222705"/>
                    </a:ext>
                  </a:extLst>
                </a:gridCol>
                <a:gridCol w="1066204">
                  <a:extLst>
                    <a:ext uri="{9D8B030D-6E8A-4147-A177-3AD203B41FA5}">
                      <a16:colId xmlns:a16="http://schemas.microsoft.com/office/drawing/2014/main" val="442530270"/>
                    </a:ext>
                  </a:extLst>
                </a:gridCol>
                <a:gridCol w="5015110">
                  <a:extLst>
                    <a:ext uri="{9D8B030D-6E8A-4147-A177-3AD203B41FA5}">
                      <a16:colId xmlns:a16="http://schemas.microsoft.com/office/drawing/2014/main" val="2130504945"/>
                    </a:ext>
                  </a:extLst>
                </a:gridCol>
                <a:gridCol w="1060225">
                  <a:extLst>
                    <a:ext uri="{9D8B030D-6E8A-4147-A177-3AD203B41FA5}">
                      <a16:colId xmlns:a16="http://schemas.microsoft.com/office/drawing/2014/main" val="3348064288"/>
                    </a:ext>
                  </a:extLst>
                </a:gridCol>
                <a:gridCol w="248304">
                  <a:extLst>
                    <a:ext uri="{9D8B030D-6E8A-4147-A177-3AD203B41FA5}">
                      <a16:colId xmlns:a16="http://schemas.microsoft.com/office/drawing/2014/main" val="587601564"/>
                    </a:ext>
                  </a:extLst>
                </a:gridCol>
              </a:tblGrid>
              <a:tr h="981353">
                <a:tc gridSpan="5">
                  <a:txBody>
                    <a:bodyPr/>
                    <a:lstStyle/>
                    <a:p>
                      <a:pPr algn="ctr"/>
                      <a:r>
                        <a:rPr lang="tr-TR" sz="1100" b="1" i="0">
                          <a:solidFill>
                            <a:srgbClr val="44536A"/>
                          </a:solidFill>
                          <a:effectLst/>
                          <a:latin typeface="Times New Roman" panose="02020603050405020304" pitchFamily="18" charset="0"/>
                        </a:rPr>
                        <a:t>VI SAYILI LİSTE (NİHAİ KULLANIM UYGULAMASI KAPSAMINDA İNDİRİMLİ GÜMRÜK VERGİSİNDEN FAYDALANACAK SİVİL HAVA TAŞITLARINDA KULLANILMAYA MAHSUS ÜRÜNLER)</a:t>
                      </a:r>
                      <a:endParaRPr lang="tr-TR" sz="900" i="1">
                        <a:solidFill>
                          <a:srgbClr val="44536A"/>
                        </a:solidFill>
                        <a:effectLst/>
                        <a:latin typeface="Arial" panose="020B0604020202020204" pitchFamily="34" charset="0"/>
                      </a:endParaRPr>
                    </a:p>
                  </a:txBody>
                  <a:tcPr marL="44450" marR="44450" marT="0" marB="0" anchor="ctr">
                    <a:lnL>
                      <a:noFill/>
                    </a:lnL>
                    <a:lnR>
                      <a:noFill/>
                    </a:lnR>
                    <a:lnT>
                      <a:noFill/>
                    </a:lnT>
                    <a:lnB w="12700" cap="flat" cmpd="sng" algn="ctr">
                      <a:solidFill>
                        <a:srgbClr val="000000"/>
                      </a:solidFill>
                      <a:prstDash val="dot"/>
                      <a:round/>
                      <a:headEnd type="none" w="med" len="med"/>
                      <a:tailEnd type="none" w="med" len="med"/>
                    </a:lnB>
                    <a:solidFill>
                      <a:srgbClr val="CC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29394940"/>
                  </a:ext>
                </a:extLst>
              </a:tr>
              <a:tr h="654235">
                <a:tc>
                  <a:txBody>
                    <a:bodyPr/>
                    <a:lstStyle/>
                    <a:p>
                      <a:r>
                        <a:rPr lang="tr-TR" sz="1100" b="1" i="0">
                          <a:solidFill>
                            <a:srgbClr val="000000"/>
                          </a:solidFill>
                          <a:effectLst/>
                          <a:latin typeface="Times New Roman" panose="02020603050405020304" pitchFamily="18" charset="0"/>
                        </a:rPr>
                        <a:t>G.T.P</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D9D9"/>
                    </a:solidFill>
                  </a:tcPr>
                </a:tc>
                <a:tc>
                  <a:txBody>
                    <a:bodyPr/>
                    <a:lstStyle/>
                    <a:p>
                      <a:pPr algn="ctr"/>
                      <a:r>
                        <a:rPr lang="tr-TR" sz="1100" b="1" i="0" dirty="0">
                          <a:solidFill>
                            <a:srgbClr val="000000"/>
                          </a:solidFill>
                          <a:effectLst/>
                          <a:latin typeface="Times New Roman" panose="02020603050405020304" pitchFamily="18" charset="0"/>
                        </a:rPr>
                        <a:t>DİPNOT</a:t>
                      </a:r>
                      <a:endParaRPr lang="tr-TR" sz="900" i="1" dirty="0">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D9D9"/>
                    </a:solidFill>
                  </a:tcPr>
                </a:tc>
                <a:tc>
                  <a:txBody>
                    <a:bodyPr/>
                    <a:lstStyle/>
                    <a:p>
                      <a:r>
                        <a:rPr lang="tr-TR" sz="1100" b="1" i="0" dirty="0">
                          <a:solidFill>
                            <a:srgbClr val="000000"/>
                          </a:solidFill>
                          <a:effectLst/>
                          <a:latin typeface="Times New Roman" panose="02020603050405020304" pitchFamily="18" charset="0"/>
                        </a:rPr>
                        <a:t>EŞYA TANIMI</a:t>
                      </a:r>
                      <a:endParaRPr lang="tr-TR" sz="900" i="1" dirty="0">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D9D9"/>
                    </a:solidFill>
                  </a:tcPr>
                </a:tc>
                <a:tc>
                  <a:txBody>
                    <a:bodyPr/>
                    <a:lstStyle/>
                    <a:p>
                      <a:pPr algn="ctr"/>
                      <a:r>
                        <a:rPr lang="tr-TR" sz="1100" b="1" i="0" dirty="0">
                          <a:solidFill>
                            <a:srgbClr val="000000"/>
                          </a:solidFill>
                          <a:effectLst/>
                          <a:latin typeface="Times New Roman" panose="02020603050405020304" pitchFamily="18" charset="0"/>
                        </a:rPr>
                        <a:t>GV</a:t>
                      </a:r>
                      <a:br>
                        <a:rPr lang="tr-TR" sz="1100" b="1" i="0" dirty="0">
                          <a:solidFill>
                            <a:srgbClr val="000000"/>
                          </a:solidFill>
                          <a:effectLst/>
                          <a:latin typeface="Times New Roman" panose="02020603050405020304" pitchFamily="18" charset="0"/>
                        </a:rPr>
                      </a:br>
                      <a:r>
                        <a:rPr lang="tr-TR" sz="1100" b="1" i="0" dirty="0">
                          <a:solidFill>
                            <a:srgbClr val="000000"/>
                          </a:solidFill>
                          <a:effectLst/>
                          <a:latin typeface="Times New Roman" panose="02020603050405020304" pitchFamily="18" charset="0"/>
                        </a:rPr>
                        <a:t>(%)</a:t>
                      </a:r>
                      <a:endParaRPr lang="tr-TR" sz="900" i="1" dirty="0">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D9D9"/>
                    </a:solidFill>
                  </a:tcPr>
                </a:tc>
                <a:tc>
                  <a:txBody>
                    <a:bodyPr/>
                    <a:lstStyle/>
                    <a:p>
                      <a:r>
                        <a:rPr lang="tr-TR" sz="900" i="1">
                          <a:solidFill>
                            <a:srgbClr val="44536A"/>
                          </a:solidFill>
                          <a:effectLst/>
                          <a:latin typeface="Arial" panose="020B0604020202020204" pitchFamily="34" charset="0"/>
                        </a:rPr>
                        <a:t> </a:t>
                      </a:r>
                    </a:p>
                  </a:txBody>
                  <a:tcPr marL="0" marR="0" marT="0" marB="0" anchor="ctr">
                    <a:lnL w="12700" cap="flat" cmpd="sng" algn="ctr">
                      <a:solidFill>
                        <a:srgbClr val="000000"/>
                      </a:solidFill>
                      <a:prstDash val="dot"/>
                      <a:round/>
                      <a:headEnd type="none" w="med" len="med"/>
                      <a:tailEnd type="none" w="med" len="med"/>
                    </a:lnL>
                    <a:lnR>
                      <a:noFill/>
                    </a:lnR>
                    <a:lnT>
                      <a:noFill/>
                    </a:lnT>
                    <a:lnB>
                      <a:noFill/>
                    </a:lnB>
                    <a:solidFill>
                      <a:srgbClr val="CCFFFF"/>
                    </a:solidFill>
                  </a:tcPr>
                </a:tc>
                <a:extLst>
                  <a:ext uri="{0D108BD9-81ED-4DB2-BD59-A6C34878D82A}">
                    <a16:rowId xmlns:a16="http://schemas.microsoft.com/office/drawing/2014/main" val="2856186752"/>
                  </a:ext>
                </a:extLst>
              </a:tr>
              <a:tr h="327118">
                <a:tc>
                  <a:txBody>
                    <a:bodyPr/>
                    <a:lstStyle/>
                    <a:p>
                      <a:r>
                        <a:rPr lang="tr-TR" sz="1100" i="0" dirty="0" smtClean="0">
                          <a:solidFill>
                            <a:srgbClr val="44536A"/>
                          </a:solidFill>
                          <a:effectLst/>
                          <a:latin typeface="Times New Roman" panose="02020603050405020304" pitchFamily="18" charset="0"/>
                        </a:rPr>
                        <a:t>3917.21.90.00.00 (Plastikten</a:t>
                      </a:r>
                      <a:r>
                        <a:rPr lang="tr-TR" sz="1100" i="0" baseline="0" dirty="0" smtClean="0">
                          <a:solidFill>
                            <a:srgbClr val="44536A"/>
                          </a:solidFill>
                          <a:effectLst/>
                          <a:latin typeface="Times New Roman" panose="02020603050405020304" pitchFamily="18" charset="0"/>
                        </a:rPr>
                        <a:t> Hortumlar ve Borular)</a:t>
                      </a:r>
                      <a:endParaRPr lang="tr-TR" sz="900" i="1" dirty="0">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Bağlantı elemanları ile birlikte olanlar</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900" i="1">
                          <a:solidFill>
                            <a:srgbClr val="44536A"/>
                          </a:solidFill>
                          <a:effectLst/>
                          <a:latin typeface="Arial" panose="020B0604020202020204" pitchFamily="34" charset="0"/>
                        </a:rPr>
                        <a:t> </a:t>
                      </a:r>
                    </a:p>
                  </a:txBody>
                  <a:tcPr marL="0" marR="0" marT="0" marB="0" anchor="ctr">
                    <a:lnL w="12700" cap="flat" cmpd="sng" algn="ctr">
                      <a:solidFill>
                        <a:srgbClr val="000000"/>
                      </a:solidFill>
                      <a:prstDash val="dot"/>
                      <a:round/>
                      <a:headEnd type="none" w="med" len="med"/>
                      <a:tailEnd type="none" w="med" len="med"/>
                    </a:lnL>
                    <a:lnR>
                      <a:noFill/>
                    </a:lnR>
                    <a:lnT>
                      <a:noFill/>
                    </a:lnT>
                    <a:lnB>
                      <a:noFill/>
                    </a:lnB>
                    <a:solidFill>
                      <a:srgbClr val="CCFFFF"/>
                    </a:solidFill>
                  </a:tcPr>
                </a:tc>
                <a:extLst>
                  <a:ext uri="{0D108BD9-81ED-4DB2-BD59-A6C34878D82A}">
                    <a16:rowId xmlns:a16="http://schemas.microsoft.com/office/drawing/2014/main" val="64720578"/>
                  </a:ext>
                </a:extLst>
              </a:tr>
              <a:tr h="327118">
                <a:tc>
                  <a:txBody>
                    <a:bodyPr/>
                    <a:lstStyle/>
                    <a:p>
                      <a:r>
                        <a:rPr lang="tr-TR" sz="1100" i="0">
                          <a:solidFill>
                            <a:srgbClr val="44536A"/>
                          </a:solidFill>
                          <a:effectLst/>
                          <a:latin typeface="Times New Roman" panose="02020603050405020304" pitchFamily="18" charset="0"/>
                        </a:rPr>
                        <a:t>3917.22.90.00.00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Bağlantı elemanları ile birlikte olanlar</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900" i="1">
                          <a:solidFill>
                            <a:srgbClr val="44536A"/>
                          </a:solidFill>
                          <a:effectLst/>
                          <a:latin typeface="Arial" panose="020B0604020202020204" pitchFamily="34" charset="0"/>
                        </a:rPr>
                        <a:t> </a:t>
                      </a:r>
                    </a:p>
                  </a:txBody>
                  <a:tcPr marL="0" marR="0" marT="0" marB="0" anchor="ctr">
                    <a:lnL w="12700" cap="flat" cmpd="sng" algn="ctr">
                      <a:solidFill>
                        <a:srgbClr val="000000"/>
                      </a:solidFill>
                      <a:prstDash val="dot"/>
                      <a:round/>
                      <a:headEnd type="none" w="med" len="med"/>
                      <a:tailEnd type="none" w="med" len="med"/>
                    </a:lnL>
                    <a:lnR>
                      <a:noFill/>
                    </a:lnR>
                    <a:lnT>
                      <a:noFill/>
                    </a:lnT>
                    <a:lnB>
                      <a:noFill/>
                    </a:lnB>
                    <a:solidFill>
                      <a:srgbClr val="CCFFFF"/>
                    </a:solidFill>
                  </a:tcPr>
                </a:tc>
                <a:extLst>
                  <a:ext uri="{0D108BD9-81ED-4DB2-BD59-A6C34878D82A}">
                    <a16:rowId xmlns:a16="http://schemas.microsoft.com/office/drawing/2014/main" val="2924895572"/>
                  </a:ext>
                </a:extLst>
              </a:tr>
              <a:tr h="327118">
                <a:tc>
                  <a:txBody>
                    <a:bodyPr/>
                    <a:lstStyle/>
                    <a:p>
                      <a:r>
                        <a:rPr lang="tr-TR" sz="1100" i="0">
                          <a:solidFill>
                            <a:srgbClr val="44536A"/>
                          </a:solidFill>
                          <a:effectLst/>
                          <a:latin typeface="Times New Roman" panose="02020603050405020304" pitchFamily="18" charset="0"/>
                        </a:rPr>
                        <a:t>3917.23.90.00.00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Bağlantı elemanları ile birlikte olanlar</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900" i="1" dirty="0">
                          <a:solidFill>
                            <a:srgbClr val="44536A"/>
                          </a:solidFill>
                          <a:effectLst/>
                          <a:latin typeface="Arial" panose="020B0604020202020204" pitchFamily="34" charset="0"/>
                        </a:rPr>
                        <a:t> </a:t>
                      </a:r>
                    </a:p>
                  </a:txBody>
                  <a:tcPr marL="0" marR="0" marT="0" marB="0" anchor="ctr">
                    <a:lnL w="12700" cap="flat" cmpd="sng" algn="ctr">
                      <a:solidFill>
                        <a:srgbClr val="000000"/>
                      </a:solidFill>
                      <a:prstDash val="dot"/>
                      <a:round/>
                      <a:headEnd type="none" w="med" len="med"/>
                      <a:tailEnd type="none" w="med" len="med"/>
                    </a:lnL>
                    <a:lnR>
                      <a:noFill/>
                    </a:lnR>
                    <a:lnT>
                      <a:noFill/>
                    </a:lnT>
                    <a:lnB>
                      <a:noFill/>
                    </a:lnB>
                    <a:solidFill>
                      <a:srgbClr val="CCFFFF"/>
                    </a:solidFill>
                  </a:tcPr>
                </a:tc>
                <a:extLst>
                  <a:ext uri="{0D108BD9-81ED-4DB2-BD59-A6C34878D82A}">
                    <a16:rowId xmlns:a16="http://schemas.microsoft.com/office/drawing/2014/main" val="1056426629"/>
                  </a:ext>
                </a:extLst>
              </a:tr>
              <a:tr h="327118">
                <a:tc>
                  <a:txBody>
                    <a:bodyPr/>
                    <a:lstStyle/>
                    <a:p>
                      <a:r>
                        <a:rPr lang="tr-TR" sz="1100" i="0">
                          <a:solidFill>
                            <a:srgbClr val="44536A"/>
                          </a:solidFill>
                          <a:effectLst/>
                          <a:latin typeface="Times New Roman" panose="02020603050405020304" pitchFamily="18" charset="0"/>
                        </a:rPr>
                        <a:t>3917.33.00.00.00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Bağlantı elemanları ile birlikte olanlar</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900" i="1">
                          <a:solidFill>
                            <a:srgbClr val="44536A"/>
                          </a:solidFill>
                          <a:effectLst/>
                          <a:latin typeface="Arial" panose="020B0604020202020204" pitchFamily="34" charset="0"/>
                        </a:rPr>
                        <a:t> </a:t>
                      </a:r>
                    </a:p>
                  </a:txBody>
                  <a:tcPr marL="0" marR="0" marT="0" marB="0" anchor="ctr">
                    <a:lnL w="12700" cap="flat" cmpd="sng" algn="ctr">
                      <a:solidFill>
                        <a:srgbClr val="000000"/>
                      </a:solidFill>
                      <a:prstDash val="dot"/>
                      <a:round/>
                      <a:headEnd type="none" w="med" len="med"/>
                      <a:tailEnd type="none" w="med" len="med"/>
                    </a:lnL>
                    <a:lnR>
                      <a:noFill/>
                    </a:lnR>
                    <a:lnT>
                      <a:noFill/>
                    </a:lnT>
                    <a:lnB>
                      <a:noFill/>
                    </a:lnB>
                    <a:solidFill>
                      <a:srgbClr val="CCFFFF"/>
                    </a:solidFill>
                  </a:tcPr>
                </a:tc>
                <a:extLst>
                  <a:ext uri="{0D108BD9-81ED-4DB2-BD59-A6C34878D82A}">
                    <a16:rowId xmlns:a16="http://schemas.microsoft.com/office/drawing/2014/main" val="2132340430"/>
                  </a:ext>
                </a:extLst>
              </a:tr>
              <a:tr h="327118">
                <a:tc>
                  <a:txBody>
                    <a:bodyPr/>
                    <a:lstStyle/>
                    <a:p>
                      <a:r>
                        <a:rPr lang="tr-TR" sz="1100" i="0" dirty="0" smtClean="0">
                          <a:solidFill>
                            <a:srgbClr val="44536A"/>
                          </a:solidFill>
                          <a:effectLst/>
                          <a:latin typeface="Times New Roman" panose="02020603050405020304" pitchFamily="18" charset="0"/>
                        </a:rPr>
                        <a:t>7413.00 (bakır tel kablo)</a:t>
                      </a:r>
                      <a:endParaRPr lang="tr-TR" sz="900" i="1" dirty="0">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Bağlantı elemanları ile birlikte olanlar</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900" i="1">
                          <a:solidFill>
                            <a:srgbClr val="44536A"/>
                          </a:solidFill>
                          <a:effectLst/>
                          <a:latin typeface="Arial" panose="020B0604020202020204" pitchFamily="34" charset="0"/>
                        </a:rPr>
                        <a:t> </a:t>
                      </a:r>
                    </a:p>
                  </a:txBody>
                  <a:tcPr marL="0" marR="0" marT="0" marB="0" anchor="ctr">
                    <a:lnL w="12700" cap="flat" cmpd="sng" algn="ctr">
                      <a:solidFill>
                        <a:srgbClr val="000000"/>
                      </a:solidFill>
                      <a:prstDash val="dot"/>
                      <a:round/>
                      <a:headEnd type="none" w="med" len="med"/>
                      <a:tailEnd type="none" w="med" len="med"/>
                    </a:lnL>
                    <a:lnR>
                      <a:noFill/>
                    </a:lnR>
                    <a:lnT>
                      <a:noFill/>
                    </a:lnT>
                    <a:lnB>
                      <a:noFill/>
                    </a:lnB>
                    <a:solidFill>
                      <a:srgbClr val="CCFFFF"/>
                    </a:solidFill>
                  </a:tcPr>
                </a:tc>
                <a:extLst>
                  <a:ext uri="{0D108BD9-81ED-4DB2-BD59-A6C34878D82A}">
                    <a16:rowId xmlns:a16="http://schemas.microsoft.com/office/drawing/2014/main" val="1588294572"/>
                  </a:ext>
                </a:extLst>
              </a:tr>
              <a:tr h="327118">
                <a:tc>
                  <a:txBody>
                    <a:bodyPr/>
                    <a:lstStyle/>
                    <a:p>
                      <a:r>
                        <a:rPr lang="tr-TR" sz="1100" i="0" dirty="0">
                          <a:solidFill>
                            <a:srgbClr val="44536A"/>
                          </a:solidFill>
                          <a:effectLst/>
                          <a:latin typeface="Times New Roman" panose="02020603050405020304" pitchFamily="18" charset="0"/>
                        </a:rPr>
                        <a:t>8307.10, </a:t>
                      </a:r>
                      <a:r>
                        <a:rPr lang="tr-TR" sz="1100" i="0" dirty="0" smtClean="0">
                          <a:solidFill>
                            <a:srgbClr val="44536A"/>
                          </a:solidFill>
                          <a:effectLst/>
                          <a:latin typeface="Times New Roman" panose="02020603050405020304" pitchFamily="18" charset="0"/>
                        </a:rPr>
                        <a:t>8307.90 (adi metallerden eğilip bükülen borular)</a:t>
                      </a:r>
                      <a:endParaRPr lang="tr-TR" sz="900" i="1" dirty="0">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Bağlantı elemanları ile birlikte olanlar</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900" i="1">
                          <a:solidFill>
                            <a:srgbClr val="44536A"/>
                          </a:solidFill>
                          <a:effectLst/>
                          <a:latin typeface="Arial" panose="020B0604020202020204" pitchFamily="34" charset="0"/>
                        </a:rPr>
                        <a:t> </a:t>
                      </a:r>
                    </a:p>
                  </a:txBody>
                  <a:tcPr marL="0" marR="0" marT="0" marB="0" anchor="ctr">
                    <a:lnL w="12700" cap="flat" cmpd="sng" algn="ctr">
                      <a:solidFill>
                        <a:srgbClr val="000000"/>
                      </a:solidFill>
                      <a:prstDash val="dot"/>
                      <a:round/>
                      <a:headEnd type="none" w="med" len="med"/>
                      <a:tailEnd type="none" w="med" len="med"/>
                    </a:lnL>
                    <a:lnR>
                      <a:noFill/>
                    </a:lnR>
                    <a:lnT>
                      <a:noFill/>
                    </a:lnT>
                    <a:lnB>
                      <a:noFill/>
                    </a:lnB>
                    <a:solidFill>
                      <a:srgbClr val="CCFFFF"/>
                    </a:solidFill>
                  </a:tcPr>
                </a:tc>
                <a:extLst>
                  <a:ext uri="{0D108BD9-81ED-4DB2-BD59-A6C34878D82A}">
                    <a16:rowId xmlns:a16="http://schemas.microsoft.com/office/drawing/2014/main" val="3077372882"/>
                  </a:ext>
                </a:extLst>
              </a:tr>
              <a:tr h="713711">
                <a:tc>
                  <a:txBody>
                    <a:bodyPr/>
                    <a:lstStyle/>
                    <a:p>
                      <a:r>
                        <a:rPr lang="tr-TR" sz="1100" i="0">
                          <a:solidFill>
                            <a:srgbClr val="44536A"/>
                          </a:solidFill>
                          <a:effectLst/>
                          <a:latin typeface="Times New Roman" panose="02020603050405020304" pitchFamily="18" charset="0"/>
                        </a:rPr>
                        <a:t>3926.90, 4016.99</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dirty="0">
                          <a:solidFill>
                            <a:srgbClr val="44536A"/>
                          </a:solidFill>
                          <a:effectLst/>
                          <a:latin typeface="Times New Roman" panose="02020603050405020304" pitchFamily="18" charset="0"/>
                        </a:rPr>
                        <a:t>Teknik işlerde kullanılanlar</a:t>
                      </a:r>
                      <a:endParaRPr lang="tr-TR" sz="900" i="1" dirty="0">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endParaRPr lang="tr-TR" dirty="0"/>
                    </a:p>
                  </a:txBody>
                  <a:tcPr>
                    <a:lnL w="12700" cap="flat" cmpd="sng" algn="ctr">
                      <a:solidFill>
                        <a:srgbClr val="000000"/>
                      </a:solidFill>
                      <a:prstDash val="dot"/>
                      <a:round/>
                      <a:headEnd type="none" w="med" len="med"/>
                      <a:tailEnd type="none" w="med" len="med"/>
                    </a:lnL>
                    <a:lnT>
                      <a:noFill/>
                    </a:lnT>
                  </a:tcPr>
                </a:tc>
                <a:extLst>
                  <a:ext uri="{0D108BD9-81ED-4DB2-BD59-A6C34878D82A}">
                    <a16:rowId xmlns:a16="http://schemas.microsoft.com/office/drawing/2014/main" val="277229380"/>
                  </a:ext>
                </a:extLst>
              </a:tr>
            </a:tbl>
          </a:graphicData>
        </a:graphic>
      </p:graphicFrame>
      <p:graphicFrame>
        <p:nvGraphicFramePr>
          <p:cNvPr id="4" name="Tablo 3"/>
          <p:cNvGraphicFramePr>
            <a:graphicFrameLocks noGrp="1"/>
          </p:cNvGraphicFramePr>
          <p:nvPr>
            <p:extLst>
              <p:ext uri="{D42A27DB-BD31-4B8C-83A1-F6EECF244321}">
                <p14:modId xmlns:p14="http://schemas.microsoft.com/office/powerpoint/2010/main" val="3664072376"/>
              </p:ext>
            </p:extLst>
          </p:nvPr>
        </p:nvGraphicFramePr>
        <p:xfrm>
          <a:off x="848413" y="4751115"/>
          <a:ext cx="9426803" cy="1386704"/>
        </p:xfrm>
        <a:graphic>
          <a:graphicData uri="http://schemas.openxmlformats.org/drawingml/2006/table">
            <a:tbl>
              <a:tblPr/>
              <a:tblGrid>
                <a:gridCol w="2175486">
                  <a:extLst>
                    <a:ext uri="{9D8B030D-6E8A-4147-A177-3AD203B41FA5}">
                      <a16:colId xmlns:a16="http://schemas.microsoft.com/office/drawing/2014/main" val="963480438"/>
                    </a:ext>
                  </a:extLst>
                </a:gridCol>
                <a:gridCol w="1069425">
                  <a:extLst>
                    <a:ext uri="{9D8B030D-6E8A-4147-A177-3AD203B41FA5}">
                      <a16:colId xmlns:a16="http://schemas.microsoft.com/office/drawing/2014/main" val="3723358513"/>
                    </a:ext>
                  </a:extLst>
                </a:gridCol>
                <a:gridCol w="5030258">
                  <a:extLst>
                    <a:ext uri="{9D8B030D-6E8A-4147-A177-3AD203B41FA5}">
                      <a16:colId xmlns:a16="http://schemas.microsoft.com/office/drawing/2014/main" val="4031969837"/>
                    </a:ext>
                  </a:extLst>
                </a:gridCol>
                <a:gridCol w="962148">
                  <a:extLst>
                    <a:ext uri="{9D8B030D-6E8A-4147-A177-3AD203B41FA5}">
                      <a16:colId xmlns:a16="http://schemas.microsoft.com/office/drawing/2014/main" val="1677907270"/>
                    </a:ext>
                  </a:extLst>
                </a:gridCol>
                <a:gridCol w="189486">
                  <a:extLst>
                    <a:ext uri="{9D8B030D-6E8A-4147-A177-3AD203B41FA5}">
                      <a16:colId xmlns:a16="http://schemas.microsoft.com/office/drawing/2014/main" val="461254317"/>
                    </a:ext>
                  </a:extLst>
                </a:gridCol>
              </a:tblGrid>
              <a:tr h="373312">
                <a:tc>
                  <a:txBody>
                    <a:bodyPr/>
                    <a:lstStyle/>
                    <a:p>
                      <a:r>
                        <a:rPr lang="tr-TR" sz="1100" i="0" dirty="0">
                          <a:solidFill>
                            <a:srgbClr val="44536A"/>
                          </a:solidFill>
                          <a:effectLst/>
                          <a:latin typeface="Times New Roman" panose="02020603050405020304" pitchFamily="18" charset="0"/>
                        </a:rPr>
                        <a:t>9405.11, 9405.19, 9405.61, </a:t>
                      </a:r>
                      <a:r>
                        <a:rPr lang="tr-TR" sz="1100" i="0" dirty="0" smtClean="0">
                          <a:solidFill>
                            <a:srgbClr val="44536A"/>
                          </a:solidFill>
                          <a:effectLst/>
                          <a:latin typeface="Times New Roman" panose="02020603050405020304" pitchFamily="18" charset="0"/>
                        </a:rPr>
                        <a:t> 9405.69 (aydınlatma cihazları)</a:t>
                      </a:r>
                      <a:endParaRPr lang="tr-TR" sz="900" i="1" dirty="0">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Plastikten veya adi metalden olanlar</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CCFFFF"/>
                    </a:solidFill>
                  </a:tcPr>
                </a:tc>
                <a:tc>
                  <a:txBody>
                    <a:bodyPr/>
                    <a:lstStyle/>
                    <a:p>
                      <a:r>
                        <a:rPr lang="tr-TR" sz="900" i="1">
                          <a:solidFill>
                            <a:srgbClr val="44536A"/>
                          </a:solidFill>
                          <a:effectLst/>
                          <a:latin typeface="Arial" panose="020B0604020202020204" pitchFamily="34" charset="0"/>
                        </a:rPr>
                        <a:t> </a:t>
                      </a:r>
                    </a:p>
                  </a:txBody>
                  <a:tcPr marL="0" marR="0" marT="0" marB="0" anchor="ctr">
                    <a:lnL w="12700" cap="flat" cmpd="sng" algn="ctr">
                      <a:solidFill>
                        <a:srgbClr val="000000"/>
                      </a:solidFill>
                      <a:prstDash val="dot"/>
                      <a:round/>
                      <a:headEnd type="none" w="med" len="med"/>
                      <a:tailEnd type="none" w="med" len="med"/>
                    </a:lnL>
                    <a:lnR>
                      <a:noFill/>
                    </a:lnR>
                    <a:lnT>
                      <a:noFill/>
                    </a:lnT>
                    <a:lnB>
                      <a:noFill/>
                    </a:lnB>
                    <a:solidFill>
                      <a:srgbClr val="CCFFFF"/>
                    </a:solidFill>
                  </a:tcPr>
                </a:tc>
                <a:extLst>
                  <a:ext uri="{0D108BD9-81ED-4DB2-BD59-A6C34878D82A}">
                    <a16:rowId xmlns:a16="http://schemas.microsoft.com/office/drawing/2014/main" val="3715906163"/>
                  </a:ext>
                </a:extLst>
              </a:tr>
              <a:tr h="373312">
                <a:tc>
                  <a:txBody>
                    <a:bodyPr/>
                    <a:lstStyle/>
                    <a:p>
                      <a:r>
                        <a:rPr lang="tr-TR" sz="1100" i="0">
                          <a:solidFill>
                            <a:srgbClr val="44536A"/>
                          </a:solidFill>
                          <a:effectLst/>
                          <a:latin typeface="Times New Roman" panose="02020603050405020304" pitchFamily="18" charset="0"/>
                        </a:rPr>
                        <a:t>9405.92, 9405.99</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9405.11, 9405 19, 9405 61 veya 9405.69 alt pozisyonunun plastikten veya adi metalden olan parçaları</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900" i="1">
                          <a:solidFill>
                            <a:srgbClr val="44536A"/>
                          </a:solidFill>
                          <a:effectLst/>
                          <a:latin typeface="Arial" panose="020B0604020202020204" pitchFamily="34" charset="0"/>
                        </a:rPr>
                        <a:t> </a:t>
                      </a:r>
                    </a:p>
                  </a:txBody>
                  <a:tcPr marL="0" marR="0" marT="0" marB="0" anchor="ctr">
                    <a:lnL w="12700" cap="flat" cmpd="sng" algn="ctr">
                      <a:solidFill>
                        <a:srgbClr val="000000"/>
                      </a:solidFill>
                      <a:prstDash val="dot"/>
                      <a:round/>
                      <a:headEnd type="none" w="med" len="med"/>
                      <a:tailEnd type="none" w="med" len="med"/>
                    </a:lnL>
                    <a:lnR>
                      <a:noFill/>
                    </a:lnR>
                    <a:lnT>
                      <a:noFill/>
                    </a:lnT>
                    <a:lnB w="12700" cap="flat" cmpd="sng" algn="ctr">
                      <a:solidFill>
                        <a:srgbClr val="000000"/>
                      </a:solidFill>
                      <a:prstDash val="dot"/>
                      <a:round/>
                      <a:headEnd type="none" w="med" len="med"/>
                      <a:tailEnd type="none" w="med" len="med"/>
                    </a:lnB>
                    <a:solidFill>
                      <a:srgbClr val="CCFFFF"/>
                    </a:solidFill>
                  </a:tcPr>
                </a:tc>
                <a:extLst>
                  <a:ext uri="{0D108BD9-81ED-4DB2-BD59-A6C34878D82A}">
                    <a16:rowId xmlns:a16="http://schemas.microsoft.com/office/drawing/2014/main" val="1889800824"/>
                  </a:ext>
                </a:extLst>
              </a:tr>
              <a:tr h="548795">
                <a:tc gridSpan="5">
                  <a:txBody>
                    <a:bodyPr/>
                    <a:lstStyle/>
                    <a:p>
                      <a:r>
                        <a:rPr lang="tr-TR" sz="1400" i="0" dirty="0">
                          <a:solidFill>
                            <a:srgbClr val="44536A"/>
                          </a:solidFill>
                          <a:effectLst/>
                          <a:latin typeface="Times New Roman" panose="02020603050405020304" pitchFamily="18" charset="0"/>
                        </a:rPr>
                        <a:t>(</a:t>
                      </a:r>
                      <a:r>
                        <a:rPr lang="tr-TR" sz="1400" b="1" i="0" dirty="0">
                          <a:solidFill>
                            <a:srgbClr val="FF0000"/>
                          </a:solidFill>
                          <a:effectLst/>
                          <a:latin typeface="Times New Roman" panose="02020603050405020304" pitchFamily="18" charset="0"/>
                        </a:rPr>
                        <a:t>*): Bu listede yer alan </a:t>
                      </a:r>
                      <a:r>
                        <a:rPr lang="tr-TR" sz="1400" b="1" i="0" dirty="0" smtClean="0">
                          <a:solidFill>
                            <a:srgbClr val="FF0000"/>
                          </a:solidFill>
                          <a:effectLst/>
                          <a:latin typeface="Times New Roman" panose="02020603050405020304" pitchFamily="18" charset="0"/>
                        </a:rPr>
                        <a:t>G.T.P‘ </a:t>
                      </a:r>
                      <a:r>
                        <a:rPr lang="tr-TR" sz="1400" b="1" i="0" dirty="0" err="1" smtClean="0">
                          <a:solidFill>
                            <a:srgbClr val="FF0000"/>
                          </a:solidFill>
                          <a:effectLst/>
                          <a:latin typeface="Times New Roman" panose="02020603050405020304" pitchFamily="18" charset="0"/>
                        </a:rPr>
                        <a:t>lerde</a:t>
                      </a:r>
                      <a:r>
                        <a:rPr lang="tr-TR" sz="1400" b="1" i="0" dirty="0" smtClean="0">
                          <a:solidFill>
                            <a:srgbClr val="FF0000"/>
                          </a:solidFill>
                          <a:effectLst/>
                          <a:latin typeface="Times New Roman" panose="02020603050405020304" pitchFamily="18" charset="0"/>
                        </a:rPr>
                        <a:t> </a:t>
                      </a:r>
                      <a:r>
                        <a:rPr lang="tr-TR" sz="1400" b="1" i="0" dirty="0">
                          <a:solidFill>
                            <a:srgbClr val="FF0000"/>
                          </a:solidFill>
                          <a:effectLst/>
                          <a:latin typeface="Times New Roman" panose="02020603050405020304" pitchFamily="18" charset="0"/>
                        </a:rPr>
                        <a:t>sadece Eşya Tanımı sütununda belirtilenler ürünlerin için sivil hava taşıtlarında kullanılmak kaydıyla yapılan ithalatında gümrük vergisi vergi oranı düşürülmüştür. Bu maddeler gümrük mevzuatının nihai kullanıma ilişkin hükümlerine tabidir.</a:t>
                      </a:r>
                      <a:endParaRPr lang="tr-TR" sz="1400" b="1" i="1" dirty="0">
                        <a:solidFill>
                          <a:srgbClr val="FF0000"/>
                        </a:solidFill>
                        <a:effectLst/>
                        <a:latin typeface="Arial" panose="020B0604020202020204" pitchFamily="34" charset="0"/>
                      </a:endParaRPr>
                    </a:p>
                  </a:txBody>
                  <a:tcPr marL="44450" marR="44450"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033967676"/>
                  </a:ext>
                </a:extLst>
              </a:tr>
            </a:tbl>
          </a:graphicData>
        </a:graphic>
      </p:graphicFrame>
    </p:spTree>
    <p:extLst>
      <p:ext uri="{BB962C8B-B14F-4D97-AF65-F5344CB8AC3E}">
        <p14:creationId xmlns:p14="http://schemas.microsoft.com/office/powerpoint/2010/main" val="1955768066"/>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lstStyle/>
          <a:p>
            <a:pPr marL="0" indent="0">
              <a:buNone/>
            </a:pPr>
            <a:endParaRPr lang="tr-TR" sz="3600" dirty="0">
              <a:solidFill>
                <a:srgbClr val="FF0000"/>
              </a:solidFill>
            </a:endParaRP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o 6"/>
          <p:cNvGraphicFramePr>
            <a:graphicFrameLocks noGrp="1"/>
          </p:cNvGraphicFramePr>
          <p:nvPr>
            <p:extLst>
              <p:ext uri="{D42A27DB-BD31-4B8C-83A1-F6EECF244321}">
                <p14:modId xmlns:p14="http://schemas.microsoft.com/office/powerpoint/2010/main" val="1009200903"/>
              </p:ext>
            </p:extLst>
          </p:nvPr>
        </p:nvGraphicFramePr>
        <p:xfrm>
          <a:off x="612742" y="669304"/>
          <a:ext cx="8656353" cy="1480008"/>
        </p:xfrm>
        <a:graphic>
          <a:graphicData uri="http://schemas.openxmlformats.org/drawingml/2006/table">
            <a:tbl>
              <a:tblPr/>
              <a:tblGrid>
                <a:gridCol w="1858735">
                  <a:extLst>
                    <a:ext uri="{9D8B030D-6E8A-4147-A177-3AD203B41FA5}">
                      <a16:colId xmlns:a16="http://schemas.microsoft.com/office/drawing/2014/main" val="1254303087"/>
                    </a:ext>
                  </a:extLst>
                </a:gridCol>
                <a:gridCol w="2975154">
                  <a:extLst>
                    <a:ext uri="{9D8B030D-6E8A-4147-A177-3AD203B41FA5}">
                      <a16:colId xmlns:a16="http://schemas.microsoft.com/office/drawing/2014/main" val="2114105178"/>
                    </a:ext>
                  </a:extLst>
                </a:gridCol>
                <a:gridCol w="2588906">
                  <a:extLst>
                    <a:ext uri="{9D8B030D-6E8A-4147-A177-3AD203B41FA5}">
                      <a16:colId xmlns:a16="http://schemas.microsoft.com/office/drawing/2014/main" val="4238428138"/>
                    </a:ext>
                  </a:extLst>
                </a:gridCol>
                <a:gridCol w="1233558">
                  <a:extLst>
                    <a:ext uri="{9D8B030D-6E8A-4147-A177-3AD203B41FA5}">
                      <a16:colId xmlns:a16="http://schemas.microsoft.com/office/drawing/2014/main" val="4086507696"/>
                    </a:ext>
                  </a:extLst>
                </a:gridCol>
              </a:tblGrid>
              <a:tr h="592003">
                <a:tc gridSpan="4">
                  <a:txBody>
                    <a:bodyPr/>
                    <a:lstStyle/>
                    <a:p>
                      <a:pPr algn="ctr"/>
                      <a:r>
                        <a:rPr lang="tr-TR" sz="1100" b="1" i="0">
                          <a:solidFill>
                            <a:srgbClr val="000000"/>
                          </a:solidFill>
                          <a:effectLst/>
                          <a:latin typeface="Times New Roman" panose="02020603050405020304" pitchFamily="18" charset="0"/>
                        </a:rPr>
                        <a:t>VII SAYILI LİSTE (NİHAİ KULLANIM UYGULAMASI KAPSAMINDA İNDİRİMLİ GÜMRÜK VERGİSİNDEN FAYDALANACAK TARIM ÜRÜNLERİ)</a:t>
                      </a:r>
                      <a:endParaRPr lang="tr-TR" sz="900" i="1">
                        <a:solidFill>
                          <a:srgbClr val="44536A"/>
                        </a:solidFill>
                        <a:effectLst/>
                        <a:latin typeface="Arial" panose="020B0604020202020204" pitchFamily="34" charset="0"/>
                      </a:endParaRPr>
                    </a:p>
                  </a:txBody>
                  <a:tcPr marL="44450" marR="44450" marT="0" marB="0" anchor="ctr">
                    <a:lnL>
                      <a:noFill/>
                    </a:lnL>
                    <a:lnR>
                      <a:noFill/>
                    </a:lnR>
                    <a:lnT>
                      <a:noFill/>
                    </a:lnT>
                    <a:lnB>
                      <a:noFill/>
                    </a:lnB>
                    <a:solidFill>
                      <a:srgbClr val="CCFFFF"/>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47347209"/>
                  </a:ext>
                </a:extLst>
              </a:tr>
              <a:tr h="888005">
                <a:tc>
                  <a:txBody>
                    <a:bodyPr/>
                    <a:lstStyle/>
                    <a:p>
                      <a:r>
                        <a:rPr lang="tr-TR" sz="1100" b="1" i="0">
                          <a:solidFill>
                            <a:srgbClr val="000000"/>
                          </a:solidFill>
                          <a:effectLst/>
                          <a:latin typeface="Times New Roman" panose="02020603050405020304" pitchFamily="18" charset="0"/>
                        </a:rPr>
                        <a:t>G.T.İ.P</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D9D9D9"/>
                    </a:solidFill>
                  </a:tcPr>
                </a:tc>
                <a:tc>
                  <a:txBody>
                    <a:bodyPr/>
                    <a:lstStyle/>
                    <a:p>
                      <a:r>
                        <a:rPr lang="tr-TR" sz="1100" b="1" i="0">
                          <a:solidFill>
                            <a:srgbClr val="000000"/>
                          </a:solidFill>
                          <a:effectLst/>
                          <a:latin typeface="Times New Roman" panose="02020603050405020304" pitchFamily="18" charset="0"/>
                        </a:rPr>
                        <a:t>EŞYA TANIMI</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D9D9D9"/>
                    </a:solidFill>
                  </a:tcPr>
                </a:tc>
                <a:tc>
                  <a:txBody>
                    <a:bodyPr/>
                    <a:lstStyle/>
                    <a:p>
                      <a:pPr algn="ctr"/>
                      <a:r>
                        <a:rPr lang="tr-TR" sz="1100" b="1" i="0">
                          <a:solidFill>
                            <a:srgbClr val="000000"/>
                          </a:solidFill>
                          <a:effectLst/>
                          <a:latin typeface="Times New Roman" panose="02020603050405020304" pitchFamily="18" charset="0"/>
                        </a:rPr>
                        <a:t>ÜRETİMİ GERÇEKLEŞTİRİLECEK NİHAİ ÜRÜN</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D9D9D9"/>
                    </a:solidFill>
                  </a:tcPr>
                </a:tc>
                <a:tc>
                  <a:txBody>
                    <a:bodyPr/>
                    <a:lstStyle/>
                    <a:p>
                      <a:pPr algn="ctr"/>
                      <a:r>
                        <a:rPr lang="tr-TR" sz="1100" b="1" i="0" dirty="0">
                          <a:solidFill>
                            <a:srgbClr val="000000"/>
                          </a:solidFill>
                          <a:effectLst/>
                          <a:latin typeface="Times New Roman" panose="02020603050405020304" pitchFamily="18" charset="0"/>
                        </a:rPr>
                        <a:t>GV (%)</a:t>
                      </a:r>
                      <a:endParaRPr lang="tr-TR" sz="900" i="1" dirty="0">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D9D9D9"/>
                    </a:solidFill>
                  </a:tcPr>
                </a:tc>
                <a:extLst>
                  <a:ext uri="{0D108BD9-81ED-4DB2-BD59-A6C34878D82A}">
                    <a16:rowId xmlns:a16="http://schemas.microsoft.com/office/drawing/2014/main" val="3784261868"/>
                  </a:ext>
                </a:extLst>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677171094"/>
              </p:ext>
            </p:extLst>
          </p:nvPr>
        </p:nvGraphicFramePr>
        <p:xfrm>
          <a:off x="612742" y="2149310"/>
          <a:ext cx="8656353" cy="2522544"/>
        </p:xfrm>
        <a:graphic>
          <a:graphicData uri="http://schemas.openxmlformats.org/drawingml/2006/table">
            <a:tbl>
              <a:tblPr/>
              <a:tblGrid>
                <a:gridCol w="1888218">
                  <a:extLst>
                    <a:ext uri="{9D8B030D-6E8A-4147-A177-3AD203B41FA5}">
                      <a16:colId xmlns:a16="http://schemas.microsoft.com/office/drawing/2014/main" val="2176039316"/>
                    </a:ext>
                  </a:extLst>
                </a:gridCol>
                <a:gridCol w="2962250">
                  <a:extLst>
                    <a:ext uri="{9D8B030D-6E8A-4147-A177-3AD203B41FA5}">
                      <a16:colId xmlns:a16="http://schemas.microsoft.com/office/drawing/2014/main" val="3060057960"/>
                    </a:ext>
                  </a:extLst>
                </a:gridCol>
                <a:gridCol w="2577677">
                  <a:extLst>
                    <a:ext uri="{9D8B030D-6E8A-4147-A177-3AD203B41FA5}">
                      <a16:colId xmlns:a16="http://schemas.microsoft.com/office/drawing/2014/main" val="1709680756"/>
                    </a:ext>
                  </a:extLst>
                </a:gridCol>
                <a:gridCol w="1228208">
                  <a:extLst>
                    <a:ext uri="{9D8B030D-6E8A-4147-A177-3AD203B41FA5}">
                      <a16:colId xmlns:a16="http://schemas.microsoft.com/office/drawing/2014/main" val="1506913205"/>
                    </a:ext>
                  </a:extLst>
                </a:gridCol>
              </a:tblGrid>
              <a:tr h="630636">
                <a:tc>
                  <a:txBody>
                    <a:bodyPr/>
                    <a:lstStyle/>
                    <a:p>
                      <a:r>
                        <a:rPr lang="tr-TR" sz="1100" i="0">
                          <a:solidFill>
                            <a:srgbClr val="44536A"/>
                          </a:solidFill>
                          <a:effectLst/>
                          <a:latin typeface="Times New Roman" panose="02020603050405020304" pitchFamily="18" charset="0"/>
                        </a:rPr>
                        <a:t>0801.11.00.00.00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Kurutulmuş</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18.06 ve 19.05 gümrük tarife pozisyonlu ürünler</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dot"/>
                      <a:round/>
                      <a:headEnd type="none" w="med" len="med"/>
                      <a:tailEnd type="none" w="med" len="med"/>
                    </a:lnB>
                    <a:solidFill>
                      <a:srgbClr val="CCFFFF"/>
                    </a:solidFill>
                  </a:tcPr>
                </a:tc>
                <a:extLst>
                  <a:ext uri="{0D108BD9-81ED-4DB2-BD59-A6C34878D82A}">
                    <a16:rowId xmlns:a16="http://schemas.microsoft.com/office/drawing/2014/main" val="707389371"/>
                  </a:ext>
                </a:extLst>
              </a:tr>
              <a:tr h="315318">
                <a:tc>
                  <a:txBody>
                    <a:bodyPr/>
                    <a:lstStyle/>
                    <a:p>
                      <a:r>
                        <a:rPr lang="tr-TR" sz="1100" i="0">
                          <a:solidFill>
                            <a:srgbClr val="44536A"/>
                          </a:solidFill>
                          <a:effectLst/>
                          <a:latin typeface="Times New Roman" panose="02020603050405020304" pitchFamily="18" charset="0"/>
                        </a:rPr>
                        <a:t>0811.20.31.00.00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Ahududu</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Aroma</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extLst>
                  <a:ext uri="{0D108BD9-81ED-4DB2-BD59-A6C34878D82A}">
                    <a16:rowId xmlns:a16="http://schemas.microsoft.com/office/drawing/2014/main" val="1537112764"/>
                  </a:ext>
                </a:extLst>
              </a:tr>
              <a:tr h="315318">
                <a:tc>
                  <a:txBody>
                    <a:bodyPr/>
                    <a:lstStyle/>
                    <a:p>
                      <a:r>
                        <a:rPr lang="tr-TR" sz="1100" i="0">
                          <a:solidFill>
                            <a:srgbClr val="44536A"/>
                          </a:solidFill>
                          <a:effectLst/>
                          <a:latin typeface="Times New Roman" panose="02020603050405020304" pitchFamily="18" charset="0"/>
                        </a:rPr>
                        <a:t>0811.20.59.00.00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Böğürtlen, dut ve loganberrier</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Aroma</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extLst>
                  <a:ext uri="{0D108BD9-81ED-4DB2-BD59-A6C34878D82A}">
                    <a16:rowId xmlns:a16="http://schemas.microsoft.com/office/drawing/2014/main" val="4238598782"/>
                  </a:ext>
                </a:extLst>
              </a:tr>
              <a:tr h="315318">
                <a:tc>
                  <a:txBody>
                    <a:bodyPr/>
                    <a:lstStyle/>
                    <a:p>
                      <a:r>
                        <a:rPr lang="tr-TR" sz="1100" i="0">
                          <a:solidFill>
                            <a:srgbClr val="44536A"/>
                          </a:solidFill>
                          <a:effectLst/>
                          <a:latin typeface="Times New Roman" panose="02020603050405020304" pitchFamily="18" charset="0"/>
                        </a:rPr>
                        <a:t>0811.90.50.00.00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Adi yaban mersini</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Aroma</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extLst>
                  <a:ext uri="{0D108BD9-81ED-4DB2-BD59-A6C34878D82A}">
                    <a16:rowId xmlns:a16="http://schemas.microsoft.com/office/drawing/2014/main" val="3171051673"/>
                  </a:ext>
                </a:extLst>
              </a:tr>
              <a:tr h="315318">
                <a:tc>
                  <a:txBody>
                    <a:bodyPr/>
                    <a:lstStyle/>
                    <a:p>
                      <a:r>
                        <a:rPr lang="tr-TR" sz="1100" i="0">
                          <a:solidFill>
                            <a:srgbClr val="44536A"/>
                          </a:solidFill>
                          <a:effectLst/>
                          <a:latin typeface="Times New Roman" panose="02020603050405020304" pitchFamily="18" charset="0"/>
                        </a:rPr>
                        <a:t>0811.90.95.00.19</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Diğerleri </a:t>
                      </a:r>
                      <a:r>
                        <a:rPr lang="tr-TR" sz="1100" b="1" i="1">
                          <a:solidFill>
                            <a:srgbClr val="44536A"/>
                          </a:solidFill>
                          <a:effectLst/>
                          <a:latin typeface="Times New Roman" panose="02020603050405020304" pitchFamily="18" charset="0"/>
                        </a:rPr>
                        <a:t>(yalnızca ananas)</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Aroma</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extLst>
                  <a:ext uri="{0D108BD9-81ED-4DB2-BD59-A6C34878D82A}">
                    <a16:rowId xmlns:a16="http://schemas.microsoft.com/office/drawing/2014/main" val="2195090220"/>
                  </a:ext>
                </a:extLst>
              </a:tr>
              <a:tr h="315318">
                <a:tc>
                  <a:txBody>
                    <a:bodyPr/>
                    <a:lstStyle/>
                    <a:p>
                      <a:r>
                        <a:rPr lang="tr-TR" sz="1100" i="0">
                          <a:solidFill>
                            <a:srgbClr val="44536A"/>
                          </a:solidFill>
                          <a:effectLst/>
                          <a:latin typeface="Times New Roman" panose="02020603050405020304" pitchFamily="18" charset="0"/>
                        </a:rPr>
                        <a:t>0901.21.00.00.00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Kafeini alınmamış</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Aroma</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a:solidFill>
                            <a:srgbClr val="44536A"/>
                          </a:solidFill>
                          <a:effectLst/>
                          <a:latin typeface="Times New Roman" panose="02020603050405020304" pitchFamily="18" charset="0"/>
                        </a:rPr>
                        <a:t>0</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extLst>
                  <a:ext uri="{0D108BD9-81ED-4DB2-BD59-A6C34878D82A}">
                    <a16:rowId xmlns:a16="http://schemas.microsoft.com/office/drawing/2014/main" val="3540783944"/>
                  </a:ext>
                </a:extLst>
              </a:tr>
              <a:tr h="315318">
                <a:tc>
                  <a:txBody>
                    <a:bodyPr/>
                    <a:lstStyle/>
                    <a:p>
                      <a:r>
                        <a:rPr lang="tr-TR" sz="1100" i="0">
                          <a:solidFill>
                            <a:srgbClr val="44536A"/>
                          </a:solidFill>
                          <a:effectLst/>
                          <a:latin typeface="Times New Roman" panose="02020603050405020304" pitchFamily="18" charset="0"/>
                        </a:rPr>
                        <a:t>0904.22.00.00.12</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Yenibahar</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r>
                        <a:rPr lang="tr-TR" sz="1100" i="0">
                          <a:solidFill>
                            <a:srgbClr val="44536A"/>
                          </a:solidFill>
                          <a:effectLst/>
                          <a:latin typeface="Times New Roman" panose="02020603050405020304" pitchFamily="18" charset="0"/>
                        </a:rPr>
                        <a:t>Aroma</a:t>
                      </a:r>
                      <a:endParaRPr lang="tr-TR" sz="900" i="1">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tc>
                  <a:txBody>
                    <a:bodyPr/>
                    <a:lstStyle/>
                    <a:p>
                      <a:pPr algn="ctr"/>
                      <a:r>
                        <a:rPr lang="tr-TR" sz="1100" i="0" dirty="0">
                          <a:solidFill>
                            <a:srgbClr val="44536A"/>
                          </a:solidFill>
                          <a:effectLst/>
                          <a:latin typeface="Times New Roman" panose="02020603050405020304" pitchFamily="18" charset="0"/>
                        </a:rPr>
                        <a:t>0</a:t>
                      </a:r>
                      <a:endParaRPr lang="tr-TR" sz="900" i="1" dirty="0">
                        <a:solidFill>
                          <a:srgbClr val="44536A"/>
                        </a:solidFill>
                        <a:effectLst/>
                        <a:latin typeface="Arial" panose="020B0604020202020204" pitchFamily="34" charset="0"/>
                      </a:endParaRPr>
                    </a:p>
                  </a:txBody>
                  <a:tcPr marL="44450" marR="4445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FF"/>
                    </a:solidFill>
                  </a:tcPr>
                </a:tc>
                <a:extLst>
                  <a:ext uri="{0D108BD9-81ED-4DB2-BD59-A6C34878D82A}">
                    <a16:rowId xmlns:a16="http://schemas.microsoft.com/office/drawing/2014/main" val="3987695936"/>
                  </a:ext>
                </a:extLst>
              </a:tr>
            </a:tbl>
          </a:graphicData>
        </a:graphic>
      </p:graphicFrame>
    </p:spTree>
    <p:extLst>
      <p:ext uri="{BB962C8B-B14F-4D97-AF65-F5344CB8AC3E}">
        <p14:creationId xmlns:p14="http://schemas.microsoft.com/office/powerpoint/2010/main" val="183491503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lstStyle/>
          <a:p>
            <a:pPr marL="0" indent="0">
              <a:buNone/>
            </a:pPr>
            <a:endParaRPr lang="tr-TR" sz="3600" u="sng" dirty="0" smtClean="0">
              <a:solidFill>
                <a:srgbClr val="FF0000"/>
              </a:solidFill>
            </a:endParaRPr>
          </a:p>
          <a:p>
            <a:pPr marL="0" indent="0">
              <a:buNone/>
            </a:pPr>
            <a:r>
              <a:rPr lang="tr-TR" sz="3600" u="sng" dirty="0" smtClean="0">
                <a:solidFill>
                  <a:srgbClr val="FF0000"/>
                </a:solidFill>
              </a:rPr>
              <a:t>Hangi Durumda Ek Mali Yükümlülük Uygulanmaz!</a:t>
            </a:r>
          </a:p>
          <a:p>
            <a:pPr marL="0" indent="0">
              <a:buNone/>
            </a:pPr>
            <a:endParaRPr lang="tr-TR" sz="3600" u="sng" dirty="0">
              <a:solidFill>
                <a:srgbClr val="FF0000"/>
              </a:solidFill>
            </a:endParaRPr>
          </a:p>
          <a:p>
            <a:pPr marL="0" indent="0">
              <a:buNone/>
            </a:pPr>
            <a:r>
              <a:rPr lang="tr-TR" sz="3200" u="sng" dirty="0">
                <a:hlinkClick r:id="rId3"/>
              </a:rPr>
              <a:t>VII sayılı</a:t>
            </a:r>
            <a:r>
              <a:rPr lang="tr-TR" sz="3200" dirty="0"/>
              <a:t> listede gümrük tarife istatistik pozisyonu ve tanımları belirtilen eşyanın, </a:t>
            </a:r>
            <a:r>
              <a:rPr lang="tr-TR" sz="3200" u="sng" dirty="0">
                <a:solidFill>
                  <a:srgbClr val="FF0000"/>
                </a:solidFill>
              </a:rPr>
              <a:t>"Üretimi Gerçekleştirilecek Nihai Ürün"</a:t>
            </a:r>
            <a:r>
              <a:rPr lang="tr-TR" sz="3200" dirty="0"/>
              <a:t> sütununda ilgili eşyanın karşısında gösterilen ürünlerin imalinde kullanılmak kaydıyla ithal edilmesi halinde karşısında gösterilen oranda gümrük vergisi uygulanır ve bu halde gümrük mevzuatının </a:t>
            </a:r>
            <a:r>
              <a:rPr lang="tr-TR" sz="3200" u="sng" dirty="0">
                <a:solidFill>
                  <a:srgbClr val="FF0000"/>
                </a:solidFill>
              </a:rPr>
              <a:t>nihai kullanıma ilişkin hükümlerine tabidir. </a:t>
            </a:r>
            <a:endParaRPr lang="tr-TR" sz="3200" u="sng" dirty="0" smtClean="0">
              <a:solidFill>
                <a:srgbClr val="FF0000"/>
              </a:solidFill>
            </a:endParaRPr>
          </a:p>
          <a:p>
            <a:pPr marL="0" indent="0">
              <a:buNone/>
            </a:pPr>
            <a:r>
              <a:rPr lang="tr-TR" sz="3200" dirty="0" smtClean="0"/>
              <a:t>Bu </a:t>
            </a:r>
            <a:r>
              <a:rPr lang="tr-TR" sz="3200" dirty="0"/>
              <a:t>fıkra kapsamı eşyaya ek mali yükümlülük uygulanmaz.</a:t>
            </a:r>
            <a:r>
              <a:rPr lang="tr-TR" sz="3200" i="1" dirty="0"/>
              <a:t> </a:t>
            </a:r>
            <a:endParaRPr lang="tr-TR" sz="3200" u="sng" dirty="0">
              <a:solidFill>
                <a:srgbClr val="FF0000"/>
              </a:solidFill>
            </a:endParaRP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6601577"/>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lnSpcReduction="10000"/>
          </a:bodyPr>
          <a:lstStyle/>
          <a:p>
            <a:pPr marL="0" indent="0">
              <a:buNone/>
            </a:pPr>
            <a:endParaRPr lang="tr-TR" sz="3600" u="sng" dirty="0" smtClean="0">
              <a:solidFill>
                <a:srgbClr val="FF0000"/>
              </a:solidFill>
            </a:endParaRPr>
          </a:p>
          <a:p>
            <a:pPr marL="0" indent="0">
              <a:buNone/>
            </a:pPr>
            <a:r>
              <a:rPr lang="tr-TR" sz="4000" dirty="0">
                <a:solidFill>
                  <a:srgbClr val="FF0000"/>
                </a:solidFill>
              </a:rPr>
              <a:t>III sayılı liste (İşlenmiş Tarım Ürünleri) kapsamı eşyanın </a:t>
            </a:r>
            <a:endParaRPr lang="tr-TR" sz="4000" dirty="0" smtClean="0">
              <a:solidFill>
                <a:srgbClr val="FF0000"/>
              </a:solidFill>
            </a:endParaRPr>
          </a:p>
          <a:p>
            <a:pPr marL="0" indent="0">
              <a:buNone/>
            </a:pPr>
            <a:r>
              <a:rPr lang="tr-TR" sz="4000" dirty="0" smtClean="0">
                <a:solidFill>
                  <a:srgbClr val="FF0000"/>
                </a:solidFill>
              </a:rPr>
              <a:t>Karşılarında;</a:t>
            </a:r>
          </a:p>
          <a:p>
            <a:pPr marL="0" indent="0">
              <a:buNone/>
            </a:pPr>
            <a:r>
              <a:rPr lang="tr-TR" sz="4000" dirty="0" smtClean="0"/>
              <a:t>(</a:t>
            </a:r>
            <a:r>
              <a:rPr lang="tr-TR" sz="4000" dirty="0"/>
              <a:t>T1), (T2) işaretlerinin bulunduğu durumlarda, </a:t>
            </a:r>
            <a:endParaRPr lang="tr-TR" sz="4000" dirty="0" smtClean="0"/>
          </a:p>
          <a:p>
            <a:pPr marL="0" indent="0">
              <a:buNone/>
            </a:pPr>
            <a:r>
              <a:rPr lang="tr-TR" sz="4000" dirty="0" smtClean="0"/>
              <a:t>söz </a:t>
            </a:r>
            <a:r>
              <a:rPr lang="tr-TR" sz="4000" dirty="0"/>
              <a:t>konusu eşya için yapılan tahlil sonuçlarına göre </a:t>
            </a:r>
            <a:endParaRPr lang="tr-TR" sz="4000" dirty="0" smtClean="0"/>
          </a:p>
          <a:p>
            <a:pPr marL="0" indent="0">
              <a:buNone/>
            </a:pPr>
            <a:r>
              <a:rPr lang="tr-TR" sz="4000" dirty="0" smtClean="0"/>
              <a:t>Tablo </a:t>
            </a:r>
            <a:r>
              <a:rPr lang="tr-TR" sz="4000" dirty="0"/>
              <a:t>1 </a:t>
            </a:r>
            <a:r>
              <a:rPr lang="tr-TR" sz="4000" dirty="0" smtClean="0"/>
              <a:t>(</a:t>
            </a:r>
            <a:r>
              <a:rPr lang="tr-TR" sz="4000" dirty="0"/>
              <a:t>Bileşim </a:t>
            </a:r>
            <a:r>
              <a:rPr lang="tr-TR" sz="4000" u="sng" dirty="0">
                <a:hlinkClick r:id="rId3"/>
              </a:rPr>
              <a:t>Tablosu</a:t>
            </a:r>
            <a:r>
              <a:rPr lang="tr-TR" sz="4000" dirty="0"/>
              <a:t>) kullanılarak tespit edilen kod numarasına </a:t>
            </a:r>
            <a:endParaRPr lang="tr-TR" sz="4000" dirty="0" smtClean="0"/>
          </a:p>
          <a:p>
            <a:pPr marL="0" indent="0">
              <a:buNone/>
            </a:pPr>
            <a:r>
              <a:rPr lang="tr-TR" sz="4000" dirty="0" smtClean="0"/>
              <a:t>Tablo </a:t>
            </a:r>
            <a:r>
              <a:rPr lang="tr-TR" sz="4000" dirty="0"/>
              <a:t>2'de (Tarım Payı </a:t>
            </a:r>
            <a:r>
              <a:rPr lang="tr-TR" sz="4000" u="sng" dirty="0">
                <a:hlinkClick r:id="rId4"/>
              </a:rPr>
              <a:t>Tablosu</a:t>
            </a:r>
            <a:r>
              <a:rPr lang="tr-TR" sz="4000" dirty="0"/>
              <a:t>) tekabül eden </a:t>
            </a:r>
            <a:r>
              <a:rPr lang="tr-TR" sz="4000" dirty="0">
                <a:solidFill>
                  <a:srgbClr val="FF0000"/>
                </a:solidFill>
              </a:rPr>
              <a:t>ek mali </a:t>
            </a:r>
            <a:endParaRPr lang="tr-TR" sz="4000" dirty="0" smtClean="0">
              <a:solidFill>
                <a:srgbClr val="FF0000"/>
              </a:solidFill>
            </a:endParaRPr>
          </a:p>
          <a:p>
            <a:pPr marL="0" indent="0">
              <a:buNone/>
            </a:pPr>
            <a:r>
              <a:rPr lang="tr-TR" sz="4000" dirty="0" smtClean="0">
                <a:solidFill>
                  <a:srgbClr val="FF0000"/>
                </a:solidFill>
              </a:rPr>
              <a:t>yükümlülük </a:t>
            </a:r>
            <a:r>
              <a:rPr lang="tr-TR" sz="4000" dirty="0">
                <a:solidFill>
                  <a:srgbClr val="FF0000"/>
                </a:solidFill>
              </a:rPr>
              <a:t>tahsil edilir. </a:t>
            </a:r>
            <a:endParaRPr lang="tr-TR" sz="4000" dirty="0">
              <a:solidFill>
                <a:srgbClr val="FF0000"/>
              </a:solidFill>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473978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1607941351"/>
              </p:ext>
            </p:extLst>
          </p:nvPr>
        </p:nvGraphicFramePr>
        <p:xfrm>
          <a:off x="612750" y="923828"/>
          <a:ext cx="11161326" cy="4920832"/>
        </p:xfrm>
        <a:graphic>
          <a:graphicData uri="http://schemas.openxmlformats.org/drawingml/2006/table">
            <a:tbl>
              <a:tblPr>
                <a:tableStyleId>{5C22544A-7EE6-4342-B048-85BDC9FD1C3A}</a:tableStyleId>
              </a:tblPr>
              <a:tblGrid>
                <a:gridCol w="881158">
                  <a:extLst>
                    <a:ext uri="{9D8B030D-6E8A-4147-A177-3AD203B41FA5}">
                      <a16:colId xmlns:a16="http://schemas.microsoft.com/office/drawing/2014/main" val="4172359745"/>
                    </a:ext>
                  </a:extLst>
                </a:gridCol>
                <a:gridCol w="904656">
                  <a:extLst>
                    <a:ext uri="{9D8B030D-6E8A-4147-A177-3AD203B41FA5}">
                      <a16:colId xmlns:a16="http://schemas.microsoft.com/office/drawing/2014/main" val="3269676977"/>
                    </a:ext>
                  </a:extLst>
                </a:gridCol>
                <a:gridCol w="493448">
                  <a:extLst>
                    <a:ext uri="{9D8B030D-6E8A-4147-A177-3AD203B41FA5}">
                      <a16:colId xmlns:a16="http://schemas.microsoft.com/office/drawing/2014/main" val="39178562"/>
                    </a:ext>
                  </a:extLst>
                </a:gridCol>
                <a:gridCol w="493448">
                  <a:extLst>
                    <a:ext uri="{9D8B030D-6E8A-4147-A177-3AD203B41FA5}">
                      <a16:colId xmlns:a16="http://schemas.microsoft.com/office/drawing/2014/main" val="1102671047"/>
                    </a:ext>
                  </a:extLst>
                </a:gridCol>
                <a:gridCol w="493448">
                  <a:extLst>
                    <a:ext uri="{9D8B030D-6E8A-4147-A177-3AD203B41FA5}">
                      <a16:colId xmlns:a16="http://schemas.microsoft.com/office/drawing/2014/main" val="3651897709"/>
                    </a:ext>
                  </a:extLst>
                </a:gridCol>
                <a:gridCol w="493448">
                  <a:extLst>
                    <a:ext uri="{9D8B030D-6E8A-4147-A177-3AD203B41FA5}">
                      <a16:colId xmlns:a16="http://schemas.microsoft.com/office/drawing/2014/main" val="2313526117"/>
                    </a:ext>
                  </a:extLst>
                </a:gridCol>
                <a:gridCol w="493448">
                  <a:extLst>
                    <a:ext uri="{9D8B030D-6E8A-4147-A177-3AD203B41FA5}">
                      <a16:colId xmlns:a16="http://schemas.microsoft.com/office/drawing/2014/main" val="1155079236"/>
                    </a:ext>
                  </a:extLst>
                </a:gridCol>
                <a:gridCol w="493448">
                  <a:extLst>
                    <a:ext uri="{9D8B030D-6E8A-4147-A177-3AD203B41FA5}">
                      <a16:colId xmlns:a16="http://schemas.microsoft.com/office/drawing/2014/main" val="2189988252"/>
                    </a:ext>
                  </a:extLst>
                </a:gridCol>
                <a:gridCol w="493448">
                  <a:extLst>
                    <a:ext uri="{9D8B030D-6E8A-4147-A177-3AD203B41FA5}">
                      <a16:colId xmlns:a16="http://schemas.microsoft.com/office/drawing/2014/main" val="1421240739"/>
                    </a:ext>
                  </a:extLst>
                </a:gridCol>
                <a:gridCol w="493448">
                  <a:extLst>
                    <a:ext uri="{9D8B030D-6E8A-4147-A177-3AD203B41FA5}">
                      <a16:colId xmlns:a16="http://schemas.microsoft.com/office/drawing/2014/main" val="2599960516"/>
                    </a:ext>
                  </a:extLst>
                </a:gridCol>
                <a:gridCol w="493448">
                  <a:extLst>
                    <a:ext uri="{9D8B030D-6E8A-4147-A177-3AD203B41FA5}">
                      <a16:colId xmlns:a16="http://schemas.microsoft.com/office/drawing/2014/main" val="485484942"/>
                    </a:ext>
                  </a:extLst>
                </a:gridCol>
                <a:gridCol w="493448">
                  <a:extLst>
                    <a:ext uri="{9D8B030D-6E8A-4147-A177-3AD203B41FA5}">
                      <a16:colId xmlns:a16="http://schemas.microsoft.com/office/drawing/2014/main" val="3045207148"/>
                    </a:ext>
                  </a:extLst>
                </a:gridCol>
                <a:gridCol w="493448">
                  <a:extLst>
                    <a:ext uri="{9D8B030D-6E8A-4147-A177-3AD203B41FA5}">
                      <a16:colId xmlns:a16="http://schemas.microsoft.com/office/drawing/2014/main" val="1407391499"/>
                    </a:ext>
                  </a:extLst>
                </a:gridCol>
                <a:gridCol w="493448">
                  <a:extLst>
                    <a:ext uri="{9D8B030D-6E8A-4147-A177-3AD203B41FA5}">
                      <a16:colId xmlns:a16="http://schemas.microsoft.com/office/drawing/2014/main" val="3349910890"/>
                    </a:ext>
                  </a:extLst>
                </a:gridCol>
                <a:gridCol w="493448">
                  <a:extLst>
                    <a:ext uri="{9D8B030D-6E8A-4147-A177-3AD203B41FA5}">
                      <a16:colId xmlns:a16="http://schemas.microsoft.com/office/drawing/2014/main" val="858799214"/>
                    </a:ext>
                  </a:extLst>
                </a:gridCol>
                <a:gridCol w="493448">
                  <a:extLst>
                    <a:ext uri="{9D8B030D-6E8A-4147-A177-3AD203B41FA5}">
                      <a16:colId xmlns:a16="http://schemas.microsoft.com/office/drawing/2014/main" val="701086993"/>
                    </a:ext>
                  </a:extLst>
                </a:gridCol>
                <a:gridCol w="493448">
                  <a:extLst>
                    <a:ext uri="{9D8B030D-6E8A-4147-A177-3AD203B41FA5}">
                      <a16:colId xmlns:a16="http://schemas.microsoft.com/office/drawing/2014/main" val="2715319491"/>
                    </a:ext>
                  </a:extLst>
                </a:gridCol>
                <a:gridCol w="493448">
                  <a:extLst>
                    <a:ext uri="{9D8B030D-6E8A-4147-A177-3AD203B41FA5}">
                      <a16:colId xmlns:a16="http://schemas.microsoft.com/office/drawing/2014/main" val="2454677886"/>
                    </a:ext>
                  </a:extLst>
                </a:gridCol>
                <a:gridCol w="493448">
                  <a:extLst>
                    <a:ext uri="{9D8B030D-6E8A-4147-A177-3AD203B41FA5}">
                      <a16:colId xmlns:a16="http://schemas.microsoft.com/office/drawing/2014/main" val="508109074"/>
                    </a:ext>
                  </a:extLst>
                </a:gridCol>
                <a:gridCol w="493448">
                  <a:extLst>
                    <a:ext uri="{9D8B030D-6E8A-4147-A177-3AD203B41FA5}">
                      <a16:colId xmlns:a16="http://schemas.microsoft.com/office/drawing/2014/main" val="780981089"/>
                    </a:ext>
                  </a:extLst>
                </a:gridCol>
                <a:gridCol w="493448">
                  <a:extLst>
                    <a:ext uri="{9D8B030D-6E8A-4147-A177-3AD203B41FA5}">
                      <a16:colId xmlns:a16="http://schemas.microsoft.com/office/drawing/2014/main" val="1613616716"/>
                    </a:ext>
                  </a:extLst>
                </a:gridCol>
              </a:tblGrid>
              <a:tr h="331316">
                <a:tc gridSpan="21">
                  <a:txBody>
                    <a:bodyPr/>
                    <a:lstStyle/>
                    <a:p>
                      <a:pPr algn="ctr" fontAlgn="b"/>
                      <a:endParaRPr lang="tr-TR" sz="1000" b="1" i="0" u="none" strike="noStrike">
                        <a:effectLst/>
                        <a:latin typeface="Arial" panose="020B0604020202020204" pitchFamily="34" charset="0"/>
                      </a:endParaRPr>
                    </a:p>
                  </a:txBody>
                  <a:tcPr marL="6350" marR="6350" marT="6350" marB="0" anchor="b"/>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10652826"/>
                  </a:ext>
                </a:extLst>
              </a:tr>
              <a:tr h="394547">
                <a:tc gridSpan="21">
                  <a:txBody>
                    <a:bodyPr/>
                    <a:lstStyle/>
                    <a:p>
                      <a:pPr algn="ctr" fontAlgn="b"/>
                      <a:r>
                        <a:rPr lang="tr-TR" sz="1400" u="none" strike="noStrike" dirty="0">
                          <a:solidFill>
                            <a:srgbClr val="FF0000"/>
                          </a:solidFill>
                          <a:effectLst/>
                        </a:rPr>
                        <a:t>Tablo 1- III Sayılı Listeye Ait Kod Numaralarını Gösterir Bileşim Tablosu</a:t>
                      </a:r>
                      <a:endParaRPr lang="tr-TR" sz="1400" b="1" i="0" u="none" strike="noStrike" dirty="0">
                        <a:solidFill>
                          <a:srgbClr val="FF0000"/>
                        </a:solidFill>
                        <a:effectLst/>
                        <a:latin typeface="Times New Roman" panose="02020603050405020304" pitchFamily="18" charset="0"/>
                      </a:endParaRPr>
                    </a:p>
                  </a:txBody>
                  <a:tcPr marL="6350" marR="6350" marT="6350" marB="0" anchor="b"/>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522030494"/>
                  </a:ext>
                </a:extLst>
              </a:tr>
              <a:tr h="318572">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dirty="0">
                        <a:effectLst/>
                        <a:latin typeface="Arial" panose="020B0604020202020204" pitchFamily="34" charset="0"/>
                      </a:endParaRPr>
                    </a:p>
                  </a:txBody>
                  <a:tcPr marL="6350" marR="6350" marT="6350" marB="0" anchor="b"/>
                </a:tc>
                <a:tc>
                  <a:txBody>
                    <a:bodyPr/>
                    <a:lstStyle/>
                    <a:p>
                      <a:pPr algn="l" fontAlgn="b"/>
                      <a:endParaRPr lang="tr-TR" sz="1000" b="0" i="0" u="none" strike="noStrike" dirty="0">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tc>
                  <a:txBody>
                    <a:bodyPr/>
                    <a:lstStyle/>
                    <a:p>
                      <a:pPr algn="l" fontAlgn="b"/>
                      <a:endParaRPr lang="tr-TR"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330764579"/>
                  </a:ext>
                </a:extLst>
              </a:tr>
              <a:tr h="331316">
                <a:tc>
                  <a:txBody>
                    <a:bodyPr/>
                    <a:lstStyle/>
                    <a:p>
                      <a:pPr algn="ctr"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ctr"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gridSpan="19">
                  <a:txBody>
                    <a:bodyPr/>
                    <a:lstStyle/>
                    <a:p>
                      <a:pPr algn="ctr" fontAlgn="b"/>
                      <a:r>
                        <a:rPr lang="tr-TR" sz="1400" b="1" u="none" strike="noStrike" dirty="0">
                          <a:solidFill>
                            <a:srgbClr val="FF0000"/>
                          </a:solidFill>
                          <a:effectLst/>
                        </a:rPr>
                        <a:t>Nişasta/Glikoz (% Ağırlık olarak)</a:t>
                      </a:r>
                      <a:endParaRPr lang="tr-TR" sz="1400" b="1" i="0" u="none" strike="noStrike" dirty="0">
                        <a:solidFill>
                          <a:srgbClr val="FF0000"/>
                        </a:solidFill>
                        <a:effectLst/>
                        <a:latin typeface="Times New Roman" panose="02020603050405020304" pitchFamily="18" charset="0"/>
                      </a:endParaRPr>
                    </a:p>
                  </a:txBody>
                  <a:tcPr marL="6350" marR="6350" marT="6350" marB="0" anchor="b"/>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014029127"/>
                  </a:ext>
                </a:extLst>
              </a:tr>
              <a:tr h="563237">
                <a:tc>
                  <a:txBody>
                    <a:bodyPr/>
                    <a:lstStyle/>
                    <a:p>
                      <a:pPr algn="l" fontAlgn="b"/>
                      <a:r>
                        <a:rPr lang="tr-TR" sz="1200" u="none" strike="noStrike" dirty="0">
                          <a:solidFill>
                            <a:srgbClr val="FF0000"/>
                          </a:solidFill>
                          <a:effectLst/>
                        </a:rPr>
                        <a:t>Süt yağı</a:t>
                      </a:r>
                      <a:endParaRPr lang="tr-TR" sz="1200" b="1" i="0" u="none" strike="noStrike" dirty="0">
                        <a:solidFill>
                          <a:srgbClr val="FF0000"/>
                        </a:solidFill>
                        <a:effectLst/>
                        <a:latin typeface="Times New Roman" panose="02020603050405020304" pitchFamily="18" charset="0"/>
                      </a:endParaRPr>
                    </a:p>
                  </a:txBody>
                  <a:tcPr marL="6350" marR="6350" marT="6350" marB="0" anchor="b"/>
                </a:tc>
                <a:tc>
                  <a:txBody>
                    <a:bodyPr/>
                    <a:lstStyle/>
                    <a:p>
                      <a:pPr algn="l" fontAlgn="b"/>
                      <a:r>
                        <a:rPr lang="tr-TR" sz="1200" u="none" strike="noStrike" dirty="0">
                          <a:solidFill>
                            <a:srgbClr val="FF0000"/>
                          </a:solidFill>
                          <a:effectLst/>
                        </a:rPr>
                        <a:t>Süt proteini</a:t>
                      </a:r>
                      <a:endParaRPr lang="tr-TR" sz="1200" b="1" i="0" u="none" strike="noStrike" dirty="0">
                        <a:solidFill>
                          <a:srgbClr val="FF0000"/>
                        </a:solidFill>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ctr" fontAlgn="b"/>
                      <a:r>
                        <a:rPr lang="tr-TR" sz="900" u="none" strike="noStrike">
                          <a:effectLst/>
                        </a:rPr>
                        <a:t>&gt;= 0  &lt;5</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ctr" fontAlgn="b"/>
                      <a:r>
                        <a:rPr lang="tr-TR" sz="900" u="none" strike="noStrike">
                          <a:effectLst/>
                        </a:rPr>
                        <a:t>&gt;= 5  &lt;25</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&gt;= 25  </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dirty="0">
                          <a:effectLst/>
                        </a:rPr>
                        <a:t>&lt;50</a:t>
                      </a:r>
                      <a:endParaRPr lang="tr-TR" sz="900" b="1" i="0" u="none" strike="noStrike" dirty="0">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a:txBody>
                    <a:bodyPr/>
                    <a:lstStyle/>
                    <a:p>
                      <a:pPr algn="ctr" fontAlgn="b"/>
                      <a:r>
                        <a:rPr lang="tr-TR" sz="900" u="none" strike="noStrike">
                          <a:effectLst/>
                        </a:rPr>
                        <a:t>&gt;= 50  &lt;75</a:t>
                      </a:r>
                      <a:endParaRPr lang="tr-TR" sz="900" b="1" i="0" u="none" strike="noStrike">
                        <a:effectLst/>
                        <a:latin typeface="Times New Roman" panose="02020603050405020304" pitchFamily="18" charset="0"/>
                      </a:endParaRPr>
                    </a:p>
                  </a:txBody>
                  <a:tcPr marL="6350" marR="6350" marT="6350" marB="0" anchor="b"/>
                </a:tc>
                <a:tc>
                  <a:txBody>
                    <a:bodyPr/>
                    <a:lstStyle/>
                    <a:p>
                      <a:pPr algn="l" fontAlgn="b"/>
                      <a:r>
                        <a:rPr lang="tr-TR" sz="900" u="none" strike="noStrike">
                          <a:effectLst/>
                        </a:rPr>
                        <a:t> </a:t>
                      </a:r>
                      <a:endParaRPr lang="tr-TR" sz="900" b="1" i="0" u="none" strike="noStrike">
                        <a:effectLst/>
                        <a:latin typeface="Times New Roman" panose="02020603050405020304" pitchFamily="18" charset="0"/>
                      </a:endParaRPr>
                    </a:p>
                  </a:txBody>
                  <a:tcPr marL="6350" marR="6350" marT="6350" marB="0" anchor="b"/>
                </a:tc>
                <a:tc gridSpan="2">
                  <a:txBody>
                    <a:bodyPr/>
                    <a:lstStyle/>
                    <a:p>
                      <a:pPr algn="ctr" fontAlgn="b"/>
                      <a:r>
                        <a:rPr lang="tr-TR" sz="900" u="none" strike="noStrike">
                          <a:effectLst/>
                        </a:rPr>
                        <a:t>&gt;=75</a:t>
                      </a:r>
                      <a:endParaRPr lang="tr-TR" sz="900" b="1" i="0" u="none" strike="noStrike">
                        <a:effectLst/>
                        <a:latin typeface="Times New Roman" panose="02020603050405020304" pitchFamily="18" charset="0"/>
                      </a:endParaRPr>
                    </a:p>
                  </a:txBody>
                  <a:tcPr marL="6350" marR="6350" marT="6350" marB="0" anchor="b"/>
                </a:tc>
                <a:tc hMerge="1">
                  <a:txBody>
                    <a:bodyPr/>
                    <a:lstStyle/>
                    <a:p>
                      <a:endParaRPr lang="tr-TR"/>
                    </a:p>
                  </a:txBody>
                  <a:tcPr/>
                </a:tc>
                <a:extLst>
                  <a:ext uri="{0D108BD9-81ED-4DB2-BD59-A6C34878D82A}">
                    <a16:rowId xmlns:a16="http://schemas.microsoft.com/office/drawing/2014/main" val="13851482"/>
                  </a:ext>
                </a:extLst>
              </a:tr>
              <a:tr h="331316">
                <a:tc>
                  <a:txBody>
                    <a:bodyPr/>
                    <a:lstStyle/>
                    <a:p>
                      <a:pPr algn="l" fontAlgn="b"/>
                      <a:r>
                        <a:rPr lang="tr-TR" sz="1000" u="none" strike="noStrike" dirty="0">
                          <a:effectLst/>
                        </a:rPr>
                        <a:t>(% Ağırlık </a:t>
                      </a:r>
                      <a:endParaRPr lang="tr-TR" sz="1000" b="1" i="0" u="none" strike="noStrike" dirty="0">
                        <a:effectLst/>
                        <a:latin typeface="Times New Roman" panose="02020603050405020304" pitchFamily="18" charset="0"/>
                      </a:endParaRPr>
                    </a:p>
                  </a:txBody>
                  <a:tcPr marL="6350" marR="6350" marT="6350" marB="0" anchor="b"/>
                </a:tc>
                <a:tc>
                  <a:txBody>
                    <a:bodyPr/>
                    <a:lstStyle/>
                    <a:p>
                      <a:pPr algn="l" fontAlgn="b"/>
                      <a:r>
                        <a:rPr lang="tr-TR" sz="1000" u="none" strike="noStrike" dirty="0">
                          <a:effectLst/>
                        </a:rPr>
                        <a:t>(% Ağırlık </a:t>
                      </a:r>
                      <a:endParaRPr lang="tr-TR" sz="1000" b="1" i="0" u="none" strike="noStrike" dirty="0">
                        <a:effectLst/>
                        <a:latin typeface="Times New Roman" panose="02020603050405020304" pitchFamily="18" charset="0"/>
                      </a:endParaRPr>
                    </a:p>
                  </a:txBody>
                  <a:tcPr marL="6350" marR="6350" marT="6350" marB="0" anchor="b"/>
                </a:tc>
                <a:tc gridSpan="19">
                  <a:txBody>
                    <a:bodyPr/>
                    <a:lstStyle/>
                    <a:p>
                      <a:pPr algn="ctr" fontAlgn="b"/>
                      <a:r>
                        <a:rPr lang="tr-TR" sz="1400" u="none" strike="noStrike" dirty="0" err="1">
                          <a:solidFill>
                            <a:srgbClr val="FF0000"/>
                          </a:solidFill>
                          <a:effectLst/>
                        </a:rPr>
                        <a:t>Sakkaroz</a:t>
                      </a:r>
                      <a:r>
                        <a:rPr lang="tr-TR" sz="1400" u="none" strike="noStrike" dirty="0">
                          <a:solidFill>
                            <a:srgbClr val="FF0000"/>
                          </a:solidFill>
                          <a:effectLst/>
                        </a:rPr>
                        <a:t>/</a:t>
                      </a:r>
                      <a:r>
                        <a:rPr lang="tr-TR" sz="1400" u="none" strike="noStrike" dirty="0" err="1">
                          <a:solidFill>
                            <a:srgbClr val="FF0000"/>
                          </a:solidFill>
                          <a:effectLst/>
                        </a:rPr>
                        <a:t>invert</a:t>
                      </a:r>
                      <a:r>
                        <a:rPr lang="tr-TR" sz="1400" u="none" strike="noStrike" dirty="0">
                          <a:solidFill>
                            <a:srgbClr val="FF0000"/>
                          </a:solidFill>
                          <a:effectLst/>
                        </a:rPr>
                        <a:t> şeker/</a:t>
                      </a:r>
                      <a:r>
                        <a:rPr lang="tr-TR" sz="1400" u="none" strike="noStrike" dirty="0" err="1">
                          <a:solidFill>
                            <a:srgbClr val="FF0000"/>
                          </a:solidFill>
                          <a:effectLst/>
                        </a:rPr>
                        <a:t>izoglikoz</a:t>
                      </a:r>
                      <a:r>
                        <a:rPr lang="tr-TR" sz="1400" u="none" strike="noStrike" dirty="0">
                          <a:solidFill>
                            <a:srgbClr val="FF0000"/>
                          </a:solidFill>
                          <a:effectLst/>
                        </a:rPr>
                        <a:t> (% Ağırlık olarak)</a:t>
                      </a:r>
                      <a:endParaRPr lang="tr-TR" sz="1400" b="1" i="0" u="none" strike="noStrike" dirty="0">
                        <a:solidFill>
                          <a:srgbClr val="FF0000"/>
                        </a:solidFill>
                        <a:effectLst/>
                        <a:latin typeface="Times New Roman" panose="02020603050405020304" pitchFamily="18" charset="0"/>
                      </a:endParaRPr>
                    </a:p>
                  </a:txBody>
                  <a:tcPr marL="6350" marR="6350" marT="6350" marB="0" anchor="b"/>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81368287"/>
                  </a:ext>
                </a:extLst>
              </a:tr>
              <a:tr h="331316">
                <a:tc>
                  <a:txBody>
                    <a:bodyPr/>
                    <a:lstStyle/>
                    <a:p>
                      <a:pPr algn="l" fontAlgn="b"/>
                      <a:r>
                        <a:rPr lang="tr-TR" sz="1000" u="none" strike="noStrike" dirty="0">
                          <a:effectLst/>
                        </a:rPr>
                        <a:t>olarak)</a:t>
                      </a:r>
                      <a:endParaRPr lang="tr-TR" sz="1000" b="1" i="0" u="none" strike="noStrike" dirty="0">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olarak)</a:t>
                      </a:r>
                      <a:endParaRPr lang="tr-TR" sz="1000" b="1"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dirty="0">
                          <a:effectLst/>
                        </a:rPr>
                        <a:t>&gt;= 5</a:t>
                      </a:r>
                      <a:endParaRPr lang="tr-TR" sz="1000" b="0" i="0" u="none" strike="noStrike" dirty="0">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30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50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70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5</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30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50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70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5</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dirty="0">
                          <a:effectLst/>
                        </a:rPr>
                        <a:t>&gt;= 30</a:t>
                      </a:r>
                      <a:endParaRPr lang="tr-TR" sz="1000" b="0" i="0" u="none" strike="noStrike" dirty="0">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50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5</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30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5</a:t>
                      </a:r>
                      <a:endParaRPr lang="tr-TR" sz="1000" b="0" i="0" u="none" strike="noStrike">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1067469873"/>
                  </a:ext>
                </a:extLst>
              </a:tr>
              <a:tr h="331316">
                <a:tc>
                  <a:txBody>
                    <a:bodyPr/>
                    <a:lstStyle/>
                    <a:p>
                      <a:pPr algn="l" fontAlgn="b"/>
                      <a:r>
                        <a:rPr lang="tr-TR" sz="1000" u="none" strike="noStrike" dirty="0">
                          <a:effectLst/>
                        </a:rPr>
                        <a:t> </a:t>
                      </a:r>
                      <a:endParaRPr lang="tr-TR" sz="1000" b="0" i="0" u="none" strike="noStrike" dirty="0">
                        <a:effectLst/>
                        <a:latin typeface="Arial" panose="020B0604020202020204" pitchFamily="34" charset="0"/>
                      </a:endParaRPr>
                    </a:p>
                  </a:txBody>
                  <a:tcPr marL="6350" marR="6350" marT="6350" marB="0" anchor="b"/>
                </a:tc>
                <a:tc>
                  <a:txBody>
                    <a:bodyPr/>
                    <a:lstStyle/>
                    <a:p>
                      <a:pPr algn="l" fontAlgn="b"/>
                      <a:r>
                        <a:rPr lang="tr-TR" sz="1000" u="none" strike="noStrike">
                          <a:effectLst/>
                        </a:rPr>
                        <a:t> </a:t>
                      </a:r>
                      <a:endParaRPr lang="tr-TR" sz="1000" b="0" i="0" u="none" strike="noStrike">
                        <a:effectLst/>
                        <a:latin typeface="Arial" panose="020B0604020202020204" pitchFamily="34" charset="0"/>
                      </a:endParaRPr>
                    </a:p>
                  </a:txBody>
                  <a:tcPr marL="6350" marR="6350" marT="6350" marB="0" anchor="b"/>
                </a:tc>
                <a:tc>
                  <a:txBody>
                    <a:bodyPr/>
                    <a:lstStyle/>
                    <a:p>
                      <a:pPr algn="l" fontAlgn="b"/>
                      <a:r>
                        <a:rPr lang="tr-TR" sz="1000" u="none" strike="noStrike">
                          <a:effectLst/>
                        </a:rPr>
                        <a:t>&lt;5</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&lt;30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&lt;50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 70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 </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&lt;5</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&lt;30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&lt;50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 70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 </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&lt;5</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&lt;30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&lt;50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 </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&lt;5</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&lt;30</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 </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&lt;5</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 </a:t>
                      </a:r>
                      <a:endParaRPr lang="tr-TR" sz="1000" b="0" i="0" u="none" strike="noStrike">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3045649266"/>
                  </a:ext>
                </a:extLst>
              </a:tr>
              <a:tr h="331316">
                <a:tc>
                  <a:txBody>
                    <a:bodyPr/>
                    <a:lstStyle/>
                    <a:p>
                      <a:pPr algn="l" fontAlgn="b"/>
                      <a:r>
                        <a:rPr lang="tr-TR" sz="1000" u="none" strike="noStrike" dirty="0">
                          <a:effectLst/>
                        </a:rPr>
                        <a:t>&gt;= 0 &lt;1,5</a:t>
                      </a:r>
                      <a:endParaRPr lang="tr-TR" sz="1000" b="0" i="0" u="none" strike="noStrike" dirty="0">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&gt;=0 &lt;2,5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7000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7001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7002</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7003</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7004</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7005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7006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7007</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7008</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7009</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7010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7011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7012</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7013</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7015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7016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7017</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7758</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7759</a:t>
                      </a:r>
                      <a:endParaRPr lang="tr-TR" sz="1000" b="0" i="0" u="none" strike="noStrike">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439287921"/>
                  </a:ext>
                </a:extLst>
              </a:tr>
              <a:tr h="331316">
                <a:tc>
                  <a:txBody>
                    <a:bodyPr/>
                    <a:lstStyle/>
                    <a:p>
                      <a:pPr algn="l" fontAlgn="b"/>
                      <a:r>
                        <a:rPr lang="tr-TR" sz="1000" u="none" strike="noStrike" dirty="0">
                          <a:effectLst/>
                        </a:rPr>
                        <a:t> </a:t>
                      </a:r>
                      <a:endParaRPr lang="tr-TR" sz="1000" b="0" i="0" u="none" strike="noStrike" dirty="0">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&gt;=2,5 &lt;6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7020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7021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7022</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7023</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7024</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7025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7026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7027</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7028</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7029</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7030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7031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7032</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7033</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7035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7036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7037</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7768</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7769</a:t>
                      </a:r>
                      <a:endParaRPr lang="tr-TR" sz="1000" b="0" i="0" u="none" strike="noStrike">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2738807371"/>
                  </a:ext>
                </a:extLst>
              </a:tr>
              <a:tr h="331316">
                <a:tc>
                  <a:txBody>
                    <a:bodyPr/>
                    <a:lstStyle/>
                    <a:p>
                      <a:pPr algn="l" fontAlgn="b"/>
                      <a:r>
                        <a:rPr lang="tr-TR" sz="1000" u="none" strike="noStrike" dirty="0">
                          <a:effectLst/>
                        </a:rPr>
                        <a:t> </a:t>
                      </a:r>
                      <a:endParaRPr lang="tr-TR" sz="1000" b="0" i="0" u="none" strike="noStrike" dirty="0">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 6 &lt;18</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7040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7041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7042</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7043</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7044</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7045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7046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7047</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7048</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7049</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7050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7051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7052</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7053</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7055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7056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7057</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7778</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7779</a:t>
                      </a:r>
                      <a:endParaRPr lang="tr-TR" sz="1000" b="0" i="0" u="none" strike="noStrike">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1347234409"/>
                  </a:ext>
                </a:extLst>
              </a:tr>
              <a:tr h="331316">
                <a:tc>
                  <a:txBody>
                    <a:bodyPr/>
                    <a:lstStyle/>
                    <a:p>
                      <a:pPr algn="l" fontAlgn="b"/>
                      <a:r>
                        <a:rPr lang="tr-TR" sz="1000" u="none" strike="noStrike" dirty="0">
                          <a:effectLst/>
                        </a:rPr>
                        <a:t> </a:t>
                      </a:r>
                      <a:endParaRPr lang="tr-TR" sz="1000" b="0" i="0" u="none" strike="noStrike" dirty="0">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&gt;=18 &lt;30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7060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7061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7062</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7063</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7064</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7065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7066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7067</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7068</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7069</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7070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7071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7072</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7073</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7075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7076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7077</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7788</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7789</a:t>
                      </a:r>
                      <a:endParaRPr lang="tr-TR" sz="1000" b="0" i="0" u="none" strike="noStrike">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2489599842"/>
                  </a:ext>
                </a:extLst>
              </a:tr>
              <a:tr h="331316">
                <a:tc>
                  <a:txBody>
                    <a:bodyPr/>
                    <a:lstStyle/>
                    <a:p>
                      <a:pPr algn="l" fontAlgn="b"/>
                      <a:r>
                        <a:rPr lang="tr-TR" sz="1000" u="none" strike="noStrike" dirty="0">
                          <a:effectLst/>
                        </a:rPr>
                        <a:t> </a:t>
                      </a:r>
                      <a:endParaRPr lang="tr-TR" sz="1000" b="0" i="0" u="none" strike="noStrike" dirty="0">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&gt;=30 &lt;60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7080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7081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7082</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7083</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7084</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7085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7086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7087</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7088</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7090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7091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7092</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7095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7096</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2437294571"/>
                  </a:ext>
                </a:extLst>
              </a:tr>
              <a:tr h="331316">
                <a:tc>
                  <a:txBody>
                    <a:bodyPr/>
                    <a:lstStyle/>
                    <a:p>
                      <a:pPr algn="l" fontAlgn="b"/>
                      <a:r>
                        <a:rPr lang="tr-TR" sz="1000" u="none" strike="noStrike" dirty="0">
                          <a:effectLst/>
                        </a:rPr>
                        <a:t> </a:t>
                      </a:r>
                      <a:endParaRPr lang="tr-TR" sz="1000" b="0" i="0" u="none" strike="noStrike" dirty="0">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&gt;=60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7800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7801</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7802</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7805</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7806</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7807</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7810</a:t>
                      </a:r>
                      <a:endParaRPr lang="tr-TR" sz="1000" b="0" i="0" u="none" strike="noStrike">
                        <a:effectLst/>
                        <a:latin typeface="Times New Roman" panose="02020603050405020304" pitchFamily="18" charset="0"/>
                      </a:endParaRPr>
                    </a:p>
                  </a:txBody>
                  <a:tcPr marL="6350" marR="6350" marT="6350" marB="0" anchor="b"/>
                </a:tc>
                <a:tc>
                  <a:txBody>
                    <a:bodyPr/>
                    <a:lstStyle/>
                    <a:p>
                      <a:pPr algn="r" fontAlgn="b"/>
                      <a:r>
                        <a:rPr lang="tr-TR" sz="1000" u="none" strike="noStrike">
                          <a:effectLst/>
                        </a:rPr>
                        <a:t>7811</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a:effectLst/>
                        </a:rPr>
                        <a:t>XXX</a:t>
                      </a:r>
                      <a:endParaRPr lang="tr-TR" sz="1000" b="0" i="0" u="none" strike="noStrike">
                        <a:effectLst/>
                        <a:latin typeface="Times New Roman" panose="02020603050405020304" pitchFamily="18" charset="0"/>
                      </a:endParaRPr>
                    </a:p>
                  </a:txBody>
                  <a:tcPr marL="6350" marR="6350" marT="6350" marB="0" anchor="b"/>
                </a:tc>
                <a:tc>
                  <a:txBody>
                    <a:bodyPr/>
                    <a:lstStyle/>
                    <a:p>
                      <a:pPr algn="l" fontAlgn="b"/>
                      <a:r>
                        <a:rPr lang="tr-TR" sz="1000" u="none" strike="noStrike" dirty="0">
                          <a:effectLst/>
                        </a:rPr>
                        <a:t>XXX</a:t>
                      </a:r>
                      <a:endParaRPr lang="tr-TR" sz="1000" b="0" i="0" u="none" strike="noStrike" dirty="0">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2950048289"/>
                  </a:ext>
                </a:extLst>
              </a:tr>
            </a:tbl>
          </a:graphicData>
        </a:graphic>
      </p:graphicFrame>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5746750" y="3244850"/>
            <a:ext cx="237566" cy="369332"/>
          </a:xfrm>
          <a:prstGeom prst="rect">
            <a:avLst/>
          </a:prstGeom>
        </p:spPr>
        <p:txBody>
          <a:bodyPr wrap="none">
            <a:spAutoFit/>
          </a:bodyPr>
          <a:lstStyle/>
          <a:p>
            <a:r>
              <a:rPr lang="tr-TR" dirty="0" smtClean="0"/>
              <a:t> </a:t>
            </a:r>
            <a:endParaRPr lang="tr-TR" dirty="0"/>
          </a:p>
        </p:txBody>
      </p:sp>
    </p:spTree>
    <p:extLst>
      <p:ext uri="{BB962C8B-B14F-4D97-AF65-F5344CB8AC3E}">
        <p14:creationId xmlns:p14="http://schemas.microsoft.com/office/powerpoint/2010/main" val="2933451208"/>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lstStyle/>
          <a:p>
            <a:pPr marL="0" indent="0">
              <a:buNone/>
            </a:pPr>
            <a:r>
              <a:rPr lang="tr-TR" sz="3200" i="1" dirty="0"/>
              <a:t> </a:t>
            </a:r>
            <a:endParaRPr lang="tr-TR" sz="3200" u="sng" dirty="0">
              <a:solidFill>
                <a:srgbClr val="FF0000"/>
              </a:solidFill>
            </a:endParaRP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pic>
        <p:nvPicPr>
          <p:cNvPr id="10" name="Resim 9"/>
          <p:cNvPicPr>
            <a:picLocks noChangeAspect="1"/>
          </p:cNvPicPr>
          <p:nvPr/>
        </p:nvPicPr>
        <p:blipFill>
          <a:blip r:embed="rId3"/>
          <a:stretch>
            <a:fillRect/>
          </a:stretch>
        </p:blipFill>
        <p:spPr>
          <a:xfrm>
            <a:off x="650449" y="1127272"/>
            <a:ext cx="10065821" cy="4254625"/>
          </a:xfrm>
          <a:prstGeom prst="rect">
            <a:avLst/>
          </a:prstGeom>
        </p:spPr>
      </p:pic>
    </p:spTree>
    <p:extLst>
      <p:ext uri="{BB962C8B-B14F-4D97-AF65-F5344CB8AC3E}">
        <p14:creationId xmlns:p14="http://schemas.microsoft.com/office/powerpoint/2010/main" val="12352953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1504" y="305677"/>
            <a:ext cx="2313436" cy="1233702"/>
          </a:xfrm>
          <a:prstGeom prst="rect">
            <a:avLst/>
          </a:prstGeom>
        </p:spPr>
      </p:pic>
      <p:sp>
        <p:nvSpPr>
          <p:cNvPr id="6" name="Rectangle 5"/>
          <p:cNvSpPr>
            <a:spLocks noChangeArrowheads="1"/>
          </p:cNvSpPr>
          <p:nvPr/>
        </p:nvSpPr>
        <p:spPr bwMode="auto">
          <a:xfrm>
            <a:off x="2171700" y="2348880"/>
            <a:ext cx="8528538" cy="2308324"/>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 İTHALAT MEVZUATI </a:t>
            </a:r>
          </a:p>
          <a:p>
            <a:pPr algn="ctr" eaLnBrk="0" hangingPunct="0"/>
            <a:r>
              <a:rPr lang="tr-TR" sz="4800" b="1" dirty="0" smtClean="0">
                <a:solidFill>
                  <a:schemeClr val="accent5">
                    <a:lumMod val="75000"/>
                  </a:schemeClr>
                </a:solidFill>
                <a:latin typeface="Times New Roman" pitchFamily="18" charset="0"/>
              </a:rPr>
              <a:t>NİHAİ KULLANIM İZNİ      </a:t>
            </a:r>
          </a:p>
          <a:p>
            <a:pPr algn="ctr" eaLnBrk="0" hangingPunct="0"/>
            <a:r>
              <a:rPr lang="tr-TR" sz="4800" b="1" dirty="0" smtClean="0">
                <a:solidFill>
                  <a:schemeClr val="accent5">
                    <a:lumMod val="75000"/>
                  </a:schemeClr>
                </a:solidFill>
                <a:latin typeface="Times New Roman" pitchFamily="18" charset="0"/>
              </a:rPr>
              <a:t>3. BÖLÜM</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1564375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311085" y="260648"/>
            <a:ext cx="10218655" cy="566936"/>
          </a:xfrm>
        </p:spPr>
        <p:txBody>
          <a:bodyPr>
            <a:normAutofit fontScale="90000"/>
          </a:bodyPr>
          <a:lstStyle/>
          <a:p>
            <a:r>
              <a:rPr lang="tr-TR" sz="2800" b="1" u="sng" dirty="0"/>
              <a:t/>
            </a:r>
            <a:br>
              <a:rPr lang="tr-TR" sz="2800" b="1" u="sng" dirty="0"/>
            </a:br>
            <a:endParaRPr lang="tr-TR" sz="2800" dirty="0">
              <a:effectLst>
                <a:outerShdw blurRad="38100" dist="38100" dir="2700000" algn="tl">
                  <a:srgbClr val="000000">
                    <a:alpha val="43137"/>
                  </a:srgbClr>
                </a:outerShdw>
              </a:effectLst>
            </a:endParaRPr>
          </a:p>
        </p:txBody>
      </p:sp>
      <p:sp>
        <p:nvSpPr>
          <p:cNvPr id="5" name="Rectangle 3"/>
          <p:cNvSpPr>
            <a:spLocks noGrp="1" noChangeArrowheads="1"/>
          </p:cNvSpPr>
          <p:nvPr>
            <p:ph sz="quarter" idx="1"/>
          </p:nvPr>
        </p:nvSpPr>
        <p:spPr>
          <a:xfrm>
            <a:off x="311085" y="980388"/>
            <a:ext cx="11010507" cy="5373278"/>
          </a:xfrm>
          <a:noFill/>
        </p:spPr>
        <p:txBody>
          <a:bodyPr>
            <a:noAutofit/>
          </a:bodyPr>
          <a:lstStyle/>
          <a:p>
            <a:pPr>
              <a:lnSpc>
                <a:spcPct val="80000"/>
              </a:lnSpc>
              <a:spcAft>
                <a:spcPts val="1800"/>
              </a:spcAft>
              <a:buFont typeface="Courier New" panose="02070309020205020404" pitchFamily="49" charset="0"/>
              <a:buChar char="o"/>
              <a:defRPr/>
            </a:pPr>
            <a:r>
              <a:rPr lang="tr-TR" b="1" u="sng" dirty="0">
                <a:solidFill>
                  <a:srgbClr val="FF0000"/>
                </a:solidFill>
              </a:rPr>
              <a:t>Bir başka ifade ile ithalat, </a:t>
            </a:r>
            <a:r>
              <a:rPr lang="tr-TR" dirty="0" smtClean="0"/>
              <a:t>eşyanın </a:t>
            </a:r>
            <a:r>
              <a:rPr lang="tr-TR" dirty="0"/>
              <a:t>ülke dışından, </a:t>
            </a:r>
            <a:endParaRPr lang="tr-TR" dirty="0" smtClean="0"/>
          </a:p>
          <a:p>
            <a:pPr>
              <a:lnSpc>
                <a:spcPct val="80000"/>
              </a:lnSpc>
              <a:spcAft>
                <a:spcPts val="1800"/>
              </a:spcAft>
              <a:buFont typeface="Courier New" panose="02070309020205020404" pitchFamily="49" charset="0"/>
              <a:buChar char="o"/>
              <a:defRPr/>
            </a:pPr>
            <a:r>
              <a:rPr lang="tr-TR" dirty="0" smtClean="0"/>
              <a:t>vergileri </a:t>
            </a:r>
            <a:r>
              <a:rPr lang="tr-TR" dirty="0"/>
              <a:t>ödenerek veya ödenmeksizin, </a:t>
            </a:r>
            <a:endParaRPr lang="tr-TR" dirty="0" smtClean="0"/>
          </a:p>
          <a:p>
            <a:pPr>
              <a:lnSpc>
                <a:spcPct val="80000"/>
              </a:lnSpc>
              <a:spcAft>
                <a:spcPts val="1800"/>
              </a:spcAft>
              <a:buFont typeface="Courier New" panose="02070309020205020404" pitchFamily="49" charset="0"/>
              <a:buChar char="o"/>
              <a:defRPr/>
            </a:pPr>
            <a:r>
              <a:rPr lang="tr-TR" u="sng" dirty="0" smtClean="0">
                <a:solidFill>
                  <a:srgbClr val="FF0000"/>
                </a:solidFill>
              </a:rPr>
              <a:t>geçici </a:t>
            </a:r>
            <a:r>
              <a:rPr lang="tr-TR" u="sng" dirty="0">
                <a:solidFill>
                  <a:srgbClr val="FF0000"/>
                </a:solidFill>
              </a:rPr>
              <a:t>veya kesin (kat’i) olarak yurda sokulması işlemidir. </a:t>
            </a:r>
            <a:endParaRPr lang="tr-TR" u="sng" dirty="0" smtClean="0">
              <a:solidFill>
                <a:srgbClr val="FF0000"/>
              </a:solidFill>
            </a:endParaRPr>
          </a:p>
          <a:p>
            <a:pPr>
              <a:lnSpc>
                <a:spcPct val="80000"/>
              </a:lnSpc>
              <a:spcAft>
                <a:spcPts val="1800"/>
              </a:spcAft>
              <a:buFont typeface="Courier New" panose="02070309020205020404" pitchFamily="49" charset="0"/>
              <a:buChar char="o"/>
              <a:defRPr/>
            </a:pPr>
            <a:r>
              <a:rPr lang="tr-TR" dirty="0" smtClean="0"/>
              <a:t>Kat’i </a:t>
            </a:r>
            <a:r>
              <a:rPr lang="tr-TR" dirty="0"/>
              <a:t>ithalat gümrük mevzuatında </a:t>
            </a:r>
            <a:r>
              <a:rPr lang="tr-TR" b="1" u="sng" dirty="0">
                <a:solidFill>
                  <a:srgbClr val="FF0000"/>
                </a:solidFill>
              </a:rPr>
              <a:t>“serbest dolaşıma giriş rejimi” </a:t>
            </a:r>
            <a:r>
              <a:rPr lang="tr-TR" dirty="0"/>
              <a:t>olarak adlandırılan kurallar sistemi çerçevesinde </a:t>
            </a:r>
            <a:r>
              <a:rPr lang="tr-TR" dirty="0" smtClean="0"/>
              <a:t>yapılmaktadır.</a:t>
            </a:r>
          </a:p>
          <a:p>
            <a:pPr>
              <a:lnSpc>
                <a:spcPct val="80000"/>
              </a:lnSpc>
              <a:spcAft>
                <a:spcPts val="1800"/>
              </a:spcAft>
              <a:buFont typeface="Courier New" panose="02070309020205020404" pitchFamily="49" charset="0"/>
              <a:buChar char="o"/>
              <a:defRPr/>
            </a:pPr>
            <a:r>
              <a:rPr lang="tr-TR" dirty="0" smtClean="0"/>
              <a:t>Bir </a:t>
            </a:r>
            <a:r>
              <a:rPr lang="tr-TR" dirty="0"/>
              <a:t>eşyanın serbest dolaşıma girmesi için </a:t>
            </a:r>
            <a:r>
              <a:rPr lang="tr-TR" dirty="0" smtClean="0"/>
              <a:t>sadece</a:t>
            </a:r>
          </a:p>
          <a:p>
            <a:pPr>
              <a:lnSpc>
                <a:spcPct val="80000"/>
              </a:lnSpc>
              <a:spcAft>
                <a:spcPts val="1800"/>
              </a:spcAft>
              <a:buFont typeface="Courier New" panose="02070309020205020404" pitchFamily="49" charset="0"/>
              <a:buChar char="o"/>
              <a:defRPr/>
            </a:pPr>
            <a:r>
              <a:rPr lang="tr-TR" dirty="0"/>
              <a:t>ithalatta alınması gereken vergilerin ödenmesi yeterli değildir; </a:t>
            </a:r>
            <a:endParaRPr lang="tr-TR" dirty="0" smtClean="0"/>
          </a:p>
          <a:p>
            <a:pPr>
              <a:lnSpc>
                <a:spcPct val="80000"/>
              </a:lnSpc>
              <a:spcAft>
                <a:spcPts val="1800"/>
              </a:spcAft>
              <a:buFont typeface="Courier New" panose="02070309020205020404" pitchFamily="49" charset="0"/>
              <a:buChar char="o"/>
              <a:defRPr/>
            </a:pPr>
            <a:r>
              <a:rPr lang="tr-TR" dirty="0" smtClean="0"/>
              <a:t>o </a:t>
            </a:r>
            <a:r>
              <a:rPr lang="tr-TR" dirty="0"/>
              <a:t>eşya için geçerli olan ticaret politikası önlemlerinin uygulanması ve eşyanın ithali için öngörülen diğer işlemlerin de tamamlanması gereklidir. </a:t>
            </a:r>
            <a:endParaRPr lang="tr-TR" dirty="0">
              <a:latin typeface="Cambria" panose="02040503050406030204" pitchFamily="18" charset="0"/>
            </a:endParaRPr>
          </a:p>
          <a:p>
            <a:pPr>
              <a:lnSpc>
                <a:spcPct val="80000"/>
              </a:lnSpc>
              <a:spcAft>
                <a:spcPts val="1800"/>
              </a:spcAft>
              <a:buFont typeface="Courier New" panose="02070309020205020404" pitchFamily="49" charset="0"/>
              <a:buChar char="o"/>
              <a:defRPr/>
            </a:pPr>
            <a:endParaRPr lang="tr-TR" dirty="0">
              <a:latin typeface="Cambria" panose="02040503050406030204" pitchFamily="18" charset="0"/>
            </a:endParaRPr>
          </a:p>
        </p:txBody>
      </p:sp>
    </p:spTree>
    <p:extLst>
      <p:ext uri="{BB962C8B-B14F-4D97-AF65-F5344CB8AC3E}">
        <p14:creationId xmlns:p14="http://schemas.microsoft.com/office/powerpoint/2010/main" val="4025066607"/>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lstStyle/>
          <a:p>
            <a:pPr marL="0" indent="0">
              <a:buNone/>
            </a:pPr>
            <a:r>
              <a:rPr lang="tr-TR" sz="3200" i="1" dirty="0"/>
              <a:t> </a:t>
            </a:r>
            <a:endParaRPr lang="tr-TR" sz="3200" u="sng" dirty="0">
              <a:solidFill>
                <a:srgbClr val="FF0000"/>
              </a:solidFill>
            </a:endParaRP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3" name="Dikdörtgen 2"/>
          <p:cNvSpPr/>
          <p:nvPr/>
        </p:nvSpPr>
        <p:spPr>
          <a:xfrm>
            <a:off x="480767" y="197964"/>
            <a:ext cx="11180189" cy="5940088"/>
          </a:xfrm>
          <a:prstGeom prst="rect">
            <a:avLst/>
          </a:prstGeom>
        </p:spPr>
        <p:txBody>
          <a:bodyPr wrap="square">
            <a:spAutoFit/>
          </a:bodyPr>
          <a:lstStyle/>
          <a:p>
            <a:pPr algn="ctr">
              <a:spcAft>
                <a:spcPts val="0"/>
              </a:spcAft>
            </a:pPr>
            <a:r>
              <a:rPr lang="tr-TR" sz="2400" b="1" u="sng"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NİHAİ KULLANIM NEDİR? </a:t>
            </a:r>
          </a:p>
          <a:p>
            <a:pPr algn="ctr">
              <a:spcAft>
                <a:spcPts val="0"/>
              </a:spcAft>
            </a:pPr>
            <a:r>
              <a:rPr lang="tr-TR" sz="2400" b="1" u="sng"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NİHAİ KULLANIM İZNİNİ KİMLER ALABİLİR</a:t>
            </a:r>
          </a:p>
          <a:p>
            <a:pPr algn="ctr">
              <a:spcAft>
                <a:spcPts val="0"/>
              </a:spcAft>
            </a:pPr>
            <a:endParaRPr lang="tr-TR" sz="2400" b="1" dirty="0">
              <a:solidFill>
                <a:srgbClr val="800000"/>
              </a:solidFill>
              <a:latin typeface="Times New Roman" panose="02020603050405020304" pitchFamily="18" charset="0"/>
              <a:cs typeface="Times New Roman" panose="02020603050405020304" pitchFamily="18" charset="0"/>
            </a:endParaRPr>
          </a:p>
          <a:p>
            <a:pPr>
              <a:spcAft>
                <a:spcPts val="0"/>
              </a:spcAft>
            </a:pPr>
            <a:r>
              <a:rPr lang="tr-TR" sz="2800" b="1" u="sng" dirty="0" smtClean="0">
                <a:solidFill>
                  <a:srgbClr val="FF0000"/>
                </a:solidFill>
              </a:rPr>
              <a:t>Nihai </a:t>
            </a:r>
            <a:r>
              <a:rPr lang="tr-TR" sz="2800" b="1" u="sng" dirty="0">
                <a:solidFill>
                  <a:srgbClr val="FF0000"/>
                </a:solidFill>
              </a:rPr>
              <a:t>Kullanım, </a:t>
            </a:r>
            <a:endParaRPr lang="tr-TR" sz="2800" b="1" u="sng" dirty="0" smtClean="0">
              <a:solidFill>
                <a:srgbClr val="FF0000"/>
              </a:solidFill>
            </a:endParaRPr>
          </a:p>
          <a:p>
            <a:pPr>
              <a:spcAft>
                <a:spcPts val="0"/>
              </a:spcAft>
            </a:pPr>
            <a:r>
              <a:rPr lang="tr-TR" sz="2800" dirty="0" smtClean="0"/>
              <a:t>İthalat Rejim Kararında önceden tayin edilmiş bazı eşyaların, Gümrük mevzuatında belirlenmiş şartlara bağlı olarak öngörülen amaçlarla kullanılması halinde </a:t>
            </a:r>
            <a:r>
              <a:rPr lang="tr-TR" sz="2800" b="1" u="sng" dirty="0" smtClean="0">
                <a:solidFill>
                  <a:srgbClr val="FF0000"/>
                </a:solidFill>
              </a:rPr>
              <a:t>indirimli ya da sıfır gümrük vergisi uygulanmasıdır.</a:t>
            </a:r>
          </a:p>
          <a:p>
            <a:pPr algn="just"/>
            <a:endParaRPr lang="tr-TR" sz="2800" dirty="0"/>
          </a:p>
          <a:p>
            <a:pPr algn="just"/>
            <a:r>
              <a:rPr lang="tr-TR" sz="2800" b="1" u="sng" dirty="0" smtClean="0">
                <a:solidFill>
                  <a:srgbClr val="FF0000"/>
                </a:solidFill>
              </a:rPr>
              <a:t>Nihai </a:t>
            </a:r>
            <a:r>
              <a:rPr lang="tr-TR" sz="2800" b="1" u="sng" dirty="0">
                <a:solidFill>
                  <a:srgbClr val="FF0000"/>
                </a:solidFill>
              </a:rPr>
              <a:t>kullanım </a:t>
            </a:r>
            <a:r>
              <a:rPr lang="tr-TR" sz="2800" b="1" u="sng" dirty="0" smtClean="0">
                <a:solidFill>
                  <a:srgbClr val="FF0000"/>
                </a:solidFill>
              </a:rPr>
              <a:t>izni</a:t>
            </a:r>
            <a:r>
              <a:rPr lang="tr-TR" sz="2800" b="1" u="sng" dirty="0">
                <a:solidFill>
                  <a:srgbClr val="FF0000"/>
                </a:solidFill>
              </a:rPr>
              <a:t> </a:t>
            </a:r>
            <a:r>
              <a:rPr lang="tr-TR" sz="2800" b="1" u="sng" dirty="0" smtClean="0">
                <a:solidFill>
                  <a:srgbClr val="FF0000"/>
                </a:solidFill>
              </a:rPr>
              <a:t>Kimlere Verilir? </a:t>
            </a:r>
          </a:p>
          <a:p>
            <a:pPr algn="just"/>
            <a:endParaRPr lang="tr-TR" sz="2800" b="1" u="sng" dirty="0" smtClean="0">
              <a:solidFill>
                <a:srgbClr val="FF0000"/>
              </a:solidFill>
            </a:endParaRPr>
          </a:p>
          <a:p>
            <a:pPr marL="342900" indent="-342900" algn="just">
              <a:buAutoNum type="arabicParenR"/>
            </a:pPr>
            <a:r>
              <a:rPr lang="tr-TR" sz="2800" dirty="0" smtClean="0"/>
              <a:t>Eşyayı kendileri nihai </a:t>
            </a:r>
            <a:r>
              <a:rPr lang="tr-TR" sz="2800" dirty="0"/>
              <a:t>kullanıma tabi </a:t>
            </a:r>
            <a:r>
              <a:rPr lang="tr-TR" sz="2800" dirty="0" smtClean="0"/>
              <a:t>tutacak ithalatçılara,</a:t>
            </a:r>
          </a:p>
          <a:p>
            <a:pPr algn="just"/>
            <a:endParaRPr lang="tr-TR" sz="2800" dirty="0" smtClean="0"/>
          </a:p>
          <a:p>
            <a:pPr algn="just"/>
            <a:r>
              <a:rPr lang="tr-TR" sz="2800" dirty="0" smtClean="0"/>
              <a:t>2)Eşyayı </a:t>
            </a:r>
            <a:r>
              <a:rPr lang="tr-TR" sz="2800" dirty="0"/>
              <a:t>nihai kullanıma tabi tutacak </a:t>
            </a:r>
            <a:r>
              <a:rPr lang="tr-TR" sz="2800" dirty="0" smtClean="0"/>
              <a:t>firmalara </a:t>
            </a:r>
            <a:r>
              <a:rPr lang="tr-TR" sz="2800" dirty="0"/>
              <a:t>devretmek suretiyle ithal eden ithalatçılara verilir. </a:t>
            </a:r>
            <a:endParaRPr lang="tr-TR" sz="2800" dirty="0" smtClean="0"/>
          </a:p>
        </p:txBody>
      </p:sp>
    </p:spTree>
    <p:extLst>
      <p:ext uri="{BB962C8B-B14F-4D97-AF65-F5344CB8AC3E}">
        <p14:creationId xmlns:p14="http://schemas.microsoft.com/office/powerpoint/2010/main" val="202444864"/>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lstStyle/>
          <a:p>
            <a:pPr marL="0" indent="0">
              <a:buNone/>
            </a:pPr>
            <a:r>
              <a:rPr lang="tr-TR" sz="3200" i="1" dirty="0"/>
              <a:t> </a:t>
            </a:r>
            <a:endParaRPr lang="tr-TR" sz="3200" u="sng" dirty="0">
              <a:solidFill>
                <a:srgbClr val="FF0000"/>
              </a:solidFill>
            </a:endParaRP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3" name="Dikdörtgen 2"/>
          <p:cNvSpPr/>
          <p:nvPr/>
        </p:nvSpPr>
        <p:spPr>
          <a:xfrm>
            <a:off x="848411" y="584462"/>
            <a:ext cx="11067069" cy="6755696"/>
          </a:xfrm>
          <a:prstGeom prst="rect">
            <a:avLst/>
          </a:prstGeom>
        </p:spPr>
        <p:txBody>
          <a:bodyPr wrap="square">
            <a:spAutoFit/>
          </a:bodyPr>
          <a:lstStyle/>
          <a:p>
            <a:pPr algn="just"/>
            <a:r>
              <a:rPr lang="tr-TR" sz="3200" b="1" u="sng" dirty="0">
                <a:solidFill>
                  <a:srgbClr val="FF0000"/>
                </a:solidFill>
              </a:rPr>
              <a:t>Nihai Kullanım İzni </a:t>
            </a:r>
            <a:r>
              <a:rPr lang="tr-TR" sz="3200" b="1" u="sng" dirty="0" smtClean="0">
                <a:solidFill>
                  <a:srgbClr val="FF0000"/>
                </a:solidFill>
              </a:rPr>
              <a:t>Nasıl ve Nereden </a:t>
            </a:r>
            <a:r>
              <a:rPr lang="tr-TR" sz="3200" b="1" u="sng" dirty="0">
                <a:solidFill>
                  <a:srgbClr val="FF0000"/>
                </a:solidFill>
              </a:rPr>
              <a:t>Alınır? </a:t>
            </a:r>
          </a:p>
          <a:p>
            <a:pPr algn="just"/>
            <a:endParaRPr lang="tr-TR" sz="3200" dirty="0"/>
          </a:p>
          <a:p>
            <a:pPr algn="just"/>
            <a:r>
              <a:rPr lang="tr-TR" sz="3200" dirty="0" smtClean="0"/>
              <a:t>Nihai </a:t>
            </a:r>
            <a:r>
              <a:rPr lang="tr-TR" sz="3200" dirty="0"/>
              <a:t>Kullanım </a:t>
            </a:r>
            <a:r>
              <a:rPr lang="tr-TR" sz="3200" dirty="0" smtClean="0"/>
              <a:t>İzni; </a:t>
            </a:r>
          </a:p>
          <a:p>
            <a:pPr algn="just"/>
            <a:r>
              <a:rPr lang="tr-TR" sz="3200" dirty="0" smtClean="0"/>
              <a:t>1) Eşyanın </a:t>
            </a:r>
            <a:r>
              <a:rPr lang="tr-TR" sz="3200" dirty="0"/>
              <a:t>serbest dolaşıma gireceği yetkili gümrük </a:t>
            </a:r>
            <a:r>
              <a:rPr lang="tr-TR" sz="3200" dirty="0" smtClean="0"/>
              <a:t>idaresine,</a:t>
            </a:r>
          </a:p>
          <a:p>
            <a:pPr algn="just"/>
            <a:r>
              <a:rPr lang="tr-TR" sz="3200" dirty="0" smtClean="0"/>
              <a:t>2) Beyannamenin </a:t>
            </a:r>
            <a:r>
              <a:rPr lang="tr-TR" sz="3200" dirty="0"/>
              <a:t>tescil tarihinden önce </a:t>
            </a:r>
            <a:endParaRPr lang="tr-TR" sz="3200" dirty="0" smtClean="0"/>
          </a:p>
          <a:p>
            <a:pPr algn="just"/>
            <a:r>
              <a:rPr lang="tr-TR" sz="3200" dirty="0" smtClean="0"/>
              <a:t>3) Tek Pencere Sistemi (TPS) Üzerinden Nihai Kullanım İzin başvuru yapılarak</a:t>
            </a:r>
          </a:p>
          <a:p>
            <a:pPr algn="just"/>
            <a:r>
              <a:rPr lang="tr-TR" sz="3200" dirty="0" smtClean="0"/>
              <a:t>4) İşlem Talebinin </a:t>
            </a:r>
            <a:r>
              <a:rPr lang="tr-TR" sz="3200" dirty="0"/>
              <a:t>yazılı olarak </a:t>
            </a:r>
            <a:r>
              <a:rPr lang="tr-TR" sz="3200" dirty="0" smtClean="0"/>
              <a:t>Gümrük İdaresine Sunulması şeklinde </a:t>
            </a:r>
            <a:endParaRPr lang="tr-TR" sz="3200" dirty="0"/>
          </a:p>
          <a:p>
            <a:pPr algn="just"/>
            <a:r>
              <a:rPr lang="tr-TR" sz="3200" dirty="0" smtClean="0"/>
              <a:t>Nihai Kullanım İzni Verilen eşyanın </a:t>
            </a:r>
            <a:r>
              <a:rPr lang="tr-TR" sz="3200" u="sng" dirty="0" smtClean="0">
                <a:solidFill>
                  <a:srgbClr val="FF0000"/>
                </a:solidFill>
              </a:rPr>
              <a:t>kanuni </a:t>
            </a:r>
            <a:r>
              <a:rPr lang="tr-TR" sz="3200" u="sng" dirty="0">
                <a:solidFill>
                  <a:srgbClr val="FF0000"/>
                </a:solidFill>
              </a:rPr>
              <a:t>vergi ile indirimli vergi arasındaki fark </a:t>
            </a:r>
            <a:r>
              <a:rPr lang="tr-TR" sz="3200" u="sng" dirty="0" smtClean="0">
                <a:solidFill>
                  <a:srgbClr val="FF0000"/>
                </a:solidFill>
              </a:rPr>
              <a:t>teminat ALINARAK Gümrük İşlemleri Tamamlanır. </a:t>
            </a:r>
          </a:p>
          <a:p>
            <a:pPr algn="just"/>
            <a:endParaRPr lang="tr-TR" sz="2400" dirty="0"/>
          </a:p>
          <a:p>
            <a:pPr algn="ctr">
              <a:spcAft>
                <a:spcPts val="0"/>
              </a:spcAft>
            </a:pPr>
            <a:endParaRPr lang="tr-TR" dirty="0"/>
          </a:p>
          <a:p>
            <a:pPr algn="ctr">
              <a:spcAft>
                <a:spcPts val="0"/>
              </a:spcAft>
            </a:pPr>
            <a:endParaRPr lang="tr-TR" sz="2000" dirty="0">
              <a:latin typeface="Times New Roman" panose="02020603050405020304" pitchFamily="18" charset="0"/>
              <a:ea typeface="Times New Roman" panose="02020603050405020304" pitchFamily="18" charset="0"/>
              <a:cs typeface="Calibri" panose="020F0502020204030204" pitchFamily="34" charset="0"/>
            </a:endParaRPr>
          </a:p>
          <a:p>
            <a:pPr indent="359410" algn="r">
              <a:spcBef>
                <a:spcPts val="600"/>
              </a:spcBef>
              <a:spcAft>
                <a:spcPts val="0"/>
              </a:spcAft>
            </a:pPr>
            <a:endParaRPr lang="tr-TR" sz="1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4229770"/>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lstStyle/>
          <a:p>
            <a:pPr marL="0" indent="0">
              <a:buNone/>
            </a:pPr>
            <a:r>
              <a:rPr lang="tr-TR" sz="3200" i="1" dirty="0"/>
              <a:t> </a:t>
            </a:r>
            <a:endParaRPr lang="tr-TR" sz="3200" u="sng" dirty="0">
              <a:solidFill>
                <a:srgbClr val="FF0000"/>
              </a:solidFill>
            </a:endParaRPr>
          </a:p>
          <a:p>
            <a:pPr marL="0" indent="0">
              <a:buNone/>
            </a:pPr>
            <a:endParaRPr lang="tr-TR" sz="1000" dirty="0">
              <a:latin typeface="Cambria" panose="02040503050406030204" pitchFamily="18" charset="0"/>
              <a:ea typeface="Cambria" panose="02040503050406030204" pitchFamily="18" charset="0"/>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3" name="Dikdörtgen 2"/>
          <p:cNvSpPr/>
          <p:nvPr/>
        </p:nvSpPr>
        <p:spPr>
          <a:xfrm>
            <a:off x="848411" y="584462"/>
            <a:ext cx="11067069" cy="6124754"/>
          </a:xfrm>
          <a:prstGeom prst="rect">
            <a:avLst/>
          </a:prstGeom>
        </p:spPr>
        <p:txBody>
          <a:bodyPr wrap="square">
            <a:spAutoFit/>
          </a:bodyPr>
          <a:lstStyle/>
          <a:p>
            <a:pPr algn="just"/>
            <a:r>
              <a:rPr lang="tr-TR" sz="2800" b="1" u="sng" dirty="0" smtClean="0">
                <a:solidFill>
                  <a:srgbClr val="FF0000"/>
                </a:solidFill>
              </a:rPr>
              <a:t>Nihai Kullanım Kapsamında Verilen İznin Kapatılması ve</a:t>
            </a:r>
          </a:p>
          <a:p>
            <a:pPr algn="just"/>
            <a:r>
              <a:rPr lang="tr-TR" sz="2800" b="1" u="sng" dirty="0" smtClean="0">
                <a:solidFill>
                  <a:srgbClr val="FF0000"/>
                </a:solidFill>
              </a:rPr>
              <a:t>Teminatın İadesi</a:t>
            </a:r>
          </a:p>
          <a:p>
            <a:pPr algn="just"/>
            <a:endParaRPr lang="tr-TR" sz="2800" b="1" u="sng" dirty="0" smtClean="0">
              <a:solidFill>
                <a:srgbClr val="FF0000"/>
              </a:solidFill>
            </a:endParaRPr>
          </a:p>
          <a:p>
            <a:pPr algn="just"/>
            <a:r>
              <a:rPr lang="tr-TR" sz="2800" dirty="0" smtClean="0"/>
              <a:t>İzin </a:t>
            </a:r>
            <a:r>
              <a:rPr lang="tr-TR" sz="2800" dirty="0"/>
              <a:t>hak sahibi tarafından eşyanın öngörülen süre dahilinde </a:t>
            </a:r>
            <a:r>
              <a:rPr lang="tr-TR" sz="2800" u="sng" dirty="0">
                <a:solidFill>
                  <a:srgbClr val="FF0000"/>
                </a:solidFill>
              </a:rPr>
              <a:t>nihai kullanıma tahsis edildiğinin ve öngörülen amaçlar için kullanıldığının tespit edilmesi</a:t>
            </a:r>
            <a:r>
              <a:rPr lang="tr-TR" sz="2800" dirty="0"/>
              <a:t> halinde teminat iade edilir. </a:t>
            </a:r>
            <a:endParaRPr lang="tr-TR" sz="2800" dirty="0" smtClean="0"/>
          </a:p>
          <a:p>
            <a:pPr algn="just"/>
            <a:endParaRPr lang="tr-TR" sz="2800" dirty="0"/>
          </a:p>
          <a:p>
            <a:pPr algn="just"/>
            <a:r>
              <a:rPr lang="tr-TR" sz="2800" dirty="0" smtClean="0"/>
              <a:t>Bu </a:t>
            </a:r>
            <a:r>
              <a:rPr lang="tr-TR" sz="2800" dirty="0"/>
              <a:t>tespit, iki belge sonucuna dayandırılarak teminat iadesi yapılır</a:t>
            </a:r>
            <a:r>
              <a:rPr lang="tr-TR" sz="2800" dirty="0" smtClean="0"/>
              <a:t>:</a:t>
            </a:r>
          </a:p>
          <a:p>
            <a:pPr algn="just"/>
            <a:endParaRPr lang="tr-TR" sz="2800" dirty="0" smtClean="0"/>
          </a:p>
          <a:p>
            <a:pPr algn="just"/>
            <a:r>
              <a:rPr lang="tr-TR" sz="2800" dirty="0" smtClean="0"/>
              <a:t>1- Verilen </a:t>
            </a:r>
            <a:r>
              <a:rPr lang="tr-TR" sz="2800" dirty="0"/>
              <a:t>izin belgesi denetleyici Gümrük idarenin periyodik olarak yerinde yapacağı denetim </a:t>
            </a:r>
            <a:r>
              <a:rPr lang="tr-TR" sz="2800" dirty="0" smtClean="0"/>
              <a:t>sonuçlarına göre yönetmeliğin </a:t>
            </a:r>
            <a:r>
              <a:rPr lang="tr-TR" sz="2800" dirty="0"/>
              <a:t>27 </a:t>
            </a:r>
            <a:r>
              <a:rPr lang="tr-TR" sz="2800" dirty="0" err="1"/>
              <a:t>nolu</a:t>
            </a:r>
            <a:r>
              <a:rPr lang="tr-TR" sz="2800" dirty="0"/>
              <a:t> ekinde yer alan </a:t>
            </a:r>
            <a:r>
              <a:rPr lang="tr-TR" sz="2800" u="sng" dirty="0">
                <a:solidFill>
                  <a:srgbClr val="FF0000"/>
                </a:solidFill>
              </a:rPr>
              <a:t>Nihai Kullanım Denetim </a:t>
            </a:r>
            <a:r>
              <a:rPr lang="tr-TR" sz="2800" u="sng" dirty="0" smtClean="0">
                <a:solidFill>
                  <a:srgbClr val="FF0000"/>
                </a:solidFill>
              </a:rPr>
              <a:t>Formu Düzenletilmesi,</a:t>
            </a:r>
          </a:p>
          <a:p>
            <a:pPr algn="just"/>
            <a:endParaRPr lang="tr-TR" sz="2800" dirty="0">
              <a:solidFill>
                <a:srgbClr val="FF0000"/>
              </a:solidFill>
            </a:endParaRPr>
          </a:p>
          <a:p>
            <a:pPr algn="just"/>
            <a:r>
              <a:rPr lang="tr-TR" sz="2800" dirty="0" smtClean="0">
                <a:solidFill>
                  <a:srgbClr val="FF0000"/>
                </a:solidFill>
              </a:rPr>
              <a:t>2- </a:t>
            </a:r>
            <a:r>
              <a:rPr lang="tr-TR" sz="2800" dirty="0" smtClean="0"/>
              <a:t>Yetkilendirilmiş </a:t>
            </a:r>
            <a:r>
              <a:rPr lang="tr-TR" sz="2800" dirty="0"/>
              <a:t>Gümrük Müşavirlerinin hazırlayacağı </a:t>
            </a:r>
            <a:r>
              <a:rPr lang="tr-TR" sz="2800" u="sng" dirty="0">
                <a:solidFill>
                  <a:srgbClr val="FF0000"/>
                </a:solidFill>
              </a:rPr>
              <a:t>NK1 </a:t>
            </a:r>
            <a:r>
              <a:rPr lang="tr-TR" sz="2800" u="sng" dirty="0" smtClean="0">
                <a:solidFill>
                  <a:srgbClr val="FF0000"/>
                </a:solidFill>
              </a:rPr>
              <a:t>raporu</a:t>
            </a:r>
            <a:endParaRPr lang="tr-TR" sz="2400" dirty="0" smtClean="0"/>
          </a:p>
        </p:txBody>
      </p:sp>
    </p:spTree>
    <p:extLst>
      <p:ext uri="{BB962C8B-B14F-4D97-AF65-F5344CB8AC3E}">
        <p14:creationId xmlns:p14="http://schemas.microsoft.com/office/powerpoint/2010/main" val="74872348"/>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lstStyle/>
          <a:p>
            <a:pPr marL="0" indent="0">
              <a:buNone/>
            </a:pPr>
            <a:r>
              <a:rPr lang="tr-TR" sz="3200" i="1" dirty="0"/>
              <a:t> </a:t>
            </a:r>
            <a:endParaRPr lang="tr-TR" sz="3200" u="sng" dirty="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3" name="Dikdörtgen 2"/>
          <p:cNvSpPr/>
          <p:nvPr/>
        </p:nvSpPr>
        <p:spPr>
          <a:xfrm>
            <a:off x="848411" y="584462"/>
            <a:ext cx="11067069" cy="7063472"/>
          </a:xfrm>
          <a:prstGeom prst="rect">
            <a:avLst/>
          </a:prstGeom>
        </p:spPr>
        <p:txBody>
          <a:bodyPr wrap="square">
            <a:spAutoFit/>
          </a:bodyPr>
          <a:lstStyle/>
          <a:p>
            <a:pPr fontAlgn="base"/>
            <a:r>
              <a:rPr lang="tr-TR" sz="2400" b="1" u="sng" dirty="0">
                <a:solidFill>
                  <a:srgbClr val="FF0000"/>
                </a:solidFill>
              </a:rPr>
              <a:t>İthalat Rejim Kararı eki </a:t>
            </a:r>
            <a:endParaRPr lang="tr-TR" sz="2400" b="1" u="sng" dirty="0" smtClean="0">
              <a:solidFill>
                <a:srgbClr val="FF0000"/>
              </a:solidFill>
            </a:endParaRPr>
          </a:p>
          <a:p>
            <a:pPr fontAlgn="base"/>
            <a:r>
              <a:rPr lang="tr-TR" sz="2400" b="1" u="sng" dirty="0" smtClean="0">
                <a:solidFill>
                  <a:srgbClr val="FF0000"/>
                </a:solidFill>
              </a:rPr>
              <a:t>I </a:t>
            </a:r>
            <a:r>
              <a:rPr lang="tr-TR" sz="2400" b="1" u="sng" dirty="0">
                <a:solidFill>
                  <a:srgbClr val="FF0000"/>
                </a:solidFill>
              </a:rPr>
              <a:t>sayılı Liste kapsamı </a:t>
            </a:r>
            <a:r>
              <a:rPr lang="tr-TR" sz="2400" b="1" u="sng" dirty="0" smtClean="0">
                <a:solidFill>
                  <a:srgbClr val="FF0000"/>
                </a:solidFill>
              </a:rPr>
              <a:t>maddelerden Nihai Kullanım Şartları; </a:t>
            </a:r>
          </a:p>
          <a:p>
            <a:pPr fontAlgn="base"/>
            <a:endParaRPr lang="tr-TR" sz="2400" dirty="0" smtClean="0"/>
          </a:p>
          <a:p>
            <a:pPr fontAlgn="base"/>
            <a:r>
              <a:rPr lang="tr-TR" sz="2400" dirty="0" smtClean="0"/>
              <a:t>(</a:t>
            </a:r>
            <a:r>
              <a:rPr lang="tr-TR" sz="2400" dirty="0"/>
              <a:t>Ek:1)’de yer alan tabloda gümrük tarife istatistik pozisyonu ve isimleri belirtilenlerin, aynı tablonun </a:t>
            </a:r>
            <a:r>
              <a:rPr lang="tr-TR" sz="2400" b="1" u="sng" dirty="0">
                <a:solidFill>
                  <a:srgbClr val="FF0000"/>
                </a:solidFill>
              </a:rPr>
              <a:t>“Üretimi Gerçekleştirilecek Nihai Ürün</a:t>
            </a:r>
            <a:r>
              <a:rPr lang="tr-TR" sz="2400" dirty="0"/>
              <a:t>” sütununda ilgili maddenin karşısında gösterilen </a:t>
            </a:r>
            <a:r>
              <a:rPr lang="tr-TR" sz="2400" b="1" u="sng" dirty="0">
                <a:solidFill>
                  <a:srgbClr val="FF0000"/>
                </a:solidFill>
              </a:rPr>
              <a:t>ürünlerin imalinde kullanılmak kaydıyla ithal edilmesi halinde </a:t>
            </a:r>
            <a:r>
              <a:rPr lang="tr-TR" sz="2400" dirty="0"/>
              <a:t>gümrük vergisi karşısında gösterilen oranda uygulanır ve gümrük mevzuatının nihai kullanıma ilişkin hükümlerine tabidir (İthalat Rejim Kararı’nın 9.maddesi</a:t>
            </a:r>
            <a:r>
              <a:rPr lang="tr-TR" sz="2400" dirty="0" smtClean="0"/>
              <a:t>).</a:t>
            </a:r>
          </a:p>
          <a:p>
            <a:pPr fontAlgn="base"/>
            <a:endParaRPr lang="tr-TR" sz="2400" dirty="0"/>
          </a:p>
          <a:p>
            <a:pPr fontAlgn="base"/>
            <a:r>
              <a:rPr lang="tr-TR" sz="2000" dirty="0"/>
              <a:t>Örnek 1: </a:t>
            </a:r>
            <a:r>
              <a:rPr lang="tr-TR" sz="2000" b="1" u="sng" dirty="0">
                <a:solidFill>
                  <a:srgbClr val="FF0000"/>
                </a:solidFill>
              </a:rPr>
              <a:t>0904.22.00.00.12 </a:t>
            </a:r>
            <a:r>
              <a:rPr lang="tr-TR" sz="2000" b="1" u="sng" dirty="0" err="1">
                <a:solidFill>
                  <a:srgbClr val="FF0000"/>
                </a:solidFill>
              </a:rPr>
              <a:t>GTİP’de</a:t>
            </a:r>
            <a:r>
              <a:rPr lang="tr-TR" sz="2000" b="1" u="sng" dirty="0">
                <a:solidFill>
                  <a:srgbClr val="FF0000"/>
                </a:solidFill>
              </a:rPr>
              <a:t> yer alan Yenibahar maddesinden</a:t>
            </a:r>
            <a:r>
              <a:rPr lang="tr-TR" sz="2000" dirty="0"/>
              <a:t>, </a:t>
            </a:r>
            <a:r>
              <a:rPr lang="tr-TR" sz="2000" dirty="0" smtClean="0"/>
              <a:t>üretimi gerçekleştirilecek </a:t>
            </a:r>
            <a:r>
              <a:rPr lang="tr-TR" sz="2000" b="1" u="sng" dirty="0">
                <a:solidFill>
                  <a:srgbClr val="FF0000"/>
                </a:solidFill>
              </a:rPr>
              <a:t>nihai ürün olarak Aroma üretilmesi durumunda </a:t>
            </a:r>
          </a:p>
          <a:p>
            <a:pPr fontAlgn="base"/>
            <a:r>
              <a:rPr lang="tr-TR" sz="2000" b="1" u="sng" dirty="0" smtClean="0">
                <a:solidFill>
                  <a:srgbClr val="FF0000"/>
                </a:solidFill>
              </a:rPr>
              <a:t>Gümrük </a:t>
            </a:r>
            <a:r>
              <a:rPr lang="tr-TR" sz="2000" b="1" u="sng" dirty="0">
                <a:solidFill>
                  <a:srgbClr val="FF0000"/>
                </a:solidFill>
              </a:rPr>
              <a:t>vergisi oranı % 0 olarak uygulanır.</a:t>
            </a:r>
            <a:r>
              <a:rPr lang="tr-TR" sz="2000" dirty="0"/>
              <a:t>  </a:t>
            </a:r>
            <a:endParaRPr lang="tr-TR" sz="2000" dirty="0" smtClean="0"/>
          </a:p>
          <a:p>
            <a:pPr fontAlgn="base"/>
            <a:r>
              <a:rPr lang="tr-TR" sz="2000" dirty="0" smtClean="0"/>
              <a:t>DÜ % 75 GV Nihai Kulanım ile gümrük vergisi alınmaz. </a:t>
            </a:r>
          </a:p>
          <a:p>
            <a:pPr fontAlgn="base"/>
            <a:endParaRPr lang="tr-TR" sz="2000" dirty="0" smtClean="0"/>
          </a:p>
          <a:p>
            <a:pPr algn="just"/>
            <a:r>
              <a:rPr lang="tr-TR" dirty="0"/>
              <a:t>Örnek 2: 1516.20.98.00.12 </a:t>
            </a:r>
            <a:r>
              <a:rPr lang="tr-TR" dirty="0" err="1"/>
              <a:t>GTİP’de</a:t>
            </a:r>
            <a:r>
              <a:rPr lang="tr-TR" dirty="0"/>
              <a:t> yer alan “Palm (palmiye) yağı” maddesinden, üretimi gerçekleştirilecek nihai ürün olarak “Teknik ve sınai amaçlı ürünler” üretilmesi durumunda Gümrük vergisi oranı % 35 olarak uygulanır. </a:t>
            </a:r>
            <a:endParaRPr lang="tr-TR" dirty="0" smtClean="0"/>
          </a:p>
          <a:p>
            <a:pPr algn="just"/>
            <a:r>
              <a:rPr lang="tr-TR" sz="2400" dirty="0"/>
              <a:t>DÜ % </a:t>
            </a:r>
            <a:r>
              <a:rPr lang="tr-TR" sz="2400" dirty="0" smtClean="0"/>
              <a:t>46,8 </a:t>
            </a:r>
            <a:r>
              <a:rPr lang="tr-TR" sz="2400" dirty="0"/>
              <a:t>GV Nihai Kulanım ile gümrük vergisi </a:t>
            </a:r>
            <a:r>
              <a:rPr lang="tr-TR" sz="2400" dirty="0" smtClean="0"/>
              <a:t>İNDİRİMLİ alınmaktadır.  </a:t>
            </a:r>
            <a:endParaRPr lang="tr-TR" sz="2400" dirty="0"/>
          </a:p>
          <a:p>
            <a:pPr algn="just"/>
            <a:endParaRPr lang="tr-TR" sz="2400" dirty="0"/>
          </a:p>
          <a:p>
            <a:pPr algn="ctr">
              <a:spcAft>
                <a:spcPts val="0"/>
              </a:spcAft>
            </a:pPr>
            <a:endParaRPr lang="tr-TR" dirty="0"/>
          </a:p>
          <a:p>
            <a:pPr algn="ctr">
              <a:spcAft>
                <a:spcPts val="0"/>
              </a:spcAft>
            </a:pPr>
            <a:endParaRPr lang="tr-TR" sz="2000" dirty="0">
              <a:latin typeface="Times New Roman" panose="02020603050405020304" pitchFamily="18" charset="0"/>
              <a:ea typeface="Times New Roman" panose="02020603050405020304" pitchFamily="18" charset="0"/>
              <a:cs typeface="Calibri" panose="020F0502020204030204" pitchFamily="34" charset="0"/>
            </a:endParaRPr>
          </a:p>
          <a:p>
            <a:pPr indent="359410" algn="r">
              <a:spcBef>
                <a:spcPts val="600"/>
              </a:spcBef>
              <a:spcAft>
                <a:spcPts val="0"/>
              </a:spcAft>
            </a:pPr>
            <a:endParaRPr lang="tr-TR" sz="1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74579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lstStyle/>
          <a:p>
            <a:pPr marL="0" indent="0">
              <a:buNone/>
            </a:pPr>
            <a:r>
              <a:rPr lang="tr-TR" sz="3200" i="1" dirty="0"/>
              <a:t> </a:t>
            </a:r>
            <a:endParaRPr lang="tr-TR" sz="3200" u="sng" dirty="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3" name="Dikdörtgen 2"/>
          <p:cNvSpPr/>
          <p:nvPr/>
        </p:nvSpPr>
        <p:spPr>
          <a:xfrm>
            <a:off x="754143" y="933253"/>
            <a:ext cx="11067069" cy="5139869"/>
          </a:xfrm>
          <a:prstGeom prst="rect">
            <a:avLst/>
          </a:prstGeom>
        </p:spPr>
        <p:txBody>
          <a:bodyPr wrap="square">
            <a:spAutoFit/>
          </a:bodyPr>
          <a:lstStyle/>
          <a:p>
            <a:pPr fontAlgn="base"/>
            <a:r>
              <a:rPr lang="tr-TR" sz="2400" b="1" u="sng" dirty="0">
                <a:solidFill>
                  <a:srgbClr val="FF0000"/>
                </a:solidFill>
              </a:rPr>
              <a:t>Nihai </a:t>
            </a:r>
            <a:r>
              <a:rPr lang="tr-TR" sz="2400" b="1" u="sng" dirty="0" smtClean="0">
                <a:solidFill>
                  <a:srgbClr val="FF0000"/>
                </a:solidFill>
              </a:rPr>
              <a:t>Kullanım İthalat </a:t>
            </a:r>
            <a:r>
              <a:rPr lang="tr-TR" sz="2400" b="1" u="sng" dirty="0">
                <a:solidFill>
                  <a:srgbClr val="FF0000"/>
                </a:solidFill>
              </a:rPr>
              <a:t>Rejimi Kararına ekli II sayılı </a:t>
            </a:r>
            <a:r>
              <a:rPr lang="tr-TR" sz="2400" b="1" u="sng" dirty="0" smtClean="0">
                <a:solidFill>
                  <a:srgbClr val="FF0000"/>
                </a:solidFill>
              </a:rPr>
              <a:t>listedeki</a:t>
            </a:r>
          </a:p>
          <a:p>
            <a:pPr fontAlgn="base"/>
            <a:r>
              <a:rPr lang="tr-TR" sz="2400" b="1" u="sng" dirty="0" smtClean="0">
                <a:solidFill>
                  <a:srgbClr val="FF0000"/>
                </a:solidFill>
              </a:rPr>
              <a:t>Eşyanın Rejim Kararında Kontrol edilecek Dipnot Açıklamaları; </a:t>
            </a:r>
          </a:p>
          <a:p>
            <a:pPr fontAlgn="base"/>
            <a:endParaRPr lang="tr-TR" sz="2000" dirty="0" smtClean="0"/>
          </a:p>
          <a:p>
            <a:pPr fontAlgn="base"/>
            <a:r>
              <a:rPr lang="tr-TR" sz="2000" i="1" dirty="0" smtClean="0"/>
              <a:t>“(</a:t>
            </a:r>
            <a:r>
              <a:rPr lang="tr-TR" sz="2000" i="1" dirty="0"/>
              <a:t>1) Gümrük mevzuatının nihai kullanıma ilişkin hükümlerine tabi olması kaydıyla gümrük vergisi % 0 uygulanır</a:t>
            </a:r>
            <a:r>
              <a:rPr lang="tr-TR" sz="2000" dirty="0"/>
              <a:t>”, </a:t>
            </a:r>
            <a:endParaRPr lang="tr-TR" sz="2000" dirty="0" smtClean="0"/>
          </a:p>
          <a:p>
            <a:pPr fontAlgn="base"/>
            <a:endParaRPr lang="tr-TR" sz="2000" dirty="0" smtClean="0"/>
          </a:p>
          <a:p>
            <a:pPr fontAlgn="base"/>
            <a:r>
              <a:rPr lang="tr-TR" sz="2000" i="1" dirty="0" smtClean="0"/>
              <a:t>“(</a:t>
            </a:r>
            <a:r>
              <a:rPr lang="tr-TR" sz="2000" i="1" dirty="0"/>
              <a:t>b) Sivil hava taşıtlarında kullanılmak kaydıyla ithal edilmesi halinde gümrük vergisi % 0 olarak uygulanır ve bu halde gümrük mevzuatının nihai kullanıma ilişkin hükümlerine tabidir</a:t>
            </a:r>
            <a:r>
              <a:rPr lang="tr-TR" sz="2000" dirty="0"/>
              <a:t>.” </a:t>
            </a:r>
            <a:endParaRPr lang="tr-TR" sz="2000" dirty="0" smtClean="0"/>
          </a:p>
          <a:p>
            <a:pPr fontAlgn="base"/>
            <a:endParaRPr lang="tr-TR" sz="2000" dirty="0"/>
          </a:p>
          <a:p>
            <a:pPr fontAlgn="base"/>
            <a:r>
              <a:rPr lang="tr-TR" sz="2000" dirty="0" smtClean="0"/>
              <a:t>Şeklinde </a:t>
            </a:r>
            <a:r>
              <a:rPr lang="tr-TR" sz="2000" dirty="0"/>
              <a:t>dipnot bulunan ve VI sayılı listedeki </a:t>
            </a:r>
            <a:r>
              <a:rPr lang="tr-TR" sz="2000" dirty="0" err="1"/>
              <a:t>GTİP’lerde</a:t>
            </a:r>
            <a:r>
              <a:rPr lang="tr-TR" sz="2000" dirty="0"/>
              <a:t> yer alan eşyanın </a:t>
            </a:r>
            <a:r>
              <a:rPr lang="tr-TR" sz="2000" dirty="0" smtClean="0"/>
              <a:t>serbest </a:t>
            </a:r>
            <a:r>
              <a:rPr lang="tr-TR" sz="2000" dirty="0"/>
              <a:t>dolaşıma girişinde </a:t>
            </a:r>
            <a:endParaRPr lang="tr-TR" sz="2000" dirty="0" smtClean="0"/>
          </a:p>
          <a:p>
            <a:pPr fontAlgn="base"/>
            <a:r>
              <a:rPr lang="tr-TR" sz="2000" dirty="0" smtClean="0">
                <a:solidFill>
                  <a:srgbClr val="FF0000"/>
                </a:solidFill>
              </a:rPr>
              <a:t>“</a:t>
            </a:r>
            <a:r>
              <a:rPr lang="tr-TR" sz="2000" dirty="0">
                <a:solidFill>
                  <a:srgbClr val="FF0000"/>
                </a:solidFill>
              </a:rPr>
              <a:t>Nihai Kullanıma Konu Eşya ile Gümrük Vergisi Askıya Alınan Eşyadan Kullanım Amacı Tayin Edilenlerin İthalatına İlişkin Karar”  (</a:t>
            </a:r>
            <a:r>
              <a:rPr lang="tr-TR" sz="2000" dirty="0">
                <a:solidFill>
                  <a:srgbClr val="FF0000"/>
                </a:solidFill>
                <a:hlinkClick r:id="rId3"/>
              </a:rPr>
              <a:t>2009/15481 sayılı Karar</a:t>
            </a:r>
            <a:r>
              <a:rPr lang="tr-TR" sz="2000" dirty="0">
                <a:solidFill>
                  <a:srgbClr val="FF0000"/>
                </a:solidFill>
              </a:rPr>
              <a:t>) uyarınca sıfır oranında gümrük vergisi tatbik edilmesi ve </a:t>
            </a:r>
            <a:endParaRPr lang="tr-TR" sz="2000" dirty="0" smtClean="0">
              <a:solidFill>
                <a:srgbClr val="FF0000"/>
              </a:solidFill>
            </a:endParaRPr>
          </a:p>
          <a:p>
            <a:pPr fontAlgn="base"/>
            <a:r>
              <a:rPr lang="tr-TR" sz="2000" dirty="0" smtClean="0">
                <a:solidFill>
                  <a:srgbClr val="FF0000"/>
                </a:solidFill>
              </a:rPr>
              <a:t>nihai </a:t>
            </a:r>
            <a:r>
              <a:rPr lang="tr-TR" sz="2000" dirty="0">
                <a:solidFill>
                  <a:srgbClr val="FF0000"/>
                </a:solidFill>
              </a:rPr>
              <a:t>kullanım hükümlerinin </a:t>
            </a:r>
            <a:r>
              <a:rPr lang="tr-TR" sz="2000" dirty="0" err="1" smtClean="0">
                <a:solidFill>
                  <a:srgbClr val="FF0000"/>
                </a:solidFill>
              </a:rPr>
              <a:t>uygulanalanır</a:t>
            </a:r>
            <a:r>
              <a:rPr lang="tr-TR" sz="2000" dirty="0" smtClean="0">
                <a:solidFill>
                  <a:srgbClr val="FF0000"/>
                </a:solidFill>
              </a:rPr>
              <a:t>,</a:t>
            </a:r>
          </a:p>
          <a:p>
            <a:pPr fontAlgn="base"/>
            <a:endParaRPr lang="tr-TR" sz="2000" dirty="0">
              <a:solidFill>
                <a:srgbClr val="FF0000"/>
              </a:solidFill>
            </a:endParaRPr>
          </a:p>
          <a:p>
            <a:pPr fontAlgn="base"/>
            <a:r>
              <a:rPr lang="tr-TR" sz="2000" dirty="0" smtClean="0"/>
              <a:t>Muafiyetler </a:t>
            </a:r>
            <a:r>
              <a:rPr lang="tr-TR" sz="2000" dirty="0"/>
              <a:t>alanına </a:t>
            </a:r>
            <a:r>
              <a:rPr lang="tr-TR" sz="2000" b="1" u="sng" dirty="0">
                <a:solidFill>
                  <a:srgbClr val="FF0000"/>
                </a:solidFill>
              </a:rPr>
              <a:t>“NKUL” (Nihai Kullanım) </a:t>
            </a:r>
            <a:r>
              <a:rPr lang="tr-TR" sz="2000" dirty="0"/>
              <a:t>kodunun girilmesi </a:t>
            </a:r>
            <a:r>
              <a:rPr lang="tr-TR" sz="2000" dirty="0" smtClean="0"/>
              <a:t>ile beyan gerçekleşmektedir. </a:t>
            </a:r>
            <a:endParaRPr lang="tr-TR" sz="2000" dirty="0"/>
          </a:p>
          <a:p>
            <a:pPr algn="ctr">
              <a:spcAft>
                <a:spcPts val="0"/>
              </a:spcAft>
            </a:pPr>
            <a:endParaRPr lang="tr-TR" sz="2000" dirty="0">
              <a:latin typeface="Times New Roman" panose="02020603050405020304" pitchFamily="18"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01995150"/>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518474"/>
            <a:ext cx="11576115" cy="5580669"/>
          </a:xfrm>
        </p:spPr>
        <p:txBody>
          <a:bodyPr/>
          <a:lstStyle/>
          <a:p>
            <a:pPr marL="0" indent="0">
              <a:buNone/>
            </a:pPr>
            <a:r>
              <a:rPr lang="tr-TR" sz="3200" i="1" dirty="0"/>
              <a:t> </a:t>
            </a:r>
            <a:r>
              <a:rPr lang="tr-TR" sz="3200" b="1" u="sng" dirty="0" smtClean="0">
                <a:solidFill>
                  <a:srgbClr val="FF0000"/>
                </a:solidFill>
              </a:rPr>
              <a:t>İTHALAT REJİM KARARI V SAYILI LİSTE NİHAİ KULLANIM </a:t>
            </a:r>
            <a:endParaRPr lang="tr-TR" sz="3200" b="1" u="sng" dirty="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3" name="Dikdörtgen 2"/>
          <p:cNvSpPr/>
          <p:nvPr/>
        </p:nvSpPr>
        <p:spPr>
          <a:xfrm>
            <a:off x="754143" y="933253"/>
            <a:ext cx="11067069" cy="5416868"/>
          </a:xfrm>
          <a:prstGeom prst="rect">
            <a:avLst/>
          </a:prstGeom>
        </p:spPr>
        <p:txBody>
          <a:bodyPr wrap="square">
            <a:spAutoFit/>
          </a:bodyPr>
          <a:lstStyle/>
          <a:p>
            <a:pPr algn="just"/>
            <a:endParaRPr lang="tr-TR" sz="2000" dirty="0" smtClean="0"/>
          </a:p>
          <a:p>
            <a:pPr algn="just"/>
            <a:r>
              <a:rPr lang="tr-TR" sz="2000" dirty="0" smtClean="0"/>
              <a:t>İthalat </a:t>
            </a:r>
            <a:r>
              <a:rPr lang="tr-TR" sz="2000" dirty="0"/>
              <a:t>Rejimi Kararına ekli V sayılı listede aynı GTİP farklı kayıt numaraları </a:t>
            </a:r>
            <a:r>
              <a:rPr lang="tr-TR" sz="2000" u="sng" dirty="0" smtClean="0">
                <a:solidFill>
                  <a:srgbClr val="FF0000"/>
                </a:solidFill>
              </a:rPr>
              <a:t>“</a:t>
            </a:r>
            <a:r>
              <a:rPr lang="tr-TR" sz="2000" u="sng" dirty="0">
                <a:solidFill>
                  <a:srgbClr val="FF0000"/>
                </a:solidFill>
              </a:rPr>
              <a:t>Madde İsmi” alanında (a), </a:t>
            </a:r>
            <a:r>
              <a:rPr lang="tr-TR" sz="2000" dirty="0"/>
              <a:t>yani “Bu </a:t>
            </a:r>
            <a:r>
              <a:rPr lang="tr-TR" sz="2000" dirty="0" err="1"/>
              <a:t>GTİP’lerde</a:t>
            </a:r>
            <a:r>
              <a:rPr lang="tr-TR" sz="2000" dirty="0"/>
              <a:t> sadece </a:t>
            </a:r>
            <a:r>
              <a:rPr lang="tr-TR" sz="2000" dirty="0" smtClean="0"/>
              <a:t>madde </a:t>
            </a:r>
            <a:r>
              <a:rPr lang="tr-TR" sz="2000" dirty="0"/>
              <a:t>ismi sütununda belirtilen amaçlar için vergi oranı düşürülmüştür; </a:t>
            </a:r>
            <a:endParaRPr lang="tr-TR" sz="2000" dirty="0" smtClean="0"/>
          </a:p>
          <a:p>
            <a:pPr algn="just"/>
            <a:r>
              <a:rPr lang="tr-TR" sz="2000" u="sng" dirty="0" smtClean="0">
                <a:solidFill>
                  <a:srgbClr val="FF0000"/>
                </a:solidFill>
              </a:rPr>
              <a:t>bu </a:t>
            </a:r>
            <a:r>
              <a:rPr lang="tr-TR" sz="2000" u="sng" dirty="0">
                <a:solidFill>
                  <a:srgbClr val="FF0000"/>
                </a:solidFill>
              </a:rPr>
              <a:t>maddeler gümrük mevzuatının nihai kullanıma ilişkin hükümlerine tabidir.” ibaresi yer aldığından</a:t>
            </a:r>
            <a:r>
              <a:rPr lang="tr-TR" sz="2000" u="sng" dirty="0" smtClean="0">
                <a:solidFill>
                  <a:srgbClr val="FF0000"/>
                </a:solidFill>
              </a:rPr>
              <a:t>,</a:t>
            </a:r>
          </a:p>
          <a:p>
            <a:pPr algn="just"/>
            <a:r>
              <a:rPr lang="tr-TR" dirty="0" smtClean="0"/>
              <a:t>             GTİP                        G.VERGİ%       KAYIT NO       SERİ NO                     EŞYA TANIMI</a:t>
            </a:r>
            <a:endParaRPr lang="tr-TR" dirty="0"/>
          </a:p>
          <a:p>
            <a:pPr algn="just"/>
            <a:endParaRPr lang="tr-TR" dirty="0" smtClean="0"/>
          </a:p>
          <a:p>
            <a:pPr algn="just"/>
            <a:endParaRPr lang="tr-TR" dirty="0"/>
          </a:p>
          <a:p>
            <a:pPr algn="just"/>
            <a:endParaRPr lang="tr-TR" dirty="0" smtClean="0"/>
          </a:p>
          <a:p>
            <a:pPr algn="just"/>
            <a:r>
              <a:rPr lang="tr-TR" dirty="0" smtClean="0"/>
              <a:t> </a:t>
            </a:r>
          </a:p>
          <a:p>
            <a:pPr algn="just"/>
            <a:r>
              <a:rPr lang="tr-TR" sz="2400" dirty="0" smtClean="0"/>
              <a:t>(</a:t>
            </a:r>
            <a:r>
              <a:rPr lang="tr-TR" sz="2400" dirty="0"/>
              <a:t>a): Bu </a:t>
            </a:r>
            <a:r>
              <a:rPr lang="tr-TR" sz="2400" dirty="0" err="1"/>
              <a:t>GTP`lerde</a:t>
            </a:r>
            <a:r>
              <a:rPr lang="tr-TR" sz="2400" dirty="0"/>
              <a:t> sadece eşya tanımı sütununda belirtilen amaçlar için vergi oranı düşürülmüştür; bu eşya gümrük </a:t>
            </a:r>
            <a:r>
              <a:rPr lang="tr-TR" sz="2400" dirty="0" smtClean="0"/>
              <a:t>mevzuatının nihai </a:t>
            </a:r>
            <a:r>
              <a:rPr lang="tr-TR" sz="2400" dirty="0"/>
              <a:t>kullanıma ilişkin hükümlerine tabidir.</a:t>
            </a:r>
            <a:br>
              <a:rPr lang="tr-TR" sz="2400" dirty="0"/>
            </a:br>
            <a:r>
              <a:rPr lang="tr-TR" sz="2400" dirty="0"/>
              <a:t> </a:t>
            </a:r>
            <a:r>
              <a:rPr lang="tr-TR" sz="2400" dirty="0" smtClean="0"/>
              <a:t>(*): </a:t>
            </a:r>
            <a:r>
              <a:rPr lang="tr-TR" sz="2400" dirty="0"/>
              <a:t>Bu </a:t>
            </a:r>
            <a:r>
              <a:rPr lang="tr-TR" sz="2400" dirty="0" err="1"/>
              <a:t>GTP`lerde</a:t>
            </a:r>
            <a:r>
              <a:rPr lang="tr-TR" sz="2400" dirty="0"/>
              <a:t> sadece eşya tanımı sütununda özellikleri belirtilen ürünler için vergi oranı düşürülmüştür</a:t>
            </a:r>
            <a:r>
              <a:rPr lang="tr-TR" sz="2400" dirty="0" smtClean="0"/>
              <a:t>.</a:t>
            </a:r>
          </a:p>
          <a:p>
            <a:pPr algn="just"/>
            <a:r>
              <a:rPr lang="tr-TR" sz="2000" dirty="0" smtClean="0"/>
              <a:t>Yani aynı GTİP altında </a:t>
            </a:r>
            <a:r>
              <a:rPr lang="tr-TR" sz="2000" dirty="0"/>
              <a:t>yer alan eşyadan nihai kullanıma konu olmayanlar için Kalem ekranında Muafiyetler alanına “NKIST” (V s. Liste – Nihai Kullanım kapsamında olmayan eşya) kodunun </a:t>
            </a:r>
            <a:r>
              <a:rPr lang="tr-TR" sz="2000" dirty="0" smtClean="0"/>
              <a:t>girilerek Gümrük vergisi ödenmektedir. </a:t>
            </a:r>
          </a:p>
          <a:p>
            <a:pPr algn="just"/>
            <a:r>
              <a:rPr lang="tr-TR" sz="2000" dirty="0" smtClean="0"/>
              <a:t>İthalat Rejim Kararı II Sayılı Listede 9503.00.75 </a:t>
            </a:r>
            <a:r>
              <a:rPr lang="tr-TR" sz="2000" dirty="0" err="1" smtClean="0"/>
              <a:t>Gtip</a:t>
            </a:r>
            <a:r>
              <a:rPr lang="tr-TR" sz="2000" dirty="0" smtClean="0"/>
              <a:t> Gümrük Vergi Oranı % 4,7 </a:t>
            </a:r>
          </a:p>
        </p:txBody>
      </p:sp>
      <p:pic>
        <p:nvPicPr>
          <p:cNvPr id="5" name="Resim 4"/>
          <p:cNvPicPr>
            <a:picLocks noChangeAspect="1"/>
          </p:cNvPicPr>
          <p:nvPr/>
        </p:nvPicPr>
        <p:blipFill>
          <a:blip r:embed="rId3"/>
          <a:stretch>
            <a:fillRect/>
          </a:stretch>
        </p:blipFill>
        <p:spPr>
          <a:xfrm>
            <a:off x="808775" y="2492689"/>
            <a:ext cx="11012437" cy="1021704"/>
          </a:xfrm>
          <a:prstGeom prst="rect">
            <a:avLst/>
          </a:prstGeom>
        </p:spPr>
      </p:pic>
      <p:pic>
        <p:nvPicPr>
          <p:cNvPr id="15361" name="Picture 1" descr="anamadd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82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altmadd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3825" cy="133350"/>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altmadd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3825" cy="13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664106"/>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518474"/>
            <a:ext cx="11576115" cy="5580669"/>
          </a:xfrm>
        </p:spPr>
        <p:txBody>
          <a:bodyPr/>
          <a:lstStyle/>
          <a:p>
            <a:pPr marL="0" indent="0">
              <a:buNone/>
            </a:pPr>
            <a:endParaRPr lang="tr-TR" sz="3200" b="1" u="sng" dirty="0" smtClean="0">
              <a:solidFill>
                <a:srgbClr val="FF0000"/>
              </a:solidFill>
            </a:endParaRPr>
          </a:p>
          <a:p>
            <a:pPr marL="0" indent="0">
              <a:buNone/>
            </a:pPr>
            <a:r>
              <a:rPr lang="tr-TR" sz="3200" b="1" u="sng" dirty="0" smtClean="0">
                <a:solidFill>
                  <a:srgbClr val="FF0000"/>
                </a:solidFill>
              </a:rPr>
              <a:t>HANGİ DURUMDA NİHAİ KULLANIM HÜKÜMLERİ UYGULANMAZ?</a:t>
            </a:r>
            <a:endParaRPr lang="tr-TR" sz="3200" b="1" u="sng" dirty="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pic>
        <p:nvPicPr>
          <p:cNvPr id="15361" name="Picture 1" descr="anamadd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382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altmadd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825" cy="133350"/>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altmadd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825" cy="13335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650449" y="1669504"/>
            <a:ext cx="10850252" cy="4031873"/>
          </a:xfrm>
          <a:prstGeom prst="rect">
            <a:avLst/>
          </a:prstGeom>
        </p:spPr>
        <p:txBody>
          <a:bodyPr wrap="square">
            <a:spAutoFit/>
          </a:bodyPr>
          <a:lstStyle/>
          <a:p>
            <a:r>
              <a:rPr lang="tr-TR" sz="3200" dirty="0" smtClean="0">
                <a:solidFill>
                  <a:srgbClr val="000000"/>
                </a:solidFill>
                <a:latin typeface="Times New Roman" panose="02020603050405020304" pitchFamily="18" charset="0"/>
              </a:rPr>
              <a:t>Nihai </a:t>
            </a:r>
            <a:r>
              <a:rPr lang="tr-TR" sz="3200" dirty="0">
                <a:solidFill>
                  <a:srgbClr val="000000"/>
                </a:solidFill>
                <a:latin typeface="Times New Roman" panose="02020603050405020304" pitchFamily="18" charset="0"/>
              </a:rPr>
              <a:t>kullanıma tabi tutulacak eşyaya nihai kullanım düzenlemelerine göre uygulanan gümrük vergisinin, </a:t>
            </a:r>
            <a:endParaRPr lang="tr-TR" sz="3200" dirty="0" smtClean="0">
              <a:solidFill>
                <a:srgbClr val="000000"/>
              </a:solidFill>
              <a:latin typeface="Times New Roman" panose="02020603050405020304" pitchFamily="18" charset="0"/>
            </a:endParaRPr>
          </a:p>
          <a:p>
            <a:r>
              <a:rPr lang="tr-TR" sz="3200" dirty="0" smtClean="0">
                <a:solidFill>
                  <a:srgbClr val="000000"/>
                </a:solidFill>
                <a:latin typeface="Times New Roman" panose="02020603050405020304" pitchFamily="18" charset="0"/>
              </a:rPr>
              <a:t>diğer </a:t>
            </a:r>
            <a:r>
              <a:rPr lang="tr-TR" sz="3200" dirty="0">
                <a:solidFill>
                  <a:srgbClr val="000000"/>
                </a:solidFill>
                <a:latin typeface="Times New Roman" panose="02020603050405020304" pitchFamily="18" charset="0"/>
              </a:rPr>
              <a:t>hallerde uygulanabilecek vergiden daha düşük olmaması durumunda, </a:t>
            </a:r>
            <a:r>
              <a:rPr lang="tr-TR" sz="3200" dirty="0" smtClean="0">
                <a:solidFill>
                  <a:srgbClr val="000000"/>
                </a:solidFill>
                <a:latin typeface="Times New Roman" panose="02020603050405020304" pitchFamily="18" charset="0"/>
              </a:rPr>
              <a:t>söz </a:t>
            </a:r>
            <a:r>
              <a:rPr lang="tr-TR" sz="3200" dirty="0">
                <a:solidFill>
                  <a:srgbClr val="000000"/>
                </a:solidFill>
                <a:latin typeface="Times New Roman" panose="02020603050405020304" pitchFamily="18" charset="0"/>
              </a:rPr>
              <a:t>konusu eşyaya </a:t>
            </a:r>
            <a:endParaRPr lang="tr-TR" sz="3200" dirty="0" smtClean="0">
              <a:solidFill>
                <a:srgbClr val="000000"/>
              </a:solidFill>
              <a:latin typeface="Times New Roman" panose="02020603050405020304" pitchFamily="18" charset="0"/>
            </a:endParaRPr>
          </a:p>
          <a:p>
            <a:endParaRPr lang="tr-TR" sz="3200" dirty="0">
              <a:solidFill>
                <a:srgbClr val="000000"/>
              </a:solidFill>
              <a:latin typeface="Times New Roman" panose="02020603050405020304" pitchFamily="18" charset="0"/>
            </a:endParaRPr>
          </a:p>
          <a:p>
            <a:r>
              <a:rPr lang="tr-TR" sz="3200" dirty="0" smtClean="0">
                <a:solidFill>
                  <a:srgbClr val="000000"/>
                </a:solidFill>
                <a:latin typeface="Times New Roman" panose="02020603050405020304" pitchFamily="18" charset="0"/>
              </a:rPr>
              <a:t>89.08 </a:t>
            </a:r>
            <a:r>
              <a:rPr lang="tr-TR" sz="3200" dirty="0">
                <a:solidFill>
                  <a:srgbClr val="000000"/>
                </a:solidFill>
                <a:latin typeface="Times New Roman" panose="02020603050405020304" pitchFamily="18" charset="0"/>
              </a:rPr>
              <a:t>tarife pozisyonunda yer alan 'sökülecek gemilerle, </a:t>
            </a:r>
            <a:r>
              <a:rPr lang="tr-TR" sz="3200" dirty="0" smtClean="0">
                <a:solidFill>
                  <a:srgbClr val="000000"/>
                </a:solidFill>
                <a:latin typeface="Times New Roman" panose="02020603050405020304" pitchFamily="18" charset="0"/>
              </a:rPr>
              <a:t>suda </a:t>
            </a:r>
            <a:r>
              <a:rPr lang="tr-TR" sz="3200" dirty="0">
                <a:solidFill>
                  <a:srgbClr val="000000"/>
                </a:solidFill>
                <a:latin typeface="Times New Roman" panose="02020603050405020304" pitchFamily="18" charset="0"/>
              </a:rPr>
              <a:t>yüzen sökülecek diğer araçlar' hariç bu Kısım hükümleri uygulanmaz.</a:t>
            </a:r>
            <a:endParaRPr lang="tr-TR" sz="3200" dirty="0"/>
          </a:p>
        </p:txBody>
      </p:sp>
    </p:spTree>
    <p:extLst>
      <p:ext uri="{BB962C8B-B14F-4D97-AF65-F5344CB8AC3E}">
        <p14:creationId xmlns:p14="http://schemas.microsoft.com/office/powerpoint/2010/main" val="3007221435"/>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1504" y="305677"/>
            <a:ext cx="2313436" cy="1233702"/>
          </a:xfrm>
          <a:prstGeom prst="rect">
            <a:avLst/>
          </a:prstGeom>
        </p:spPr>
      </p:pic>
      <p:sp>
        <p:nvSpPr>
          <p:cNvPr id="6" name="Rectangle 5"/>
          <p:cNvSpPr>
            <a:spLocks noChangeArrowheads="1"/>
          </p:cNvSpPr>
          <p:nvPr/>
        </p:nvSpPr>
        <p:spPr bwMode="auto">
          <a:xfrm>
            <a:off x="1084082" y="1376313"/>
            <a:ext cx="9616155" cy="3785652"/>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 İTHALATTA </a:t>
            </a:r>
            <a:r>
              <a:rPr lang="tr-TR" sz="4800" b="1" dirty="0">
                <a:solidFill>
                  <a:schemeClr val="accent5">
                    <a:lumMod val="75000"/>
                  </a:schemeClr>
                </a:solidFill>
                <a:latin typeface="Times New Roman" pitchFamily="18" charset="0"/>
              </a:rPr>
              <a:t>KORUNMA ÖNLEMLERİ MEVZUATI </a:t>
            </a:r>
            <a:endParaRPr lang="tr-TR" sz="4800" b="1" dirty="0" smtClean="0">
              <a:solidFill>
                <a:schemeClr val="accent5">
                  <a:lumMod val="75000"/>
                </a:schemeClr>
              </a:solidFill>
              <a:latin typeface="Times New Roman" pitchFamily="18" charset="0"/>
            </a:endParaRPr>
          </a:p>
          <a:p>
            <a:pPr algn="ctr" eaLnBrk="0" hangingPunct="0"/>
            <a:r>
              <a:rPr lang="tr-TR" sz="4800" b="1" dirty="0" smtClean="0">
                <a:solidFill>
                  <a:schemeClr val="accent5">
                    <a:lumMod val="75000"/>
                  </a:schemeClr>
                </a:solidFill>
                <a:latin typeface="Times New Roman" pitchFamily="18" charset="0"/>
              </a:rPr>
              <a:t>(</a:t>
            </a:r>
            <a:r>
              <a:rPr lang="tr-TR" sz="4800" b="1" dirty="0">
                <a:solidFill>
                  <a:schemeClr val="accent5">
                    <a:lumMod val="75000"/>
                  </a:schemeClr>
                </a:solidFill>
                <a:latin typeface="Times New Roman" pitchFamily="18" charset="0"/>
              </a:rPr>
              <a:t>Kota</a:t>
            </a:r>
            <a:r>
              <a:rPr lang="tr-TR" sz="4800" b="1" dirty="0" smtClean="0">
                <a:solidFill>
                  <a:schemeClr val="accent5">
                    <a:lumMod val="75000"/>
                  </a:schemeClr>
                </a:solidFill>
                <a:latin typeface="Times New Roman" pitchFamily="18" charset="0"/>
              </a:rPr>
              <a:t>, Gözetim Uygulaması </a:t>
            </a:r>
          </a:p>
          <a:p>
            <a:pPr algn="ctr" eaLnBrk="0" hangingPunct="0"/>
            <a:r>
              <a:rPr lang="tr-TR" sz="4800" b="1" dirty="0" smtClean="0">
                <a:solidFill>
                  <a:schemeClr val="accent5">
                    <a:lumMod val="75000"/>
                  </a:schemeClr>
                </a:solidFill>
                <a:latin typeface="Times New Roman" pitchFamily="18" charset="0"/>
              </a:rPr>
              <a:t>Tarife </a:t>
            </a:r>
            <a:r>
              <a:rPr lang="tr-TR" sz="4800" b="1" dirty="0">
                <a:solidFill>
                  <a:schemeClr val="accent5">
                    <a:lumMod val="75000"/>
                  </a:schemeClr>
                </a:solidFill>
                <a:latin typeface="Times New Roman" pitchFamily="18" charset="0"/>
              </a:rPr>
              <a:t>Kontenjanı</a:t>
            </a:r>
            <a:r>
              <a:rPr lang="tr-TR" sz="4800" b="1" dirty="0" smtClean="0">
                <a:solidFill>
                  <a:schemeClr val="accent5">
                    <a:lumMod val="75000"/>
                  </a:schemeClr>
                </a:solidFill>
                <a:latin typeface="Times New Roman" pitchFamily="18" charset="0"/>
              </a:rPr>
              <a:t>)</a:t>
            </a:r>
          </a:p>
          <a:p>
            <a:pPr algn="ctr" eaLnBrk="0" hangingPunct="0"/>
            <a:r>
              <a:rPr lang="tr-TR" sz="4800" b="1" dirty="0" smtClean="0">
                <a:solidFill>
                  <a:schemeClr val="accent5">
                    <a:lumMod val="75000"/>
                  </a:schemeClr>
                </a:solidFill>
                <a:latin typeface="Times New Roman" pitchFamily="18" charset="0"/>
              </a:rPr>
              <a:t> </a:t>
            </a:r>
            <a:r>
              <a:rPr lang="tr-TR" sz="4800" b="1" dirty="0">
                <a:solidFill>
                  <a:schemeClr val="accent5">
                    <a:lumMod val="75000"/>
                  </a:schemeClr>
                </a:solidFill>
                <a:latin typeface="Times New Roman" pitchFamily="18" charset="0"/>
              </a:rPr>
              <a:t>4</a:t>
            </a:r>
            <a:r>
              <a:rPr lang="tr-TR" sz="4800" b="1" dirty="0" smtClean="0">
                <a:solidFill>
                  <a:schemeClr val="accent5">
                    <a:lumMod val="75000"/>
                  </a:schemeClr>
                </a:solidFill>
                <a:latin typeface="Times New Roman" pitchFamily="18" charset="0"/>
              </a:rPr>
              <a:t>. BÖLÜM</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21472712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fontScale="70000" lnSpcReduction="20000"/>
          </a:bodyPr>
          <a:lstStyle/>
          <a:p>
            <a:pPr algn="ctr"/>
            <a:r>
              <a:rPr lang="tr-TR" sz="3200" i="1" dirty="0"/>
              <a:t> </a:t>
            </a:r>
            <a:r>
              <a:rPr lang="tr-TR" sz="3200" i="1" dirty="0" smtClean="0"/>
              <a:t>         </a:t>
            </a:r>
          </a:p>
          <a:p>
            <a:pPr algn="ctr"/>
            <a:r>
              <a:rPr lang="tr-TR" sz="3200" dirty="0" smtClean="0">
                <a:effectLst>
                  <a:outerShdw blurRad="38100" dist="38100" dir="2700000" algn="tl">
                    <a:srgbClr val="000000">
                      <a:alpha val="43137"/>
                    </a:srgbClr>
                  </a:outerShdw>
                </a:effectLst>
              </a:rPr>
              <a:t>İTHALATTA KORUNMA ÖNLEMLERİ MEVZUATI </a:t>
            </a:r>
            <a:r>
              <a:rPr lang="tr-TR" sz="3200" dirty="0">
                <a:effectLst>
                  <a:outerShdw blurRad="38100" dist="38100" dir="2700000" algn="tl">
                    <a:srgbClr val="000000">
                      <a:alpha val="43137"/>
                    </a:srgbClr>
                  </a:outerShdw>
                </a:effectLst>
              </a:rPr>
              <a:t> </a:t>
            </a:r>
            <a:endParaRPr lang="tr-TR" sz="3200" dirty="0" smtClean="0">
              <a:effectLst>
                <a:outerShdw blurRad="38100" dist="38100" dir="2700000" algn="tl">
                  <a:srgbClr val="000000">
                    <a:alpha val="43137"/>
                  </a:srgbClr>
                </a:outerShdw>
              </a:effectLst>
            </a:endParaRPr>
          </a:p>
          <a:p>
            <a:pPr algn="ctr"/>
            <a:r>
              <a:rPr lang="tr-TR" sz="3200" dirty="0" smtClean="0">
                <a:effectLst>
                  <a:outerShdw blurRad="38100" dist="38100" dir="2700000" algn="tl">
                    <a:srgbClr val="000000">
                      <a:alpha val="43137"/>
                    </a:srgbClr>
                  </a:outerShdw>
                </a:effectLst>
              </a:rPr>
              <a:t> (Kota, Tarife Kontenjanı)</a:t>
            </a:r>
            <a:endParaRPr lang="tr-TR" sz="3200" i="1" dirty="0" smtClean="0"/>
          </a:p>
          <a:p>
            <a:pPr algn="just"/>
            <a:endParaRPr lang="tr-TR" sz="3200" b="1" i="1" dirty="0" smtClean="0">
              <a:latin typeface="Cambria" panose="02040503050406030204" pitchFamily="18" charset="0"/>
              <a:ea typeface="Cambria" panose="02040503050406030204" pitchFamily="18" charset="0"/>
            </a:endParaRPr>
          </a:p>
          <a:p>
            <a:pPr algn="just"/>
            <a:r>
              <a:rPr lang="tr-TR" sz="3200" b="1" u="sng" dirty="0" smtClean="0">
                <a:solidFill>
                  <a:srgbClr val="FF0000"/>
                </a:solidFill>
                <a:latin typeface="Cambria" panose="02040503050406030204" pitchFamily="18" charset="0"/>
                <a:ea typeface="Cambria" panose="02040503050406030204" pitchFamily="18" charset="0"/>
              </a:rPr>
              <a:t>Koruma </a:t>
            </a:r>
            <a:r>
              <a:rPr lang="tr-TR" sz="3200" b="1" u="sng" dirty="0">
                <a:solidFill>
                  <a:srgbClr val="FF0000"/>
                </a:solidFill>
                <a:latin typeface="Cambria" panose="02040503050406030204" pitchFamily="18" charset="0"/>
                <a:ea typeface="Cambria" panose="02040503050406030204" pitchFamily="18" charset="0"/>
              </a:rPr>
              <a:t>Önlemi / Geçici Koruma Önlemi: </a:t>
            </a:r>
            <a:endParaRPr lang="tr-TR" sz="3200" b="1" u="sng" dirty="0" smtClean="0">
              <a:solidFill>
                <a:srgbClr val="FF0000"/>
              </a:solidFill>
              <a:latin typeface="Cambria" panose="02040503050406030204" pitchFamily="18" charset="0"/>
              <a:ea typeface="Cambria" panose="02040503050406030204" pitchFamily="18" charset="0"/>
            </a:endParaRPr>
          </a:p>
          <a:p>
            <a:pPr algn="just"/>
            <a:r>
              <a:rPr lang="tr-TR" sz="3200" dirty="0" smtClean="0">
                <a:effectLst>
                  <a:outerShdw blurRad="38100" dist="38100" dir="2700000" algn="tl">
                    <a:srgbClr val="000000">
                      <a:alpha val="43137"/>
                    </a:srgbClr>
                  </a:outerShdw>
                </a:effectLst>
                <a:latin typeface="Cambria" panose="02040503050406030204" pitchFamily="18" charset="0"/>
              </a:rPr>
              <a:t>Gümrük </a:t>
            </a:r>
            <a:r>
              <a:rPr lang="tr-TR" sz="3200" dirty="0">
                <a:effectLst>
                  <a:outerShdw blurRad="38100" dist="38100" dir="2700000" algn="tl">
                    <a:srgbClr val="000000">
                      <a:alpha val="43137"/>
                    </a:srgbClr>
                  </a:outerShdw>
                </a:effectLst>
                <a:latin typeface="Cambria" panose="02040503050406030204" pitchFamily="18" charset="0"/>
              </a:rPr>
              <a:t>vergisinde artış yapılması, </a:t>
            </a:r>
            <a:endParaRPr lang="tr-TR" sz="3200" dirty="0" smtClean="0">
              <a:effectLst>
                <a:outerShdw blurRad="38100" dist="38100" dir="2700000" algn="tl">
                  <a:srgbClr val="000000">
                    <a:alpha val="43137"/>
                  </a:srgbClr>
                </a:outerShdw>
              </a:effectLst>
              <a:latin typeface="Cambria" panose="02040503050406030204" pitchFamily="18" charset="0"/>
            </a:endParaRPr>
          </a:p>
          <a:p>
            <a:pPr algn="just"/>
            <a:r>
              <a:rPr lang="tr-TR" sz="3200" dirty="0" smtClean="0">
                <a:effectLst>
                  <a:outerShdw blurRad="38100" dist="38100" dir="2700000" algn="tl">
                    <a:srgbClr val="000000">
                      <a:alpha val="43137"/>
                    </a:srgbClr>
                  </a:outerShdw>
                </a:effectLst>
                <a:latin typeface="Cambria" panose="02040503050406030204" pitchFamily="18" charset="0"/>
              </a:rPr>
              <a:t>ek </a:t>
            </a:r>
            <a:r>
              <a:rPr lang="tr-TR" sz="3200" dirty="0">
                <a:effectLst>
                  <a:outerShdw blurRad="38100" dist="38100" dir="2700000" algn="tl">
                    <a:srgbClr val="000000">
                      <a:alpha val="43137"/>
                    </a:srgbClr>
                  </a:outerShdw>
                </a:effectLst>
                <a:latin typeface="Cambria" panose="02040503050406030204" pitchFamily="18" charset="0"/>
              </a:rPr>
              <a:t>mali mükellefiyet getirilmesi, </a:t>
            </a:r>
            <a:endParaRPr lang="tr-TR" sz="3200" dirty="0" smtClean="0">
              <a:effectLst>
                <a:outerShdw blurRad="38100" dist="38100" dir="2700000" algn="tl">
                  <a:srgbClr val="000000">
                    <a:alpha val="43137"/>
                  </a:srgbClr>
                </a:outerShdw>
              </a:effectLst>
              <a:latin typeface="Cambria" panose="02040503050406030204" pitchFamily="18" charset="0"/>
            </a:endParaRPr>
          </a:p>
          <a:p>
            <a:pPr algn="just"/>
            <a:r>
              <a:rPr lang="tr-TR" sz="3200" dirty="0" smtClean="0">
                <a:effectLst>
                  <a:outerShdw blurRad="38100" dist="38100" dir="2700000" algn="tl">
                    <a:srgbClr val="000000">
                      <a:alpha val="43137"/>
                    </a:srgbClr>
                  </a:outerShdw>
                </a:effectLst>
                <a:latin typeface="Cambria" panose="02040503050406030204" pitchFamily="18" charset="0"/>
              </a:rPr>
              <a:t>miktar/değer </a:t>
            </a:r>
            <a:r>
              <a:rPr lang="tr-TR" sz="3200" dirty="0">
                <a:effectLst>
                  <a:outerShdw blurRad="38100" dist="38100" dir="2700000" algn="tl">
                    <a:srgbClr val="000000">
                      <a:alpha val="43137"/>
                    </a:srgbClr>
                  </a:outerShdw>
                </a:effectLst>
                <a:latin typeface="Cambria" panose="02040503050406030204" pitchFamily="18" charset="0"/>
              </a:rPr>
              <a:t>kısıtlaması, </a:t>
            </a:r>
            <a:endParaRPr lang="tr-TR" sz="3200" dirty="0" smtClean="0">
              <a:effectLst>
                <a:outerShdw blurRad="38100" dist="38100" dir="2700000" algn="tl">
                  <a:srgbClr val="000000">
                    <a:alpha val="43137"/>
                  </a:srgbClr>
                </a:outerShdw>
              </a:effectLst>
              <a:latin typeface="Cambria" panose="02040503050406030204" pitchFamily="18" charset="0"/>
            </a:endParaRPr>
          </a:p>
          <a:p>
            <a:pPr algn="just"/>
            <a:r>
              <a:rPr lang="tr-TR" sz="3200" dirty="0" smtClean="0">
                <a:effectLst>
                  <a:outerShdw blurRad="38100" dist="38100" dir="2700000" algn="tl">
                    <a:srgbClr val="000000">
                      <a:alpha val="43137"/>
                    </a:srgbClr>
                  </a:outerShdw>
                </a:effectLst>
                <a:latin typeface="Cambria" panose="02040503050406030204" pitchFamily="18" charset="0"/>
              </a:rPr>
              <a:t>tarife </a:t>
            </a:r>
            <a:r>
              <a:rPr lang="tr-TR" sz="3200" dirty="0">
                <a:effectLst>
                  <a:outerShdw blurRad="38100" dist="38100" dir="2700000" algn="tl">
                    <a:srgbClr val="000000">
                      <a:alpha val="43137"/>
                    </a:srgbClr>
                  </a:outerShdw>
                </a:effectLst>
                <a:latin typeface="Cambria" panose="02040503050406030204" pitchFamily="18" charset="0"/>
              </a:rPr>
              <a:t>kontenjanı uygulaması veya bunların birlikte uygulanması şeklinde olabilir.</a:t>
            </a:r>
          </a:p>
          <a:p>
            <a:pPr marL="0" indent="0" algn="just">
              <a:buNone/>
            </a:pPr>
            <a:endParaRPr lang="tr-TR" sz="3200" dirty="0"/>
          </a:p>
          <a:p>
            <a:pPr algn="just"/>
            <a:r>
              <a:rPr lang="tr-TR" sz="3200" b="1" u="sng" dirty="0">
                <a:solidFill>
                  <a:srgbClr val="FF0000"/>
                </a:solidFill>
                <a:latin typeface="Cambria" panose="02040503050406030204" pitchFamily="18" charset="0"/>
                <a:ea typeface="Cambria" panose="02040503050406030204" pitchFamily="18" charset="0"/>
              </a:rPr>
              <a:t>Korunma Önleminin Süresi ve Gözden Geçirilmesi:</a:t>
            </a:r>
            <a:r>
              <a:rPr lang="tr-TR" sz="3200" b="1" u="sng" dirty="0">
                <a:solidFill>
                  <a:srgbClr val="FF0000"/>
                </a:solidFill>
              </a:rPr>
              <a:t> </a:t>
            </a:r>
            <a:endParaRPr lang="tr-TR" sz="3200" b="1" u="sng" dirty="0" smtClean="0">
              <a:solidFill>
                <a:srgbClr val="FF0000"/>
              </a:solidFill>
            </a:endParaRPr>
          </a:p>
          <a:p>
            <a:pPr algn="just"/>
            <a:r>
              <a:rPr lang="tr-TR" sz="3200" dirty="0" smtClean="0">
                <a:effectLst>
                  <a:outerShdw blurRad="38100" dist="38100" dir="2700000" algn="tl">
                    <a:srgbClr val="000000">
                      <a:alpha val="43137"/>
                    </a:srgbClr>
                  </a:outerShdw>
                </a:effectLst>
                <a:latin typeface="Cambria" panose="02040503050406030204" pitchFamily="18" charset="0"/>
              </a:rPr>
              <a:t>Korunma </a:t>
            </a:r>
            <a:r>
              <a:rPr lang="tr-TR" sz="3200" dirty="0">
                <a:effectLst>
                  <a:outerShdw blurRad="38100" dist="38100" dir="2700000" algn="tl">
                    <a:srgbClr val="000000">
                      <a:alpha val="43137"/>
                    </a:srgbClr>
                  </a:outerShdw>
                </a:effectLst>
                <a:latin typeface="Cambria" panose="02040503050406030204" pitchFamily="18" charset="0"/>
              </a:rPr>
              <a:t>önleminin süresi, geçici önlemler de dahil 4 (dört) yılı aşamaz</a:t>
            </a:r>
            <a:r>
              <a:rPr lang="tr-TR" sz="3200" dirty="0" smtClean="0">
                <a:effectLst>
                  <a:outerShdw blurRad="38100" dist="38100" dir="2700000" algn="tl">
                    <a:srgbClr val="000000">
                      <a:alpha val="43137"/>
                    </a:srgbClr>
                  </a:outerShdw>
                </a:effectLst>
                <a:latin typeface="Cambria" panose="02040503050406030204" pitchFamily="18" charset="0"/>
              </a:rPr>
              <a:t>.</a:t>
            </a:r>
          </a:p>
          <a:p>
            <a:pPr algn="just"/>
            <a:endParaRPr lang="tr-TR" sz="3200" dirty="0">
              <a:effectLst>
                <a:outerShdw blurRad="38100" dist="38100" dir="2700000" algn="tl">
                  <a:srgbClr val="000000">
                    <a:alpha val="43137"/>
                  </a:srgbClr>
                </a:outerShdw>
              </a:effectLst>
              <a:latin typeface="Cambria" panose="02040503050406030204" pitchFamily="18" charset="0"/>
            </a:endParaRPr>
          </a:p>
          <a:p>
            <a:pPr algn="just"/>
            <a:r>
              <a:rPr lang="tr-TR" sz="3200" dirty="0">
                <a:effectLst>
                  <a:outerShdw blurRad="38100" dist="38100" dir="2700000" algn="tl">
                    <a:srgbClr val="000000">
                      <a:alpha val="43137"/>
                    </a:srgbClr>
                  </a:outerShdw>
                </a:effectLst>
                <a:latin typeface="Cambria" panose="02040503050406030204" pitchFamily="18" charset="0"/>
              </a:rPr>
              <a:t>Korunma önleminin süresinin bir yılın üzerinde olduğu durumlarda önlem düzenli aralıklarla gözden geçirilir. </a:t>
            </a:r>
          </a:p>
          <a:p>
            <a:pPr marL="0" indent="0">
              <a:buNone/>
            </a:pPr>
            <a:endParaRPr lang="tr-TR" sz="3200" u="sng" dirty="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6104115"/>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r>
              <a:rPr lang="tr-TR" sz="3200" i="1" dirty="0"/>
              <a:t> </a:t>
            </a:r>
            <a:r>
              <a:rPr lang="tr-TR" sz="3200" i="1" dirty="0" smtClean="0"/>
              <a:t>       </a:t>
            </a:r>
            <a:r>
              <a:rPr lang="tr-TR" sz="3200" dirty="0" smtClean="0">
                <a:effectLst>
                  <a:outerShdw blurRad="38100" dist="38100" dir="2700000" algn="tl">
                    <a:srgbClr val="000000">
                      <a:alpha val="43137"/>
                    </a:srgbClr>
                  </a:outerShdw>
                </a:effectLst>
              </a:rPr>
              <a:t>İTHALATTA </a:t>
            </a:r>
            <a:r>
              <a:rPr lang="tr-TR" sz="3200" dirty="0">
                <a:effectLst>
                  <a:outerShdw blurRad="38100" dist="38100" dir="2700000" algn="tl">
                    <a:srgbClr val="000000">
                      <a:alpha val="43137"/>
                    </a:srgbClr>
                  </a:outerShdw>
                </a:effectLst>
              </a:rPr>
              <a:t>KORUNMA ÖNLEMLERİ MEVZUATI </a:t>
            </a:r>
            <a:br>
              <a:rPr lang="tr-TR" sz="3200" dirty="0">
                <a:effectLst>
                  <a:outerShdw blurRad="38100" dist="38100" dir="2700000" algn="tl">
                    <a:srgbClr val="000000">
                      <a:alpha val="43137"/>
                    </a:srgbClr>
                  </a:outerShdw>
                </a:effectLst>
              </a:rPr>
            </a:br>
            <a:r>
              <a:rPr lang="tr-TR" sz="3200" dirty="0">
                <a:effectLst>
                  <a:outerShdw blurRad="38100" dist="38100" dir="2700000" algn="tl">
                    <a:srgbClr val="000000">
                      <a:alpha val="43137"/>
                    </a:srgbClr>
                  </a:outerShdw>
                </a:effectLst>
              </a:rPr>
              <a:t>		KORUNMA ÖNLEMİ </a:t>
            </a:r>
            <a:r>
              <a:rPr lang="tr-TR" sz="3200" dirty="0" smtClean="0">
                <a:effectLst>
                  <a:outerShdw blurRad="38100" dist="38100" dir="2700000" algn="tl">
                    <a:srgbClr val="000000">
                      <a:alpha val="43137"/>
                    </a:srgbClr>
                  </a:outerShdw>
                </a:effectLst>
              </a:rPr>
              <a:t>ÖRNEĞİ</a:t>
            </a:r>
          </a:p>
          <a:p>
            <a:pPr marL="0" indent="0">
              <a:buNone/>
            </a:pPr>
            <a:endParaRPr lang="tr-TR" sz="3200" dirty="0">
              <a:effectLst>
                <a:outerShdw blurRad="38100" dist="38100" dir="2700000" algn="tl">
                  <a:srgbClr val="000000">
                    <a:alpha val="43137"/>
                  </a:srgbClr>
                </a:outerShdw>
              </a:effectLst>
            </a:endParaRPr>
          </a:p>
          <a:p>
            <a:pPr marL="0" indent="0" fontAlgn="base">
              <a:buNone/>
            </a:pPr>
            <a:r>
              <a:rPr lang="tr-TR" sz="1100" b="1" dirty="0"/>
              <a:t> </a:t>
            </a:r>
            <a:r>
              <a:rPr lang="tr-TR" sz="1100" b="1" dirty="0" smtClean="0"/>
              <a:t>           </a:t>
            </a:r>
            <a:r>
              <a:rPr lang="tr-TR" sz="1200" b="1" dirty="0" smtClean="0"/>
              <a:t>Kapsam</a:t>
            </a:r>
            <a:endParaRPr lang="tr-TR" sz="1200" dirty="0"/>
          </a:p>
          <a:p>
            <a:r>
              <a:rPr lang="tr-TR" sz="1200" b="1" dirty="0"/>
              <a:t>MADDE 1- </a:t>
            </a:r>
            <a:r>
              <a:rPr lang="tr-TR" sz="1200" dirty="0"/>
              <a:t>(1) Bu Karar, 10/5/2004 tarihli ve 2004/7305 sayılı Bakanlar Kurulu Kararı ile yürürlüğe konulan İthalatta Korunma Önlemleri Hakkında </a:t>
            </a:r>
            <a:r>
              <a:rPr lang="tr-TR" sz="1200" u="sng" dirty="0">
                <a:hlinkClick r:id="rId3"/>
              </a:rPr>
              <a:t>Karar</a:t>
            </a:r>
            <a:r>
              <a:rPr lang="tr-TR" sz="1200" dirty="0"/>
              <a:t> ve 8/6/2004 tarihli ve 25486 sayılı Resmî </a:t>
            </a:r>
            <a:r>
              <a:rPr lang="tr-TR" sz="1200" dirty="0" err="1"/>
              <a:t>Gazete'de</a:t>
            </a:r>
            <a:r>
              <a:rPr lang="tr-TR" sz="1200" dirty="0"/>
              <a:t> yayımlanan İthalatta Korunma Önlemleri </a:t>
            </a:r>
            <a:r>
              <a:rPr lang="tr-TR" sz="1200" u="sng" dirty="0">
                <a:hlinkClick r:id="rId4"/>
              </a:rPr>
              <a:t>Yönetmeliği</a:t>
            </a:r>
            <a:r>
              <a:rPr lang="tr-TR" sz="1200" dirty="0"/>
              <a:t> çerçevesinde 6/4/2024 tarihli ve 32512 sayılı Resmî </a:t>
            </a:r>
            <a:r>
              <a:rPr lang="tr-TR" sz="1200" dirty="0" err="1"/>
              <a:t>Gazete'de</a:t>
            </a:r>
            <a:r>
              <a:rPr lang="tr-TR" sz="1200" dirty="0"/>
              <a:t> yayımlanan İthalatta Korunma Önlemlerine İlişkin Tebliğ (Tebliğ No: </a:t>
            </a:r>
            <a:r>
              <a:rPr lang="tr-TR" sz="1200" u="sng" dirty="0">
                <a:hlinkClick r:id="rId5"/>
              </a:rPr>
              <a:t>2024/4)</a:t>
            </a:r>
            <a:r>
              <a:rPr lang="tr-TR" sz="1200" dirty="0"/>
              <a:t> ile açılan soruşturma neticesinde alınan korunma önlemine ilişkin usul ve esasları </a:t>
            </a:r>
            <a:r>
              <a:rPr lang="tr-TR" sz="1200" dirty="0" smtClean="0"/>
              <a:t>kapsar</a:t>
            </a:r>
          </a:p>
          <a:p>
            <a:endParaRPr lang="tr-TR" sz="1200" dirty="0">
              <a:effectLst>
                <a:outerShdw blurRad="38100" dist="38100" dir="2700000" algn="tl">
                  <a:srgbClr val="000000">
                    <a:alpha val="43137"/>
                  </a:srgbClr>
                </a:outerShdw>
              </a:effectLst>
            </a:endParaRPr>
          </a:p>
          <a:p>
            <a:endParaRPr lang="tr-TR" sz="1200" dirty="0" smtClean="0">
              <a:effectLst>
                <a:outerShdw blurRad="38100" dist="38100" dir="2700000" algn="tl">
                  <a:srgbClr val="000000">
                    <a:alpha val="43137"/>
                  </a:srgbClr>
                </a:outerShdw>
              </a:effectLst>
            </a:endParaRPr>
          </a:p>
          <a:p>
            <a:pPr marL="0" indent="0">
              <a:buNone/>
            </a:pPr>
            <a:endParaRPr lang="tr-TR" sz="3200" u="sng" dirty="0" smtClean="0">
              <a:solidFill>
                <a:srgbClr val="FF0000"/>
              </a:solidFill>
            </a:endParaRPr>
          </a:p>
          <a:p>
            <a:pPr marL="0" indent="0">
              <a:buNone/>
            </a:pPr>
            <a:endParaRPr lang="tr-TR" sz="3200" u="sng" dirty="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193683449"/>
              </p:ext>
            </p:extLst>
          </p:nvPr>
        </p:nvGraphicFramePr>
        <p:xfrm>
          <a:off x="848412" y="3678204"/>
          <a:ext cx="10656014" cy="1032018"/>
        </p:xfrm>
        <a:graphic>
          <a:graphicData uri="http://schemas.openxmlformats.org/drawingml/2006/table">
            <a:tbl>
              <a:tblPr firstRow="1" firstCol="1" bandRow="1">
                <a:tableStyleId>{5C22544A-7EE6-4342-B048-85BDC9FD1C3A}</a:tableStyleId>
              </a:tblPr>
              <a:tblGrid>
                <a:gridCol w="2130754">
                  <a:extLst>
                    <a:ext uri="{9D8B030D-6E8A-4147-A177-3AD203B41FA5}">
                      <a16:colId xmlns:a16="http://schemas.microsoft.com/office/drawing/2014/main" val="1910793198"/>
                    </a:ext>
                  </a:extLst>
                </a:gridCol>
                <a:gridCol w="2130754">
                  <a:extLst>
                    <a:ext uri="{9D8B030D-6E8A-4147-A177-3AD203B41FA5}">
                      <a16:colId xmlns:a16="http://schemas.microsoft.com/office/drawing/2014/main" val="3713302624"/>
                    </a:ext>
                  </a:extLst>
                </a:gridCol>
                <a:gridCol w="2130754">
                  <a:extLst>
                    <a:ext uri="{9D8B030D-6E8A-4147-A177-3AD203B41FA5}">
                      <a16:colId xmlns:a16="http://schemas.microsoft.com/office/drawing/2014/main" val="3285250214"/>
                    </a:ext>
                  </a:extLst>
                </a:gridCol>
                <a:gridCol w="2131876">
                  <a:extLst>
                    <a:ext uri="{9D8B030D-6E8A-4147-A177-3AD203B41FA5}">
                      <a16:colId xmlns:a16="http://schemas.microsoft.com/office/drawing/2014/main" val="2563389630"/>
                    </a:ext>
                  </a:extLst>
                </a:gridCol>
                <a:gridCol w="2131876">
                  <a:extLst>
                    <a:ext uri="{9D8B030D-6E8A-4147-A177-3AD203B41FA5}">
                      <a16:colId xmlns:a16="http://schemas.microsoft.com/office/drawing/2014/main" val="53470738"/>
                    </a:ext>
                  </a:extLst>
                </a:gridCol>
              </a:tblGrid>
              <a:tr h="344006">
                <a:tc rowSpan="2">
                  <a:txBody>
                    <a:bodyPr/>
                    <a:lstStyle/>
                    <a:p>
                      <a:pPr algn="ctr" fontAlgn="base">
                        <a:lnSpc>
                          <a:spcPct val="106000"/>
                        </a:lnSpc>
                        <a:spcAft>
                          <a:spcPts val="0"/>
                        </a:spcAft>
                      </a:pPr>
                      <a:r>
                        <a:rPr lang="tr-TR" sz="1000" dirty="0">
                          <a:effectLst/>
                        </a:rPr>
                        <a:t>GTİP</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fontAlgn="base">
                        <a:lnSpc>
                          <a:spcPct val="106000"/>
                        </a:lnSpc>
                        <a:spcAft>
                          <a:spcPts val="0"/>
                        </a:spcAft>
                      </a:pPr>
                      <a:r>
                        <a:rPr lang="tr-TR" sz="1000">
                          <a:effectLst/>
                        </a:rPr>
                        <a:t>EŞYA TANIMI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algn="ctr" fontAlgn="base">
                        <a:lnSpc>
                          <a:spcPct val="106000"/>
                        </a:lnSpc>
                        <a:spcAft>
                          <a:spcPts val="0"/>
                        </a:spcAft>
                      </a:pPr>
                      <a:r>
                        <a:rPr lang="tr-TR" sz="1000">
                          <a:effectLst/>
                        </a:rPr>
                        <a:t>EK MALİ YÜKÜMLÜLÜK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529744839"/>
                  </a:ext>
                </a:extLst>
              </a:tr>
              <a:tr h="344006">
                <a:tc vMerge="1">
                  <a:txBody>
                    <a:bodyPr/>
                    <a:lstStyle/>
                    <a:p>
                      <a:endParaRPr lang="tr-TR"/>
                    </a:p>
                  </a:txBody>
                  <a:tcPr/>
                </a:tc>
                <a:tc vMerge="1">
                  <a:txBody>
                    <a:bodyPr/>
                    <a:lstStyle/>
                    <a:p>
                      <a:endParaRPr lang="tr-TR"/>
                    </a:p>
                  </a:txBody>
                  <a:tcPr/>
                </a:tc>
                <a:tc>
                  <a:txBody>
                    <a:bodyPr/>
                    <a:lstStyle/>
                    <a:p>
                      <a:pPr algn="ctr" fontAlgn="base">
                        <a:lnSpc>
                          <a:spcPct val="106000"/>
                        </a:lnSpc>
                        <a:spcAft>
                          <a:spcPts val="0"/>
                        </a:spcAft>
                      </a:pPr>
                      <a:r>
                        <a:rPr lang="tr-TR" sz="1000">
                          <a:effectLst/>
                        </a:rPr>
                        <a:t>1. Dönem*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06000"/>
                        </a:lnSpc>
                        <a:spcAft>
                          <a:spcPts val="0"/>
                        </a:spcAft>
                      </a:pPr>
                      <a:r>
                        <a:rPr lang="tr-TR" sz="1000">
                          <a:effectLst/>
                        </a:rPr>
                        <a:t>2. Dönem*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6000"/>
                        </a:lnSpc>
                        <a:spcAft>
                          <a:spcPts val="0"/>
                        </a:spcAft>
                      </a:pPr>
                      <a:r>
                        <a:rPr lang="tr-TR" sz="1000">
                          <a:effectLst/>
                        </a:rPr>
                        <a:t>3. Dönem*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59595055"/>
                  </a:ext>
                </a:extLst>
              </a:tr>
              <a:tr h="344006">
                <a:tc>
                  <a:txBody>
                    <a:bodyPr/>
                    <a:lstStyle/>
                    <a:p>
                      <a:pPr algn="just" fontAlgn="base">
                        <a:lnSpc>
                          <a:spcPct val="106000"/>
                        </a:lnSpc>
                        <a:spcAft>
                          <a:spcPts val="0"/>
                        </a:spcAft>
                      </a:pPr>
                      <a:r>
                        <a:rPr lang="tr-TR" sz="1000">
                          <a:effectLst/>
                        </a:rPr>
                        <a:t>2915.31.00.00.00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fontAlgn="base">
                        <a:lnSpc>
                          <a:spcPct val="106000"/>
                        </a:lnSpc>
                        <a:spcAft>
                          <a:spcPts val="0"/>
                        </a:spcAft>
                      </a:pPr>
                      <a:r>
                        <a:rPr lang="tr-TR" sz="1000">
                          <a:effectLst/>
                        </a:rPr>
                        <a:t>Etil Asetat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06000"/>
                        </a:lnSpc>
                        <a:spcAft>
                          <a:spcPts val="0"/>
                        </a:spcAft>
                      </a:pPr>
                      <a:r>
                        <a:rPr lang="tr-TR" sz="1000">
                          <a:effectLst/>
                        </a:rPr>
                        <a:t>110 ABD Doları /Ton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06000"/>
                        </a:lnSpc>
                        <a:spcAft>
                          <a:spcPts val="0"/>
                        </a:spcAft>
                      </a:pPr>
                      <a:r>
                        <a:rPr lang="tr-TR" sz="1000">
                          <a:effectLst/>
                        </a:rPr>
                        <a:t>104 ABD Doları /Ton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6000"/>
                        </a:lnSpc>
                        <a:spcAft>
                          <a:spcPts val="0"/>
                        </a:spcAft>
                      </a:pPr>
                      <a:r>
                        <a:rPr lang="tr-TR" sz="1000" dirty="0">
                          <a:effectLst/>
                        </a:rPr>
                        <a:t>99 ABD Doları /Ton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38673566"/>
                  </a:ext>
                </a:extLst>
              </a:tr>
            </a:tbl>
          </a:graphicData>
        </a:graphic>
      </p:graphicFrame>
      <p:sp>
        <p:nvSpPr>
          <p:cNvPr id="9" name="Rectangle 2"/>
          <p:cNvSpPr>
            <a:spLocks noChangeArrowheads="1"/>
          </p:cNvSpPr>
          <p:nvPr/>
        </p:nvSpPr>
        <p:spPr bwMode="auto">
          <a:xfrm>
            <a:off x="339365" y="2661615"/>
            <a:ext cx="14933973"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endParaRPr kumimoji="0" lang="tr-TR" altLang="tr-TR"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Korunma önlemi</a:t>
            </a:r>
            <a:endParaRPr kumimoji="0" lang="tr-TR" altLang="tr-TR" sz="1100" b="0" i="0" u="none" strike="noStrike" cap="none" normalizeH="0" baseline="0" dirty="0" smtClean="0">
              <a:ln>
                <a:noFill/>
              </a:ln>
              <a:solidFill>
                <a:schemeClr val="tx1"/>
              </a:solidFill>
              <a:effectLst/>
              <a:latin typeface="Arial" panose="020B0604020202020204"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MADDE 2- </a:t>
            </a:r>
            <a:r>
              <a:rPr kumimoji="0" lang="tr-TR" alt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(1) Aşağıdaki tabloda Gümrük Tarife İstatistik Pozisyonu (GTİP) ve tanımı belirtilen eşyanın ithalatında 3 yıl süreyle ek mali yükümlülük şeklinde korunma önlemi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uygulanır.</a:t>
            </a:r>
            <a:endParaRPr kumimoji="0" lang="tr-TR" altLang="tr-TR" sz="1100" b="0" i="0" u="none" strike="noStrike" cap="none" normalizeH="0" baseline="0" dirty="0" smtClean="0">
              <a:ln>
                <a:noFill/>
              </a:ln>
              <a:solidFill>
                <a:schemeClr val="tx1"/>
              </a:solidFill>
              <a:effectLst/>
              <a:latin typeface="Arial" panose="020B0604020202020204"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tr-TR" altLang="tr-TR" sz="1100" b="0"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*Ek mali yükümlülüğün uygulanacağı her bir dönem, bu Kararın yürürlüğe girdiği tarihten itibaren başlamak üzere birbirini takip eden birer yıllık süreleri ifade eder.</a:t>
            </a:r>
            <a:r>
              <a:rPr kumimoji="0" lang="tr-TR" altLang="tr-TR" sz="1100" b="0" i="0" u="none" strike="noStrike" cap="none" normalizeH="0" baseline="0" dirty="0" smtClean="0">
                <a:ln>
                  <a:noFill/>
                </a:ln>
                <a:solidFill>
                  <a:schemeClr val="tx1"/>
                </a:solidFill>
                <a:effectLst/>
                <a:latin typeface="Arial" panose="020B0604020202020204" pitchFamily="34" charset="0"/>
              </a:rPr>
              <a:t> </a:t>
            </a:r>
          </a:p>
        </p:txBody>
      </p:sp>
      <p:sp>
        <p:nvSpPr>
          <p:cNvPr id="10" name="Dikdörtgen 9"/>
          <p:cNvSpPr/>
          <p:nvPr/>
        </p:nvSpPr>
        <p:spPr>
          <a:xfrm>
            <a:off x="339365" y="4986670"/>
            <a:ext cx="11165061" cy="1569660"/>
          </a:xfrm>
          <a:prstGeom prst="rect">
            <a:avLst/>
          </a:prstGeom>
        </p:spPr>
        <p:txBody>
          <a:bodyPr wrap="square">
            <a:spAutoFit/>
          </a:bodyPr>
          <a:lstStyle/>
          <a:p>
            <a:r>
              <a:rPr lang="tr-TR" sz="1200" dirty="0">
                <a:solidFill>
                  <a:srgbClr val="000000"/>
                </a:solidFill>
                <a:latin typeface="Arial" panose="020B0604020202020204" pitchFamily="34" charset="0"/>
              </a:rPr>
              <a:t>Etil Asetat İthalatında Korunma Önlemi Uygulanmasına İlişkin 9873 sayılı Karar kapsamında; eşyanın İthalatında </a:t>
            </a:r>
            <a:r>
              <a:rPr lang="tr-TR" sz="1200" dirty="0" smtClean="0">
                <a:solidFill>
                  <a:srgbClr val="000000"/>
                </a:solidFill>
                <a:latin typeface="Arial" panose="020B0604020202020204" pitchFamily="34" charset="0"/>
              </a:rPr>
              <a:t>aşağıda belirtildiği </a:t>
            </a:r>
            <a:r>
              <a:rPr lang="tr-TR" sz="1200" dirty="0">
                <a:solidFill>
                  <a:srgbClr val="000000"/>
                </a:solidFill>
                <a:latin typeface="Arial" panose="020B0604020202020204" pitchFamily="34" charset="0"/>
              </a:rPr>
              <a:t>şekilde 3 (üç) yıl süreyle korunma önlemi olarak ek mali yükümlülük uygulanır</a:t>
            </a:r>
            <a:r>
              <a:rPr lang="tr-TR" sz="1200" dirty="0" smtClean="0">
                <a:solidFill>
                  <a:srgbClr val="000000"/>
                </a:solidFill>
                <a:latin typeface="Arial" panose="020B0604020202020204" pitchFamily="34" charset="0"/>
              </a:rPr>
              <a:t>.</a:t>
            </a:r>
          </a:p>
          <a:p>
            <a:r>
              <a:rPr lang="tr-TR" sz="1200" dirty="0"/>
              <a:t/>
            </a:r>
            <a:br>
              <a:rPr lang="tr-TR" sz="1200" dirty="0"/>
            </a:br>
            <a:r>
              <a:rPr lang="tr-TR" sz="1200" dirty="0">
                <a:solidFill>
                  <a:srgbClr val="000000"/>
                </a:solidFill>
                <a:latin typeface="Arial" panose="020B0604020202020204" pitchFamily="34" charset="0"/>
              </a:rPr>
              <a:t>      Ekli listede yer alan ülkeler ve gümrük bölgeleri menşeli eşyanın korunma önlemi uygulamasından muaf tutulması amacıyla tarife kontenjanı açılmıştır</a:t>
            </a:r>
            <a:r>
              <a:rPr lang="tr-TR" sz="1200" dirty="0" smtClean="0">
                <a:solidFill>
                  <a:srgbClr val="000000"/>
                </a:solidFill>
                <a:latin typeface="Arial" panose="020B0604020202020204" pitchFamily="34" charset="0"/>
              </a:rPr>
              <a:t>.</a:t>
            </a:r>
          </a:p>
          <a:p>
            <a:r>
              <a:rPr lang="tr-TR" sz="1200" dirty="0"/>
              <a:t/>
            </a:r>
            <a:br>
              <a:rPr lang="tr-TR" sz="1200" dirty="0"/>
            </a:br>
            <a:r>
              <a:rPr lang="tr-TR" sz="1200" dirty="0">
                <a:solidFill>
                  <a:srgbClr val="000000"/>
                </a:solidFill>
                <a:latin typeface="Arial" panose="020B0604020202020204" pitchFamily="34" charset="0"/>
              </a:rPr>
              <a:t>      1.Dönem 22.06.2025-21.06.2026   110 $/Ton</a:t>
            </a:r>
            <a:r>
              <a:rPr lang="tr-TR" sz="1200" dirty="0"/>
              <a:t/>
            </a:r>
            <a:br>
              <a:rPr lang="tr-TR" sz="1200" dirty="0"/>
            </a:br>
            <a:r>
              <a:rPr lang="tr-TR" sz="1200" dirty="0">
                <a:solidFill>
                  <a:srgbClr val="000000"/>
                </a:solidFill>
                <a:latin typeface="Arial" panose="020B0604020202020204" pitchFamily="34" charset="0"/>
              </a:rPr>
              <a:t>      2.Dönem 22.06.2026-21.06.2027   104 $/Ton</a:t>
            </a:r>
            <a:r>
              <a:rPr lang="tr-TR" sz="1200" dirty="0"/>
              <a:t/>
            </a:r>
            <a:br>
              <a:rPr lang="tr-TR" sz="1200" dirty="0"/>
            </a:br>
            <a:r>
              <a:rPr lang="tr-TR" sz="1200" dirty="0">
                <a:solidFill>
                  <a:srgbClr val="000000"/>
                </a:solidFill>
                <a:latin typeface="Arial" panose="020B0604020202020204" pitchFamily="34" charset="0"/>
              </a:rPr>
              <a:t>      3.Dönem 22.06.2027-21.06.2028   99 $/Ton</a:t>
            </a:r>
            <a:endParaRPr lang="tr-TR" sz="1200" dirty="0"/>
          </a:p>
        </p:txBody>
      </p:sp>
    </p:spTree>
    <p:extLst>
      <p:ext uri="{BB962C8B-B14F-4D97-AF65-F5344CB8AC3E}">
        <p14:creationId xmlns:p14="http://schemas.microsoft.com/office/powerpoint/2010/main" val="67932310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311085" y="260648"/>
            <a:ext cx="10218655" cy="566936"/>
          </a:xfrm>
        </p:spPr>
        <p:txBody>
          <a:bodyPr>
            <a:normAutofit fontScale="90000"/>
          </a:bodyPr>
          <a:lstStyle/>
          <a:p>
            <a:r>
              <a:rPr lang="tr-TR" sz="2800" b="1" u="sng" dirty="0" smtClean="0"/>
              <a:t/>
            </a:r>
            <a:br>
              <a:rPr lang="tr-TR" sz="2800" b="1" u="sng" dirty="0" smtClean="0"/>
            </a:br>
            <a:r>
              <a:rPr lang="tr-TR" sz="2800" b="1" u="sng" dirty="0" smtClean="0"/>
              <a:t>GÜMRÜK REJİMLERİ;</a:t>
            </a:r>
            <a:r>
              <a:rPr lang="tr-TR" sz="2800" b="1" u="sng" dirty="0"/>
              <a:t/>
            </a:r>
            <a:br>
              <a:rPr lang="tr-TR" sz="2800" b="1" u="sng" dirty="0"/>
            </a:br>
            <a:endParaRPr lang="tr-TR" sz="2800" dirty="0">
              <a:effectLst>
                <a:outerShdw blurRad="38100" dist="38100" dir="2700000" algn="tl">
                  <a:srgbClr val="000000">
                    <a:alpha val="43137"/>
                  </a:srgbClr>
                </a:outerShdw>
              </a:effectLst>
            </a:endParaRPr>
          </a:p>
        </p:txBody>
      </p:sp>
      <p:sp>
        <p:nvSpPr>
          <p:cNvPr id="5" name="Rectangle 3"/>
          <p:cNvSpPr>
            <a:spLocks noGrp="1" noChangeArrowheads="1"/>
          </p:cNvSpPr>
          <p:nvPr>
            <p:ph sz="quarter" idx="1"/>
          </p:nvPr>
        </p:nvSpPr>
        <p:spPr>
          <a:xfrm>
            <a:off x="311085" y="980388"/>
            <a:ext cx="11010507" cy="5373278"/>
          </a:xfrm>
          <a:noFill/>
        </p:spPr>
        <p:txBody>
          <a:bodyPr>
            <a:noAutofit/>
          </a:bodyPr>
          <a:lstStyle/>
          <a:p>
            <a:pPr>
              <a:lnSpc>
                <a:spcPct val="80000"/>
              </a:lnSpc>
              <a:spcAft>
                <a:spcPts val="1800"/>
              </a:spcAft>
              <a:buFont typeface="Courier New" panose="02070309020205020404" pitchFamily="49" charset="0"/>
              <a:buChar char="o"/>
              <a:defRPr/>
            </a:pPr>
            <a:r>
              <a:rPr lang="tr-TR" dirty="0" smtClean="0">
                <a:latin typeface="Cambria" panose="02040503050406030204" pitchFamily="18" charset="0"/>
              </a:rPr>
              <a:t>Rejim, Kelime </a:t>
            </a:r>
            <a:r>
              <a:rPr lang="tr-TR" dirty="0">
                <a:latin typeface="Cambria" panose="02040503050406030204" pitchFamily="18" charset="0"/>
              </a:rPr>
              <a:t>anlamı ile hareket demektir</a:t>
            </a:r>
            <a:r>
              <a:rPr lang="tr-TR" dirty="0" smtClean="0">
                <a:latin typeface="Cambria" panose="02040503050406030204" pitchFamily="18" charset="0"/>
              </a:rPr>
              <a:t>.</a:t>
            </a:r>
            <a:endParaRPr lang="tr-TR" dirty="0">
              <a:latin typeface="Cambria" panose="02040503050406030204" pitchFamily="18" charset="0"/>
            </a:endParaRPr>
          </a:p>
          <a:p>
            <a:pPr>
              <a:lnSpc>
                <a:spcPct val="80000"/>
              </a:lnSpc>
              <a:spcAft>
                <a:spcPts val="1800"/>
              </a:spcAft>
              <a:buFont typeface="Courier New" panose="02070309020205020404" pitchFamily="49" charset="0"/>
              <a:buChar char="o"/>
              <a:defRPr/>
            </a:pPr>
            <a:r>
              <a:rPr lang="tr-TR" dirty="0" smtClean="0">
                <a:latin typeface="Cambria" panose="02040503050406030204" pitchFamily="18" charset="0"/>
              </a:rPr>
              <a:t>Gümrük Kanuna Göre </a:t>
            </a:r>
            <a:r>
              <a:rPr lang="tr-TR" dirty="0">
                <a:latin typeface="Cambria" panose="02040503050406030204" pitchFamily="18" charset="0"/>
              </a:rPr>
              <a:t>8 adet rejim vardır. </a:t>
            </a:r>
            <a:endParaRPr lang="tr-TR" dirty="0" smtClean="0">
              <a:latin typeface="Cambria" panose="02040503050406030204" pitchFamily="18" charset="0"/>
            </a:endParaRPr>
          </a:p>
          <a:p>
            <a:pPr>
              <a:lnSpc>
                <a:spcPct val="80000"/>
              </a:lnSpc>
              <a:spcAft>
                <a:spcPts val="1800"/>
              </a:spcAft>
              <a:buFont typeface="Courier New" panose="02070309020205020404" pitchFamily="49" charset="0"/>
              <a:buChar char="o"/>
              <a:defRPr/>
            </a:pPr>
            <a:endParaRPr lang="tr-TR" dirty="0">
              <a:latin typeface="Cambria" panose="02040503050406030204" pitchFamily="18" charset="0"/>
            </a:endParaRPr>
          </a:p>
        </p:txBody>
      </p:sp>
      <p:pic>
        <p:nvPicPr>
          <p:cNvPr id="4" name="İçerik Yer Tutucusu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076" y="2187019"/>
            <a:ext cx="8513357" cy="4166647"/>
          </a:xfrm>
          <a:prstGeom prst="rect">
            <a:avLst/>
          </a:prstGeom>
        </p:spPr>
      </p:pic>
    </p:spTree>
    <p:extLst>
      <p:ext uri="{BB962C8B-B14F-4D97-AF65-F5344CB8AC3E}">
        <p14:creationId xmlns:p14="http://schemas.microsoft.com/office/powerpoint/2010/main" val="277166668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r>
              <a:rPr lang="tr-TR" sz="3200" i="1" dirty="0"/>
              <a:t> </a:t>
            </a:r>
            <a:r>
              <a:rPr lang="tr-TR" sz="3200" i="1" dirty="0" smtClean="0"/>
              <a:t>       </a:t>
            </a:r>
            <a:r>
              <a:rPr lang="tr-TR" sz="3200" dirty="0" smtClean="0">
                <a:effectLst>
                  <a:outerShdw blurRad="38100" dist="38100" dir="2700000" algn="tl">
                    <a:srgbClr val="000000">
                      <a:alpha val="43137"/>
                    </a:srgbClr>
                  </a:outerShdw>
                </a:effectLst>
              </a:rPr>
              <a:t>İTHALATTA </a:t>
            </a:r>
            <a:r>
              <a:rPr lang="tr-TR" sz="3200" dirty="0">
                <a:effectLst>
                  <a:outerShdw blurRad="38100" dist="38100" dir="2700000" algn="tl">
                    <a:srgbClr val="000000">
                      <a:alpha val="43137"/>
                    </a:srgbClr>
                  </a:outerShdw>
                </a:effectLst>
              </a:rPr>
              <a:t>KORUNMA ÖNLEMLERİ MEVZUATI </a:t>
            </a:r>
            <a:br>
              <a:rPr lang="tr-TR" sz="3200" dirty="0">
                <a:effectLst>
                  <a:outerShdw blurRad="38100" dist="38100" dir="2700000" algn="tl">
                    <a:srgbClr val="000000">
                      <a:alpha val="43137"/>
                    </a:srgbClr>
                  </a:outerShdw>
                </a:effectLst>
              </a:rPr>
            </a:br>
            <a:r>
              <a:rPr lang="tr-TR" sz="3200" dirty="0">
                <a:effectLst>
                  <a:outerShdw blurRad="38100" dist="38100" dir="2700000" algn="tl">
                    <a:srgbClr val="000000">
                      <a:alpha val="43137"/>
                    </a:srgbClr>
                  </a:outerShdw>
                </a:effectLst>
              </a:rPr>
              <a:t>		KORUNMA ÖNLEMİ ÖRNEĞİ</a:t>
            </a:r>
            <a:endParaRPr lang="tr-TR" sz="3200" u="sng" dirty="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pic>
        <p:nvPicPr>
          <p:cNvPr id="8" name="İçerik Yer Tutucusu 2"/>
          <p:cNvPicPr>
            <a:picLocks noChangeAspect="1"/>
          </p:cNvPicPr>
          <p:nvPr/>
        </p:nvPicPr>
        <p:blipFill>
          <a:blip r:embed="rId3"/>
          <a:stretch>
            <a:fillRect/>
          </a:stretch>
        </p:blipFill>
        <p:spPr>
          <a:xfrm>
            <a:off x="537328" y="1669504"/>
            <a:ext cx="11180190" cy="4090273"/>
          </a:xfrm>
          <a:prstGeom prst="rect">
            <a:avLst/>
          </a:prstGeom>
        </p:spPr>
      </p:pic>
    </p:spTree>
    <p:extLst>
      <p:ext uri="{BB962C8B-B14F-4D97-AF65-F5344CB8AC3E}">
        <p14:creationId xmlns:p14="http://schemas.microsoft.com/office/powerpoint/2010/main" val="1359699253"/>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r>
              <a:rPr lang="tr-TR" sz="3200" i="1" dirty="0"/>
              <a:t> </a:t>
            </a:r>
            <a:r>
              <a:rPr lang="tr-TR" sz="3200" i="1" dirty="0" smtClean="0"/>
              <a:t>       </a:t>
            </a:r>
            <a:r>
              <a:rPr lang="tr-TR" sz="3200" dirty="0" smtClean="0">
                <a:effectLst>
                  <a:outerShdw blurRad="38100" dist="38100" dir="2700000" algn="tl">
                    <a:srgbClr val="000000">
                      <a:alpha val="43137"/>
                    </a:srgbClr>
                  </a:outerShdw>
                </a:effectLst>
              </a:rPr>
              <a:t>İTHALATTA </a:t>
            </a:r>
            <a:r>
              <a:rPr lang="tr-TR" sz="3200" dirty="0">
                <a:effectLst>
                  <a:outerShdw blurRad="38100" dist="38100" dir="2700000" algn="tl">
                    <a:srgbClr val="000000">
                      <a:alpha val="43137"/>
                    </a:srgbClr>
                  </a:outerShdw>
                </a:effectLst>
              </a:rPr>
              <a:t>KORUNMA ÖNLEMLERİ MEVZUATI </a:t>
            </a:r>
            <a:br>
              <a:rPr lang="tr-TR" sz="3200" dirty="0">
                <a:effectLst>
                  <a:outerShdw blurRad="38100" dist="38100" dir="2700000" algn="tl">
                    <a:srgbClr val="000000">
                      <a:alpha val="43137"/>
                    </a:srgbClr>
                  </a:outerShdw>
                </a:effectLst>
              </a:rPr>
            </a:br>
            <a:r>
              <a:rPr lang="tr-TR" sz="3200" dirty="0">
                <a:effectLst>
                  <a:outerShdw blurRad="38100" dist="38100" dir="2700000" algn="tl">
                    <a:srgbClr val="000000">
                      <a:alpha val="43137"/>
                    </a:srgbClr>
                  </a:outerShdw>
                </a:effectLst>
              </a:rPr>
              <a:t>		KORUNMA ÖNLEMİ ÖRNEĞİ</a:t>
            </a:r>
            <a:endParaRPr lang="tr-TR" sz="3200" u="sng" dirty="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pic>
        <p:nvPicPr>
          <p:cNvPr id="9" name="İçerik Yer Tutucusu 3"/>
          <p:cNvPicPr>
            <a:picLocks noChangeAspect="1"/>
          </p:cNvPicPr>
          <p:nvPr/>
        </p:nvPicPr>
        <p:blipFill>
          <a:blip r:embed="rId3"/>
          <a:stretch>
            <a:fillRect/>
          </a:stretch>
        </p:blipFill>
        <p:spPr>
          <a:xfrm>
            <a:off x="414779" y="1924594"/>
            <a:ext cx="11005009" cy="4193401"/>
          </a:xfrm>
          <a:prstGeom prst="rect">
            <a:avLst/>
          </a:prstGeom>
        </p:spPr>
      </p:pic>
    </p:spTree>
    <p:extLst>
      <p:ext uri="{BB962C8B-B14F-4D97-AF65-F5344CB8AC3E}">
        <p14:creationId xmlns:p14="http://schemas.microsoft.com/office/powerpoint/2010/main" val="3897766457"/>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algn="just"/>
            <a:r>
              <a:rPr lang="tr-TR" sz="3200" u="sng" dirty="0">
                <a:solidFill>
                  <a:srgbClr val="FF0000"/>
                </a:solidFill>
                <a:effectLst>
                  <a:outerShdw blurRad="38100" dist="38100" dir="2700000" algn="tl">
                    <a:srgbClr val="000000">
                      <a:alpha val="43137"/>
                    </a:srgbClr>
                  </a:outerShdw>
                </a:effectLst>
              </a:rPr>
              <a:t>İTHALATTA GÖZETİM UYGULAMASI </a:t>
            </a:r>
            <a:r>
              <a:rPr lang="tr-TR" sz="3200" u="sng" dirty="0" smtClean="0">
                <a:solidFill>
                  <a:srgbClr val="FF0000"/>
                </a:solidFill>
                <a:effectLst>
                  <a:outerShdw blurRad="38100" dist="38100" dir="2700000" algn="tl">
                    <a:srgbClr val="000000">
                      <a:alpha val="43137"/>
                    </a:srgbClr>
                  </a:outerShdw>
                </a:effectLst>
              </a:rPr>
              <a:t>MEVZUATI</a:t>
            </a:r>
            <a:endParaRPr lang="tr-TR" sz="3200" b="1" u="sng" dirty="0">
              <a:solidFill>
                <a:srgbClr val="FF0000"/>
              </a:solidFill>
            </a:endParaRPr>
          </a:p>
          <a:p>
            <a:pPr algn="just"/>
            <a:r>
              <a:rPr lang="tr-TR" sz="3200" b="1" dirty="0" smtClean="0"/>
              <a:t>Gözetim </a:t>
            </a:r>
            <a:r>
              <a:rPr lang="tr-TR" sz="3200" b="1" dirty="0"/>
              <a:t>uygulaması, </a:t>
            </a:r>
            <a:r>
              <a:rPr lang="tr-TR" sz="3200" dirty="0"/>
              <a:t>bir eşyanın ithalatı esnasında, yerli üreticilerin zarar görmesini engellemek ve ithalat işleminden kaynaklanacak vergi kayıplarının önlenmesi amacıyla, </a:t>
            </a:r>
            <a:r>
              <a:rPr lang="tr-TR" sz="3200" u="sng" dirty="0">
                <a:solidFill>
                  <a:srgbClr val="FF0000"/>
                </a:solidFill>
              </a:rPr>
              <a:t>eşyanın ithalatında üzerinden vergi hesaplanacak kıymet ile ilgili, adet veya kg başına asgari bir fiyat belirlenmesi uygulamasıdır.</a:t>
            </a:r>
          </a:p>
          <a:p>
            <a:pPr algn="just"/>
            <a:endParaRPr lang="tr-TR" sz="3200" dirty="0"/>
          </a:p>
          <a:p>
            <a:pPr algn="just"/>
            <a:r>
              <a:rPr lang="tr-TR" sz="3200" dirty="0"/>
              <a:t>Gözetim uygulaması ithalat esnasında ithal edilecek eşyanın kıymet bedeli, o eşyaya ilişkin idare tarafından belirlenen birim fiyatın altında kaldığı zaman devreye girmektedir.</a:t>
            </a:r>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45452226"/>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İçerik Yer Tutucusu 3"/>
          <p:cNvSpPr>
            <a:spLocks noGrp="1"/>
          </p:cNvSpPr>
          <p:nvPr>
            <p:ph idx="1"/>
          </p:nvPr>
        </p:nvSpPr>
        <p:spPr>
          <a:xfrm>
            <a:off x="481781" y="403123"/>
            <a:ext cx="10872019" cy="5773840"/>
          </a:xfrm>
        </p:spPr>
        <p:txBody>
          <a:bodyPr/>
          <a:lstStyle/>
          <a:p>
            <a:pPr marL="0" indent="0" algn="just">
              <a:buNone/>
            </a:pPr>
            <a:r>
              <a:rPr lang="tr-TR" b="1" u="sng" dirty="0">
                <a:solidFill>
                  <a:srgbClr val="FF0000"/>
                </a:solidFill>
              </a:rPr>
              <a:t>Gözetim belgesi nedir ?</a:t>
            </a:r>
          </a:p>
          <a:p>
            <a:pPr marL="0" indent="0" algn="just">
              <a:buNone/>
            </a:pPr>
            <a:r>
              <a:rPr lang="tr-TR" b="1" u="sng" dirty="0">
                <a:solidFill>
                  <a:srgbClr val="FF0000"/>
                </a:solidFill>
              </a:rPr>
              <a:t>Gözetim uygulamasındaki bir eşyanın ithalini gözetim belgesi olmadan gerçekleştirmek mümkün müdür</a:t>
            </a:r>
            <a:r>
              <a:rPr lang="tr-TR" b="1" u="sng" dirty="0" smtClean="0">
                <a:solidFill>
                  <a:srgbClr val="FF0000"/>
                </a:solidFill>
              </a:rPr>
              <a:t>?</a:t>
            </a:r>
            <a:endParaRPr lang="tr-TR" b="1" dirty="0"/>
          </a:p>
          <a:p>
            <a:r>
              <a:rPr lang="tr-TR" b="1" dirty="0" smtClean="0"/>
              <a:t>Kapsam</a:t>
            </a:r>
            <a:endParaRPr lang="tr-TR" dirty="0"/>
          </a:p>
          <a:p>
            <a:r>
              <a:rPr lang="tr-TR" b="1" dirty="0"/>
              <a:t>MADDE 1 - </a:t>
            </a:r>
            <a:r>
              <a:rPr lang="tr-TR" dirty="0"/>
              <a:t>(1) Bu Tebliğ, aşağıda gümrük tarife istatistik pozisyonu (GTİP) ve tanımı belirtilen eşyanın (yalnız karşısında gösterilen gümrük kıymetinin altında birim kıymetleri haiz olanlarının) ithalatında ileriye yönelik olarak ülke ayrımı gözetilmeksizin yürütülecek olan gözetim uygulamasına ilişkin usul ve esasları içerir</a:t>
            </a:r>
            <a:r>
              <a:rPr lang="tr-TR" dirty="0" smtClean="0"/>
              <a:t>.</a:t>
            </a:r>
          </a:p>
          <a:p>
            <a:endParaRPr lang="tr-TR" dirty="0"/>
          </a:p>
          <a:p>
            <a:pPr marL="0" indent="0">
              <a:buNone/>
            </a:pPr>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3039887377"/>
              </p:ext>
            </p:extLst>
          </p:nvPr>
        </p:nvGraphicFramePr>
        <p:xfrm>
          <a:off x="1268361" y="4453066"/>
          <a:ext cx="8252710" cy="1844040"/>
        </p:xfrm>
        <a:graphic>
          <a:graphicData uri="http://schemas.openxmlformats.org/drawingml/2006/table">
            <a:tbl>
              <a:tblPr firstRow="1" firstCol="1" bandRow="1">
                <a:tableStyleId>{5C22544A-7EE6-4342-B048-85BDC9FD1C3A}</a:tableStyleId>
              </a:tblPr>
              <a:tblGrid>
                <a:gridCol w="1768831">
                  <a:extLst>
                    <a:ext uri="{9D8B030D-6E8A-4147-A177-3AD203B41FA5}">
                      <a16:colId xmlns:a16="http://schemas.microsoft.com/office/drawing/2014/main" val="2003776604"/>
                    </a:ext>
                  </a:extLst>
                </a:gridCol>
                <a:gridCol w="4639739">
                  <a:extLst>
                    <a:ext uri="{9D8B030D-6E8A-4147-A177-3AD203B41FA5}">
                      <a16:colId xmlns:a16="http://schemas.microsoft.com/office/drawing/2014/main" val="1260357518"/>
                    </a:ext>
                  </a:extLst>
                </a:gridCol>
                <a:gridCol w="1844140">
                  <a:extLst>
                    <a:ext uri="{9D8B030D-6E8A-4147-A177-3AD203B41FA5}">
                      <a16:colId xmlns:a16="http://schemas.microsoft.com/office/drawing/2014/main" val="3664152488"/>
                    </a:ext>
                  </a:extLst>
                </a:gridCol>
              </a:tblGrid>
              <a:tr h="283861">
                <a:tc>
                  <a:txBody>
                    <a:bodyPr/>
                    <a:lstStyle/>
                    <a:p>
                      <a:pPr algn="ctr">
                        <a:spcAft>
                          <a:spcPts val="0"/>
                        </a:spcAft>
                      </a:pPr>
                      <a:r>
                        <a:rPr lang="tr-TR" sz="1100">
                          <a:effectLst/>
                        </a:rPr>
                        <a:t>G.T.İ.P.</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a:effectLst/>
                        </a:rPr>
                        <a:t>Eşyanın Tanımı</a:t>
                      </a:r>
                      <a:endParaRPr lang="tr-TR" sz="1200">
                        <a:effectLst/>
                      </a:endParaRPr>
                    </a:p>
                    <a:p>
                      <a:pPr algn="ctr">
                        <a:spcAft>
                          <a:spcPts val="0"/>
                        </a:spcAft>
                      </a:pPr>
                      <a:r>
                        <a:rPr lang="tr-TR" sz="1000">
                          <a:effectLst/>
                        </a:rPr>
                        <a:t>(28.02.2025 / </a:t>
                      </a:r>
                      <a:r>
                        <a:rPr lang="tr-TR" sz="1000" u="sng">
                          <a:effectLst/>
                          <a:hlinkClick r:id="rId3"/>
                        </a:rPr>
                        <a:t>32827</a:t>
                      </a:r>
                      <a:r>
                        <a:rPr lang="tr-TR" sz="1000">
                          <a:effectLst/>
                        </a:rPr>
                        <a:t> sayılı R.G ile değişik. Mülga </a:t>
                      </a:r>
                      <a:r>
                        <a:rPr lang="tr-TR" sz="1000" u="sng">
                          <a:effectLst/>
                          <a:hlinkClick r:id="rId4" action="ppaction://hlinkfile"/>
                        </a:rPr>
                        <a:t>tablo</a:t>
                      </a:r>
                      <a:r>
                        <a:rPr lang="tr-TR" sz="1000">
                          <a:effectLst/>
                        </a:rPr>
                        <a:t>)</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a:effectLst/>
                        </a:rPr>
                        <a:t>Birim Gümrük Kıymeti</a:t>
                      </a:r>
                      <a:endParaRPr lang="tr-TR" sz="1200">
                        <a:effectLst/>
                      </a:endParaRPr>
                    </a:p>
                    <a:p>
                      <a:pPr algn="ctr">
                        <a:spcAft>
                          <a:spcPts val="0"/>
                        </a:spcAft>
                      </a:pPr>
                      <a:r>
                        <a:rPr lang="tr-TR" sz="1100">
                          <a:effectLst/>
                        </a:rPr>
                        <a:t>(ABD Doları/Kg)</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390579764"/>
                  </a:ext>
                </a:extLst>
              </a:tr>
              <a:tr h="141930">
                <a:tc>
                  <a:txBody>
                    <a:bodyPr/>
                    <a:lstStyle/>
                    <a:p>
                      <a:pPr algn="just">
                        <a:spcAft>
                          <a:spcPts val="0"/>
                        </a:spcAft>
                      </a:pPr>
                      <a:r>
                        <a:rPr lang="tr-TR" sz="1100">
                          <a:effectLst/>
                        </a:rPr>
                        <a:t>8424.90.80.00.12</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tr-TR" sz="1100">
                          <a:effectLst/>
                        </a:rPr>
                        <a:t>Yangın söndürme tüpü tetikleri</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a:effectLst/>
                        </a:rPr>
                        <a:t>12</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988085657"/>
                  </a:ext>
                </a:extLst>
              </a:tr>
              <a:tr h="141930">
                <a:tc>
                  <a:txBody>
                    <a:bodyPr/>
                    <a:lstStyle/>
                    <a:p>
                      <a:pPr algn="just">
                        <a:spcAft>
                          <a:spcPts val="0"/>
                        </a:spcAft>
                      </a:pPr>
                      <a:r>
                        <a:rPr lang="tr-TR" sz="1100">
                          <a:effectLst/>
                        </a:rPr>
                        <a:t>8481.30.99.00.00</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tr-TR" sz="1100" dirty="0">
                          <a:effectLst/>
                        </a:rPr>
                        <a:t>Diğerleri (Çakmak imalatında kullanılmaya mahsus olanlar hariç)</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a:effectLst/>
                        </a:rPr>
                        <a:t>15</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723503018"/>
                  </a:ext>
                </a:extLst>
              </a:tr>
              <a:tr h="141930">
                <a:tc>
                  <a:txBody>
                    <a:bodyPr/>
                    <a:lstStyle/>
                    <a:p>
                      <a:pPr algn="just">
                        <a:spcAft>
                          <a:spcPts val="0"/>
                        </a:spcAft>
                      </a:pPr>
                      <a:r>
                        <a:rPr lang="tr-TR" sz="1100">
                          <a:effectLst/>
                        </a:rPr>
                        <a:t>8481.80.11.00.00</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tr-TR" sz="1100">
                          <a:effectLst/>
                        </a:rPr>
                        <a:t>Karıştırıcı valfler</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a:effectLst/>
                        </a:rPr>
                        <a:t>20</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508874768"/>
                  </a:ext>
                </a:extLst>
              </a:tr>
              <a:tr h="141930">
                <a:tc>
                  <a:txBody>
                    <a:bodyPr/>
                    <a:lstStyle/>
                    <a:p>
                      <a:pPr algn="just">
                        <a:spcAft>
                          <a:spcPts val="0"/>
                        </a:spcAft>
                      </a:pPr>
                      <a:r>
                        <a:rPr lang="tr-TR" sz="1100">
                          <a:effectLst/>
                        </a:rPr>
                        <a:t>8481.80.19.00.01</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tr-TR" sz="1100">
                          <a:effectLst/>
                        </a:rPr>
                        <a:t>Sensörlü olanlar</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a:effectLst/>
                        </a:rPr>
                        <a:t>15</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477128311"/>
                  </a:ext>
                </a:extLst>
              </a:tr>
              <a:tr h="141930">
                <a:tc>
                  <a:txBody>
                    <a:bodyPr/>
                    <a:lstStyle/>
                    <a:p>
                      <a:pPr algn="just">
                        <a:spcAft>
                          <a:spcPts val="0"/>
                        </a:spcAft>
                      </a:pPr>
                      <a:r>
                        <a:rPr lang="tr-TR" sz="1100">
                          <a:effectLst/>
                        </a:rPr>
                        <a:t>8481.80.19.00.09</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tr-TR" sz="1100">
                          <a:effectLst/>
                        </a:rPr>
                        <a:t>Diğerleri</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a:effectLst/>
                        </a:rPr>
                        <a:t>15</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609323371"/>
                  </a:ext>
                </a:extLst>
              </a:tr>
              <a:tr h="141930">
                <a:tc>
                  <a:txBody>
                    <a:bodyPr/>
                    <a:lstStyle/>
                    <a:p>
                      <a:pPr algn="just">
                        <a:spcAft>
                          <a:spcPts val="0"/>
                        </a:spcAft>
                      </a:pPr>
                      <a:r>
                        <a:rPr lang="tr-TR" sz="1100">
                          <a:effectLst/>
                        </a:rPr>
                        <a:t>8481.80.19.00.12</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tr-TR" sz="1100">
                          <a:effectLst/>
                        </a:rPr>
                        <a:t>Valfler</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a:effectLst/>
                        </a:rPr>
                        <a:t>12</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27224894"/>
                  </a:ext>
                </a:extLst>
              </a:tr>
              <a:tr h="141930">
                <a:tc>
                  <a:txBody>
                    <a:bodyPr/>
                    <a:lstStyle/>
                    <a:p>
                      <a:pPr algn="just">
                        <a:spcAft>
                          <a:spcPts val="0"/>
                        </a:spcAft>
                      </a:pPr>
                      <a:r>
                        <a:rPr lang="tr-TR" sz="1100">
                          <a:effectLst/>
                        </a:rPr>
                        <a:t>8481.80.39.00.00</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tr-TR" sz="1100">
                          <a:effectLst/>
                        </a:rPr>
                        <a:t>Diğerleri</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a:effectLst/>
                        </a:rPr>
                        <a:t>15</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088260438"/>
                  </a:ext>
                </a:extLst>
              </a:tr>
              <a:tr h="141930">
                <a:tc>
                  <a:txBody>
                    <a:bodyPr/>
                    <a:lstStyle/>
                    <a:p>
                      <a:pPr algn="just">
                        <a:spcAft>
                          <a:spcPts val="0"/>
                        </a:spcAft>
                      </a:pPr>
                      <a:r>
                        <a:rPr lang="tr-TR" sz="1100">
                          <a:effectLst/>
                        </a:rPr>
                        <a:t>8481.80.81.00.00</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tr-TR" sz="1100">
                          <a:effectLst/>
                        </a:rPr>
                        <a:t>Küresel ve konik valfler</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a:effectLst/>
                        </a:rPr>
                        <a:t>20</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524394738"/>
                  </a:ext>
                </a:extLst>
              </a:tr>
              <a:tr h="141930">
                <a:tc>
                  <a:txBody>
                    <a:bodyPr/>
                    <a:lstStyle/>
                    <a:p>
                      <a:pPr algn="just">
                        <a:spcAft>
                          <a:spcPts val="0"/>
                        </a:spcAft>
                      </a:pPr>
                      <a:r>
                        <a:rPr lang="tr-TR" sz="1100">
                          <a:effectLst/>
                        </a:rPr>
                        <a:t>8481.80.85.00.19</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Aft>
                          <a:spcPts val="0"/>
                        </a:spcAft>
                      </a:pPr>
                      <a:r>
                        <a:rPr lang="tr-TR" sz="1100">
                          <a:effectLst/>
                        </a:rPr>
                        <a:t>Diğerleri</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dirty="0">
                          <a:effectLst/>
                        </a:rPr>
                        <a:t>12</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962532301"/>
                  </a:ext>
                </a:extLst>
              </a:tr>
            </a:tbl>
          </a:graphicData>
        </a:graphic>
      </p:graphicFrame>
    </p:spTree>
    <p:extLst>
      <p:ext uri="{BB962C8B-B14F-4D97-AF65-F5344CB8AC3E}">
        <p14:creationId xmlns:p14="http://schemas.microsoft.com/office/powerpoint/2010/main" val="2548746544"/>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fontScale="92500"/>
          </a:bodyPr>
          <a:lstStyle/>
          <a:p>
            <a:r>
              <a:rPr lang="tr-TR" b="1" dirty="0"/>
              <a:t>Gözetim uygulaması</a:t>
            </a:r>
            <a:endParaRPr lang="tr-TR" dirty="0"/>
          </a:p>
          <a:p>
            <a:r>
              <a:rPr lang="tr-TR" b="1" dirty="0"/>
              <a:t>MADDE 2 - </a:t>
            </a:r>
            <a:r>
              <a:rPr lang="tr-TR" dirty="0"/>
              <a:t>(1) 1 inci maddede belirtilen eşya ancak </a:t>
            </a:r>
            <a:r>
              <a:rPr lang="tr-TR" dirty="0" smtClean="0"/>
              <a:t>Ticaret </a:t>
            </a:r>
            <a:r>
              <a:rPr lang="tr-TR" dirty="0"/>
              <a:t>Bakanlığınca (İthalat Genel Müdürlüğü) düzenlenecek </a:t>
            </a:r>
            <a:r>
              <a:rPr lang="tr-TR" u="sng" dirty="0">
                <a:solidFill>
                  <a:srgbClr val="FF0000"/>
                </a:solidFill>
              </a:rPr>
              <a:t>Gözetim Belgesi ile ithal edilir</a:t>
            </a:r>
            <a:r>
              <a:rPr lang="tr-TR" dirty="0"/>
              <a:t>. Gözetim Belgesi, gümrük beyannamesinin tescilinde ilgili gümrük idaresince aranır</a:t>
            </a:r>
            <a:r>
              <a:rPr lang="tr-TR" dirty="0" smtClean="0"/>
              <a:t>.</a:t>
            </a:r>
          </a:p>
          <a:p>
            <a:r>
              <a:rPr lang="tr-TR" dirty="0"/>
              <a:t>Eşya kıymetinin gözetim tebliğinde belirtilen kıymetten düşük olması durumunda, eşya kıymetinin </a:t>
            </a:r>
            <a:r>
              <a:rPr lang="tr-TR" u="sng" dirty="0">
                <a:solidFill>
                  <a:srgbClr val="FF0000"/>
                </a:solidFill>
              </a:rPr>
              <a:t>gözetim tebliğinde belirtilen düzeye çıkmasını sağlayacak şekilde yurtdışı diğer gider beyan edilmesi halinde yükümlüden gözetim belgesi ibrazı istenilmez.</a:t>
            </a:r>
          </a:p>
          <a:p>
            <a:r>
              <a:rPr lang="tr-TR" b="1" dirty="0"/>
              <a:t>Başvuru</a:t>
            </a:r>
            <a:endParaRPr lang="tr-TR" dirty="0"/>
          </a:p>
          <a:p>
            <a:r>
              <a:rPr lang="tr-TR" b="1" dirty="0"/>
              <a:t>MADDE 3 - </a:t>
            </a:r>
            <a:r>
              <a:rPr lang="tr-TR" dirty="0"/>
              <a:t>(1) Gözetim Belgesi taleplerine ilişkin başvurular, </a:t>
            </a:r>
            <a:r>
              <a:rPr lang="tr-TR" dirty="0" smtClean="0"/>
              <a:t>Ticaret </a:t>
            </a:r>
            <a:r>
              <a:rPr lang="tr-TR" dirty="0"/>
              <a:t>Bakanlığı internet sitesinde </a:t>
            </a:r>
            <a:r>
              <a:rPr lang="tr-TR" dirty="0" smtClean="0"/>
              <a:t>yer </a:t>
            </a:r>
            <a:r>
              <a:rPr lang="tr-TR" dirty="0"/>
              <a:t>alan E-İmza Uygulamaları altındaki "E-İmza Uygulamalarına Giriş" bölümündeki "İthalat İşlemleri" kısmında elektronik imza ile </a:t>
            </a:r>
            <a:r>
              <a:rPr lang="tr-TR" dirty="0" smtClean="0"/>
              <a:t>yapılır,</a:t>
            </a:r>
          </a:p>
          <a:p>
            <a:r>
              <a:rPr lang="tr-TR" dirty="0" smtClean="0"/>
              <a:t>Gözetim Belgesi devredilemez, geçerlilik süresi 6 aydır. </a:t>
            </a:r>
            <a:endParaRPr lang="tr-TR" dirty="0"/>
          </a:p>
          <a:p>
            <a:pPr marL="0" indent="0">
              <a:buNone/>
            </a:pPr>
            <a:endParaRPr lang="tr-TR" sz="3200" i="1" dirty="0" smtClean="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4968029"/>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r>
              <a:rPr lang="tr-TR" sz="3200" i="1" dirty="0"/>
              <a:t> </a:t>
            </a:r>
            <a:r>
              <a:rPr lang="tr-TR" sz="3200" u="sng" dirty="0">
                <a:solidFill>
                  <a:srgbClr val="FF0000"/>
                </a:solidFill>
                <a:effectLst>
                  <a:outerShdw blurRad="38100" dist="38100" dir="2700000" algn="tl">
                    <a:srgbClr val="000000">
                      <a:alpha val="43137"/>
                    </a:srgbClr>
                  </a:outerShdw>
                </a:effectLst>
              </a:rPr>
              <a:t>İTHALATTA KOTA TARİFE KONTENJANI</a:t>
            </a:r>
            <a:endParaRPr lang="tr-TR" sz="3200" u="sng" dirty="0" smtClean="0">
              <a:solidFill>
                <a:srgbClr val="FF0000"/>
              </a:solidFill>
              <a:effectLst>
                <a:outerShdw blurRad="38100" dist="38100" dir="2700000" algn="tl">
                  <a:srgbClr val="000000">
                    <a:alpha val="43137"/>
                  </a:srgbClr>
                </a:outerShdw>
              </a:effectLst>
            </a:endParaRPr>
          </a:p>
          <a:p>
            <a:pPr algn="just"/>
            <a:r>
              <a:rPr lang="tr-TR" sz="3200" b="1" u="sng" dirty="0"/>
              <a:t>KOTA , </a:t>
            </a:r>
            <a:r>
              <a:rPr lang="tr-TR" sz="3200" dirty="0"/>
              <a:t>Belirli bir dönem itibarıyla yapılmasına izin verilen ithalatın miktar ve/veya değerini</a:t>
            </a:r>
          </a:p>
          <a:p>
            <a:pPr marL="0" indent="0" algn="just">
              <a:buNone/>
            </a:pPr>
            <a:endParaRPr lang="tr-TR" sz="3200" dirty="0"/>
          </a:p>
          <a:p>
            <a:pPr algn="just"/>
            <a:r>
              <a:rPr lang="tr-TR" sz="3200" b="1" u="sng" dirty="0"/>
              <a:t>Tarife kontenjanı (Tarife kotası): </a:t>
            </a:r>
            <a:r>
              <a:rPr lang="tr-TR" sz="3200" dirty="0"/>
              <a:t>Belirli bir dönem itibarıyla gümrük vergisinde ve/veya diğer mali yüklerde indirim yapılan ya da muafiyet sağlanan ithalatın miktar veya </a:t>
            </a:r>
            <a:r>
              <a:rPr lang="tr-TR" sz="3200" dirty="0" smtClean="0"/>
              <a:t>değerini</a:t>
            </a:r>
            <a:endParaRPr lang="tr-TR" sz="3200" dirty="0"/>
          </a:p>
          <a:p>
            <a:pPr algn="just"/>
            <a:r>
              <a:rPr lang="tr-TR" sz="3200" dirty="0"/>
              <a:t>İfade eder.</a:t>
            </a:r>
          </a:p>
          <a:p>
            <a:pPr marL="0" indent="0">
              <a:buNone/>
            </a:pPr>
            <a:endParaRPr lang="tr-TR" sz="3200" u="sng" dirty="0">
              <a:solidFill>
                <a:srgbClr val="FF0000"/>
              </a:solidFill>
            </a:endParaRPr>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31731911"/>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254524" y="452486"/>
            <a:ext cx="11576115" cy="5580669"/>
          </a:xfrm>
        </p:spPr>
        <p:txBody>
          <a:bodyPr>
            <a:normAutofit/>
          </a:bodyPr>
          <a:lstStyle/>
          <a:p>
            <a:r>
              <a:rPr lang="tr-TR" b="1" dirty="0">
                <a:solidFill>
                  <a:srgbClr val="FF0000"/>
                </a:solidFill>
              </a:rPr>
              <a:t>İTHALATTA KOTA VE TARİFE KONTENJANI </a:t>
            </a:r>
            <a:r>
              <a:rPr lang="tr-TR" b="1" dirty="0" smtClean="0">
                <a:solidFill>
                  <a:srgbClr val="FF0000"/>
                </a:solidFill>
              </a:rPr>
              <a:t>NEDİR NASIL ALINIR?</a:t>
            </a:r>
            <a:endParaRPr lang="tr-TR" b="1" dirty="0">
              <a:solidFill>
                <a:srgbClr val="FF0000"/>
              </a:solidFill>
            </a:endParaRPr>
          </a:p>
          <a:p>
            <a:endParaRPr lang="tr-TR" dirty="0" smtClean="0"/>
          </a:p>
          <a:p>
            <a:r>
              <a:rPr lang="tr-TR" dirty="0" smtClean="0"/>
              <a:t>Bazı </a:t>
            </a:r>
            <a:r>
              <a:rPr lang="tr-TR" dirty="0"/>
              <a:t>Sanayi Ürünlerinin İthalatında Tarife Kontenjanı Uygulanması Hakkında Karar uyarınca, </a:t>
            </a:r>
            <a:r>
              <a:rPr lang="tr-TR" dirty="0" smtClean="0"/>
              <a:t> </a:t>
            </a:r>
            <a:r>
              <a:rPr lang="tr-TR" u="sng" dirty="0">
                <a:hlinkClick r:id="rId3" action="ppaction://hlinkfile"/>
              </a:rPr>
              <a:t>Ek-1'indeki</a:t>
            </a:r>
            <a:r>
              <a:rPr lang="tr-TR" dirty="0"/>
              <a:t> tabloda </a:t>
            </a:r>
            <a:r>
              <a:rPr lang="tr-TR" dirty="0" smtClean="0"/>
              <a:t>GTİP </a:t>
            </a:r>
            <a:r>
              <a:rPr lang="tr-TR" dirty="0"/>
              <a:t>ve tanımları yer alan eşyanın ithalatında karşılarında gösterilen miktarlarda </a:t>
            </a:r>
            <a:r>
              <a:rPr lang="tr-TR" dirty="0" smtClean="0"/>
              <a:t>tarife </a:t>
            </a:r>
            <a:r>
              <a:rPr lang="tr-TR" dirty="0" err="1" smtClean="0"/>
              <a:t>kontenjanlarI</a:t>
            </a:r>
            <a:r>
              <a:rPr lang="tr-TR" dirty="0" smtClean="0"/>
              <a:t> açılır</a:t>
            </a:r>
          </a:p>
          <a:p>
            <a:r>
              <a:rPr lang="tr-TR" u="sng" dirty="0" smtClean="0">
                <a:solidFill>
                  <a:srgbClr val="FF0000"/>
                </a:solidFill>
              </a:rPr>
              <a:t>Başvuru </a:t>
            </a:r>
            <a:r>
              <a:rPr lang="tr-TR" u="sng" dirty="0">
                <a:solidFill>
                  <a:srgbClr val="FF0000"/>
                </a:solidFill>
              </a:rPr>
              <a:t>sadece söz konusu eşyayı üretiminde hammadde veya ara mal olarak kullanan </a:t>
            </a:r>
            <a:r>
              <a:rPr lang="tr-TR" u="sng" dirty="0" smtClean="0">
                <a:solidFill>
                  <a:srgbClr val="FF0000"/>
                </a:solidFill>
              </a:rPr>
              <a:t>kapasite raporu sahibi sanayicilere</a:t>
            </a:r>
            <a:r>
              <a:rPr lang="tr-TR" u="sng" dirty="0">
                <a:solidFill>
                  <a:srgbClr val="FF0000"/>
                </a:solidFill>
              </a:rPr>
              <a:t>, talep toplama yöntemi ile yapılır</a:t>
            </a:r>
            <a:r>
              <a:rPr lang="tr-TR" u="sng" dirty="0" smtClean="0">
                <a:solidFill>
                  <a:srgbClr val="FF0000"/>
                </a:solidFill>
              </a:rPr>
              <a:t>.</a:t>
            </a:r>
            <a:endParaRPr lang="tr-TR" u="sng" dirty="0">
              <a:solidFill>
                <a:srgbClr val="FF0000"/>
              </a:solidFill>
            </a:endParaRPr>
          </a:p>
          <a:p>
            <a:r>
              <a:rPr lang="tr-TR" dirty="0"/>
              <a:t>Tarife kontenjanından faydalanabilmek için, sanayiciler </a:t>
            </a:r>
            <a:r>
              <a:rPr lang="tr-TR" dirty="0" smtClean="0"/>
              <a:t>tarafından </a:t>
            </a:r>
            <a:r>
              <a:rPr lang="tr-TR" dirty="0"/>
              <a:t>Tebliğin yayımı tarihinden itibaren 15 iş günü içerisinde, </a:t>
            </a:r>
            <a:r>
              <a:rPr lang="tr-TR" dirty="0" smtClean="0"/>
              <a:t>başvuru </a:t>
            </a:r>
            <a:r>
              <a:rPr lang="tr-TR" dirty="0"/>
              <a:t>yapılır</a:t>
            </a:r>
            <a:r>
              <a:rPr lang="tr-TR" dirty="0" smtClean="0"/>
              <a:t>.</a:t>
            </a:r>
          </a:p>
          <a:p>
            <a:r>
              <a:rPr lang="tr-TR" dirty="0"/>
              <a:t>İthal lisansı kapsamındaki ithalatın, ithal lisansı sahibi firma </a:t>
            </a:r>
            <a:r>
              <a:rPr lang="tr-TR" dirty="0" smtClean="0"/>
              <a:t>adına </a:t>
            </a:r>
            <a:r>
              <a:rPr lang="tr-TR" dirty="0"/>
              <a:t>yapılması zorunludur. </a:t>
            </a:r>
            <a:endParaRPr lang="tr-TR" dirty="0" smtClean="0"/>
          </a:p>
          <a:p>
            <a:r>
              <a:rPr lang="tr-TR" dirty="0" smtClean="0"/>
              <a:t>İthal </a:t>
            </a:r>
            <a:r>
              <a:rPr lang="tr-TR" dirty="0"/>
              <a:t>lisansı üçüncü kişilere devredilemez.</a:t>
            </a:r>
            <a:endParaRPr lang="tr-TR" u="sng" dirty="0">
              <a:solidFill>
                <a:srgbClr val="FF0000"/>
              </a:solidFill>
            </a:endParaRPr>
          </a:p>
          <a:p>
            <a:endParaRPr lang="tr-TR" dirty="0"/>
          </a:p>
          <a:p>
            <a:pPr marL="0" indent="0">
              <a:buNone/>
            </a:pPr>
            <a:endParaRPr lang="tr-TR"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27362886"/>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3" name="Tablo 2"/>
          <p:cNvGraphicFramePr>
            <a:graphicFrameLocks noGrp="1"/>
          </p:cNvGraphicFramePr>
          <p:nvPr>
            <p:extLst>
              <p:ext uri="{D42A27DB-BD31-4B8C-83A1-F6EECF244321}">
                <p14:modId xmlns:p14="http://schemas.microsoft.com/office/powerpoint/2010/main" val="3306685895"/>
              </p:ext>
            </p:extLst>
          </p:nvPr>
        </p:nvGraphicFramePr>
        <p:xfrm>
          <a:off x="570270" y="304798"/>
          <a:ext cx="9876499" cy="5751122"/>
        </p:xfrm>
        <a:graphic>
          <a:graphicData uri="http://schemas.openxmlformats.org/drawingml/2006/table">
            <a:tbl>
              <a:tblPr firstRow="1" firstCol="1" bandRow="1">
                <a:tableStyleId>{5C22544A-7EE6-4342-B048-85BDC9FD1C3A}</a:tableStyleId>
              </a:tblPr>
              <a:tblGrid>
                <a:gridCol w="1635773">
                  <a:extLst>
                    <a:ext uri="{9D8B030D-6E8A-4147-A177-3AD203B41FA5}">
                      <a16:colId xmlns:a16="http://schemas.microsoft.com/office/drawing/2014/main" val="2306790391"/>
                    </a:ext>
                  </a:extLst>
                </a:gridCol>
                <a:gridCol w="616560">
                  <a:extLst>
                    <a:ext uri="{9D8B030D-6E8A-4147-A177-3AD203B41FA5}">
                      <a16:colId xmlns:a16="http://schemas.microsoft.com/office/drawing/2014/main" val="2703836596"/>
                    </a:ext>
                  </a:extLst>
                </a:gridCol>
                <a:gridCol w="4934578">
                  <a:extLst>
                    <a:ext uri="{9D8B030D-6E8A-4147-A177-3AD203B41FA5}">
                      <a16:colId xmlns:a16="http://schemas.microsoft.com/office/drawing/2014/main" val="444661436"/>
                    </a:ext>
                  </a:extLst>
                </a:gridCol>
                <a:gridCol w="671086">
                  <a:extLst>
                    <a:ext uri="{9D8B030D-6E8A-4147-A177-3AD203B41FA5}">
                      <a16:colId xmlns:a16="http://schemas.microsoft.com/office/drawing/2014/main" val="155576103"/>
                    </a:ext>
                  </a:extLst>
                </a:gridCol>
                <a:gridCol w="1090515">
                  <a:extLst>
                    <a:ext uri="{9D8B030D-6E8A-4147-A177-3AD203B41FA5}">
                      <a16:colId xmlns:a16="http://schemas.microsoft.com/office/drawing/2014/main" val="3604025160"/>
                    </a:ext>
                  </a:extLst>
                </a:gridCol>
                <a:gridCol w="927987">
                  <a:extLst>
                    <a:ext uri="{9D8B030D-6E8A-4147-A177-3AD203B41FA5}">
                      <a16:colId xmlns:a16="http://schemas.microsoft.com/office/drawing/2014/main" val="860454792"/>
                    </a:ext>
                  </a:extLst>
                </a:gridCol>
              </a:tblGrid>
              <a:tr h="369603">
                <a:tc>
                  <a:txBody>
                    <a:bodyPr/>
                    <a:lstStyle/>
                    <a:p>
                      <a:pPr algn="just">
                        <a:lnSpc>
                          <a:spcPct val="106000"/>
                        </a:lnSpc>
                        <a:spcAft>
                          <a:spcPts val="0"/>
                        </a:spcAft>
                      </a:pPr>
                      <a:r>
                        <a:rPr lang="tr-TR" sz="1100" kern="100">
                          <a:effectLst/>
                        </a:rPr>
                        <a:t>G.T.P</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nSpc>
                          <a:spcPct val="106000"/>
                        </a:lnSpc>
                        <a:spcAft>
                          <a:spcPts val="0"/>
                        </a:spcAft>
                      </a:pPr>
                      <a:r>
                        <a:rPr lang="tr-TR" sz="1100" kern="100">
                          <a:effectLst/>
                        </a:rPr>
                        <a:t>Dip</a:t>
                      </a:r>
                    </a:p>
                    <a:p>
                      <a:pPr>
                        <a:lnSpc>
                          <a:spcPct val="106000"/>
                        </a:lnSpc>
                        <a:spcAft>
                          <a:spcPts val="0"/>
                        </a:spcAft>
                      </a:pPr>
                      <a:r>
                        <a:rPr lang="tr-TR" sz="1100" kern="100">
                          <a:effectLst/>
                        </a:rPr>
                        <a:t>not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just">
                        <a:lnSpc>
                          <a:spcPct val="106000"/>
                        </a:lnSpc>
                        <a:spcAft>
                          <a:spcPts val="0"/>
                        </a:spcAft>
                      </a:pPr>
                      <a:r>
                        <a:rPr lang="tr-TR" sz="1100" kern="100">
                          <a:effectLst/>
                        </a:rPr>
                        <a:t>Eşyanın Tanımı</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Birim</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Miktarı</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Gümrük Vergisi %</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1102507651"/>
                  </a:ext>
                </a:extLst>
              </a:tr>
              <a:tr h="145051">
                <a:tc>
                  <a:txBody>
                    <a:bodyPr/>
                    <a:lstStyle/>
                    <a:p>
                      <a:pPr>
                        <a:lnSpc>
                          <a:spcPct val="106000"/>
                        </a:lnSpc>
                        <a:spcAft>
                          <a:spcPts val="0"/>
                        </a:spcAft>
                      </a:pPr>
                      <a:r>
                        <a:rPr lang="tr-TR" sz="1100" kern="100">
                          <a:effectLst/>
                        </a:rPr>
                        <a:t>2712.20.90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just">
                        <a:lnSpc>
                          <a:spcPct val="106000"/>
                        </a:lnSpc>
                        <a:spcAft>
                          <a:spcPts val="0"/>
                        </a:spcAft>
                      </a:pPr>
                      <a:r>
                        <a:rPr lang="tr-TR" sz="1100" kern="100">
                          <a:effectLst/>
                        </a:rPr>
                        <a:t>Parafin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10.000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0</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2928101656"/>
                  </a:ext>
                </a:extLst>
              </a:tr>
              <a:tr h="236547">
                <a:tc>
                  <a:txBody>
                    <a:bodyPr/>
                    <a:lstStyle/>
                    <a:p>
                      <a:pPr>
                        <a:lnSpc>
                          <a:spcPct val="106000"/>
                        </a:lnSpc>
                        <a:spcAft>
                          <a:spcPts val="0"/>
                        </a:spcAft>
                      </a:pPr>
                      <a:r>
                        <a:rPr lang="tr-TR" sz="1100" kern="100">
                          <a:effectLst/>
                        </a:rPr>
                        <a:t>2811.19.80.90.19</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just">
                        <a:lnSpc>
                          <a:spcPct val="106000"/>
                        </a:lnSpc>
                        <a:spcAft>
                          <a:spcPts val="0"/>
                        </a:spcAft>
                      </a:pPr>
                      <a:r>
                        <a:rPr lang="tr-TR" sz="1100" kern="100">
                          <a:effectLst/>
                        </a:rPr>
                        <a:t>*Ağırlıkça % 98,5 veya daha fazla saflıkta fosforöz asit ( CAS RN 13598-36-2).</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2.000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0</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3866866261"/>
                  </a:ext>
                </a:extLst>
              </a:tr>
              <a:tr h="827912">
                <a:tc>
                  <a:txBody>
                    <a:bodyPr/>
                    <a:lstStyle/>
                    <a:p>
                      <a:pPr>
                        <a:lnSpc>
                          <a:spcPct val="106000"/>
                        </a:lnSpc>
                        <a:spcAft>
                          <a:spcPts val="0"/>
                        </a:spcAft>
                      </a:pPr>
                      <a:r>
                        <a:rPr lang="tr-TR" sz="1100" kern="100">
                          <a:effectLst/>
                        </a:rPr>
                        <a:t>2914.19.90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nSpc>
                          <a:spcPct val="106000"/>
                        </a:lnSpc>
                        <a:spcAft>
                          <a:spcPts val="0"/>
                        </a:spcAft>
                      </a:pPr>
                      <a:r>
                        <a:rPr lang="tr-TR" sz="1100" kern="100" dirty="0">
                          <a:effectLst/>
                        </a:rPr>
                        <a:t>*Minimum %99,5 saflıkta ve aşağıdaki özelliklerde </a:t>
                      </a:r>
                      <a:r>
                        <a:rPr lang="tr-TR" sz="1100" kern="100" dirty="0" err="1">
                          <a:effectLst/>
                        </a:rPr>
                        <a:t>asetilaseton</a:t>
                      </a:r>
                      <a:r>
                        <a:rPr lang="tr-TR" sz="1100" kern="100" dirty="0">
                          <a:effectLst/>
                        </a:rPr>
                        <a:t> (CAS RN 123-54-6): maksimum % 0,1 asetik asit içeren,</a:t>
                      </a:r>
                      <a:br>
                        <a:rPr lang="tr-TR" sz="1100" kern="100" dirty="0">
                          <a:effectLst/>
                        </a:rPr>
                      </a:br>
                      <a:r>
                        <a:rPr lang="tr-TR" sz="1100" kern="100" dirty="0">
                          <a:effectLst/>
                        </a:rPr>
                        <a:t>maksimum % 0,1 su içeren,</a:t>
                      </a:r>
                      <a:br>
                        <a:rPr lang="tr-TR" sz="1100" kern="100" dirty="0">
                          <a:effectLst/>
                        </a:rPr>
                      </a:br>
                      <a:r>
                        <a:rPr lang="tr-TR" sz="1100" kern="100" dirty="0">
                          <a:effectLst/>
                        </a:rPr>
                        <a:t>maksimum 15 APHA renk değerinde,</a:t>
                      </a:r>
                      <a:br>
                        <a:rPr lang="tr-TR" sz="1100" kern="100" dirty="0">
                          <a:effectLst/>
                        </a:rPr>
                      </a:br>
                      <a:r>
                        <a:rPr lang="tr-TR" sz="1100" kern="100" dirty="0">
                          <a:effectLst/>
                        </a:rPr>
                        <a:t>kırınma indisi 1,450 ± 0,002</a:t>
                      </a:r>
                      <a:br>
                        <a:rPr lang="tr-TR" sz="1100" kern="100" dirty="0">
                          <a:effectLst/>
                        </a:rPr>
                      </a:br>
                      <a:r>
                        <a:rPr lang="tr-TR" sz="1100" kern="100" dirty="0">
                          <a:effectLst/>
                        </a:rPr>
                        <a:t>yoğunluğu: 0,970 - 0,975 g/cm3 (20°C).</a:t>
                      </a:r>
                      <a:endParaRPr lang="tr-TR" sz="1100" kern="100" dirty="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1.100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0</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100972520"/>
                  </a:ext>
                </a:extLst>
              </a:tr>
              <a:tr h="236547">
                <a:tc>
                  <a:txBody>
                    <a:bodyPr/>
                    <a:lstStyle/>
                    <a:p>
                      <a:pPr>
                        <a:lnSpc>
                          <a:spcPct val="106000"/>
                        </a:lnSpc>
                        <a:spcAft>
                          <a:spcPts val="0"/>
                        </a:spcAft>
                      </a:pPr>
                      <a:r>
                        <a:rPr lang="tr-TR" sz="1100" kern="100">
                          <a:effectLst/>
                        </a:rPr>
                        <a:t>2915.21</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just">
                        <a:lnSpc>
                          <a:spcPct val="106000"/>
                        </a:lnSpc>
                        <a:spcAft>
                          <a:spcPts val="0"/>
                        </a:spcAft>
                      </a:pPr>
                      <a:r>
                        <a:rPr lang="tr-TR" sz="1100" kern="100">
                          <a:effectLst/>
                        </a:rPr>
                        <a:t>*Ağırlıkça %99 veya daha fazla saflıkta asetik asit (CAS RN 64-19-7).</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70.000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0</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4071143944"/>
                  </a:ext>
                </a:extLst>
              </a:tr>
              <a:tr h="145051">
                <a:tc>
                  <a:txBody>
                    <a:bodyPr/>
                    <a:lstStyle/>
                    <a:p>
                      <a:pPr>
                        <a:lnSpc>
                          <a:spcPct val="106000"/>
                        </a:lnSpc>
                        <a:spcAft>
                          <a:spcPts val="0"/>
                        </a:spcAft>
                      </a:pPr>
                      <a:r>
                        <a:rPr lang="tr-TR" sz="1100" kern="100">
                          <a:effectLst/>
                        </a:rPr>
                        <a:t>2915.32</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nSpc>
                          <a:spcPct val="106000"/>
                        </a:lnSpc>
                        <a:spcAft>
                          <a:spcPts val="0"/>
                        </a:spcAft>
                      </a:pPr>
                      <a:r>
                        <a:rPr lang="tr-TR" sz="1100" kern="100">
                          <a:effectLst/>
                        </a:rPr>
                        <a:t>Vinil Asetat.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107.000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0</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3369777351"/>
                  </a:ext>
                </a:extLst>
              </a:tr>
              <a:tr h="145051">
                <a:tc>
                  <a:txBody>
                    <a:bodyPr/>
                    <a:lstStyle/>
                    <a:p>
                      <a:pPr>
                        <a:lnSpc>
                          <a:spcPct val="106000"/>
                        </a:lnSpc>
                        <a:spcAft>
                          <a:spcPts val="0"/>
                        </a:spcAft>
                      </a:pPr>
                      <a:r>
                        <a:rPr lang="tr-TR" sz="1100" kern="100">
                          <a:effectLst/>
                        </a:rPr>
                        <a:t>2916.12.00.00.13</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nSpc>
                          <a:spcPct val="106000"/>
                        </a:lnSpc>
                        <a:spcAft>
                          <a:spcPts val="0"/>
                        </a:spcAft>
                      </a:pPr>
                      <a:r>
                        <a:rPr lang="tr-TR" sz="1100" kern="100">
                          <a:effectLst/>
                        </a:rPr>
                        <a:t>Butil Akrilat (CAS RN 141-32-2).</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65.000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0</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3378747614"/>
                  </a:ext>
                </a:extLst>
              </a:tr>
              <a:tr h="236547">
                <a:tc>
                  <a:txBody>
                    <a:bodyPr/>
                    <a:lstStyle/>
                    <a:p>
                      <a:pPr>
                        <a:lnSpc>
                          <a:spcPct val="106000"/>
                        </a:lnSpc>
                        <a:spcAft>
                          <a:spcPts val="0"/>
                        </a:spcAft>
                      </a:pPr>
                      <a:r>
                        <a:rPr lang="tr-TR" sz="1100" kern="100">
                          <a:effectLst/>
                        </a:rPr>
                        <a:t>2926.10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nSpc>
                          <a:spcPct val="106000"/>
                        </a:lnSpc>
                        <a:spcAft>
                          <a:spcPts val="0"/>
                        </a:spcAft>
                      </a:pPr>
                      <a:r>
                        <a:rPr lang="tr-TR" sz="1100" kern="100" dirty="0">
                          <a:effectLst/>
                        </a:rPr>
                        <a:t>*55 fasıl ve 68.15 </a:t>
                      </a:r>
                      <a:r>
                        <a:rPr lang="tr-TR" sz="1100" kern="100" dirty="0" err="1">
                          <a:effectLst/>
                        </a:rPr>
                        <a:t>GTP'li</a:t>
                      </a:r>
                      <a:r>
                        <a:rPr lang="tr-TR" sz="1100" kern="100" dirty="0">
                          <a:effectLst/>
                        </a:rPr>
                        <a:t> ürünlerin üretiminde kullanılan </a:t>
                      </a:r>
                      <a:r>
                        <a:rPr lang="tr-TR" sz="1100" kern="100" dirty="0" err="1">
                          <a:effectLst/>
                        </a:rPr>
                        <a:t>akrilonitril</a:t>
                      </a:r>
                      <a:r>
                        <a:rPr lang="tr-TR" sz="1100" kern="100" dirty="0">
                          <a:effectLst/>
                        </a:rPr>
                        <a:t>.</a:t>
                      </a:r>
                      <a:endParaRPr lang="tr-TR" sz="1100" kern="100" dirty="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120.000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0</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3181436349"/>
                  </a:ext>
                </a:extLst>
              </a:tr>
              <a:tr h="407726">
                <a:tc>
                  <a:txBody>
                    <a:bodyPr/>
                    <a:lstStyle/>
                    <a:p>
                      <a:pPr>
                        <a:lnSpc>
                          <a:spcPct val="106000"/>
                        </a:lnSpc>
                        <a:spcAft>
                          <a:spcPts val="0"/>
                        </a:spcAft>
                      </a:pPr>
                      <a:r>
                        <a:rPr lang="tr-TR" sz="1100" kern="100">
                          <a:effectLst/>
                        </a:rPr>
                        <a:t>2931.90.00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nSpc>
                          <a:spcPct val="106000"/>
                        </a:lnSpc>
                        <a:spcAft>
                          <a:spcPts val="0"/>
                        </a:spcAft>
                      </a:pPr>
                      <a:r>
                        <a:rPr lang="tr-TR" sz="1100" kern="100">
                          <a:effectLst/>
                        </a:rPr>
                        <a:t>*Tekstil apreleme malzemesinin hammaddesi olarak kullanılan ağırlıkça %99 veya daha fazla saflıkta oktametilsiklotetrasiloksan (CAS RN 556-67-2).</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5.000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0</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1664168698"/>
                  </a:ext>
                </a:extLst>
              </a:tr>
              <a:tr h="145051">
                <a:tc>
                  <a:txBody>
                    <a:bodyPr/>
                    <a:lstStyle/>
                    <a:p>
                      <a:pPr>
                        <a:lnSpc>
                          <a:spcPct val="106000"/>
                        </a:lnSpc>
                        <a:spcAft>
                          <a:spcPts val="0"/>
                        </a:spcAft>
                      </a:pPr>
                      <a:r>
                        <a:rPr lang="tr-TR" sz="1100" kern="100">
                          <a:effectLst/>
                        </a:rPr>
                        <a:t>2932.20.90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nSpc>
                          <a:spcPct val="106000"/>
                        </a:lnSpc>
                        <a:spcAft>
                          <a:spcPts val="0"/>
                        </a:spcAft>
                      </a:pPr>
                      <a:r>
                        <a:rPr lang="tr-TR" sz="1100" kern="100">
                          <a:effectLst/>
                        </a:rPr>
                        <a:t>*Epsilon-Kaprolakton.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800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0</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4029677909"/>
                  </a:ext>
                </a:extLst>
              </a:tr>
              <a:tr h="354820">
                <a:tc>
                  <a:txBody>
                    <a:bodyPr/>
                    <a:lstStyle/>
                    <a:p>
                      <a:pPr>
                        <a:lnSpc>
                          <a:spcPct val="106000"/>
                        </a:lnSpc>
                        <a:spcAft>
                          <a:spcPts val="0"/>
                        </a:spcAft>
                      </a:pPr>
                      <a:r>
                        <a:rPr lang="tr-TR" sz="1100" kern="100">
                          <a:effectLst/>
                        </a:rPr>
                        <a:t>3804.00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nSpc>
                          <a:spcPct val="106000"/>
                        </a:lnSpc>
                        <a:spcAft>
                          <a:spcPts val="0"/>
                        </a:spcAft>
                      </a:pPr>
                      <a:r>
                        <a:rPr lang="tr-TR" sz="1100" kern="100" dirty="0">
                          <a:effectLst/>
                        </a:rPr>
                        <a:t>*Kuru ağırlığı hesaplandığında %55 veya daha fazla sodyum </a:t>
                      </a:r>
                      <a:r>
                        <a:rPr lang="tr-TR" sz="1100" kern="100" dirty="0" err="1">
                          <a:effectLst/>
                        </a:rPr>
                        <a:t>lügnosülfonat</a:t>
                      </a:r>
                      <a:r>
                        <a:rPr lang="tr-TR" sz="1100" kern="100" dirty="0">
                          <a:effectLst/>
                        </a:rPr>
                        <a:t> içeren sodyum </a:t>
                      </a:r>
                      <a:r>
                        <a:rPr lang="tr-TR" sz="1100" kern="100" dirty="0" err="1">
                          <a:effectLst/>
                        </a:rPr>
                        <a:t>lügnosülfonat</a:t>
                      </a:r>
                      <a:r>
                        <a:rPr lang="tr-TR" sz="1100" kern="100" dirty="0">
                          <a:effectLst/>
                        </a:rPr>
                        <a:t> sulu çözeltisi.</a:t>
                      </a:r>
                      <a:endParaRPr lang="tr-TR" sz="1100" kern="100" dirty="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1.800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0</a:t>
                      </a:r>
                      <a:endParaRPr lang="tr-TR" sz="1100" kern="10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480852808"/>
                  </a:ext>
                </a:extLst>
              </a:tr>
              <a:tr h="1892369">
                <a:tc>
                  <a:txBody>
                    <a:bodyPr/>
                    <a:lstStyle/>
                    <a:p>
                      <a:pPr>
                        <a:lnSpc>
                          <a:spcPct val="106000"/>
                        </a:lnSpc>
                        <a:spcAft>
                          <a:spcPts val="0"/>
                        </a:spcAft>
                      </a:pPr>
                      <a:r>
                        <a:rPr lang="tr-TR" sz="1100" kern="100">
                          <a:effectLst/>
                        </a:rPr>
                        <a:t>3815.19.90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*,a</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nSpc>
                          <a:spcPct val="106000"/>
                        </a:lnSpc>
                        <a:spcAft>
                          <a:spcPts val="0"/>
                        </a:spcAft>
                      </a:pPr>
                      <a:r>
                        <a:rPr lang="tr-TR" sz="1100" kern="100">
                          <a:effectLst/>
                        </a:rPr>
                        <a:t>Dizel üretiminde organik ve inorganik safsızlıklara karşı kullanılan, tek bileşenler veya set halinde ithal edilen, aşağıdaki müstahzarlardan en az birinden oluşan katalizör sistemi bileşenleri:</a:t>
                      </a:r>
                    </a:p>
                    <a:p>
                      <a:pPr>
                        <a:lnSpc>
                          <a:spcPct val="106000"/>
                        </a:lnSpc>
                        <a:spcAft>
                          <a:spcPts val="0"/>
                        </a:spcAft>
                      </a:pPr>
                      <a:r>
                        <a:rPr lang="tr-TR" sz="1100" kern="100">
                          <a:effectLst/>
                        </a:rPr>
                        <a:t>- seramik malzeme (CAS RN 66402-68-4),</a:t>
                      </a:r>
                    </a:p>
                    <a:p>
                      <a:pPr>
                        <a:lnSpc>
                          <a:spcPct val="106000"/>
                        </a:lnSpc>
                        <a:spcAft>
                          <a:spcPts val="0"/>
                        </a:spcAft>
                      </a:pPr>
                      <a:r>
                        <a:rPr lang="tr-TR" sz="1100" kern="100">
                          <a:effectLst/>
                        </a:rPr>
                        <a:t>- alüminyum oksit üzerinde desteklenen molibden oksit ve nikel oksit,</a:t>
                      </a:r>
                    </a:p>
                    <a:p>
                      <a:pPr>
                        <a:lnSpc>
                          <a:spcPct val="106000"/>
                        </a:lnSpc>
                        <a:spcAft>
                          <a:spcPts val="0"/>
                        </a:spcAft>
                      </a:pPr>
                      <a:r>
                        <a:rPr lang="tr-TR" sz="1100" kern="100">
                          <a:effectLst/>
                        </a:rPr>
                        <a:t>- alüminyum oksit üzerinde desteklenen molibden oksit, nikel oksit, alüminyum fosfat, silika, molibden, su ve organik katkı maddesi,</a:t>
                      </a:r>
                    </a:p>
                    <a:p>
                      <a:pPr>
                        <a:lnSpc>
                          <a:spcPct val="106000"/>
                        </a:lnSpc>
                        <a:spcAft>
                          <a:spcPts val="0"/>
                        </a:spcAft>
                      </a:pPr>
                      <a:r>
                        <a:rPr lang="tr-TR" sz="1100" kern="100">
                          <a:effectLst/>
                        </a:rPr>
                        <a:t>- alüminyum oksit üzerinde desteklenen molibden oksit, nikel oksit, alüminyum fosfat, zayıf organik asit, metal oksit ve su,</a:t>
                      </a:r>
                    </a:p>
                    <a:p>
                      <a:pPr>
                        <a:lnSpc>
                          <a:spcPct val="106000"/>
                        </a:lnSpc>
                        <a:spcAft>
                          <a:spcPts val="0"/>
                        </a:spcAft>
                      </a:pPr>
                      <a:r>
                        <a:rPr lang="tr-TR" sz="1100" kern="100">
                          <a:effectLst/>
                        </a:rPr>
                        <a:t>- alüminyum oksit üzerinde desteklenen molibden oksit, alüminyum fosfat, zayıf organik asit, su ve kobalt oksit.</a:t>
                      </a:r>
                    </a:p>
                    <a:p>
                      <a:pPr>
                        <a:lnSpc>
                          <a:spcPct val="106000"/>
                        </a:lnSpc>
                        <a:spcAft>
                          <a:spcPts val="0"/>
                        </a:spcAft>
                      </a:pPr>
                      <a:r>
                        <a:rPr lang="tr-TR" sz="1100" kern="100">
                          <a:effectLst/>
                        </a:rPr>
                        <a:t> </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Ton</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a:effectLst/>
                        </a:rPr>
                        <a:t>800</a:t>
                      </a:r>
                      <a:endParaRPr lang="tr-TR" sz="1100" kern="100">
                        <a:effectLst/>
                        <a:latin typeface="Aptos"/>
                        <a:ea typeface="Aptos"/>
                        <a:cs typeface="Times New Roman" panose="02020603050405020304" pitchFamily="18" charset="0"/>
                      </a:endParaRPr>
                    </a:p>
                  </a:txBody>
                  <a:tcPr marL="27538" marR="27538" marT="0" marB="0" anchor="ctr"/>
                </a:tc>
                <a:tc>
                  <a:txBody>
                    <a:bodyPr/>
                    <a:lstStyle/>
                    <a:p>
                      <a:pPr algn="ctr">
                        <a:lnSpc>
                          <a:spcPct val="106000"/>
                        </a:lnSpc>
                        <a:spcAft>
                          <a:spcPts val="0"/>
                        </a:spcAft>
                      </a:pPr>
                      <a:r>
                        <a:rPr lang="tr-TR" sz="1100" kern="100" dirty="0">
                          <a:effectLst/>
                        </a:rPr>
                        <a:t>0</a:t>
                      </a:r>
                      <a:endParaRPr lang="tr-TR" sz="1100" kern="100" dirty="0">
                        <a:effectLst/>
                        <a:latin typeface="Aptos"/>
                        <a:ea typeface="Aptos"/>
                        <a:cs typeface="Times New Roman" panose="02020603050405020304" pitchFamily="18" charset="0"/>
                      </a:endParaRPr>
                    </a:p>
                  </a:txBody>
                  <a:tcPr marL="27538" marR="27538" marT="0" marB="0" anchor="ctr"/>
                </a:tc>
                <a:extLst>
                  <a:ext uri="{0D108BD9-81ED-4DB2-BD59-A6C34878D82A}">
                    <a16:rowId xmlns:a16="http://schemas.microsoft.com/office/drawing/2014/main" val="3076871772"/>
                  </a:ext>
                </a:extLst>
              </a:tr>
            </a:tbl>
          </a:graphicData>
        </a:graphic>
      </p:graphicFrame>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00895341"/>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504293883"/>
              </p:ext>
            </p:extLst>
          </p:nvPr>
        </p:nvGraphicFramePr>
        <p:xfrm>
          <a:off x="339367" y="206476"/>
          <a:ext cx="10107403" cy="6410691"/>
        </p:xfrm>
        <a:graphic>
          <a:graphicData uri="http://schemas.openxmlformats.org/drawingml/2006/table">
            <a:tbl>
              <a:tblPr firstRow="1" firstCol="1" bandRow="1">
                <a:tableStyleId>{5C22544A-7EE6-4342-B048-85BDC9FD1C3A}</a:tableStyleId>
              </a:tblPr>
              <a:tblGrid>
                <a:gridCol w="1674013">
                  <a:extLst>
                    <a:ext uri="{9D8B030D-6E8A-4147-A177-3AD203B41FA5}">
                      <a16:colId xmlns:a16="http://schemas.microsoft.com/office/drawing/2014/main" val="2034292372"/>
                    </a:ext>
                  </a:extLst>
                </a:gridCol>
                <a:gridCol w="630975">
                  <a:extLst>
                    <a:ext uri="{9D8B030D-6E8A-4147-A177-3AD203B41FA5}">
                      <a16:colId xmlns:a16="http://schemas.microsoft.com/office/drawing/2014/main" val="1475314812"/>
                    </a:ext>
                  </a:extLst>
                </a:gridCol>
                <a:gridCol w="5049948">
                  <a:extLst>
                    <a:ext uri="{9D8B030D-6E8A-4147-A177-3AD203B41FA5}">
                      <a16:colId xmlns:a16="http://schemas.microsoft.com/office/drawing/2014/main" val="3706774035"/>
                    </a:ext>
                  </a:extLst>
                </a:gridCol>
                <a:gridCol w="686775">
                  <a:extLst>
                    <a:ext uri="{9D8B030D-6E8A-4147-A177-3AD203B41FA5}">
                      <a16:colId xmlns:a16="http://schemas.microsoft.com/office/drawing/2014/main" val="3387741824"/>
                    </a:ext>
                  </a:extLst>
                </a:gridCol>
                <a:gridCol w="1116011">
                  <a:extLst>
                    <a:ext uri="{9D8B030D-6E8A-4147-A177-3AD203B41FA5}">
                      <a16:colId xmlns:a16="http://schemas.microsoft.com/office/drawing/2014/main" val="3362262319"/>
                    </a:ext>
                  </a:extLst>
                </a:gridCol>
                <a:gridCol w="949681">
                  <a:extLst>
                    <a:ext uri="{9D8B030D-6E8A-4147-A177-3AD203B41FA5}">
                      <a16:colId xmlns:a16="http://schemas.microsoft.com/office/drawing/2014/main" val="1587043668"/>
                    </a:ext>
                  </a:extLst>
                </a:gridCol>
              </a:tblGrid>
              <a:tr h="2300260">
                <a:tc>
                  <a:txBody>
                    <a:bodyPr/>
                    <a:lstStyle/>
                    <a:p>
                      <a:pPr>
                        <a:lnSpc>
                          <a:spcPct val="106000"/>
                        </a:lnSpc>
                        <a:spcAft>
                          <a:spcPts val="0"/>
                        </a:spcAft>
                      </a:pPr>
                      <a:r>
                        <a:rPr lang="tr-TR" sz="900" kern="100">
                          <a:effectLst/>
                        </a:rPr>
                        <a:t>3903.30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nSpc>
                          <a:spcPct val="106000"/>
                        </a:lnSpc>
                        <a:spcAft>
                          <a:spcPts val="0"/>
                        </a:spcAft>
                      </a:pPr>
                      <a:r>
                        <a:rPr lang="tr-TR" sz="900" kern="100" dirty="0">
                          <a:effectLst/>
                        </a:rPr>
                        <a:t>*Çamaşır makinesi, bulaşık makinesi ve buzdolabı iç ve dış aksam parçalarının üretiminde kullanılan kendinden renkli, UV dayanımı ve </a:t>
                      </a:r>
                      <a:r>
                        <a:rPr lang="tr-TR" sz="900" kern="100" dirty="0" err="1">
                          <a:effectLst/>
                        </a:rPr>
                        <a:t>antistatik</a:t>
                      </a:r>
                      <a:r>
                        <a:rPr lang="tr-TR" sz="900" kern="100" dirty="0">
                          <a:effectLst/>
                        </a:rPr>
                        <a:t> özelliklere sahip aşağıdakileri içeren;</a:t>
                      </a:r>
                      <a:br>
                        <a:rPr lang="tr-TR" sz="900" kern="100" dirty="0">
                          <a:effectLst/>
                        </a:rPr>
                      </a:br>
                      <a:r>
                        <a:rPr lang="tr-TR" sz="900" kern="100" dirty="0">
                          <a:effectLst/>
                        </a:rPr>
                        <a:t>- Gerilme katsayısı 2250 </a:t>
                      </a:r>
                      <a:r>
                        <a:rPr lang="tr-TR" sz="900" kern="100" dirty="0" err="1">
                          <a:effectLst/>
                        </a:rPr>
                        <a:t>MPa</a:t>
                      </a:r>
                      <a:r>
                        <a:rPr lang="tr-TR" sz="900" kern="100" dirty="0">
                          <a:effectLst/>
                        </a:rPr>
                        <a:t> (</a:t>
                      </a:r>
                      <a:r>
                        <a:rPr lang="tr-TR" sz="900" kern="100" dirty="0" err="1">
                          <a:effectLst/>
                        </a:rPr>
                        <a:t>Megapascal</a:t>
                      </a:r>
                      <a:r>
                        <a:rPr lang="tr-TR" sz="900" kern="100" dirty="0">
                          <a:effectLst/>
                        </a:rPr>
                        <a:t>) veya daha fazla fakat 2270 </a:t>
                      </a:r>
                      <a:r>
                        <a:rPr lang="tr-TR" sz="900" kern="100" dirty="0" err="1">
                          <a:effectLst/>
                        </a:rPr>
                        <a:t>MPa</a:t>
                      </a:r>
                      <a:r>
                        <a:rPr lang="tr-TR" sz="900" kern="100" dirty="0">
                          <a:effectLst/>
                        </a:rPr>
                        <a:t> dan az olan (ISO 527 metoduna göre belirlenmiş),</a:t>
                      </a:r>
                      <a:br>
                        <a:rPr lang="tr-TR" sz="900" kern="100" dirty="0">
                          <a:effectLst/>
                        </a:rPr>
                      </a:br>
                      <a:r>
                        <a:rPr lang="tr-TR" sz="900" kern="100" dirty="0">
                          <a:effectLst/>
                        </a:rPr>
                        <a:t>- Kopmada gerilme dayanımı % 25 (ISO 527 ye göre belirlenmiş),</a:t>
                      </a:r>
                      <a:br>
                        <a:rPr lang="tr-TR" sz="900" kern="100" dirty="0">
                          <a:effectLst/>
                        </a:rPr>
                      </a:br>
                      <a:r>
                        <a:rPr lang="tr-TR" sz="900" kern="100" dirty="0">
                          <a:effectLst/>
                        </a:rPr>
                        <a:t>- 220 °C'de 10 </a:t>
                      </a:r>
                      <a:r>
                        <a:rPr lang="tr-TR" sz="900" kern="100" dirty="0" err="1">
                          <a:effectLst/>
                        </a:rPr>
                        <a:t>kg'mının</a:t>
                      </a:r>
                      <a:r>
                        <a:rPr lang="tr-TR" sz="900" kern="100" dirty="0">
                          <a:effectLst/>
                        </a:rPr>
                        <a:t> erime akış hızı 10g/10dk veya daha fazla fakat 21 g/10dk' dan az olan (ISO 1133 e göre belirlenmiş), </a:t>
                      </a:r>
                      <a:br>
                        <a:rPr lang="tr-TR" sz="900" kern="100" dirty="0">
                          <a:effectLst/>
                        </a:rPr>
                      </a:br>
                      <a:r>
                        <a:rPr lang="tr-TR" sz="900" kern="100" dirty="0">
                          <a:effectLst/>
                        </a:rPr>
                        <a:t>- Renk değeri ISO 11664-4 test metoduna göre belirlenmiş;</a:t>
                      </a:r>
                      <a:br>
                        <a:rPr lang="tr-TR" sz="900" kern="100" dirty="0">
                          <a:effectLst/>
                        </a:rPr>
                      </a:br>
                      <a:r>
                        <a:rPr lang="tr-TR" sz="900" kern="100" dirty="0">
                          <a:effectLst/>
                        </a:rPr>
                        <a:t>• "L" değeri 92,80 eşit veya daha fazla ve 94'e eşit veya daha az olmalı,</a:t>
                      </a:r>
                      <a:br>
                        <a:rPr lang="tr-TR" sz="900" kern="100" dirty="0">
                          <a:effectLst/>
                        </a:rPr>
                      </a:br>
                      <a:r>
                        <a:rPr lang="tr-TR" sz="900" kern="100" dirty="0">
                          <a:effectLst/>
                        </a:rPr>
                        <a:t>• "a" değeri -006'ya eşit veya daha fazla ve -3,02'ye eşit veya daha az olmalı,</a:t>
                      </a:r>
                      <a:br>
                        <a:rPr lang="tr-TR" sz="900" kern="100" dirty="0">
                          <a:effectLst/>
                        </a:rPr>
                      </a:br>
                      <a:r>
                        <a:rPr lang="tr-TR" sz="900" kern="100" dirty="0">
                          <a:effectLst/>
                        </a:rPr>
                        <a:t>• "b" değeri -0,62'ye eşit veya daha fazla ve -1,82'ye eşit veya daha az olmalıdır</a:t>
                      </a:r>
                      <a:br>
                        <a:rPr lang="tr-TR" sz="900" kern="100" dirty="0">
                          <a:effectLst/>
                        </a:rPr>
                      </a:br>
                      <a:r>
                        <a:rPr lang="tr-TR" sz="900" kern="100" dirty="0" err="1">
                          <a:effectLst/>
                        </a:rPr>
                        <a:t>akrilonitril</a:t>
                      </a:r>
                      <a:r>
                        <a:rPr lang="tr-TR" sz="900" kern="100" dirty="0">
                          <a:effectLst/>
                        </a:rPr>
                        <a:t> </a:t>
                      </a:r>
                      <a:r>
                        <a:rPr lang="tr-TR" sz="900" kern="100" dirty="0" err="1">
                          <a:effectLst/>
                        </a:rPr>
                        <a:t>butadien</a:t>
                      </a:r>
                      <a:r>
                        <a:rPr lang="tr-TR" sz="900" kern="100" dirty="0">
                          <a:effectLst/>
                        </a:rPr>
                        <a:t> </a:t>
                      </a:r>
                      <a:r>
                        <a:rPr lang="tr-TR" sz="900" kern="100" dirty="0" err="1">
                          <a:effectLst/>
                        </a:rPr>
                        <a:t>stiren</a:t>
                      </a:r>
                      <a:r>
                        <a:rPr lang="tr-TR" sz="900" kern="100" dirty="0">
                          <a:effectLst/>
                        </a:rPr>
                        <a:t> kopolimeri.</a:t>
                      </a:r>
                      <a:endParaRPr lang="tr-TR" sz="900" kern="100" dirty="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Ton</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4.000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0924" marR="20924" marT="0" marB="0" anchor="ctr"/>
                </a:tc>
                <a:extLst>
                  <a:ext uri="{0D108BD9-81ED-4DB2-BD59-A6C34878D82A}">
                    <a16:rowId xmlns:a16="http://schemas.microsoft.com/office/drawing/2014/main" val="572525382"/>
                  </a:ext>
                </a:extLst>
              </a:tr>
              <a:tr h="324021">
                <a:tc>
                  <a:txBody>
                    <a:bodyPr/>
                    <a:lstStyle/>
                    <a:p>
                      <a:pPr>
                        <a:lnSpc>
                          <a:spcPct val="106000"/>
                        </a:lnSpc>
                        <a:spcAft>
                          <a:spcPts val="0"/>
                        </a:spcAft>
                      </a:pPr>
                      <a:r>
                        <a:rPr lang="tr-TR" sz="900" kern="100">
                          <a:effectLst/>
                        </a:rPr>
                        <a:t>3907.29.20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nSpc>
                          <a:spcPct val="106000"/>
                        </a:lnSpc>
                        <a:spcAft>
                          <a:spcPts val="0"/>
                        </a:spcAft>
                      </a:pPr>
                      <a:r>
                        <a:rPr lang="tr-TR" sz="900" kern="100">
                          <a:effectLst/>
                        </a:rPr>
                        <a:t>*(NJ 406) Tolüen diamin ve propilen oksit reaksiyonu sonucu elde edilen polieter polyol (OH 380-415 mg KOH/g,Vizkosite: 15000-20000 mPas).</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Ton</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2.200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0924" marR="20924" marT="0" marB="0" anchor="ctr"/>
                </a:tc>
                <a:extLst>
                  <a:ext uri="{0D108BD9-81ED-4DB2-BD59-A6C34878D82A}">
                    <a16:rowId xmlns:a16="http://schemas.microsoft.com/office/drawing/2014/main" val="3969037794"/>
                  </a:ext>
                </a:extLst>
              </a:tr>
              <a:tr h="324021">
                <a:tc>
                  <a:txBody>
                    <a:bodyPr/>
                    <a:lstStyle/>
                    <a:p>
                      <a:pPr>
                        <a:lnSpc>
                          <a:spcPct val="106000"/>
                        </a:lnSpc>
                        <a:spcAft>
                          <a:spcPts val="0"/>
                        </a:spcAft>
                      </a:pPr>
                      <a:r>
                        <a:rPr lang="tr-TR" sz="900" kern="100">
                          <a:effectLst/>
                        </a:rPr>
                        <a:t>3907.29.20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nSpc>
                          <a:spcPct val="106000"/>
                        </a:lnSpc>
                        <a:spcAft>
                          <a:spcPts val="0"/>
                        </a:spcAft>
                      </a:pPr>
                      <a:r>
                        <a:rPr lang="tr-TR" sz="900" kern="100">
                          <a:effectLst/>
                        </a:rPr>
                        <a:t>* (NJ 4502) Sükroz-gliserol ve propilen oksit reaksiyonu sonucu elde edilen polieter polyol (OH 430-470, Vizkosite:15000-20000 mPas).</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Ton</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14.500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0924" marR="20924" marT="0" marB="0" anchor="ctr"/>
                </a:tc>
                <a:extLst>
                  <a:ext uri="{0D108BD9-81ED-4DB2-BD59-A6C34878D82A}">
                    <a16:rowId xmlns:a16="http://schemas.microsoft.com/office/drawing/2014/main" val="1568964812"/>
                  </a:ext>
                </a:extLst>
              </a:tr>
              <a:tr h="982768">
                <a:tc>
                  <a:txBody>
                    <a:bodyPr/>
                    <a:lstStyle/>
                    <a:p>
                      <a:pPr>
                        <a:lnSpc>
                          <a:spcPct val="106000"/>
                        </a:lnSpc>
                        <a:spcAft>
                          <a:spcPts val="0"/>
                        </a:spcAft>
                      </a:pPr>
                      <a:r>
                        <a:rPr lang="tr-TR" sz="900" kern="100">
                          <a:effectLst/>
                        </a:rPr>
                        <a:t>7606.12.99</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*,a</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nSpc>
                          <a:spcPct val="106000"/>
                        </a:lnSpc>
                        <a:spcAft>
                          <a:spcPts val="0"/>
                        </a:spcAft>
                      </a:pPr>
                      <a:r>
                        <a:rPr lang="tr-TR" sz="900" kern="100" dirty="0">
                          <a:effectLst/>
                        </a:rPr>
                        <a:t>NADCAP ve AS9100 sertifikalı, 7040 serisi alüminyum alaşımlı levha:</a:t>
                      </a:r>
                    </a:p>
                    <a:p>
                      <a:pPr>
                        <a:lnSpc>
                          <a:spcPct val="106000"/>
                        </a:lnSpc>
                        <a:spcAft>
                          <a:spcPts val="0"/>
                        </a:spcAft>
                      </a:pPr>
                      <a:r>
                        <a:rPr lang="tr-TR" sz="900" kern="100" dirty="0">
                          <a:effectLst/>
                        </a:rPr>
                        <a:t>-193.746 mm2'den yüksek katı dikdörtgen kesit alanı için 130mm veya daha fazla fakat 149mm'den fazla olmayan bir kalınlığa veya</a:t>
                      </a:r>
                    </a:p>
                    <a:p>
                      <a:pPr>
                        <a:lnSpc>
                          <a:spcPct val="106000"/>
                        </a:lnSpc>
                        <a:spcAft>
                          <a:spcPts val="0"/>
                        </a:spcAft>
                      </a:pPr>
                      <a:r>
                        <a:rPr lang="tr-TR" sz="900" kern="100" dirty="0">
                          <a:effectLst/>
                        </a:rPr>
                        <a:t>-166.203 mm2'den yüksek katı dikdörtgen kesit alanı için 150 mm veya daha fazla ancak 180 mm'den fazla olmayan bir kalınlığa sahip havacılık endüstrisi ürünlerinin imalinde kullanılmaya mahsus.</a:t>
                      </a:r>
                      <a:endParaRPr lang="tr-TR" sz="900" kern="100" dirty="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Ton</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30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0924" marR="20924" marT="0" marB="0" anchor="ctr"/>
                </a:tc>
                <a:extLst>
                  <a:ext uri="{0D108BD9-81ED-4DB2-BD59-A6C34878D82A}">
                    <a16:rowId xmlns:a16="http://schemas.microsoft.com/office/drawing/2014/main" val="275816058"/>
                  </a:ext>
                </a:extLst>
              </a:tr>
              <a:tr h="494065">
                <a:tc>
                  <a:txBody>
                    <a:bodyPr/>
                    <a:lstStyle/>
                    <a:p>
                      <a:pPr>
                        <a:lnSpc>
                          <a:spcPct val="106000"/>
                        </a:lnSpc>
                        <a:spcAft>
                          <a:spcPts val="0"/>
                        </a:spcAft>
                      </a:pPr>
                      <a:r>
                        <a:rPr lang="tr-TR" sz="900" kern="100">
                          <a:effectLst/>
                        </a:rPr>
                        <a:t>8414.30.81.90.00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*,a</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just">
                        <a:lnSpc>
                          <a:spcPct val="106000"/>
                        </a:lnSpc>
                        <a:spcAft>
                          <a:spcPts val="0"/>
                        </a:spcAft>
                      </a:pPr>
                      <a:r>
                        <a:rPr lang="tr-TR" sz="900" kern="100" dirty="0">
                          <a:effectLst/>
                        </a:rPr>
                        <a:t>*Rotatif (</a:t>
                      </a:r>
                      <a:r>
                        <a:rPr lang="tr-TR" sz="900" kern="100" dirty="0" err="1">
                          <a:effectLst/>
                        </a:rPr>
                        <a:t>rotary</a:t>
                      </a:r>
                      <a:r>
                        <a:rPr lang="tr-TR" sz="900" kern="100" dirty="0">
                          <a:effectLst/>
                        </a:rPr>
                        <a:t>) tip kompresör, soğutma kapasitesi 2 kW ile 8kW arasında olan tek veya üç fazlı motora sahip, R32 veya R410 tip </a:t>
                      </a:r>
                      <a:r>
                        <a:rPr lang="tr-TR" sz="900" kern="100" dirty="0" err="1">
                          <a:effectLst/>
                        </a:rPr>
                        <a:t>refrijeran</a:t>
                      </a:r>
                      <a:r>
                        <a:rPr lang="tr-TR" sz="900" kern="100" dirty="0">
                          <a:effectLst/>
                        </a:rPr>
                        <a:t> sıvı kullanan, klimaların üretimine mahsus olan.</a:t>
                      </a:r>
                      <a:endParaRPr lang="tr-TR" sz="900" kern="100" dirty="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Adet</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2.000.000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0924" marR="20924" marT="0" marB="0" anchor="ctr"/>
                </a:tc>
                <a:extLst>
                  <a:ext uri="{0D108BD9-81ED-4DB2-BD59-A6C34878D82A}">
                    <a16:rowId xmlns:a16="http://schemas.microsoft.com/office/drawing/2014/main" val="1833332738"/>
                  </a:ext>
                </a:extLst>
              </a:tr>
              <a:tr h="1113066">
                <a:tc>
                  <a:txBody>
                    <a:bodyPr/>
                    <a:lstStyle/>
                    <a:p>
                      <a:pPr>
                        <a:lnSpc>
                          <a:spcPct val="106000"/>
                        </a:lnSpc>
                        <a:spcAft>
                          <a:spcPts val="0"/>
                        </a:spcAft>
                      </a:pPr>
                      <a:r>
                        <a:rPr lang="tr-TR" sz="900" kern="100">
                          <a:effectLst/>
                        </a:rPr>
                        <a:t>8504.31.80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*,a</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just">
                        <a:lnSpc>
                          <a:spcPct val="106000"/>
                        </a:lnSpc>
                        <a:spcAft>
                          <a:spcPts val="0"/>
                        </a:spcAft>
                      </a:pPr>
                      <a:r>
                        <a:rPr lang="tr-TR" sz="900" kern="100">
                          <a:effectLst/>
                        </a:rPr>
                        <a:t>Elektrik transformatörü:</a:t>
                      </a:r>
                    </a:p>
                    <a:p>
                      <a:pPr algn="just">
                        <a:lnSpc>
                          <a:spcPct val="106000"/>
                        </a:lnSpc>
                        <a:spcAft>
                          <a:spcPts val="0"/>
                        </a:spcAft>
                      </a:pPr>
                      <a:r>
                        <a:rPr lang="tr-TR" sz="900" kern="100">
                          <a:effectLst/>
                        </a:rPr>
                        <a:t>- güç taşıma kapasitesi 1 kVA'yı geçmeyen, </a:t>
                      </a:r>
                    </a:p>
                    <a:p>
                      <a:pPr algn="just">
                        <a:lnSpc>
                          <a:spcPct val="106000"/>
                        </a:lnSpc>
                        <a:spcAft>
                          <a:spcPts val="0"/>
                        </a:spcAft>
                      </a:pPr>
                      <a:r>
                        <a:rPr lang="tr-TR" sz="900" kern="100">
                          <a:effectLst/>
                        </a:rPr>
                        <a:t>- bir ferrit nüveye sahip,</a:t>
                      </a:r>
                    </a:p>
                    <a:p>
                      <a:pPr algn="just">
                        <a:lnSpc>
                          <a:spcPct val="106000"/>
                        </a:lnSpc>
                        <a:spcAft>
                          <a:spcPts val="0"/>
                        </a:spcAft>
                      </a:pPr>
                      <a:r>
                        <a:rPr lang="tr-TR" sz="900" kern="100">
                          <a:effectLst/>
                        </a:rPr>
                        <a:t>- fiş veya kablosu olmayan,</a:t>
                      </a:r>
                    </a:p>
                    <a:p>
                      <a:pPr algn="just">
                        <a:lnSpc>
                          <a:spcPct val="106000"/>
                        </a:lnSpc>
                        <a:spcAft>
                          <a:spcPts val="0"/>
                        </a:spcAft>
                      </a:pPr>
                      <a:r>
                        <a:rPr lang="tr-TR" sz="900" kern="100">
                          <a:effectLst/>
                        </a:rPr>
                        <a:t>- sıvı izolasyonu olmayan,</a:t>
                      </a:r>
                    </a:p>
                    <a:p>
                      <a:pPr algn="just">
                        <a:lnSpc>
                          <a:spcPct val="106000"/>
                        </a:lnSpc>
                        <a:spcAft>
                          <a:spcPts val="0"/>
                        </a:spcAft>
                      </a:pPr>
                      <a:r>
                        <a:rPr lang="tr-TR" sz="900" kern="100">
                          <a:effectLst/>
                        </a:rPr>
                        <a:t>Çamaşır makineleri, çamaşır kurutma makineleri, bulaşık makineleri, fırınlar, klimalar, buzdolapları ve termosifonların imalatında güç ve kontrol kartları için dahili olarak kullanılmaya mahsus.</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Adet</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13.000.000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0924" marR="20924" marT="0" marB="0" anchor="ctr"/>
                </a:tc>
                <a:extLst>
                  <a:ext uri="{0D108BD9-81ED-4DB2-BD59-A6C34878D82A}">
                    <a16:rowId xmlns:a16="http://schemas.microsoft.com/office/drawing/2014/main" val="4160955242"/>
                  </a:ext>
                </a:extLst>
              </a:tr>
              <a:tr h="833103">
                <a:tc>
                  <a:txBody>
                    <a:bodyPr/>
                    <a:lstStyle/>
                    <a:p>
                      <a:pPr>
                        <a:lnSpc>
                          <a:spcPct val="106000"/>
                        </a:lnSpc>
                        <a:spcAft>
                          <a:spcPts val="0"/>
                        </a:spcAft>
                      </a:pPr>
                      <a:r>
                        <a:rPr lang="tr-TR" sz="900" kern="100">
                          <a:effectLst/>
                        </a:rPr>
                        <a:t>8504.31.80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*,a</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nSpc>
                          <a:spcPct val="106000"/>
                        </a:lnSpc>
                        <a:spcAft>
                          <a:spcPts val="0"/>
                        </a:spcAft>
                      </a:pPr>
                      <a:r>
                        <a:rPr lang="tr-TR" sz="900" kern="100">
                          <a:effectLst/>
                        </a:rPr>
                        <a:t>Elektrik transformatörü:</a:t>
                      </a:r>
                    </a:p>
                    <a:p>
                      <a:pPr>
                        <a:lnSpc>
                          <a:spcPct val="106000"/>
                        </a:lnSpc>
                        <a:spcAft>
                          <a:spcPts val="0"/>
                        </a:spcAft>
                      </a:pPr>
                      <a:r>
                        <a:rPr lang="tr-TR" sz="900" kern="100">
                          <a:effectLst/>
                        </a:rPr>
                        <a:t>• güç taşıma kapasitesi 1 kVA'yı geçmeyen,</a:t>
                      </a:r>
                    </a:p>
                    <a:p>
                      <a:pPr>
                        <a:lnSpc>
                          <a:spcPct val="106000"/>
                        </a:lnSpc>
                        <a:spcAft>
                          <a:spcPts val="0"/>
                        </a:spcAft>
                      </a:pPr>
                      <a:r>
                        <a:rPr lang="tr-TR" sz="900" kern="100">
                          <a:effectLst/>
                        </a:rPr>
                        <a:t>• fiş veya kablosu olmayan,</a:t>
                      </a:r>
                    </a:p>
                    <a:p>
                      <a:pPr>
                        <a:lnSpc>
                          <a:spcPct val="106000"/>
                        </a:lnSpc>
                        <a:spcAft>
                          <a:spcPts val="0"/>
                        </a:spcAft>
                      </a:pPr>
                      <a:r>
                        <a:rPr lang="tr-TR" sz="900" kern="100">
                          <a:effectLst/>
                        </a:rPr>
                        <a:t>• sıvı izolasyonu olmayan,</a:t>
                      </a:r>
                    </a:p>
                    <a:p>
                      <a:pPr>
                        <a:lnSpc>
                          <a:spcPct val="106000"/>
                        </a:lnSpc>
                        <a:spcAft>
                          <a:spcPts val="0"/>
                        </a:spcAft>
                      </a:pPr>
                      <a:r>
                        <a:rPr lang="tr-TR" sz="900" kern="100">
                          <a:effectLst/>
                        </a:rPr>
                        <a:t>TV'lerin, VS'lerin (görsel çözümler, monitör, akıllı tahta) ve set üstü kutuların imalatında dahili olarak kullanılmaya mahsus.</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Adet</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a:effectLst/>
                        </a:rPr>
                        <a:t>10.000.000</a:t>
                      </a:r>
                      <a:endParaRPr lang="tr-TR" sz="900" kern="100">
                        <a:effectLst/>
                        <a:latin typeface="Aptos"/>
                        <a:ea typeface="Aptos"/>
                        <a:cs typeface="Times New Roman" panose="02020603050405020304" pitchFamily="18" charset="0"/>
                      </a:endParaRPr>
                    </a:p>
                  </a:txBody>
                  <a:tcPr marL="20924" marR="20924" marT="0" marB="0" anchor="ctr"/>
                </a:tc>
                <a:tc>
                  <a:txBody>
                    <a:bodyPr/>
                    <a:lstStyle/>
                    <a:p>
                      <a:pPr algn="ctr">
                        <a:lnSpc>
                          <a:spcPct val="106000"/>
                        </a:lnSpc>
                        <a:spcAft>
                          <a:spcPts val="0"/>
                        </a:spcAft>
                      </a:pPr>
                      <a:r>
                        <a:rPr lang="tr-TR" sz="900" kern="100" dirty="0">
                          <a:effectLst/>
                        </a:rPr>
                        <a:t>0</a:t>
                      </a:r>
                      <a:endParaRPr lang="tr-TR" sz="900" kern="100" dirty="0">
                        <a:effectLst/>
                        <a:latin typeface="Aptos"/>
                        <a:ea typeface="Aptos"/>
                        <a:cs typeface="Times New Roman" panose="02020603050405020304" pitchFamily="18" charset="0"/>
                      </a:endParaRPr>
                    </a:p>
                  </a:txBody>
                  <a:tcPr marL="20924" marR="20924" marT="0" marB="0" anchor="ctr"/>
                </a:tc>
                <a:extLst>
                  <a:ext uri="{0D108BD9-81ED-4DB2-BD59-A6C34878D82A}">
                    <a16:rowId xmlns:a16="http://schemas.microsoft.com/office/drawing/2014/main" val="2874806259"/>
                  </a:ext>
                </a:extLst>
              </a:tr>
            </a:tbl>
          </a:graphicData>
        </a:graphic>
      </p:graphicFrame>
    </p:spTree>
    <p:extLst>
      <p:ext uri="{BB962C8B-B14F-4D97-AF65-F5344CB8AC3E}">
        <p14:creationId xmlns:p14="http://schemas.microsoft.com/office/powerpoint/2010/main" val="2954674905"/>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9" name="Tablo 8"/>
          <p:cNvGraphicFramePr>
            <a:graphicFrameLocks noGrp="1"/>
          </p:cNvGraphicFramePr>
          <p:nvPr>
            <p:extLst>
              <p:ext uri="{D42A27DB-BD31-4B8C-83A1-F6EECF244321}">
                <p14:modId xmlns:p14="http://schemas.microsoft.com/office/powerpoint/2010/main" val="1912404633"/>
              </p:ext>
            </p:extLst>
          </p:nvPr>
        </p:nvGraphicFramePr>
        <p:xfrm>
          <a:off x="462117" y="206478"/>
          <a:ext cx="9984652" cy="6520422"/>
        </p:xfrm>
        <a:graphic>
          <a:graphicData uri="http://schemas.openxmlformats.org/drawingml/2006/table">
            <a:tbl>
              <a:tblPr firstRow="1" firstCol="1" bandRow="1">
                <a:tableStyleId>{5C22544A-7EE6-4342-B048-85BDC9FD1C3A}</a:tableStyleId>
              </a:tblPr>
              <a:tblGrid>
                <a:gridCol w="1653686">
                  <a:extLst>
                    <a:ext uri="{9D8B030D-6E8A-4147-A177-3AD203B41FA5}">
                      <a16:colId xmlns:a16="http://schemas.microsoft.com/office/drawing/2014/main" val="938953801"/>
                    </a:ext>
                  </a:extLst>
                </a:gridCol>
                <a:gridCol w="623312">
                  <a:extLst>
                    <a:ext uri="{9D8B030D-6E8A-4147-A177-3AD203B41FA5}">
                      <a16:colId xmlns:a16="http://schemas.microsoft.com/office/drawing/2014/main" val="3334545332"/>
                    </a:ext>
                  </a:extLst>
                </a:gridCol>
                <a:gridCol w="4988615">
                  <a:extLst>
                    <a:ext uri="{9D8B030D-6E8A-4147-A177-3AD203B41FA5}">
                      <a16:colId xmlns:a16="http://schemas.microsoft.com/office/drawing/2014/main" val="1378091321"/>
                    </a:ext>
                  </a:extLst>
                </a:gridCol>
                <a:gridCol w="678435">
                  <a:extLst>
                    <a:ext uri="{9D8B030D-6E8A-4147-A177-3AD203B41FA5}">
                      <a16:colId xmlns:a16="http://schemas.microsoft.com/office/drawing/2014/main" val="1723661089"/>
                    </a:ext>
                  </a:extLst>
                </a:gridCol>
                <a:gridCol w="1102455">
                  <a:extLst>
                    <a:ext uri="{9D8B030D-6E8A-4147-A177-3AD203B41FA5}">
                      <a16:colId xmlns:a16="http://schemas.microsoft.com/office/drawing/2014/main" val="2688589534"/>
                    </a:ext>
                  </a:extLst>
                </a:gridCol>
                <a:gridCol w="938149">
                  <a:extLst>
                    <a:ext uri="{9D8B030D-6E8A-4147-A177-3AD203B41FA5}">
                      <a16:colId xmlns:a16="http://schemas.microsoft.com/office/drawing/2014/main" val="1746860873"/>
                    </a:ext>
                  </a:extLst>
                </a:gridCol>
              </a:tblGrid>
              <a:tr h="758936">
                <a:tc>
                  <a:txBody>
                    <a:bodyPr/>
                    <a:lstStyle/>
                    <a:p>
                      <a:pPr>
                        <a:lnSpc>
                          <a:spcPct val="106000"/>
                        </a:lnSpc>
                        <a:spcAft>
                          <a:spcPts val="0"/>
                        </a:spcAft>
                      </a:pPr>
                      <a:r>
                        <a:rPr lang="tr-TR" sz="900" kern="100">
                          <a:effectLst/>
                        </a:rPr>
                        <a:t>8504.31.80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nSpc>
                          <a:spcPct val="106000"/>
                        </a:lnSpc>
                        <a:spcAft>
                          <a:spcPts val="0"/>
                        </a:spcAft>
                      </a:pPr>
                      <a:r>
                        <a:rPr lang="tr-TR" sz="900" kern="100">
                          <a:effectLst/>
                        </a:rPr>
                        <a:t>Elektrik transformatörü:</a:t>
                      </a:r>
                    </a:p>
                    <a:p>
                      <a:pPr>
                        <a:lnSpc>
                          <a:spcPct val="106000"/>
                        </a:lnSpc>
                        <a:spcAft>
                          <a:spcPts val="0"/>
                        </a:spcAft>
                      </a:pPr>
                      <a:r>
                        <a:rPr lang="tr-TR" sz="900" kern="100">
                          <a:effectLst/>
                        </a:rPr>
                        <a:t>• güç taşıma kapasitesi 1 kVA'yı geçmeyen,</a:t>
                      </a:r>
                    </a:p>
                    <a:p>
                      <a:pPr>
                        <a:lnSpc>
                          <a:spcPct val="106000"/>
                        </a:lnSpc>
                        <a:spcAft>
                          <a:spcPts val="0"/>
                        </a:spcAft>
                      </a:pPr>
                      <a:r>
                        <a:rPr lang="tr-TR" sz="900" kern="100">
                          <a:effectLst/>
                        </a:rPr>
                        <a:t>• fiş veya kablosu olmayan,</a:t>
                      </a:r>
                    </a:p>
                    <a:p>
                      <a:pPr>
                        <a:lnSpc>
                          <a:spcPct val="106000"/>
                        </a:lnSpc>
                        <a:spcAft>
                          <a:spcPts val="0"/>
                        </a:spcAft>
                      </a:pPr>
                      <a:r>
                        <a:rPr lang="tr-TR" sz="900" kern="100">
                          <a:effectLst/>
                        </a:rPr>
                        <a:t>• sıvı izolasyonu olmayan,</a:t>
                      </a:r>
                    </a:p>
                    <a:p>
                      <a:pPr>
                        <a:lnSpc>
                          <a:spcPct val="106000"/>
                        </a:lnSpc>
                        <a:spcAft>
                          <a:spcPts val="0"/>
                        </a:spcAft>
                      </a:pPr>
                      <a:r>
                        <a:rPr lang="tr-TR" sz="900" kern="100">
                          <a:effectLst/>
                        </a:rPr>
                        <a:t>TV'lerin, VS'lerin (görsel çözümler, monitör, akıllı tahta) ve set üstü kutuların imalatında dahili olarak kullanılmaya mahsus.</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Adet</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10.000.000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2172" marR="22172" marT="0" marB="0" anchor="ctr"/>
                </a:tc>
                <a:extLst>
                  <a:ext uri="{0D108BD9-81ED-4DB2-BD59-A6C34878D82A}">
                    <a16:rowId xmlns:a16="http://schemas.microsoft.com/office/drawing/2014/main" val="497596636"/>
                  </a:ext>
                </a:extLst>
              </a:tr>
              <a:tr h="1192615">
                <a:tc>
                  <a:txBody>
                    <a:bodyPr/>
                    <a:lstStyle/>
                    <a:p>
                      <a:pPr>
                        <a:lnSpc>
                          <a:spcPct val="106000"/>
                        </a:lnSpc>
                        <a:spcAft>
                          <a:spcPts val="0"/>
                        </a:spcAft>
                      </a:pPr>
                      <a:r>
                        <a:rPr lang="tr-TR" sz="900" kern="100">
                          <a:effectLst/>
                        </a:rPr>
                        <a:t>8507.50.00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nSpc>
                          <a:spcPct val="106000"/>
                        </a:lnSpc>
                        <a:spcAft>
                          <a:spcPts val="0"/>
                        </a:spcAft>
                      </a:pPr>
                      <a:r>
                        <a:rPr lang="tr-TR" sz="900" kern="100">
                          <a:effectLst/>
                        </a:rPr>
                        <a:t>*Nikel-metal hidrit (NiMh) akümülatörler:</a:t>
                      </a:r>
                      <a:br>
                        <a:rPr lang="tr-TR" sz="900" kern="100">
                          <a:effectLst/>
                        </a:rPr>
                      </a:br>
                      <a:r>
                        <a:rPr lang="tr-TR" sz="900" kern="100">
                          <a:effectLst/>
                        </a:rPr>
                        <a:t>-voltajı 150 V veya daha fazla olan ancak, 300 V'u geçmeyen,</a:t>
                      </a:r>
                      <a:br>
                        <a:rPr lang="tr-TR" sz="900" kern="100">
                          <a:effectLst/>
                        </a:rPr>
                      </a:br>
                      <a:r>
                        <a:rPr lang="tr-TR" sz="900" kern="100">
                          <a:effectLst/>
                        </a:rPr>
                        <a:t>-uzunluğu 220 mm veya fazla olan ancak, 500 mm'yi geçmeyen,</a:t>
                      </a:r>
                      <a:br>
                        <a:rPr lang="tr-TR" sz="900" kern="100">
                          <a:effectLst/>
                        </a:rPr>
                      </a:br>
                      <a:r>
                        <a:rPr lang="tr-TR" sz="900" kern="100">
                          <a:effectLst/>
                        </a:rPr>
                        <a:t>-genişliği 500 mm veya daha fazla olan ancak, 1125 mm'yi geçmeyen,</a:t>
                      </a:r>
                      <a:br>
                        <a:rPr lang="tr-TR" sz="900" kern="100">
                          <a:effectLst/>
                        </a:rPr>
                      </a:br>
                      <a:r>
                        <a:rPr lang="tr-TR" sz="900" kern="100">
                          <a:effectLst/>
                        </a:rPr>
                        <a:t>-yüksekliği 100 mm veya daha fazla olan ancak, 235 mm'yi geçmeyen,</a:t>
                      </a:r>
                      <a:br>
                        <a:rPr lang="tr-TR" sz="900" kern="100">
                          <a:effectLst/>
                        </a:rPr>
                      </a:br>
                      <a:r>
                        <a:rPr lang="tr-TR" sz="900" kern="100">
                          <a:effectLst/>
                        </a:rPr>
                        <a:t>87. fasılda yer alan motorlu taşıtların imalinde kullanılmaya mahsus .</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Adet</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185.000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2172" marR="22172" marT="0" marB="0" anchor="ctr"/>
                </a:tc>
                <a:extLst>
                  <a:ext uri="{0D108BD9-81ED-4DB2-BD59-A6C34878D82A}">
                    <a16:rowId xmlns:a16="http://schemas.microsoft.com/office/drawing/2014/main" val="1813889501"/>
                  </a:ext>
                </a:extLst>
              </a:tr>
              <a:tr h="1084194">
                <a:tc>
                  <a:txBody>
                    <a:bodyPr/>
                    <a:lstStyle/>
                    <a:p>
                      <a:pPr>
                        <a:lnSpc>
                          <a:spcPct val="106000"/>
                        </a:lnSpc>
                        <a:spcAft>
                          <a:spcPts val="0"/>
                        </a:spcAft>
                      </a:pPr>
                      <a:r>
                        <a:rPr lang="tr-TR" sz="900" kern="100">
                          <a:effectLst/>
                        </a:rPr>
                        <a:t>8507.60.00</a:t>
                      </a:r>
                      <a:br>
                        <a:rPr lang="tr-TR" sz="900" kern="100">
                          <a:effectLst/>
                        </a:rPr>
                      </a:br>
                      <a:r>
                        <a:rPr lang="tr-TR" sz="900" kern="100">
                          <a:effectLst/>
                        </a:rPr>
                        <a:t>veya</a:t>
                      </a:r>
                      <a:br>
                        <a:rPr lang="tr-TR" sz="900" kern="100">
                          <a:effectLst/>
                        </a:rPr>
                      </a:br>
                      <a:r>
                        <a:rPr lang="tr-TR" sz="900" kern="100">
                          <a:effectLst/>
                        </a:rPr>
                        <a:t>8507.80.00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nSpc>
                          <a:spcPct val="106000"/>
                        </a:lnSpc>
                        <a:spcAft>
                          <a:spcPts val="0"/>
                        </a:spcAft>
                      </a:pPr>
                      <a:r>
                        <a:rPr lang="tr-TR" sz="900" kern="100">
                          <a:effectLst/>
                        </a:rPr>
                        <a:t>*Yeniden şarj edilebilir lityum iyon polimer piller (batarya):</a:t>
                      </a:r>
                      <a:br>
                        <a:rPr lang="tr-TR" sz="900" kern="100">
                          <a:effectLst/>
                        </a:rPr>
                      </a:br>
                      <a:r>
                        <a:rPr lang="tr-TR" sz="900" kern="100">
                          <a:effectLst/>
                        </a:rPr>
                        <a:t>-nominal kapasitesi 1 060 mAh olan,</a:t>
                      </a:r>
                      <a:br>
                        <a:rPr lang="tr-TR" sz="900" kern="100">
                          <a:effectLst/>
                        </a:rPr>
                      </a:br>
                      <a:r>
                        <a:rPr lang="tr-TR" sz="900" kern="100">
                          <a:effectLst/>
                        </a:rPr>
                        <a:t>-nominal gerilimi 7,4 V (ortalama gerilimi 0,2 C'de deşarj) olan,</a:t>
                      </a:r>
                      <a:br>
                        <a:rPr lang="tr-TR" sz="900" kern="100">
                          <a:effectLst/>
                        </a:rPr>
                      </a:br>
                      <a:r>
                        <a:rPr lang="tr-TR" sz="900" kern="100">
                          <a:effectLst/>
                        </a:rPr>
                        <a:t>-8,4 V'luk (±0,05) voltajı olan,</a:t>
                      </a:r>
                      <a:br>
                        <a:rPr lang="tr-TR" sz="900" kern="100">
                          <a:effectLst/>
                        </a:rPr>
                      </a:br>
                      <a:r>
                        <a:rPr lang="tr-TR" sz="900" kern="100">
                          <a:effectLst/>
                        </a:rPr>
                        <a:t>-uzunluğu 86,4 mm (±0,1) olan, </a:t>
                      </a:r>
                      <a:br>
                        <a:rPr lang="tr-TR" sz="900" kern="100">
                          <a:effectLst/>
                        </a:rPr>
                      </a:br>
                      <a:r>
                        <a:rPr lang="tr-TR" sz="900" kern="100">
                          <a:effectLst/>
                        </a:rPr>
                        <a:t>-genişliği 45 mm (±0,1) olan,</a:t>
                      </a:r>
                      <a:br>
                        <a:rPr lang="tr-TR" sz="900" kern="100">
                          <a:effectLst/>
                        </a:rPr>
                      </a:br>
                      <a:r>
                        <a:rPr lang="tr-TR" sz="900" kern="100">
                          <a:effectLst/>
                        </a:rPr>
                        <a:t>-yüksekliği 11 mm (±0,1) olan,</a:t>
                      </a:r>
                      <a:br>
                        <a:rPr lang="tr-TR" sz="900" kern="100">
                          <a:effectLst/>
                        </a:rPr>
                      </a:br>
                      <a:r>
                        <a:rPr lang="tr-TR" sz="900" kern="100">
                          <a:effectLst/>
                        </a:rPr>
                        <a:t>yazar kasaların imalinde kullanılmaya mahsus .</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Adet</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100.000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2172" marR="22172" marT="0" marB="0" anchor="ctr"/>
                </a:tc>
                <a:extLst>
                  <a:ext uri="{0D108BD9-81ED-4DB2-BD59-A6C34878D82A}">
                    <a16:rowId xmlns:a16="http://schemas.microsoft.com/office/drawing/2014/main" val="3269850726"/>
                  </a:ext>
                </a:extLst>
              </a:tr>
              <a:tr h="975775">
                <a:tc>
                  <a:txBody>
                    <a:bodyPr/>
                    <a:lstStyle/>
                    <a:p>
                      <a:pPr>
                        <a:lnSpc>
                          <a:spcPct val="106000"/>
                        </a:lnSpc>
                        <a:spcAft>
                          <a:spcPts val="0"/>
                        </a:spcAft>
                      </a:pPr>
                      <a:r>
                        <a:rPr lang="tr-TR" sz="900" kern="100" dirty="0">
                          <a:effectLst/>
                        </a:rPr>
                        <a:t>8507.60.00</a:t>
                      </a:r>
                      <a:endParaRPr lang="tr-TR" sz="900" kern="100" dirty="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nSpc>
                          <a:spcPct val="106000"/>
                        </a:lnSpc>
                        <a:spcAft>
                          <a:spcPts val="0"/>
                        </a:spcAft>
                      </a:pPr>
                      <a:r>
                        <a:rPr lang="tr-TR" sz="900" kern="100">
                          <a:effectLst/>
                        </a:rPr>
                        <a:t>*Lityum-iyon akümülatör: </a:t>
                      </a:r>
                      <a:br>
                        <a:rPr lang="tr-TR" sz="900" kern="100">
                          <a:effectLst/>
                        </a:rPr>
                      </a:br>
                      <a:r>
                        <a:rPr lang="tr-TR" sz="900" kern="100">
                          <a:effectLst/>
                        </a:rPr>
                        <a:t>-Kalınlığı 6 mm'den fazla olmayan,</a:t>
                      </a:r>
                      <a:br>
                        <a:rPr lang="tr-TR" sz="900" kern="100">
                          <a:effectLst/>
                        </a:rPr>
                      </a:br>
                      <a:r>
                        <a:rPr lang="tr-TR" sz="900" kern="100">
                          <a:effectLst/>
                        </a:rPr>
                        <a:t>-Genişliği 100 mm'den fazla olmayan,</a:t>
                      </a:r>
                      <a:br>
                        <a:rPr lang="tr-TR" sz="900" kern="100">
                          <a:effectLst/>
                        </a:rPr>
                      </a:br>
                      <a:r>
                        <a:rPr lang="tr-TR" sz="900" kern="100">
                          <a:effectLst/>
                        </a:rPr>
                        <a:t>-Uzunluğu 150,15 mm'den fazla olmayan,</a:t>
                      </a:r>
                      <a:br>
                        <a:rPr lang="tr-TR" sz="900" kern="100">
                          <a:effectLst/>
                        </a:rPr>
                      </a:br>
                      <a:r>
                        <a:rPr lang="tr-TR" sz="900" kern="100">
                          <a:effectLst/>
                        </a:rPr>
                        <a:t>- Nominal kapasitesi 1.000 mAh veya daha fazla olan ancak, 10.000 mAh'den fazla olmayan,</a:t>
                      </a:r>
                      <a:br>
                        <a:rPr lang="tr-TR" sz="900" kern="100">
                          <a:effectLst/>
                        </a:rPr>
                      </a:br>
                      <a:r>
                        <a:rPr lang="tr-TR" sz="900" kern="100">
                          <a:effectLst/>
                        </a:rPr>
                        <a:t>-Ağırlığı 150 gr'dan fazla olmayan,</a:t>
                      </a:r>
                      <a:br>
                        <a:rPr lang="tr-TR" sz="900" kern="100">
                          <a:effectLst/>
                        </a:rPr>
                      </a:br>
                      <a:r>
                        <a:rPr lang="tr-TR" sz="900" kern="100">
                          <a:effectLst/>
                        </a:rPr>
                        <a:t>8517.13.00 alt başlığında yer alan ürünlerin imalinde kullanılmaya mahsus.</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Adet</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11.000.000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2172" marR="22172" marT="0" marB="0" anchor="ctr"/>
                </a:tc>
                <a:extLst>
                  <a:ext uri="{0D108BD9-81ED-4DB2-BD59-A6C34878D82A}">
                    <a16:rowId xmlns:a16="http://schemas.microsoft.com/office/drawing/2014/main" val="3235750445"/>
                  </a:ext>
                </a:extLst>
              </a:tr>
              <a:tr h="1192615">
                <a:tc>
                  <a:txBody>
                    <a:bodyPr/>
                    <a:lstStyle/>
                    <a:p>
                      <a:pPr>
                        <a:lnSpc>
                          <a:spcPct val="106000"/>
                        </a:lnSpc>
                        <a:spcAft>
                          <a:spcPts val="0"/>
                        </a:spcAft>
                      </a:pPr>
                      <a:r>
                        <a:rPr lang="tr-TR" sz="900" kern="100">
                          <a:effectLst/>
                        </a:rPr>
                        <a:t>8507.60.00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nSpc>
                          <a:spcPct val="106000"/>
                        </a:lnSpc>
                        <a:spcAft>
                          <a:spcPts val="0"/>
                        </a:spcAft>
                      </a:pPr>
                      <a:r>
                        <a:rPr lang="tr-TR" sz="900" kern="100">
                          <a:effectLst/>
                        </a:rPr>
                        <a:t>*Lityum İyonlu (Li-Ion) Akümülatörler:</a:t>
                      </a:r>
                      <a:br>
                        <a:rPr lang="tr-TR" sz="900" kern="100">
                          <a:effectLst/>
                        </a:rPr>
                      </a:br>
                      <a:r>
                        <a:rPr lang="tr-TR" sz="900" kern="100">
                          <a:effectLst/>
                        </a:rPr>
                        <a:t>-Voltajı 150 V veya daha fazla olan ancak, 300 V'u geçmeyen,</a:t>
                      </a:r>
                      <a:br>
                        <a:rPr lang="tr-TR" sz="900" kern="100">
                          <a:effectLst/>
                        </a:rPr>
                      </a:br>
                      <a:r>
                        <a:rPr lang="tr-TR" sz="900" kern="100">
                          <a:effectLst/>
                        </a:rPr>
                        <a:t>-Uzunluğu 290 mm veya daha fazla olan ancak 490 mm'yi geçmeyen,</a:t>
                      </a:r>
                      <a:br>
                        <a:rPr lang="tr-TR" sz="900" kern="100">
                          <a:effectLst/>
                        </a:rPr>
                      </a:br>
                      <a:r>
                        <a:rPr lang="tr-TR" sz="900" kern="100">
                          <a:effectLst/>
                        </a:rPr>
                        <a:t>-Genişliği 670 mm veya daha fazla olan ancak 1120 mm'yi geçmeyen,</a:t>
                      </a:r>
                      <a:br>
                        <a:rPr lang="tr-TR" sz="900" kern="100">
                          <a:effectLst/>
                        </a:rPr>
                      </a:br>
                      <a:r>
                        <a:rPr lang="tr-TR" sz="900" kern="100">
                          <a:effectLst/>
                        </a:rPr>
                        <a:t>-Yüksekliği 140 mm veya daha fazla olan ancak 230 mm'yi geçmeyen,</a:t>
                      </a:r>
                      <a:br>
                        <a:rPr lang="tr-TR" sz="900" kern="100">
                          <a:effectLst/>
                        </a:rPr>
                      </a:br>
                      <a:r>
                        <a:rPr lang="tr-TR" sz="900" kern="100">
                          <a:effectLst/>
                        </a:rPr>
                        <a:t>87. fasılda yer alan motorlu taşıtların imalinde kullanılmaya mahsus .</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Adet</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138.000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0</a:t>
                      </a:r>
                      <a:endParaRPr lang="tr-TR" sz="900" kern="100">
                        <a:effectLst/>
                        <a:latin typeface="Aptos"/>
                        <a:ea typeface="Aptos"/>
                        <a:cs typeface="Times New Roman" panose="02020603050405020304" pitchFamily="18" charset="0"/>
                      </a:endParaRPr>
                    </a:p>
                  </a:txBody>
                  <a:tcPr marL="22172" marR="22172" marT="0" marB="0" anchor="ctr"/>
                </a:tc>
                <a:extLst>
                  <a:ext uri="{0D108BD9-81ED-4DB2-BD59-A6C34878D82A}">
                    <a16:rowId xmlns:a16="http://schemas.microsoft.com/office/drawing/2014/main" val="765789912"/>
                  </a:ext>
                </a:extLst>
              </a:tr>
              <a:tr h="1081477">
                <a:tc>
                  <a:txBody>
                    <a:bodyPr/>
                    <a:lstStyle/>
                    <a:p>
                      <a:pPr>
                        <a:lnSpc>
                          <a:spcPct val="106000"/>
                        </a:lnSpc>
                        <a:spcAft>
                          <a:spcPts val="0"/>
                        </a:spcAft>
                      </a:pPr>
                      <a:r>
                        <a:rPr lang="tr-TR" sz="900" kern="100">
                          <a:effectLst/>
                        </a:rPr>
                        <a:t>8529.90.93.00.00 veya 8539.51.00.00.00</a:t>
                      </a:r>
                    </a:p>
                    <a:p>
                      <a:pPr>
                        <a:lnSpc>
                          <a:spcPct val="106000"/>
                        </a:lnSpc>
                        <a:spcAft>
                          <a:spcPts val="0"/>
                        </a:spcAft>
                      </a:pPr>
                      <a:r>
                        <a:rPr lang="tr-TR" sz="900" kern="100">
                          <a:effectLst/>
                        </a:rPr>
                        <a:t>9405.41.31.00.00</a:t>
                      </a:r>
                    </a:p>
                    <a:p>
                      <a:pPr>
                        <a:lnSpc>
                          <a:spcPct val="106000"/>
                        </a:lnSpc>
                        <a:spcAft>
                          <a:spcPts val="0"/>
                        </a:spcAft>
                      </a:pPr>
                      <a:r>
                        <a:rPr lang="tr-TR" sz="900" kern="100">
                          <a:effectLst/>
                        </a:rPr>
                        <a:t>9405.42.31.00.00</a:t>
                      </a:r>
                    </a:p>
                    <a:p>
                      <a:pPr>
                        <a:lnSpc>
                          <a:spcPct val="106000"/>
                        </a:lnSpc>
                        <a:spcAft>
                          <a:spcPts val="0"/>
                        </a:spcAft>
                      </a:pPr>
                      <a:r>
                        <a:rPr lang="tr-TR" sz="900" kern="100">
                          <a:effectLst/>
                        </a:rPr>
                        <a:t>9405.49.40.00.00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nSpc>
                          <a:spcPct val="106000"/>
                        </a:lnSpc>
                        <a:spcAft>
                          <a:spcPts val="0"/>
                        </a:spcAft>
                      </a:pPr>
                      <a:r>
                        <a:rPr lang="tr-TR" sz="900" kern="100" dirty="0">
                          <a:effectLst/>
                        </a:rPr>
                        <a:t>*Yalnız LED Diyotlu Baskılı Devre Kartı; prizmalar/lensler ile donatılmış olsun ya da olmasın, bağlayıcı(</a:t>
                      </a:r>
                      <a:r>
                        <a:rPr lang="tr-TR" sz="900" kern="100" dirty="0" err="1">
                          <a:effectLst/>
                        </a:rPr>
                        <a:t>lar</a:t>
                      </a:r>
                      <a:r>
                        <a:rPr lang="tr-TR" sz="900" kern="100" dirty="0">
                          <a:effectLst/>
                        </a:rPr>
                        <a:t>) ile donatılmış olsun ya da olmasın, 85.28 başlığındaki ürünlerin arka ışık ünitelerinin imaline mahsus.</a:t>
                      </a:r>
                      <a:endParaRPr lang="tr-TR" sz="900" kern="100" dirty="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Adet</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a:effectLst/>
                        </a:rPr>
                        <a:t>40.000.000</a:t>
                      </a:r>
                      <a:endParaRPr lang="tr-TR" sz="900" kern="100">
                        <a:effectLst/>
                        <a:latin typeface="Aptos"/>
                        <a:ea typeface="Aptos"/>
                        <a:cs typeface="Times New Roman" panose="02020603050405020304" pitchFamily="18" charset="0"/>
                      </a:endParaRPr>
                    </a:p>
                  </a:txBody>
                  <a:tcPr marL="22172" marR="22172" marT="0" marB="0" anchor="ctr"/>
                </a:tc>
                <a:tc>
                  <a:txBody>
                    <a:bodyPr/>
                    <a:lstStyle/>
                    <a:p>
                      <a:pPr algn="ctr">
                        <a:lnSpc>
                          <a:spcPct val="106000"/>
                        </a:lnSpc>
                        <a:spcAft>
                          <a:spcPts val="0"/>
                        </a:spcAft>
                      </a:pPr>
                      <a:r>
                        <a:rPr lang="tr-TR" sz="900" kern="100" dirty="0">
                          <a:effectLst/>
                        </a:rPr>
                        <a:t>0</a:t>
                      </a:r>
                      <a:endParaRPr lang="tr-TR" sz="900" kern="100" dirty="0">
                        <a:effectLst/>
                        <a:latin typeface="Aptos"/>
                        <a:ea typeface="Aptos"/>
                        <a:cs typeface="Times New Roman" panose="02020603050405020304" pitchFamily="18" charset="0"/>
                      </a:endParaRPr>
                    </a:p>
                  </a:txBody>
                  <a:tcPr marL="22172" marR="22172" marT="0" marB="0" anchor="ctr"/>
                </a:tc>
                <a:extLst>
                  <a:ext uri="{0D108BD9-81ED-4DB2-BD59-A6C34878D82A}">
                    <a16:rowId xmlns:a16="http://schemas.microsoft.com/office/drawing/2014/main" val="291021269"/>
                  </a:ext>
                </a:extLst>
              </a:tr>
            </a:tbl>
          </a:graphicData>
        </a:graphic>
      </p:graphicFrame>
    </p:spTree>
    <p:extLst>
      <p:ext uri="{BB962C8B-B14F-4D97-AF65-F5344CB8AC3E}">
        <p14:creationId xmlns:p14="http://schemas.microsoft.com/office/powerpoint/2010/main" val="291837676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311085" y="260648"/>
            <a:ext cx="10218655" cy="566936"/>
          </a:xfrm>
        </p:spPr>
        <p:txBody>
          <a:bodyPr>
            <a:normAutofit fontScale="90000"/>
          </a:bodyPr>
          <a:lstStyle/>
          <a:p>
            <a:r>
              <a:rPr lang="tr-TR" sz="2800" b="1" u="sng" dirty="0" smtClean="0"/>
              <a:t/>
            </a:r>
            <a:br>
              <a:rPr lang="tr-TR" sz="2800" b="1" u="sng" dirty="0" smtClean="0"/>
            </a:br>
            <a:r>
              <a:rPr lang="tr-TR" sz="2800" b="1" u="sng" dirty="0"/>
              <a:t/>
            </a:r>
            <a:br>
              <a:rPr lang="tr-TR" sz="2800" b="1" u="sng" dirty="0"/>
            </a:br>
            <a:endParaRPr lang="tr-TR" sz="2800" dirty="0">
              <a:effectLst>
                <a:outerShdw blurRad="38100" dist="38100" dir="2700000" algn="tl">
                  <a:srgbClr val="000000">
                    <a:alpha val="43137"/>
                  </a:srgbClr>
                </a:outerShdw>
              </a:effectLst>
            </a:endParaRPr>
          </a:p>
        </p:txBody>
      </p:sp>
      <p:sp>
        <p:nvSpPr>
          <p:cNvPr id="5" name="Rectangle 3"/>
          <p:cNvSpPr>
            <a:spLocks noGrp="1" noChangeArrowheads="1"/>
          </p:cNvSpPr>
          <p:nvPr>
            <p:ph sz="quarter" idx="1"/>
          </p:nvPr>
        </p:nvSpPr>
        <p:spPr>
          <a:xfrm>
            <a:off x="311085" y="980388"/>
            <a:ext cx="11010507" cy="5373278"/>
          </a:xfrm>
          <a:noFill/>
        </p:spPr>
        <p:txBody>
          <a:bodyPr>
            <a:noAutofit/>
          </a:bodyPr>
          <a:lstStyle/>
          <a:p>
            <a:pPr marL="0" indent="0">
              <a:lnSpc>
                <a:spcPct val="80000"/>
              </a:lnSpc>
              <a:spcAft>
                <a:spcPts val="1800"/>
              </a:spcAft>
              <a:buNone/>
              <a:defRPr/>
            </a:pPr>
            <a:r>
              <a:rPr lang="tr-TR" b="1" u="sng" dirty="0" smtClean="0">
                <a:solidFill>
                  <a:srgbClr val="FF0000"/>
                </a:solidFill>
                <a:latin typeface="Cambria" panose="02040503050406030204" pitchFamily="18" charset="0"/>
              </a:rPr>
              <a:t>Gümrük Kanununda Rejimler </a:t>
            </a:r>
            <a:r>
              <a:rPr lang="tr-TR" b="1" u="sng" dirty="0">
                <a:solidFill>
                  <a:srgbClr val="FF0000"/>
                </a:solidFill>
                <a:latin typeface="Cambria" panose="02040503050406030204" pitchFamily="18" charset="0"/>
              </a:rPr>
              <a:t>2’ ye ayrılır. </a:t>
            </a:r>
          </a:p>
          <a:p>
            <a:pPr>
              <a:lnSpc>
                <a:spcPct val="80000"/>
              </a:lnSpc>
              <a:spcAft>
                <a:spcPts val="1800"/>
              </a:spcAft>
              <a:buFont typeface="Courier New" panose="02070309020205020404" pitchFamily="49" charset="0"/>
              <a:buChar char="o"/>
              <a:defRPr/>
            </a:pPr>
            <a:r>
              <a:rPr lang="tr-TR" b="1" u="sng" dirty="0">
                <a:solidFill>
                  <a:srgbClr val="FF0000"/>
                </a:solidFill>
                <a:latin typeface="Cambria" panose="02040503050406030204" pitchFamily="18" charset="0"/>
              </a:rPr>
              <a:t>Ekonomik Etkili Gümrük Rejimleri </a:t>
            </a:r>
            <a:endParaRPr lang="tr-TR" b="1" u="sng" dirty="0" smtClean="0">
              <a:solidFill>
                <a:srgbClr val="FF0000"/>
              </a:solidFill>
              <a:latin typeface="Cambria" panose="02040503050406030204" pitchFamily="18" charset="0"/>
            </a:endParaRPr>
          </a:p>
          <a:p>
            <a:pPr marL="0" indent="0">
              <a:lnSpc>
                <a:spcPct val="80000"/>
              </a:lnSpc>
              <a:spcAft>
                <a:spcPts val="1800"/>
              </a:spcAft>
              <a:buNone/>
              <a:defRPr/>
            </a:pPr>
            <a:r>
              <a:rPr lang="tr-TR" dirty="0" smtClean="0"/>
              <a:t>Dâhilde </a:t>
            </a:r>
            <a:r>
              <a:rPr lang="tr-TR" dirty="0"/>
              <a:t>işleme rejimi, H</a:t>
            </a:r>
            <a:r>
              <a:rPr lang="tr-TR" dirty="0" smtClean="0"/>
              <a:t>ariçte </a:t>
            </a:r>
            <a:r>
              <a:rPr lang="tr-TR" dirty="0"/>
              <a:t>işleme rejimi, G</a:t>
            </a:r>
            <a:r>
              <a:rPr lang="tr-TR" dirty="0" smtClean="0"/>
              <a:t>eçici </a:t>
            </a:r>
            <a:r>
              <a:rPr lang="tr-TR" dirty="0"/>
              <a:t>ithalat rejimi, G</a:t>
            </a:r>
            <a:r>
              <a:rPr lang="tr-TR" dirty="0" smtClean="0"/>
              <a:t>ümrük </a:t>
            </a:r>
            <a:r>
              <a:rPr lang="tr-TR" dirty="0"/>
              <a:t>kontrolü altında işleme rejimi ve A</a:t>
            </a:r>
            <a:r>
              <a:rPr lang="tr-TR" dirty="0" smtClean="0"/>
              <a:t>ntrepo Rejimi,</a:t>
            </a:r>
            <a:endParaRPr lang="tr-TR" dirty="0">
              <a:latin typeface="Cambria" panose="02040503050406030204" pitchFamily="18" charset="0"/>
            </a:endParaRPr>
          </a:p>
          <a:p>
            <a:pPr>
              <a:lnSpc>
                <a:spcPct val="80000"/>
              </a:lnSpc>
              <a:spcAft>
                <a:spcPts val="1800"/>
              </a:spcAft>
              <a:buFont typeface="Courier New" panose="02070309020205020404" pitchFamily="49" charset="0"/>
              <a:buChar char="o"/>
              <a:defRPr/>
            </a:pPr>
            <a:r>
              <a:rPr lang="tr-TR" b="1" u="sng" dirty="0">
                <a:solidFill>
                  <a:srgbClr val="FF0000"/>
                </a:solidFill>
                <a:latin typeface="Cambria" panose="02040503050406030204" pitchFamily="18" charset="0"/>
              </a:rPr>
              <a:t>Şartlı muafiyet düzenlemeleri </a:t>
            </a:r>
            <a:endParaRPr lang="tr-TR" b="1" u="sng" dirty="0" smtClean="0">
              <a:solidFill>
                <a:srgbClr val="FF0000"/>
              </a:solidFill>
            </a:endParaRPr>
          </a:p>
          <a:p>
            <a:pPr marL="0" indent="0">
              <a:lnSpc>
                <a:spcPct val="80000"/>
              </a:lnSpc>
              <a:spcAft>
                <a:spcPts val="1800"/>
              </a:spcAft>
              <a:buNone/>
              <a:defRPr/>
            </a:pPr>
            <a:r>
              <a:rPr lang="tr-TR" dirty="0" smtClean="0"/>
              <a:t>Transit Rejimi, Antrepo Rejimi, Şartlı </a:t>
            </a:r>
            <a:r>
              <a:rPr lang="tr-TR" dirty="0"/>
              <a:t>muafiyet sistemi kapsamında dahilde işleme</a:t>
            </a:r>
            <a:r>
              <a:rPr lang="tr-TR" dirty="0" smtClean="0"/>
              <a:t>, </a:t>
            </a:r>
            <a:r>
              <a:rPr lang="tr-TR" dirty="0"/>
              <a:t>Gümrük kontrolü altında </a:t>
            </a:r>
            <a:r>
              <a:rPr lang="tr-TR" dirty="0" smtClean="0"/>
              <a:t>işleme, Geçici </a:t>
            </a:r>
            <a:r>
              <a:rPr lang="tr-TR" dirty="0"/>
              <a:t>ithalat</a:t>
            </a:r>
            <a:r>
              <a:rPr lang="tr-TR" dirty="0" smtClean="0"/>
              <a:t>;</a:t>
            </a:r>
          </a:p>
          <a:p>
            <a:pPr marL="0" indent="0">
              <a:lnSpc>
                <a:spcPct val="80000"/>
              </a:lnSpc>
              <a:spcAft>
                <a:spcPts val="1800"/>
              </a:spcAft>
              <a:buNone/>
              <a:defRPr/>
            </a:pPr>
            <a:r>
              <a:rPr lang="tr-TR" dirty="0" smtClean="0">
                <a:latin typeface="Cambria" panose="02040503050406030204" pitchFamily="18" charset="0"/>
              </a:rPr>
              <a:t>Rejimlerinden oluşmaktadır. </a:t>
            </a:r>
            <a:endParaRPr lang="tr-TR" dirty="0">
              <a:latin typeface="Cambria" panose="02040503050406030204" pitchFamily="18" charset="0"/>
            </a:endParaRPr>
          </a:p>
        </p:txBody>
      </p:sp>
    </p:spTree>
    <p:extLst>
      <p:ext uri="{BB962C8B-B14F-4D97-AF65-F5344CB8AC3E}">
        <p14:creationId xmlns:p14="http://schemas.microsoft.com/office/powerpoint/2010/main" val="3160943319"/>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3" name="Tablo 2"/>
          <p:cNvGraphicFramePr>
            <a:graphicFrameLocks noGrp="1"/>
          </p:cNvGraphicFramePr>
          <p:nvPr>
            <p:extLst>
              <p:ext uri="{D42A27DB-BD31-4B8C-83A1-F6EECF244321}">
                <p14:modId xmlns:p14="http://schemas.microsoft.com/office/powerpoint/2010/main" val="1697773761"/>
              </p:ext>
            </p:extLst>
          </p:nvPr>
        </p:nvGraphicFramePr>
        <p:xfrm>
          <a:off x="589935" y="275304"/>
          <a:ext cx="9743715" cy="4111059"/>
        </p:xfrm>
        <a:graphic>
          <a:graphicData uri="http://schemas.openxmlformats.org/drawingml/2006/table">
            <a:tbl>
              <a:tblPr firstRow="1" firstCol="1" bandRow="1">
                <a:tableStyleId>{5C22544A-7EE6-4342-B048-85BDC9FD1C3A}</a:tableStyleId>
              </a:tblPr>
              <a:tblGrid>
                <a:gridCol w="1613780">
                  <a:extLst>
                    <a:ext uri="{9D8B030D-6E8A-4147-A177-3AD203B41FA5}">
                      <a16:colId xmlns:a16="http://schemas.microsoft.com/office/drawing/2014/main" val="1318032426"/>
                    </a:ext>
                  </a:extLst>
                </a:gridCol>
                <a:gridCol w="608271">
                  <a:extLst>
                    <a:ext uri="{9D8B030D-6E8A-4147-A177-3AD203B41FA5}">
                      <a16:colId xmlns:a16="http://schemas.microsoft.com/office/drawing/2014/main" val="577362086"/>
                    </a:ext>
                  </a:extLst>
                </a:gridCol>
                <a:gridCol w="4868236">
                  <a:extLst>
                    <a:ext uri="{9D8B030D-6E8A-4147-A177-3AD203B41FA5}">
                      <a16:colId xmlns:a16="http://schemas.microsoft.com/office/drawing/2014/main" val="2686739020"/>
                    </a:ext>
                  </a:extLst>
                </a:gridCol>
                <a:gridCol w="662064">
                  <a:extLst>
                    <a:ext uri="{9D8B030D-6E8A-4147-A177-3AD203B41FA5}">
                      <a16:colId xmlns:a16="http://schemas.microsoft.com/office/drawing/2014/main" val="3746652270"/>
                    </a:ext>
                  </a:extLst>
                </a:gridCol>
                <a:gridCol w="1075854">
                  <a:extLst>
                    <a:ext uri="{9D8B030D-6E8A-4147-A177-3AD203B41FA5}">
                      <a16:colId xmlns:a16="http://schemas.microsoft.com/office/drawing/2014/main" val="1970385616"/>
                    </a:ext>
                  </a:extLst>
                </a:gridCol>
                <a:gridCol w="915510">
                  <a:extLst>
                    <a:ext uri="{9D8B030D-6E8A-4147-A177-3AD203B41FA5}">
                      <a16:colId xmlns:a16="http://schemas.microsoft.com/office/drawing/2014/main" val="1142574901"/>
                    </a:ext>
                  </a:extLst>
                </a:gridCol>
              </a:tblGrid>
              <a:tr h="2006280">
                <a:tc>
                  <a:txBody>
                    <a:bodyPr/>
                    <a:lstStyle/>
                    <a:p>
                      <a:pPr>
                        <a:lnSpc>
                          <a:spcPct val="106000"/>
                        </a:lnSpc>
                        <a:spcAft>
                          <a:spcPts val="0"/>
                        </a:spcAft>
                      </a:pPr>
                      <a:r>
                        <a:rPr lang="tr-TR" sz="1000" kern="100" dirty="0" smtClean="0">
                          <a:effectLst/>
                        </a:rPr>
                        <a:t>9503.00.75</a:t>
                      </a:r>
                      <a:endParaRPr lang="tr-TR" sz="1000" kern="100" dirty="0">
                        <a:effectLst/>
                        <a:latin typeface="Aptos"/>
                        <a:ea typeface="Aptos"/>
                        <a:cs typeface="Times New Roman" panose="02020603050405020304" pitchFamily="18" charset="0"/>
                      </a:endParaRPr>
                    </a:p>
                  </a:txBody>
                  <a:tcPr marL="44450" marR="44450" marT="0" marB="0" anchor="ctr"/>
                </a:tc>
                <a:tc>
                  <a:txBody>
                    <a:bodyPr/>
                    <a:lstStyle/>
                    <a:p>
                      <a:pPr algn="ctr">
                        <a:lnSpc>
                          <a:spcPct val="106000"/>
                        </a:lnSpc>
                        <a:spcAft>
                          <a:spcPts val="0"/>
                        </a:spcAft>
                      </a:pPr>
                      <a:r>
                        <a:rPr lang="tr-TR" sz="1000" kern="100">
                          <a:effectLst/>
                        </a:rPr>
                        <a:t>*,a</a:t>
                      </a:r>
                      <a:endParaRPr lang="tr-TR" sz="1000" kern="100">
                        <a:effectLst/>
                        <a:latin typeface="Aptos"/>
                        <a:ea typeface="Aptos"/>
                        <a:cs typeface="Times New Roman" panose="02020603050405020304" pitchFamily="18" charset="0"/>
                      </a:endParaRPr>
                    </a:p>
                  </a:txBody>
                  <a:tcPr marL="44450" marR="44450" marT="0" marB="0" anchor="ctr"/>
                </a:tc>
                <a:tc>
                  <a:txBody>
                    <a:bodyPr/>
                    <a:lstStyle/>
                    <a:p>
                      <a:pPr>
                        <a:lnSpc>
                          <a:spcPct val="106000"/>
                        </a:lnSpc>
                        <a:spcAft>
                          <a:spcPts val="0"/>
                        </a:spcAft>
                      </a:pPr>
                      <a:r>
                        <a:rPr lang="tr-TR" sz="1000" kern="100" dirty="0">
                          <a:effectLst/>
                        </a:rPr>
                        <a:t>*</a:t>
                      </a:r>
                      <a:r>
                        <a:rPr lang="tr-TR" sz="1400" kern="100" dirty="0">
                          <a:effectLst/>
                        </a:rPr>
                        <a:t>Aşağıdaki özelliklere sahip kare veya dikdörtgen şeklinde baskı devre kartları:</a:t>
                      </a:r>
                      <a:br>
                        <a:rPr lang="tr-TR" sz="1400" kern="100" dirty="0">
                          <a:effectLst/>
                        </a:rPr>
                      </a:br>
                      <a:r>
                        <a:rPr lang="tr-TR" sz="1400" kern="100" dirty="0">
                          <a:effectLst/>
                        </a:rPr>
                        <a:t>- plastikten yapılmış bir gövde,</a:t>
                      </a:r>
                      <a:br>
                        <a:rPr lang="tr-TR" sz="1400" kern="100" dirty="0">
                          <a:effectLst/>
                        </a:rPr>
                      </a:br>
                      <a:r>
                        <a:rPr lang="tr-TR" sz="1400" kern="100" dirty="0">
                          <a:effectLst/>
                        </a:rPr>
                        <a:t>- ön tarafında voltaj kontrolü sağlayan bir </a:t>
                      </a:r>
                      <a:r>
                        <a:rPr lang="tr-TR" sz="1400" kern="100" dirty="0" err="1">
                          <a:effectLst/>
                        </a:rPr>
                        <a:t>potansiyometre</a:t>
                      </a:r>
                      <a:r>
                        <a:rPr lang="tr-TR" sz="1400" kern="100" dirty="0">
                          <a:effectLst/>
                        </a:rPr>
                        <a:t>,</a:t>
                      </a:r>
                      <a:br>
                        <a:rPr lang="tr-TR" sz="1400" kern="100" dirty="0">
                          <a:effectLst/>
                        </a:rPr>
                      </a:br>
                      <a:r>
                        <a:rPr lang="tr-TR" sz="1400" kern="100" dirty="0">
                          <a:effectLst/>
                        </a:rPr>
                        <a:t>- komutları iletmek için devre kartlarına bağlı renkli kablolar</a:t>
                      </a:r>
                      <a:br>
                        <a:rPr lang="tr-TR" sz="1400" kern="100" dirty="0">
                          <a:effectLst/>
                        </a:rPr>
                      </a:br>
                      <a:r>
                        <a:rPr lang="tr-TR" sz="1400" kern="100" dirty="0">
                          <a:effectLst/>
                        </a:rPr>
                        <a:t>oyuncakların (arabaların) imalinde kullanılmaya mahsus.</a:t>
                      </a:r>
                      <a:endParaRPr lang="tr-TR" sz="1400" kern="100" dirty="0">
                        <a:effectLst/>
                        <a:latin typeface="Aptos"/>
                        <a:ea typeface="Aptos"/>
                        <a:cs typeface="Times New Roman" panose="02020603050405020304" pitchFamily="18" charset="0"/>
                      </a:endParaRPr>
                    </a:p>
                  </a:txBody>
                  <a:tcPr marL="44450" marR="44450" marT="0" marB="0" anchor="ctr"/>
                </a:tc>
                <a:tc>
                  <a:txBody>
                    <a:bodyPr/>
                    <a:lstStyle/>
                    <a:p>
                      <a:pPr algn="ctr">
                        <a:lnSpc>
                          <a:spcPct val="106000"/>
                        </a:lnSpc>
                        <a:spcAft>
                          <a:spcPts val="0"/>
                        </a:spcAft>
                      </a:pPr>
                      <a:r>
                        <a:rPr lang="tr-TR" sz="1000" kern="100">
                          <a:effectLst/>
                        </a:rPr>
                        <a:t>Adet</a:t>
                      </a:r>
                      <a:endParaRPr lang="tr-TR" sz="1000" kern="100">
                        <a:effectLst/>
                        <a:latin typeface="Aptos"/>
                        <a:ea typeface="Aptos"/>
                        <a:cs typeface="Times New Roman" panose="02020603050405020304" pitchFamily="18" charset="0"/>
                      </a:endParaRPr>
                    </a:p>
                  </a:txBody>
                  <a:tcPr marL="44450" marR="44450" marT="0" marB="0" anchor="ctr"/>
                </a:tc>
                <a:tc>
                  <a:txBody>
                    <a:bodyPr/>
                    <a:lstStyle/>
                    <a:p>
                      <a:pPr algn="ctr">
                        <a:lnSpc>
                          <a:spcPct val="106000"/>
                        </a:lnSpc>
                        <a:spcAft>
                          <a:spcPts val="0"/>
                        </a:spcAft>
                      </a:pPr>
                      <a:r>
                        <a:rPr lang="tr-TR" sz="1000" kern="100" dirty="0">
                          <a:effectLst/>
                        </a:rPr>
                        <a:t>5.000.000</a:t>
                      </a:r>
                      <a:endParaRPr lang="tr-TR" sz="1000" kern="100" dirty="0">
                        <a:effectLst/>
                        <a:latin typeface="Aptos"/>
                        <a:ea typeface="Aptos"/>
                        <a:cs typeface="Times New Roman" panose="02020603050405020304" pitchFamily="18" charset="0"/>
                      </a:endParaRPr>
                    </a:p>
                  </a:txBody>
                  <a:tcPr marL="44450" marR="44450" marT="0" marB="0" anchor="ctr"/>
                </a:tc>
                <a:tc>
                  <a:txBody>
                    <a:bodyPr/>
                    <a:lstStyle/>
                    <a:p>
                      <a:pPr algn="ctr">
                        <a:lnSpc>
                          <a:spcPct val="106000"/>
                        </a:lnSpc>
                        <a:spcAft>
                          <a:spcPts val="0"/>
                        </a:spcAft>
                      </a:pPr>
                      <a:r>
                        <a:rPr lang="tr-TR" sz="1000" kern="100">
                          <a:effectLst/>
                        </a:rPr>
                        <a:t>0</a:t>
                      </a:r>
                      <a:endParaRPr lang="tr-TR" sz="1000" kern="100">
                        <a:effectLst/>
                        <a:latin typeface="Aptos"/>
                        <a:ea typeface="Aptos"/>
                        <a:cs typeface="Times New Roman" panose="02020603050405020304" pitchFamily="18" charset="0"/>
                      </a:endParaRPr>
                    </a:p>
                  </a:txBody>
                  <a:tcPr marL="44450" marR="44450" marT="0" marB="0" anchor="ctr"/>
                </a:tc>
                <a:extLst>
                  <a:ext uri="{0D108BD9-81ED-4DB2-BD59-A6C34878D82A}">
                    <a16:rowId xmlns:a16="http://schemas.microsoft.com/office/drawing/2014/main" val="263984694"/>
                  </a:ext>
                </a:extLst>
              </a:tr>
              <a:tr h="2104779">
                <a:tc>
                  <a:txBody>
                    <a:bodyPr/>
                    <a:lstStyle/>
                    <a:p>
                      <a:pPr>
                        <a:lnSpc>
                          <a:spcPct val="106000"/>
                        </a:lnSpc>
                        <a:spcAft>
                          <a:spcPts val="0"/>
                        </a:spcAft>
                      </a:pPr>
                      <a:r>
                        <a:rPr lang="tr-TR" sz="1000" kern="100" dirty="0" smtClean="0">
                          <a:effectLst/>
                        </a:rPr>
                        <a:t>9503.00.29</a:t>
                      </a:r>
                    </a:p>
                    <a:p>
                      <a:pPr>
                        <a:lnSpc>
                          <a:spcPct val="106000"/>
                        </a:lnSpc>
                        <a:spcAft>
                          <a:spcPts val="0"/>
                        </a:spcAft>
                      </a:pPr>
                      <a:r>
                        <a:rPr lang="tr-TR" sz="1000" kern="100" dirty="0" smtClean="0">
                          <a:effectLst/>
                          <a:latin typeface="Aptos"/>
                          <a:ea typeface="Aptos"/>
                          <a:cs typeface="Times New Roman" panose="02020603050405020304" pitchFamily="18" charset="0"/>
                        </a:rPr>
                        <a:t>9503.00.95</a:t>
                      </a:r>
                      <a:endParaRPr lang="tr-TR" sz="1000" kern="100" dirty="0">
                        <a:effectLst/>
                        <a:latin typeface="Aptos"/>
                        <a:ea typeface="Aptos"/>
                        <a:cs typeface="Times New Roman" panose="02020603050405020304" pitchFamily="18" charset="0"/>
                      </a:endParaRPr>
                    </a:p>
                  </a:txBody>
                  <a:tcPr marL="44450" marR="44450" marT="0" marB="0" anchor="ctr"/>
                </a:tc>
                <a:tc>
                  <a:txBody>
                    <a:bodyPr/>
                    <a:lstStyle/>
                    <a:p>
                      <a:pPr algn="ctr">
                        <a:lnSpc>
                          <a:spcPct val="106000"/>
                        </a:lnSpc>
                        <a:spcAft>
                          <a:spcPts val="0"/>
                        </a:spcAft>
                      </a:pPr>
                      <a:r>
                        <a:rPr lang="tr-TR" sz="1000" kern="100" dirty="0">
                          <a:effectLst/>
                        </a:rPr>
                        <a:t>*,a</a:t>
                      </a:r>
                      <a:endParaRPr lang="tr-TR" sz="1000" kern="100" dirty="0">
                        <a:effectLst/>
                        <a:latin typeface="Aptos"/>
                        <a:ea typeface="Aptos"/>
                        <a:cs typeface="Times New Roman" panose="02020603050405020304" pitchFamily="18" charset="0"/>
                      </a:endParaRPr>
                    </a:p>
                  </a:txBody>
                  <a:tcPr marL="44450" marR="44450" marT="0" marB="0" anchor="ctr"/>
                </a:tc>
                <a:tc>
                  <a:txBody>
                    <a:bodyPr/>
                    <a:lstStyle/>
                    <a:p>
                      <a:pPr>
                        <a:lnSpc>
                          <a:spcPct val="106000"/>
                        </a:lnSpc>
                        <a:spcAft>
                          <a:spcPts val="0"/>
                        </a:spcAft>
                      </a:pPr>
                      <a:r>
                        <a:rPr lang="tr-TR" sz="1200" kern="100" dirty="0">
                          <a:effectLst/>
                        </a:rPr>
                        <a:t>*Aşağıdaki özelliklere sahip ses mekanizması:</a:t>
                      </a:r>
                      <a:br>
                        <a:rPr lang="tr-TR" sz="1200" kern="100" dirty="0">
                          <a:effectLst/>
                        </a:rPr>
                      </a:br>
                      <a:r>
                        <a:rPr lang="tr-TR" sz="1200" kern="100" dirty="0">
                          <a:effectLst/>
                        </a:rPr>
                        <a:t>- plastikten yapılmış bir gövde (genellikle ten renginde),</a:t>
                      </a:r>
                      <a:br>
                        <a:rPr lang="tr-TR" sz="1200" kern="100" dirty="0">
                          <a:effectLst/>
                        </a:rPr>
                      </a:br>
                      <a:r>
                        <a:rPr lang="tr-TR" sz="1200" kern="100" dirty="0">
                          <a:effectLst/>
                        </a:rPr>
                        <a:t>- gövdenin üst kısmında hoparlör delikleri,</a:t>
                      </a:r>
                      <a:br>
                        <a:rPr lang="tr-TR" sz="1200" kern="100" dirty="0">
                          <a:effectLst/>
                        </a:rPr>
                      </a:br>
                      <a:r>
                        <a:rPr lang="tr-TR" sz="1200" kern="100" dirty="0">
                          <a:effectLst/>
                        </a:rPr>
                        <a:t>- gövdenin altında bir yalıtım şeridi,</a:t>
                      </a:r>
                      <a:br>
                        <a:rPr lang="tr-TR" sz="1200" kern="100" dirty="0">
                          <a:effectLst/>
                        </a:rPr>
                      </a:br>
                      <a:r>
                        <a:rPr lang="tr-TR" sz="1200" kern="100" dirty="0">
                          <a:effectLst/>
                        </a:rPr>
                        <a:t>- yalıtım şeridi çıkarıldıktan sonra gövdenin üst kısmına bastırılarak çalışan bir mekanizma,</a:t>
                      </a:r>
                      <a:br>
                        <a:rPr lang="tr-TR" sz="1200" kern="100" dirty="0">
                          <a:effectLst/>
                        </a:rPr>
                      </a:br>
                      <a:r>
                        <a:rPr lang="tr-TR" sz="1200" kern="100" dirty="0">
                          <a:effectLst/>
                        </a:rPr>
                        <a:t>- düğmeye basıldığında çalan önceden yüklenmiş sesler</a:t>
                      </a:r>
                      <a:br>
                        <a:rPr lang="tr-TR" sz="1200" kern="100" dirty="0">
                          <a:effectLst/>
                        </a:rPr>
                      </a:br>
                      <a:r>
                        <a:rPr lang="tr-TR" sz="1200" kern="100" dirty="0">
                          <a:effectLst/>
                        </a:rPr>
                        <a:t>oyuncakların (oyuncak bebeklerin) imalinde kullanılmaya mahsus.</a:t>
                      </a:r>
                      <a:endParaRPr lang="tr-TR" sz="1200" kern="100" dirty="0">
                        <a:effectLst/>
                        <a:latin typeface="Aptos"/>
                        <a:ea typeface="Aptos"/>
                        <a:cs typeface="Times New Roman" panose="02020603050405020304" pitchFamily="18" charset="0"/>
                      </a:endParaRPr>
                    </a:p>
                  </a:txBody>
                  <a:tcPr marL="44450" marR="44450" marT="0" marB="0" anchor="ctr"/>
                </a:tc>
                <a:tc>
                  <a:txBody>
                    <a:bodyPr/>
                    <a:lstStyle/>
                    <a:p>
                      <a:pPr algn="ctr">
                        <a:lnSpc>
                          <a:spcPct val="106000"/>
                        </a:lnSpc>
                        <a:spcAft>
                          <a:spcPts val="0"/>
                        </a:spcAft>
                      </a:pPr>
                      <a:r>
                        <a:rPr lang="tr-TR" sz="1000" kern="100">
                          <a:effectLst/>
                        </a:rPr>
                        <a:t>Adet </a:t>
                      </a:r>
                      <a:endParaRPr lang="tr-TR" sz="1000" kern="100">
                        <a:effectLst/>
                        <a:latin typeface="Aptos"/>
                        <a:ea typeface="Aptos"/>
                        <a:cs typeface="Times New Roman" panose="02020603050405020304" pitchFamily="18" charset="0"/>
                      </a:endParaRPr>
                    </a:p>
                  </a:txBody>
                  <a:tcPr marL="44450" marR="44450" marT="0" marB="0" anchor="ctr"/>
                </a:tc>
                <a:tc>
                  <a:txBody>
                    <a:bodyPr/>
                    <a:lstStyle/>
                    <a:p>
                      <a:pPr algn="ctr">
                        <a:lnSpc>
                          <a:spcPct val="106000"/>
                        </a:lnSpc>
                        <a:spcAft>
                          <a:spcPts val="0"/>
                        </a:spcAft>
                      </a:pPr>
                      <a:r>
                        <a:rPr lang="tr-TR" sz="1000" kern="100">
                          <a:effectLst/>
                        </a:rPr>
                        <a:t>3.000.000</a:t>
                      </a:r>
                      <a:endParaRPr lang="tr-TR" sz="1000" kern="100">
                        <a:effectLst/>
                        <a:latin typeface="Aptos"/>
                        <a:ea typeface="Aptos"/>
                        <a:cs typeface="Times New Roman" panose="02020603050405020304" pitchFamily="18" charset="0"/>
                      </a:endParaRPr>
                    </a:p>
                  </a:txBody>
                  <a:tcPr marL="44450" marR="44450" marT="0" marB="0" anchor="ctr"/>
                </a:tc>
                <a:tc>
                  <a:txBody>
                    <a:bodyPr/>
                    <a:lstStyle/>
                    <a:p>
                      <a:pPr algn="ctr">
                        <a:lnSpc>
                          <a:spcPct val="106000"/>
                        </a:lnSpc>
                        <a:spcAft>
                          <a:spcPts val="0"/>
                        </a:spcAft>
                      </a:pPr>
                      <a:r>
                        <a:rPr lang="tr-TR" sz="1000" kern="100" dirty="0">
                          <a:effectLst/>
                        </a:rPr>
                        <a:t>0</a:t>
                      </a:r>
                      <a:endParaRPr lang="tr-TR" sz="1000" kern="100" dirty="0">
                        <a:effectLst/>
                        <a:latin typeface="Aptos"/>
                        <a:ea typeface="Aptos"/>
                        <a:cs typeface="Times New Roman" panose="02020603050405020304" pitchFamily="18" charset="0"/>
                      </a:endParaRPr>
                    </a:p>
                  </a:txBody>
                  <a:tcPr marL="44450" marR="44450" marT="0" marB="0" anchor="ctr"/>
                </a:tc>
                <a:extLst>
                  <a:ext uri="{0D108BD9-81ED-4DB2-BD59-A6C34878D82A}">
                    <a16:rowId xmlns:a16="http://schemas.microsoft.com/office/drawing/2014/main" val="3153420295"/>
                  </a:ext>
                </a:extLst>
              </a:tr>
            </a:tbl>
          </a:graphicData>
        </a:graphic>
      </p:graphicFrame>
      <p:sp>
        <p:nvSpPr>
          <p:cNvPr id="5" name="Dikdörtgen 4"/>
          <p:cNvSpPr/>
          <p:nvPr/>
        </p:nvSpPr>
        <p:spPr>
          <a:xfrm rot="10800000" flipV="1">
            <a:off x="476814" y="4347985"/>
            <a:ext cx="9856836" cy="1723549"/>
          </a:xfrm>
          <a:prstGeom prst="rect">
            <a:avLst/>
          </a:prstGeom>
        </p:spPr>
        <p:txBody>
          <a:bodyPr wrap="square">
            <a:spAutoFit/>
          </a:bodyPr>
          <a:lstStyle/>
          <a:p>
            <a:pPr algn="just">
              <a:lnSpc>
                <a:spcPct val="106000"/>
              </a:lnSpc>
              <a:spcAft>
                <a:spcPts val="0"/>
              </a:spcAft>
            </a:pPr>
            <a:r>
              <a:rPr lang="tr-TR" sz="2000" b="1" kern="100" dirty="0">
                <a:latin typeface="Times New Roman" panose="02020603050405020304" pitchFamily="18" charset="0"/>
                <a:ea typeface="Aptos"/>
                <a:cs typeface="Times New Roman" panose="02020603050405020304" pitchFamily="18" charset="0"/>
              </a:rPr>
              <a:t>*: </a:t>
            </a:r>
            <a:r>
              <a:rPr lang="tr-TR" sz="2000" b="1" kern="100" dirty="0">
                <a:solidFill>
                  <a:srgbClr val="000000"/>
                </a:solidFill>
                <a:latin typeface="Times New Roman" panose="02020603050405020304" pitchFamily="18" charset="0"/>
                <a:ea typeface="Aptos"/>
                <a:cs typeface="Times New Roman" panose="02020603050405020304" pitchFamily="18" charset="0"/>
              </a:rPr>
              <a:t>Bu </a:t>
            </a:r>
            <a:r>
              <a:rPr lang="tr-TR" sz="2000" b="1" kern="100" dirty="0" err="1">
                <a:solidFill>
                  <a:srgbClr val="000000"/>
                </a:solidFill>
                <a:latin typeface="Times New Roman" panose="02020603050405020304" pitchFamily="18" charset="0"/>
                <a:ea typeface="Aptos"/>
                <a:cs typeface="Times New Roman" panose="02020603050405020304" pitchFamily="18" charset="0"/>
              </a:rPr>
              <a:t>GTP'lerde</a:t>
            </a:r>
            <a:r>
              <a:rPr lang="tr-TR" sz="2000" b="1" kern="100" dirty="0">
                <a:solidFill>
                  <a:srgbClr val="000000"/>
                </a:solidFill>
                <a:latin typeface="Times New Roman" panose="02020603050405020304" pitchFamily="18" charset="0"/>
                <a:ea typeface="Aptos"/>
                <a:cs typeface="Times New Roman" panose="02020603050405020304" pitchFamily="18" charset="0"/>
              </a:rPr>
              <a:t> sadece eşya tanımı sütununda özellikleri belirtilen ürünler için </a:t>
            </a:r>
            <a:r>
              <a:rPr lang="tr-TR" sz="2000" b="1" u="sng" kern="100" dirty="0">
                <a:solidFill>
                  <a:srgbClr val="FF0000"/>
                </a:solidFill>
                <a:latin typeface="Times New Roman" panose="02020603050405020304" pitchFamily="18" charset="0"/>
                <a:ea typeface="Aptos"/>
                <a:cs typeface="Times New Roman" panose="02020603050405020304" pitchFamily="18" charset="0"/>
              </a:rPr>
              <a:t>vergi oranı düşürülmüştür. </a:t>
            </a:r>
            <a:endParaRPr lang="tr-TR" sz="2000" b="1" u="sng" kern="100" dirty="0">
              <a:solidFill>
                <a:srgbClr val="FF0000"/>
              </a:solidFill>
              <a:latin typeface="Aptos"/>
              <a:ea typeface="Aptos"/>
              <a:cs typeface="Times New Roman" panose="02020603050405020304" pitchFamily="18" charset="0"/>
            </a:endParaRPr>
          </a:p>
          <a:p>
            <a:pPr algn="just">
              <a:lnSpc>
                <a:spcPct val="106000"/>
              </a:lnSpc>
              <a:spcAft>
                <a:spcPts val="0"/>
              </a:spcAft>
            </a:pPr>
            <a:r>
              <a:rPr lang="tr-TR" sz="2000" b="1" kern="100" dirty="0">
                <a:solidFill>
                  <a:srgbClr val="000000"/>
                </a:solidFill>
                <a:latin typeface="Times New Roman" panose="02020603050405020304" pitchFamily="18" charset="0"/>
                <a:ea typeface="Aptos"/>
                <a:cs typeface="Times New Roman" panose="02020603050405020304" pitchFamily="18" charset="0"/>
              </a:rPr>
              <a:t>(a) Bu </a:t>
            </a:r>
            <a:r>
              <a:rPr lang="tr-TR" sz="2000" b="1" kern="100" dirty="0" err="1">
                <a:solidFill>
                  <a:srgbClr val="000000"/>
                </a:solidFill>
                <a:latin typeface="Times New Roman" panose="02020603050405020304" pitchFamily="18" charset="0"/>
                <a:ea typeface="Aptos"/>
                <a:cs typeface="Times New Roman" panose="02020603050405020304" pitchFamily="18" charset="0"/>
              </a:rPr>
              <a:t>GTP'lerde</a:t>
            </a:r>
            <a:r>
              <a:rPr lang="tr-TR" sz="2000" b="1" kern="100" dirty="0">
                <a:solidFill>
                  <a:srgbClr val="000000"/>
                </a:solidFill>
                <a:latin typeface="Times New Roman" panose="02020603050405020304" pitchFamily="18" charset="0"/>
                <a:ea typeface="Aptos"/>
                <a:cs typeface="Times New Roman" panose="02020603050405020304" pitchFamily="18" charset="0"/>
              </a:rPr>
              <a:t> sadece eşya tanımı sütununda belirtilen amaçlar için vergi oranı düşürülmüştür; </a:t>
            </a:r>
            <a:r>
              <a:rPr lang="tr-TR" sz="2000" b="1" u="sng" kern="100" dirty="0">
                <a:solidFill>
                  <a:srgbClr val="FF0000"/>
                </a:solidFill>
                <a:latin typeface="Times New Roman" panose="02020603050405020304" pitchFamily="18" charset="0"/>
                <a:ea typeface="Aptos"/>
                <a:cs typeface="Times New Roman" panose="02020603050405020304" pitchFamily="18" charset="0"/>
              </a:rPr>
              <a:t>bu eşya gümrük mevzuatının nihai kullanıma ilişkin hükümlerine tabidir. </a:t>
            </a:r>
            <a:endParaRPr lang="tr-TR" sz="2000" b="1" u="sng" kern="100" dirty="0">
              <a:solidFill>
                <a:srgbClr val="FF0000"/>
              </a:solidFill>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2688932652"/>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1504" y="305677"/>
            <a:ext cx="2313436" cy="1233702"/>
          </a:xfrm>
          <a:prstGeom prst="rect">
            <a:avLst/>
          </a:prstGeom>
        </p:spPr>
      </p:pic>
      <p:sp>
        <p:nvSpPr>
          <p:cNvPr id="6" name="Rectangle 5"/>
          <p:cNvSpPr>
            <a:spLocks noChangeArrowheads="1"/>
          </p:cNvSpPr>
          <p:nvPr/>
        </p:nvSpPr>
        <p:spPr bwMode="auto">
          <a:xfrm>
            <a:off x="1084082" y="1376313"/>
            <a:ext cx="9616155" cy="3785652"/>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DIŞ TİCARETTE TEKNİK DÜZENLEMELER VE </a:t>
            </a:r>
          </a:p>
          <a:p>
            <a:pPr algn="ctr" eaLnBrk="0" hangingPunct="0"/>
            <a:r>
              <a:rPr lang="tr-TR" sz="4800" b="1" dirty="0" smtClean="0">
                <a:solidFill>
                  <a:schemeClr val="accent5">
                    <a:lumMod val="75000"/>
                  </a:schemeClr>
                </a:solidFill>
                <a:latin typeface="Times New Roman" pitchFamily="18" charset="0"/>
              </a:rPr>
              <a:t>İTHALATTA ÜRÜN GÜVENLİĞİ DENETİM TEBLİĞLERİ</a:t>
            </a:r>
            <a:endParaRPr lang="tr-TR" sz="4800" b="1" dirty="0">
              <a:solidFill>
                <a:schemeClr val="accent5">
                  <a:lumMod val="75000"/>
                </a:schemeClr>
              </a:solidFill>
              <a:latin typeface="Times New Roman" pitchFamily="18" charset="0"/>
            </a:endParaRPr>
          </a:p>
          <a:p>
            <a:pPr algn="ctr" eaLnBrk="0" hangingPunct="0"/>
            <a:r>
              <a:rPr lang="tr-TR" sz="4800" b="1" dirty="0" smtClean="0">
                <a:solidFill>
                  <a:schemeClr val="accent5">
                    <a:lumMod val="75000"/>
                  </a:schemeClr>
                </a:solidFill>
                <a:latin typeface="Times New Roman" pitchFamily="18" charset="0"/>
              </a:rPr>
              <a:t> 5. BÖLÜM</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34099259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r>
              <a:rPr lang="tr-TR" b="1"/>
              <a:t>DIŞ TİCARETTE TEKNİK DÜZENLEMELER </a:t>
            </a: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1155070"/>
            <a:ext cx="11542969" cy="4816703"/>
          </a:xfrm>
          <a:prstGeom prst="rect">
            <a:avLst/>
          </a:prstGeom>
        </p:spPr>
        <p:txBody>
          <a:bodyPr wrap="square">
            <a:spAutoFit/>
          </a:bodyPr>
          <a:lstStyle/>
          <a:p>
            <a:pPr indent="450215" algn="just">
              <a:spcBef>
                <a:spcPts val="600"/>
              </a:spcBef>
              <a:spcAft>
                <a:spcPts val="0"/>
              </a:spcAft>
            </a:pPr>
            <a:r>
              <a:rPr lang="tr-TR" sz="2800" b="1" u="sng" dirty="0" smtClean="0">
                <a:solidFill>
                  <a:srgbClr val="FF0000"/>
                </a:solidFill>
                <a:latin typeface="Times New Roman" panose="02020603050405020304" pitchFamily="18" charset="0"/>
                <a:ea typeface="Times New Roman" panose="02020603050405020304" pitchFamily="18" charset="0"/>
              </a:rPr>
              <a:t>Bu </a:t>
            </a:r>
            <a:r>
              <a:rPr lang="tr-TR" sz="2800" b="1" u="sng" dirty="0">
                <a:solidFill>
                  <a:srgbClr val="FF0000"/>
                </a:solidFill>
                <a:latin typeface="Times New Roman" panose="02020603050405020304" pitchFamily="18" charset="0"/>
                <a:ea typeface="Times New Roman" panose="02020603050405020304" pitchFamily="18" charset="0"/>
              </a:rPr>
              <a:t>Yönetmeliğin amacı, </a:t>
            </a:r>
            <a:endParaRPr lang="tr-TR" sz="2800" b="1" u="sng" dirty="0" smtClean="0">
              <a:solidFill>
                <a:srgbClr val="FF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tr-TR" sz="2800" dirty="0" smtClean="0">
                <a:solidFill>
                  <a:srgbClr val="000000"/>
                </a:solidFill>
                <a:latin typeface="Times New Roman" panose="02020603050405020304" pitchFamily="18" charset="0"/>
                <a:ea typeface="Times New Roman" panose="02020603050405020304" pitchFamily="18" charset="0"/>
              </a:rPr>
              <a:t>1) dış </a:t>
            </a:r>
            <a:r>
              <a:rPr lang="tr-TR" sz="2800" dirty="0">
                <a:solidFill>
                  <a:srgbClr val="000000"/>
                </a:solidFill>
                <a:latin typeface="Times New Roman" panose="02020603050405020304" pitchFamily="18" charset="0"/>
                <a:ea typeface="Times New Roman" panose="02020603050405020304" pitchFamily="18" charset="0"/>
              </a:rPr>
              <a:t>ticarete konu ürünlerin güvenli ve </a:t>
            </a:r>
            <a:endParaRPr lang="tr-TR" sz="28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tr-TR" sz="2800" dirty="0" smtClean="0">
                <a:solidFill>
                  <a:srgbClr val="000000"/>
                </a:solidFill>
                <a:latin typeface="Times New Roman" panose="02020603050405020304" pitchFamily="18" charset="0"/>
                <a:ea typeface="Times New Roman" panose="02020603050405020304" pitchFamily="18" charset="0"/>
              </a:rPr>
              <a:t>2) ilgili </a:t>
            </a:r>
            <a:r>
              <a:rPr lang="tr-TR" sz="2800" dirty="0">
                <a:solidFill>
                  <a:srgbClr val="000000"/>
                </a:solidFill>
                <a:latin typeface="Times New Roman" panose="02020603050405020304" pitchFamily="18" charset="0"/>
                <a:ea typeface="Times New Roman" panose="02020603050405020304" pitchFamily="18" charset="0"/>
              </a:rPr>
              <a:t>teknik düzenlemelere uygun olmasını sağlamak; </a:t>
            </a:r>
            <a:endParaRPr lang="tr-TR" sz="28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tr-TR" sz="2800" dirty="0" smtClean="0">
                <a:solidFill>
                  <a:srgbClr val="000000"/>
                </a:solidFill>
                <a:latin typeface="Times New Roman" panose="02020603050405020304" pitchFamily="18" charset="0"/>
                <a:ea typeface="Times New Roman" panose="02020603050405020304" pitchFamily="18" charset="0"/>
              </a:rPr>
              <a:t>3) ilgili </a:t>
            </a:r>
            <a:r>
              <a:rPr lang="tr-TR" sz="2800" dirty="0">
                <a:solidFill>
                  <a:srgbClr val="000000"/>
                </a:solidFill>
                <a:latin typeface="Times New Roman" panose="02020603050405020304" pitchFamily="18" charset="0"/>
                <a:ea typeface="Times New Roman" panose="02020603050405020304" pitchFamily="18" charset="0"/>
              </a:rPr>
              <a:t>teknik mevzuatın dış ticarete uyarlanması, uygulanması, </a:t>
            </a:r>
            <a:endParaRPr lang="tr-TR" sz="28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tr-TR" sz="2800" dirty="0" smtClean="0">
                <a:solidFill>
                  <a:srgbClr val="000000"/>
                </a:solidFill>
                <a:latin typeface="Times New Roman" panose="02020603050405020304" pitchFamily="18" charset="0"/>
                <a:ea typeface="Times New Roman" panose="02020603050405020304" pitchFamily="18" charset="0"/>
              </a:rPr>
              <a:t>4) ithalatta </a:t>
            </a:r>
            <a:r>
              <a:rPr lang="tr-TR" sz="2800" dirty="0">
                <a:solidFill>
                  <a:srgbClr val="000000"/>
                </a:solidFill>
                <a:latin typeface="Times New Roman" panose="02020603050405020304" pitchFamily="18" charset="0"/>
                <a:ea typeface="Times New Roman" panose="02020603050405020304" pitchFamily="18" charset="0"/>
              </a:rPr>
              <a:t>ve ihracatta denetim yapılması veya yaptırılması, </a:t>
            </a:r>
            <a:endParaRPr lang="tr-TR" sz="28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tr-TR" sz="2800" dirty="0" smtClean="0">
                <a:solidFill>
                  <a:srgbClr val="000000"/>
                </a:solidFill>
                <a:latin typeface="Times New Roman" panose="02020603050405020304" pitchFamily="18" charset="0"/>
                <a:ea typeface="Times New Roman" panose="02020603050405020304" pitchFamily="18" charset="0"/>
              </a:rPr>
              <a:t>5) denetim </a:t>
            </a:r>
            <a:r>
              <a:rPr lang="tr-TR" sz="2800" dirty="0">
                <a:solidFill>
                  <a:srgbClr val="000000"/>
                </a:solidFill>
                <a:latin typeface="Times New Roman" panose="02020603050405020304" pitchFamily="18" charset="0"/>
                <a:ea typeface="Times New Roman" panose="02020603050405020304" pitchFamily="18" charset="0"/>
              </a:rPr>
              <a:t>yapacak kuruluşların </a:t>
            </a:r>
            <a:r>
              <a:rPr lang="tr-TR" sz="2800" dirty="0" smtClean="0">
                <a:solidFill>
                  <a:srgbClr val="000000"/>
                </a:solidFill>
                <a:latin typeface="Times New Roman" panose="02020603050405020304" pitchFamily="18" charset="0"/>
                <a:ea typeface="Times New Roman" panose="02020603050405020304" pitchFamily="18" charset="0"/>
              </a:rPr>
              <a:t>tespiti, </a:t>
            </a:r>
          </a:p>
          <a:p>
            <a:pPr indent="450215" algn="just">
              <a:spcBef>
                <a:spcPts val="600"/>
              </a:spcBef>
              <a:spcAft>
                <a:spcPts val="0"/>
              </a:spcAft>
            </a:pPr>
            <a:r>
              <a:rPr lang="tr-TR" sz="2800" u="sng" dirty="0" smtClean="0">
                <a:solidFill>
                  <a:srgbClr val="FF0000"/>
                </a:solidFill>
                <a:latin typeface="Times New Roman" panose="02020603050405020304" pitchFamily="18" charset="0"/>
                <a:ea typeface="Times New Roman" panose="02020603050405020304" pitchFamily="18" charset="0"/>
              </a:rPr>
              <a:t>teknik </a:t>
            </a:r>
            <a:r>
              <a:rPr lang="tr-TR" sz="2800" u="sng" dirty="0">
                <a:solidFill>
                  <a:srgbClr val="FF0000"/>
                </a:solidFill>
                <a:latin typeface="Times New Roman" panose="02020603050405020304" pitchFamily="18" charset="0"/>
                <a:ea typeface="Times New Roman" panose="02020603050405020304" pitchFamily="18" charset="0"/>
              </a:rPr>
              <a:t>düzenlemesine uygun veya </a:t>
            </a:r>
            <a:r>
              <a:rPr lang="tr-TR" sz="2800" u="sng" dirty="0" smtClean="0">
                <a:solidFill>
                  <a:srgbClr val="FF0000"/>
                </a:solidFill>
                <a:latin typeface="Times New Roman" panose="02020603050405020304" pitchFamily="18" charset="0"/>
                <a:ea typeface="Times New Roman" panose="02020603050405020304" pitchFamily="18" charset="0"/>
              </a:rPr>
              <a:t>güvenli </a:t>
            </a:r>
            <a:r>
              <a:rPr lang="tr-TR" sz="2800" u="sng" dirty="0">
                <a:solidFill>
                  <a:srgbClr val="FF0000"/>
                </a:solidFill>
                <a:latin typeface="Times New Roman" panose="02020603050405020304" pitchFamily="18" charset="0"/>
                <a:ea typeface="Times New Roman" panose="02020603050405020304" pitchFamily="18" charset="0"/>
              </a:rPr>
              <a:t>olmayan ürünlerin ithalat ve ihracatının önlenmesine ilişkin </a:t>
            </a:r>
            <a:r>
              <a:rPr lang="tr-TR" sz="2800" u="sng" dirty="0" smtClean="0">
                <a:solidFill>
                  <a:srgbClr val="FF0000"/>
                </a:solidFill>
                <a:latin typeface="Times New Roman" panose="02020603050405020304" pitchFamily="18" charset="0"/>
                <a:ea typeface="Times New Roman" panose="02020603050405020304" pitchFamily="18" charset="0"/>
              </a:rPr>
              <a:t>yapılacak </a:t>
            </a:r>
            <a:r>
              <a:rPr lang="tr-TR" sz="2800" u="sng" dirty="0">
                <a:solidFill>
                  <a:srgbClr val="FF0000"/>
                </a:solidFill>
                <a:latin typeface="Times New Roman" panose="02020603050405020304" pitchFamily="18" charset="0"/>
                <a:ea typeface="Times New Roman" panose="02020603050405020304" pitchFamily="18" charset="0"/>
              </a:rPr>
              <a:t>işlemlere dair usul ve esasları belirlemektir</a:t>
            </a:r>
            <a:r>
              <a:rPr lang="tr-TR" sz="2800" u="sng" dirty="0" smtClean="0">
                <a:solidFill>
                  <a:srgbClr val="FF0000"/>
                </a:solidFill>
                <a:latin typeface="Times New Roman" panose="02020603050405020304" pitchFamily="18" charset="0"/>
                <a:ea typeface="Times New Roman" panose="02020603050405020304" pitchFamily="18" charset="0"/>
              </a:rPr>
              <a:t>.</a:t>
            </a:r>
            <a:endParaRPr lang="tr-TR" sz="2000" dirty="0">
              <a:solidFill>
                <a:srgbClr val="000000"/>
              </a:solidFill>
              <a:effectLst/>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36580826"/>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r>
              <a:rPr lang="tr-TR" sz="3600" b="1" dirty="0" smtClean="0"/>
              <a:t>Yönetmeliği Kapsamı; </a:t>
            </a:r>
            <a:endParaRPr lang="tr-TR" sz="3600" dirty="0"/>
          </a:p>
          <a:p>
            <a:pPr marL="0" indent="0">
              <a:buNone/>
            </a:pPr>
            <a:r>
              <a:rPr lang="tr-TR" sz="3600" dirty="0" smtClean="0"/>
              <a:t>Bu </a:t>
            </a:r>
            <a:r>
              <a:rPr lang="tr-TR" sz="3600" dirty="0"/>
              <a:t>Yönetmelik, </a:t>
            </a:r>
            <a:endParaRPr lang="tr-TR" sz="3600" dirty="0" smtClean="0"/>
          </a:p>
          <a:p>
            <a:pPr marL="514350" indent="-514350">
              <a:buAutoNum type="arabicParenR"/>
            </a:pPr>
            <a:r>
              <a:rPr lang="tr-TR" sz="3600" dirty="0" smtClean="0"/>
              <a:t>dış </a:t>
            </a:r>
            <a:r>
              <a:rPr lang="tr-TR" sz="3600" dirty="0"/>
              <a:t>ticarete konu ürünlerin tabi olacağı teknik düzenlemeleri, </a:t>
            </a:r>
            <a:endParaRPr lang="tr-TR" sz="3600" dirty="0" smtClean="0"/>
          </a:p>
          <a:p>
            <a:pPr marL="514350" indent="-514350">
              <a:buAutoNum type="arabicParenR"/>
            </a:pPr>
            <a:r>
              <a:rPr lang="tr-TR" sz="3600" dirty="0" smtClean="0"/>
              <a:t>ithalat </a:t>
            </a:r>
            <a:r>
              <a:rPr lang="tr-TR" sz="3600" dirty="0"/>
              <a:t>ve ihracat denetimlerini, </a:t>
            </a:r>
            <a:endParaRPr lang="tr-TR" sz="3600" dirty="0" smtClean="0"/>
          </a:p>
          <a:p>
            <a:pPr marL="514350" indent="-514350">
              <a:buAutoNum type="arabicParenR"/>
            </a:pPr>
            <a:r>
              <a:rPr lang="tr-TR" sz="3600" dirty="0" smtClean="0"/>
              <a:t>denetim </a:t>
            </a:r>
            <a:r>
              <a:rPr lang="tr-TR" sz="3600" dirty="0"/>
              <a:t>yapacak kuruluşların görev ve sorumluluklarını, </a:t>
            </a:r>
            <a:endParaRPr lang="tr-TR" sz="3600" dirty="0" smtClean="0"/>
          </a:p>
          <a:p>
            <a:pPr marL="514350" indent="-514350">
              <a:buAutoNum type="arabicParenR"/>
            </a:pPr>
            <a:r>
              <a:rPr lang="tr-TR" sz="3600" dirty="0" smtClean="0"/>
              <a:t>ithalatçı </a:t>
            </a:r>
            <a:r>
              <a:rPr lang="tr-TR" sz="3600" dirty="0"/>
              <a:t>ve ihracatçının sorumluluklarını, </a:t>
            </a:r>
            <a:endParaRPr lang="tr-TR" sz="3600" dirty="0" smtClean="0"/>
          </a:p>
          <a:p>
            <a:pPr marL="514350" indent="-514350">
              <a:buAutoNum type="arabicParenR"/>
            </a:pPr>
            <a:r>
              <a:rPr lang="tr-TR" sz="3600" dirty="0" smtClean="0"/>
              <a:t>alınacak </a:t>
            </a:r>
            <a:r>
              <a:rPr lang="tr-TR" sz="3600" dirty="0"/>
              <a:t>önlemleri ve uygulanacak müeyyideleri </a:t>
            </a:r>
            <a:r>
              <a:rPr lang="tr-TR" sz="3600" dirty="0" smtClean="0"/>
              <a:t>kapsar</a:t>
            </a:r>
          </a:p>
          <a:p>
            <a:pPr marL="0" indent="0">
              <a:buNone/>
            </a:pPr>
            <a:endParaRPr lang="tr-TR" sz="36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22913423"/>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452486"/>
            <a:ext cx="11689237" cy="6093976"/>
          </a:xfrm>
          <a:prstGeom prst="rect">
            <a:avLst/>
          </a:prstGeom>
        </p:spPr>
        <p:txBody>
          <a:bodyPr wrap="square">
            <a:spAutoFit/>
          </a:bodyPr>
          <a:lstStyle/>
          <a:p>
            <a:pPr indent="450215" algn="just">
              <a:spcBef>
                <a:spcPts val="600"/>
              </a:spcBef>
              <a:spcAft>
                <a:spcPts val="0"/>
              </a:spcAft>
            </a:pPr>
            <a:r>
              <a:rPr lang="tr-TR" sz="2800" dirty="0">
                <a:solidFill>
                  <a:srgbClr val="000000"/>
                </a:solidFill>
                <a:latin typeface="Times New Roman" panose="02020603050405020304" pitchFamily="18" charset="0"/>
                <a:ea typeface="Times New Roman" panose="02020603050405020304" pitchFamily="18" charset="0"/>
              </a:rPr>
              <a:t>Bu Yönetmelikte </a:t>
            </a:r>
            <a:r>
              <a:rPr lang="tr-TR" sz="2800" dirty="0" smtClean="0">
                <a:solidFill>
                  <a:srgbClr val="000000"/>
                </a:solidFill>
                <a:latin typeface="Times New Roman" panose="02020603050405020304" pitchFamily="18" charset="0"/>
                <a:ea typeface="Times New Roman" panose="02020603050405020304" pitchFamily="18" charset="0"/>
              </a:rPr>
              <a:t>geçen;</a:t>
            </a:r>
            <a:endParaRPr lang="tr-TR" sz="2800" dirty="0" smtClean="0">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tr-TR" sz="2800" dirty="0" smtClean="0">
                <a:solidFill>
                  <a:srgbClr val="000000"/>
                </a:solidFill>
                <a:latin typeface="Times New Roman" panose="02020603050405020304" pitchFamily="18" charset="0"/>
                <a:ea typeface="Times New Roman" panose="02020603050405020304" pitchFamily="18" charset="0"/>
              </a:rPr>
              <a:t>Bakanlık</a:t>
            </a:r>
            <a:r>
              <a:rPr lang="tr-TR" sz="2800" dirty="0">
                <a:solidFill>
                  <a:srgbClr val="000000"/>
                </a:solidFill>
                <a:latin typeface="Times New Roman" panose="02020603050405020304" pitchFamily="18" charset="0"/>
                <a:ea typeface="Times New Roman" panose="02020603050405020304" pitchFamily="18" charset="0"/>
              </a:rPr>
              <a:t>: Ticaret Bakanlığını,</a:t>
            </a:r>
            <a:endParaRPr lang="tr-TR" sz="2800" dirty="0">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tr-TR" sz="2800" b="1" u="sng" dirty="0" smtClean="0">
                <a:solidFill>
                  <a:srgbClr val="FF0000"/>
                </a:solidFill>
                <a:latin typeface="Times New Roman" panose="02020603050405020304" pitchFamily="18" charset="0"/>
                <a:ea typeface="Times New Roman" panose="02020603050405020304" pitchFamily="18" charset="0"/>
              </a:rPr>
              <a:t>Dış </a:t>
            </a:r>
            <a:r>
              <a:rPr lang="tr-TR" sz="2800" b="1" u="sng" dirty="0">
                <a:solidFill>
                  <a:srgbClr val="FF0000"/>
                </a:solidFill>
                <a:latin typeface="Times New Roman" panose="02020603050405020304" pitchFamily="18" charset="0"/>
                <a:ea typeface="Times New Roman" panose="02020603050405020304" pitchFamily="18" charset="0"/>
              </a:rPr>
              <a:t>Ticarette Risk Esaslı Kontrol Sistemi (TAREKS): </a:t>
            </a:r>
            <a:r>
              <a:rPr lang="tr-TR" sz="2800" dirty="0" smtClean="0">
                <a:solidFill>
                  <a:srgbClr val="000000"/>
                </a:solidFill>
                <a:latin typeface="Times New Roman" panose="02020603050405020304" pitchFamily="18" charset="0"/>
                <a:ea typeface="Times New Roman" panose="02020603050405020304" pitchFamily="18" charset="0"/>
              </a:rPr>
              <a:t>Ürün </a:t>
            </a:r>
            <a:r>
              <a:rPr lang="tr-TR" sz="2800" dirty="0">
                <a:solidFill>
                  <a:srgbClr val="000000"/>
                </a:solidFill>
                <a:latin typeface="Times New Roman" panose="02020603050405020304" pitchFamily="18" charset="0"/>
                <a:ea typeface="Times New Roman" panose="02020603050405020304" pitchFamily="18" charset="0"/>
              </a:rPr>
              <a:t>güvenliği ve teknik düzenlemeler mevzuatı uyarınca yürütülen denetim, uygunluk ve izin işlemlerinin elektronik ortamda ve risk esaslı olarak yapılması amacıyla kurulan internet tabanlı </a:t>
            </a:r>
            <a:r>
              <a:rPr lang="tr-TR" sz="2800" dirty="0" smtClean="0">
                <a:solidFill>
                  <a:srgbClr val="000000"/>
                </a:solidFill>
                <a:latin typeface="Times New Roman" panose="02020603050405020304" pitchFamily="18" charset="0"/>
                <a:ea typeface="Times New Roman" panose="02020603050405020304" pitchFamily="18" charset="0"/>
              </a:rPr>
              <a:t>uygulamayı,</a:t>
            </a:r>
            <a:endParaRPr lang="tr-TR" sz="2800" dirty="0" smtClean="0">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tr-TR" sz="2800" dirty="0" smtClean="0">
                <a:solidFill>
                  <a:srgbClr val="000000"/>
                </a:solidFill>
                <a:latin typeface="Times New Roman" panose="02020603050405020304" pitchFamily="18" charset="0"/>
                <a:ea typeface="Times New Roman" panose="02020603050405020304" pitchFamily="18" charset="0"/>
              </a:rPr>
              <a:t>Genel </a:t>
            </a:r>
            <a:r>
              <a:rPr lang="tr-TR" sz="2800" dirty="0">
                <a:solidFill>
                  <a:srgbClr val="000000"/>
                </a:solidFill>
                <a:latin typeface="Times New Roman" panose="02020603050405020304" pitchFamily="18" charset="0"/>
                <a:ea typeface="Times New Roman" panose="02020603050405020304" pitchFamily="18" charset="0"/>
              </a:rPr>
              <a:t>Müdürlük: Ürün Güvenliği ve Denetimi Genel Müdürlüğünü</a:t>
            </a:r>
            <a:r>
              <a:rPr lang="tr-TR" sz="2800" dirty="0" smtClean="0">
                <a:solidFill>
                  <a:srgbClr val="000000"/>
                </a:solidFill>
                <a:latin typeface="Times New Roman" panose="02020603050405020304" pitchFamily="18" charset="0"/>
                <a:ea typeface="Times New Roman" panose="02020603050405020304" pitchFamily="18" charset="0"/>
              </a:rPr>
              <a:t>,</a:t>
            </a:r>
          </a:p>
          <a:p>
            <a:pPr indent="450215" algn="just">
              <a:spcBef>
                <a:spcPts val="600"/>
              </a:spcBef>
              <a:spcAft>
                <a:spcPts val="0"/>
              </a:spcAft>
            </a:pPr>
            <a:r>
              <a:rPr lang="tr-TR" sz="2800" dirty="0" smtClean="0">
                <a:solidFill>
                  <a:srgbClr val="000000"/>
                </a:solidFill>
                <a:latin typeface="Times New Roman" panose="02020603050405020304" pitchFamily="18" charset="0"/>
                <a:ea typeface="Times New Roman" panose="02020603050405020304" pitchFamily="18" charset="0"/>
              </a:rPr>
              <a:t>İthalat sürecinde</a:t>
            </a:r>
            <a:endParaRPr lang="tr-TR" sz="2800" dirty="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tr-TR" sz="2800" dirty="0" smtClean="0">
                <a:solidFill>
                  <a:srgbClr val="000000"/>
                </a:solidFill>
                <a:latin typeface="Times New Roman" panose="02020603050405020304" pitchFamily="18" charset="0"/>
                <a:ea typeface="Times New Roman" panose="02020603050405020304" pitchFamily="18" charset="0"/>
              </a:rPr>
              <a:t>Toplam 25 adet Ürün Güvenliği Denetim Tebliği Bulunmaktadır;</a:t>
            </a:r>
          </a:p>
          <a:p>
            <a:pPr indent="450215" algn="just">
              <a:spcBef>
                <a:spcPts val="600"/>
              </a:spcBef>
              <a:spcAft>
                <a:spcPts val="0"/>
              </a:spcAft>
            </a:pPr>
            <a:endParaRPr lang="tr-TR" sz="28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solidFill>
                <a:srgbClr val="000000"/>
              </a:solidFill>
              <a:effectLst/>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4298800"/>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05023"/>
            <a:ext cx="18259957"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smtClean="0">
                <a:ln>
                  <a:noFill/>
                </a:ln>
                <a:solidFill>
                  <a:schemeClr val="tx1"/>
                </a:solidFill>
                <a:effectLst/>
                <a:latin typeface="Times New Roman" panose="02020603050405020304" pitchFamily="18" charset="0"/>
                <a:ea typeface="Aptos"/>
                <a:cs typeface="Times New Roman" panose="02020603050405020304" pitchFamily="18" charset="0"/>
              </a:rPr>
              <a:t>Ek-1 TABLO</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Dikdörtgen 7"/>
          <p:cNvSpPr/>
          <p:nvPr/>
        </p:nvSpPr>
        <p:spPr>
          <a:xfrm>
            <a:off x="226243" y="452486"/>
            <a:ext cx="11689237" cy="7848302"/>
          </a:xfrm>
          <a:prstGeom prst="rect">
            <a:avLst/>
          </a:prstGeom>
        </p:spPr>
        <p:txBody>
          <a:bodyPr wrap="square">
            <a:spAutoFit/>
          </a:bodyPr>
          <a:lstStyle/>
          <a:p>
            <a:pPr fontAlgn="ctr"/>
            <a:endParaRPr lang="tr-TR" dirty="0" smtClean="0">
              <a:hlinkClick r:id="rId3"/>
            </a:endParaRPr>
          </a:p>
          <a:p>
            <a:pPr fontAlgn="ctr"/>
            <a:r>
              <a:rPr lang="tr-TR" dirty="0" smtClean="0">
                <a:hlinkClick r:id="rId3"/>
              </a:rPr>
              <a:t>İthalatta </a:t>
            </a:r>
            <a:r>
              <a:rPr lang="tr-TR" dirty="0">
                <a:hlinkClick r:id="rId3"/>
              </a:rPr>
              <a:t>Standartlara Uygunluk Denetimi Tebliği (Ürün Güvenliği ve Denetimi: 2026/1</a:t>
            </a:r>
            <a:r>
              <a:rPr lang="tr-TR" dirty="0" smtClean="0">
                <a:hlinkClick r:id="rId3"/>
              </a:rPr>
              <a:t>)</a:t>
            </a:r>
            <a:endParaRPr lang="tr-TR" dirty="0" smtClean="0"/>
          </a:p>
          <a:p>
            <a:pPr fontAlgn="ctr"/>
            <a:endParaRPr lang="tr-TR" dirty="0"/>
          </a:p>
          <a:p>
            <a:pPr fontAlgn="ctr"/>
            <a:r>
              <a:rPr lang="tr-TR" dirty="0">
                <a:hlinkClick r:id="rId4"/>
              </a:rPr>
              <a:t>Karayolu Dışında Kullanılan Hareketli Makinaların İthalat Denetimi Tebliği (Ürün Güvenliği ve Denetimi: 2026/2</a:t>
            </a:r>
            <a:r>
              <a:rPr lang="tr-TR" dirty="0" smtClean="0">
                <a:hlinkClick r:id="rId4"/>
              </a:rPr>
              <a:t>)</a:t>
            </a:r>
            <a:endParaRPr lang="tr-TR" dirty="0" smtClean="0"/>
          </a:p>
          <a:p>
            <a:pPr fontAlgn="ctr"/>
            <a:endParaRPr lang="tr-TR" dirty="0"/>
          </a:p>
          <a:p>
            <a:pPr fontAlgn="ctr"/>
            <a:r>
              <a:rPr lang="tr-TR" dirty="0">
                <a:hlinkClick r:id="rId5"/>
              </a:rPr>
              <a:t>Çevrenin Korunması Yönünden Kontrol Altında Tutulan Atıkların İthalat Denetimi Tebliği (Ürün Güvenliği ve Denetimi: 2026/3</a:t>
            </a:r>
            <a:r>
              <a:rPr lang="tr-TR" dirty="0" smtClean="0">
                <a:hlinkClick r:id="rId5"/>
              </a:rPr>
              <a:t>)</a:t>
            </a:r>
            <a:endParaRPr lang="tr-TR" dirty="0" smtClean="0"/>
          </a:p>
          <a:p>
            <a:pPr fontAlgn="ctr"/>
            <a:endParaRPr lang="tr-TR" dirty="0"/>
          </a:p>
          <a:p>
            <a:pPr fontAlgn="ctr"/>
            <a:r>
              <a:rPr lang="tr-TR" dirty="0">
                <a:hlinkClick r:id="rId6"/>
              </a:rPr>
              <a:t>Sağlık Bakanlığının Özel İznine Tabi Maddelerin İthalat Denetimi Tebliği (Ürün Güvenliği ve Denetimi: 2026/4</a:t>
            </a:r>
            <a:r>
              <a:rPr lang="tr-TR" dirty="0" smtClean="0">
                <a:hlinkClick r:id="rId6"/>
              </a:rPr>
              <a:t>)</a:t>
            </a:r>
            <a:endParaRPr lang="tr-TR" dirty="0" smtClean="0"/>
          </a:p>
          <a:p>
            <a:pPr fontAlgn="ctr"/>
            <a:endParaRPr lang="tr-TR" dirty="0"/>
          </a:p>
          <a:p>
            <a:pPr fontAlgn="ctr"/>
            <a:r>
              <a:rPr lang="tr-TR" dirty="0">
                <a:hlinkClick r:id="rId7"/>
              </a:rPr>
              <a:t>Tarım ve Orman Bakanlığının Kontrolüne Tabi Ürünlerin İthalat Denetimi Tebliği (Ürün Güvenliği ve Denetimi: 2026/5</a:t>
            </a:r>
            <a:r>
              <a:rPr lang="tr-TR" dirty="0" smtClean="0">
                <a:hlinkClick r:id="rId7"/>
              </a:rPr>
              <a:t>)</a:t>
            </a:r>
            <a:endParaRPr lang="tr-TR" dirty="0" smtClean="0"/>
          </a:p>
          <a:p>
            <a:pPr fontAlgn="ctr"/>
            <a:endParaRPr lang="tr-TR" dirty="0"/>
          </a:p>
          <a:p>
            <a:pPr fontAlgn="ctr"/>
            <a:r>
              <a:rPr lang="tr-TR" dirty="0">
                <a:hlinkClick r:id="rId8"/>
              </a:rPr>
              <a:t>Çevrenin Korunması Yönünden Kontrol Altında Tutulan Kimyasalların İthalat Denetimi Tebliği (Ürün Güvenliği ve Denetimi: 2026/6</a:t>
            </a:r>
            <a:r>
              <a:rPr lang="tr-TR" dirty="0" smtClean="0">
                <a:hlinkClick r:id="rId8"/>
              </a:rPr>
              <a:t>)</a:t>
            </a:r>
            <a:endParaRPr lang="tr-TR" dirty="0" smtClean="0"/>
          </a:p>
          <a:p>
            <a:pPr fontAlgn="ctr"/>
            <a:endParaRPr lang="tr-TR" dirty="0"/>
          </a:p>
          <a:p>
            <a:pPr fontAlgn="ctr"/>
            <a:r>
              <a:rPr lang="tr-TR" dirty="0">
                <a:hlinkClick r:id="rId9"/>
              </a:rPr>
              <a:t>Çevrenin Korunması Yönünden Kontrol Altında Tutulan Katı Yakıtların İthalat Denetimi Tebliği (Ürün Güvenliği ve Denetimi: 2026/7</a:t>
            </a:r>
            <a:r>
              <a:rPr lang="tr-TR" dirty="0" smtClean="0">
                <a:hlinkClick r:id="rId9"/>
              </a:rPr>
              <a:t>)</a:t>
            </a:r>
            <a:endParaRPr lang="tr-TR" dirty="0" smtClean="0"/>
          </a:p>
          <a:p>
            <a:pPr fontAlgn="ctr"/>
            <a:endParaRPr lang="tr-TR" dirty="0"/>
          </a:p>
          <a:p>
            <a:pPr fontAlgn="ctr"/>
            <a:r>
              <a:rPr lang="tr-TR" dirty="0">
                <a:hlinkClick r:id="rId10"/>
              </a:rPr>
              <a:t>Telsiz ve Telekomünikasyon Terminal Ekipmanlarının İthalat Denetimi Tebliği (Ürün Güvenliği ve Denetimi: 2026/8</a:t>
            </a:r>
            <a:r>
              <a:rPr lang="tr-TR" dirty="0" smtClean="0">
                <a:hlinkClick r:id="rId10"/>
              </a:rPr>
              <a:t>)</a:t>
            </a:r>
            <a:endParaRPr lang="tr-TR" dirty="0" smtClean="0"/>
          </a:p>
          <a:p>
            <a:pPr fontAlgn="ctr"/>
            <a:endParaRPr lang="tr-TR" dirty="0"/>
          </a:p>
          <a:p>
            <a:pPr fontAlgn="ctr"/>
            <a:r>
              <a:rPr lang="tr-TR" dirty="0">
                <a:hlinkClick r:id="rId11"/>
              </a:rPr>
              <a:t>CE İşareti Taşıması Gereken Bazı Ürünlerin İthalat Denetimi Tebliği (Ürün Güvenliği ve Denetimi: 2026/9</a:t>
            </a:r>
            <a:r>
              <a:rPr lang="tr-TR" dirty="0" smtClean="0">
                <a:hlinkClick r:id="rId11"/>
              </a:rPr>
              <a:t>)</a:t>
            </a:r>
            <a:endParaRPr lang="tr-TR" dirty="0" smtClean="0"/>
          </a:p>
          <a:p>
            <a:pPr fontAlgn="ctr"/>
            <a:endParaRPr lang="tr-TR" dirty="0"/>
          </a:p>
          <a:p>
            <a:pPr indent="450215" algn="just">
              <a:spcBef>
                <a:spcPts val="600"/>
              </a:spcBef>
              <a:spcAft>
                <a:spcPts val="0"/>
              </a:spcAft>
            </a:pPr>
            <a:endParaRPr lang="tr-TR" sz="28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solidFill>
                <a:srgbClr val="000000"/>
              </a:solidFill>
              <a:effectLst/>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69551807"/>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28106"/>
            <a:ext cx="1825995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8" name="Dikdörtgen 7"/>
          <p:cNvSpPr/>
          <p:nvPr/>
        </p:nvSpPr>
        <p:spPr>
          <a:xfrm>
            <a:off x="226243" y="452486"/>
            <a:ext cx="11689237" cy="7571303"/>
          </a:xfrm>
          <a:prstGeom prst="rect">
            <a:avLst/>
          </a:prstGeom>
        </p:spPr>
        <p:txBody>
          <a:bodyPr wrap="square">
            <a:spAutoFit/>
          </a:bodyPr>
          <a:lstStyle/>
          <a:p>
            <a:pPr fontAlgn="ctr"/>
            <a:endParaRPr lang="tr-TR" dirty="0" smtClean="0">
              <a:hlinkClick r:id="rId3"/>
            </a:endParaRPr>
          </a:p>
          <a:p>
            <a:pPr fontAlgn="ctr"/>
            <a:r>
              <a:rPr lang="tr-TR" dirty="0" smtClean="0">
                <a:hlinkClick r:id="rId3"/>
              </a:rPr>
              <a:t>Oyuncakların </a:t>
            </a:r>
            <a:r>
              <a:rPr lang="tr-TR" dirty="0">
                <a:hlinkClick r:id="rId3"/>
              </a:rPr>
              <a:t>İthalat Denetimi Tebliği (Ürün Güvenliği ve Denetimi: 2026/10</a:t>
            </a:r>
            <a:r>
              <a:rPr lang="tr-TR" dirty="0" smtClean="0">
                <a:hlinkClick r:id="rId3"/>
              </a:rPr>
              <a:t>)</a:t>
            </a:r>
            <a:endParaRPr lang="tr-TR" dirty="0" smtClean="0"/>
          </a:p>
          <a:p>
            <a:pPr fontAlgn="ctr"/>
            <a:endParaRPr lang="tr-TR" dirty="0"/>
          </a:p>
          <a:p>
            <a:pPr fontAlgn="ctr"/>
            <a:r>
              <a:rPr lang="tr-TR" dirty="0">
                <a:hlinkClick r:id="rId4"/>
              </a:rPr>
              <a:t>Kişisel Koruyucu Donanımların İthalat Denetimi Tebliği (Ürün Güvenliği ve Denetimi: 2026/11</a:t>
            </a:r>
            <a:r>
              <a:rPr lang="tr-TR" dirty="0" smtClean="0">
                <a:hlinkClick r:id="rId4"/>
              </a:rPr>
              <a:t>)</a:t>
            </a:r>
            <a:endParaRPr lang="tr-TR" dirty="0" smtClean="0"/>
          </a:p>
          <a:p>
            <a:pPr fontAlgn="ctr"/>
            <a:endParaRPr lang="tr-TR" dirty="0"/>
          </a:p>
          <a:p>
            <a:pPr fontAlgn="ctr"/>
            <a:r>
              <a:rPr lang="tr-TR" dirty="0">
                <a:hlinkClick r:id="rId5"/>
              </a:rPr>
              <a:t>Tüketici Ürünlerinin İthalat Denetimi Tebliği (Ürün Güvenliği ve Denetimi: 2026/12</a:t>
            </a:r>
            <a:r>
              <a:rPr lang="tr-TR" dirty="0" smtClean="0">
                <a:hlinkClick r:id="rId5"/>
              </a:rPr>
              <a:t>)</a:t>
            </a:r>
            <a:endParaRPr lang="tr-TR" dirty="0" smtClean="0"/>
          </a:p>
          <a:p>
            <a:pPr fontAlgn="ctr"/>
            <a:endParaRPr lang="tr-TR" dirty="0"/>
          </a:p>
          <a:p>
            <a:pPr fontAlgn="ctr"/>
            <a:r>
              <a:rPr lang="tr-TR" dirty="0">
                <a:hlinkClick r:id="rId6"/>
              </a:rPr>
              <a:t>4703 Sayılı Ürünlere İlişkin Teknik Mevzuatın Hazırlanması ve Uygulanmasına Dair Kanunla Düzenlenmiş Olan İdari Para Cezalarının Yeni Değerlerinin Duyurulmasına İlişkin Tebliğ (Ürün Güvenliği ve Denetimi: 2026/13</a:t>
            </a:r>
            <a:r>
              <a:rPr lang="tr-TR" dirty="0" smtClean="0">
                <a:hlinkClick r:id="rId6"/>
              </a:rPr>
              <a:t>)</a:t>
            </a:r>
            <a:endParaRPr lang="tr-TR" dirty="0" smtClean="0"/>
          </a:p>
          <a:p>
            <a:pPr fontAlgn="ctr"/>
            <a:endParaRPr lang="tr-TR" dirty="0"/>
          </a:p>
          <a:p>
            <a:pPr fontAlgn="ctr"/>
            <a:r>
              <a:rPr lang="tr-TR" dirty="0">
                <a:hlinkClick r:id="rId7"/>
              </a:rPr>
              <a:t>Yapı Malzemelerinin İthalat Denetimi Tebliği (Ürün Güvenliği ve Denetimi: 2026/14</a:t>
            </a:r>
            <a:r>
              <a:rPr lang="tr-TR" dirty="0" smtClean="0">
                <a:hlinkClick r:id="rId7"/>
              </a:rPr>
              <a:t>)</a:t>
            </a:r>
            <a:endParaRPr lang="tr-TR" dirty="0" smtClean="0"/>
          </a:p>
          <a:p>
            <a:pPr fontAlgn="ctr"/>
            <a:endParaRPr lang="tr-TR" dirty="0"/>
          </a:p>
          <a:p>
            <a:pPr fontAlgn="ctr"/>
            <a:r>
              <a:rPr lang="tr-TR" dirty="0">
                <a:hlinkClick r:id="rId8"/>
              </a:rPr>
              <a:t>Pil ve Akümülatörlerin İthalat Denetimi Tebliği (Ürün Güvenliği ve Denetimi: 2026/15</a:t>
            </a:r>
            <a:r>
              <a:rPr lang="tr-TR" dirty="0" smtClean="0">
                <a:hlinkClick r:id="rId8"/>
              </a:rPr>
              <a:t>)</a:t>
            </a:r>
            <a:endParaRPr lang="tr-TR" dirty="0" smtClean="0"/>
          </a:p>
          <a:p>
            <a:pPr fontAlgn="ctr"/>
            <a:endParaRPr lang="tr-TR" dirty="0"/>
          </a:p>
          <a:p>
            <a:pPr fontAlgn="ctr"/>
            <a:r>
              <a:rPr lang="tr-TR" dirty="0">
                <a:hlinkClick r:id="rId9"/>
              </a:rPr>
              <a:t>Tıbbi Cihazların İthalat Denetimi Tebliği (Ürün Güvenliği ve Denetimi: 2026/16</a:t>
            </a:r>
            <a:r>
              <a:rPr lang="tr-TR" dirty="0" smtClean="0">
                <a:hlinkClick r:id="rId9"/>
              </a:rPr>
              <a:t>)</a:t>
            </a:r>
            <a:endParaRPr lang="tr-TR" dirty="0" smtClean="0"/>
          </a:p>
          <a:p>
            <a:pPr fontAlgn="ctr"/>
            <a:endParaRPr lang="tr-TR" dirty="0"/>
          </a:p>
          <a:p>
            <a:pPr fontAlgn="ctr"/>
            <a:r>
              <a:rPr lang="tr-TR" dirty="0">
                <a:hlinkClick r:id="rId10"/>
              </a:rPr>
              <a:t>Anne ve Bebek Ürünlerinin İthalat Denetimi Tebliği (Ürün Güvenliği ve Denetimi: 2026/17</a:t>
            </a:r>
            <a:r>
              <a:rPr lang="tr-TR" dirty="0" smtClean="0">
                <a:hlinkClick r:id="rId10"/>
              </a:rPr>
              <a:t>)</a:t>
            </a:r>
            <a:endParaRPr lang="tr-TR" dirty="0" smtClean="0"/>
          </a:p>
          <a:p>
            <a:pPr fontAlgn="ctr"/>
            <a:endParaRPr lang="tr-TR" dirty="0"/>
          </a:p>
          <a:p>
            <a:pPr fontAlgn="ctr"/>
            <a:r>
              <a:rPr lang="tr-TR" dirty="0">
                <a:hlinkClick r:id="rId11"/>
              </a:rPr>
              <a:t>Tekstil Ve Deri Ürünlerinin İthalat Denetimi Tebliği (Ürün Güvenliği ve Denetimi: 2026/18</a:t>
            </a:r>
            <a:r>
              <a:rPr lang="tr-TR" dirty="0" smtClean="0">
                <a:hlinkClick r:id="rId11"/>
              </a:rPr>
              <a:t>)</a:t>
            </a:r>
            <a:endParaRPr lang="tr-TR" dirty="0" smtClean="0"/>
          </a:p>
          <a:p>
            <a:pPr fontAlgn="ctr"/>
            <a:endParaRPr lang="tr-TR" dirty="0" smtClean="0"/>
          </a:p>
          <a:p>
            <a:pPr fontAlgn="ctr"/>
            <a:endParaRPr lang="tr-TR" dirty="0" smtClean="0"/>
          </a:p>
          <a:p>
            <a:pPr indent="450215" algn="just">
              <a:spcBef>
                <a:spcPts val="600"/>
              </a:spcBef>
              <a:spcAft>
                <a:spcPts val="0"/>
              </a:spcAft>
            </a:pPr>
            <a:endParaRPr lang="tr-TR" sz="28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solidFill>
                <a:srgbClr val="000000"/>
              </a:solidFill>
              <a:effectLst/>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73929378"/>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339365" y="452486"/>
            <a:ext cx="11576115" cy="5580669"/>
          </a:xfrm>
        </p:spPr>
        <p:txBody>
          <a:bodyPr>
            <a:normAutofit/>
          </a:bodyPr>
          <a:lstStyle/>
          <a:p>
            <a:pPr marL="0" indent="0">
              <a:buNone/>
            </a:pPr>
            <a:endParaRPr lang="tr-TR" sz="3200" i="1" dirty="0" smtClean="0"/>
          </a:p>
          <a:p>
            <a:pPr marL="0" indent="0">
              <a:buNone/>
            </a:pPr>
            <a:endParaRPr lang="tr-TR" sz="3200" i="1" dirty="0" smtClean="0"/>
          </a:p>
          <a:p>
            <a:pPr marL="0" indent="0">
              <a:buNone/>
            </a:pPr>
            <a:endParaRPr lang="tr-TR" sz="3200" i="1" dirty="0"/>
          </a:p>
        </p:txBody>
      </p:sp>
      <p:sp>
        <p:nvSpPr>
          <p:cNvPr id="2" name="Dikdörtgen 1"/>
          <p:cNvSpPr/>
          <p:nvPr/>
        </p:nvSpPr>
        <p:spPr>
          <a:xfrm>
            <a:off x="848412" y="1131216"/>
            <a:ext cx="11180189" cy="665695"/>
          </a:xfrm>
          <a:prstGeom prst="rect">
            <a:avLst/>
          </a:prstGeom>
        </p:spPr>
        <p:txBody>
          <a:bodyPr wrap="square">
            <a:spAutoFit/>
          </a:bodyPr>
          <a:lstStyle/>
          <a:p>
            <a:pPr algn="just">
              <a:lnSpc>
                <a:spcPct val="107000"/>
              </a:lnSpc>
              <a:spcBef>
                <a:spcPts val="600"/>
              </a:spcBef>
              <a:spcAft>
                <a:spcPts val="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2"/>
          <p:cNvSpPr>
            <a:spLocks noChangeArrowheads="1"/>
          </p:cNvSpPr>
          <p:nvPr/>
        </p:nvSpPr>
        <p:spPr bwMode="auto">
          <a:xfrm>
            <a:off x="10446770" y="1669504"/>
            <a:ext cx="24878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1824569" y="1728106"/>
            <a:ext cx="1825995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8" name="Dikdörtgen 7"/>
          <p:cNvSpPr/>
          <p:nvPr/>
        </p:nvSpPr>
        <p:spPr>
          <a:xfrm>
            <a:off x="226243" y="452486"/>
            <a:ext cx="11689237" cy="7571303"/>
          </a:xfrm>
          <a:prstGeom prst="rect">
            <a:avLst/>
          </a:prstGeom>
        </p:spPr>
        <p:txBody>
          <a:bodyPr wrap="square">
            <a:spAutoFit/>
          </a:bodyPr>
          <a:lstStyle/>
          <a:p>
            <a:pPr fontAlgn="ctr"/>
            <a:endParaRPr lang="tr-TR" dirty="0" smtClean="0">
              <a:hlinkClick r:id="rId3"/>
            </a:endParaRPr>
          </a:p>
          <a:p>
            <a:pPr fontAlgn="ctr"/>
            <a:endParaRPr lang="tr-TR" dirty="0" smtClean="0">
              <a:hlinkClick r:id="rId4"/>
            </a:endParaRPr>
          </a:p>
          <a:p>
            <a:pPr fontAlgn="ctr"/>
            <a:endParaRPr lang="tr-TR" dirty="0">
              <a:hlinkClick r:id="rId4"/>
            </a:endParaRPr>
          </a:p>
          <a:p>
            <a:pPr fontAlgn="ctr"/>
            <a:r>
              <a:rPr lang="tr-TR" dirty="0" smtClean="0">
                <a:hlinkClick r:id="rId4"/>
              </a:rPr>
              <a:t>Tütün</a:t>
            </a:r>
            <a:r>
              <a:rPr lang="tr-TR" dirty="0">
                <a:hlinkClick r:id="rId4"/>
              </a:rPr>
              <a:t>, Tütün Mamulleri, Alkol ve Alkollü İçkilerin İthalat Denetimi Tebliği (Ürün Güvenliği ve Denetimi: 2026/19)</a:t>
            </a:r>
            <a:endParaRPr lang="tr-TR" dirty="0"/>
          </a:p>
          <a:p>
            <a:pPr fontAlgn="ctr"/>
            <a:endParaRPr lang="tr-TR" dirty="0"/>
          </a:p>
          <a:p>
            <a:pPr fontAlgn="ctr"/>
            <a:r>
              <a:rPr lang="tr-TR" dirty="0">
                <a:hlinkClick r:id="rId3"/>
              </a:rPr>
              <a:t>Sağlık Bakanlığınca Denetlenen Bazı Ürünlerin İthalat Denetimi Tebliği (Ürün Güvenliği ve Denetimi: 2026/20)</a:t>
            </a:r>
            <a:endParaRPr lang="tr-TR" dirty="0"/>
          </a:p>
          <a:p>
            <a:pPr fontAlgn="ctr"/>
            <a:endParaRPr lang="tr-TR" dirty="0">
              <a:hlinkClick r:id="rId3"/>
            </a:endParaRPr>
          </a:p>
          <a:p>
            <a:pPr fontAlgn="ctr"/>
            <a:r>
              <a:rPr lang="tr-TR" dirty="0" smtClean="0">
                <a:hlinkClick r:id="rId3"/>
              </a:rPr>
              <a:t>Sağlık </a:t>
            </a:r>
            <a:r>
              <a:rPr lang="tr-TR" dirty="0">
                <a:hlinkClick r:id="rId3"/>
              </a:rPr>
              <a:t>Bakanlığınca Denetlenen Bazı Ürünlerin İthalat Denetimi Tebliği (Ürün Güvenliği ve Denetimi: 2026/20</a:t>
            </a:r>
            <a:r>
              <a:rPr lang="tr-TR" dirty="0" smtClean="0">
                <a:hlinkClick r:id="rId3"/>
              </a:rPr>
              <a:t>)</a:t>
            </a:r>
            <a:endParaRPr lang="tr-TR" dirty="0" smtClean="0"/>
          </a:p>
          <a:p>
            <a:pPr fontAlgn="ctr"/>
            <a:endParaRPr lang="tr-TR" dirty="0"/>
          </a:p>
          <a:p>
            <a:pPr fontAlgn="ctr"/>
            <a:r>
              <a:rPr lang="tr-TR" dirty="0">
                <a:hlinkClick r:id="rId5"/>
              </a:rPr>
              <a:t>Bazı Tarım Ürünlerinin İhracatında ve İthalatında Ticari Kalite Denetimi Tebliği (Ürün Güvenliği ve Denetimi: 2026/21</a:t>
            </a:r>
            <a:r>
              <a:rPr lang="tr-TR" dirty="0" smtClean="0">
                <a:hlinkClick r:id="rId5"/>
              </a:rPr>
              <a:t>)</a:t>
            </a:r>
            <a:endParaRPr lang="tr-TR" dirty="0" smtClean="0"/>
          </a:p>
          <a:p>
            <a:pPr fontAlgn="ctr"/>
            <a:endParaRPr lang="tr-TR" dirty="0"/>
          </a:p>
          <a:p>
            <a:pPr fontAlgn="ctr"/>
            <a:r>
              <a:rPr lang="tr-TR" dirty="0">
                <a:hlinkClick r:id="rId6"/>
              </a:rPr>
              <a:t>Çevrenin Korunması Yönünden Kontrol Altında Tutulan Metal Hurdaların İthalat Denetimi Tebliği (Ürün Güvenliği ve Denetimi: 2026/23</a:t>
            </a:r>
            <a:r>
              <a:rPr lang="tr-TR" dirty="0" smtClean="0">
                <a:hlinkClick r:id="rId6"/>
              </a:rPr>
              <a:t>)</a:t>
            </a:r>
            <a:endParaRPr lang="tr-TR" dirty="0" smtClean="0"/>
          </a:p>
          <a:p>
            <a:pPr fontAlgn="ctr"/>
            <a:endParaRPr lang="tr-TR" dirty="0"/>
          </a:p>
          <a:p>
            <a:pPr fontAlgn="ctr"/>
            <a:r>
              <a:rPr lang="tr-TR" dirty="0">
                <a:hlinkClick r:id="rId7"/>
              </a:rPr>
              <a:t>Araç Parçalarının İthalat Denetimi Tebliği (Ürün Güvenliği ve Denetimi: 2026/25</a:t>
            </a:r>
            <a:r>
              <a:rPr lang="tr-TR" dirty="0" smtClean="0">
                <a:hlinkClick r:id="rId7"/>
              </a:rPr>
              <a:t>)</a:t>
            </a:r>
            <a:endParaRPr lang="tr-TR" dirty="0" smtClean="0"/>
          </a:p>
          <a:p>
            <a:pPr fontAlgn="ctr"/>
            <a:endParaRPr lang="tr-TR" dirty="0"/>
          </a:p>
          <a:p>
            <a:pPr fontAlgn="ctr"/>
            <a:r>
              <a:rPr lang="tr-TR" dirty="0">
                <a:hlinkClick r:id="rId8"/>
              </a:rPr>
              <a:t>Makinaların İthalat Denetimi Tebliği (Ürün Güvenliği ve Denetimi: 2026/32</a:t>
            </a:r>
            <a:r>
              <a:rPr lang="tr-TR" dirty="0" smtClean="0">
                <a:hlinkClick r:id="rId8"/>
              </a:rPr>
              <a:t>)</a:t>
            </a:r>
            <a:r>
              <a:rPr lang="tr-TR" dirty="0" smtClean="0"/>
              <a:t> (2026 Yılında Geldi) </a:t>
            </a:r>
          </a:p>
          <a:p>
            <a:pPr fontAlgn="ctr"/>
            <a:endParaRPr lang="tr-TR" dirty="0"/>
          </a:p>
          <a:p>
            <a:pPr fontAlgn="ctr"/>
            <a:r>
              <a:rPr lang="tr-TR" dirty="0">
                <a:hlinkClick r:id="rId9"/>
              </a:rPr>
              <a:t>Bazı Elektrikli ve Haricen Şarj Edilebilir </a:t>
            </a:r>
            <a:r>
              <a:rPr lang="tr-TR" dirty="0" err="1">
                <a:hlinkClick r:id="rId9"/>
              </a:rPr>
              <a:t>Hibrit</a:t>
            </a:r>
            <a:r>
              <a:rPr lang="tr-TR" dirty="0">
                <a:hlinkClick r:id="rId9"/>
              </a:rPr>
              <a:t> Araçların İthalat Denetimi Tebliği (Ürün Güvenliği ve Denetimi: 2026/33)</a:t>
            </a:r>
            <a:endParaRPr lang="tr-TR" dirty="0"/>
          </a:p>
          <a:p>
            <a:pPr fontAlgn="ctr"/>
            <a:endParaRPr lang="tr-TR" dirty="0" smtClean="0"/>
          </a:p>
          <a:p>
            <a:pPr fontAlgn="ctr"/>
            <a:endParaRPr lang="tr-TR" dirty="0" smtClean="0"/>
          </a:p>
          <a:p>
            <a:pPr indent="450215" algn="just">
              <a:spcBef>
                <a:spcPts val="600"/>
              </a:spcBef>
              <a:spcAft>
                <a:spcPts val="0"/>
              </a:spcAft>
            </a:pPr>
            <a:endParaRPr lang="tr-TR" sz="28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smtClean="0">
              <a:solidFill>
                <a:srgbClr val="000000"/>
              </a:solidFill>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solidFill>
                <a:srgbClr val="000000"/>
              </a:solidFill>
              <a:effectLst/>
              <a:latin typeface="Times New Roman" panose="02020603050405020304" pitchFamily="18" charset="0"/>
              <a:ea typeface="Times New Roman" panose="02020603050405020304" pitchFamily="18" charset="0"/>
            </a:endParaRPr>
          </a:p>
          <a:p>
            <a:pPr indent="450215" algn="just">
              <a:spcBef>
                <a:spcPts val="600"/>
              </a:spcBef>
              <a:spcAft>
                <a:spcPts val="0"/>
              </a:spcAft>
            </a:pP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82449146"/>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650682" y="767549"/>
            <a:ext cx="8375820" cy="236174"/>
          </a:xfrm>
          <a:prstGeom prst="rect">
            <a:avLst/>
          </a:prstGeom>
        </p:spPr>
        <p:txBody>
          <a:bodyPr vert="horz" wrap="square" lIns="0" tIns="10941" rIns="0" bIns="0" rtlCol="0">
            <a:spAutoFit/>
          </a:bodyPr>
          <a:lstStyle/>
          <a:p>
            <a:pPr marL="341460" marR="4607" indent="-330520">
              <a:lnSpc>
                <a:spcPct val="110000"/>
              </a:lnSpc>
              <a:spcBef>
                <a:spcPts val="86"/>
              </a:spcBef>
            </a:pPr>
            <a:r>
              <a:rPr sz="1400" b="1" spc="-9" dirty="0">
                <a:solidFill>
                  <a:srgbClr val="FF0000"/>
                </a:solidFill>
                <a:latin typeface="Calibri"/>
                <a:cs typeface="Calibri"/>
              </a:rPr>
              <a:t>İTHALATTA</a:t>
            </a:r>
            <a:r>
              <a:rPr sz="1400" b="1" spc="18" dirty="0">
                <a:solidFill>
                  <a:srgbClr val="FF0000"/>
                </a:solidFill>
                <a:latin typeface="Calibri"/>
                <a:cs typeface="Calibri"/>
              </a:rPr>
              <a:t> </a:t>
            </a:r>
            <a:r>
              <a:rPr sz="1400" b="1" spc="-9" dirty="0">
                <a:solidFill>
                  <a:srgbClr val="FF0000"/>
                </a:solidFill>
                <a:latin typeface="Calibri"/>
                <a:cs typeface="Calibri"/>
              </a:rPr>
              <a:t>STANDARTLARA</a:t>
            </a:r>
            <a:r>
              <a:rPr sz="1400" b="1" spc="9" dirty="0">
                <a:solidFill>
                  <a:srgbClr val="FF0000"/>
                </a:solidFill>
                <a:latin typeface="Calibri"/>
                <a:cs typeface="Calibri"/>
              </a:rPr>
              <a:t> </a:t>
            </a:r>
            <a:r>
              <a:rPr sz="1400" b="1" spc="-9" dirty="0">
                <a:solidFill>
                  <a:srgbClr val="FF0000"/>
                </a:solidFill>
                <a:latin typeface="Calibri"/>
                <a:cs typeface="Calibri"/>
              </a:rPr>
              <a:t>UYGUNLUK</a:t>
            </a:r>
            <a:r>
              <a:rPr sz="1400" b="1" spc="18" dirty="0">
                <a:solidFill>
                  <a:srgbClr val="FF0000"/>
                </a:solidFill>
                <a:latin typeface="Calibri"/>
                <a:cs typeface="Calibri"/>
              </a:rPr>
              <a:t> </a:t>
            </a:r>
            <a:r>
              <a:rPr sz="1400" b="1" dirty="0">
                <a:solidFill>
                  <a:srgbClr val="FF0000"/>
                </a:solidFill>
                <a:latin typeface="Calibri"/>
                <a:cs typeface="Calibri"/>
              </a:rPr>
              <a:t>DENETİMİ</a:t>
            </a:r>
            <a:r>
              <a:rPr sz="1400" b="1" spc="18" dirty="0">
                <a:solidFill>
                  <a:srgbClr val="FF0000"/>
                </a:solidFill>
                <a:latin typeface="Calibri"/>
                <a:cs typeface="Calibri"/>
              </a:rPr>
              <a:t> </a:t>
            </a:r>
            <a:r>
              <a:rPr sz="1400" b="1" spc="-9" dirty="0">
                <a:solidFill>
                  <a:srgbClr val="FF0000"/>
                </a:solidFill>
                <a:latin typeface="Calibri"/>
                <a:cs typeface="Calibri"/>
              </a:rPr>
              <a:t>TEBLİĞİ</a:t>
            </a:r>
            <a:r>
              <a:rPr sz="1400" b="1" spc="453" dirty="0">
                <a:solidFill>
                  <a:srgbClr val="FF0000"/>
                </a:solidFill>
                <a:latin typeface="Calibri"/>
                <a:cs typeface="Calibri"/>
              </a:rPr>
              <a:t> </a:t>
            </a:r>
            <a:r>
              <a:rPr sz="1400" b="1" dirty="0">
                <a:solidFill>
                  <a:srgbClr val="FF0000"/>
                </a:solidFill>
                <a:latin typeface="Calibri"/>
                <a:cs typeface="Calibri"/>
              </a:rPr>
              <a:t>(ÜRÜN</a:t>
            </a:r>
            <a:r>
              <a:rPr sz="1400" b="1" spc="-9" dirty="0">
                <a:solidFill>
                  <a:srgbClr val="FF0000"/>
                </a:solidFill>
                <a:latin typeface="Calibri"/>
                <a:cs typeface="Calibri"/>
              </a:rPr>
              <a:t> GÜVENLİĞİ</a:t>
            </a:r>
            <a:r>
              <a:rPr sz="1400" b="1" spc="-5" dirty="0">
                <a:solidFill>
                  <a:srgbClr val="FF0000"/>
                </a:solidFill>
                <a:latin typeface="Calibri"/>
                <a:cs typeface="Calibri"/>
              </a:rPr>
              <a:t> </a:t>
            </a:r>
            <a:r>
              <a:rPr sz="1400" b="1" dirty="0">
                <a:solidFill>
                  <a:srgbClr val="FF0000"/>
                </a:solidFill>
                <a:latin typeface="Calibri"/>
                <a:cs typeface="Calibri"/>
              </a:rPr>
              <a:t>VE</a:t>
            </a:r>
            <a:r>
              <a:rPr sz="1400" b="1" spc="-5" dirty="0">
                <a:solidFill>
                  <a:srgbClr val="FF0000"/>
                </a:solidFill>
                <a:latin typeface="Calibri"/>
                <a:cs typeface="Calibri"/>
              </a:rPr>
              <a:t> </a:t>
            </a:r>
            <a:r>
              <a:rPr sz="1400" b="1" dirty="0">
                <a:solidFill>
                  <a:srgbClr val="FF0000"/>
                </a:solidFill>
                <a:latin typeface="Calibri"/>
                <a:cs typeface="Calibri"/>
              </a:rPr>
              <a:t>DENETİMİ:</a:t>
            </a:r>
            <a:r>
              <a:rPr sz="1400" b="1" spc="5" dirty="0">
                <a:solidFill>
                  <a:srgbClr val="FF0000"/>
                </a:solidFill>
                <a:latin typeface="Calibri"/>
                <a:cs typeface="Calibri"/>
              </a:rPr>
              <a:t> </a:t>
            </a:r>
            <a:r>
              <a:rPr sz="1400" b="1" spc="-9" dirty="0">
                <a:solidFill>
                  <a:srgbClr val="FF0000"/>
                </a:solidFill>
                <a:latin typeface="Calibri"/>
                <a:cs typeface="Calibri"/>
              </a:rPr>
              <a:t>2026/1)</a:t>
            </a:r>
            <a:endParaRPr sz="140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2103651791"/>
              </p:ext>
            </p:extLst>
          </p:nvPr>
        </p:nvGraphicFramePr>
        <p:xfrm>
          <a:off x="648586" y="1053046"/>
          <a:ext cx="11185451" cy="4992219"/>
        </p:xfrm>
        <a:graphic>
          <a:graphicData uri="http://schemas.openxmlformats.org/drawingml/2006/table">
            <a:tbl>
              <a:tblPr firstRow="1" bandRow="1">
                <a:tableStyleId>{2D5ABB26-0587-4C30-8999-92F81FD0307C}</a:tableStyleId>
              </a:tblPr>
              <a:tblGrid>
                <a:gridCol w="2111844">
                  <a:extLst>
                    <a:ext uri="{9D8B030D-6E8A-4147-A177-3AD203B41FA5}">
                      <a16:colId xmlns:a16="http://schemas.microsoft.com/office/drawing/2014/main" val="20000"/>
                    </a:ext>
                  </a:extLst>
                </a:gridCol>
                <a:gridCol w="3628732">
                  <a:extLst>
                    <a:ext uri="{9D8B030D-6E8A-4147-A177-3AD203B41FA5}">
                      <a16:colId xmlns:a16="http://schemas.microsoft.com/office/drawing/2014/main" val="20001"/>
                    </a:ext>
                  </a:extLst>
                </a:gridCol>
                <a:gridCol w="4159003">
                  <a:extLst>
                    <a:ext uri="{9D8B030D-6E8A-4147-A177-3AD203B41FA5}">
                      <a16:colId xmlns:a16="http://schemas.microsoft.com/office/drawing/2014/main" val="20002"/>
                    </a:ext>
                  </a:extLst>
                </a:gridCol>
                <a:gridCol w="1285872">
                  <a:extLst>
                    <a:ext uri="{9D8B030D-6E8A-4147-A177-3AD203B41FA5}">
                      <a16:colId xmlns:a16="http://schemas.microsoft.com/office/drawing/2014/main" val="20003"/>
                    </a:ext>
                  </a:extLst>
                </a:gridCol>
              </a:tblGrid>
              <a:tr h="117466">
                <a:tc>
                  <a:txBody>
                    <a:bodyPr/>
                    <a:lstStyle/>
                    <a:p>
                      <a:pPr marL="333375">
                        <a:lnSpc>
                          <a:spcPts val="919"/>
                        </a:lnSpc>
                      </a:pPr>
                      <a:r>
                        <a:rPr sz="700" b="1" dirty="0">
                          <a:solidFill>
                            <a:srgbClr val="FF0000"/>
                          </a:solidFill>
                          <a:latin typeface="Calibri"/>
                          <a:cs typeface="Calibri"/>
                        </a:rPr>
                        <a:t>Değişen</a:t>
                      </a:r>
                      <a:r>
                        <a:rPr sz="700" b="1" spc="-30" dirty="0">
                          <a:solidFill>
                            <a:srgbClr val="FF0000"/>
                          </a:solidFill>
                          <a:latin typeface="Calibri"/>
                          <a:cs typeface="Calibri"/>
                        </a:rPr>
                        <a:t> </a:t>
                      </a:r>
                      <a:r>
                        <a:rPr sz="700" b="1" dirty="0">
                          <a:solidFill>
                            <a:srgbClr val="FF0000"/>
                          </a:solidFill>
                          <a:latin typeface="Calibri"/>
                          <a:cs typeface="Calibri"/>
                        </a:rPr>
                        <a:t>Maddenin</a:t>
                      </a:r>
                      <a:r>
                        <a:rPr sz="700" b="1" spc="-15" dirty="0">
                          <a:solidFill>
                            <a:srgbClr val="FF0000"/>
                          </a:solidFill>
                          <a:latin typeface="Calibri"/>
                          <a:cs typeface="Calibri"/>
                        </a:rPr>
                        <a:t> </a:t>
                      </a:r>
                      <a:r>
                        <a:rPr sz="700" b="1" spc="-10" dirty="0">
                          <a:solidFill>
                            <a:srgbClr val="FF0000"/>
                          </a:solidFill>
                          <a:latin typeface="Calibri"/>
                          <a:cs typeface="Calibri"/>
                        </a:rPr>
                        <a:t>Numarası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dirty="0">
                          <a:solidFill>
                            <a:srgbClr val="FF0000"/>
                          </a:solidFill>
                          <a:latin typeface="Calibri"/>
                          <a:cs typeface="Calibri"/>
                        </a:rPr>
                        <a:t>Eski</a:t>
                      </a:r>
                      <a:r>
                        <a:rPr sz="700" b="1" spc="-20" dirty="0">
                          <a:solidFill>
                            <a:srgbClr val="FF0000"/>
                          </a:solidFill>
                          <a:latin typeface="Calibri"/>
                          <a:cs typeface="Calibri"/>
                        </a:rPr>
                        <a:t> </a:t>
                      </a:r>
                      <a:r>
                        <a:rPr sz="700" b="1" dirty="0">
                          <a:solidFill>
                            <a:srgbClr val="FF0000"/>
                          </a:solidFill>
                          <a:latin typeface="Calibri"/>
                          <a:cs typeface="Calibri"/>
                        </a:rPr>
                        <a:t>Madde</a:t>
                      </a:r>
                      <a:r>
                        <a:rPr sz="700" b="1" spc="-15" dirty="0">
                          <a:solidFill>
                            <a:srgbClr val="FF0000"/>
                          </a:solidFill>
                          <a:latin typeface="Calibri"/>
                          <a:cs typeface="Calibri"/>
                        </a:rPr>
                        <a:t> </a:t>
                      </a:r>
                      <a:r>
                        <a:rPr sz="700" b="1" spc="-20" dirty="0">
                          <a:solidFill>
                            <a:srgbClr val="FF0000"/>
                          </a:solidFill>
                          <a:latin typeface="Calibri"/>
                          <a:cs typeface="Calibri"/>
                        </a:rPr>
                        <a:t>2025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b="1" dirty="0">
                          <a:solidFill>
                            <a:srgbClr val="FF0000"/>
                          </a:solidFill>
                          <a:latin typeface="Calibri"/>
                          <a:cs typeface="Calibri"/>
                        </a:rPr>
                        <a:t>Yeni</a:t>
                      </a:r>
                      <a:r>
                        <a:rPr sz="700" b="1" spc="-10" dirty="0">
                          <a:solidFill>
                            <a:srgbClr val="FF0000"/>
                          </a:solidFill>
                          <a:latin typeface="Calibri"/>
                          <a:cs typeface="Calibri"/>
                        </a:rPr>
                        <a:t> </a:t>
                      </a:r>
                      <a:r>
                        <a:rPr sz="700" b="1" dirty="0">
                          <a:solidFill>
                            <a:srgbClr val="FF0000"/>
                          </a:solidFill>
                          <a:latin typeface="Calibri"/>
                          <a:cs typeface="Calibri"/>
                        </a:rPr>
                        <a:t>Madde</a:t>
                      </a:r>
                      <a:r>
                        <a:rPr sz="700" b="1" spc="5" dirty="0">
                          <a:solidFill>
                            <a:srgbClr val="FF0000"/>
                          </a:solidFill>
                          <a:latin typeface="Calibri"/>
                          <a:cs typeface="Calibri"/>
                        </a:rPr>
                        <a:t> </a:t>
                      </a:r>
                      <a:r>
                        <a:rPr sz="700" b="1" spc="-20" dirty="0">
                          <a:solidFill>
                            <a:srgbClr val="FF0000"/>
                          </a:solidFill>
                          <a:latin typeface="Calibri"/>
                          <a:cs typeface="Calibri"/>
                        </a:rPr>
                        <a:t>2026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spc="-10" dirty="0">
                          <a:solidFill>
                            <a:srgbClr val="FF0000"/>
                          </a:solidFill>
                          <a:latin typeface="Calibri"/>
                          <a:cs typeface="Calibri"/>
                        </a:rPr>
                        <a:t>Durumu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812480">
                <a:tc>
                  <a:txBody>
                    <a:bodyPr/>
                    <a:lstStyle/>
                    <a:p>
                      <a:pPr marL="68580" marR="1102360">
                        <a:lnSpc>
                          <a:spcPts val="969"/>
                        </a:lnSpc>
                        <a:spcBef>
                          <a:spcPts val="15"/>
                        </a:spcBef>
                      </a:pPr>
                      <a:r>
                        <a:rPr sz="1100" b="1" dirty="0">
                          <a:latin typeface="Calibri"/>
                          <a:cs typeface="Calibri"/>
                        </a:rPr>
                        <a:t>Amaç</a:t>
                      </a:r>
                      <a:r>
                        <a:rPr sz="1100" b="1" spc="-15" dirty="0">
                          <a:latin typeface="Calibri"/>
                          <a:cs typeface="Calibri"/>
                        </a:rPr>
                        <a:t> </a:t>
                      </a:r>
                      <a:r>
                        <a:rPr sz="1100" b="1" dirty="0">
                          <a:latin typeface="Calibri"/>
                          <a:cs typeface="Calibri"/>
                        </a:rPr>
                        <a:t>ve</a:t>
                      </a:r>
                      <a:r>
                        <a:rPr sz="1100" b="1" spc="-5" dirty="0">
                          <a:latin typeface="Calibri"/>
                          <a:cs typeface="Calibri"/>
                        </a:rPr>
                        <a:t> </a:t>
                      </a:r>
                      <a:r>
                        <a:rPr sz="1100" b="1" spc="-10" dirty="0">
                          <a:latin typeface="Calibri"/>
                          <a:cs typeface="Calibri"/>
                        </a:rPr>
                        <a:t>kapsam</a:t>
                      </a:r>
                      <a:r>
                        <a:rPr sz="1100" b="1" spc="500" dirty="0">
                          <a:latin typeface="Calibri"/>
                          <a:cs typeface="Calibri"/>
                        </a:rPr>
                        <a:t> </a:t>
                      </a:r>
                      <a:r>
                        <a:rPr sz="1100" b="1" dirty="0">
                          <a:latin typeface="Calibri"/>
                          <a:cs typeface="Calibri"/>
                        </a:rPr>
                        <a:t>MADDE</a:t>
                      </a:r>
                      <a:r>
                        <a:rPr sz="1100" b="1" spc="-10" dirty="0">
                          <a:latin typeface="Calibri"/>
                          <a:cs typeface="Calibri"/>
                        </a:rPr>
                        <a:t> </a:t>
                      </a:r>
                      <a:r>
                        <a:rPr sz="1100" b="1" spc="-25" dirty="0">
                          <a:latin typeface="Calibri"/>
                          <a:cs typeface="Calibri"/>
                        </a:rPr>
                        <a:t>1-</a:t>
                      </a:r>
                      <a:endParaRPr sz="11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14935">
                        <a:lnSpc>
                          <a:spcPts val="969"/>
                        </a:lnSpc>
                        <a:spcBef>
                          <a:spcPts val="15"/>
                        </a:spcBef>
                      </a:pPr>
                      <a:r>
                        <a:rPr sz="700" b="1" dirty="0">
                          <a:latin typeface="Calibri"/>
                          <a:cs typeface="Calibri"/>
                        </a:rPr>
                        <a:t>MADDE</a:t>
                      </a:r>
                      <a:r>
                        <a:rPr sz="700" b="1" spc="10" dirty="0">
                          <a:latin typeface="Calibri"/>
                          <a:cs typeface="Calibri"/>
                        </a:rPr>
                        <a:t> </a:t>
                      </a:r>
                      <a:r>
                        <a:rPr sz="700" b="1" dirty="0">
                          <a:latin typeface="Calibri"/>
                          <a:cs typeface="Calibri"/>
                        </a:rPr>
                        <a:t>2-</a:t>
                      </a:r>
                      <a:r>
                        <a:rPr sz="700" b="1" spc="20"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 1</a:t>
                      </a:r>
                      <a:r>
                        <a:rPr sz="700" spc="10" dirty="0">
                          <a:latin typeface="Calibri"/>
                          <a:cs typeface="Calibri"/>
                        </a:rPr>
                        <a:t> </a:t>
                      </a:r>
                      <a:r>
                        <a:rPr sz="700" spc="-10" dirty="0">
                          <a:latin typeface="Calibri"/>
                          <a:cs typeface="Calibri"/>
                        </a:rPr>
                        <a:t>sayılı</a:t>
                      </a:r>
                      <a:r>
                        <a:rPr sz="700" dirty="0">
                          <a:latin typeface="Calibri"/>
                          <a:cs typeface="Calibri"/>
                        </a:rPr>
                        <a:t> </a:t>
                      </a:r>
                      <a:r>
                        <a:rPr sz="700" spc="-10" dirty="0">
                          <a:latin typeface="Calibri"/>
                          <a:cs typeface="Calibri"/>
                        </a:rPr>
                        <a:t>Cumhurbaşkanlığı</a:t>
                      </a:r>
                      <a:r>
                        <a:rPr sz="700" dirty="0">
                          <a:latin typeface="Calibri"/>
                          <a:cs typeface="Calibri"/>
                        </a:rPr>
                        <a:t> </a:t>
                      </a:r>
                      <a:r>
                        <a:rPr sz="700" spc="-10" dirty="0">
                          <a:latin typeface="Calibri"/>
                          <a:cs typeface="Calibri"/>
                        </a:rPr>
                        <a:t>Teşkilatı</a:t>
                      </a:r>
                      <a:r>
                        <a:rPr sz="700" spc="5" dirty="0">
                          <a:latin typeface="Calibri"/>
                          <a:cs typeface="Calibri"/>
                        </a:rPr>
                        <a:t> </a:t>
                      </a:r>
                      <a:r>
                        <a:rPr sz="700" spc="-10" dirty="0">
                          <a:latin typeface="Calibri"/>
                          <a:cs typeface="Calibri"/>
                        </a:rPr>
                        <a:t>Hakkında</a:t>
                      </a:r>
                      <a:r>
                        <a:rPr sz="700" spc="500" dirty="0">
                          <a:latin typeface="Calibri"/>
                          <a:cs typeface="Calibri"/>
                        </a:rPr>
                        <a:t> </a:t>
                      </a:r>
                      <a:r>
                        <a:rPr sz="700" spc="-10" dirty="0">
                          <a:latin typeface="Calibri"/>
                          <a:cs typeface="Calibri"/>
                        </a:rPr>
                        <a:t>Cumhurbaşkanlığı</a:t>
                      </a:r>
                      <a:r>
                        <a:rPr sz="700" spc="15" dirty="0">
                          <a:latin typeface="Calibri"/>
                          <a:cs typeface="Calibri"/>
                        </a:rPr>
                        <a:t> </a:t>
                      </a:r>
                      <a:r>
                        <a:rPr sz="700" spc="-10" dirty="0">
                          <a:latin typeface="Calibri"/>
                          <a:cs typeface="Calibri"/>
                        </a:rPr>
                        <a:t>Kararnamesinin</a:t>
                      </a:r>
                      <a:r>
                        <a:rPr sz="700" spc="25" dirty="0">
                          <a:latin typeface="Calibri"/>
                          <a:cs typeface="Calibri"/>
                        </a:rPr>
                        <a:t> </a:t>
                      </a:r>
                      <a:r>
                        <a:rPr sz="700" dirty="0">
                          <a:latin typeface="Calibri"/>
                          <a:cs typeface="Calibri"/>
                        </a:rPr>
                        <a:t>455</a:t>
                      </a:r>
                      <a:r>
                        <a:rPr sz="700" spc="25" dirty="0">
                          <a:latin typeface="Calibri"/>
                          <a:cs typeface="Calibri"/>
                        </a:rPr>
                        <a:t> </a:t>
                      </a:r>
                      <a:r>
                        <a:rPr sz="700" dirty="0">
                          <a:latin typeface="Calibri"/>
                          <a:cs typeface="Calibri"/>
                        </a:rPr>
                        <a:t>inci</a:t>
                      </a:r>
                      <a:r>
                        <a:rPr sz="700" spc="20" dirty="0">
                          <a:latin typeface="Calibri"/>
                          <a:cs typeface="Calibri"/>
                        </a:rPr>
                        <a:t> </a:t>
                      </a:r>
                      <a:r>
                        <a:rPr sz="700" spc="-10" dirty="0">
                          <a:latin typeface="Calibri"/>
                          <a:cs typeface="Calibri"/>
                        </a:rPr>
                        <a:t>maddesine,</a:t>
                      </a:r>
                      <a:r>
                        <a:rPr sz="700" spc="30" dirty="0">
                          <a:latin typeface="Calibri"/>
                          <a:cs typeface="Calibri"/>
                        </a:rPr>
                        <a:t> </a:t>
                      </a:r>
                      <a:r>
                        <a:rPr sz="700" dirty="0">
                          <a:latin typeface="Calibri"/>
                          <a:cs typeface="Calibri"/>
                        </a:rPr>
                        <a:t>5/3/2020</a:t>
                      </a:r>
                      <a:r>
                        <a:rPr sz="700" spc="25" dirty="0">
                          <a:latin typeface="Calibri"/>
                          <a:cs typeface="Calibri"/>
                        </a:rPr>
                        <a:t> </a:t>
                      </a:r>
                      <a:r>
                        <a:rPr sz="700" spc="-10" dirty="0">
                          <a:latin typeface="Calibri"/>
                          <a:cs typeface="Calibri"/>
                        </a:rPr>
                        <a:t>tarihli</a:t>
                      </a:r>
                      <a:r>
                        <a:rPr sz="700" spc="20"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7223</a:t>
                      </a:r>
                      <a:r>
                        <a:rPr sz="700" spc="10" dirty="0">
                          <a:latin typeface="Calibri"/>
                          <a:cs typeface="Calibri"/>
                        </a:rPr>
                        <a:t> </a:t>
                      </a:r>
                      <a:r>
                        <a:rPr sz="700" spc="-10" dirty="0">
                          <a:latin typeface="Calibri"/>
                          <a:cs typeface="Calibri"/>
                        </a:rPr>
                        <a:t>sayılı</a:t>
                      </a:r>
                      <a:r>
                        <a:rPr sz="700" spc="10" dirty="0">
                          <a:latin typeface="Calibri"/>
                          <a:cs typeface="Calibri"/>
                        </a:rPr>
                        <a:t> </a:t>
                      </a:r>
                      <a:r>
                        <a:rPr sz="700" dirty="0">
                          <a:latin typeface="Calibri"/>
                          <a:cs typeface="Calibri"/>
                        </a:rPr>
                        <a:t>Ürün</a:t>
                      </a:r>
                      <a:r>
                        <a:rPr sz="700" spc="10" dirty="0">
                          <a:latin typeface="Calibri"/>
                          <a:cs typeface="Calibri"/>
                        </a:rPr>
                        <a:t> </a:t>
                      </a:r>
                      <a:r>
                        <a:rPr sz="700" spc="-10" dirty="0">
                          <a:latin typeface="Calibri"/>
                          <a:cs typeface="Calibri"/>
                        </a:rPr>
                        <a:t>Güvenliği</a:t>
                      </a:r>
                      <a:r>
                        <a:rPr sz="700" spc="10"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Teknik</a:t>
                      </a:r>
                      <a:r>
                        <a:rPr sz="700" spc="20" dirty="0">
                          <a:latin typeface="Calibri"/>
                          <a:cs typeface="Calibri"/>
                        </a:rPr>
                        <a:t> </a:t>
                      </a:r>
                      <a:r>
                        <a:rPr sz="700" spc="-10" dirty="0">
                          <a:latin typeface="Calibri"/>
                          <a:cs typeface="Calibri"/>
                        </a:rPr>
                        <a:t>Düzenlemeler</a:t>
                      </a:r>
                      <a:r>
                        <a:rPr sz="700" spc="10" dirty="0">
                          <a:latin typeface="Calibri"/>
                          <a:cs typeface="Calibri"/>
                        </a:rPr>
                        <a:t> </a:t>
                      </a:r>
                      <a:r>
                        <a:rPr sz="700" spc="-10" dirty="0">
                          <a:latin typeface="Calibri"/>
                          <a:cs typeface="Calibri"/>
                        </a:rPr>
                        <a:t>Kanununa,</a:t>
                      </a:r>
                      <a:r>
                        <a:rPr sz="700" spc="20" dirty="0">
                          <a:latin typeface="Calibri"/>
                          <a:cs typeface="Calibri"/>
                        </a:rPr>
                        <a:t> </a:t>
                      </a:r>
                      <a:r>
                        <a:rPr sz="700" spc="-10" dirty="0">
                          <a:latin typeface="Calibri"/>
                          <a:cs typeface="Calibri"/>
                        </a:rPr>
                        <a:t>14/9/2022</a:t>
                      </a:r>
                      <a:endParaRPr sz="700" dirty="0">
                        <a:latin typeface="Calibri"/>
                        <a:cs typeface="Calibri"/>
                      </a:endParaRPr>
                    </a:p>
                    <a:p>
                      <a:pPr marL="67945" marR="194945">
                        <a:lnSpc>
                          <a:spcPts val="969"/>
                        </a:lnSpc>
                        <a:spcBef>
                          <a:spcPts val="20"/>
                        </a:spcBef>
                      </a:pPr>
                      <a:r>
                        <a:rPr sz="700" spc="-10" dirty="0">
                          <a:latin typeface="Calibri"/>
                          <a:cs typeface="Calibri"/>
                        </a:rPr>
                        <a:t>tarihli</a:t>
                      </a:r>
                      <a:r>
                        <a:rPr sz="700" spc="10" dirty="0">
                          <a:latin typeface="Calibri"/>
                          <a:cs typeface="Calibri"/>
                        </a:rPr>
                        <a:t> </a:t>
                      </a:r>
                      <a:r>
                        <a:rPr sz="700" dirty="0">
                          <a:latin typeface="Calibri"/>
                          <a:cs typeface="Calibri"/>
                        </a:rPr>
                        <a:t>ve 6038 </a:t>
                      </a:r>
                      <a:r>
                        <a:rPr sz="700" spc="-10" dirty="0">
                          <a:latin typeface="Calibri"/>
                          <a:cs typeface="Calibri"/>
                        </a:rPr>
                        <a:t>sayılı</a:t>
                      </a:r>
                      <a:r>
                        <a:rPr sz="700" spc="-5" dirty="0">
                          <a:latin typeface="Calibri"/>
                          <a:cs typeface="Calibri"/>
                        </a:rPr>
                        <a:t> </a:t>
                      </a:r>
                      <a:r>
                        <a:rPr sz="700" spc="-10" dirty="0">
                          <a:latin typeface="Calibri"/>
                          <a:cs typeface="Calibri"/>
                        </a:rPr>
                        <a:t>Cumhurbaşkanı</a:t>
                      </a:r>
                      <a:r>
                        <a:rPr sz="700" spc="10" dirty="0">
                          <a:latin typeface="Calibri"/>
                          <a:cs typeface="Calibri"/>
                        </a:rPr>
                        <a:t> </a:t>
                      </a:r>
                      <a:r>
                        <a:rPr sz="700" dirty="0">
                          <a:latin typeface="Calibri"/>
                          <a:cs typeface="Calibri"/>
                        </a:rPr>
                        <a:t>Kararı</a:t>
                      </a:r>
                      <a:r>
                        <a:rPr sz="700" spc="-5" dirty="0">
                          <a:latin typeface="Calibri"/>
                          <a:cs typeface="Calibri"/>
                        </a:rPr>
                        <a:t> </a:t>
                      </a:r>
                      <a:r>
                        <a:rPr sz="700" dirty="0">
                          <a:latin typeface="Calibri"/>
                          <a:cs typeface="Calibri"/>
                        </a:rPr>
                        <a:t>ile yürürlüğe</a:t>
                      </a:r>
                      <a:r>
                        <a:rPr sz="700" spc="-5" dirty="0">
                          <a:latin typeface="Calibri"/>
                          <a:cs typeface="Calibri"/>
                        </a:rPr>
                        <a:t> </a:t>
                      </a:r>
                      <a:r>
                        <a:rPr sz="700" spc="-10" dirty="0">
                          <a:latin typeface="Calibri"/>
                          <a:cs typeface="Calibri"/>
                        </a:rPr>
                        <a:t>konulan</a:t>
                      </a:r>
                      <a:r>
                        <a:rPr sz="700" dirty="0">
                          <a:latin typeface="Calibri"/>
                          <a:cs typeface="Calibri"/>
                        </a:rPr>
                        <a:t> </a:t>
                      </a:r>
                      <a:r>
                        <a:rPr sz="700" spc="-10" dirty="0">
                          <a:latin typeface="Calibri"/>
                          <a:cs typeface="Calibri"/>
                        </a:rPr>
                        <a:t>Teknik</a:t>
                      </a:r>
                      <a:r>
                        <a:rPr sz="700" spc="500" dirty="0">
                          <a:latin typeface="Calibri"/>
                          <a:cs typeface="Calibri"/>
                        </a:rPr>
                        <a:t> </a:t>
                      </a:r>
                      <a:r>
                        <a:rPr sz="700" spc="-10" dirty="0">
                          <a:latin typeface="Calibri"/>
                          <a:cs typeface="Calibri"/>
                        </a:rPr>
                        <a:t>Düzenlemeler</a:t>
                      </a:r>
                      <a:r>
                        <a:rPr sz="700" spc="5" dirty="0">
                          <a:latin typeface="Calibri"/>
                          <a:cs typeface="Calibri"/>
                        </a:rPr>
                        <a:t> </a:t>
                      </a:r>
                      <a:r>
                        <a:rPr sz="700" dirty="0">
                          <a:latin typeface="Calibri"/>
                          <a:cs typeface="Calibri"/>
                        </a:rPr>
                        <a:t>Rejimi</a:t>
                      </a:r>
                      <a:r>
                        <a:rPr sz="700" spc="5" dirty="0">
                          <a:latin typeface="Calibri"/>
                          <a:cs typeface="Calibri"/>
                        </a:rPr>
                        <a:t> </a:t>
                      </a:r>
                      <a:r>
                        <a:rPr sz="700" spc="-10" dirty="0">
                          <a:latin typeface="Calibri"/>
                          <a:cs typeface="Calibri"/>
                        </a:rPr>
                        <a:t>Kararına</a:t>
                      </a:r>
                      <a:r>
                        <a:rPr sz="700" spc="1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16/8/2023</a:t>
                      </a:r>
                      <a:r>
                        <a:rPr sz="700" spc="10" dirty="0">
                          <a:latin typeface="Calibri"/>
                          <a:cs typeface="Calibri"/>
                        </a:rPr>
                        <a:t> </a:t>
                      </a:r>
                      <a:r>
                        <a:rPr sz="700" spc="-10" dirty="0">
                          <a:latin typeface="Calibri"/>
                          <a:cs typeface="Calibri"/>
                        </a:rPr>
                        <a:t>tarihli</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32281</a:t>
                      </a:r>
                      <a:r>
                        <a:rPr sz="700" spc="15" dirty="0">
                          <a:latin typeface="Calibri"/>
                          <a:cs typeface="Calibri"/>
                        </a:rPr>
                        <a:t> </a:t>
                      </a:r>
                      <a:r>
                        <a:rPr sz="700" spc="-10" dirty="0">
                          <a:latin typeface="Calibri"/>
                          <a:cs typeface="Calibri"/>
                        </a:rPr>
                        <a:t>sayılı</a:t>
                      </a:r>
                      <a:r>
                        <a:rPr sz="700" spc="5" dirty="0">
                          <a:latin typeface="Calibri"/>
                          <a:cs typeface="Calibri"/>
                        </a:rPr>
                        <a:t> </a:t>
                      </a:r>
                      <a:r>
                        <a:rPr sz="700" spc="-10" dirty="0">
                          <a:latin typeface="Calibri"/>
                          <a:cs typeface="Calibri"/>
                        </a:rPr>
                        <a:t>Resmî</a:t>
                      </a:r>
                      <a:endParaRPr sz="700" dirty="0">
                        <a:latin typeface="Calibri"/>
                        <a:cs typeface="Calibri"/>
                      </a:endParaRPr>
                    </a:p>
                    <a:p>
                      <a:pPr marL="67945" marR="204470">
                        <a:lnSpc>
                          <a:spcPts val="969"/>
                        </a:lnSpc>
                        <a:spcBef>
                          <a:spcPts val="15"/>
                        </a:spcBef>
                      </a:pPr>
                      <a:r>
                        <a:rPr sz="700" dirty="0">
                          <a:latin typeface="Calibri"/>
                          <a:cs typeface="Calibri"/>
                        </a:rPr>
                        <a:t>Gazete’de</a:t>
                      </a:r>
                      <a:r>
                        <a:rPr sz="700" spc="-5" dirty="0">
                          <a:latin typeface="Calibri"/>
                          <a:cs typeface="Calibri"/>
                        </a:rPr>
                        <a:t> </a:t>
                      </a:r>
                      <a:r>
                        <a:rPr sz="700" spc="-10" dirty="0">
                          <a:latin typeface="Calibri"/>
                          <a:cs typeface="Calibri"/>
                        </a:rPr>
                        <a:t>yayımlanan</a:t>
                      </a:r>
                      <a:r>
                        <a:rPr sz="700" dirty="0">
                          <a:latin typeface="Calibri"/>
                          <a:cs typeface="Calibri"/>
                        </a:rPr>
                        <a:t> Dış Ticarette Teknik</a:t>
                      </a:r>
                      <a:r>
                        <a:rPr sz="700" spc="-5" dirty="0">
                          <a:latin typeface="Calibri"/>
                          <a:cs typeface="Calibri"/>
                        </a:rPr>
                        <a:t> </a:t>
                      </a:r>
                      <a:r>
                        <a:rPr sz="700" spc="-10" dirty="0">
                          <a:latin typeface="Calibri"/>
                          <a:cs typeface="Calibri"/>
                        </a:rPr>
                        <a:t>Düzenlemeler</a:t>
                      </a:r>
                      <a:r>
                        <a:rPr sz="700" spc="-5" dirty="0">
                          <a:latin typeface="Calibri"/>
                          <a:cs typeface="Calibri"/>
                        </a:rPr>
                        <a:t> </a:t>
                      </a:r>
                      <a:r>
                        <a:rPr sz="700" spc="-10" dirty="0">
                          <a:latin typeface="Calibri"/>
                          <a:cs typeface="Calibri"/>
                        </a:rPr>
                        <a:t>Yönetmeliğine</a:t>
                      </a:r>
                      <a:r>
                        <a:rPr sz="700" spc="500" dirty="0">
                          <a:latin typeface="Calibri"/>
                          <a:cs typeface="Calibri"/>
                        </a:rPr>
                        <a:t> </a:t>
                      </a:r>
                      <a:r>
                        <a:rPr sz="700" spc="-10" dirty="0">
                          <a:latin typeface="Calibri"/>
                          <a:cs typeface="Calibri"/>
                        </a:rPr>
                        <a:t>dayanılarak</a:t>
                      </a:r>
                      <a:r>
                        <a:rPr sz="700" spc="20" dirty="0">
                          <a:latin typeface="Calibri"/>
                          <a:cs typeface="Calibri"/>
                        </a:rPr>
                        <a:t> </a:t>
                      </a:r>
                      <a:r>
                        <a:rPr sz="700" spc="-10" dirty="0">
                          <a:latin typeface="Calibri"/>
                          <a:cs typeface="Calibri"/>
                        </a:rPr>
                        <a:t>hazırlanmıştır.</a:t>
                      </a:r>
                      <a:endParaRPr sz="7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31445">
                        <a:lnSpc>
                          <a:spcPct val="101499"/>
                        </a:lnSpc>
                        <a:spcBef>
                          <a:spcPts val="145"/>
                        </a:spcBef>
                      </a:pPr>
                      <a:r>
                        <a:rPr sz="700" dirty="0">
                          <a:latin typeface="Calibri"/>
                          <a:cs typeface="Calibri"/>
                        </a:rPr>
                        <a:t>MADDE</a:t>
                      </a:r>
                      <a:r>
                        <a:rPr sz="700" spc="5" dirty="0">
                          <a:latin typeface="Calibri"/>
                          <a:cs typeface="Calibri"/>
                        </a:rPr>
                        <a:t> </a:t>
                      </a:r>
                      <a:r>
                        <a:rPr sz="700" dirty="0">
                          <a:latin typeface="Calibri"/>
                          <a:cs typeface="Calibri"/>
                        </a:rPr>
                        <a:t>2-</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Bu Tebliğ,</a:t>
                      </a:r>
                      <a:r>
                        <a:rPr sz="700" spc="5" dirty="0">
                          <a:latin typeface="Calibri"/>
                          <a:cs typeface="Calibri"/>
                        </a:rPr>
                        <a:t> </a:t>
                      </a:r>
                      <a:r>
                        <a:rPr sz="700" dirty="0">
                          <a:latin typeface="Calibri"/>
                          <a:cs typeface="Calibri"/>
                        </a:rPr>
                        <a:t>1</a:t>
                      </a:r>
                      <a:r>
                        <a:rPr sz="700" spc="5" dirty="0">
                          <a:latin typeface="Calibri"/>
                          <a:cs typeface="Calibri"/>
                        </a:rPr>
                        <a:t> </a:t>
                      </a:r>
                      <a:r>
                        <a:rPr sz="700" spc="-10" dirty="0">
                          <a:latin typeface="Calibri"/>
                          <a:cs typeface="Calibri"/>
                        </a:rPr>
                        <a:t>sayılı</a:t>
                      </a:r>
                      <a:r>
                        <a:rPr sz="700" spc="-5" dirty="0">
                          <a:latin typeface="Calibri"/>
                          <a:cs typeface="Calibri"/>
                        </a:rPr>
                        <a:t> </a:t>
                      </a:r>
                      <a:r>
                        <a:rPr sz="700" spc="-10" dirty="0">
                          <a:latin typeface="Calibri"/>
                          <a:cs typeface="Calibri"/>
                        </a:rPr>
                        <a:t>Cumhurbaşkanlığı</a:t>
                      </a:r>
                      <a:r>
                        <a:rPr sz="700" spc="-5" dirty="0">
                          <a:latin typeface="Calibri"/>
                          <a:cs typeface="Calibri"/>
                        </a:rPr>
                        <a:t> </a:t>
                      </a:r>
                      <a:r>
                        <a:rPr sz="700" spc="-10" dirty="0">
                          <a:latin typeface="Calibri"/>
                          <a:cs typeface="Calibri"/>
                        </a:rPr>
                        <a:t>Teşkilatı</a:t>
                      </a:r>
                      <a:r>
                        <a:rPr sz="700" dirty="0">
                          <a:latin typeface="Calibri"/>
                          <a:cs typeface="Calibri"/>
                        </a:rPr>
                        <a:t> </a:t>
                      </a:r>
                      <a:r>
                        <a:rPr sz="700" spc="-10" dirty="0">
                          <a:latin typeface="Calibri"/>
                          <a:cs typeface="Calibri"/>
                        </a:rPr>
                        <a:t>Hakkında</a:t>
                      </a:r>
                      <a:r>
                        <a:rPr sz="700" spc="500" dirty="0">
                          <a:latin typeface="Calibri"/>
                          <a:cs typeface="Calibri"/>
                        </a:rPr>
                        <a:t> </a:t>
                      </a:r>
                      <a:r>
                        <a:rPr sz="700" spc="-10" dirty="0">
                          <a:latin typeface="Calibri"/>
                          <a:cs typeface="Calibri"/>
                        </a:rPr>
                        <a:t>Cumhurbaşkanlığı</a:t>
                      </a:r>
                      <a:r>
                        <a:rPr sz="700" spc="10" dirty="0">
                          <a:latin typeface="Calibri"/>
                          <a:cs typeface="Calibri"/>
                        </a:rPr>
                        <a:t> </a:t>
                      </a:r>
                      <a:r>
                        <a:rPr sz="700" spc="-10" dirty="0">
                          <a:latin typeface="Calibri"/>
                          <a:cs typeface="Calibri"/>
                        </a:rPr>
                        <a:t>Kararnamesinin</a:t>
                      </a:r>
                      <a:r>
                        <a:rPr sz="700" spc="20" dirty="0">
                          <a:latin typeface="Calibri"/>
                          <a:cs typeface="Calibri"/>
                        </a:rPr>
                        <a:t> </a:t>
                      </a:r>
                      <a:r>
                        <a:rPr sz="700" dirty="0">
                          <a:latin typeface="Calibri"/>
                          <a:cs typeface="Calibri"/>
                        </a:rPr>
                        <a:t>455</a:t>
                      </a:r>
                      <a:r>
                        <a:rPr sz="700" spc="20" dirty="0">
                          <a:latin typeface="Calibri"/>
                          <a:cs typeface="Calibri"/>
                        </a:rPr>
                        <a:t> </a:t>
                      </a:r>
                      <a:r>
                        <a:rPr sz="700" dirty="0">
                          <a:latin typeface="Calibri"/>
                          <a:cs typeface="Calibri"/>
                        </a:rPr>
                        <a:t>inci</a:t>
                      </a:r>
                      <a:r>
                        <a:rPr sz="700" spc="15" dirty="0">
                          <a:latin typeface="Calibri"/>
                          <a:cs typeface="Calibri"/>
                        </a:rPr>
                        <a:t> </a:t>
                      </a:r>
                      <a:r>
                        <a:rPr sz="700" spc="-10" dirty="0">
                          <a:latin typeface="Calibri"/>
                          <a:cs typeface="Calibri"/>
                        </a:rPr>
                        <a:t>maddesine,</a:t>
                      </a:r>
                      <a:r>
                        <a:rPr sz="700" spc="25" dirty="0">
                          <a:latin typeface="Calibri"/>
                          <a:cs typeface="Calibri"/>
                        </a:rPr>
                        <a:t> </a:t>
                      </a:r>
                      <a:r>
                        <a:rPr sz="700" dirty="0">
                          <a:latin typeface="Calibri"/>
                          <a:cs typeface="Calibri"/>
                        </a:rPr>
                        <a:t>5/3/2020</a:t>
                      </a:r>
                      <a:r>
                        <a:rPr sz="700" spc="20" dirty="0">
                          <a:latin typeface="Calibri"/>
                          <a:cs typeface="Calibri"/>
                        </a:rPr>
                        <a:t> </a:t>
                      </a:r>
                      <a:r>
                        <a:rPr sz="700" spc="-10" dirty="0">
                          <a:latin typeface="Calibri"/>
                          <a:cs typeface="Calibri"/>
                        </a:rPr>
                        <a:t>tarihli</a:t>
                      </a:r>
                      <a:r>
                        <a:rPr sz="700" spc="1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7223</a:t>
                      </a:r>
                      <a:r>
                        <a:rPr sz="700" spc="20" dirty="0">
                          <a:latin typeface="Calibri"/>
                          <a:cs typeface="Calibri"/>
                        </a:rPr>
                        <a:t> </a:t>
                      </a:r>
                      <a:r>
                        <a:rPr sz="700" spc="-10" dirty="0">
                          <a:latin typeface="Calibri"/>
                          <a:cs typeface="Calibri"/>
                        </a:rPr>
                        <a:t>sayılı</a:t>
                      </a:r>
                      <a:r>
                        <a:rPr sz="700" spc="500"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 Teknik</a:t>
                      </a:r>
                      <a:r>
                        <a:rPr sz="700" spc="-5" dirty="0">
                          <a:latin typeface="Calibri"/>
                          <a:cs typeface="Calibri"/>
                        </a:rPr>
                        <a:t> </a:t>
                      </a:r>
                      <a:r>
                        <a:rPr sz="700" dirty="0">
                          <a:latin typeface="Calibri"/>
                          <a:cs typeface="Calibri"/>
                        </a:rPr>
                        <a:t>Düzenlemeler</a:t>
                      </a:r>
                      <a:r>
                        <a:rPr sz="700" spc="-5" dirty="0">
                          <a:latin typeface="Calibri"/>
                          <a:cs typeface="Calibri"/>
                        </a:rPr>
                        <a:t> </a:t>
                      </a:r>
                      <a:r>
                        <a:rPr sz="700" spc="-10" dirty="0">
                          <a:latin typeface="Calibri"/>
                          <a:cs typeface="Calibri"/>
                        </a:rPr>
                        <a:t>Kanununa,</a:t>
                      </a:r>
                      <a:r>
                        <a:rPr sz="700" spc="5" dirty="0">
                          <a:latin typeface="Calibri"/>
                          <a:cs typeface="Calibri"/>
                        </a:rPr>
                        <a:t> </a:t>
                      </a:r>
                      <a:r>
                        <a:rPr sz="700" dirty="0">
                          <a:latin typeface="Calibri"/>
                          <a:cs typeface="Calibri"/>
                        </a:rPr>
                        <a:t>14/9/2022 </a:t>
                      </a:r>
                      <a:r>
                        <a:rPr sz="700" spc="-10" dirty="0">
                          <a:latin typeface="Calibri"/>
                          <a:cs typeface="Calibri"/>
                        </a:rPr>
                        <a:t>tarihli</a:t>
                      </a:r>
                      <a:r>
                        <a:rPr sz="700" spc="-5" dirty="0">
                          <a:latin typeface="Calibri"/>
                          <a:cs typeface="Calibri"/>
                        </a:rPr>
                        <a:t> </a:t>
                      </a:r>
                      <a:r>
                        <a:rPr sz="700" dirty="0">
                          <a:latin typeface="Calibri"/>
                          <a:cs typeface="Calibri"/>
                        </a:rPr>
                        <a:t>ve 6038</a:t>
                      </a:r>
                      <a:r>
                        <a:rPr sz="700" spc="-5" dirty="0">
                          <a:latin typeface="Calibri"/>
                          <a:cs typeface="Calibri"/>
                        </a:rPr>
                        <a:t> </a:t>
                      </a:r>
                      <a:r>
                        <a:rPr sz="700" spc="-10" dirty="0">
                          <a:latin typeface="Calibri"/>
                          <a:cs typeface="Calibri"/>
                        </a:rPr>
                        <a:t>sayılı</a:t>
                      </a:r>
                      <a:r>
                        <a:rPr sz="700" spc="500" dirty="0">
                          <a:latin typeface="Calibri"/>
                          <a:cs typeface="Calibri"/>
                        </a:rPr>
                        <a:t> </a:t>
                      </a:r>
                      <a:r>
                        <a:rPr sz="700" spc="-10" dirty="0">
                          <a:latin typeface="Calibri"/>
                          <a:cs typeface="Calibri"/>
                        </a:rPr>
                        <a:t>Cumhurbaşkanı</a:t>
                      </a:r>
                      <a:r>
                        <a:rPr sz="700" spc="-25" dirty="0">
                          <a:latin typeface="Calibri"/>
                          <a:cs typeface="Calibri"/>
                        </a:rPr>
                        <a:t> </a:t>
                      </a:r>
                      <a:r>
                        <a:rPr sz="700" dirty="0">
                          <a:latin typeface="Calibri"/>
                          <a:cs typeface="Calibri"/>
                        </a:rPr>
                        <a:t>Kararı</a:t>
                      </a:r>
                      <a:r>
                        <a:rPr sz="700" spc="-20" dirty="0">
                          <a:latin typeface="Calibri"/>
                          <a:cs typeface="Calibri"/>
                        </a:rPr>
                        <a:t> </a:t>
                      </a:r>
                      <a:r>
                        <a:rPr sz="700" dirty="0">
                          <a:latin typeface="Calibri"/>
                          <a:cs typeface="Calibri"/>
                        </a:rPr>
                        <a:t>ile</a:t>
                      </a:r>
                      <a:r>
                        <a:rPr sz="700" spc="-20" dirty="0">
                          <a:latin typeface="Calibri"/>
                          <a:cs typeface="Calibri"/>
                        </a:rPr>
                        <a:t> </a:t>
                      </a:r>
                      <a:r>
                        <a:rPr sz="700" dirty="0">
                          <a:latin typeface="Calibri"/>
                          <a:cs typeface="Calibri"/>
                        </a:rPr>
                        <a:t>yürürlüğe</a:t>
                      </a:r>
                      <a:r>
                        <a:rPr sz="700" spc="-20" dirty="0">
                          <a:latin typeface="Calibri"/>
                          <a:cs typeface="Calibri"/>
                        </a:rPr>
                        <a:t> </a:t>
                      </a:r>
                      <a:r>
                        <a:rPr sz="700" spc="-10" dirty="0">
                          <a:latin typeface="Calibri"/>
                          <a:cs typeface="Calibri"/>
                        </a:rPr>
                        <a:t>konulan</a:t>
                      </a:r>
                      <a:r>
                        <a:rPr sz="700" spc="-15" dirty="0">
                          <a:latin typeface="Calibri"/>
                          <a:cs typeface="Calibri"/>
                        </a:rPr>
                        <a:t> </a:t>
                      </a:r>
                      <a:r>
                        <a:rPr sz="700" dirty="0">
                          <a:latin typeface="Calibri"/>
                          <a:cs typeface="Calibri"/>
                        </a:rPr>
                        <a:t>Teknik</a:t>
                      </a:r>
                      <a:r>
                        <a:rPr sz="700" spc="-25" dirty="0">
                          <a:latin typeface="Calibri"/>
                          <a:cs typeface="Calibri"/>
                        </a:rPr>
                        <a:t> </a:t>
                      </a:r>
                      <a:r>
                        <a:rPr sz="700" dirty="0">
                          <a:latin typeface="Calibri"/>
                          <a:cs typeface="Calibri"/>
                        </a:rPr>
                        <a:t>Düzenlemeler</a:t>
                      </a:r>
                      <a:r>
                        <a:rPr sz="700" spc="-5" dirty="0">
                          <a:latin typeface="Calibri"/>
                          <a:cs typeface="Calibri"/>
                        </a:rPr>
                        <a:t> </a:t>
                      </a:r>
                      <a:r>
                        <a:rPr sz="700" dirty="0">
                          <a:latin typeface="Calibri"/>
                          <a:cs typeface="Calibri"/>
                        </a:rPr>
                        <a:t>Rejimi</a:t>
                      </a:r>
                      <a:r>
                        <a:rPr sz="700" spc="-25" dirty="0">
                          <a:latin typeface="Calibri"/>
                          <a:cs typeface="Calibri"/>
                        </a:rPr>
                        <a:t> </a:t>
                      </a:r>
                      <a:r>
                        <a:rPr sz="700" dirty="0">
                          <a:latin typeface="Calibri"/>
                          <a:cs typeface="Calibri"/>
                        </a:rPr>
                        <a:t>Kararına</a:t>
                      </a:r>
                      <a:r>
                        <a:rPr sz="700" spc="-15"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16/8/2023 </a:t>
                      </a:r>
                      <a:r>
                        <a:rPr sz="700" spc="-10" dirty="0">
                          <a:latin typeface="Calibri"/>
                          <a:cs typeface="Calibri"/>
                        </a:rPr>
                        <a:t>tarihli</a:t>
                      </a:r>
                      <a:r>
                        <a:rPr sz="700" spc="-5" dirty="0">
                          <a:latin typeface="Calibri"/>
                          <a:cs typeface="Calibri"/>
                        </a:rPr>
                        <a:t> </a:t>
                      </a:r>
                      <a:r>
                        <a:rPr sz="700" dirty="0">
                          <a:latin typeface="Calibri"/>
                          <a:cs typeface="Calibri"/>
                        </a:rPr>
                        <a:t>ve 32281 </a:t>
                      </a:r>
                      <a:r>
                        <a:rPr sz="700" spc="-10" dirty="0">
                          <a:latin typeface="Calibri"/>
                          <a:cs typeface="Calibri"/>
                        </a:rPr>
                        <a:t>sayılı</a:t>
                      </a:r>
                      <a:r>
                        <a:rPr sz="700" spc="-5" dirty="0">
                          <a:latin typeface="Calibri"/>
                          <a:cs typeface="Calibri"/>
                        </a:rPr>
                        <a:t> </a:t>
                      </a:r>
                      <a:r>
                        <a:rPr sz="700" dirty="0">
                          <a:latin typeface="Calibri"/>
                          <a:cs typeface="Calibri"/>
                        </a:rPr>
                        <a:t>Resmı</a:t>
                      </a:r>
                      <a:r>
                        <a:rPr sz="700" spc="-5" dirty="0">
                          <a:latin typeface="Calibri"/>
                          <a:cs typeface="Calibri"/>
                        </a:rPr>
                        <a:t> </a:t>
                      </a:r>
                      <a:r>
                        <a:rPr sz="700" dirty="0">
                          <a:latin typeface="Calibri"/>
                          <a:cs typeface="Calibri"/>
                        </a:rPr>
                        <a:t>Gazete'de </a:t>
                      </a:r>
                      <a:r>
                        <a:rPr sz="700" spc="-10" dirty="0">
                          <a:latin typeface="Calibri"/>
                          <a:cs typeface="Calibri"/>
                        </a:rPr>
                        <a:t>yayımlanan</a:t>
                      </a:r>
                      <a:r>
                        <a:rPr sz="700" dirty="0">
                          <a:latin typeface="Calibri"/>
                          <a:cs typeface="Calibri"/>
                        </a:rPr>
                        <a:t> Dış Ticarette</a:t>
                      </a:r>
                      <a:r>
                        <a:rPr sz="700" spc="5" dirty="0">
                          <a:latin typeface="Calibri"/>
                          <a:cs typeface="Calibri"/>
                        </a:rPr>
                        <a:t> </a:t>
                      </a:r>
                      <a:r>
                        <a:rPr sz="700" spc="-10" dirty="0">
                          <a:latin typeface="Calibri"/>
                          <a:cs typeface="Calibri"/>
                        </a:rPr>
                        <a:t>Teknik</a:t>
                      </a:r>
                      <a:r>
                        <a:rPr sz="700" spc="500" dirty="0">
                          <a:latin typeface="Calibri"/>
                          <a:cs typeface="Calibri"/>
                        </a:rPr>
                        <a:t> </a:t>
                      </a:r>
                      <a:r>
                        <a:rPr sz="700" spc="-10" dirty="0">
                          <a:latin typeface="Calibri"/>
                          <a:cs typeface="Calibri"/>
                        </a:rPr>
                        <a:t>Düzenlemeler</a:t>
                      </a:r>
                      <a:r>
                        <a:rPr sz="700" spc="50" dirty="0">
                          <a:latin typeface="Calibri"/>
                          <a:cs typeface="Calibri"/>
                        </a:rPr>
                        <a:t> </a:t>
                      </a:r>
                      <a:r>
                        <a:rPr sz="700" spc="-10" dirty="0">
                          <a:latin typeface="Calibri"/>
                          <a:cs typeface="Calibri"/>
                        </a:rPr>
                        <a:t>Yönetmeliğine</a:t>
                      </a:r>
                      <a:r>
                        <a:rPr sz="700" spc="55" dirty="0">
                          <a:latin typeface="Calibri"/>
                          <a:cs typeface="Calibri"/>
                        </a:rPr>
                        <a:t> </a:t>
                      </a:r>
                      <a:r>
                        <a:rPr sz="700" spc="-10" dirty="0">
                          <a:latin typeface="Calibri"/>
                          <a:cs typeface="Calibri"/>
                        </a:rPr>
                        <a:t>dayanılarak</a:t>
                      </a:r>
                      <a:r>
                        <a:rPr sz="700" spc="50" dirty="0">
                          <a:latin typeface="Calibri"/>
                          <a:cs typeface="Calibri"/>
                        </a:rPr>
                        <a:t> </a:t>
                      </a:r>
                      <a:r>
                        <a:rPr sz="700" spc="-10" dirty="0">
                          <a:latin typeface="Calibri"/>
                          <a:cs typeface="Calibri"/>
                        </a:rPr>
                        <a:t>hazırlanmıştır.</a:t>
                      </a:r>
                      <a:endParaRPr sz="700" dirty="0">
                        <a:latin typeface="Calibri"/>
                        <a:cs typeface="Calibri"/>
                      </a:endParaRPr>
                    </a:p>
                  </a:txBody>
                  <a:tcPr marL="0" marR="0" marT="1669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Basit</a:t>
                      </a:r>
                      <a:r>
                        <a:rPr sz="700" spc="-35" dirty="0">
                          <a:latin typeface="Calibri"/>
                          <a:cs typeface="Calibri"/>
                        </a:rPr>
                        <a:t> </a:t>
                      </a:r>
                      <a:r>
                        <a:rPr sz="700" dirty="0">
                          <a:latin typeface="Calibri"/>
                          <a:cs typeface="Calibri"/>
                        </a:rPr>
                        <a:t>Cümle</a:t>
                      </a:r>
                      <a:r>
                        <a:rPr sz="700" spc="-25" dirty="0">
                          <a:latin typeface="Calibri"/>
                          <a:cs typeface="Calibri"/>
                        </a:rPr>
                        <a:t> </a:t>
                      </a:r>
                      <a:r>
                        <a:rPr sz="700" spc="-10" dirty="0">
                          <a:latin typeface="Calibri"/>
                          <a:cs typeface="Calibri"/>
                        </a:rPr>
                        <a:t>Revizesi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916127">
                <a:tc>
                  <a:txBody>
                    <a:bodyPr/>
                    <a:lstStyle/>
                    <a:p>
                      <a:pPr marL="68580">
                        <a:lnSpc>
                          <a:spcPts val="940"/>
                        </a:lnSpc>
                      </a:pPr>
                      <a:r>
                        <a:rPr sz="1100" b="1" spc="-10" dirty="0">
                          <a:latin typeface="Calibri"/>
                          <a:cs typeface="Calibri"/>
                        </a:rPr>
                        <a:t>Tanımlar</a:t>
                      </a:r>
                      <a:endParaRPr sz="1100">
                        <a:latin typeface="Calibri"/>
                        <a:cs typeface="Calibri"/>
                      </a:endParaRPr>
                    </a:p>
                    <a:p>
                      <a:pPr marL="68580">
                        <a:lnSpc>
                          <a:spcPct val="100000"/>
                        </a:lnSpc>
                        <a:spcBef>
                          <a:spcPts val="20"/>
                        </a:spcBef>
                      </a:pPr>
                      <a:r>
                        <a:rPr sz="1100" b="1" dirty="0">
                          <a:latin typeface="Calibri"/>
                          <a:cs typeface="Calibri"/>
                        </a:rPr>
                        <a:t>3</a:t>
                      </a:r>
                      <a:r>
                        <a:rPr sz="1100" b="1" spc="-5" dirty="0">
                          <a:latin typeface="Calibri"/>
                          <a:cs typeface="Calibri"/>
                        </a:rPr>
                        <a:t> </a:t>
                      </a:r>
                      <a:r>
                        <a:rPr sz="1100" b="1" spc="-20" dirty="0">
                          <a:latin typeface="Calibri"/>
                          <a:cs typeface="Calibri"/>
                        </a:rPr>
                        <a:t>Madde</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dirty="0">
                          <a:latin typeface="Calibri"/>
                          <a:cs typeface="Calibri"/>
                        </a:rPr>
                        <a:t>h)</a:t>
                      </a:r>
                      <a:r>
                        <a:rPr sz="700" b="1" spc="5" dirty="0">
                          <a:latin typeface="Calibri"/>
                          <a:cs typeface="Calibri"/>
                        </a:rPr>
                        <a:t> </a:t>
                      </a:r>
                      <a:r>
                        <a:rPr sz="700" b="1" spc="-10" dirty="0">
                          <a:latin typeface="Calibri"/>
                          <a:cs typeface="Calibri"/>
                        </a:rPr>
                        <a:t>Kullanıcı:</a:t>
                      </a:r>
                      <a:r>
                        <a:rPr sz="700" b="1" spc="15" dirty="0">
                          <a:latin typeface="Calibri"/>
                          <a:cs typeface="Calibri"/>
                        </a:rPr>
                        <a:t> </a:t>
                      </a:r>
                      <a:r>
                        <a:rPr sz="700" dirty="0">
                          <a:latin typeface="Calibri"/>
                          <a:cs typeface="Calibri"/>
                        </a:rPr>
                        <a:t>TAREKS</a:t>
                      </a:r>
                      <a:r>
                        <a:rPr sz="700" spc="10" dirty="0">
                          <a:latin typeface="Calibri"/>
                          <a:cs typeface="Calibri"/>
                        </a:rPr>
                        <a:t> </a:t>
                      </a:r>
                      <a:r>
                        <a:rPr sz="700" spc="-10" dirty="0">
                          <a:latin typeface="Calibri"/>
                          <a:cs typeface="Calibri"/>
                        </a:rPr>
                        <a:t>aracılığıyla</a:t>
                      </a:r>
                      <a:r>
                        <a:rPr sz="700" spc="5" dirty="0">
                          <a:latin typeface="Calibri"/>
                          <a:cs typeface="Calibri"/>
                        </a:rPr>
                        <a:t> </a:t>
                      </a:r>
                      <a:r>
                        <a:rPr sz="700" spc="-10" dirty="0">
                          <a:latin typeface="Calibri"/>
                          <a:cs typeface="Calibri"/>
                        </a:rPr>
                        <a:t>firmalar</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yapmak </a:t>
                      </a:r>
                      <a:r>
                        <a:rPr sz="700" spc="-10" dirty="0">
                          <a:latin typeface="Calibri"/>
                          <a:cs typeface="Calibri"/>
                        </a:rPr>
                        <a:t>üzere</a:t>
                      </a:r>
                      <a:endParaRPr sz="700" dirty="0">
                        <a:latin typeface="Calibri"/>
                        <a:cs typeface="Calibri"/>
                      </a:endParaRPr>
                    </a:p>
                    <a:p>
                      <a:pPr marL="67945">
                        <a:lnSpc>
                          <a:spcPct val="100000"/>
                        </a:lnSpc>
                        <a:spcBef>
                          <a:spcPts val="20"/>
                        </a:spcBef>
                      </a:pPr>
                      <a:r>
                        <a:rPr sz="700" spc="-10" dirty="0">
                          <a:latin typeface="Calibri"/>
                          <a:cs typeface="Calibri"/>
                        </a:rPr>
                        <a:t>yetkilendirilmiş</a:t>
                      </a:r>
                      <a:r>
                        <a:rPr sz="700" spc="65" dirty="0">
                          <a:latin typeface="Calibri"/>
                          <a:cs typeface="Calibri"/>
                        </a:rPr>
                        <a:t> </a:t>
                      </a:r>
                      <a:r>
                        <a:rPr sz="700" spc="-10" dirty="0">
                          <a:latin typeface="Calibri"/>
                          <a:cs typeface="Calibri"/>
                        </a:rPr>
                        <a:t>kişileri,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b="1" dirty="0">
                          <a:latin typeface="Calibri"/>
                          <a:cs typeface="Calibri"/>
                        </a:rPr>
                        <a:t>Firma</a:t>
                      </a:r>
                      <a:r>
                        <a:rPr sz="700" dirty="0">
                          <a:latin typeface="Calibri"/>
                          <a:cs typeface="Calibri"/>
                        </a:rPr>
                        <a:t>:</a:t>
                      </a:r>
                      <a:r>
                        <a:rPr sz="700" spc="-2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aracılığıyla yapılan </a:t>
                      </a:r>
                      <a:r>
                        <a:rPr sz="700" dirty="0">
                          <a:latin typeface="Calibri"/>
                          <a:cs typeface="Calibri"/>
                        </a:rPr>
                        <a:t>işlemlere</a:t>
                      </a:r>
                      <a:r>
                        <a:rPr sz="700" spc="-20" dirty="0">
                          <a:latin typeface="Calibri"/>
                          <a:cs typeface="Calibri"/>
                        </a:rPr>
                        <a:t> </a:t>
                      </a:r>
                      <a:r>
                        <a:rPr sz="700" dirty="0">
                          <a:latin typeface="Calibri"/>
                          <a:cs typeface="Calibri"/>
                        </a:rPr>
                        <a:t>konu</a:t>
                      </a:r>
                      <a:r>
                        <a:rPr sz="700" spc="-10" dirty="0">
                          <a:latin typeface="Calibri"/>
                          <a:cs typeface="Calibri"/>
                        </a:rPr>
                        <a:t> </a:t>
                      </a:r>
                      <a:r>
                        <a:rPr sz="700" dirty="0">
                          <a:latin typeface="Calibri"/>
                          <a:cs typeface="Calibri"/>
                        </a:rPr>
                        <a:t>olan kamu</a:t>
                      </a:r>
                      <a:r>
                        <a:rPr sz="700" spc="-10" dirty="0">
                          <a:latin typeface="Calibri"/>
                          <a:cs typeface="Calibri"/>
                        </a:rPr>
                        <a:t> kurumları</a:t>
                      </a:r>
                      <a:r>
                        <a:rPr sz="700" spc="-20" dirty="0">
                          <a:latin typeface="Calibri"/>
                          <a:cs typeface="Calibri"/>
                        </a:rPr>
                        <a:t> </a:t>
                      </a:r>
                      <a:r>
                        <a:rPr sz="700" dirty="0">
                          <a:latin typeface="Calibri"/>
                          <a:cs typeface="Calibri"/>
                        </a:rPr>
                        <a:t>dahil,</a:t>
                      </a:r>
                      <a:r>
                        <a:rPr sz="700" spc="-5" dirty="0">
                          <a:latin typeface="Calibri"/>
                          <a:cs typeface="Calibri"/>
                        </a:rPr>
                        <a:t> </a:t>
                      </a:r>
                      <a:r>
                        <a:rPr sz="700" spc="-25" dirty="0">
                          <a:latin typeface="Calibri"/>
                          <a:cs typeface="Calibri"/>
                        </a:rPr>
                        <a:t>tüm</a:t>
                      </a:r>
                      <a:endParaRPr sz="700" dirty="0">
                        <a:latin typeface="Calibri"/>
                        <a:cs typeface="Calibri"/>
                      </a:endParaRPr>
                    </a:p>
                    <a:p>
                      <a:pPr marL="67945">
                        <a:lnSpc>
                          <a:spcPct val="100000"/>
                        </a:lnSpc>
                        <a:spcBef>
                          <a:spcPts val="180"/>
                        </a:spcBef>
                      </a:pPr>
                      <a:r>
                        <a:rPr sz="700" dirty="0">
                          <a:latin typeface="Calibri"/>
                          <a:cs typeface="Calibri"/>
                        </a:rPr>
                        <a:t>gerçek</a:t>
                      </a:r>
                      <a:r>
                        <a:rPr sz="700" spc="-2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tüzel</a:t>
                      </a:r>
                      <a:r>
                        <a:rPr sz="700" spc="-20" dirty="0">
                          <a:latin typeface="Calibri"/>
                          <a:cs typeface="Calibri"/>
                        </a:rPr>
                        <a:t> </a:t>
                      </a:r>
                      <a:r>
                        <a:rPr sz="700" spc="-10" dirty="0">
                          <a:latin typeface="Calibri"/>
                          <a:cs typeface="Calibri"/>
                        </a:rPr>
                        <a:t>kişileri,</a:t>
                      </a:r>
                      <a:endParaRPr sz="700" dirty="0">
                        <a:latin typeface="Calibri"/>
                        <a:cs typeface="Calibri"/>
                      </a:endParaRPr>
                    </a:p>
                    <a:p>
                      <a:pPr marL="67945" marR="363855">
                        <a:lnSpc>
                          <a:spcPts val="1130"/>
                        </a:lnSpc>
                        <a:spcBef>
                          <a:spcPts val="50"/>
                        </a:spcBef>
                      </a:pPr>
                      <a:r>
                        <a:rPr sz="700" b="1" dirty="0">
                          <a:latin typeface="Calibri"/>
                          <a:cs typeface="Calibri"/>
                        </a:rPr>
                        <a:t>Firma </a:t>
                      </a:r>
                      <a:r>
                        <a:rPr sz="700" b="1" spc="-10" dirty="0">
                          <a:latin typeface="Calibri"/>
                          <a:cs typeface="Calibri"/>
                        </a:rPr>
                        <a:t>kullanıcısı</a:t>
                      </a:r>
                      <a:r>
                        <a:rPr sz="700" spc="-10" dirty="0">
                          <a:latin typeface="Calibri"/>
                          <a:cs typeface="Calibri"/>
                        </a:rPr>
                        <a:t>:</a:t>
                      </a:r>
                      <a:r>
                        <a:rPr sz="700" spc="5" dirty="0">
                          <a:latin typeface="Calibri"/>
                          <a:cs typeface="Calibri"/>
                        </a:rPr>
                        <a:t> </a:t>
                      </a:r>
                      <a:r>
                        <a:rPr sz="700" dirty="0">
                          <a:latin typeface="Calibri"/>
                          <a:cs typeface="Calibri"/>
                        </a:rPr>
                        <a:t>Firma </a:t>
                      </a:r>
                      <a:r>
                        <a:rPr sz="700" spc="-10" dirty="0">
                          <a:latin typeface="Calibri"/>
                          <a:cs typeface="Calibri"/>
                        </a:rPr>
                        <a:t>yetkilisi</a:t>
                      </a:r>
                      <a:r>
                        <a:rPr sz="700" spc="10" dirty="0">
                          <a:latin typeface="Calibri"/>
                          <a:cs typeface="Calibri"/>
                        </a:rPr>
                        <a:t> </a:t>
                      </a:r>
                      <a:r>
                        <a:rPr sz="700" spc="-10" dirty="0">
                          <a:latin typeface="Calibri"/>
                          <a:cs typeface="Calibri"/>
                        </a:rPr>
                        <a:t>tarafından</a:t>
                      </a:r>
                      <a:r>
                        <a:rPr sz="700" dirty="0">
                          <a:latin typeface="Calibri"/>
                          <a:cs typeface="Calibri"/>
                        </a:rPr>
                        <a:t> firma </a:t>
                      </a:r>
                      <a:r>
                        <a:rPr sz="700" spc="-10" dirty="0">
                          <a:latin typeface="Calibri"/>
                          <a:cs typeface="Calibri"/>
                        </a:rPr>
                        <a:t>adına</a:t>
                      </a:r>
                      <a:r>
                        <a:rPr sz="700" dirty="0">
                          <a:latin typeface="Calibri"/>
                          <a:cs typeface="Calibri"/>
                        </a:rPr>
                        <a:t> TAREKS'te</a:t>
                      </a:r>
                      <a:r>
                        <a:rPr sz="700" spc="-5"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yapmak</a:t>
                      </a:r>
                      <a:r>
                        <a:rPr sz="700" spc="500" dirty="0">
                          <a:latin typeface="Calibri"/>
                          <a:cs typeface="Calibri"/>
                        </a:rPr>
                        <a:t> </a:t>
                      </a:r>
                      <a:r>
                        <a:rPr sz="700" dirty="0">
                          <a:latin typeface="Calibri"/>
                          <a:cs typeface="Calibri"/>
                        </a:rPr>
                        <a:t>üzere</a:t>
                      </a:r>
                      <a:r>
                        <a:rPr sz="700" spc="20" dirty="0">
                          <a:latin typeface="Calibri"/>
                          <a:cs typeface="Calibri"/>
                        </a:rPr>
                        <a:t> </a:t>
                      </a:r>
                      <a:r>
                        <a:rPr sz="700" spc="-10" dirty="0">
                          <a:latin typeface="Calibri"/>
                          <a:cs typeface="Calibri"/>
                        </a:rPr>
                        <a:t>yetkilendirilmiş</a:t>
                      </a:r>
                      <a:r>
                        <a:rPr sz="700" spc="25" dirty="0">
                          <a:latin typeface="Calibri"/>
                          <a:cs typeface="Calibri"/>
                        </a:rPr>
                        <a:t> </a:t>
                      </a:r>
                      <a:r>
                        <a:rPr sz="700" spc="-10" dirty="0">
                          <a:latin typeface="Calibri"/>
                          <a:cs typeface="Calibri"/>
                        </a:rPr>
                        <a:t>kişiyi,</a:t>
                      </a:r>
                      <a:endParaRPr sz="700" dirty="0">
                        <a:latin typeface="Calibri"/>
                        <a:cs typeface="Calibri"/>
                      </a:endParaRPr>
                    </a:p>
                    <a:p>
                      <a:pPr marL="67945">
                        <a:lnSpc>
                          <a:spcPct val="100000"/>
                        </a:lnSpc>
                        <a:spcBef>
                          <a:spcPts val="100"/>
                        </a:spcBef>
                      </a:pPr>
                      <a:r>
                        <a:rPr sz="700" b="1" dirty="0">
                          <a:latin typeface="Calibri"/>
                          <a:cs typeface="Calibri"/>
                        </a:rPr>
                        <a:t>Firma</a:t>
                      </a:r>
                      <a:r>
                        <a:rPr sz="700" b="1" spc="-20" dirty="0">
                          <a:latin typeface="Calibri"/>
                          <a:cs typeface="Calibri"/>
                        </a:rPr>
                        <a:t> </a:t>
                      </a:r>
                      <a:r>
                        <a:rPr sz="700" b="1" spc="-10" dirty="0">
                          <a:latin typeface="Calibri"/>
                          <a:cs typeface="Calibri"/>
                        </a:rPr>
                        <a:t>yetkilisi</a:t>
                      </a:r>
                      <a:r>
                        <a:rPr sz="700" spc="-10" dirty="0">
                          <a:latin typeface="Calibri"/>
                          <a:cs typeface="Calibri"/>
                        </a:rPr>
                        <a:t>:</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imza</a:t>
                      </a:r>
                      <a:r>
                        <a:rPr sz="700" spc="-5" dirty="0">
                          <a:latin typeface="Calibri"/>
                          <a:cs typeface="Calibri"/>
                        </a:rPr>
                        <a:t> </a:t>
                      </a:r>
                      <a:r>
                        <a:rPr sz="700" spc="-10" dirty="0">
                          <a:latin typeface="Calibri"/>
                          <a:cs typeface="Calibri"/>
                        </a:rPr>
                        <a:t>sirkülerinde </a:t>
                      </a:r>
                      <a:r>
                        <a:rPr sz="700" dirty="0">
                          <a:latin typeface="Calibri"/>
                          <a:cs typeface="Calibri"/>
                        </a:rPr>
                        <a:t>yer</a:t>
                      </a:r>
                      <a:r>
                        <a:rPr sz="700" spc="-15"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firmayı</a:t>
                      </a:r>
                      <a:r>
                        <a:rPr sz="700" spc="-15" dirty="0">
                          <a:latin typeface="Calibri"/>
                          <a:cs typeface="Calibri"/>
                        </a:rPr>
                        <a:t> </a:t>
                      </a:r>
                      <a:r>
                        <a:rPr sz="700" dirty="0">
                          <a:latin typeface="Calibri"/>
                          <a:cs typeface="Calibri"/>
                        </a:rPr>
                        <a:t>temsil</a:t>
                      </a:r>
                      <a:r>
                        <a:rPr sz="700" spc="-15" dirty="0">
                          <a:latin typeface="Calibri"/>
                          <a:cs typeface="Calibri"/>
                        </a:rPr>
                        <a:t> </a:t>
                      </a:r>
                      <a:r>
                        <a:rPr sz="700" dirty="0">
                          <a:latin typeface="Calibri"/>
                          <a:cs typeface="Calibri"/>
                        </a:rPr>
                        <a:t>ve ilzama</a:t>
                      </a:r>
                      <a:r>
                        <a:rPr sz="700" spc="-10" dirty="0">
                          <a:latin typeface="Calibri"/>
                          <a:cs typeface="Calibri"/>
                        </a:rPr>
                        <a:t> </a:t>
                      </a:r>
                      <a:r>
                        <a:rPr sz="700" spc="-20" dirty="0">
                          <a:latin typeface="Calibri"/>
                          <a:cs typeface="Calibri"/>
                        </a:rPr>
                        <a:t>yet-</a:t>
                      </a:r>
                      <a:endParaRPr sz="700" dirty="0">
                        <a:latin typeface="Calibri"/>
                        <a:cs typeface="Calibri"/>
                      </a:endParaRPr>
                    </a:p>
                    <a:p>
                      <a:pPr marL="67945">
                        <a:lnSpc>
                          <a:spcPct val="100000"/>
                        </a:lnSpc>
                        <a:spcBef>
                          <a:spcPts val="170"/>
                        </a:spcBef>
                      </a:pPr>
                      <a:r>
                        <a:rPr sz="700" dirty="0">
                          <a:latin typeface="Calibri"/>
                          <a:cs typeface="Calibri"/>
                        </a:rPr>
                        <a:t>kili</a:t>
                      </a:r>
                      <a:r>
                        <a:rPr sz="700" spc="-40" dirty="0">
                          <a:latin typeface="Calibri"/>
                          <a:cs typeface="Calibri"/>
                        </a:rPr>
                        <a:t> </a:t>
                      </a:r>
                      <a:r>
                        <a:rPr sz="700" dirty="0">
                          <a:latin typeface="Calibri"/>
                          <a:cs typeface="Calibri"/>
                        </a:rPr>
                        <a:t>olan</a:t>
                      </a:r>
                      <a:r>
                        <a:rPr sz="700" spc="-30" dirty="0">
                          <a:latin typeface="Calibri"/>
                          <a:cs typeface="Calibri"/>
                        </a:rPr>
                        <a:t> </a:t>
                      </a:r>
                      <a:r>
                        <a:rPr sz="700" spc="-10" dirty="0">
                          <a:latin typeface="Calibri"/>
                          <a:cs typeface="Calibri"/>
                        </a:rPr>
                        <a:t>kişiyi,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Genişletme</a:t>
                      </a:r>
                      <a:r>
                        <a:rPr sz="700" spc="50" dirty="0">
                          <a:latin typeface="Calibri"/>
                          <a:cs typeface="Calibri"/>
                        </a:rPr>
                        <a:t> </a:t>
                      </a:r>
                      <a:r>
                        <a:rPr sz="700" spc="-10" dirty="0">
                          <a:latin typeface="Calibri"/>
                          <a:cs typeface="Calibri"/>
                        </a:rPr>
                        <a:t>Olmuştur.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810753">
                <a:tc>
                  <a:txBody>
                    <a:bodyPr/>
                    <a:lstStyle/>
                    <a:p>
                      <a:pPr marL="518159">
                        <a:lnSpc>
                          <a:spcPct val="100000"/>
                        </a:lnSpc>
                        <a:spcBef>
                          <a:spcPts val="100"/>
                        </a:spcBef>
                      </a:pPr>
                      <a:r>
                        <a:rPr sz="1100" b="1" spc="-10" dirty="0">
                          <a:solidFill>
                            <a:srgbClr val="221F1F"/>
                          </a:solidFill>
                          <a:latin typeface="Calibri"/>
                          <a:cs typeface="Calibri"/>
                        </a:rPr>
                        <a:t>TAREKS</a:t>
                      </a:r>
                      <a:r>
                        <a:rPr sz="1100" b="1" spc="-35" dirty="0">
                          <a:solidFill>
                            <a:srgbClr val="221F1F"/>
                          </a:solidFill>
                          <a:latin typeface="Calibri"/>
                          <a:cs typeface="Calibri"/>
                        </a:rPr>
                        <a:t> </a:t>
                      </a:r>
                      <a:r>
                        <a:rPr sz="1100" b="1" dirty="0">
                          <a:solidFill>
                            <a:srgbClr val="221F1F"/>
                          </a:solidFill>
                          <a:latin typeface="Calibri"/>
                          <a:cs typeface="Calibri"/>
                        </a:rPr>
                        <a:t>ve</a:t>
                      </a:r>
                      <a:r>
                        <a:rPr sz="1100" b="1" spc="-10" dirty="0">
                          <a:solidFill>
                            <a:srgbClr val="221F1F"/>
                          </a:solidFill>
                          <a:latin typeface="Calibri"/>
                          <a:cs typeface="Calibri"/>
                        </a:rPr>
                        <a:t> firma</a:t>
                      </a:r>
                      <a:r>
                        <a:rPr sz="1100" b="1" spc="-20" dirty="0">
                          <a:solidFill>
                            <a:srgbClr val="221F1F"/>
                          </a:solidFill>
                          <a:latin typeface="Calibri"/>
                          <a:cs typeface="Calibri"/>
                        </a:rPr>
                        <a:t> </a:t>
                      </a:r>
                      <a:r>
                        <a:rPr sz="1100" b="1" spc="-10" dirty="0">
                          <a:solidFill>
                            <a:srgbClr val="221F1F"/>
                          </a:solidFill>
                          <a:latin typeface="Calibri"/>
                          <a:cs typeface="Calibri"/>
                        </a:rPr>
                        <a:t>tanımlaması</a:t>
                      </a:r>
                      <a:endParaRPr sz="1100">
                        <a:latin typeface="Calibri"/>
                        <a:cs typeface="Calibri"/>
                      </a:endParaRPr>
                    </a:p>
                    <a:p>
                      <a:pPr marL="67945">
                        <a:lnSpc>
                          <a:spcPct val="100000"/>
                        </a:lnSpc>
                        <a:spcBef>
                          <a:spcPts val="10"/>
                        </a:spcBef>
                      </a:pPr>
                      <a:r>
                        <a:rPr sz="1100" b="1" dirty="0">
                          <a:solidFill>
                            <a:srgbClr val="221F1F"/>
                          </a:solidFill>
                          <a:latin typeface="Calibri"/>
                          <a:cs typeface="Calibri"/>
                        </a:rPr>
                        <a:t>MADDE</a:t>
                      </a:r>
                      <a:r>
                        <a:rPr sz="1100" b="1" spc="-10" dirty="0">
                          <a:solidFill>
                            <a:srgbClr val="221F1F"/>
                          </a:solidFill>
                          <a:latin typeface="Calibri"/>
                          <a:cs typeface="Calibri"/>
                        </a:rPr>
                        <a:t> </a:t>
                      </a:r>
                      <a:r>
                        <a:rPr sz="1100" b="1" spc="-50" dirty="0">
                          <a:solidFill>
                            <a:srgbClr val="221F1F"/>
                          </a:solidFill>
                          <a:latin typeface="Calibri"/>
                          <a:cs typeface="Calibri"/>
                        </a:rPr>
                        <a:t>4</a:t>
                      </a:r>
                      <a:endParaRPr sz="1100">
                        <a:latin typeface="Calibri"/>
                        <a:cs typeface="Calibri"/>
                      </a:endParaRPr>
                    </a:p>
                  </a:txBody>
                  <a:tcPr marL="0" marR="0" marT="1151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13664">
                        <a:lnSpc>
                          <a:spcPts val="969"/>
                        </a:lnSpc>
                        <a:spcBef>
                          <a:spcPts val="5"/>
                        </a:spcBef>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5" dirty="0">
                          <a:latin typeface="Calibri"/>
                          <a:cs typeface="Calibri"/>
                        </a:rPr>
                        <a:t> </a:t>
                      </a:r>
                      <a:r>
                        <a:rPr sz="700" spc="-10" dirty="0">
                          <a:latin typeface="Calibri"/>
                          <a:cs typeface="Calibri"/>
                        </a:rPr>
                        <a:t>kapsamı</a:t>
                      </a:r>
                      <a:r>
                        <a:rPr sz="700" dirty="0">
                          <a:latin typeface="Calibri"/>
                          <a:cs typeface="Calibri"/>
                        </a:rPr>
                        <a:t> </a:t>
                      </a:r>
                      <a:r>
                        <a:rPr sz="700" spc="-10" dirty="0">
                          <a:latin typeface="Calibri"/>
                          <a:cs typeface="Calibri"/>
                        </a:rPr>
                        <a:t>ürünleri</a:t>
                      </a:r>
                      <a:r>
                        <a:rPr sz="700" dirty="0">
                          <a:latin typeface="Calibri"/>
                          <a:cs typeface="Calibri"/>
                        </a:rPr>
                        <a:t> ithal</a:t>
                      </a:r>
                      <a:r>
                        <a:rPr sz="700" spc="5" dirty="0">
                          <a:latin typeface="Calibri"/>
                          <a:cs typeface="Calibri"/>
                        </a:rPr>
                        <a:t> </a:t>
                      </a:r>
                      <a:r>
                        <a:rPr sz="700" dirty="0">
                          <a:latin typeface="Calibri"/>
                          <a:cs typeface="Calibri"/>
                        </a:rPr>
                        <a:t>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spc="-10" dirty="0">
                          <a:latin typeface="Calibri"/>
                          <a:cs typeface="Calibri"/>
                        </a:rPr>
                        <a:t>29/12/2011</a:t>
                      </a:r>
                      <a:r>
                        <a:rPr sz="700" spc="500" dirty="0">
                          <a:latin typeface="Calibri"/>
                          <a:cs typeface="Calibri"/>
                        </a:rPr>
                        <a:t> </a:t>
                      </a:r>
                      <a:r>
                        <a:rPr sz="700" spc="-10" dirty="0">
                          <a:latin typeface="Calibri"/>
                          <a:cs typeface="Calibri"/>
                        </a:rPr>
                        <a:t>tarihli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28157</a:t>
                      </a:r>
                      <a:r>
                        <a:rPr sz="700" spc="-5" dirty="0">
                          <a:latin typeface="Calibri"/>
                          <a:cs typeface="Calibri"/>
                        </a:rPr>
                        <a:t> </a:t>
                      </a:r>
                      <a:r>
                        <a:rPr sz="700" spc="-10" dirty="0">
                          <a:latin typeface="Calibri"/>
                          <a:cs typeface="Calibri"/>
                        </a:rPr>
                        <a:t>sayılı </a:t>
                      </a:r>
                      <a:r>
                        <a:rPr sz="700" dirty="0">
                          <a:latin typeface="Calibri"/>
                          <a:cs typeface="Calibri"/>
                        </a:rPr>
                        <a:t>Resmî</a:t>
                      </a:r>
                      <a:r>
                        <a:rPr sz="700" spc="-10" dirty="0">
                          <a:latin typeface="Calibri"/>
                          <a:cs typeface="Calibri"/>
                        </a:rPr>
                        <a:t> </a:t>
                      </a:r>
                      <a:r>
                        <a:rPr sz="700" dirty="0">
                          <a:latin typeface="Calibri"/>
                          <a:cs typeface="Calibri"/>
                        </a:rPr>
                        <a:t>Gazete’de</a:t>
                      </a:r>
                      <a:r>
                        <a:rPr sz="700" spc="-10" dirty="0">
                          <a:latin typeface="Calibri"/>
                          <a:cs typeface="Calibri"/>
                        </a:rPr>
                        <a:t> yayımlanan</a:t>
                      </a:r>
                      <a:r>
                        <a:rPr sz="700" spc="-5" dirty="0">
                          <a:latin typeface="Calibri"/>
                          <a:cs typeface="Calibri"/>
                        </a:rPr>
                        <a:t> </a:t>
                      </a:r>
                      <a:r>
                        <a:rPr sz="700" dirty="0">
                          <a:latin typeface="Calibri"/>
                          <a:cs typeface="Calibri"/>
                        </a:rPr>
                        <a:t>Dış</a:t>
                      </a:r>
                      <a:r>
                        <a:rPr sz="700" spc="-5" dirty="0">
                          <a:latin typeface="Calibri"/>
                          <a:cs typeface="Calibri"/>
                        </a:rPr>
                        <a:t> </a:t>
                      </a:r>
                      <a:r>
                        <a:rPr sz="700" dirty="0">
                          <a:latin typeface="Calibri"/>
                          <a:cs typeface="Calibri"/>
                        </a:rPr>
                        <a:t>Ticarette</a:t>
                      </a:r>
                      <a:r>
                        <a:rPr sz="700" spc="-5" dirty="0">
                          <a:latin typeface="Calibri"/>
                          <a:cs typeface="Calibri"/>
                        </a:rPr>
                        <a:t> </a:t>
                      </a:r>
                      <a:r>
                        <a:rPr sz="700" dirty="0">
                          <a:latin typeface="Calibri"/>
                          <a:cs typeface="Calibri"/>
                        </a:rPr>
                        <a:t>Risk</a:t>
                      </a:r>
                      <a:r>
                        <a:rPr sz="700" spc="-10" dirty="0">
                          <a:latin typeface="Calibri"/>
                          <a:cs typeface="Calibri"/>
                        </a:rPr>
                        <a:t> Esaslı</a:t>
                      </a:r>
                      <a:endParaRPr sz="700" dirty="0">
                        <a:latin typeface="Calibri"/>
                        <a:cs typeface="Calibri"/>
                      </a:endParaRPr>
                    </a:p>
                    <a:p>
                      <a:pPr marL="67945" marR="299085">
                        <a:lnSpc>
                          <a:spcPts val="969"/>
                        </a:lnSpc>
                        <a:spcBef>
                          <a:spcPts val="15"/>
                        </a:spcBef>
                      </a:pPr>
                      <a:r>
                        <a:rPr sz="700" dirty="0">
                          <a:latin typeface="Calibri"/>
                          <a:cs typeface="Calibri"/>
                        </a:rPr>
                        <a:t>Kontrol</a:t>
                      </a:r>
                      <a:r>
                        <a:rPr sz="700" spc="-35" dirty="0">
                          <a:latin typeface="Calibri"/>
                          <a:cs typeface="Calibri"/>
                        </a:rPr>
                        <a:t> </a:t>
                      </a:r>
                      <a:r>
                        <a:rPr sz="700" dirty="0">
                          <a:latin typeface="Calibri"/>
                          <a:cs typeface="Calibri"/>
                        </a:rPr>
                        <a:t>Sistemi</a:t>
                      </a:r>
                      <a:r>
                        <a:rPr sz="700" spc="-35" dirty="0">
                          <a:latin typeface="Calibri"/>
                          <a:cs typeface="Calibri"/>
                        </a:rPr>
                        <a:t> </a:t>
                      </a:r>
                      <a:r>
                        <a:rPr sz="700" dirty="0">
                          <a:latin typeface="Calibri"/>
                          <a:cs typeface="Calibri"/>
                        </a:rPr>
                        <a:t>Tebliği</a:t>
                      </a:r>
                      <a:r>
                        <a:rPr sz="700" spc="-30" dirty="0">
                          <a:latin typeface="Calibri"/>
                          <a:cs typeface="Calibri"/>
                        </a:rPr>
                        <a:t> </a:t>
                      </a:r>
                      <a:r>
                        <a:rPr sz="700" dirty="0">
                          <a:latin typeface="Calibri"/>
                          <a:cs typeface="Calibri"/>
                        </a:rPr>
                        <a:t>(Ürün</a:t>
                      </a:r>
                      <a:r>
                        <a:rPr sz="700" spc="-25" dirty="0">
                          <a:latin typeface="Calibri"/>
                          <a:cs typeface="Calibri"/>
                        </a:rPr>
                        <a:t> </a:t>
                      </a:r>
                      <a:r>
                        <a:rPr sz="700" dirty="0">
                          <a:latin typeface="Calibri"/>
                          <a:cs typeface="Calibri"/>
                        </a:rPr>
                        <a:t>Güvenliği</a:t>
                      </a:r>
                      <a:r>
                        <a:rPr sz="700" spc="-3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Denetimi:</a:t>
                      </a:r>
                      <a:r>
                        <a:rPr sz="700" spc="-25" dirty="0">
                          <a:latin typeface="Calibri"/>
                          <a:cs typeface="Calibri"/>
                        </a:rPr>
                        <a:t> </a:t>
                      </a:r>
                      <a:r>
                        <a:rPr sz="700" spc="-10" dirty="0">
                          <a:latin typeface="Calibri"/>
                          <a:cs typeface="Calibri"/>
                        </a:rPr>
                        <a:t>2011/53)</a:t>
                      </a:r>
                      <a:r>
                        <a:rPr sz="700" spc="500" dirty="0">
                          <a:latin typeface="Calibri"/>
                          <a:cs typeface="Calibri"/>
                        </a:rPr>
                        <a:t> </a:t>
                      </a:r>
                      <a:r>
                        <a:rPr sz="700" spc="-10" dirty="0">
                          <a:latin typeface="Calibri"/>
                          <a:cs typeface="Calibri"/>
                        </a:rPr>
                        <a:t>çerçevesinde</a:t>
                      </a:r>
                      <a:r>
                        <a:rPr sz="700" spc="5" dirty="0">
                          <a:latin typeface="Calibri"/>
                          <a:cs typeface="Calibri"/>
                        </a:rPr>
                        <a:t> </a:t>
                      </a:r>
                      <a:r>
                        <a:rPr sz="700" dirty="0">
                          <a:latin typeface="Calibri"/>
                          <a:cs typeface="Calibri"/>
                        </a:rPr>
                        <a:t>TAREKS’te</a:t>
                      </a:r>
                      <a:r>
                        <a:rPr sz="700" spc="10" dirty="0">
                          <a:latin typeface="Calibri"/>
                          <a:cs typeface="Calibri"/>
                        </a:rPr>
                        <a:t> </a:t>
                      </a:r>
                      <a:r>
                        <a:rPr sz="700" spc="-10" dirty="0">
                          <a:latin typeface="Calibri"/>
                          <a:cs typeface="Calibri"/>
                        </a:rPr>
                        <a:t>tanımlanması</a:t>
                      </a:r>
                      <a:r>
                        <a:rPr sz="700" dirty="0">
                          <a:latin typeface="Calibri"/>
                          <a:cs typeface="Calibri"/>
                        </a:rPr>
                        <a:t> ve</a:t>
                      </a:r>
                      <a:r>
                        <a:rPr sz="700" spc="5"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TAREKS’te</a:t>
                      </a:r>
                      <a:r>
                        <a:rPr sz="700" spc="10" dirty="0">
                          <a:latin typeface="Calibri"/>
                          <a:cs typeface="Calibri"/>
                        </a:rPr>
                        <a:t> </a:t>
                      </a:r>
                      <a:r>
                        <a:rPr sz="700" spc="-20" dirty="0">
                          <a:latin typeface="Calibri"/>
                          <a:cs typeface="Calibri"/>
                        </a:rPr>
                        <a:t>işlem</a:t>
                      </a:r>
                      <a:endParaRPr sz="700" dirty="0">
                        <a:latin typeface="Calibri"/>
                        <a:cs typeface="Calibri"/>
                      </a:endParaRPr>
                    </a:p>
                    <a:p>
                      <a:pPr marL="67945">
                        <a:lnSpc>
                          <a:spcPts val="950"/>
                        </a:lnSpc>
                      </a:pPr>
                      <a:r>
                        <a:rPr sz="700" spc="-10" dirty="0">
                          <a:latin typeface="Calibri"/>
                          <a:cs typeface="Calibri"/>
                        </a:rPr>
                        <a:t>yapacak</a:t>
                      </a:r>
                      <a:r>
                        <a:rPr sz="700" dirty="0">
                          <a:latin typeface="Calibri"/>
                          <a:cs typeface="Calibri"/>
                        </a:rPr>
                        <a:t> en</a:t>
                      </a:r>
                      <a:r>
                        <a:rPr sz="700" spc="5" dirty="0">
                          <a:latin typeface="Calibri"/>
                          <a:cs typeface="Calibri"/>
                        </a:rPr>
                        <a:t> </a:t>
                      </a:r>
                      <a:r>
                        <a:rPr sz="700" dirty="0">
                          <a:latin typeface="Calibri"/>
                          <a:cs typeface="Calibri"/>
                        </a:rPr>
                        <a:t>az</a:t>
                      </a:r>
                      <a:r>
                        <a:rPr sz="700" spc="20" dirty="0">
                          <a:latin typeface="Calibri"/>
                          <a:cs typeface="Calibri"/>
                        </a:rPr>
                        <a:t> </a:t>
                      </a:r>
                      <a:r>
                        <a:rPr sz="700" dirty="0">
                          <a:latin typeface="Calibri"/>
                          <a:cs typeface="Calibri"/>
                        </a:rPr>
                        <a:t>bir </a:t>
                      </a:r>
                      <a:r>
                        <a:rPr sz="700" spc="-10" dirty="0">
                          <a:latin typeface="Calibri"/>
                          <a:cs typeface="Calibri"/>
                        </a:rPr>
                        <a:t>kullanıcının</a:t>
                      </a:r>
                      <a:r>
                        <a:rPr sz="700" spc="5" dirty="0">
                          <a:latin typeface="Calibri"/>
                          <a:cs typeface="Calibri"/>
                        </a:rPr>
                        <a:t> </a:t>
                      </a:r>
                      <a:r>
                        <a:rPr sz="700" spc="-10" dirty="0">
                          <a:latin typeface="Calibri"/>
                          <a:cs typeface="Calibri"/>
                        </a:rPr>
                        <a:t>yetkilendirilmiş</a:t>
                      </a:r>
                      <a:r>
                        <a:rPr sz="700" spc="10" dirty="0">
                          <a:latin typeface="Calibri"/>
                          <a:cs typeface="Calibri"/>
                        </a:rPr>
                        <a:t> </a:t>
                      </a:r>
                      <a:r>
                        <a:rPr sz="700" dirty="0">
                          <a:latin typeface="Calibri"/>
                          <a:cs typeface="Calibri"/>
                        </a:rPr>
                        <a:t>olması </a:t>
                      </a:r>
                      <a:r>
                        <a:rPr sz="700" spc="-10" dirty="0">
                          <a:latin typeface="Calibri"/>
                          <a:cs typeface="Calibri"/>
                        </a:rPr>
                        <a:t>gerekir.</a:t>
                      </a:r>
                      <a:endParaRPr sz="7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6845" algn="just">
                        <a:lnSpc>
                          <a:spcPts val="950"/>
                        </a:lnSpc>
                      </a:pPr>
                      <a:r>
                        <a:rPr sz="700" dirty="0">
                          <a:latin typeface="Calibri"/>
                          <a:cs typeface="Calibri"/>
                        </a:rPr>
                        <a:t>(2)</a:t>
                      </a:r>
                      <a:r>
                        <a:rPr sz="700" spc="45" dirty="0">
                          <a:latin typeface="Calibri"/>
                          <a:cs typeface="Calibri"/>
                        </a:rPr>
                        <a:t> </a:t>
                      </a:r>
                      <a:r>
                        <a:rPr sz="700" dirty="0">
                          <a:latin typeface="Calibri"/>
                          <a:cs typeface="Calibri"/>
                        </a:rPr>
                        <a:t>Bu</a:t>
                      </a:r>
                      <a:r>
                        <a:rPr sz="700" spc="45" dirty="0">
                          <a:latin typeface="Calibri"/>
                          <a:cs typeface="Calibri"/>
                        </a:rPr>
                        <a:t> </a:t>
                      </a:r>
                      <a:r>
                        <a:rPr sz="700" dirty="0">
                          <a:latin typeface="Calibri"/>
                          <a:cs typeface="Calibri"/>
                        </a:rPr>
                        <a:t>Tebliğ</a:t>
                      </a:r>
                      <a:r>
                        <a:rPr sz="700" spc="55" dirty="0">
                          <a:latin typeface="Calibri"/>
                          <a:cs typeface="Calibri"/>
                        </a:rPr>
                        <a:t> </a:t>
                      </a:r>
                      <a:r>
                        <a:rPr sz="700" dirty="0">
                          <a:latin typeface="Calibri"/>
                          <a:cs typeface="Calibri"/>
                        </a:rPr>
                        <a:t>kapsamı</a:t>
                      </a:r>
                      <a:r>
                        <a:rPr sz="700" spc="45" dirty="0">
                          <a:latin typeface="Calibri"/>
                          <a:cs typeface="Calibri"/>
                        </a:rPr>
                        <a:t> </a:t>
                      </a:r>
                      <a:r>
                        <a:rPr sz="700" dirty="0">
                          <a:latin typeface="Calibri"/>
                          <a:cs typeface="Calibri"/>
                        </a:rPr>
                        <a:t>ürünleri</a:t>
                      </a:r>
                      <a:r>
                        <a:rPr sz="700" spc="45" dirty="0">
                          <a:latin typeface="Calibri"/>
                          <a:cs typeface="Calibri"/>
                        </a:rPr>
                        <a:t> </a:t>
                      </a:r>
                      <a:r>
                        <a:rPr sz="700" dirty="0">
                          <a:latin typeface="Calibri"/>
                          <a:cs typeface="Calibri"/>
                        </a:rPr>
                        <a:t>ithal</a:t>
                      </a:r>
                      <a:r>
                        <a:rPr sz="700" spc="50" dirty="0">
                          <a:latin typeface="Calibri"/>
                          <a:cs typeface="Calibri"/>
                        </a:rPr>
                        <a:t> </a:t>
                      </a:r>
                      <a:r>
                        <a:rPr sz="700" dirty="0">
                          <a:latin typeface="Calibri"/>
                          <a:cs typeface="Calibri"/>
                        </a:rPr>
                        <a:t>etmek</a:t>
                      </a:r>
                      <a:r>
                        <a:rPr sz="700" spc="45" dirty="0">
                          <a:latin typeface="Calibri"/>
                          <a:cs typeface="Calibri"/>
                        </a:rPr>
                        <a:t> </a:t>
                      </a:r>
                      <a:r>
                        <a:rPr sz="700" dirty="0">
                          <a:latin typeface="Calibri"/>
                          <a:cs typeface="Calibri"/>
                        </a:rPr>
                        <a:t>isteyen</a:t>
                      </a:r>
                      <a:r>
                        <a:rPr sz="700" spc="50" dirty="0">
                          <a:latin typeface="Calibri"/>
                          <a:cs typeface="Calibri"/>
                        </a:rPr>
                        <a:t> </a:t>
                      </a:r>
                      <a:r>
                        <a:rPr sz="700" dirty="0">
                          <a:latin typeface="Calibri"/>
                          <a:cs typeface="Calibri"/>
                        </a:rPr>
                        <a:t>firmaların,</a:t>
                      </a:r>
                      <a:r>
                        <a:rPr sz="700" spc="55" dirty="0">
                          <a:latin typeface="Calibri"/>
                          <a:cs typeface="Calibri"/>
                        </a:rPr>
                        <a:t> </a:t>
                      </a:r>
                      <a:r>
                        <a:rPr sz="700" dirty="0">
                          <a:latin typeface="Calibri"/>
                          <a:cs typeface="Calibri"/>
                        </a:rPr>
                        <a:t>8/8/2025</a:t>
                      </a:r>
                      <a:r>
                        <a:rPr sz="700" spc="50" dirty="0">
                          <a:latin typeface="Calibri"/>
                          <a:cs typeface="Calibri"/>
                        </a:rPr>
                        <a:t> </a:t>
                      </a:r>
                      <a:r>
                        <a:rPr sz="700" dirty="0">
                          <a:latin typeface="Calibri"/>
                          <a:cs typeface="Calibri"/>
                        </a:rPr>
                        <a:t>tarihli</a:t>
                      </a:r>
                      <a:r>
                        <a:rPr sz="700" spc="45" dirty="0">
                          <a:latin typeface="Calibri"/>
                          <a:cs typeface="Calibri"/>
                        </a:rPr>
                        <a:t> </a:t>
                      </a:r>
                      <a:r>
                        <a:rPr sz="700" spc="-25" dirty="0">
                          <a:latin typeface="Calibri"/>
                          <a:cs typeface="Calibri"/>
                        </a:rPr>
                        <a:t>ve</a:t>
                      </a:r>
                      <a:endParaRPr sz="700">
                        <a:latin typeface="Calibri"/>
                        <a:cs typeface="Calibri"/>
                      </a:endParaRPr>
                    </a:p>
                    <a:p>
                      <a:pPr marL="156845" marR="146050" algn="just">
                        <a:lnSpc>
                          <a:spcPct val="122100"/>
                        </a:lnSpc>
                      </a:pPr>
                      <a:r>
                        <a:rPr sz="700" dirty="0">
                          <a:latin typeface="Calibri"/>
                          <a:cs typeface="Calibri"/>
                        </a:rPr>
                        <a:t>32980</a:t>
                      </a:r>
                      <a:r>
                        <a:rPr sz="700" spc="30" dirty="0">
                          <a:latin typeface="Calibri"/>
                          <a:cs typeface="Calibri"/>
                        </a:rPr>
                        <a:t> </a:t>
                      </a:r>
                      <a:r>
                        <a:rPr sz="700" dirty="0">
                          <a:latin typeface="Calibri"/>
                          <a:cs typeface="Calibri"/>
                        </a:rPr>
                        <a:t>sayılı</a:t>
                      </a:r>
                      <a:r>
                        <a:rPr sz="700" spc="40" dirty="0">
                          <a:latin typeface="Calibri"/>
                          <a:cs typeface="Calibri"/>
                        </a:rPr>
                        <a:t> </a:t>
                      </a:r>
                      <a:r>
                        <a:rPr sz="700" dirty="0">
                          <a:latin typeface="Calibri"/>
                          <a:cs typeface="Calibri"/>
                        </a:rPr>
                        <a:t>Resmı</a:t>
                      </a:r>
                      <a:r>
                        <a:rPr sz="700" spc="40" dirty="0">
                          <a:latin typeface="Calibri"/>
                          <a:cs typeface="Calibri"/>
                        </a:rPr>
                        <a:t> </a:t>
                      </a:r>
                      <a:r>
                        <a:rPr sz="700" dirty="0">
                          <a:latin typeface="Calibri"/>
                          <a:cs typeface="Calibri"/>
                        </a:rPr>
                        <a:t>Gazete'de</a:t>
                      </a:r>
                      <a:r>
                        <a:rPr sz="700" spc="40" dirty="0">
                          <a:latin typeface="Calibri"/>
                          <a:cs typeface="Calibri"/>
                        </a:rPr>
                        <a:t> </a:t>
                      </a:r>
                      <a:r>
                        <a:rPr sz="700" dirty="0">
                          <a:latin typeface="Calibri"/>
                          <a:cs typeface="Calibri"/>
                        </a:rPr>
                        <a:t>yayımlanan</a:t>
                      </a:r>
                      <a:r>
                        <a:rPr sz="700" spc="40" dirty="0">
                          <a:latin typeface="Calibri"/>
                          <a:cs typeface="Calibri"/>
                        </a:rPr>
                        <a:t> </a:t>
                      </a:r>
                      <a:r>
                        <a:rPr sz="700" dirty="0">
                          <a:latin typeface="Calibri"/>
                          <a:cs typeface="Calibri"/>
                        </a:rPr>
                        <a:t>Dış</a:t>
                      </a:r>
                      <a:r>
                        <a:rPr sz="700" spc="35" dirty="0">
                          <a:latin typeface="Calibri"/>
                          <a:cs typeface="Calibri"/>
                        </a:rPr>
                        <a:t> </a:t>
                      </a:r>
                      <a:r>
                        <a:rPr sz="700" dirty="0">
                          <a:latin typeface="Calibri"/>
                          <a:cs typeface="Calibri"/>
                        </a:rPr>
                        <a:t>Ticarette</a:t>
                      </a:r>
                      <a:r>
                        <a:rPr sz="700" spc="40" dirty="0">
                          <a:latin typeface="Calibri"/>
                          <a:cs typeface="Calibri"/>
                        </a:rPr>
                        <a:t> </a:t>
                      </a:r>
                      <a:r>
                        <a:rPr sz="700" dirty="0">
                          <a:latin typeface="Calibri"/>
                          <a:cs typeface="Calibri"/>
                        </a:rPr>
                        <a:t>Risk</a:t>
                      </a:r>
                      <a:r>
                        <a:rPr sz="700" spc="40" dirty="0">
                          <a:latin typeface="Calibri"/>
                          <a:cs typeface="Calibri"/>
                        </a:rPr>
                        <a:t> </a:t>
                      </a:r>
                      <a:r>
                        <a:rPr sz="700" dirty="0">
                          <a:latin typeface="Calibri"/>
                          <a:cs typeface="Calibri"/>
                        </a:rPr>
                        <a:t>Esaslı</a:t>
                      </a:r>
                      <a:r>
                        <a:rPr sz="700" spc="40" dirty="0">
                          <a:latin typeface="Calibri"/>
                          <a:cs typeface="Calibri"/>
                        </a:rPr>
                        <a:t> </a:t>
                      </a:r>
                      <a:r>
                        <a:rPr sz="700" dirty="0">
                          <a:latin typeface="Calibri"/>
                          <a:cs typeface="Calibri"/>
                        </a:rPr>
                        <a:t>Kontrol</a:t>
                      </a:r>
                      <a:r>
                        <a:rPr sz="700" spc="50" dirty="0">
                          <a:latin typeface="Calibri"/>
                          <a:cs typeface="Calibri"/>
                        </a:rPr>
                        <a:t> </a:t>
                      </a:r>
                      <a:r>
                        <a:rPr sz="700" spc="-10" dirty="0">
                          <a:latin typeface="Calibri"/>
                          <a:cs typeface="Calibri"/>
                        </a:rPr>
                        <a:t>Sistemi</a:t>
                      </a:r>
                      <a:r>
                        <a:rPr sz="700" spc="500" dirty="0">
                          <a:latin typeface="Calibri"/>
                          <a:cs typeface="Calibri"/>
                        </a:rPr>
                        <a:t> </a:t>
                      </a:r>
                      <a:r>
                        <a:rPr sz="700" dirty="0">
                          <a:latin typeface="Calibri"/>
                          <a:cs typeface="Calibri"/>
                        </a:rPr>
                        <a:t>Hakkında</a:t>
                      </a:r>
                      <a:r>
                        <a:rPr sz="700" spc="80" dirty="0">
                          <a:latin typeface="Calibri"/>
                          <a:cs typeface="Calibri"/>
                        </a:rPr>
                        <a:t> </a:t>
                      </a:r>
                      <a:r>
                        <a:rPr sz="700" dirty="0">
                          <a:latin typeface="Calibri"/>
                          <a:cs typeface="Calibri"/>
                        </a:rPr>
                        <a:t>Tebliğ</a:t>
                      </a:r>
                      <a:r>
                        <a:rPr sz="700" spc="90" dirty="0">
                          <a:latin typeface="Calibri"/>
                          <a:cs typeface="Calibri"/>
                        </a:rPr>
                        <a:t> </a:t>
                      </a:r>
                      <a:r>
                        <a:rPr sz="700" dirty="0">
                          <a:latin typeface="Calibri"/>
                          <a:cs typeface="Calibri"/>
                        </a:rPr>
                        <a:t>(Ürün</a:t>
                      </a:r>
                      <a:r>
                        <a:rPr sz="700" spc="85" dirty="0">
                          <a:latin typeface="Calibri"/>
                          <a:cs typeface="Calibri"/>
                        </a:rPr>
                        <a:t> </a:t>
                      </a:r>
                      <a:r>
                        <a:rPr sz="700" dirty="0">
                          <a:latin typeface="Calibri"/>
                          <a:cs typeface="Calibri"/>
                        </a:rPr>
                        <a:t>Güvenliği</a:t>
                      </a:r>
                      <a:r>
                        <a:rPr sz="700" spc="75" dirty="0">
                          <a:latin typeface="Calibri"/>
                          <a:cs typeface="Calibri"/>
                        </a:rPr>
                        <a:t> </a:t>
                      </a:r>
                      <a:r>
                        <a:rPr sz="700" dirty="0">
                          <a:latin typeface="Calibri"/>
                          <a:cs typeface="Calibri"/>
                        </a:rPr>
                        <a:t>ve</a:t>
                      </a:r>
                      <a:r>
                        <a:rPr sz="700" spc="95" dirty="0">
                          <a:latin typeface="Calibri"/>
                          <a:cs typeface="Calibri"/>
                        </a:rPr>
                        <a:t> </a:t>
                      </a:r>
                      <a:r>
                        <a:rPr sz="700" dirty="0">
                          <a:latin typeface="Calibri"/>
                          <a:cs typeface="Calibri"/>
                        </a:rPr>
                        <a:t>Denetimi:</a:t>
                      </a:r>
                      <a:r>
                        <a:rPr sz="700" spc="85" dirty="0">
                          <a:latin typeface="Calibri"/>
                          <a:cs typeface="Calibri"/>
                        </a:rPr>
                        <a:t> </a:t>
                      </a:r>
                      <a:r>
                        <a:rPr sz="700" dirty="0">
                          <a:latin typeface="Calibri"/>
                          <a:cs typeface="Calibri"/>
                        </a:rPr>
                        <a:t>2025/28)</a:t>
                      </a:r>
                      <a:r>
                        <a:rPr sz="700" spc="75" dirty="0">
                          <a:latin typeface="Calibri"/>
                          <a:cs typeface="Calibri"/>
                        </a:rPr>
                        <a:t> </a:t>
                      </a:r>
                      <a:r>
                        <a:rPr sz="700" dirty="0">
                          <a:latin typeface="Calibri"/>
                          <a:cs typeface="Calibri"/>
                        </a:rPr>
                        <a:t>çerçevesinde</a:t>
                      </a:r>
                      <a:r>
                        <a:rPr sz="700" spc="95" dirty="0">
                          <a:latin typeface="Calibri"/>
                          <a:cs typeface="Calibri"/>
                        </a:rPr>
                        <a:t> </a:t>
                      </a:r>
                      <a:r>
                        <a:rPr sz="700" spc="-10" dirty="0">
                          <a:latin typeface="Calibri"/>
                          <a:cs typeface="Calibri"/>
                        </a:rPr>
                        <a:t>TAREKS'te</a:t>
                      </a:r>
                      <a:r>
                        <a:rPr sz="700" spc="500" dirty="0">
                          <a:latin typeface="Calibri"/>
                          <a:cs typeface="Calibri"/>
                        </a:rPr>
                        <a:t> </a:t>
                      </a:r>
                      <a:r>
                        <a:rPr sz="700" spc="-10" dirty="0">
                          <a:latin typeface="Calibri"/>
                          <a:cs typeface="Calibri"/>
                        </a:rPr>
                        <a:t>tanımlanması </a:t>
                      </a:r>
                      <a:r>
                        <a:rPr sz="700" dirty="0">
                          <a:latin typeface="Calibri"/>
                          <a:cs typeface="Calibri"/>
                        </a:rPr>
                        <a:t>ve</a:t>
                      </a:r>
                      <a:r>
                        <a:rPr sz="700" spc="-10" dirty="0">
                          <a:latin typeface="Calibri"/>
                          <a:cs typeface="Calibri"/>
                        </a:rPr>
                        <a:t> </a:t>
                      </a:r>
                      <a:r>
                        <a:rPr sz="700" dirty="0">
                          <a:latin typeface="Calibri"/>
                          <a:cs typeface="Calibri"/>
                        </a:rPr>
                        <a:t>firma adına</a:t>
                      </a:r>
                      <a:r>
                        <a:rPr sz="700" spc="-5" dirty="0">
                          <a:latin typeface="Calibri"/>
                          <a:cs typeface="Calibri"/>
                        </a:rPr>
                        <a:t> </a:t>
                      </a:r>
                      <a:r>
                        <a:rPr sz="700" dirty="0">
                          <a:latin typeface="Calibri"/>
                          <a:cs typeface="Calibri"/>
                        </a:rPr>
                        <a:t>TAREKS'te</a:t>
                      </a:r>
                      <a:r>
                        <a:rPr sz="700" spc="-5" dirty="0">
                          <a:latin typeface="Calibri"/>
                          <a:cs typeface="Calibri"/>
                        </a:rPr>
                        <a:t> </a:t>
                      </a:r>
                      <a:r>
                        <a:rPr sz="700" dirty="0">
                          <a:latin typeface="Calibri"/>
                          <a:cs typeface="Calibri"/>
                        </a:rPr>
                        <a:t>işlem yapacak</a:t>
                      </a:r>
                      <a:r>
                        <a:rPr sz="700" spc="-5" dirty="0">
                          <a:latin typeface="Calibri"/>
                          <a:cs typeface="Calibri"/>
                        </a:rPr>
                        <a:t> </a:t>
                      </a:r>
                      <a:r>
                        <a:rPr sz="700" dirty="0">
                          <a:latin typeface="Calibri"/>
                          <a:cs typeface="Calibri"/>
                        </a:rPr>
                        <a:t>en</a:t>
                      </a:r>
                      <a:r>
                        <a:rPr sz="700" spc="-10" dirty="0">
                          <a:latin typeface="Calibri"/>
                          <a:cs typeface="Calibri"/>
                        </a:rPr>
                        <a:t> </a:t>
                      </a:r>
                      <a:r>
                        <a:rPr sz="700" dirty="0">
                          <a:latin typeface="Calibri"/>
                          <a:cs typeface="Calibri"/>
                        </a:rPr>
                        <a:t>az bir</a:t>
                      </a:r>
                      <a:r>
                        <a:rPr sz="700" spc="5" dirty="0">
                          <a:latin typeface="Calibri"/>
                          <a:cs typeface="Calibri"/>
                        </a:rPr>
                        <a:t> </a:t>
                      </a:r>
                      <a:r>
                        <a:rPr sz="700" dirty="0">
                          <a:latin typeface="Calibri"/>
                          <a:cs typeface="Calibri"/>
                        </a:rPr>
                        <a:t>firma</a:t>
                      </a:r>
                      <a:r>
                        <a:rPr sz="700" spc="-5" dirty="0">
                          <a:latin typeface="Calibri"/>
                          <a:cs typeface="Calibri"/>
                        </a:rPr>
                        <a:t> </a:t>
                      </a:r>
                      <a:r>
                        <a:rPr sz="700" spc="-10" dirty="0">
                          <a:latin typeface="Calibri"/>
                          <a:cs typeface="Calibri"/>
                        </a:rPr>
                        <a:t>kullanıcısının</a:t>
                      </a:r>
                      <a:r>
                        <a:rPr sz="700" spc="500" dirty="0">
                          <a:latin typeface="Calibri"/>
                          <a:cs typeface="Calibri"/>
                        </a:rPr>
                        <a:t> </a:t>
                      </a:r>
                      <a:r>
                        <a:rPr sz="700" spc="-10" dirty="0">
                          <a:latin typeface="Calibri"/>
                          <a:cs typeface="Calibri"/>
                        </a:rPr>
                        <a:t>yetkilendirilmiş</a:t>
                      </a:r>
                      <a:r>
                        <a:rPr sz="700" spc="20" dirty="0">
                          <a:latin typeface="Calibri"/>
                          <a:cs typeface="Calibri"/>
                        </a:rPr>
                        <a:t> </a:t>
                      </a:r>
                      <a:r>
                        <a:rPr sz="700" dirty="0">
                          <a:latin typeface="Calibri"/>
                          <a:cs typeface="Calibri"/>
                        </a:rPr>
                        <a:t>olması</a:t>
                      </a:r>
                      <a:r>
                        <a:rPr sz="700" spc="15" dirty="0">
                          <a:latin typeface="Calibri"/>
                          <a:cs typeface="Calibri"/>
                        </a:rPr>
                        <a:t> </a:t>
                      </a:r>
                      <a:r>
                        <a:rPr sz="700" spc="-10" dirty="0">
                          <a:latin typeface="Calibri"/>
                          <a:cs typeface="Calibri"/>
                        </a:rPr>
                        <a:t>gerekir.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461231">
                <a:tc>
                  <a:txBody>
                    <a:bodyPr/>
                    <a:lstStyle/>
                    <a:p>
                      <a:pPr marL="68580" marR="1306830">
                        <a:lnSpc>
                          <a:spcPts val="969"/>
                        </a:lnSpc>
                        <a:spcBef>
                          <a:spcPts val="5"/>
                        </a:spcBef>
                      </a:pPr>
                      <a:r>
                        <a:rPr sz="1100" b="1" dirty="0">
                          <a:latin typeface="Calibri"/>
                          <a:cs typeface="Calibri"/>
                        </a:rPr>
                        <a:t>Kapsam</a:t>
                      </a:r>
                      <a:r>
                        <a:rPr sz="1100" b="1" spc="-30" dirty="0">
                          <a:latin typeface="Calibri"/>
                          <a:cs typeface="Calibri"/>
                        </a:rPr>
                        <a:t> </a:t>
                      </a:r>
                      <a:r>
                        <a:rPr sz="1100" b="1" spc="-20" dirty="0">
                          <a:latin typeface="Calibri"/>
                          <a:cs typeface="Calibri"/>
                        </a:rPr>
                        <a:t>dışı</a:t>
                      </a:r>
                      <a:r>
                        <a:rPr sz="1100" b="1" spc="500" dirty="0">
                          <a:latin typeface="Calibri"/>
                          <a:cs typeface="Calibri"/>
                        </a:rPr>
                        <a:t> </a:t>
                      </a:r>
                      <a:r>
                        <a:rPr sz="1100" b="1" dirty="0">
                          <a:latin typeface="Calibri"/>
                          <a:cs typeface="Calibri"/>
                        </a:rPr>
                        <a:t>MADDE</a:t>
                      </a:r>
                      <a:r>
                        <a:rPr sz="1100" b="1" spc="-10" dirty="0">
                          <a:latin typeface="Calibri"/>
                          <a:cs typeface="Calibri"/>
                        </a:rPr>
                        <a:t> </a:t>
                      </a:r>
                      <a:r>
                        <a:rPr sz="1100" b="1" spc="-50" dirty="0">
                          <a:latin typeface="Calibri"/>
                          <a:cs typeface="Calibri"/>
                        </a:rPr>
                        <a:t>7</a:t>
                      </a:r>
                      <a:endParaRPr sz="11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69875">
                        <a:lnSpc>
                          <a:spcPts val="969"/>
                        </a:lnSpc>
                        <a:spcBef>
                          <a:spcPts val="5"/>
                        </a:spcBef>
                      </a:pPr>
                      <a:r>
                        <a:rPr sz="700" dirty="0">
                          <a:latin typeface="Calibri"/>
                          <a:cs typeface="Calibri"/>
                        </a:rPr>
                        <a:t>(2)</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dirty="0">
                          <a:latin typeface="Calibri"/>
                          <a:cs typeface="Calibri"/>
                        </a:rPr>
                        <a:t>idaresi</a:t>
                      </a:r>
                      <a:r>
                        <a:rPr sz="700" spc="10" dirty="0">
                          <a:latin typeface="Calibri"/>
                          <a:cs typeface="Calibri"/>
                        </a:rPr>
                        <a:t> </a:t>
                      </a:r>
                      <a:r>
                        <a:rPr sz="700" spc="-10" dirty="0">
                          <a:latin typeface="Calibri"/>
                          <a:cs typeface="Calibri"/>
                        </a:rPr>
                        <a:t>tarafından</a:t>
                      </a:r>
                      <a:r>
                        <a:rPr sz="700" dirty="0">
                          <a:latin typeface="Calibri"/>
                          <a:cs typeface="Calibri"/>
                        </a:rPr>
                        <a:t> başvuru</a:t>
                      </a:r>
                      <a:r>
                        <a:rPr sz="700" spc="-5" dirty="0">
                          <a:latin typeface="Calibri"/>
                          <a:cs typeface="Calibri"/>
                        </a:rPr>
                        <a:t> </a:t>
                      </a:r>
                      <a:r>
                        <a:rPr sz="700" spc="-10" dirty="0">
                          <a:latin typeface="Calibri"/>
                          <a:cs typeface="Calibri"/>
                        </a:rPr>
                        <a:t>konusu</a:t>
                      </a:r>
                      <a:r>
                        <a:rPr sz="700" dirty="0">
                          <a:latin typeface="Calibri"/>
                          <a:cs typeface="Calibri"/>
                        </a:rPr>
                        <a:t> </a:t>
                      </a:r>
                      <a:r>
                        <a:rPr sz="700" spc="-10" dirty="0">
                          <a:latin typeface="Calibri"/>
                          <a:cs typeface="Calibri"/>
                        </a:rPr>
                        <a:t>ithalat</a:t>
                      </a:r>
                      <a:r>
                        <a:rPr sz="700" spc="-5" dirty="0">
                          <a:latin typeface="Calibri"/>
                          <a:cs typeface="Calibri"/>
                        </a:rPr>
                        <a:t> </a:t>
                      </a:r>
                      <a:r>
                        <a:rPr sz="700" spc="-10" dirty="0">
                          <a:latin typeface="Calibri"/>
                          <a:cs typeface="Calibri"/>
                        </a:rPr>
                        <a:t>partisinin</a:t>
                      </a:r>
                      <a:r>
                        <a:rPr sz="700" spc="-5" dirty="0">
                          <a:latin typeface="Calibri"/>
                          <a:cs typeface="Calibri"/>
                        </a:rPr>
                        <a:t> </a:t>
                      </a:r>
                      <a:r>
                        <a:rPr sz="700" spc="-25" dirty="0">
                          <a:latin typeface="Calibri"/>
                          <a:cs typeface="Calibri"/>
                        </a:rPr>
                        <a:t>bu</a:t>
                      </a:r>
                      <a:r>
                        <a:rPr sz="700" spc="500" dirty="0">
                          <a:latin typeface="Calibri"/>
                          <a:cs typeface="Calibri"/>
                        </a:rPr>
                        <a:t> </a:t>
                      </a:r>
                      <a:r>
                        <a:rPr sz="700" dirty="0">
                          <a:latin typeface="Calibri"/>
                          <a:cs typeface="Calibri"/>
                        </a:rPr>
                        <a:t>Tebliğ</a:t>
                      </a:r>
                      <a:r>
                        <a:rPr sz="700" spc="10" dirty="0">
                          <a:latin typeface="Calibri"/>
                          <a:cs typeface="Calibri"/>
                        </a:rPr>
                        <a:t> </a:t>
                      </a:r>
                      <a:r>
                        <a:rPr sz="700" spc="-10" dirty="0">
                          <a:latin typeface="Calibri"/>
                          <a:cs typeface="Calibri"/>
                        </a:rPr>
                        <a:t>kapsamında</a:t>
                      </a:r>
                      <a:r>
                        <a:rPr sz="700" spc="10"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aldığına</a:t>
                      </a:r>
                      <a:r>
                        <a:rPr sz="700" spc="5" dirty="0">
                          <a:latin typeface="Calibri"/>
                          <a:cs typeface="Calibri"/>
                        </a:rPr>
                        <a:t> </a:t>
                      </a:r>
                      <a:r>
                        <a:rPr sz="700" dirty="0">
                          <a:latin typeface="Calibri"/>
                          <a:cs typeface="Calibri"/>
                        </a:rPr>
                        <a:t>karar</a:t>
                      </a:r>
                      <a:r>
                        <a:rPr sz="700" spc="20" dirty="0">
                          <a:latin typeface="Calibri"/>
                          <a:cs typeface="Calibri"/>
                        </a:rPr>
                        <a:t> </a:t>
                      </a:r>
                      <a:r>
                        <a:rPr sz="700" spc="-10" dirty="0">
                          <a:latin typeface="Calibri"/>
                          <a:cs typeface="Calibri"/>
                        </a:rPr>
                        <a:t>verilmesi</a:t>
                      </a:r>
                      <a:r>
                        <a:rPr sz="700" spc="5" dirty="0">
                          <a:latin typeface="Calibri"/>
                          <a:cs typeface="Calibri"/>
                        </a:rPr>
                        <a:t> </a:t>
                      </a:r>
                      <a:r>
                        <a:rPr sz="700" spc="-10" dirty="0">
                          <a:latin typeface="Calibri"/>
                          <a:cs typeface="Calibri"/>
                        </a:rPr>
                        <a:t>durumunda,</a:t>
                      </a:r>
                      <a:r>
                        <a:rPr sz="700" spc="15" dirty="0">
                          <a:latin typeface="Calibri"/>
                          <a:cs typeface="Calibri"/>
                        </a:rPr>
                        <a:t> </a:t>
                      </a:r>
                      <a:r>
                        <a:rPr sz="700" spc="-10" dirty="0">
                          <a:latin typeface="Calibri"/>
                          <a:cs typeface="Calibri"/>
                        </a:rPr>
                        <a:t>kapsam</a:t>
                      </a:r>
                      <a:endParaRPr sz="700" dirty="0">
                        <a:latin typeface="Calibri"/>
                        <a:cs typeface="Calibri"/>
                      </a:endParaRPr>
                    </a:p>
                    <a:p>
                      <a:pPr marL="67945" marR="181610">
                        <a:lnSpc>
                          <a:spcPts val="969"/>
                        </a:lnSpc>
                      </a:pPr>
                      <a:r>
                        <a:rPr sz="700" spc="-10" dirty="0">
                          <a:latin typeface="Calibri"/>
                          <a:cs typeface="Calibri"/>
                        </a:rPr>
                        <a:t>değerlendirmesi</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denetim</a:t>
                      </a:r>
                      <a:r>
                        <a:rPr sz="700" spc="20" dirty="0">
                          <a:latin typeface="Calibri"/>
                          <a:cs typeface="Calibri"/>
                        </a:rPr>
                        <a:t> </a:t>
                      </a:r>
                      <a:r>
                        <a:rPr sz="700" spc="-10" dirty="0">
                          <a:latin typeface="Calibri"/>
                          <a:cs typeface="Calibri"/>
                        </a:rPr>
                        <a:t>biriminin</a:t>
                      </a:r>
                      <a:r>
                        <a:rPr sz="700" spc="15" dirty="0">
                          <a:latin typeface="Calibri"/>
                          <a:cs typeface="Calibri"/>
                        </a:rPr>
                        <a:t> </a:t>
                      </a:r>
                      <a:r>
                        <a:rPr sz="700" dirty="0">
                          <a:latin typeface="Calibri"/>
                          <a:cs typeface="Calibri"/>
                        </a:rPr>
                        <a:t>teknik</a:t>
                      </a:r>
                      <a:r>
                        <a:rPr sz="700" spc="10" dirty="0">
                          <a:latin typeface="Calibri"/>
                          <a:cs typeface="Calibri"/>
                        </a:rPr>
                        <a:t> </a:t>
                      </a:r>
                      <a:r>
                        <a:rPr sz="700" spc="-10" dirty="0">
                          <a:latin typeface="Calibri"/>
                          <a:cs typeface="Calibri"/>
                        </a:rPr>
                        <a:t>incelemesi</a:t>
                      </a:r>
                      <a:r>
                        <a:rPr sz="700" spc="10" dirty="0">
                          <a:latin typeface="Calibri"/>
                          <a:cs typeface="Calibri"/>
                        </a:rPr>
                        <a:t> </a:t>
                      </a:r>
                      <a:r>
                        <a:rPr sz="700" spc="-10" dirty="0">
                          <a:latin typeface="Calibri"/>
                          <a:cs typeface="Calibri"/>
                        </a:rPr>
                        <a:t>neticesinde</a:t>
                      </a:r>
                      <a:r>
                        <a:rPr sz="700" spc="10" dirty="0">
                          <a:latin typeface="Calibri"/>
                          <a:cs typeface="Calibri"/>
                        </a:rPr>
                        <a:t> </a:t>
                      </a:r>
                      <a:r>
                        <a:rPr sz="700" spc="-25" dirty="0">
                          <a:latin typeface="Calibri"/>
                          <a:cs typeface="Calibri"/>
                        </a:rPr>
                        <a:t>de</a:t>
                      </a:r>
                      <a:r>
                        <a:rPr sz="700" spc="500" dirty="0">
                          <a:latin typeface="Calibri"/>
                          <a:cs typeface="Calibri"/>
                        </a:rPr>
                        <a:t> </a:t>
                      </a:r>
                      <a:r>
                        <a:rPr sz="700" spc="-10" dirty="0">
                          <a:latin typeface="Calibri"/>
                          <a:cs typeface="Calibri"/>
                        </a:rPr>
                        <a:t>belirlenebilir.</a:t>
                      </a:r>
                      <a:endParaRPr sz="7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06722">
                <a:tc>
                  <a:txBody>
                    <a:bodyPr/>
                    <a:lstStyle/>
                    <a:p>
                      <a:pPr marL="68580" marR="59690">
                        <a:lnSpc>
                          <a:spcPts val="1080"/>
                        </a:lnSpc>
                        <a:spcBef>
                          <a:spcPts val="25"/>
                        </a:spcBef>
                      </a:pPr>
                      <a:r>
                        <a:rPr sz="1100" b="1" spc="-10" dirty="0">
                          <a:latin typeface="Calibri"/>
                          <a:cs typeface="Calibri"/>
                        </a:rPr>
                        <a:t>TAREKS</a:t>
                      </a:r>
                      <a:r>
                        <a:rPr sz="1100" b="1" spc="25" dirty="0">
                          <a:latin typeface="Calibri"/>
                          <a:cs typeface="Calibri"/>
                        </a:rPr>
                        <a:t> </a:t>
                      </a:r>
                      <a:r>
                        <a:rPr sz="1100" b="1" spc="-10" dirty="0">
                          <a:latin typeface="Calibri"/>
                          <a:cs typeface="Calibri"/>
                        </a:rPr>
                        <a:t>referans</a:t>
                      </a:r>
                      <a:r>
                        <a:rPr sz="1100" b="1" spc="15" dirty="0">
                          <a:latin typeface="Calibri"/>
                          <a:cs typeface="Calibri"/>
                        </a:rPr>
                        <a:t> </a:t>
                      </a:r>
                      <a:r>
                        <a:rPr sz="1100" b="1" spc="-10" dirty="0">
                          <a:latin typeface="Calibri"/>
                          <a:cs typeface="Calibri"/>
                        </a:rPr>
                        <a:t>numarasının</a:t>
                      </a:r>
                      <a:r>
                        <a:rPr sz="1100" b="1" spc="30" dirty="0">
                          <a:latin typeface="Calibri"/>
                          <a:cs typeface="Calibri"/>
                        </a:rPr>
                        <a:t> </a:t>
                      </a:r>
                      <a:r>
                        <a:rPr sz="1100" b="1" spc="-10" dirty="0">
                          <a:latin typeface="Calibri"/>
                          <a:cs typeface="Calibri"/>
                        </a:rPr>
                        <a:t>gümrüklere</a:t>
                      </a:r>
                      <a:r>
                        <a:rPr sz="1100" b="1" spc="500" dirty="0">
                          <a:latin typeface="Calibri"/>
                          <a:cs typeface="Calibri"/>
                        </a:rPr>
                        <a:t> </a:t>
                      </a:r>
                      <a:r>
                        <a:rPr sz="1100" b="1" spc="-10" dirty="0">
                          <a:latin typeface="Calibri"/>
                          <a:cs typeface="Calibri"/>
                        </a:rPr>
                        <a:t>beyanı</a:t>
                      </a:r>
                      <a:endParaRPr sz="1100">
                        <a:latin typeface="Calibri"/>
                        <a:cs typeface="Calibri"/>
                      </a:endParaRPr>
                    </a:p>
                    <a:p>
                      <a:pPr marL="68580">
                        <a:lnSpc>
                          <a:spcPts val="930"/>
                        </a:lnSpc>
                      </a:pPr>
                      <a:r>
                        <a:rPr sz="1100" b="1" dirty="0">
                          <a:latin typeface="Calibri"/>
                          <a:cs typeface="Calibri"/>
                        </a:rPr>
                        <a:t>MADDE</a:t>
                      </a:r>
                      <a:r>
                        <a:rPr sz="1100" b="1" spc="-10" dirty="0">
                          <a:latin typeface="Calibri"/>
                          <a:cs typeface="Calibri"/>
                        </a:rPr>
                        <a:t> </a:t>
                      </a:r>
                      <a:r>
                        <a:rPr sz="1100" b="1" spc="-25" dirty="0">
                          <a:latin typeface="Calibri"/>
                          <a:cs typeface="Calibri"/>
                        </a:rPr>
                        <a:t>11</a:t>
                      </a:r>
                      <a:endParaRPr sz="110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00330">
                        <a:lnSpc>
                          <a:spcPts val="969"/>
                        </a:lnSpc>
                        <a:spcBef>
                          <a:spcPts val="5"/>
                        </a:spcBef>
                      </a:pPr>
                      <a:r>
                        <a:rPr sz="700" dirty="0">
                          <a:latin typeface="Calibri"/>
                          <a:cs typeface="Calibri"/>
                        </a:rPr>
                        <a:t>(4)</a:t>
                      </a:r>
                      <a:r>
                        <a:rPr sz="700" spc="-15"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idarelerine</a:t>
                      </a:r>
                      <a:r>
                        <a:rPr sz="700" spc="-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0" dirty="0">
                          <a:latin typeface="Calibri"/>
                          <a:cs typeface="Calibri"/>
                        </a:rPr>
                        <a:t> </a:t>
                      </a:r>
                      <a:r>
                        <a:rPr sz="700" dirty="0">
                          <a:latin typeface="Calibri"/>
                          <a:cs typeface="Calibri"/>
                        </a:rPr>
                        <a:t>olarak</a:t>
                      </a:r>
                      <a:r>
                        <a:rPr sz="700" spc="-20" dirty="0">
                          <a:latin typeface="Calibri"/>
                          <a:cs typeface="Calibri"/>
                        </a:rPr>
                        <a:t> </a:t>
                      </a:r>
                      <a:r>
                        <a:rPr sz="700" spc="-10" dirty="0">
                          <a:latin typeface="Calibri"/>
                          <a:cs typeface="Calibri"/>
                        </a:rPr>
                        <a:t>beyan</a:t>
                      </a:r>
                      <a:r>
                        <a:rPr sz="700" spc="-15" dirty="0">
                          <a:latin typeface="Calibri"/>
                          <a:cs typeface="Calibri"/>
                        </a:rPr>
                        <a:t> </a:t>
                      </a:r>
                      <a:r>
                        <a:rPr sz="700" dirty="0">
                          <a:latin typeface="Calibri"/>
                          <a:cs typeface="Calibri"/>
                        </a:rPr>
                        <a:t>edilen</a:t>
                      </a:r>
                      <a:r>
                        <a:rPr sz="700" spc="-15" dirty="0">
                          <a:latin typeface="Calibri"/>
                          <a:cs typeface="Calibri"/>
                        </a:rPr>
                        <a:t> </a:t>
                      </a:r>
                      <a:r>
                        <a:rPr sz="700" spc="-10" dirty="0">
                          <a:latin typeface="Calibri"/>
                          <a:cs typeface="Calibri"/>
                        </a:rPr>
                        <a:t>ürünlerin</a:t>
                      </a:r>
                      <a:r>
                        <a:rPr sz="700" spc="500" dirty="0">
                          <a:latin typeface="Calibri"/>
                          <a:cs typeface="Calibri"/>
                        </a:rPr>
                        <a:t> </a:t>
                      </a:r>
                      <a:r>
                        <a:rPr sz="700" spc="-10" dirty="0">
                          <a:latin typeface="Calibri"/>
                          <a:cs typeface="Calibri"/>
                        </a:rPr>
                        <a:t>ithalatında,</a:t>
                      </a:r>
                      <a:r>
                        <a:rPr sz="700" spc="30" dirty="0">
                          <a:latin typeface="Calibri"/>
                          <a:cs typeface="Calibri"/>
                        </a:rPr>
                        <a:t> </a:t>
                      </a:r>
                      <a:r>
                        <a:rPr sz="700" dirty="0">
                          <a:latin typeface="Calibri"/>
                          <a:cs typeface="Calibri"/>
                        </a:rPr>
                        <a:t>18010099252013015773484</a:t>
                      </a:r>
                      <a:r>
                        <a:rPr sz="700" spc="20" dirty="0">
                          <a:latin typeface="Calibri"/>
                          <a:cs typeface="Calibri"/>
                        </a:rPr>
                        <a:t> </a:t>
                      </a:r>
                      <a:r>
                        <a:rPr sz="700" spc="-10" dirty="0">
                          <a:latin typeface="Calibri"/>
                          <a:cs typeface="Calibri"/>
                        </a:rPr>
                        <a:t>olarak</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23</a:t>
                      </a:r>
                      <a:r>
                        <a:rPr sz="700" spc="25" dirty="0">
                          <a:latin typeface="Calibri"/>
                          <a:cs typeface="Calibri"/>
                        </a:rPr>
                        <a:t> </a:t>
                      </a:r>
                      <a:r>
                        <a:rPr sz="700" spc="-10" dirty="0">
                          <a:latin typeface="Calibri"/>
                          <a:cs typeface="Calibri"/>
                        </a:rPr>
                        <a:t>haneli</a:t>
                      </a:r>
                      <a:r>
                        <a:rPr sz="700" spc="500" dirty="0">
                          <a:latin typeface="Calibri"/>
                          <a:cs typeface="Calibri"/>
                        </a:rPr>
                        <a:t> </a:t>
                      </a:r>
                      <a:r>
                        <a:rPr sz="700" dirty="0">
                          <a:latin typeface="Calibri"/>
                          <a:cs typeface="Calibri"/>
                        </a:rPr>
                        <a:t>TAREKS</a:t>
                      </a:r>
                      <a:r>
                        <a:rPr sz="700" spc="15" dirty="0">
                          <a:latin typeface="Calibri"/>
                          <a:cs typeface="Calibri"/>
                        </a:rPr>
                        <a:t> </a:t>
                      </a:r>
                      <a:r>
                        <a:rPr sz="700" spc="-10" dirty="0">
                          <a:latin typeface="Calibri"/>
                          <a:cs typeface="Calibri"/>
                        </a:rPr>
                        <a:t>referans</a:t>
                      </a:r>
                      <a:r>
                        <a:rPr sz="700" spc="15" dirty="0">
                          <a:latin typeface="Calibri"/>
                          <a:cs typeface="Calibri"/>
                        </a:rPr>
                        <a:t> </a:t>
                      </a:r>
                      <a:r>
                        <a:rPr sz="700" spc="-10" dirty="0">
                          <a:latin typeface="Calibri"/>
                          <a:cs typeface="Calibri"/>
                        </a:rPr>
                        <a:t>numarası,</a:t>
                      </a:r>
                      <a:r>
                        <a:rPr sz="700" spc="20"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beyannamesinin</a:t>
                      </a:r>
                      <a:r>
                        <a:rPr sz="700" spc="15" dirty="0">
                          <a:latin typeface="Calibri"/>
                          <a:cs typeface="Calibri"/>
                        </a:rPr>
                        <a:t> </a:t>
                      </a:r>
                      <a:r>
                        <a:rPr sz="700" dirty="0">
                          <a:latin typeface="Calibri"/>
                          <a:cs typeface="Calibri"/>
                        </a:rPr>
                        <a:t>44</a:t>
                      </a:r>
                      <a:r>
                        <a:rPr sz="700" spc="10" dirty="0">
                          <a:latin typeface="Calibri"/>
                          <a:cs typeface="Calibri"/>
                        </a:rPr>
                        <a:t> </a:t>
                      </a:r>
                      <a:r>
                        <a:rPr sz="700" spc="-10" dirty="0">
                          <a:latin typeface="Calibri"/>
                          <a:cs typeface="Calibri"/>
                        </a:rPr>
                        <a:t>numaralı</a:t>
                      </a:r>
                      <a:r>
                        <a:rPr sz="700" spc="10" dirty="0">
                          <a:latin typeface="Calibri"/>
                          <a:cs typeface="Calibri"/>
                        </a:rPr>
                        <a:t> </a:t>
                      </a:r>
                      <a:r>
                        <a:rPr sz="700" spc="-10" dirty="0">
                          <a:latin typeface="Calibri"/>
                          <a:cs typeface="Calibri"/>
                        </a:rPr>
                        <a:t>hanesine</a:t>
                      </a:r>
                      <a:endParaRPr sz="700" dirty="0">
                        <a:latin typeface="Calibri"/>
                        <a:cs typeface="Calibri"/>
                      </a:endParaRPr>
                    </a:p>
                    <a:p>
                      <a:pPr marL="67945" marR="100965">
                        <a:lnSpc>
                          <a:spcPts val="969"/>
                        </a:lnSpc>
                        <a:spcBef>
                          <a:spcPts val="15"/>
                        </a:spcBef>
                      </a:pPr>
                      <a:r>
                        <a:rPr sz="700" spc="-10" dirty="0">
                          <a:latin typeface="Calibri"/>
                          <a:cs typeface="Calibri"/>
                        </a:rPr>
                        <a:t>ithalatçı </a:t>
                      </a:r>
                      <a:r>
                        <a:rPr sz="700" dirty="0">
                          <a:latin typeface="Calibri"/>
                          <a:cs typeface="Calibri"/>
                        </a:rPr>
                        <a:t>firma </a:t>
                      </a:r>
                      <a:r>
                        <a:rPr sz="700" spc="-10" dirty="0">
                          <a:latin typeface="Calibri"/>
                          <a:cs typeface="Calibri"/>
                        </a:rPr>
                        <a:t>tarafından</a:t>
                      </a:r>
                      <a:r>
                        <a:rPr sz="700" dirty="0">
                          <a:latin typeface="Calibri"/>
                          <a:cs typeface="Calibri"/>
                        </a:rPr>
                        <a:t> </a:t>
                      </a:r>
                      <a:r>
                        <a:rPr sz="700" spc="-10" dirty="0">
                          <a:latin typeface="Calibri"/>
                          <a:cs typeface="Calibri"/>
                        </a:rPr>
                        <a:t>kaydedilir.</a:t>
                      </a:r>
                      <a:r>
                        <a:rPr sz="700" spc="5" dirty="0">
                          <a:latin typeface="Calibri"/>
                          <a:cs typeface="Calibri"/>
                        </a:rPr>
                        <a:t> </a:t>
                      </a:r>
                      <a:r>
                        <a:rPr sz="700" dirty="0">
                          <a:latin typeface="Calibri"/>
                          <a:cs typeface="Calibri"/>
                        </a:rPr>
                        <a:t>Kapsam dışı</a:t>
                      </a:r>
                      <a:r>
                        <a:rPr sz="700" spc="-5" dirty="0">
                          <a:latin typeface="Calibri"/>
                          <a:cs typeface="Calibri"/>
                        </a:rPr>
                        <a:t> </a:t>
                      </a:r>
                      <a:r>
                        <a:rPr sz="700" spc="-10" dirty="0">
                          <a:latin typeface="Calibri"/>
                          <a:cs typeface="Calibri"/>
                        </a:rPr>
                        <a:t>olarak</a:t>
                      </a:r>
                      <a:r>
                        <a:rPr sz="700" spc="-5" dirty="0">
                          <a:latin typeface="Calibri"/>
                          <a:cs typeface="Calibri"/>
                        </a:rPr>
                        <a:t> </a:t>
                      </a:r>
                      <a:r>
                        <a:rPr sz="700" dirty="0">
                          <a:latin typeface="Calibri"/>
                          <a:cs typeface="Calibri"/>
                        </a:rPr>
                        <a:t>beyan</a:t>
                      </a:r>
                      <a:r>
                        <a:rPr sz="700" spc="10" dirty="0">
                          <a:latin typeface="Calibri"/>
                          <a:cs typeface="Calibri"/>
                        </a:rPr>
                        <a:t> </a:t>
                      </a:r>
                      <a:r>
                        <a:rPr sz="700" spc="-10" dirty="0">
                          <a:latin typeface="Calibri"/>
                          <a:cs typeface="Calibri"/>
                        </a:rPr>
                        <a:t>edilen</a:t>
                      </a:r>
                      <a:r>
                        <a:rPr sz="700" spc="500" dirty="0">
                          <a:latin typeface="Calibri"/>
                          <a:cs typeface="Calibri"/>
                        </a:rPr>
                        <a:t> </a:t>
                      </a:r>
                      <a:r>
                        <a:rPr sz="700" spc="-10" dirty="0">
                          <a:latin typeface="Calibri"/>
                          <a:cs typeface="Calibri"/>
                        </a:rPr>
                        <a:t>ürünlerin,</a:t>
                      </a:r>
                      <a:r>
                        <a:rPr sz="700" spc="1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gözetiminde</a:t>
                      </a:r>
                      <a:r>
                        <a:rPr sz="700" spc="10" dirty="0">
                          <a:latin typeface="Calibri"/>
                          <a:cs typeface="Calibri"/>
                        </a:rPr>
                        <a:t> </a:t>
                      </a:r>
                      <a:r>
                        <a:rPr sz="700" spc="-10" dirty="0">
                          <a:latin typeface="Calibri"/>
                          <a:cs typeface="Calibri"/>
                        </a:rPr>
                        <a:t>bulunması</a:t>
                      </a:r>
                      <a:r>
                        <a:rPr sz="700" spc="10" dirty="0">
                          <a:latin typeface="Calibri"/>
                          <a:cs typeface="Calibri"/>
                        </a:rPr>
                        <a:t> </a:t>
                      </a:r>
                      <a:r>
                        <a:rPr sz="700" spc="-10" dirty="0">
                          <a:latin typeface="Calibri"/>
                          <a:cs typeface="Calibri"/>
                        </a:rPr>
                        <a:t>kaydıyla</a:t>
                      </a:r>
                      <a:r>
                        <a:rPr sz="700" spc="1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spc="-10" dirty="0">
                          <a:latin typeface="Calibri"/>
                          <a:cs typeface="Calibri"/>
                        </a:rPr>
                        <a:t>idaresince</a:t>
                      </a:r>
                      <a:endParaRPr sz="700" dirty="0">
                        <a:latin typeface="Calibri"/>
                        <a:cs typeface="Calibri"/>
                      </a:endParaRPr>
                    </a:p>
                    <a:p>
                      <a:pPr marL="67945" marR="307340">
                        <a:lnSpc>
                          <a:spcPts val="969"/>
                        </a:lnSpc>
                      </a:pPr>
                      <a:r>
                        <a:rPr sz="700" dirty="0">
                          <a:latin typeface="Calibri"/>
                          <a:cs typeface="Calibri"/>
                        </a:rPr>
                        <a:t>denetime</a:t>
                      </a:r>
                      <a:r>
                        <a:rPr sz="700" spc="5" dirty="0">
                          <a:latin typeface="Calibri"/>
                          <a:cs typeface="Calibri"/>
                        </a:rPr>
                        <a:t> </a:t>
                      </a:r>
                      <a:r>
                        <a:rPr sz="700" spc="-10" dirty="0">
                          <a:latin typeface="Calibri"/>
                          <a:cs typeface="Calibri"/>
                        </a:rPr>
                        <a:t>yönlendirilmesi</a:t>
                      </a:r>
                      <a:r>
                        <a:rPr sz="700" spc="5" dirty="0">
                          <a:latin typeface="Calibri"/>
                          <a:cs typeface="Calibri"/>
                        </a:rPr>
                        <a:t> </a:t>
                      </a:r>
                      <a:r>
                        <a:rPr sz="700" spc="-10" dirty="0">
                          <a:latin typeface="Calibri"/>
                          <a:cs typeface="Calibri"/>
                        </a:rPr>
                        <a:t>halinde,</a:t>
                      </a:r>
                      <a:r>
                        <a:rPr sz="700" spc="10" dirty="0">
                          <a:latin typeface="Calibri"/>
                          <a:cs typeface="Calibri"/>
                        </a:rPr>
                        <a:t> </a:t>
                      </a:r>
                      <a:r>
                        <a:rPr sz="700" dirty="0">
                          <a:latin typeface="Calibri"/>
                          <a:cs typeface="Calibri"/>
                        </a:rPr>
                        <a:t>5</a:t>
                      </a:r>
                      <a:r>
                        <a:rPr sz="700" spc="10" dirty="0">
                          <a:latin typeface="Calibri"/>
                          <a:cs typeface="Calibri"/>
                        </a:rPr>
                        <a:t> </a:t>
                      </a:r>
                      <a:r>
                        <a:rPr sz="700" dirty="0">
                          <a:latin typeface="Calibri"/>
                          <a:cs typeface="Calibri"/>
                        </a:rPr>
                        <a:t>inci madde</a:t>
                      </a:r>
                      <a:r>
                        <a:rPr sz="700" spc="10" dirty="0">
                          <a:latin typeface="Calibri"/>
                          <a:cs typeface="Calibri"/>
                        </a:rPr>
                        <a:t> </a:t>
                      </a:r>
                      <a:r>
                        <a:rPr sz="700" spc="-10" dirty="0">
                          <a:latin typeface="Calibri"/>
                          <a:cs typeface="Calibri"/>
                        </a:rPr>
                        <a:t>çerçevesinde</a:t>
                      </a:r>
                      <a:r>
                        <a:rPr sz="700" spc="5" dirty="0">
                          <a:latin typeface="Calibri"/>
                          <a:cs typeface="Calibri"/>
                        </a:rPr>
                        <a:t> </a:t>
                      </a:r>
                      <a:r>
                        <a:rPr sz="700" spc="-10" dirty="0">
                          <a:latin typeface="Calibri"/>
                          <a:cs typeface="Calibri"/>
                        </a:rPr>
                        <a:t>TAREKS</a:t>
                      </a:r>
                      <a:r>
                        <a:rPr sz="700" spc="500" dirty="0">
                          <a:latin typeface="Calibri"/>
                          <a:cs typeface="Calibri"/>
                        </a:rPr>
                        <a:t> </a:t>
                      </a:r>
                      <a:r>
                        <a:rPr sz="700" spc="-10" dirty="0">
                          <a:latin typeface="Calibri"/>
                          <a:cs typeface="Calibri"/>
                        </a:rPr>
                        <a:t>üzerinden</a:t>
                      </a:r>
                      <a:r>
                        <a:rPr sz="700" spc="25" dirty="0">
                          <a:latin typeface="Calibri"/>
                          <a:cs typeface="Calibri"/>
                        </a:rPr>
                        <a:t> </a:t>
                      </a:r>
                      <a:r>
                        <a:rPr sz="700" spc="-10" dirty="0">
                          <a:latin typeface="Calibri"/>
                          <a:cs typeface="Calibri"/>
                        </a:rPr>
                        <a:t>başvuru</a:t>
                      </a:r>
                      <a:r>
                        <a:rPr sz="700" spc="30" dirty="0">
                          <a:latin typeface="Calibri"/>
                          <a:cs typeface="Calibri"/>
                        </a:rPr>
                        <a:t> </a:t>
                      </a:r>
                      <a:r>
                        <a:rPr sz="700" spc="-10" dirty="0">
                          <a:latin typeface="Calibri"/>
                          <a:cs typeface="Calibri"/>
                        </a:rPr>
                        <a:t>yapılır.</a:t>
                      </a:r>
                      <a:endParaRPr sz="7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p>
                      <a:pPr marL="67945">
                        <a:lnSpc>
                          <a:spcPct val="100000"/>
                        </a:lnSpc>
                        <a:spcBef>
                          <a:spcPts val="165"/>
                        </a:spcBef>
                      </a:pPr>
                      <a:r>
                        <a:rPr sz="700" dirty="0">
                          <a:latin typeface="Calibri"/>
                          <a:cs typeface="Calibri"/>
                        </a:rPr>
                        <a:t>Artık</a:t>
                      </a:r>
                      <a:r>
                        <a:rPr sz="700" spc="-2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5" dirty="0">
                          <a:latin typeface="Calibri"/>
                          <a:cs typeface="Calibri"/>
                        </a:rPr>
                        <a:t> </a:t>
                      </a:r>
                      <a:r>
                        <a:rPr sz="700" spc="-10" dirty="0">
                          <a:latin typeface="Calibri"/>
                          <a:cs typeface="Calibri"/>
                        </a:rPr>
                        <a:t>beyanı</a:t>
                      </a:r>
                      <a:r>
                        <a:rPr sz="700" spc="-20" dirty="0">
                          <a:latin typeface="Calibri"/>
                          <a:cs typeface="Calibri"/>
                        </a:rPr>
                        <a:t> </a:t>
                      </a:r>
                      <a:r>
                        <a:rPr sz="700" spc="-10" dirty="0">
                          <a:latin typeface="Calibri"/>
                          <a:cs typeface="Calibri"/>
                        </a:rPr>
                        <a:t>yapılamayacaktır.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906339">
                <a:tc>
                  <a:txBody>
                    <a:bodyPr/>
                    <a:lstStyle/>
                    <a:p>
                      <a:pPr marL="68580">
                        <a:lnSpc>
                          <a:spcPct val="100000"/>
                        </a:lnSpc>
                        <a:spcBef>
                          <a:spcPts val="15"/>
                        </a:spcBef>
                      </a:pPr>
                      <a:r>
                        <a:rPr sz="1100" b="1" spc="-10" dirty="0">
                          <a:latin typeface="Calibri"/>
                          <a:cs typeface="Calibri"/>
                        </a:rPr>
                        <a:t>Yaptırımlar</a:t>
                      </a:r>
                      <a:endParaRPr sz="1100" dirty="0">
                        <a:latin typeface="Calibri"/>
                        <a:cs typeface="Calibri"/>
                      </a:endParaRPr>
                    </a:p>
                    <a:p>
                      <a:pPr marL="68580">
                        <a:lnSpc>
                          <a:spcPct val="100000"/>
                        </a:lnSpc>
                        <a:spcBef>
                          <a:spcPts val="120"/>
                        </a:spcBef>
                      </a:pPr>
                      <a:r>
                        <a:rPr sz="1100" b="1" dirty="0">
                          <a:latin typeface="Calibri"/>
                          <a:cs typeface="Calibri"/>
                        </a:rPr>
                        <a:t>MADDE</a:t>
                      </a:r>
                      <a:r>
                        <a:rPr sz="1100" b="1" spc="-10" dirty="0">
                          <a:latin typeface="Calibri"/>
                          <a:cs typeface="Calibri"/>
                        </a:rPr>
                        <a:t> </a:t>
                      </a:r>
                      <a:r>
                        <a:rPr sz="1100" b="1" spc="-25" dirty="0">
                          <a:latin typeface="Calibri"/>
                          <a:cs typeface="Calibri"/>
                        </a:rPr>
                        <a:t>13</a:t>
                      </a:r>
                      <a:endParaRPr sz="11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07645">
                        <a:lnSpc>
                          <a:spcPts val="969"/>
                        </a:lnSpc>
                        <a:spcBef>
                          <a:spcPts val="15"/>
                        </a:spcBef>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r>
                        <a:rPr sz="700" spc="500" dirty="0">
                          <a:latin typeface="Calibri"/>
                          <a:cs typeface="Calibri"/>
                        </a:rPr>
                        <a:t> </a:t>
                      </a:r>
                      <a:r>
                        <a:rPr sz="700" spc="-10" dirty="0">
                          <a:latin typeface="Calibri"/>
                          <a:cs typeface="Calibri"/>
                        </a:rPr>
                        <a:t>hükümlerine</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Tebliğe</a:t>
                      </a:r>
                      <a:r>
                        <a:rPr sz="700" spc="10" dirty="0">
                          <a:latin typeface="Calibri"/>
                          <a:cs typeface="Calibri"/>
                        </a:rPr>
                        <a:t> </a:t>
                      </a:r>
                      <a:r>
                        <a:rPr sz="700" spc="-10" dirty="0">
                          <a:latin typeface="Calibri"/>
                          <a:cs typeface="Calibri"/>
                        </a:rPr>
                        <a:t>ilişkin</a:t>
                      </a:r>
                      <a:r>
                        <a:rPr sz="700" spc="10" dirty="0">
                          <a:latin typeface="Calibri"/>
                          <a:cs typeface="Calibri"/>
                        </a:rPr>
                        <a:t> </a:t>
                      </a:r>
                      <a:r>
                        <a:rPr sz="700" spc="-10" dirty="0">
                          <a:latin typeface="Calibri"/>
                          <a:cs typeface="Calibri"/>
                        </a:rPr>
                        <a:t>uygulamalara</a:t>
                      </a:r>
                      <a:r>
                        <a:rPr sz="700" spc="10"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spc="-20" dirty="0">
                          <a:latin typeface="Calibri"/>
                          <a:cs typeface="Calibri"/>
                        </a:rPr>
                        <a:t>eden</a:t>
                      </a:r>
                      <a:r>
                        <a:rPr sz="700" spc="500" dirty="0">
                          <a:latin typeface="Calibri"/>
                          <a:cs typeface="Calibri"/>
                        </a:rPr>
                        <a:t> </a:t>
                      </a:r>
                      <a:r>
                        <a:rPr sz="700" spc="-10" dirty="0">
                          <a:latin typeface="Calibri"/>
                          <a:cs typeface="Calibri"/>
                        </a:rPr>
                        <a:t>kullanıcının </a:t>
                      </a:r>
                      <a:r>
                        <a:rPr sz="700" dirty="0">
                          <a:latin typeface="Calibri"/>
                          <a:cs typeface="Calibri"/>
                        </a:rPr>
                        <a:t>yetkisi, </a:t>
                      </a:r>
                      <a:r>
                        <a:rPr sz="700" spc="-10" dirty="0">
                          <a:latin typeface="Calibri"/>
                          <a:cs typeface="Calibri"/>
                        </a:rPr>
                        <a:t>fiilin</a:t>
                      </a:r>
                      <a:r>
                        <a:rPr sz="700" spc="-5" dirty="0">
                          <a:latin typeface="Calibri"/>
                          <a:cs typeface="Calibri"/>
                        </a:rPr>
                        <a:t> </a:t>
                      </a:r>
                      <a:r>
                        <a:rPr sz="700" spc="-10" dirty="0">
                          <a:latin typeface="Calibri"/>
                          <a:cs typeface="Calibri"/>
                        </a:rPr>
                        <a:t>ağırlığına</a:t>
                      </a:r>
                      <a:r>
                        <a:rPr sz="700" spc="-5" dirty="0">
                          <a:latin typeface="Calibri"/>
                          <a:cs typeface="Calibri"/>
                        </a:rPr>
                        <a:t> </a:t>
                      </a:r>
                      <a:r>
                        <a:rPr sz="700" dirty="0">
                          <a:latin typeface="Calibri"/>
                          <a:cs typeface="Calibri"/>
                        </a:rPr>
                        <a:t>göre</a:t>
                      </a:r>
                      <a:r>
                        <a:rPr sz="700" spc="-15" dirty="0">
                          <a:latin typeface="Calibri"/>
                          <a:cs typeface="Calibri"/>
                        </a:rPr>
                        <a:t> </a:t>
                      </a:r>
                      <a:r>
                        <a:rPr sz="700" dirty="0">
                          <a:latin typeface="Calibri"/>
                          <a:cs typeface="Calibri"/>
                        </a:rPr>
                        <a:t>3</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5" dirty="0">
                          <a:latin typeface="Calibri"/>
                          <a:cs typeface="Calibri"/>
                        </a:rPr>
                        <a:t> </a:t>
                      </a:r>
                      <a:r>
                        <a:rPr sz="700" spc="-10" dirty="0">
                          <a:latin typeface="Calibri"/>
                          <a:cs typeface="Calibri"/>
                        </a:rPr>
                        <a:t>alınır;</a:t>
                      </a:r>
                      <a:endParaRPr sz="700">
                        <a:latin typeface="Calibri"/>
                        <a:cs typeface="Calibri"/>
                      </a:endParaRPr>
                    </a:p>
                    <a:p>
                      <a:pPr marL="68580" marR="92075" indent="-635">
                        <a:lnSpc>
                          <a:spcPts val="969"/>
                        </a:lnSpc>
                        <a:spcBef>
                          <a:spcPts val="20"/>
                        </a:spcBef>
                      </a:pPr>
                      <a:r>
                        <a:rPr sz="700" spc="-10" dirty="0">
                          <a:latin typeface="Calibri"/>
                          <a:cs typeface="Calibri"/>
                        </a:rPr>
                        <a:t>firmanın </a:t>
                      </a:r>
                      <a:r>
                        <a:rPr sz="700" dirty="0">
                          <a:latin typeface="Calibri"/>
                          <a:cs typeface="Calibri"/>
                        </a:rPr>
                        <a:t>denetim</a:t>
                      </a:r>
                      <a:r>
                        <a:rPr sz="700" spc="-5" dirty="0">
                          <a:latin typeface="Calibri"/>
                          <a:cs typeface="Calibri"/>
                        </a:rPr>
                        <a:t> </a:t>
                      </a:r>
                      <a:r>
                        <a:rPr sz="700" spc="-10" dirty="0">
                          <a:latin typeface="Calibri"/>
                          <a:cs typeface="Calibri"/>
                        </a:rPr>
                        <a:t>başvuruları </a:t>
                      </a:r>
                      <a:r>
                        <a:rPr sz="700" dirty="0">
                          <a:latin typeface="Calibri"/>
                          <a:cs typeface="Calibri"/>
                        </a:rPr>
                        <a:t>6</a:t>
                      </a:r>
                      <a:r>
                        <a:rPr sz="700" spc="-10"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 </a:t>
                      </a:r>
                      <a:r>
                        <a:rPr sz="700" spc="-10" dirty="0">
                          <a:latin typeface="Calibri"/>
                          <a:cs typeface="Calibri"/>
                        </a:rPr>
                        <a:t>fiili </a:t>
                      </a:r>
                      <a:r>
                        <a:rPr sz="700" dirty="0">
                          <a:latin typeface="Calibri"/>
                          <a:cs typeface="Calibri"/>
                        </a:rPr>
                        <a:t>denetime</a:t>
                      </a:r>
                      <a:r>
                        <a:rPr sz="700" spc="-10" dirty="0">
                          <a:latin typeface="Calibri"/>
                          <a:cs typeface="Calibri"/>
                        </a:rPr>
                        <a:t> yönlendirilir.</a:t>
                      </a:r>
                      <a:r>
                        <a:rPr sz="700" spc="50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yaptırımlar</a:t>
                      </a:r>
                      <a:r>
                        <a:rPr sz="700" dirty="0">
                          <a:latin typeface="Calibri"/>
                          <a:cs typeface="Calibri"/>
                        </a:rPr>
                        <a:t> </a:t>
                      </a:r>
                      <a:r>
                        <a:rPr sz="700" spc="-10" dirty="0">
                          <a:latin typeface="Calibri"/>
                          <a:cs typeface="Calibri"/>
                        </a:rPr>
                        <a:t>uygulanırken</a:t>
                      </a:r>
                      <a:r>
                        <a:rPr sz="700" spc="15" dirty="0">
                          <a:latin typeface="Calibri"/>
                          <a:cs typeface="Calibri"/>
                        </a:rPr>
                        <a:t> </a:t>
                      </a:r>
                      <a:r>
                        <a:rPr sz="700" spc="-10" dirty="0">
                          <a:latin typeface="Calibri"/>
                          <a:cs typeface="Calibri"/>
                        </a:rPr>
                        <a:t>belirlenen</a:t>
                      </a:r>
                      <a:r>
                        <a:rPr sz="700" spc="5" dirty="0">
                          <a:latin typeface="Calibri"/>
                          <a:cs typeface="Calibri"/>
                        </a:rPr>
                        <a:t> </a:t>
                      </a:r>
                      <a:r>
                        <a:rPr sz="700" dirty="0">
                          <a:latin typeface="Calibri"/>
                          <a:cs typeface="Calibri"/>
                        </a:rPr>
                        <a:t>süreler</a:t>
                      </a:r>
                      <a:r>
                        <a:rPr sz="700" spc="2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oranları,</a:t>
                      </a:r>
                      <a:r>
                        <a:rPr sz="700" spc="500" dirty="0">
                          <a:latin typeface="Calibri"/>
                          <a:cs typeface="Calibri"/>
                        </a:rPr>
                        <a:t> </a:t>
                      </a:r>
                      <a:r>
                        <a:rPr sz="700" spc="-10" dirty="0">
                          <a:latin typeface="Calibri"/>
                          <a:cs typeface="Calibri"/>
                        </a:rPr>
                        <a:t>firmanın başvuru</a:t>
                      </a:r>
                      <a:r>
                        <a:rPr sz="700" spc="-5" dirty="0">
                          <a:latin typeface="Calibri"/>
                          <a:cs typeface="Calibri"/>
                        </a:rPr>
                        <a:t> </a:t>
                      </a:r>
                      <a:r>
                        <a:rPr sz="700" dirty="0">
                          <a:latin typeface="Calibri"/>
                          <a:cs typeface="Calibri"/>
                        </a:rPr>
                        <a:t>sıklığı, varsa</a:t>
                      </a:r>
                      <a:r>
                        <a:rPr sz="700" spc="-10" dirty="0">
                          <a:latin typeface="Calibri"/>
                          <a:cs typeface="Calibri"/>
                        </a:rPr>
                        <a:t> </a:t>
                      </a:r>
                      <a:r>
                        <a:rPr sz="700" dirty="0">
                          <a:latin typeface="Calibri"/>
                          <a:cs typeface="Calibri"/>
                        </a:rPr>
                        <a:t>önceki</a:t>
                      </a:r>
                      <a:r>
                        <a:rPr sz="700" spc="5" dirty="0">
                          <a:latin typeface="Calibri"/>
                          <a:cs typeface="Calibri"/>
                        </a:rPr>
                        <a:t> </a:t>
                      </a:r>
                      <a:r>
                        <a:rPr sz="700" spc="-10" dirty="0">
                          <a:latin typeface="Calibri"/>
                          <a:cs typeface="Calibri"/>
                        </a:rPr>
                        <a:t>ihlalleri </a:t>
                      </a:r>
                      <a:r>
                        <a:rPr sz="700" dirty="0">
                          <a:latin typeface="Calibri"/>
                          <a:cs typeface="Calibri"/>
                        </a:rPr>
                        <a:t>ve/veya</a:t>
                      </a:r>
                      <a:r>
                        <a:rPr sz="700" spc="-10" dirty="0">
                          <a:latin typeface="Calibri"/>
                          <a:cs typeface="Calibri"/>
                        </a:rPr>
                        <a:t> </a:t>
                      </a:r>
                      <a:r>
                        <a:rPr sz="700" dirty="0">
                          <a:latin typeface="Calibri"/>
                          <a:cs typeface="Calibri"/>
                        </a:rPr>
                        <a:t>ürünün</a:t>
                      </a:r>
                      <a:r>
                        <a:rPr sz="700" spc="-5" dirty="0">
                          <a:latin typeface="Calibri"/>
                          <a:cs typeface="Calibri"/>
                        </a:rPr>
                        <a:t> </a:t>
                      </a:r>
                      <a:r>
                        <a:rPr sz="700" spc="-10" dirty="0">
                          <a:latin typeface="Calibri"/>
                          <a:cs typeface="Calibri"/>
                        </a:rPr>
                        <a:t>niteliği </a:t>
                      </a:r>
                      <a:r>
                        <a:rPr sz="700" spc="-20" dirty="0">
                          <a:latin typeface="Calibri"/>
                          <a:cs typeface="Calibri"/>
                        </a:rPr>
                        <a:t>gibi</a:t>
                      </a:r>
                      <a:endParaRPr sz="700">
                        <a:latin typeface="Calibri"/>
                        <a:cs typeface="Calibri"/>
                      </a:endParaRPr>
                    </a:p>
                    <a:p>
                      <a:pPr marL="68580">
                        <a:lnSpc>
                          <a:spcPts val="955"/>
                        </a:lnSpc>
                      </a:pPr>
                      <a:r>
                        <a:rPr sz="700" spc="-10" dirty="0">
                          <a:latin typeface="Calibri"/>
                          <a:cs typeface="Calibri"/>
                        </a:rPr>
                        <a:t>hususlar</a:t>
                      </a:r>
                      <a:r>
                        <a:rPr sz="700" spc="-5" dirty="0">
                          <a:latin typeface="Calibri"/>
                          <a:cs typeface="Calibri"/>
                        </a:rPr>
                        <a:t> </a:t>
                      </a:r>
                      <a:r>
                        <a:rPr sz="700" dirty="0">
                          <a:latin typeface="Calibri"/>
                          <a:cs typeface="Calibri"/>
                        </a:rPr>
                        <a:t>dikkate</a:t>
                      </a:r>
                      <a:r>
                        <a:rPr sz="700" spc="5" dirty="0">
                          <a:latin typeface="Calibri"/>
                          <a:cs typeface="Calibri"/>
                        </a:rPr>
                        <a:t> </a:t>
                      </a:r>
                      <a:r>
                        <a:rPr sz="700" spc="-10" dirty="0">
                          <a:latin typeface="Calibri"/>
                          <a:cs typeface="Calibri"/>
                        </a:rPr>
                        <a:t>alınarak</a:t>
                      </a:r>
                      <a:r>
                        <a:rPr sz="700" spc="-5" dirty="0">
                          <a:latin typeface="Calibri"/>
                          <a:cs typeface="Calibri"/>
                        </a:rPr>
                        <a:t> </a:t>
                      </a:r>
                      <a:r>
                        <a:rPr sz="700" spc="-10" dirty="0">
                          <a:latin typeface="Calibri"/>
                          <a:cs typeface="Calibri"/>
                        </a:rPr>
                        <a:t>belirlenir.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gn="just">
                        <a:lnSpc>
                          <a:spcPct val="100000"/>
                        </a:lnSpc>
                        <a:spcBef>
                          <a:spcPts val="15"/>
                        </a:spcBef>
                      </a:pPr>
                      <a:r>
                        <a:rPr sz="700" dirty="0">
                          <a:latin typeface="Calibri"/>
                          <a:cs typeface="Calibri"/>
                        </a:rPr>
                        <a:t>(2)</a:t>
                      </a:r>
                      <a:r>
                        <a:rPr sz="700" spc="-15" dirty="0">
                          <a:latin typeface="Calibri"/>
                          <a:cs typeface="Calibri"/>
                        </a:rPr>
                        <a:t> </a:t>
                      </a:r>
                      <a:r>
                        <a:rPr sz="700" dirty="0">
                          <a:latin typeface="Calibri"/>
                          <a:cs typeface="Calibri"/>
                        </a:rPr>
                        <a:t>TAREKS</a:t>
                      </a:r>
                      <a:r>
                        <a:rPr sz="700" spc="-10" dirty="0">
                          <a:latin typeface="Calibri"/>
                          <a:cs typeface="Calibri"/>
                        </a:rPr>
                        <a:t> üzerinden</a:t>
                      </a:r>
                      <a:r>
                        <a:rPr sz="700" spc="-15" dirty="0">
                          <a:latin typeface="Calibri"/>
                          <a:cs typeface="Calibri"/>
                        </a:rPr>
                        <a:t> </a:t>
                      </a:r>
                      <a:r>
                        <a:rPr sz="700" spc="-10" dirty="0">
                          <a:latin typeface="Calibri"/>
                          <a:cs typeface="Calibri"/>
                        </a:rPr>
                        <a:t>yürütülen</a:t>
                      </a:r>
                      <a:r>
                        <a:rPr sz="700" spc="-15" dirty="0">
                          <a:latin typeface="Calibri"/>
                          <a:cs typeface="Calibri"/>
                        </a:rPr>
                        <a:t> </a:t>
                      </a:r>
                      <a:r>
                        <a:rPr sz="700" spc="-10" dirty="0">
                          <a:latin typeface="Calibri"/>
                          <a:cs typeface="Calibri"/>
                        </a:rPr>
                        <a:t>denetimlerde,</a:t>
                      </a:r>
                      <a:r>
                        <a:rPr sz="700" spc="-5" dirty="0">
                          <a:latin typeface="Calibri"/>
                          <a:cs typeface="Calibri"/>
                        </a:rPr>
                        <a:t> </a:t>
                      </a:r>
                      <a:r>
                        <a:rPr sz="700" dirty="0">
                          <a:latin typeface="Calibri"/>
                          <a:cs typeface="Calibri"/>
                        </a:rPr>
                        <a:t>ilgili mevzuata,</a:t>
                      </a:r>
                      <a:r>
                        <a:rPr sz="700" spc="-5" dirty="0">
                          <a:latin typeface="Calibri"/>
                          <a:cs typeface="Calibri"/>
                        </a:rPr>
                        <a:t> </a:t>
                      </a:r>
                      <a:r>
                        <a:rPr sz="700" dirty="0">
                          <a:latin typeface="Calibri"/>
                          <a:cs typeface="Calibri"/>
                        </a:rPr>
                        <a:t>bu</a:t>
                      </a:r>
                      <a:r>
                        <a:rPr sz="700" spc="-15" dirty="0">
                          <a:latin typeface="Calibri"/>
                          <a:cs typeface="Calibri"/>
                        </a:rPr>
                        <a:t> </a:t>
                      </a:r>
                      <a:r>
                        <a:rPr sz="700" dirty="0">
                          <a:latin typeface="Calibri"/>
                          <a:cs typeface="Calibri"/>
                        </a:rPr>
                        <a:t>Tebliğ</a:t>
                      </a:r>
                      <a:r>
                        <a:rPr sz="700" spc="-5" dirty="0">
                          <a:latin typeface="Calibri"/>
                          <a:cs typeface="Calibri"/>
                        </a:rPr>
                        <a:t> </a:t>
                      </a:r>
                      <a:r>
                        <a:rPr sz="700" spc="-10" dirty="0">
                          <a:latin typeface="Calibri"/>
                          <a:cs typeface="Calibri"/>
                        </a:rPr>
                        <a:t>hükümlerine</a:t>
                      </a:r>
                      <a:endParaRPr sz="700" dirty="0">
                        <a:latin typeface="Calibri"/>
                        <a:cs typeface="Calibri"/>
                      </a:endParaRPr>
                    </a:p>
                    <a:p>
                      <a:pPr marL="67945" marR="147955" algn="just">
                        <a:lnSpc>
                          <a:spcPct val="115599"/>
                        </a:lnSpc>
                        <a:spcBef>
                          <a:spcPts val="5"/>
                        </a:spcBef>
                      </a:pPr>
                      <a:r>
                        <a:rPr sz="700" dirty="0">
                          <a:latin typeface="Calibri"/>
                          <a:cs typeface="Calibri"/>
                        </a:rPr>
                        <a:t>ve</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Tebliğe</a:t>
                      </a:r>
                      <a:r>
                        <a:rPr sz="700" spc="-5" dirty="0">
                          <a:latin typeface="Calibri"/>
                          <a:cs typeface="Calibri"/>
                        </a:rPr>
                        <a:t> </a:t>
                      </a:r>
                      <a:r>
                        <a:rPr sz="700" spc="-10" dirty="0">
                          <a:latin typeface="Calibri"/>
                          <a:cs typeface="Calibri"/>
                        </a:rPr>
                        <a:t>ilişkin</a:t>
                      </a:r>
                      <a:r>
                        <a:rPr sz="700" spc="-5" dirty="0">
                          <a:latin typeface="Calibri"/>
                          <a:cs typeface="Calibri"/>
                        </a:rPr>
                        <a:t> </a:t>
                      </a:r>
                      <a:r>
                        <a:rPr sz="700" spc="-10" dirty="0">
                          <a:latin typeface="Calibri"/>
                          <a:cs typeface="Calibri"/>
                        </a:rPr>
                        <a:t>uygulamalara</a:t>
                      </a:r>
                      <a:r>
                        <a:rPr sz="700" dirty="0">
                          <a:latin typeface="Calibri"/>
                          <a:cs typeface="Calibri"/>
                        </a:rPr>
                        <a:t> </a:t>
                      </a:r>
                      <a:r>
                        <a:rPr sz="700" spc="-10" dirty="0">
                          <a:latin typeface="Calibri"/>
                          <a:cs typeface="Calibri"/>
                        </a:rPr>
                        <a:t>aykırı </a:t>
                      </a:r>
                      <a:r>
                        <a:rPr sz="700" dirty="0">
                          <a:latin typeface="Calibri"/>
                          <a:cs typeface="Calibri"/>
                        </a:rPr>
                        <a:t>hareket</a:t>
                      </a:r>
                      <a:r>
                        <a:rPr sz="700" spc="-5" dirty="0">
                          <a:latin typeface="Calibri"/>
                          <a:cs typeface="Calibri"/>
                        </a:rPr>
                        <a:t> </a:t>
                      </a:r>
                      <a:r>
                        <a:rPr sz="700" dirty="0">
                          <a:latin typeface="Calibri"/>
                          <a:cs typeface="Calibri"/>
                        </a:rPr>
                        <a:t>eden</a:t>
                      </a:r>
                      <a:r>
                        <a:rPr sz="700" spc="-5" dirty="0">
                          <a:latin typeface="Calibri"/>
                          <a:cs typeface="Calibri"/>
                        </a:rPr>
                        <a:t> </a:t>
                      </a:r>
                      <a:r>
                        <a:rPr sz="700" dirty="0">
                          <a:latin typeface="Calibri"/>
                          <a:cs typeface="Calibri"/>
                        </a:rPr>
                        <a:t>firma </a:t>
                      </a:r>
                      <a:r>
                        <a:rPr sz="700" spc="-10" dirty="0">
                          <a:latin typeface="Calibri"/>
                          <a:cs typeface="Calibri"/>
                        </a:rPr>
                        <a:t>kullanıcısının</a:t>
                      </a:r>
                      <a:r>
                        <a:rPr sz="700" spc="-5" dirty="0">
                          <a:latin typeface="Calibri"/>
                          <a:cs typeface="Calibri"/>
                        </a:rPr>
                        <a:t> </a:t>
                      </a:r>
                      <a:r>
                        <a:rPr sz="700" spc="-10" dirty="0">
                          <a:latin typeface="Calibri"/>
                          <a:cs typeface="Calibri"/>
                        </a:rPr>
                        <a:t>yetkisi,</a:t>
                      </a:r>
                      <a:r>
                        <a:rPr sz="700" spc="5" dirty="0">
                          <a:latin typeface="Calibri"/>
                          <a:cs typeface="Calibri"/>
                        </a:rPr>
                        <a:t> </a:t>
                      </a:r>
                      <a:r>
                        <a:rPr sz="700" spc="-10" dirty="0">
                          <a:latin typeface="Calibri"/>
                          <a:cs typeface="Calibri"/>
                        </a:rPr>
                        <a:t>fiilin</a:t>
                      </a:r>
                      <a:r>
                        <a:rPr sz="700" spc="500" dirty="0">
                          <a:latin typeface="Calibri"/>
                          <a:cs typeface="Calibri"/>
                        </a:rPr>
                        <a:t> </a:t>
                      </a:r>
                      <a:r>
                        <a:rPr sz="700" spc="-10" dirty="0">
                          <a:latin typeface="Calibri"/>
                          <a:cs typeface="Calibri"/>
                        </a:rPr>
                        <a:t>ağır-</a:t>
                      </a:r>
                      <a:r>
                        <a:rPr sz="700" dirty="0">
                          <a:latin typeface="Calibri"/>
                          <a:cs typeface="Calibri"/>
                        </a:rPr>
                        <a:t>lığına göre</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 ay</a:t>
                      </a:r>
                      <a:r>
                        <a:rPr sz="700" spc="5" dirty="0">
                          <a:latin typeface="Calibri"/>
                          <a:cs typeface="Calibri"/>
                        </a:rPr>
                        <a:t> </a:t>
                      </a:r>
                      <a:r>
                        <a:rPr sz="700" dirty="0">
                          <a:latin typeface="Calibri"/>
                          <a:cs typeface="Calibri"/>
                        </a:rPr>
                        <a:t>süreyle askıya</a:t>
                      </a:r>
                      <a:r>
                        <a:rPr sz="700" spc="5" dirty="0">
                          <a:latin typeface="Calibri"/>
                          <a:cs typeface="Calibri"/>
                        </a:rPr>
                        <a:t> </a:t>
                      </a:r>
                      <a:r>
                        <a:rPr sz="700" dirty="0">
                          <a:latin typeface="Calibri"/>
                          <a:cs typeface="Calibri"/>
                        </a:rPr>
                        <a:t>alınır;</a:t>
                      </a:r>
                      <a:r>
                        <a:rPr sz="700" spc="15" dirty="0">
                          <a:latin typeface="Calibri"/>
                          <a:cs typeface="Calibri"/>
                        </a:rPr>
                        <a:t> </a:t>
                      </a:r>
                      <a:r>
                        <a:rPr sz="700" dirty="0">
                          <a:latin typeface="Calibri"/>
                          <a:cs typeface="Calibri"/>
                        </a:rPr>
                        <a:t>firmanın</a:t>
                      </a:r>
                      <a:r>
                        <a:rPr sz="700" spc="5"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başvuruları</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ila</a:t>
                      </a:r>
                      <a:r>
                        <a:rPr sz="700" spc="5" dirty="0">
                          <a:latin typeface="Calibri"/>
                          <a:cs typeface="Calibri"/>
                        </a:rPr>
                        <a:t> </a:t>
                      </a:r>
                      <a:r>
                        <a:rPr sz="700" spc="-25" dirty="0">
                          <a:latin typeface="Calibri"/>
                          <a:cs typeface="Calibri"/>
                        </a:rPr>
                        <a:t>12</a:t>
                      </a:r>
                      <a:r>
                        <a:rPr sz="700" spc="500" dirty="0">
                          <a:latin typeface="Calibri"/>
                          <a:cs typeface="Calibri"/>
                        </a:rPr>
                        <a:t> </a:t>
                      </a:r>
                      <a:r>
                        <a:rPr sz="700" dirty="0">
                          <a:latin typeface="Calibri"/>
                          <a:cs typeface="Calibri"/>
                        </a:rPr>
                        <a:t>ay</a:t>
                      </a:r>
                      <a:r>
                        <a:rPr sz="700" spc="-10" dirty="0">
                          <a:latin typeface="Calibri"/>
                          <a:cs typeface="Calibri"/>
                        </a:rPr>
                        <a:t> </a:t>
                      </a:r>
                      <a:r>
                        <a:rPr sz="700" dirty="0">
                          <a:latin typeface="Calibri"/>
                          <a:cs typeface="Calibri"/>
                        </a:rPr>
                        <a:t>süreyle</a:t>
                      </a:r>
                      <a:r>
                        <a:rPr sz="700" spc="-5" dirty="0">
                          <a:latin typeface="Calibri"/>
                          <a:cs typeface="Calibri"/>
                        </a:rPr>
                        <a:t> </a:t>
                      </a:r>
                      <a:r>
                        <a:rPr sz="700" dirty="0">
                          <a:latin typeface="Calibri"/>
                          <a:cs typeface="Calibri"/>
                        </a:rPr>
                        <a:t>fiili</a:t>
                      </a:r>
                      <a:r>
                        <a:rPr sz="700" spc="-5" dirty="0">
                          <a:latin typeface="Calibri"/>
                          <a:cs typeface="Calibri"/>
                        </a:rPr>
                        <a:t> </a:t>
                      </a:r>
                      <a:r>
                        <a:rPr sz="700" dirty="0">
                          <a:latin typeface="Calibri"/>
                          <a:cs typeface="Calibri"/>
                        </a:rPr>
                        <a:t>denetime</a:t>
                      </a:r>
                      <a:r>
                        <a:rPr sz="700" spc="-10" dirty="0">
                          <a:latin typeface="Calibri"/>
                          <a:cs typeface="Calibri"/>
                        </a:rPr>
                        <a:t> </a:t>
                      </a:r>
                      <a:r>
                        <a:rPr sz="700" dirty="0">
                          <a:latin typeface="Calibri"/>
                          <a:cs typeface="Calibri"/>
                        </a:rPr>
                        <a:t>yönlendirilir.</a:t>
                      </a:r>
                      <a:r>
                        <a:rPr sz="700" spc="10"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yaptırımlar</a:t>
                      </a:r>
                      <a:r>
                        <a:rPr sz="700" spc="-5" dirty="0">
                          <a:latin typeface="Calibri"/>
                          <a:cs typeface="Calibri"/>
                        </a:rPr>
                        <a:t> </a:t>
                      </a:r>
                      <a:r>
                        <a:rPr sz="700" dirty="0">
                          <a:latin typeface="Calibri"/>
                          <a:cs typeface="Calibri"/>
                        </a:rPr>
                        <a:t>uygulanırken belirlenen</a:t>
                      </a:r>
                      <a:r>
                        <a:rPr sz="700" spc="-5" dirty="0">
                          <a:latin typeface="Calibri"/>
                          <a:cs typeface="Calibri"/>
                        </a:rPr>
                        <a:t> </a:t>
                      </a:r>
                      <a:r>
                        <a:rPr sz="700" spc="-10" dirty="0">
                          <a:latin typeface="Calibri"/>
                          <a:cs typeface="Calibri"/>
                        </a:rPr>
                        <a:t>süreler</a:t>
                      </a:r>
                      <a:r>
                        <a:rPr sz="700" spc="500" dirty="0">
                          <a:latin typeface="Calibri"/>
                          <a:cs typeface="Calibri"/>
                        </a:rPr>
                        <a:t> </a:t>
                      </a:r>
                      <a:r>
                        <a:rPr sz="700" dirty="0">
                          <a:latin typeface="Calibri"/>
                          <a:cs typeface="Calibri"/>
                        </a:rPr>
                        <a:t>ve</a:t>
                      </a:r>
                      <a:r>
                        <a:rPr sz="700" spc="45" dirty="0">
                          <a:latin typeface="Calibri"/>
                          <a:cs typeface="Calibri"/>
                        </a:rPr>
                        <a:t> </a:t>
                      </a:r>
                      <a:r>
                        <a:rPr sz="700" dirty="0">
                          <a:latin typeface="Calibri"/>
                          <a:cs typeface="Calibri"/>
                        </a:rPr>
                        <a:t>denetim</a:t>
                      </a:r>
                      <a:r>
                        <a:rPr sz="700" spc="60" dirty="0">
                          <a:latin typeface="Calibri"/>
                          <a:cs typeface="Calibri"/>
                        </a:rPr>
                        <a:t> </a:t>
                      </a:r>
                      <a:r>
                        <a:rPr sz="700" dirty="0">
                          <a:latin typeface="Calibri"/>
                          <a:cs typeface="Calibri"/>
                        </a:rPr>
                        <a:t>oranları,</a:t>
                      </a:r>
                      <a:r>
                        <a:rPr sz="700" spc="55" dirty="0">
                          <a:latin typeface="Calibri"/>
                          <a:cs typeface="Calibri"/>
                        </a:rPr>
                        <a:t> </a:t>
                      </a:r>
                      <a:r>
                        <a:rPr sz="700" dirty="0">
                          <a:latin typeface="Calibri"/>
                          <a:cs typeface="Calibri"/>
                        </a:rPr>
                        <a:t>firmanın</a:t>
                      </a:r>
                      <a:r>
                        <a:rPr sz="700" spc="45" dirty="0">
                          <a:latin typeface="Calibri"/>
                          <a:cs typeface="Calibri"/>
                        </a:rPr>
                        <a:t> </a:t>
                      </a:r>
                      <a:r>
                        <a:rPr sz="700" dirty="0">
                          <a:latin typeface="Calibri"/>
                          <a:cs typeface="Calibri"/>
                        </a:rPr>
                        <a:t>başvuru</a:t>
                      </a:r>
                      <a:r>
                        <a:rPr sz="700" spc="50" dirty="0">
                          <a:latin typeface="Calibri"/>
                          <a:cs typeface="Calibri"/>
                        </a:rPr>
                        <a:t> </a:t>
                      </a:r>
                      <a:r>
                        <a:rPr sz="700" dirty="0">
                          <a:latin typeface="Calibri"/>
                          <a:cs typeface="Calibri"/>
                        </a:rPr>
                        <a:t>sıklığı,</a:t>
                      </a:r>
                      <a:r>
                        <a:rPr sz="700" spc="55" dirty="0">
                          <a:latin typeface="Calibri"/>
                          <a:cs typeface="Calibri"/>
                        </a:rPr>
                        <a:t> </a:t>
                      </a:r>
                      <a:r>
                        <a:rPr sz="700" dirty="0">
                          <a:latin typeface="Calibri"/>
                          <a:cs typeface="Calibri"/>
                        </a:rPr>
                        <a:t>varsa</a:t>
                      </a:r>
                      <a:r>
                        <a:rPr sz="700" spc="50" dirty="0">
                          <a:latin typeface="Calibri"/>
                          <a:cs typeface="Calibri"/>
                        </a:rPr>
                        <a:t> </a:t>
                      </a:r>
                      <a:r>
                        <a:rPr sz="700" dirty="0">
                          <a:latin typeface="Calibri"/>
                          <a:cs typeface="Calibri"/>
                        </a:rPr>
                        <a:t>önceki</a:t>
                      </a:r>
                      <a:r>
                        <a:rPr sz="700" spc="55" dirty="0">
                          <a:latin typeface="Calibri"/>
                          <a:cs typeface="Calibri"/>
                        </a:rPr>
                        <a:t> </a:t>
                      </a:r>
                      <a:r>
                        <a:rPr sz="700" dirty="0">
                          <a:latin typeface="Calibri"/>
                          <a:cs typeface="Calibri"/>
                        </a:rPr>
                        <a:t>ihlalleri</a:t>
                      </a:r>
                      <a:r>
                        <a:rPr sz="700" spc="45" dirty="0">
                          <a:latin typeface="Calibri"/>
                          <a:cs typeface="Calibri"/>
                        </a:rPr>
                        <a:t> </a:t>
                      </a:r>
                      <a:r>
                        <a:rPr sz="700" dirty="0">
                          <a:latin typeface="Calibri"/>
                          <a:cs typeface="Calibri"/>
                        </a:rPr>
                        <a:t>ve/veya</a:t>
                      </a:r>
                      <a:r>
                        <a:rPr sz="700" spc="50" dirty="0">
                          <a:latin typeface="Calibri"/>
                          <a:cs typeface="Calibri"/>
                        </a:rPr>
                        <a:t> </a:t>
                      </a:r>
                      <a:r>
                        <a:rPr sz="700" spc="-10" dirty="0">
                          <a:latin typeface="Calibri"/>
                          <a:cs typeface="Calibri"/>
                        </a:rPr>
                        <a:t>ürünün</a:t>
                      </a:r>
                      <a:r>
                        <a:rPr sz="700" spc="500" dirty="0">
                          <a:latin typeface="Calibri"/>
                          <a:cs typeface="Calibri"/>
                        </a:rPr>
                        <a:t> </a:t>
                      </a:r>
                      <a:r>
                        <a:rPr sz="700" spc="-10" dirty="0">
                          <a:latin typeface="Calibri"/>
                          <a:cs typeface="Calibri"/>
                        </a:rPr>
                        <a:t>niteliği</a:t>
                      </a:r>
                      <a:r>
                        <a:rPr sz="700" spc="-15" dirty="0">
                          <a:latin typeface="Calibri"/>
                          <a:cs typeface="Calibri"/>
                        </a:rPr>
                        <a:t> </a:t>
                      </a:r>
                      <a:r>
                        <a:rPr sz="700" dirty="0">
                          <a:latin typeface="Calibri"/>
                          <a:cs typeface="Calibri"/>
                        </a:rPr>
                        <a:t>gibi</a:t>
                      </a:r>
                      <a:r>
                        <a:rPr sz="700" spc="-15" dirty="0">
                          <a:latin typeface="Calibri"/>
                          <a:cs typeface="Calibri"/>
                        </a:rPr>
                        <a:t> </a:t>
                      </a:r>
                      <a:r>
                        <a:rPr sz="700" spc="-10" dirty="0">
                          <a:latin typeface="Calibri"/>
                          <a:cs typeface="Calibri"/>
                        </a:rPr>
                        <a:t>hususlar</a:t>
                      </a:r>
                      <a:r>
                        <a:rPr sz="700" spc="-15" dirty="0">
                          <a:latin typeface="Calibri"/>
                          <a:cs typeface="Calibri"/>
                        </a:rPr>
                        <a:t> </a:t>
                      </a:r>
                      <a:r>
                        <a:rPr sz="700" dirty="0">
                          <a:latin typeface="Calibri"/>
                          <a:cs typeface="Calibri"/>
                        </a:rPr>
                        <a:t>dikkate alınarak </a:t>
                      </a:r>
                      <a:r>
                        <a:rPr sz="700" spc="-10" dirty="0">
                          <a:latin typeface="Calibri"/>
                          <a:cs typeface="Calibri"/>
                        </a:rPr>
                        <a:t>belirlenir.</a:t>
                      </a:r>
                      <a:endParaRPr sz="7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4309756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058267" y="653759"/>
            <a:ext cx="2298092" cy="1188825"/>
          </a:xfrm>
          <a:prstGeom prst="rect">
            <a:avLst/>
          </a:prstGeom>
        </p:spPr>
        <p:txBody>
          <a:bodyPr vert="horz" wrap="square" lIns="0" tIns="30518" rIns="0" bIns="0" rtlCol="0">
            <a:spAutoFit/>
          </a:bodyPr>
          <a:lstStyle/>
          <a:p>
            <a:pPr marL="11516">
              <a:spcBef>
                <a:spcPts val="240"/>
              </a:spcBef>
            </a:pPr>
            <a:endParaRPr lang="tr-TR" sz="725" b="1" spc="-9" dirty="0" smtClean="0">
              <a:latin typeface="Calibri"/>
              <a:cs typeface="Calibri"/>
            </a:endParaRPr>
          </a:p>
          <a:p>
            <a:pPr marL="11516">
              <a:spcBef>
                <a:spcPts val="240"/>
              </a:spcBef>
            </a:pPr>
            <a:endParaRPr lang="tr-TR" sz="725" b="1" spc="-9" dirty="0">
              <a:latin typeface="Calibri"/>
              <a:cs typeface="Calibri"/>
            </a:endParaRPr>
          </a:p>
          <a:p>
            <a:pPr marL="11516">
              <a:spcBef>
                <a:spcPts val="240"/>
              </a:spcBef>
            </a:pPr>
            <a:endParaRPr lang="tr-TR" sz="725" b="1" spc="-9" dirty="0" smtClean="0">
              <a:latin typeface="Calibri"/>
              <a:cs typeface="Calibri"/>
            </a:endParaRPr>
          </a:p>
          <a:p>
            <a:pPr marL="11516">
              <a:spcBef>
                <a:spcPts val="240"/>
              </a:spcBef>
            </a:pPr>
            <a:endParaRPr lang="tr-TR" sz="725" b="1" spc="-9" dirty="0">
              <a:latin typeface="Calibri"/>
              <a:cs typeface="Calibri"/>
            </a:endParaRPr>
          </a:p>
          <a:p>
            <a:pPr marL="11516">
              <a:spcBef>
                <a:spcPts val="240"/>
              </a:spcBef>
            </a:pPr>
            <a:endParaRPr lang="tr-TR" sz="725" b="1" spc="-9" dirty="0" smtClean="0">
              <a:latin typeface="Calibri"/>
              <a:cs typeface="Calibri"/>
            </a:endParaRPr>
          </a:p>
          <a:p>
            <a:pPr marL="11516">
              <a:spcBef>
                <a:spcPts val="240"/>
              </a:spcBef>
            </a:pPr>
            <a:r>
              <a:rPr sz="725" b="1" spc="-9" dirty="0" err="1" smtClean="0">
                <a:latin typeface="Calibri"/>
                <a:cs typeface="Calibri"/>
              </a:rPr>
              <a:t>Yürürlük</a:t>
            </a:r>
            <a:endParaRPr sz="725" dirty="0">
              <a:latin typeface="Calibri"/>
              <a:cs typeface="Calibri"/>
            </a:endParaRPr>
          </a:p>
          <a:p>
            <a:pPr marL="11516">
              <a:spcBef>
                <a:spcPts val="154"/>
              </a:spcBef>
            </a:pPr>
            <a:r>
              <a:rPr sz="725" b="1" dirty="0">
                <a:latin typeface="Calibri"/>
                <a:cs typeface="Calibri"/>
              </a:rPr>
              <a:t>MADDE</a:t>
            </a:r>
            <a:r>
              <a:rPr sz="725" b="1" spc="-9" dirty="0">
                <a:latin typeface="Calibri"/>
                <a:cs typeface="Calibri"/>
              </a:rPr>
              <a:t> </a:t>
            </a:r>
            <a:r>
              <a:rPr sz="725" b="1" dirty="0">
                <a:latin typeface="Calibri"/>
                <a:cs typeface="Calibri"/>
              </a:rPr>
              <a:t>16-</a:t>
            </a:r>
            <a:r>
              <a:rPr sz="725" b="1" spc="-18" dirty="0">
                <a:latin typeface="Calibri"/>
                <a:cs typeface="Calibri"/>
              </a:rPr>
              <a:t> </a:t>
            </a:r>
            <a:r>
              <a:rPr sz="725" dirty="0">
                <a:solidFill>
                  <a:srgbClr val="221F1F"/>
                </a:solidFill>
                <a:latin typeface="Calibri"/>
                <a:cs typeface="Calibri"/>
              </a:rPr>
              <a:t>(1)</a:t>
            </a:r>
            <a:r>
              <a:rPr sz="725" spc="-23" dirty="0">
                <a:solidFill>
                  <a:srgbClr val="221F1F"/>
                </a:solidFill>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Tebliğ</a:t>
            </a:r>
            <a:r>
              <a:rPr sz="725" spc="-5" dirty="0">
                <a:latin typeface="Calibri"/>
                <a:cs typeface="Calibri"/>
              </a:rPr>
              <a:t> </a:t>
            </a:r>
            <a:r>
              <a:rPr sz="725" dirty="0">
                <a:latin typeface="Calibri"/>
                <a:cs typeface="Calibri"/>
              </a:rPr>
              <a:t>1/1/2026</a:t>
            </a:r>
            <a:r>
              <a:rPr sz="725" spc="-14" dirty="0">
                <a:latin typeface="Calibri"/>
                <a:cs typeface="Calibri"/>
              </a:rPr>
              <a:t> </a:t>
            </a:r>
            <a:r>
              <a:rPr sz="725" spc="-9" dirty="0">
                <a:latin typeface="Calibri"/>
                <a:cs typeface="Calibri"/>
              </a:rPr>
              <a:t>tarihinde</a:t>
            </a:r>
            <a:r>
              <a:rPr sz="725" spc="-14" dirty="0">
                <a:latin typeface="Calibri"/>
                <a:cs typeface="Calibri"/>
              </a:rPr>
              <a:t> </a:t>
            </a:r>
            <a:r>
              <a:rPr sz="725" dirty="0">
                <a:latin typeface="Calibri"/>
                <a:cs typeface="Calibri"/>
              </a:rPr>
              <a:t>yürürlüğe</a:t>
            </a:r>
            <a:r>
              <a:rPr sz="725" spc="-9" dirty="0">
                <a:latin typeface="Calibri"/>
                <a:cs typeface="Calibri"/>
              </a:rPr>
              <a:t> girer.</a:t>
            </a:r>
            <a:endParaRPr sz="725" dirty="0">
              <a:latin typeface="Calibri"/>
              <a:cs typeface="Calibri"/>
            </a:endParaRPr>
          </a:p>
          <a:p>
            <a:pPr marL="11516">
              <a:spcBef>
                <a:spcPts val="41"/>
              </a:spcBef>
            </a:pPr>
            <a:r>
              <a:rPr sz="725" b="1" spc="-9" dirty="0">
                <a:latin typeface="Calibri"/>
                <a:cs typeface="Calibri"/>
              </a:rPr>
              <a:t>Yürütme</a:t>
            </a:r>
            <a:endParaRPr sz="725" dirty="0">
              <a:latin typeface="Calibri"/>
              <a:cs typeface="Calibri"/>
            </a:endParaRPr>
          </a:p>
          <a:p>
            <a:pPr marL="11516">
              <a:spcBef>
                <a:spcPts val="45"/>
              </a:spcBef>
            </a:pPr>
            <a:r>
              <a:rPr sz="725" b="1" dirty="0">
                <a:latin typeface="Calibri"/>
                <a:cs typeface="Calibri"/>
              </a:rPr>
              <a:t>MADDE</a:t>
            </a:r>
            <a:r>
              <a:rPr sz="725" b="1" spc="-5" dirty="0">
                <a:latin typeface="Calibri"/>
                <a:cs typeface="Calibri"/>
              </a:rPr>
              <a:t> </a:t>
            </a:r>
            <a:r>
              <a:rPr sz="725" b="1" dirty="0">
                <a:latin typeface="Calibri"/>
                <a:cs typeface="Calibri"/>
              </a:rPr>
              <a:t>17</a:t>
            </a:r>
            <a:r>
              <a:rPr sz="725" b="1" dirty="0">
                <a:solidFill>
                  <a:srgbClr val="221F1F"/>
                </a:solidFill>
                <a:latin typeface="Calibri"/>
                <a:cs typeface="Calibri"/>
              </a:rPr>
              <a:t>-</a:t>
            </a:r>
            <a:r>
              <a:rPr sz="725" b="1" spc="-23" dirty="0">
                <a:solidFill>
                  <a:srgbClr val="221F1F"/>
                </a:solidFill>
                <a:latin typeface="Calibri"/>
                <a:cs typeface="Calibri"/>
              </a:rPr>
              <a:t> </a:t>
            </a:r>
            <a:r>
              <a:rPr sz="725" b="1" dirty="0">
                <a:latin typeface="Calibri"/>
                <a:cs typeface="Calibri"/>
              </a:rPr>
              <a:t>(1) </a:t>
            </a:r>
            <a:r>
              <a:rPr sz="725" dirty="0">
                <a:latin typeface="Calibri"/>
                <a:cs typeface="Calibri"/>
              </a:rPr>
              <a:t>Bu</a:t>
            </a:r>
            <a:r>
              <a:rPr sz="725" spc="-9" dirty="0">
                <a:latin typeface="Calibri"/>
                <a:cs typeface="Calibri"/>
              </a:rPr>
              <a:t> </a:t>
            </a:r>
            <a:r>
              <a:rPr sz="725" dirty="0">
                <a:latin typeface="Calibri"/>
                <a:cs typeface="Calibri"/>
              </a:rPr>
              <a:t>Tebliğ </a:t>
            </a:r>
            <a:r>
              <a:rPr sz="725" spc="-9" dirty="0">
                <a:latin typeface="Calibri"/>
                <a:cs typeface="Calibri"/>
              </a:rPr>
              <a:t>hükümlerini</a:t>
            </a:r>
            <a:r>
              <a:rPr sz="725" spc="-14" dirty="0">
                <a:latin typeface="Calibri"/>
                <a:cs typeface="Calibri"/>
              </a:rPr>
              <a:t> </a:t>
            </a:r>
            <a:r>
              <a:rPr sz="725" dirty="0">
                <a:latin typeface="Calibri"/>
                <a:cs typeface="Calibri"/>
              </a:rPr>
              <a:t>Ticaret</a:t>
            </a:r>
            <a:r>
              <a:rPr sz="725" spc="-9" dirty="0">
                <a:latin typeface="Calibri"/>
                <a:cs typeface="Calibri"/>
              </a:rPr>
              <a:t> Bakanı</a:t>
            </a:r>
            <a:r>
              <a:rPr sz="725" spc="-14" dirty="0">
                <a:latin typeface="Calibri"/>
                <a:cs typeface="Calibri"/>
              </a:rPr>
              <a:t> </a:t>
            </a:r>
            <a:r>
              <a:rPr sz="725" spc="-9" dirty="0">
                <a:latin typeface="Calibri"/>
                <a:cs typeface="Calibri"/>
              </a:rPr>
              <a:t>yürütür</a:t>
            </a:r>
            <a:r>
              <a:rPr sz="725" b="1" spc="-9" dirty="0">
                <a:latin typeface="Calibri"/>
                <a:cs typeface="Calibri"/>
              </a:rPr>
              <a:t>.</a:t>
            </a:r>
            <a:endParaRPr sz="725" dirty="0">
              <a:latin typeface="Calibri"/>
              <a:cs typeface="Calibri"/>
            </a:endParaRPr>
          </a:p>
        </p:txBody>
      </p:sp>
      <p:sp>
        <p:nvSpPr>
          <p:cNvPr id="5" name="object 5"/>
          <p:cNvSpPr txBox="1"/>
          <p:nvPr/>
        </p:nvSpPr>
        <p:spPr>
          <a:xfrm>
            <a:off x="5607119" y="1148014"/>
            <a:ext cx="1537960" cy="181487"/>
          </a:xfrm>
          <a:prstGeom prst="rect">
            <a:avLst/>
          </a:prstGeom>
        </p:spPr>
        <p:txBody>
          <a:bodyPr vert="horz" wrap="square" lIns="0" tIns="12092" rIns="0" bIns="0" rtlCol="0">
            <a:spAutoFit/>
          </a:bodyPr>
          <a:lstStyle/>
          <a:p>
            <a:pPr marL="11516">
              <a:spcBef>
                <a:spcPts val="95"/>
              </a:spcBef>
            </a:pPr>
            <a:r>
              <a:rPr sz="1100" b="1" dirty="0">
                <a:solidFill>
                  <a:srgbClr val="ED0000"/>
                </a:solidFill>
                <a:latin typeface="Calibri"/>
                <a:cs typeface="Calibri"/>
              </a:rPr>
              <a:t>2026</a:t>
            </a:r>
            <a:r>
              <a:rPr sz="1100" b="1" spc="-9" dirty="0">
                <a:solidFill>
                  <a:srgbClr val="ED0000"/>
                </a:solidFill>
                <a:latin typeface="Calibri"/>
                <a:cs typeface="Calibri"/>
              </a:rPr>
              <a:t> </a:t>
            </a:r>
            <a:r>
              <a:rPr sz="1100" b="1" dirty="0">
                <a:solidFill>
                  <a:srgbClr val="ED0000"/>
                </a:solidFill>
                <a:latin typeface="Calibri"/>
                <a:cs typeface="Calibri"/>
              </a:rPr>
              <a:t>Eklenen</a:t>
            </a:r>
            <a:r>
              <a:rPr sz="1100" b="1" spc="-18" dirty="0">
                <a:solidFill>
                  <a:srgbClr val="ED0000"/>
                </a:solidFill>
                <a:latin typeface="Calibri"/>
                <a:cs typeface="Calibri"/>
              </a:rPr>
              <a:t> </a:t>
            </a:r>
            <a:r>
              <a:rPr sz="1100" b="1" dirty="0">
                <a:solidFill>
                  <a:srgbClr val="ED0000"/>
                </a:solidFill>
                <a:latin typeface="Calibri"/>
                <a:cs typeface="Calibri"/>
              </a:rPr>
              <a:t>Gtip</a:t>
            </a:r>
            <a:r>
              <a:rPr sz="1100" b="1" spc="-9" dirty="0">
                <a:solidFill>
                  <a:srgbClr val="ED0000"/>
                </a:solidFill>
                <a:latin typeface="Calibri"/>
                <a:cs typeface="Calibri"/>
              </a:rPr>
              <a:t> Listesi</a:t>
            </a:r>
            <a:endParaRPr sz="1100" dirty="0">
              <a:latin typeface="Calibri"/>
              <a:cs typeface="Calibri"/>
            </a:endParaRPr>
          </a:p>
        </p:txBody>
      </p:sp>
      <p:graphicFrame>
        <p:nvGraphicFramePr>
          <p:cNvPr id="6" name="object 6"/>
          <p:cNvGraphicFramePr>
            <a:graphicFrameLocks noGrp="1"/>
          </p:cNvGraphicFramePr>
          <p:nvPr>
            <p:extLst>
              <p:ext uri="{D42A27DB-BD31-4B8C-83A1-F6EECF244321}">
                <p14:modId xmlns:p14="http://schemas.microsoft.com/office/powerpoint/2010/main" val="3259899656"/>
              </p:ext>
            </p:extLst>
          </p:nvPr>
        </p:nvGraphicFramePr>
        <p:xfrm>
          <a:off x="3161628" y="1967025"/>
          <a:ext cx="5862985" cy="967560"/>
        </p:xfrm>
        <a:graphic>
          <a:graphicData uri="http://schemas.openxmlformats.org/drawingml/2006/table">
            <a:tbl>
              <a:tblPr firstRow="1" bandRow="1">
                <a:tableStyleId>{2D5ABB26-0587-4C30-8999-92F81FD0307C}</a:tableStyleId>
              </a:tblPr>
              <a:tblGrid>
                <a:gridCol w="265452">
                  <a:extLst>
                    <a:ext uri="{9D8B030D-6E8A-4147-A177-3AD203B41FA5}">
                      <a16:colId xmlns:a16="http://schemas.microsoft.com/office/drawing/2014/main" val="20000"/>
                    </a:ext>
                  </a:extLst>
                </a:gridCol>
                <a:gridCol w="777931">
                  <a:extLst>
                    <a:ext uri="{9D8B030D-6E8A-4147-A177-3AD203B41FA5}">
                      <a16:colId xmlns:a16="http://schemas.microsoft.com/office/drawing/2014/main" val="20001"/>
                    </a:ext>
                  </a:extLst>
                </a:gridCol>
                <a:gridCol w="1776976">
                  <a:extLst>
                    <a:ext uri="{9D8B030D-6E8A-4147-A177-3AD203B41FA5}">
                      <a16:colId xmlns:a16="http://schemas.microsoft.com/office/drawing/2014/main" val="20002"/>
                    </a:ext>
                  </a:extLst>
                </a:gridCol>
                <a:gridCol w="3042626">
                  <a:extLst>
                    <a:ext uri="{9D8B030D-6E8A-4147-A177-3AD203B41FA5}">
                      <a16:colId xmlns:a16="http://schemas.microsoft.com/office/drawing/2014/main" val="20003"/>
                    </a:ext>
                  </a:extLst>
                </a:gridCol>
              </a:tblGrid>
              <a:tr h="193512">
                <a:tc>
                  <a:txBody>
                    <a:bodyPr/>
                    <a:lstStyle/>
                    <a:p>
                      <a:pPr algn="ctr">
                        <a:lnSpc>
                          <a:spcPts val="950"/>
                        </a:lnSpc>
                      </a:pPr>
                      <a:r>
                        <a:rPr sz="700" b="1" spc="-25" dirty="0">
                          <a:latin typeface="Calibri"/>
                          <a:cs typeface="Calibri"/>
                        </a:rPr>
                        <a:t>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b="1" dirty="0">
                          <a:latin typeface="Calibri"/>
                          <a:cs typeface="Calibri"/>
                        </a:rPr>
                        <a:t>GTİP</a:t>
                      </a:r>
                      <a:r>
                        <a:rPr sz="700" b="1" spc="-25" dirty="0">
                          <a:latin typeface="Calibri"/>
                          <a:cs typeface="Calibri"/>
                        </a:rPr>
                        <a:t> </a:t>
                      </a:r>
                      <a:r>
                        <a:rPr sz="700" b="1" spc="-20" dirty="0">
                          <a:latin typeface="Calibri"/>
                          <a:cs typeface="Calibri"/>
                        </a:rPr>
                        <a:t>Kodu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b="1" dirty="0">
                          <a:latin typeface="Calibri"/>
                          <a:cs typeface="Calibri"/>
                        </a:rPr>
                        <a:t>Standart</a:t>
                      </a:r>
                      <a:r>
                        <a:rPr sz="700" b="1" spc="-15" dirty="0">
                          <a:latin typeface="Calibri"/>
                          <a:cs typeface="Calibri"/>
                        </a:rPr>
                        <a:t> </a:t>
                      </a:r>
                      <a:r>
                        <a:rPr sz="700" b="1" dirty="0">
                          <a:latin typeface="Calibri"/>
                          <a:cs typeface="Calibri"/>
                        </a:rPr>
                        <a:t>/</a:t>
                      </a:r>
                      <a:r>
                        <a:rPr sz="700" b="1" spc="-10" dirty="0">
                          <a:latin typeface="Calibri"/>
                          <a:cs typeface="Calibri"/>
                        </a:rPr>
                        <a:t> </a:t>
                      </a:r>
                      <a:r>
                        <a:rPr sz="700" b="1" spc="-25" dirty="0">
                          <a:latin typeface="Calibri"/>
                          <a:cs typeface="Calibri"/>
                        </a:rPr>
                        <a:t>Not</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93512">
                <a:tc>
                  <a:txBody>
                    <a:bodyPr/>
                    <a:lstStyle/>
                    <a:p>
                      <a:pPr algn="ctr">
                        <a:lnSpc>
                          <a:spcPts val="950"/>
                        </a:lnSpc>
                      </a:pPr>
                      <a:r>
                        <a:rPr sz="700" spc="-25" dirty="0">
                          <a:latin typeface="Calibri"/>
                          <a:cs typeface="Calibri"/>
                        </a:rPr>
                        <a:t>117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7307.11.10.00.00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Basınç</a:t>
                      </a:r>
                      <a:r>
                        <a:rPr sz="700" spc="15" dirty="0">
                          <a:latin typeface="Calibri"/>
                          <a:cs typeface="Calibri"/>
                        </a:rPr>
                        <a:t> </a:t>
                      </a:r>
                      <a:r>
                        <a:rPr sz="700" spc="-10" dirty="0">
                          <a:latin typeface="Calibri"/>
                          <a:cs typeface="Calibri"/>
                        </a:rPr>
                        <a:t>sistemlerinde</a:t>
                      </a:r>
                      <a:r>
                        <a:rPr sz="700" spc="25" dirty="0">
                          <a:latin typeface="Calibri"/>
                          <a:cs typeface="Calibri"/>
                        </a:rPr>
                        <a:t> </a:t>
                      </a:r>
                      <a:r>
                        <a:rPr sz="700" spc="-10" dirty="0">
                          <a:latin typeface="Calibri"/>
                          <a:cs typeface="Calibri"/>
                        </a:rPr>
                        <a:t>kullanılan</a:t>
                      </a:r>
                      <a:r>
                        <a:rPr sz="700" spc="15" dirty="0">
                          <a:latin typeface="Calibri"/>
                          <a:cs typeface="Calibri"/>
                        </a:rPr>
                        <a:t> </a:t>
                      </a:r>
                      <a:r>
                        <a:rPr sz="700" dirty="0">
                          <a:latin typeface="Calibri"/>
                          <a:cs typeface="Calibri"/>
                        </a:rPr>
                        <a:t>türde</a:t>
                      </a:r>
                      <a:r>
                        <a:rPr sz="700" spc="2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dirty="0">
                          <a:latin typeface="Calibri"/>
                          <a:cs typeface="Calibri"/>
                        </a:rPr>
                        <a:t>TS</a:t>
                      </a:r>
                      <a:r>
                        <a:rPr sz="700" spc="5" dirty="0">
                          <a:latin typeface="Calibri"/>
                          <a:cs typeface="Calibri"/>
                        </a:rPr>
                        <a:t> </a:t>
                      </a:r>
                      <a:r>
                        <a:rPr sz="700" dirty="0">
                          <a:latin typeface="Calibri"/>
                          <a:cs typeface="Calibri"/>
                        </a:rPr>
                        <a:t>EN</a:t>
                      </a:r>
                      <a:r>
                        <a:rPr sz="700" spc="5" dirty="0">
                          <a:latin typeface="Calibri"/>
                          <a:cs typeface="Calibri"/>
                        </a:rPr>
                        <a:t> </a:t>
                      </a:r>
                      <a:r>
                        <a:rPr sz="700" dirty="0">
                          <a:latin typeface="Calibri"/>
                          <a:cs typeface="Calibri"/>
                        </a:rPr>
                        <a:t>10242</a:t>
                      </a:r>
                      <a:r>
                        <a:rPr sz="700" spc="5" dirty="0">
                          <a:latin typeface="Calibri"/>
                          <a:cs typeface="Calibri"/>
                        </a:rPr>
                        <a:t> </a:t>
                      </a:r>
                      <a:r>
                        <a:rPr sz="700" dirty="0">
                          <a:latin typeface="Calibri"/>
                          <a:cs typeface="Calibri"/>
                        </a:rPr>
                        <a:t>– Boru</a:t>
                      </a:r>
                      <a:r>
                        <a:rPr sz="700" spc="5" dirty="0">
                          <a:latin typeface="Calibri"/>
                          <a:cs typeface="Calibri"/>
                        </a:rPr>
                        <a:t> </a:t>
                      </a:r>
                      <a:r>
                        <a:rPr sz="700" spc="-10" dirty="0">
                          <a:latin typeface="Calibri"/>
                          <a:cs typeface="Calibri"/>
                        </a:rPr>
                        <a:t>bağlantı</a:t>
                      </a:r>
                      <a:r>
                        <a:rPr sz="700" spc="-5" dirty="0">
                          <a:latin typeface="Calibri"/>
                          <a:cs typeface="Calibri"/>
                        </a:rPr>
                        <a:t> </a:t>
                      </a:r>
                      <a:r>
                        <a:rPr sz="700" spc="-10" dirty="0">
                          <a:latin typeface="Calibri"/>
                          <a:cs typeface="Calibri"/>
                        </a:rPr>
                        <a:t>parçaları,</a:t>
                      </a:r>
                      <a:r>
                        <a:rPr sz="700" spc="10" dirty="0">
                          <a:latin typeface="Calibri"/>
                          <a:cs typeface="Calibri"/>
                        </a:rPr>
                        <a:t> </a:t>
                      </a:r>
                      <a:r>
                        <a:rPr sz="700" dirty="0">
                          <a:latin typeface="Calibri"/>
                          <a:cs typeface="Calibri"/>
                        </a:rPr>
                        <a:t>dökme</a:t>
                      </a:r>
                      <a:r>
                        <a:rPr sz="700" spc="5" dirty="0">
                          <a:latin typeface="Calibri"/>
                          <a:cs typeface="Calibri"/>
                        </a:rPr>
                        <a:t> </a:t>
                      </a:r>
                      <a:r>
                        <a:rPr sz="700" dirty="0">
                          <a:latin typeface="Calibri"/>
                          <a:cs typeface="Calibri"/>
                        </a:rPr>
                        <a:t>demir </a:t>
                      </a:r>
                      <a:r>
                        <a:rPr sz="700" spc="-10" dirty="0">
                          <a:latin typeface="Calibri"/>
                          <a:cs typeface="Calibri"/>
                        </a:rPr>
                        <a:t>temperlenmiş,</a:t>
                      </a:r>
                      <a:r>
                        <a:rPr sz="700" spc="10" dirty="0">
                          <a:latin typeface="Calibri"/>
                          <a:cs typeface="Calibri"/>
                        </a:rPr>
                        <a:t> </a:t>
                      </a:r>
                      <a:r>
                        <a:rPr sz="700" dirty="0">
                          <a:latin typeface="Calibri"/>
                          <a:cs typeface="Calibri"/>
                        </a:rPr>
                        <a:t>diş</a:t>
                      </a:r>
                      <a:r>
                        <a:rPr sz="700" spc="5" dirty="0">
                          <a:latin typeface="Calibri"/>
                          <a:cs typeface="Calibri"/>
                        </a:rPr>
                        <a:t> </a:t>
                      </a:r>
                      <a:r>
                        <a:rPr sz="700" spc="-10" dirty="0">
                          <a:latin typeface="Calibri"/>
                          <a:cs typeface="Calibri"/>
                        </a:rPr>
                        <a:t>açılmış</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193512">
                <a:tc>
                  <a:txBody>
                    <a:bodyPr/>
                    <a:lstStyle/>
                    <a:p>
                      <a:pPr algn="ctr">
                        <a:lnSpc>
                          <a:spcPts val="950"/>
                        </a:lnSpc>
                      </a:pPr>
                      <a:r>
                        <a:rPr sz="700" spc="-25" dirty="0">
                          <a:latin typeface="Calibri"/>
                          <a:cs typeface="Calibri"/>
                        </a:rPr>
                        <a:t>118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7307.11.90.00.00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dirty="0">
                          <a:latin typeface="Calibri"/>
                          <a:cs typeface="Calibri"/>
                        </a:rPr>
                        <a:t>TS</a:t>
                      </a:r>
                      <a:r>
                        <a:rPr sz="700" spc="5" dirty="0">
                          <a:latin typeface="Calibri"/>
                          <a:cs typeface="Calibri"/>
                        </a:rPr>
                        <a:t> </a:t>
                      </a:r>
                      <a:r>
                        <a:rPr sz="700" dirty="0">
                          <a:latin typeface="Calibri"/>
                          <a:cs typeface="Calibri"/>
                        </a:rPr>
                        <a:t>EN</a:t>
                      </a:r>
                      <a:r>
                        <a:rPr sz="700" spc="5" dirty="0">
                          <a:latin typeface="Calibri"/>
                          <a:cs typeface="Calibri"/>
                        </a:rPr>
                        <a:t> </a:t>
                      </a:r>
                      <a:r>
                        <a:rPr sz="700" dirty="0">
                          <a:latin typeface="Calibri"/>
                          <a:cs typeface="Calibri"/>
                        </a:rPr>
                        <a:t>10242</a:t>
                      </a:r>
                      <a:r>
                        <a:rPr sz="700" spc="5" dirty="0">
                          <a:latin typeface="Calibri"/>
                          <a:cs typeface="Calibri"/>
                        </a:rPr>
                        <a:t> </a:t>
                      </a:r>
                      <a:r>
                        <a:rPr sz="700" dirty="0">
                          <a:latin typeface="Calibri"/>
                          <a:cs typeface="Calibri"/>
                        </a:rPr>
                        <a:t>– Boru</a:t>
                      </a:r>
                      <a:r>
                        <a:rPr sz="700" spc="5" dirty="0">
                          <a:latin typeface="Calibri"/>
                          <a:cs typeface="Calibri"/>
                        </a:rPr>
                        <a:t> </a:t>
                      </a:r>
                      <a:r>
                        <a:rPr sz="700" spc="-10" dirty="0">
                          <a:latin typeface="Calibri"/>
                          <a:cs typeface="Calibri"/>
                        </a:rPr>
                        <a:t>bağlantı</a:t>
                      </a:r>
                      <a:r>
                        <a:rPr sz="700" spc="-5" dirty="0">
                          <a:latin typeface="Calibri"/>
                          <a:cs typeface="Calibri"/>
                        </a:rPr>
                        <a:t> </a:t>
                      </a:r>
                      <a:r>
                        <a:rPr sz="700" spc="-10" dirty="0">
                          <a:latin typeface="Calibri"/>
                          <a:cs typeface="Calibri"/>
                        </a:rPr>
                        <a:t>parçaları,</a:t>
                      </a:r>
                      <a:r>
                        <a:rPr sz="700" spc="10" dirty="0">
                          <a:latin typeface="Calibri"/>
                          <a:cs typeface="Calibri"/>
                        </a:rPr>
                        <a:t> </a:t>
                      </a:r>
                      <a:r>
                        <a:rPr sz="700" dirty="0">
                          <a:latin typeface="Calibri"/>
                          <a:cs typeface="Calibri"/>
                        </a:rPr>
                        <a:t>dökme</a:t>
                      </a:r>
                      <a:r>
                        <a:rPr sz="700" spc="5" dirty="0">
                          <a:latin typeface="Calibri"/>
                          <a:cs typeface="Calibri"/>
                        </a:rPr>
                        <a:t> </a:t>
                      </a:r>
                      <a:r>
                        <a:rPr sz="700" dirty="0">
                          <a:latin typeface="Calibri"/>
                          <a:cs typeface="Calibri"/>
                        </a:rPr>
                        <a:t>demir </a:t>
                      </a:r>
                      <a:r>
                        <a:rPr sz="700" spc="-10" dirty="0">
                          <a:latin typeface="Calibri"/>
                          <a:cs typeface="Calibri"/>
                        </a:rPr>
                        <a:t>temperlenmiş,</a:t>
                      </a:r>
                      <a:r>
                        <a:rPr sz="700" spc="10" dirty="0">
                          <a:latin typeface="Calibri"/>
                          <a:cs typeface="Calibri"/>
                        </a:rPr>
                        <a:t> </a:t>
                      </a:r>
                      <a:r>
                        <a:rPr sz="700" dirty="0">
                          <a:latin typeface="Calibri"/>
                          <a:cs typeface="Calibri"/>
                        </a:rPr>
                        <a:t>diş</a:t>
                      </a:r>
                      <a:r>
                        <a:rPr sz="700" spc="5" dirty="0">
                          <a:latin typeface="Calibri"/>
                          <a:cs typeface="Calibri"/>
                        </a:rPr>
                        <a:t> </a:t>
                      </a:r>
                      <a:r>
                        <a:rPr sz="700" spc="-10" dirty="0">
                          <a:latin typeface="Calibri"/>
                          <a:cs typeface="Calibri"/>
                        </a:rPr>
                        <a:t>açılmış</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93512">
                <a:tc>
                  <a:txBody>
                    <a:bodyPr/>
                    <a:lstStyle/>
                    <a:p>
                      <a:pPr algn="ctr">
                        <a:lnSpc>
                          <a:spcPts val="950"/>
                        </a:lnSpc>
                      </a:pPr>
                      <a:r>
                        <a:rPr sz="700" spc="-25" dirty="0">
                          <a:latin typeface="Calibri"/>
                          <a:cs typeface="Calibri"/>
                        </a:rPr>
                        <a:t>119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7307.19.10.00.00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dirty="0">
                          <a:latin typeface="Calibri"/>
                          <a:cs typeface="Calibri"/>
                        </a:rPr>
                        <a:t>Demir</a:t>
                      </a:r>
                      <a:r>
                        <a:rPr sz="700" spc="-5" dirty="0">
                          <a:latin typeface="Calibri"/>
                          <a:cs typeface="Calibri"/>
                        </a:rPr>
                        <a:t> </a:t>
                      </a:r>
                      <a:r>
                        <a:rPr sz="700" spc="-10" dirty="0">
                          <a:latin typeface="Calibri"/>
                          <a:cs typeface="Calibri"/>
                        </a:rPr>
                        <a:t>dökümden</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dirty="0">
                          <a:latin typeface="Calibri"/>
                          <a:cs typeface="Calibri"/>
                        </a:rPr>
                        <a:t>TS</a:t>
                      </a:r>
                      <a:r>
                        <a:rPr sz="700" spc="5" dirty="0">
                          <a:latin typeface="Calibri"/>
                          <a:cs typeface="Calibri"/>
                        </a:rPr>
                        <a:t> </a:t>
                      </a:r>
                      <a:r>
                        <a:rPr sz="700" dirty="0">
                          <a:latin typeface="Calibri"/>
                          <a:cs typeface="Calibri"/>
                        </a:rPr>
                        <a:t>EN</a:t>
                      </a:r>
                      <a:r>
                        <a:rPr sz="700" spc="5" dirty="0">
                          <a:latin typeface="Calibri"/>
                          <a:cs typeface="Calibri"/>
                        </a:rPr>
                        <a:t> </a:t>
                      </a:r>
                      <a:r>
                        <a:rPr sz="700" dirty="0">
                          <a:latin typeface="Calibri"/>
                          <a:cs typeface="Calibri"/>
                        </a:rPr>
                        <a:t>10242</a:t>
                      </a:r>
                      <a:r>
                        <a:rPr sz="700" spc="5" dirty="0">
                          <a:latin typeface="Calibri"/>
                          <a:cs typeface="Calibri"/>
                        </a:rPr>
                        <a:t> </a:t>
                      </a:r>
                      <a:r>
                        <a:rPr sz="700" dirty="0">
                          <a:latin typeface="Calibri"/>
                          <a:cs typeface="Calibri"/>
                        </a:rPr>
                        <a:t>– Boru</a:t>
                      </a:r>
                      <a:r>
                        <a:rPr sz="700" spc="5" dirty="0">
                          <a:latin typeface="Calibri"/>
                          <a:cs typeface="Calibri"/>
                        </a:rPr>
                        <a:t> </a:t>
                      </a:r>
                      <a:r>
                        <a:rPr sz="700" spc="-10" dirty="0">
                          <a:latin typeface="Calibri"/>
                          <a:cs typeface="Calibri"/>
                        </a:rPr>
                        <a:t>bağlantı</a:t>
                      </a:r>
                      <a:r>
                        <a:rPr sz="700" spc="-5" dirty="0">
                          <a:latin typeface="Calibri"/>
                          <a:cs typeface="Calibri"/>
                        </a:rPr>
                        <a:t> </a:t>
                      </a:r>
                      <a:r>
                        <a:rPr sz="700" spc="-10" dirty="0">
                          <a:latin typeface="Calibri"/>
                          <a:cs typeface="Calibri"/>
                        </a:rPr>
                        <a:t>parçaları,</a:t>
                      </a:r>
                      <a:r>
                        <a:rPr sz="700" spc="10" dirty="0">
                          <a:latin typeface="Calibri"/>
                          <a:cs typeface="Calibri"/>
                        </a:rPr>
                        <a:t> </a:t>
                      </a:r>
                      <a:r>
                        <a:rPr sz="700" dirty="0">
                          <a:latin typeface="Calibri"/>
                          <a:cs typeface="Calibri"/>
                        </a:rPr>
                        <a:t>dökme</a:t>
                      </a:r>
                      <a:r>
                        <a:rPr sz="700" spc="5" dirty="0">
                          <a:latin typeface="Calibri"/>
                          <a:cs typeface="Calibri"/>
                        </a:rPr>
                        <a:t> </a:t>
                      </a:r>
                      <a:r>
                        <a:rPr sz="700" dirty="0">
                          <a:latin typeface="Calibri"/>
                          <a:cs typeface="Calibri"/>
                        </a:rPr>
                        <a:t>demir </a:t>
                      </a:r>
                      <a:r>
                        <a:rPr sz="700" spc="-10" dirty="0">
                          <a:latin typeface="Calibri"/>
                          <a:cs typeface="Calibri"/>
                        </a:rPr>
                        <a:t>temperlenmiş,</a:t>
                      </a:r>
                      <a:r>
                        <a:rPr sz="700" spc="10" dirty="0">
                          <a:latin typeface="Calibri"/>
                          <a:cs typeface="Calibri"/>
                        </a:rPr>
                        <a:t> </a:t>
                      </a:r>
                      <a:r>
                        <a:rPr sz="700" dirty="0">
                          <a:latin typeface="Calibri"/>
                          <a:cs typeface="Calibri"/>
                        </a:rPr>
                        <a:t>diş</a:t>
                      </a:r>
                      <a:r>
                        <a:rPr sz="700" spc="5" dirty="0">
                          <a:latin typeface="Calibri"/>
                          <a:cs typeface="Calibri"/>
                        </a:rPr>
                        <a:t> </a:t>
                      </a:r>
                      <a:r>
                        <a:rPr sz="700" spc="-10" dirty="0">
                          <a:latin typeface="Calibri"/>
                          <a:cs typeface="Calibri"/>
                        </a:rPr>
                        <a:t>açılmış</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93512">
                <a:tc>
                  <a:txBody>
                    <a:bodyPr/>
                    <a:lstStyle/>
                    <a:p>
                      <a:pPr algn="ctr">
                        <a:lnSpc>
                          <a:spcPts val="950"/>
                        </a:lnSpc>
                      </a:pPr>
                      <a:r>
                        <a:rPr sz="700" spc="-25" dirty="0">
                          <a:latin typeface="Calibri"/>
                          <a:cs typeface="Calibri"/>
                        </a:rPr>
                        <a:t>120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7307.19.90.00.00</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Diğerleri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dirty="0">
                          <a:latin typeface="Calibri"/>
                          <a:cs typeface="Calibri"/>
                        </a:rPr>
                        <a:t>TS</a:t>
                      </a:r>
                      <a:r>
                        <a:rPr sz="700" spc="5" dirty="0">
                          <a:latin typeface="Calibri"/>
                          <a:cs typeface="Calibri"/>
                        </a:rPr>
                        <a:t> </a:t>
                      </a:r>
                      <a:r>
                        <a:rPr sz="700" dirty="0">
                          <a:latin typeface="Calibri"/>
                          <a:cs typeface="Calibri"/>
                        </a:rPr>
                        <a:t>EN</a:t>
                      </a:r>
                      <a:r>
                        <a:rPr sz="700" spc="5" dirty="0">
                          <a:latin typeface="Calibri"/>
                          <a:cs typeface="Calibri"/>
                        </a:rPr>
                        <a:t> </a:t>
                      </a:r>
                      <a:r>
                        <a:rPr sz="700" dirty="0">
                          <a:latin typeface="Calibri"/>
                          <a:cs typeface="Calibri"/>
                        </a:rPr>
                        <a:t>10242</a:t>
                      </a:r>
                      <a:r>
                        <a:rPr sz="700" spc="5" dirty="0">
                          <a:latin typeface="Calibri"/>
                          <a:cs typeface="Calibri"/>
                        </a:rPr>
                        <a:t> </a:t>
                      </a:r>
                      <a:r>
                        <a:rPr sz="700" dirty="0">
                          <a:latin typeface="Calibri"/>
                          <a:cs typeface="Calibri"/>
                        </a:rPr>
                        <a:t>– Boru</a:t>
                      </a:r>
                      <a:r>
                        <a:rPr sz="700" spc="5" dirty="0">
                          <a:latin typeface="Calibri"/>
                          <a:cs typeface="Calibri"/>
                        </a:rPr>
                        <a:t> </a:t>
                      </a:r>
                      <a:r>
                        <a:rPr sz="700" spc="-10" dirty="0">
                          <a:latin typeface="Calibri"/>
                          <a:cs typeface="Calibri"/>
                        </a:rPr>
                        <a:t>bağlantı</a:t>
                      </a:r>
                      <a:r>
                        <a:rPr sz="700" spc="-5" dirty="0">
                          <a:latin typeface="Calibri"/>
                          <a:cs typeface="Calibri"/>
                        </a:rPr>
                        <a:t> </a:t>
                      </a:r>
                      <a:r>
                        <a:rPr sz="700" spc="-10" dirty="0">
                          <a:latin typeface="Calibri"/>
                          <a:cs typeface="Calibri"/>
                        </a:rPr>
                        <a:t>parçaları,</a:t>
                      </a:r>
                      <a:r>
                        <a:rPr sz="700" spc="10" dirty="0">
                          <a:latin typeface="Calibri"/>
                          <a:cs typeface="Calibri"/>
                        </a:rPr>
                        <a:t> </a:t>
                      </a:r>
                      <a:r>
                        <a:rPr sz="700" dirty="0">
                          <a:latin typeface="Calibri"/>
                          <a:cs typeface="Calibri"/>
                        </a:rPr>
                        <a:t>dökme</a:t>
                      </a:r>
                      <a:r>
                        <a:rPr sz="700" spc="5" dirty="0">
                          <a:latin typeface="Calibri"/>
                          <a:cs typeface="Calibri"/>
                        </a:rPr>
                        <a:t> </a:t>
                      </a:r>
                      <a:r>
                        <a:rPr sz="700" dirty="0">
                          <a:latin typeface="Calibri"/>
                          <a:cs typeface="Calibri"/>
                        </a:rPr>
                        <a:t>demir </a:t>
                      </a:r>
                      <a:r>
                        <a:rPr sz="700" spc="-10" dirty="0">
                          <a:latin typeface="Calibri"/>
                          <a:cs typeface="Calibri"/>
                        </a:rPr>
                        <a:t>temperlenmiş,</a:t>
                      </a:r>
                      <a:r>
                        <a:rPr sz="700" spc="10" dirty="0">
                          <a:latin typeface="Calibri"/>
                          <a:cs typeface="Calibri"/>
                        </a:rPr>
                        <a:t> </a:t>
                      </a:r>
                      <a:r>
                        <a:rPr sz="700" dirty="0">
                          <a:latin typeface="Calibri"/>
                          <a:cs typeface="Calibri"/>
                        </a:rPr>
                        <a:t>diş</a:t>
                      </a:r>
                      <a:r>
                        <a:rPr sz="700" spc="5" dirty="0">
                          <a:latin typeface="Calibri"/>
                          <a:cs typeface="Calibri"/>
                        </a:rPr>
                        <a:t> </a:t>
                      </a:r>
                      <a:r>
                        <a:rPr sz="700" spc="-10" dirty="0">
                          <a:latin typeface="Calibri"/>
                          <a:cs typeface="Calibri"/>
                        </a:rPr>
                        <a:t>açılmış</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bl>
          </a:graphicData>
        </a:graphic>
      </p:graphicFrame>
      <p:sp>
        <p:nvSpPr>
          <p:cNvPr id="7" name="object 7"/>
          <p:cNvSpPr txBox="1"/>
          <p:nvPr/>
        </p:nvSpPr>
        <p:spPr>
          <a:xfrm>
            <a:off x="1318437" y="3115682"/>
            <a:ext cx="2732569" cy="248172"/>
          </a:xfrm>
          <a:prstGeom prst="rect">
            <a:avLst/>
          </a:prstGeom>
        </p:spPr>
        <p:txBody>
          <a:bodyPr vert="horz" wrap="square" lIns="0" tIns="12092" rIns="0" bIns="0" rtlCol="0">
            <a:spAutoFit/>
          </a:bodyPr>
          <a:lstStyle/>
          <a:p>
            <a:pPr marL="11516">
              <a:spcBef>
                <a:spcPts val="95"/>
              </a:spcBef>
            </a:pPr>
            <a:endParaRPr lang="tr-TR" sz="725" dirty="0" smtClean="0">
              <a:latin typeface="Calibri"/>
              <a:cs typeface="Calibri"/>
            </a:endParaRPr>
          </a:p>
          <a:p>
            <a:pPr marL="11516">
              <a:spcBef>
                <a:spcPts val="95"/>
              </a:spcBef>
            </a:pPr>
            <a:endParaRPr lang="tr-TR" sz="725" dirty="0">
              <a:latin typeface="Calibri"/>
              <a:cs typeface="Calibri"/>
            </a:endParaRPr>
          </a:p>
        </p:txBody>
      </p:sp>
      <p:sp>
        <p:nvSpPr>
          <p:cNvPr id="8" name="object 8"/>
          <p:cNvSpPr/>
          <p:nvPr/>
        </p:nvSpPr>
        <p:spPr>
          <a:xfrm>
            <a:off x="1528654" y="3115994"/>
            <a:ext cx="8899853" cy="8637"/>
          </a:xfrm>
          <a:custGeom>
            <a:avLst/>
            <a:gdLst/>
            <a:ahLst/>
            <a:cxnLst/>
            <a:rect l="l" t="t" r="r" b="b"/>
            <a:pathLst>
              <a:path w="9814560" h="9525">
                <a:moveTo>
                  <a:pt x="9814560" y="0"/>
                </a:moveTo>
                <a:lnTo>
                  <a:pt x="0" y="0"/>
                </a:lnTo>
                <a:lnTo>
                  <a:pt x="0" y="9144"/>
                </a:lnTo>
                <a:lnTo>
                  <a:pt x="9814560" y="9144"/>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1414310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311085" y="260648"/>
            <a:ext cx="10218655" cy="566936"/>
          </a:xfrm>
        </p:spPr>
        <p:txBody>
          <a:bodyPr>
            <a:normAutofit fontScale="90000"/>
          </a:bodyPr>
          <a:lstStyle/>
          <a:p>
            <a:r>
              <a:rPr lang="tr-TR" sz="2800" b="1" u="sng" dirty="0" smtClean="0"/>
              <a:t/>
            </a:r>
            <a:br>
              <a:rPr lang="tr-TR" sz="2800" b="1" u="sng" dirty="0" smtClean="0"/>
            </a:br>
            <a:r>
              <a:rPr lang="tr-TR" sz="2800" b="1" u="sng" dirty="0"/>
              <a:t/>
            </a:r>
            <a:br>
              <a:rPr lang="tr-TR" sz="2800" b="1" u="sng" dirty="0"/>
            </a:br>
            <a:endParaRPr lang="tr-TR" sz="2800" dirty="0">
              <a:effectLst>
                <a:outerShdw blurRad="38100" dist="38100" dir="2700000" algn="tl">
                  <a:srgbClr val="000000">
                    <a:alpha val="43137"/>
                  </a:srgbClr>
                </a:outerShdw>
              </a:effectLst>
            </a:endParaRPr>
          </a:p>
        </p:txBody>
      </p:sp>
      <p:sp>
        <p:nvSpPr>
          <p:cNvPr id="2" name="İçerik Yer Tutucusu 1"/>
          <p:cNvSpPr>
            <a:spLocks noGrp="1"/>
          </p:cNvSpPr>
          <p:nvPr>
            <p:ph idx="1"/>
          </p:nvPr>
        </p:nvSpPr>
        <p:spPr>
          <a:xfrm>
            <a:off x="838200" y="970961"/>
            <a:ext cx="10515600" cy="5206002"/>
          </a:xfrm>
        </p:spPr>
        <p:txBody>
          <a:bodyPr>
            <a:normAutofit/>
          </a:bodyPr>
          <a:lstStyle/>
          <a:p>
            <a:pPr marL="0" indent="0">
              <a:lnSpc>
                <a:spcPct val="80000"/>
              </a:lnSpc>
              <a:spcAft>
                <a:spcPts val="1800"/>
              </a:spcAft>
              <a:buNone/>
              <a:defRPr/>
            </a:pPr>
            <a:r>
              <a:rPr lang="tr-TR" dirty="0">
                <a:latin typeface="Cambria" panose="02040503050406030204" pitchFamily="18" charset="0"/>
              </a:rPr>
              <a:t>Bir gümrük rejimine tabi tutulmak istenen eşya, bu rejime uygun şekilde yetkili gümrük idaresine </a:t>
            </a:r>
            <a:r>
              <a:rPr lang="tr-TR" b="1" dirty="0">
                <a:effectLst>
                  <a:outerShdw blurRad="38100" dist="38100" dir="2700000" algn="tl">
                    <a:srgbClr val="000000">
                      <a:alpha val="43137"/>
                    </a:srgbClr>
                  </a:outerShdw>
                </a:effectLst>
                <a:latin typeface="Cambria" panose="02040503050406030204" pitchFamily="18" charset="0"/>
              </a:rPr>
              <a:t>beyan</a:t>
            </a:r>
            <a:r>
              <a:rPr lang="tr-TR" dirty="0">
                <a:latin typeface="Cambria" panose="02040503050406030204" pitchFamily="18" charset="0"/>
              </a:rPr>
              <a:t> edilir.</a:t>
            </a:r>
          </a:p>
          <a:p>
            <a:pPr marL="0" indent="0">
              <a:lnSpc>
                <a:spcPct val="80000"/>
              </a:lnSpc>
              <a:spcAft>
                <a:spcPts val="1800"/>
              </a:spcAft>
              <a:buNone/>
              <a:defRPr/>
            </a:pPr>
            <a:r>
              <a:rPr lang="tr-TR" u="sng" dirty="0">
                <a:latin typeface="Cambria" panose="02040503050406030204" pitchFamily="18" charset="0"/>
              </a:rPr>
              <a:t>Gümrük beyanı;</a:t>
            </a:r>
          </a:p>
          <a:p>
            <a:pPr marL="880110" lvl="1" indent="-514350">
              <a:lnSpc>
                <a:spcPct val="80000"/>
              </a:lnSpc>
              <a:spcAft>
                <a:spcPts val="1800"/>
              </a:spcAft>
              <a:buFont typeface="+mj-lt"/>
              <a:buAutoNum type="arabicParenR"/>
              <a:defRPr/>
            </a:pPr>
            <a:r>
              <a:rPr lang="tr-TR" sz="2000" dirty="0">
                <a:latin typeface="Cambria" panose="02040503050406030204" pitchFamily="18" charset="0"/>
              </a:rPr>
              <a:t>Yazılı olarak,</a:t>
            </a:r>
          </a:p>
          <a:p>
            <a:pPr marL="880110" lvl="1" indent="-514350">
              <a:lnSpc>
                <a:spcPct val="80000"/>
              </a:lnSpc>
              <a:spcAft>
                <a:spcPts val="1800"/>
              </a:spcAft>
              <a:buFont typeface="+mj-lt"/>
              <a:buAutoNum type="arabicParenR"/>
              <a:defRPr/>
            </a:pPr>
            <a:r>
              <a:rPr lang="tr-TR" sz="2000" dirty="0">
                <a:latin typeface="Cambria" panose="02040503050406030204" pitchFamily="18" charset="0"/>
              </a:rPr>
              <a:t>Bilgisayar veri işleme tekniği yoluyla,</a:t>
            </a:r>
          </a:p>
          <a:p>
            <a:pPr marL="880110" lvl="1" indent="-514350">
              <a:lnSpc>
                <a:spcPct val="80000"/>
              </a:lnSpc>
              <a:spcAft>
                <a:spcPts val="1800"/>
              </a:spcAft>
              <a:buFont typeface="+mj-lt"/>
              <a:buAutoNum type="arabicParenR"/>
              <a:defRPr/>
            </a:pPr>
            <a:r>
              <a:rPr lang="tr-TR" sz="2000" dirty="0">
                <a:latin typeface="Cambria" panose="02040503050406030204" pitchFamily="18" charset="0"/>
              </a:rPr>
              <a:t>Sözlü olarak,</a:t>
            </a:r>
          </a:p>
          <a:p>
            <a:pPr marL="880110" lvl="1" indent="-514350">
              <a:lnSpc>
                <a:spcPct val="80000"/>
              </a:lnSpc>
              <a:spcAft>
                <a:spcPts val="1800"/>
              </a:spcAft>
              <a:buFont typeface="+mj-lt"/>
              <a:buAutoNum type="arabicParenR"/>
              <a:defRPr/>
            </a:pPr>
            <a:r>
              <a:rPr lang="tr-TR" sz="2000" dirty="0">
                <a:latin typeface="Cambria" panose="02040503050406030204" pitchFamily="18" charset="0"/>
              </a:rPr>
              <a:t>Eşya sahibinin bu eşyayı bir gümrük rejimine tabi tutma isteğini ifade ettiği herhangi bir tasarruf yoluyla,</a:t>
            </a:r>
          </a:p>
          <a:p>
            <a:pPr marL="0" indent="0">
              <a:lnSpc>
                <a:spcPct val="80000"/>
              </a:lnSpc>
              <a:spcAft>
                <a:spcPts val="1800"/>
              </a:spcAft>
              <a:buNone/>
              <a:defRPr/>
            </a:pPr>
            <a:r>
              <a:rPr lang="tr-TR" dirty="0">
                <a:latin typeface="Cambria" panose="02040503050406030204" pitchFamily="18" charset="0"/>
              </a:rPr>
              <a:t>Yapılabilir.</a:t>
            </a:r>
          </a:p>
          <a:p>
            <a:endParaRPr lang="tr-TR" dirty="0"/>
          </a:p>
        </p:txBody>
      </p:sp>
    </p:spTree>
    <p:extLst>
      <p:ext uri="{BB962C8B-B14F-4D97-AF65-F5344CB8AC3E}">
        <p14:creationId xmlns:p14="http://schemas.microsoft.com/office/powerpoint/2010/main" val="3253139439"/>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662197" y="669850"/>
            <a:ext cx="8608853" cy="236174"/>
          </a:xfrm>
          <a:prstGeom prst="rect">
            <a:avLst/>
          </a:prstGeom>
        </p:spPr>
        <p:txBody>
          <a:bodyPr vert="horz" wrap="square" lIns="0" tIns="10941" rIns="0" bIns="0" rtlCol="0">
            <a:spAutoFit/>
          </a:bodyPr>
          <a:lstStyle/>
          <a:p>
            <a:pPr marL="703650" marR="4607" indent="-692709">
              <a:lnSpc>
                <a:spcPct val="110000"/>
              </a:lnSpc>
              <a:spcBef>
                <a:spcPts val="86"/>
              </a:spcBef>
            </a:pPr>
            <a:r>
              <a:rPr sz="1400" b="1" dirty="0">
                <a:solidFill>
                  <a:srgbClr val="FF0000"/>
                </a:solidFill>
                <a:latin typeface="Calibri"/>
                <a:cs typeface="Calibri"/>
              </a:rPr>
              <a:t>Karayolu</a:t>
            </a:r>
            <a:r>
              <a:rPr sz="1400" b="1" spc="-5" dirty="0">
                <a:solidFill>
                  <a:srgbClr val="FF0000"/>
                </a:solidFill>
                <a:latin typeface="Calibri"/>
                <a:cs typeface="Calibri"/>
              </a:rPr>
              <a:t> </a:t>
            </a:r>
            <a:r>
              <a:rPr sz="1400" b="1" dirty="0">
                <a:solidFill>
                  <a:srgbClr val="FF0000"/>
                </a:solidFill>
                <a:latin typeface="Calibri"/>
                <a:cs typeface="Calibri"/>
              </a:rPr>
              <a:t>Dışında </a:t>
            </a:r>
            <a:r>
              <a:rPr sz="1400" b="1" spc="-9" dirty="0">
                <a:solidFill>
                  <a:srgbClr val="FF0000"/>
                </a:solidFill>
                <a:latin typeface="Calibri"/>
                <a:cs typeface="Calibri"/>
              </a:rPr>
              <a:t>Kullanılan</a:t>
            </a:r>
            <a:r>
              <a:rPr sz="1400" b="1" dirty="0">
                <a:solidFill>
                  <a:srgbClr val="FF0000"/>
                </a:solidFill>
                <a:latin typeface="Calibri"/>
                <a:cs typeface="Calibri"/>
              </a:rPr>
              <a:t> </a:t>
            </a:r>
            <a:r>
              <a:rPr sz="1400" b="1" spc="-9" dirty="0">
                <a:solidFill>
                  <a:srgbClr val="FF0000"/>
                </a:solidFill>
                <a:latin typeface="Calibri"/>
                <a:cs typeface="Calibri"/>
              </a:rPr>
              <a:t>Hareketli</a:t>
            </a:r>
            <a:r>
              <a:rPr sz="1400" b="1" spc="-5" dirty="0">
                <a:solidFill>
                  <a:srgbClr val="FF0000"/>
                </a:solidFill>
                <a:latin typeface="Calibri"/>
                <a:cs typeface="Calibri"/>
              </a:rPr>
              <a:t> </a:t>
            </a:r>
            <a:r>
              <a:rPr sz="1400" b="1" spc="-9" dirty="0">
                <a:solidFill>
                  <a:srgbClr val="FF0000"/>
                </a:solidFill>
                <a:latin typeface="Calibri"/>
                <a:cs typeface="Calibri"/>
              </a:rPr>
              <a:t>Makinaların</a:t>
            </a:r>
            <a:r>
              <a:rPr sz="1400" b="1" dirty="0">
                <a:solidFill>
                  <a:srgbClr val="FF0000"/>
                </a:solidFill>
                <a:latin typeface="Calibri"/>
                <a:cs typeface="Calibri"/>
              </a:rPr>
              <a:t> İthalat Denetimi</a:t>
            </a:r>
            <a:r>
              <a:rPr sz="1400" b="1" spc="-9" dirty="0">
                <a:solidFill>
                  <a:srgbClr val="FF0000"/>
                </a:solidFill>
                <a:latin typeface="Calibri"/>
                <a:cs typeface="Calibri"/>
              </a:rPr>
              <a:t> Tebliği</a:t>
            </a:r>
            <a:r>
              <a:rPr sz="1400" b="1" spc="453" dirty="0">
                <a:solidFill>
                  <a:srgbClr val="FF0000"/>
                </a:solidFill>
                <a:latin typeface="Calibri"/>
                <a:cs typeface="Calibri"/>
              </a:rPr>
              <a:t> </a:t>
            </a:r>
            <a:r>
              <a:rPr sz="1400" b="1" dirty="0">
                <a:solidFill>
                  <a:srgbClr val="FF0000"/>
                </a:solidFill>
                <a:latin typeface="Calibri"/>
                <a:cs typeface="Calibri"/>
              </a:rPr>
              <a:t>(Ürün</a:t>
            </a:r>
            <a:r>
              <a:rPr sz="1400" b="1" spc="-27" dirty="0">
                <a:solidFill>
                  <a:srgbClr val="FF0000"/>
                </a:solidFill>
                <a:latin typeface="Calibri"/>
                <a:cs typeface="Calibri"/>
              </a:rPr>
              <a:t> </a:t>
            </a:r>
            <a:r>
              <a:rPr sz="1400" b="1" dirty="0">
                <a:solidFill>
                  <a:srgbClr val="FF0000"/>
                </a:solidFill>
                <a:latin typeface="Calibri"/>
                <a:cs typeface="Calibri"/>
              </a:rPr>
              <a:t>Güvenliği</a:t>
            </a:r>
            <a:r>
              <a:rPr sz="1400" b="1" spc="-23" dirty="0">
                <a:solidFill>
                  <a:srgbClr val="FF0000"/>
                </a:solidFill>
                <a:latin typeface="Calibri"/>
                <a:cs typeface="Calibri"/>
              </a:rPr>
              <a:t> </a:t>
            </a:r>
            <a:r>
              <a:rPr sz="1400" b="1" dirty="0">
                <a:solidFill>
                  <a:srgbClr val="FF0000"/>
                </a:solidFill>
                <a:latin typeface="Calibri"/>
                <a:cs typeface="Calibri"/>
              </a:rPr>
              <a:t>ve</a:t>
            </a:r>
            <a:r>
              <a:rPr sz="1400" b="1" spc="-14" dirty="0">
                <a:solidFill>
                  <a:srgbClr val="FF0000"/>
                </a:solidFill>
                <a:latin typeface="Calibri"/>
                <a:cs typeface="Calibri"/>
              </a:rPr>
              <a:t> </a:t>
            </a:r>
            <a:r>
              <a:rPr sz="1400" b="1" dirty="0">
                <a:solidFill>
                  <a:srgbClr val="FF0000"/>
                </a:solidFill>
                <a:latin typeface="Calibri"/>
                <a:cs typeface="Calibri"/>
              </a:rPr>
              <a:t>Denetimi:</a:t>
            </a:r>
            <a:r>
              <a:rPr sz="1400" b="1" spc="-9" dirty="0">
                <a:solidFill>
                  <a:srgbClr val="FF0000"/>
                </a:solidFill>
                <a:latin typeface="Calibri"/>
                <a:cs typeface="Calibri"/>
              </a:rPr>
              <a:t> 2026/2)</a:t>
            </a:r>
            <a:endParaRPr sz="1400" dirty="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3651264909"/>
              </p:ext>
            </p:extLst>
          </p:nvPr>
        </p:nvGraphicFramePr>
        <p:xfrm>
          <a:off x="726532" y="1053045"/>
          <a:ext cx="10831058" cy="5539386"/>
        </p:xfrm>
        <a:graphic>
          <a:graphicData uri="http://schemas.openxmlformats.org/drawingml/2006/table">
            <a:tbl>
              <a:tblPr firstRow="1" bandRow="1">
                <a:tableStyleId>{2D5ABB26-0587-4C30-8999-92F81FD0307C}</a:tableStyleId>
              </a:tblPr>
              <a:tblGrid>
                <a:gridCol w="2044933">
                  <a:extLst>
                    <a:ext uri="{9D8B030D-6E8A-4147-A177-3AD203B41FA5}">
                      <a16:colId xmlns:a16="http://schemas.microsoft.com/office/drawing/2014/main" val="20000"/>
                    </a:ext>
                  </a:extLst>
                </a:gridCol>
                <a:gridCol w="3513762">
                  <a:extLst>
                    <a:ext uri="{9D8B030D-6E8A-4147-A177-3AD203B41FA5}">
                      <a16:colId xmlns:a16="http://schemas.microsoft.com/office/drawing/2014/main" val="20001"/>
                    </a:ext>
                  </a:extLst>
                </a:gridCol>
                <a:gridCol w="4027232">
                  <a:extLst>
                    <a:ext uri="{9D8B030D-6E8A-4147-A177-3AD203B41FA5}">
                      <a16:colId xmlns:a16="http://schemas.microsoft.com/office/drawing/2014/main" val="20002"/>
                    </a:ext>
                  </a:extLst>
                </a:gridCol>
                <a:gridCol w="1245131">
                  <a:extLst>
                    <a:ext uri="{9D8B030D-6E8A-4147-A177-3AD203B41FA5}">
                      <a16:colId xmlns:a16="http://schemas.microsoft.com/office/drawing/2014/main" val="20003"/>
                    </a:ext>
                  </a:extLst>
                </a:gridCol>
              </a:tblGrid>
              <a:tr h="117466">
                <a:tc>
                  <a:txBody>
                    <a:bodyPr/>
                    <a:lstStyle/>
                    <a:p>
                      <a:pPr marL="333375">
                        <a:lnSpc>
                          <a:spcPts val="919"/>
                        </a:lnSpc>
                      </a:pPr>
                      <a:r>
                        <a:rPr sz="700" b="1" dirty="0">
                          <a:solidFill>
                            <a:srgbClr val="FF0000"/>
                          </a:solidFill>
                          <a:latin typeface="Calibri"/>
                          <a:cs typeface="Calibri"/>
                        </a:rPr>
                        <a:t>Değişen</a:t>
                      </a:r>
                      <a:r>
                        <a:rPr sz="700" b="1" spc="-30" dirty="0">
                          <a:solidFill>
                            <a:srgbClr val="FF0000"/>
                          </a:solidFill>
                          <a:latin typeface="Calibri"/>
                          <a:cs typeface="Calibri"/>
                        </a:rPr>
                        <a:t> </a:t>
                      </a:r>
                      <a:r>
                        <a:rPr sz="700" b="1" dirty="0">
                          <a:solidFill>
                            <a:srgbClr val="FF0000"/>
                          </a:solidFill>
                          <a:latin typeface="Calibri"/>
                          <a:cs typeface="Calibri"/>
                        </a:rPr>
                        <a:t>Maddenin</a:t>
                      </a:r>
                      <a:r>
                        <a:rPr sz="700" b="1" spc="-15" dirty="0">
                          <a:solidFill>
                            <a:srgbClr val="FF0000"/>
                          </a:solidFill>
                          <a:latin typeface="Calibri"/>
                          <a:cs typeface="Calibri"/>
                        </a:rPr>
                        <a:t> </a:t>
                      </a:r>
                      <a:r>
                        <a:rPr sz="700" b="1" spc="-10" dirty="0">
                          <a:solidFill>
                            <a:srgbClr val="FF0000"/>
                          </a:solidFill>
                          <a:latin typeface="Calibri"/>
                          <a:cs typeface="Calibri"/>
                        </a:rPr>
                        <a:t>Numarası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dirty="0">
                          <a:solidFill>
                            <a:srgbClr val="FF0000"/>
                          </a:solidFill>
                          <a:latin typeface="Calibri"/>
                          <a:cs typeface="Calibri"/>
                        </a:rPr>
                        <a:t>Eski</a:t>
                      </a:r>
                      <a:r>
                        <a:rPr sz="700" b="1" spc="-20" dirty="0">
                          <a:solidFill>
                            <a:srgbClr val="FF0000"/>
                          </a:solidFill>
                          <a:latin typeface="Calibri"/>
                          <a:cs typeface="Calibri"/>
                        </a:rPr>
                        <a:t> </a:t>
                      </a:r>
                      <a:r>
                        <a:rPr sz="700" b="1" dirty="0">
                          <a:solidFill>
                            <a:srgbClr val="FF0000"/>
                          </a:solidFill>
                          <a:latin typeface="Calibri"/>
                          <a:cs typeface="Calibri"/>
                        </a:rPr>
                        <a:t>Madde</a:t>
                      </a:r>
                      <a:r>
                        <a:rPr sz="700" b="1" spc="-15" dirty="0">
                          <a:solidFill>
                            <a:srgbClr val="FF0000"/>
                          </a:solidFill>
                          <a:latin typeface="Calibri"/>
                          <a:cs typeface="Calibri"/>
                        </a:rPr>
                        <a:t> </a:t>
                      </a:r>
                      <a:r>
                        <a:rPr sz="700" b="1" spc="-20" dirty="0">
                          <a:solidFill>
                            <a:srgbClr val="FF0000"/>
                          </a:solidFill>
                          <a:latin typeface="Calibri"/>
                          <a:cs typeface="Calibri"/>
                        </a:rPr>
                        <a:t>2025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700" b="1" dirty="0">
                          <a:solidFill>
                            <a:srgbClr val="FF0000"/>
                          </a:solidFill>
                          <a:latin typeface="Calibri"/>
                          <a:cs typeface="Calibri"/>
                        </a:rPr>
                        <a:t>Yeni</a:t>
                      </a:r>
                      <a:r>
                        <a:rPr sz="700" b="1" spc="-10" dirty="0">
                          <a:solidFill>
                            <a:srgbClr val="FF0000"/>
                          </a:solidFill>
                          <a:latin typeface="Calibri"/>
                          <a:cs typeface="Calibri"/>
                        </a:rPr>
                        <a:t> </a:t>
                      </a:r>
                      <a:r>
                        <a:rPr sz="700" b="1" dirty="0">
                          <a:solidFill>
                            <a:srgbClr val="FF0000"/>
                          </a:solidFill>
                          <a:latin typeface="Calibri"/>
                          <a:cs typeface="Calibri"/>
                        </a:rPr>
                        <a:t>Madde</a:t>
                      </a:r>
                      <a:r>
                        <a:rPr sz="700" b="1" spc="5" dirty="0">
                          <a:solidFill>
                            <a:srgbClr val="FF0000"/>
                          </a:solidFill>
                          <a:latin typeface="Calibri"/>
                          <a:cs typeface="Calibri"/>
                        </a:rPr>
                        <a:t> </a:t>
                      </a:r>
                      <a:r>
                        <a:rPr sz="700" b="1" spc="-20" dirty="0">
                          <a:solidFill>
                            <a:srgbClr val="FF0000"/>
                          </a:solidFill>
                          <a:latin typeface="Calibri"/>
                          <a:cs typeface="Calibri"/>
                        </a:rPr>
                        <a:t>2026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b="1" spc="-10" dirty="0">
                          <a:solidFill>
                            <a:srgbClr val="FF0000"/>
                          </a:solidFill>
                          <a:latin typeface="Calibri"/>
                          <a:cs typeface="Calibri"/>
                        </a:rPr>
                        <a:t>Durumu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812480">
                <a:tc>
                  <a:txBody>
                    <a:bodyPr/>
                    <a:lstStyle/>
                    <a:p>
                      <a:pPr marL="68580" marR="1102360">
                        <a:lnSpc>
                          <a:spcPts val="969"/>
                        </a:lnSpc>
                        <a:spcBef>
                          <a:spcPts val="15"/>
                        </a:spcBef>
                      </a:pPr>
                      <a:r>
                        <a:rPr sz="1100" b="1" dirty="0">
                          <a:latin typeface="Calibri"/>
                          <a:cs typeface="Calibri"/>
                        </a:rPr>
                        <a:t>Amaç</a:t>
                      </a:r>
                      <a:r>
                        <a:rPr sz="1100" b="1" spc="-15" dirty="0">
                          <a:latin typeface="Calibri"/>
                          <a:cs typeface="Calibri"/>
                        </a:rPr>
                        <a:t> </a:t>
                      </a:r>
                      <a:r>
                        <a:rPr sz="1100" b="1" dirty="0">
                          <a:latin typeface="Calibri"/>
                          <a:cs typeface="Calibri"/>
                        </a:rPr>
                        <a:t>ve</a:t>
                      </a:r>
                      <a:r>
                        <a:rPr sz="1100" b="1" spc="-5" dirty="0">
                          <a:latin typeface="Calibri"/>
                          <a:cs typeface="Calibri"/>
                        </a:rPr>
                        <a:t> </a:t>
                      </a:r>
                      <a:r>
                        <a:rPr sz="1100" b="1" spc="-10" dirty="0">
                          <a:latin typeface="Calibri"/>
                          <a:cs typeface="Calibri"/>
                        </a:rPr>
                        <a:t>kapsam</a:t>
                      </a:r>
                      <a:r>
                        <a:rPr sz="1100" b="1" spc="500" dirty="0">
                          <a:latin typeface="Calibri"/>
                          <a:cs typeface="Calibri"/>
                        </a:rPr>
                        <a:t> </a:t>
                      </a:r>
                      <a:r>
                        <a:rPr sz="1100" b="1" dirty="0">
                          <a:latin typeface="Calibri"/>
                          <a:cs typeface="Calibri"/>
                        </a:rPr>
                        <a:t>MADDE</a:t>
                      </a:r>
                      <a:r>
                        <a:rPr sz="1100" b="1" spc="-10" dirty="0">
                          <a:latin typeface="Calibri"/>
                          <a:cs typeface="Calibri"/>
                        </a:rPr>
                        <a:t> </a:t>
                      </a:r>
                      <a:r>
                        <a:rPr sz="1100" b="1" spc="-25" dirty="0">
                          <a:latin typeface="Calibri"/>
                          <a:cs typeface="Calibri"/>
                        </a:rPr>
                        <a:t>1-</a:t>
                      </a:r>
                      <a:endParaRPr sz="11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14935">
                        <a:lnSpc>
                          <a:spcPts val="969"/>
                        </a:lnSpc>
                        <a:spcBef>
                          <a:spcPts val="15"/>
                        </a:spcBef>
                      </a:pPr>
                      <a:r>
                        <a:rPr sz="700" b="1" dirty="0">
                          <a:latin typeface="Calibri"/>
                          <a:cs typeface="Calibri"/>
                        </a:rPr>
                        <a:t>MADDE</a:t>
                      </a:r>
                      <a:r>
                        <a:rPr sz="700" b="1" spc="10" dirty="0">
                          <a:latin typeface="Calibri"/>
                          <a:cs typeface="Calibri"/>
                        </a:rPr>
                        <a:t> </a:t>
                      </a:r>
                      <a:r>
                        <a:rPr sz="700" b="1" dirty="0">
                          <a:latin typeface="Calibri"/>
                          <a:cs typeface="Calibri"/>
                        </a:rPr>
                        <a:t>2-</a:t>
                      </a:r>
                      <a:r>
                        <a:rPr sz="700" b="1" spc="20"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 1</a:t>
                      </a:r>
                      <a:r>
                        <a:rPr sz="700" spc="10" dirty="0">
                          <a:latin typeface="Calibri"/>
                          <a:cs typeface="Calibri"/>
                        </a:rPr>
                        <a:t> </a:t>
                      </a:r>
                      <a:r>
                        <a:rPr sz="700" spc="-10" dirty="0">
                          <a:latin typeface="Calibri"/>
                          <a:cs typeface="Calibri"/>
                        </a:rPr>
                        <a:t>sayılı</a:t>
                      </a:r>
                      <a:r>
                        <a:rPr sz="700" dirty="0">
                          <a:latin typeface="Calibri"/>
                          <a:cs typeface="Calibri"/>
                        </a:rPr>
                        <a:t> </a:t>
                      </a:r>
                      <a:r>
                        <a:rPr sz="700" spc="-10" dirty="0">
                          <a:latin typeface="Calibri"/>
                          <a:cs typeface="Calibri"/>
                        </a:rPr>
                        <a:t>Cumhurbaşkanlığı</a:t>
                      </a:r>
                      <a:r>
                        <a:rPr sz="700" dirty="0">
                          <a:latin typeface="Calibri"/>
                          <a:cs typeface="Calibri"/>
                        </a:rPr>
                        <a:t> </a:t>
                      </a:r>
                      <a:r>
                        <a:rPr sz="700" spc="-10" dirty="0">
                          <a:latin typeface="Calibri"/>
                          <a:cs typeface="Calibri"/>
                        </a:rPr>
                        <a:t>Teşkilatı</a:t>
                      </a:r>
                      <a:r>
                        <a:rPr sz="700" spc="5" dirty="0">
                          <a:latin typeface="Calibri"/>
                          <a:cs typeface="Calibri"/>
                        </a:rPr>
                        <a:t> </a:t>
                      </a:r>
                      <a:r>
                        <a:rPr sz="700" spc="-10" dirty="0">
                          <a:latin typeface="Calibri"/>
                          <a:cs typeface="Calibri"/>
                        </a:rPr>
                        <a:t>Hakkında</a:t>
                      </a:r>
                      <a:r>
                        <a:rPr sz="700" spc="500" dirty="0">
                          <a:latin typeface="Calibri"/>
                          <a:cs typeface="Calibri"/>
                        </a:rPr>
                        <a:t> </a:t>
                      </a:r>
                      <a:r>
                        <a:rPr sz="700" spc="-10" dirty="0">
                          <a:latin typeface="Calibri"/>
                          <a:cs typeface="Calibri"/>
                        </a:rPr>
                        <a:t>Cumhurbaşkanlığı</a:t>
                      </a:r>
                      <a:r>
                        <a:rPr sz="700" spc="15" dirty="0">
                          <a:latin typeface="Calibri"/>
                          <a:cs typeface="Calibri"/>
                        </a:rPr>
                        <a:t> </a:t>
                      </a:r>
                      <a:r>
                        <a:rPr sz="700" spc="-10" dirty="0">
                          <a:latin typeface="Calibri"/>
                          <a:cs typeface="Calibri"/>
                        </a:rPr>
                        <a:t>Kararnamesinin</a:t>
                      </a:r>
                      <a:r>
                        <a:rPr sz="700" spc="25" dirty="0">
                          <a:latin typeface="Calibri"/>
                          <a:cs typeface="Calibri"/>
                        </a:rPr>
                        <a:t> </a:t>
                      </a:r>
                      <a:r>
                        <a:rPr sz="700" dirty="0">
                          <a:latin typeface="Calibri"/>
                          <a:cs typeface="Calibri"/>
                        </a:rPr>
                        <a:t>455</a:t>
                      </a:r>
                      <a:r>
                        <a:rPr sz="700" spc="25" dirty="0">
                          <a:latin typeface="Calibri"/>
                          <a:cs typeface="Calibri"/>
                        </a:rPr>
                        <a:t> </a:t>
                      </a:r>
                      <a:r>
                        <a:rPr sz="700" dirty="0">
                          <a:latin typeface="Calibri"/>
                          <a:cs typeface="Calibri"/>
                        </a:rPr>
                        <a:t>inci</a:t>
                      </a:r>
                      <a:r>
                        <a:rPr sz="700" spc="20" dirty="0">
                          <a:latin typeface="Calibri"/>
                          <a:cs typeface="Calibri"/>
                        </a:rPr>
                        <a:t> </a:t>
                      </a:r>
                      <a:r>
                        <a:rPr sz="700" spc="-10" dirty="0">
                          <a:latin typeface="Calibri"/>
                          <a:cs typeface="Calibri"/>
                        </a:rPr>
                        <a:t>maddesine,</a:t>
                      </a:r>
                      <a:r>
                        <a:rPr sz="700" spc="30" dirty="0">
                          <a:latin typeface="Calibri"/>
                          <a:cs typeface="Calibri"/>
                        </a:rPr>
                        <a:t> </a:t>
                      </a:r>
                      <a:r>
                        <a:rPr sz="700" dirty="0">
                          <a:latin typeface="Calibri"/>
                          <a:cs typeface="Calibri"/>
                        </a:rPr>
                        <a:t>5/3/2020</a:t>
                      </a:r>
                      <a:r>
                        <a:rPr sz="700" spc="25" dirty="0">
                          <a:latin typeface="Calibri"/>
                          <a:cs typeface="Calibri"/>
                        </a:rPr>
                        <a:t> </a:t>
                      </a:r>
                      <a:r>
                        <a:rPr sz="700" spc="-10" dirty="0">
                          <a:latin typeface="Calibri"/>
                          <a:cs typeface="Calibri"/>
                        </a:rPr>
                        <a:t>tarihli</a:t>
                      </a:r>
                      <a:r>
                        <a:rPr sz="700" spc="20"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7223</a:t>
                      </a:r>
                      <a:r>
                        <a:rPr sz="700" spc="10" dirty="0">
                          <a:latin typeface="Calibri"/>
                          <a:cs typeface="Calibri"/>
                        </a:rPr>
                        <a:t> </a:t>
                      </a:r>
                      <a:r>
                        <a:rPr sz="700" spc="-10" dirty="0">
                          <a:latin typeface="Calibri"/>
                          <a:cs typeface="Calibri"/>
                        </a:rPr>
                        <a:t>sayılı</a:t>
                      </a:r>
                      <a:r>
                        <a:rPr sz="700" spc="10" dirty="0">
                          <a:latin typeface="Calibri"/>
                          <a:cs typeface="Calibri"/>
                        </a:rPr>
                        <a:t> </a:t>
                      </a:r>
                      <a:r>
                        <a:rPr sz="700" dirty="0">
                          <a:latin typeface="Calibri"/>
                          <a:cs typeface="Calibri"/>
                        </a:rPr>
                        <a:t>Ürün</a:t>
                      </a:r>
                      <a:r>
                        <a:rPr sz="700" spc="10" dirty="0">
                          <a:latin typeface="Calibri"/>
                          <a:cs typeface="Calibri"/>
                        </a:rPr>
                        <a:t> </a:t>
                      </a:r>
                      <a:r>
                        <a:rPr sz="700" spc="-10" dirty="0">
                          <a:latin typeface="Calibri"/>
                          <a:cs typeface="Calibri"/>
                        </a:rPr>
                        <a:t>Güvenliği</a:t>
                      </a:r>
                      <a:r>
                        <a:rPr sz="700" spc="10"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Teknik</a:t>
                      </a:r>
                      <a:r>
                        <a:rPr sz="700" spc="20" dirty="0">
                          <a:latin typeface="Calibri"/>
                          <a:cs typeface="Calibri"/>
                        </a:rPr>
                        <a:t> </a:t>
                      </a:r>
                      <a:r>
                        <a:rPr sz="700" spc="-10" dirty="0">
                          <a:latin typeface="Calibri"/>
                          <a:cs typeface="Calibri"/>
                        </a:rPr>
                        <a:t>Düzenlemeler</a:t>
                      </a:r>
                      <a:r>
                        <a:rPr sz="700" spc="10" dirty="0">
                          <a:latin typeface="Calibri"/>
                          <a:cs typeface="Calibri"/>
                        </a:rPr>
                        <a:t> </a:t>
                      </a:r>
                      <a:r>
                        <a:rPr sz="700" spc="-10" dirty="0">
                          <a:latin typeface="Calibri"/>
                          <a:cs typeface="Calibri"/>
                        </a:rPr>
                        <a:t>Kanununa,</a:t>
                      </a:r>
                      <a:r>
                        <a:rPr sz="700" spc="20" dirty="0">
                          <a:latin typeface="Calibri"/>
                          <a:cs typeface="Calibri"/>
                        </a:rPr>
                        <a:t> </a:t>
                      </a:r>
                      <a:r>
                        <a:rPr sz="700" spc="-10" dirty="0">
                          <a:latin typeface="Calibri"/>
                          <a:cs typeface="Calibri"/>
                        </a:rPr>
                        <a:t>14/9/2022</a:t>
                      </a:r>
                      <a:endParaRPr sz="700">
                        <a:latin typeface="Calibri"/>
                        <a:cs typeface="Calibri"/>
                      </a:endParaRPr>
                    </a:p>
                    <a:p>
                      <a:pPr marL="67945" marR="194945">
                        <a:lnSpc>
                          <a:spcPts val="969"/>
                        </a:lnSpc>
                        <a:spcBef>
                          <a:spcPts val="20"/>
                        </a:spcBef>
                      </a:pPr>
                      <a:r>
                        <a:rPr sz="700" spc="-10" dirty="0">
                          <a:latin typeface="Calibri"/>
                          <a:cs typeface="Calibri"/>
                        </a:rPr>
                        <a:t>tarihli</a:t>
                      </a:r>
                      <a:r>
                        <a:rPr sz="700" spc="10" dirty="0">
                          <a:latin typeface="Calibri"/>
                          <a:cs typeface="Calibri"/>
                        </a:rPr>
                        <a:t> </a:t>
                      </a:r>
                      <a:r>
                        <a:rPr sz="700" dirty="0">
                          <a:latin typeface="Calibri"/>
                          <a:cs typeface="Calibri"/>
                        </a:rPr>
                        <a:t>ve 6038 </a:t>
                      </a:r>
                      <a:r>
                        <a:rPr sz="700" spc="-10" dirty="0">
                          <a:latin typeface="Calibri"/>
                          <a:cs typeface="Calibri"/>
                        </a:rPr>
                        <a:t>sayılı</a:t>
                      </a:r>
                      <a:r>
                        <a:rPr sz="700" spc="-5" dirty="0">
                          <a:latin typeface="Calibri"/>
                          <a:cs typeface="Calibri"/>
                        </a:rPr>
                        <a:t> </a:t>
                      </a:r>
                      <a:r>
                        <a:rPr sz="700" spc="-10" dirty="0">
                          <a:latin typeface="Calibri"/>
                          <a:cs typeface="Calibri"/>
                        </a:rPr>
                        <a:t>Cumhurbaşkanı</a:t>
                      </a:r>
                      <a:r>
                        <a:rPr sz="700" spc="10" dirty="0">
                          <a:latin typeface="Calibri"/>
                          <a:cs typeface="Calibri"/>
                        </a:rPr>
                        <a:t> </a:t>
                      </a:r>
                      <a:r>
                        <a:rPr sz="700" dirty="0">
                          <a:latin typeface="Calibri"/>
                          <a:cs typeface="Calibri"/>
                        </a:rPr>
                        <a:t>Kararı</a:t>
                      </a:r>
                      <a:r>
                        <a:rPr sz="700" spc="-5" dirty="0">
                          <a:latin typeface="Calibri"/>
                          <a:cs typeface="Calibri"/>
                        </a:rPr>
                        <a:t> </a:t>
                      </a:r>
                      <a:r>
                        <a:rPr sz="700" dirty="0">
                          <a:latin typeface="Calibri"/>
                          <a:cs typeface="Calibri"/>
                        </a:rPr>
                        <a:t>ile yürürlüğe</a:t>
                      </a:r>
                      <a:r>
                        <a:rPr sz="700" spc="-5" dirty="0">
                          <a:latin typeface="Calibri"/>
                          <a:cs typeface="Calibri"/>
                        </a:rPr>
                        <a:t> </a:t>
                      </a:r>
                      <a:r>
                        <a:rPr sz="700" spc="-10" dirty="0">
                          <a:latin typeface="Calibri"/>
                          <a:cs typeface="Calibri"/>
                        </a:rPr>
                        <a:t>konulan</a:t>
                      </a:r>
                      <a:r>
                        <a:rPr sz="700" dirty="0">
                          <a:latin typeface="Calibri"/>
                          <a:cs typeface="Calibri"/>
                        </a:rPr>
                        <a:t> </a:t>
                      </a:r>
                      <a:r>
                        <a:rPr sz="700" spc="-10" dirty="0">
                          <a:latin typeface="Calibri"/>
                          <a:cs typeface="Calibri"/>
                        </a:rPr>
                        <a:t>Teknik</a:t>
                      </a:r>
                      <a:r>
                        <a:rPr sz="700" spc="500" dirty="0">
                          <a:latin typeface="Calibri"/>
                          <a:cs typeface="Calibri"/>
                        </a:rPr>
                        <a:t> </a:t>
                      </a:r>
                      <a:r>
                        <a:rPr sz="700" spc="-10" dirty="0">
                          <a:latin typeface="Calibri"/>
                          <a:cs typeface="Calibri"/>
                        </a:rPr>
                        <a:t>Düzenlemeler</a:t>
                      </a:r>
                      <a:r>
                        <a:rPr sz="700" spc="5" dirty="0">
                          <a:latin typeface="Calibri"/>
                          <a:cs typeface="Calibri"/>
                        </a:rPr>
                        <a:t> </a:t>
                      </a:r>
                      <a:r>
                        <a:rPr sz="700" dirty="0">
                          <a:latin typeface="Calibri"/>
                          <a:cs typeface="Calibri"/>
                        </a:rPr>
                        <a:t>Rejimi</a:t>
                      </a:r>
                      <a:r>
                        <a:rPr sz="700" spc="5" dirty="0">
                          <a:latin typeface="Calibri"/>
                          <a:cs typeface="Calibri"/>
                        </a:rPr>
                        <a:t> </a:t>
                      </a:r>
                      <a:r>
                        <a:rPr sz="700" spc="-10" dirty="0">
                          <a:latin typeface="Calibri"/>
                          <a:cs typeface="Calibri"/>
                        </a:rPr>
                        <a:t>Kararına</a:t>
                      </a:r>
                      <a:r>
                        <a:rPr sz="700" spc="1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16/8/2023</a:t>
                      </a:r>
                      <a:r>
                        <a:rPr sz="700" spc="10" dirty="0">
                          <a:latin typeface="Calibri"/>
                          <a:cs typeface="Calibri"/>
                        </a:rPr>
                        <a:t> </a:t>
                      </a:r>
                      <a:r>
                        <a:rPr sz="700" spc="-10" dirty="0">
                          <a:latin typeface="Calibri"/>
                          <a:cs typeface="Calibri"/>
                        </a:rPr>
                        <a:t>tarihli</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32281</a:t>
                      </a:r>
                      <a:r>
                        <a:rPr sz="700" spc="15" dirty="0">
                          <a:latin typeface="Calibri"/>
                          <a:cs typeface="Calibri"/>
                        </a:rPr>
                        <a:t> </a:t>
                      </a:r>
                      <a:r>
                        <a:rPr sz="700" spc="-10" dirty="0">
                          <a:latin typeface="Calibri"/>
                          <a:cs typeface="Calibri"/>
                        </a:rPr>
                        <a:t>sayılı</a:t>
                      </a:r>
                      <a:r>
                        <a:rPr sz="700" spc="5" dirty="0">
                          <a:latin typeface="Calibri"/>
                          <a:cs typeface="Calibri"/>
                        </a:rPr>
                        <a:t> </a:t>
                      </a:r>
                      <a:r>
                        <a:rPr sz="700" spc="-10" dirty="0">
                          <a:latin typeface="Calibri"/>
                          <a:cs typeface="Calibri"/>
                        </a:rPr>
                        <a:t>Resmî</a:t>
                      </a:r>
                      <a:endParaRPr sz="700">
                        <a:latin typeface="Calibri"/>
                        <a:cs typeface="Calibri"/>
                      </a:endParaRPr>
                    </a:p>
                    <a:p>
                      <a:pPr marL="67945" marR="204470">
                        <a:lnSpc>
                          <a:spcPts val="969"/>
                        </a:lnSpc>
                        <a:spcBef>
                          <a:spcPts val="15"/>
                        </a:spcBef>
                      </a:pPr>
                      <a:r>
                        <a:rPr sz="700" dirty="0">
                          <a:latin typeface="Calibri"/>
                          <a:cs typeface="Calibri"/>
                        </a:rPr>
                        <a:t>Gazete’de</a:t>
                      </a:r>
                      <a:r>
                        <a:rPr sz="700" spc="-5" dirty="0">
                          <a:latin typeface="Calibri"/>
                          <a:cs typeface="Calibri"/>
                        </a:rPr>
                        <a:t> </a:t>
                      </a:r>
                      <a:r>
                        <a:rPr sz="700" spc="-10" dirty="0">
                          <a:latin typeface="Calibri"/>
                          <a:cs typeface="Calibri"/>
                        </a:rPr>
                        <a:t>yayımlanan</a:t>
                      </a:r>
                      <a:r>
                        <a:rPr sz="700" dirty="0">
                          <a:latin typeface="Calibri"/>
                          <a:cs typeface="Calibri"/>
                        </a:rPr>
                        <a:t> Dış Ticarette Teknik</a:t>
                      </a:r>
                      <a:r>
                        <a:rPr sz="700" spc="-5" dirty="0">
                          <a:latin typeface="Calibri"/>
                          <a:cs typeface="Calibri"/>
                        </a:rPr>
                        <a:t> </a:t>
                      </a:r>
                      <a:r>
                        <a:rPr sz="700" spc="-10" dirty="0">
                          <a:latin typeface="Calibri"/>
                          <a:cs typeface="Calibri"/>
                        </a:rPr>
                        <a:t>Düzenlemeler</a:t>
                      </a:r>
                      <a:r>
                        <a:rPr sz="700" spc="-5" dirty="0">
                          <a:latin typeface="Calibri"/>
                          <a:cs typeface="Calibri"/>
                        </a:rPr>
                        <a:t> </a:t>
                      </a:r>
                      <a:r>
                        <a:rPr sz="700" spc="-10" dirty="0">
                          <a:latin typeface="Calibri"/>
                          <a:cs typeface="Calibri"/>
                        </a:rPr>
                        <a:t>Yönetmeliğine</a:t>
                      </a:r>
                      <a:r>
                        <a:rPr sz="700" spc="500" dirty="0">
                          <a:latin typeface="Calibri"/>
                          <a:cs typeface="Calibri"/>
                        </a:rPr>
                        <a:t> </a:t>
                      </a:r>
                      <a:r>
                        <a:rPr sz="700" spc="-10" dirty="0">
                          <a:latin typeface="Calibri"/>
                          <a:cs typeface="Calibri"/>
                        </a:rPr>
                        <a:t>dayanılarak</a:t>
                      </a:r>
                      <a:r>
                        <a:rPr sz="700" spc="20" dirty="0">
                          <a:latin typeface="Calibri"/>
                          <a:cs typeface="Calibri"/>
                        </a:rPr>
                        <a:t> </a:t>
                      </a:r>
                      <a:r>
                        <a:rPr sz="700" spc="-10" dirty="0">
                          <a:latin typeface="Calibri"/>
                          <a:cs typeface="Calibri"/>
                        </a:rPr>
                        <a:t>hazırlanmıştır.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31445">
                        <a:lnSpc>
                          <a:spcPct val="101499"/>
                        </a:lnSpc>
                        <a:spcBef>
                          <a:spcPts val="145"/>
                        </a:spcBef>
                      </a:pPr>
                      <a:r>
                        <a:rPr sz="700" dirty="0">
                          <a:latin typeface="Calibri"/>
                          <a:cs typeface="Calibri"/>
                        </a:rPr>
                        <a:t>MADDE</a:t>
                      </a:r>
                      <a:r>
                        <a:rPr sz="700" spc="5" dirty="0">
                          <a:latin typeface="Calibri"/>
                          <a:cs typeface="Calibri"/>
                        </a:rPr>
                        <a:t> </a:t>
                      </a:r>
                      <a:r>
                        <a:rPr sz="700" dirty="0">
                          <a:latin typeface="Calibri"/>
                          <a:cs typeface="Calibri"/>
                        </a:rPr>
                        <a:t>2-</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Bu Tebliğ,</a:t>
                      </a:r>
                      <a:r>
                        <a:rPr sz="700" spc="5" dirty="0">
                          <a:latin typeface="Calibri"/>
                          <a:cs typeface="Calibri"/>
                        </a:rPr>
                        <a:t> </a:t>
                      </a:r>
                      <a:r>
                        <a:rPr sz="700" dirty="0">
                          <a:latin typeface="Calibri"/>
                          <a:cs typeface="Calibri"/>
                        </a:rPr>
                        <a:t>1</a:t>
                      </a:r>
                      <a:r>
                        <a:rPr sz="700" spc="5" dirty="0">
                          <a:latin typeface="Calibri"/>
                          <a:cs typeface="Calibri"/>
                        </a:rPr>
                        <a:t> </a:t>
                      </a:r>
                      <a:r>
                        <a:rPr sz="700" spc="-10" dirty="0">
                          <a:latin typeface="Calibri"/>
                          <a:cs typeface="Calibri"/>
                        </a:rPr>
                        <a:t>sayılı</a:t>
                      </a:r>
                      <a:r>
                        <a:rPr sz="700" spc="-5" dirty="0">
                          <a:latin typeface="Calibri"/>
                          <a:cs typeface="Calibri"/>
                        </a:rPr>
                        <a:t> </a:t>
                      </a:r>
                      <a:r>
                        <a:rPr sz="700" spc="-10" dirty="0">
                          <a:latin typeface="Calibri"/>
                          <a:cs typeface="Calibri"/>
                        </a:rPr>
                        <a:t>Cumhurbaşkanlığı</a:t>
                      </a:r>
                      <a:r>
                        <a:rPr sz="700" spc="-5" dirty="0">
                          <a:latin typeface="Calibri"/>
                          <a:cs typeface="Calibri"/>
                        </a:rPr>
                        <a:t> </a:t>
                      </a:r>
                      <a:r>
                        <a:rPr sz="700" spc="-10" dirty="0">
                          <a:latin typeface="Calibri"/>
                          <a:cs typeface="Calibri"/>
                        </a:rPr>
                        <a:t>Teşkilatı</a:t>
                      </a:r>
                      <a:r>
                        <a:rPr sz="700" dirty="0">
                          <a:latin typeface="Calibri"/>
                          <a:cs typeface="Calibri"/>
                        </a:rPr>
                        <a:t> </a:t>
                      </a:r>
                      <a:r>
                        <a:rPr sz="700" spc="-10" dirty="0">
                          <a:latin typeface="Calibri"/>
                          <a:cs typeface="Calibri"/>
                        </a:rPr>
                        <a:t>Hakkında</a:t>
                      </a:r>
                      <a:r>
                        <a:rPr sz="700" spc="500" dirty="0">
                          <a:latin typeface="Calibri"/>
                          <a:cs typeface="Calibri"/>
                        </a:rPr>
                        <a:t> </a:t>
                      </a:r>
                      <a:r>
                        <a:rPr sz="700" spc="-10" dirty="0">
                          <a:latin typeface="Calibri"/>
                          <a:cs typeface="Calibri"/>
                        </a:rPr>
                        <a:t>Cumhurbaşkanlığı</a:t>
                      </a:r>
                      <a:r>
                        <a:rPr sz="700" spc="10" dirty="0">
                          <a:latin typeface="Calibri"/>
                          <a:cs typeface="Calibri"/>
                        </a:rPr>
                        <a:t> </a:t>
                      </a:r>
                      <a:r>
                        <a:rPr sz="700" spc="-10" dirty="0">
                          <a:latin typeface="Calibri"/>
                          <a:cs typeface="Calibri"/>
                        </a:rPr>
                        <a:t>Kararnamesinin</a:t>
                      </a:r>
                      <a:r>
                        <a:rPr sz="700" spc="20" dirty="0">
                          <a:latin typeface="Calibri"/>
                          <a:cs typeface="Calibri"/>
                        </a:rPr>
                        <a:t> </a:t>
                      </a:r>
                      <a:r>
                        <a:rPr sz="700" dirty="0">
                          <a:latin typeface="Calibri"/>
                          <a:cs typeface="Calibri"/>
                        </a:rPr>
                        <a:t>455</a:t>
                      </a:r>
                      <a:r>
                        <a:rPr sz="700" spc="20" dirty="0">
                          <a:latin typeface="Calibri"/>
                          <a:cs typeface="Calibri"/>
                        </a:rPr>
                        <a:t> </a:t>
                      </a:r>
                      <a:r>
                        <a:rPr sz="700" dirty="0">
                          <a:latin typeface="Calibri"/>
                          <a:cs typeface="Calibri"/>
                        </a:rPr>
                        <a:t>inci</a:t>
                      </a:r>
                      <a:r>
                        <a:rPr sz="700" spc="15" dirty="0">
                          <a:latin typeface="Calibri"/>
                          <a:cs typeface="Calibri"/>
                        </a:rPr>
                        <a:t> </a:t>
                      </a:r>
                      <a:r>
                        <a:rPr sz="700" spc="-10" dirty="0">
                          <a:latin typeface="Calibri"/>
                          <a:cs typeface="Calibri"/>
                        </a:rPr>
                        <a:t>maddesine,</a:t>
                      </a:r>
                      <a:r>
                        <a:rPr sz="700" spc="25" dirty="0">
                          <a:latin typeface="Calibri"/>
                          <a:cs typeface="Calibri"/>
                        </a:rPr>
                        <a:t> </a:t>
                      </a:r>
                      <a:r>
                        <a:rPr sz="700" dirty="0">
                          <a:latin typeface="Calibri"/>
                          <a:cs typeface="Calibri"/>
                        </a:rPr>
                        <a:t>5/3/2020</a:t>
                      </a:r>
                      <a:r>
                        <a:rPr sz="700" spc="20" dirty="0">
                          <a:latin typeface="Calibri"/>
                          <a:cs typeface="Calibri"/>
                        </a:rPr>
                        <a:t> </a:t>
                      </a:r>
                      <a:r>
                        <a:rPr sz="700" spc="-10" dirty="0">
                          <a:latin typeface="Calibri"/>
                          <a:cs typeface="Calibri"/>
                        </a:rPr>
                        <a:t>tarihli</a:t>
                      </a:r>
                      <a:r>
                        <a:rPr sz="700" spc="1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7223</a:t>
                      </a:r>
                      <a:r>
                        <a:rPr sz="700" spc="20" dirty="0">
                          <a:latin typeface="Calibri"/>
                          <a:cs typeface="Calibri"/>
                        </a:rPr>
                        <a:t> </a:t>
                      </a:r>
                      <a:r>
                        <a:rPr sz="700" spc="-10" dirty="0">
                          <a:latin typeface="Calibri"/>
                          <a:cs typeface="Calibri"/>
                        </a:rPr>
                        <a:t>sayılı</a:t>
                      </a:r>
                      <a:r>
                        <a:rPr sz="700" spc="500"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 Teknik</a:t>
                      </a:r>
                      <a:r>
                        <a:rPr sz="700" spc="-5" dirty="0">
                          <a:latin typeface="Calibri"/>
                          <a:cs typeface="Calibri"/>
                        </a:rPr>
                        <a:t> </a:t>
                      </a:r>
                      <a:r>
                        <a:rPr sz="700" dirty="0">
                          <a:latin typeface="Calibri"/>
                          <a:cs typeface="Calibri"/>
                        </a:rPr>
                        <a:t>Düzenlemeler</a:t>
                      </a:r>
                      <a:r>
                        <a:rPr sz="700" spc="-5" dirty="0">
                          <a:latin typeface="Calibri"/>
                          <a:cs typeface="Calibri"/>
                        </a:rPr>
                        <a:t> </a:t>
                      </a:r>
                      <a:r>
                        <a:rPr sz="700" spc="-10" dirty="0">
                          <a:latin typeface="Calibri"/>
                          <a:cs typeface="Calibri"/>
                        </a:rPr>
                        <a:t>Kanununa,</a:t>
                      </a:r>
                      <a:r>
                        <a:rPr sz="700" spc="5" dirty="0">
                          <a:latin typeface="Calibri"/>
                          <a:cs typeface="Calibri"/>
                        </a:rPr>
                        <a:t> </a:t>
                      </a:r>
                      <a:r>
                        <a:rPr sz="700" dirty="0">
                          <a:latin typeface="Calibri"/>
                          <a:cs typeface="Calibri"/>
                        </a:rPr>
                        <a:t>14/9/2022 </a:t>
                      </a:r>
                      <a:r>
                        <a:rPr sz="700" spc="-10" dirty="0">
                          <a:latin typeface="Calibri"/>
                          <a:cs typeface="Calibri"/>
                        </a:rPr>
                        <a:t>tarihli</a:t>
                      </a:r>
                      <a:r>
                        <a:rPr sz="700" spc="-5" dirty="0">
                          <a:latin typeface="Calibri"/>
                          <a:cs typeface="Calibri"/>
                        </a:rPr>
                        <a:t> </a:t>
                      </a:r>
                      <a:r>
                        <a:rPr sz="700" dirty="0">
                          <a:latin typeface="Calibri"/>
                          <a:cs typeface="Calibri"/>
                        </a:rPr>
                        <a:t>ve 6038</a:t>
                      </a:r>
                      <a:r>
                        <a:rPr sz="700" spc="-5" dirty="0">
                          <a:latin typeface="Calibri"/>
                          <a:cs typeface="Calibri"/>
                        </a:rPr>
                        <a:t> </a:t>
                      </a:r>
                      <a:r>
                        <a:rPr sz="700" spc="-10" dirty="0">
                          <a:latin typeface="Calibri"/>
                          <a:cs typeface="Calibri"/>
                        </a:rPr>
                        <a:t>sayılı</a:t>
                      </a:r>
                      <a:r>
                        <a:rPr sz="700" spc="500" dirty="0">
                          <a:latin typeface="Calibri"/>
                          <a:cs typeface="Calibri"/>
                        </a:rPr>
                        <a:t> </a:t>
                      </a:r>
                      <a:r>
                        <a:rPr sz="700" spc="-10" dirty="0">
                          <a:latin typeface="Calibri"/>
                          <a:cs typeface="Calibri"/>
                        </a:rPr>
                        <a:t>Cumhurbaşkanı</a:t>
                      </a:r>
                      <a:r>
                        <a:rPr sz="700" spc="-25" dirty="0">
                          <a:latin typeface="Calibri"/>
                          <a:cs typeface="Calibri"/>
                        </a:rPr>
                        <a:t> </a:t>
                      </a:r>
                      <a:r>
                        <a:rPr sz="700" dirty="0">
                          <a:latin typeface="Calibri"/>
                          <a:cs typeface="Calibri"/>
                        </a:rPr>
                        <a:t>Kararı</a:t>
                      </a:r>
                      <a:r>
                        <a:rPr sz="700" spc="-20" dirty="0">
                          <a:latin typeface="Calibri"/>
                          <a:cs typeface="Calibri"/>
                        </a:rPr>
                        <a:t> </a:t>
                      </a:r>
                      <a:r>
                        <a:rPr sz="700" dirty="0">
                          <a:latin typeface="Calibri"/>
                          <a:cs typeface="Calibri"/>
                        </a:rPr>
                        <a:t>ile</a:t>
                      </a:r>
                      <a:r>
                        <a:rPr sz="700" spc="-20" dirty="0">
                          <a:latin typeface="Calibri"/>
                          <a:cs typeface="Calibri"/>
                        </a:rPr>
                        <a:t> </a:t>
                      </a:r>
                      <a:r>
                        <a:rPr sz="700" dirty="0">
                          <a:latin typeface="Calibri"/>
                          <a:cs typeface="Calibri"/>
                        </a:rPr>
                        <a:t>yürürlüğe</a:t>
                      </a:r>
                      <a:r>
                        <a:rPr sz="700" spc="-20" dirty="0">
                          <a:latin typeface="Calibri"/>
                          <a:cs typeface="Calibri"/>
                        </a:rPr>
                        <a:t> </a:t>
                      </a:r>
                      <a:r>
                        <a:rPr sz="700" spc="-10" dirty="0">
                          <a:latin typeface="Calibri"/>
                          <a:cs typeface="Calibri"/>
                        </a:rPr>
                        <a:t>konulan</a:t>
                      </a:r>
                      <a:r>
                        <a:rPr sz="700" spc="-15" dirty="0">
                          <a:latin typeface="Calibri"/>
                          <a:cs typeface="Calibri"/>
                        </a:rPr>
                        <a:t> </a:t>
                      </a:r>
                      <a:r>
                        <a:rPr sz="700" dirty="0">
                          <a:latin typeface="Calibri"/>
                          <a:cs typeface="Calibri"/>
                        </a:rPr>
                        <a:t>Teknik</a:t>
                      </a:r>
                      <a:r>
                        <a:rPr sz="700" spc="-25" dirty="0">
                          <a:latin typeface="Calibri"/>
                          <a:cs typeface="Calibri"/>
                        </a:rPr>
                        <a:t> </a:t>
                      </a:r>
                      <a:r>
                        <a:rPr sz="700" dirty="0">
                          <a:latin typeface="Calibri"/>
                          <a:cs typeface="Calibri"/>
                        </a:rPr>
                        <a:t>Düzenlemeler</a:t>
                      </a:r>
                      <a:r>
                        <a:rPr sz="700" spc="-5" dirty="0">
                          <a:latin typeface="Calibri"/>
                          <a:cs typeface="Calibri"/>
                        </a:rPr>
                        <a:t> </a:t>
                      </a:r>
                      <a:r>
                        <a:rPr sz="700" dirty="0">
                          <a:latin typeface="Calibri"/>
                          <a:cs typeface="Calibri"/>
                        </a:rPr>
                        <a:t>Rejimi</a:t>
                      </a:r>
                      <a:r>
                        <a:rPr sz="700" spc="-25" dirty="0">
                          <a:latin typeface="Calibri"/>
                          <a:cs typeface="Calibri"/>
                        </a:rPr>
                        <a:t> </a:t>
                      </a:r>
                      <a:r>
                        <a:rPr sz="700" dirty="0">
                          <a:latin typeface="Calibri"/>
                          <a:cs typeface="Calibri"/>
                        </a:rPr>
                        <a:t>Kararına</a:t>
                      </a:r>
                      <a:r>
                        <a:rPr sz="700" spc="-15"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16/8/2023 </a:t>
                      </a:r>
                      <a:r>
                        <a:rPr sz="700" spc="-10" dirty="0">
                          <a:latin typeface="Calibri"/>
                          <a:cs typeface="Calibri"/>
                        </a:rPr>
                        <a:t>tarihli</a:t>
                      </a:r>
                      <a:r>
                        <a:rPr sz="700" spc="-5" dirty="0">
                          <a:latin typeface="Calibri"/>
                          <a:cs typeface="Calibri"/>
                        </a:rPr>
                        <a:t> </a:t>
                      </a:r>
                      <a:r>
                        <a:rPr sz="700" dirty="0">
                          <a:latin typeface="Calibri"/>
                          <a:cs typeface="Calibri"/>
                        </a:rPr>
                        <a:t>ve 32281 </a:t>
                      </a:r>
                      <a:r>
                        <a:rPr sz="700" spc="-10" dirty="0">
                          <a:latin typeface="Calibri"/>
                          <a:cs typeface="Calibri"/>
                        </a:rPr>
                        <a:t>sayılı</a:t>
                      </a:r>
                      <a:r>
                        <a:rPr sz="700" spc="-5" dirty="0">
                          <a:latin typeface="Calibri"/>
                          <a:cs typeface="Calibri"/>
                        </a:rPr>
                        <a:t> </a:t>
                      </a:r>
                      <a:r>
                        <a:rPr sz="700" dirty="0">
                          <a:latin typeface="Calibri"/>
                          <a:cs typeface="Calibri"/>
                        </a:rPr>
                        <a:t>Resmı</a:t>
                      </a:r>
                      <a:r>
                        <a:rPr sz="700" spc="-5" dirty="0">
                          <a:latin typeface="Calibri"/>
                          <a:cs typeface="Calibri"/>
                        </a:rPr>
                        <a:t> </a:t>
                      </a:r>
                      <a:r>
                        <a:rPr sz="700" dirty="0">
                          <a:latin typeface="Calibri"/>
                          <a:cs typeface="Calibri"/>
                        </a:rPr>
                        <a:t>Gazete'de </a:t>
                      </a:r>
                      <a:r>
                        <a:rPr sz="700" spc="-10" dirty="0">
                          <a:latin typeface="Calibri"/>
                          <a:cs typeface="Calibri"/>
                        </a:rPr>
                        <a:t>yayımlanan</a:t>
                      </a:r>
                      <a:r>
                        <a:rPr sz="700" dirty="0">
                          <a:latin typeface="Calibri"/>
                          <a:cs typeface="Calibri"/>
                        </a:rPr>
                        <a:t> Dış Ticarette</a:t>
                      </a:r>
                      <a:r>
                        <a:rPr sz="700" spc="5" dirty="0">
                          <a:latin typeface="Calibri"/>
                          <a:cs typeface="Calibri"/>
                        </a:rPr>
                        <a:t> </a:t>
                      </a:r>
                      <a:r>
                        <a:rPr sz="700" spc="-10" dirty="0">
                          <a:latin typeface="Calibri"/>
                          <a:cs typeface="Calibri"/>
                        </a:rPr>
                        <a:t>Teknik</a:t>
                      </a:r>
                      <a:r>
                        <a:rPr sz="700" spc="500" dirty="0">
                          <a:latin typeface="Calibri"/>
                          <a:cs typeface="Calibri"/>
                        </a:rPr>
                        <a:t> </a:t>
                      </a:r>
                      <a:r>
                        <a:rPr sz="700" spc="-10" dirty="0">
                          <a:latin typeface="Calibri"/>
                          <a:cs typeface="Calibri"/>
                        </a:rPr>
                        <a:t>Düzenlemeler</a:t>
                      </a:r>
                      <a:r>
                        <a:rPr sz="700" spc="50" dirty="0">
                          <a:latin typeface="Calibri"/>
                          <a:cs typeface="Calibri"/>
                        </a:rPr>
                        <a:t> </a:t>
                      </a:r>
                      <a:r>
                        <a:rPr sz="700" spc="-10" dirty="0">
                          <a:latin typeface="Calibri"/>
                          <a:cs typeface="Calibri"/>
                        </a:rPr>
                        <a:t>Yönetmeliğine</a:t>
                      </a:r>
                      <a:r>
                        <a:rPr sz="700" spc="55" dirty="0">
                          <a:latin typeface="Calibri"/>
                          <a:cs typeface="Calibri"/>
                        </a:rPr>
                        <a:t> </a:t>
                      </a:r>
                      <a:r>
                        <a:rPr sz="700" spc="-10" dirty="0">
                          <a:latin typeface="Calibri"/>
                          <a:cs typeface="Calibri"/>
                        </a:rPr>
                        <a:t>dayanılarak</a:t>
                      </a:r>
                      <a:r>
                        <a:rPr sz="700" spc="50" dirty="0">
                          <a:latin typeface="Calibri"/>
                          <a:cs typeface="Calibri"/>
                        </a:rPr>
                        <a:t> </a:t>
                      </a:r>
                      <a:r>
                        <a:rPr sz="700" spc="-10" dirty="0">
                          <a:latin typeface="Calibri"/>
                          <a:cs typeface="Calibri"/>
                        </a:rPr>
                        <a:t>hazırlanmıştır.</a:t>
                      </a:r>
                      <a:endParaRPr sz="700">
                        <a:latin typeface="Calibri"/>
                        <a:cs typeface="Calibri"/>
                      </a:endParaRPr>
                    </a:p>
                  </a:txBody>
                  <a:tcPr marL="0" marR="0" marT="1669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69294">
                <a:tc>
                  <a:txBody>
                    <a:bodyPr/>
                    <a:lstStyle/>
                    <a:p>
                      <a:pPr marL="68580">
                        <a:lnSpc>
                          <a:spcPts val="940"/>
                        </a:lnSpc>
                      </a:pPr>
                      <a:r>
                        <a:rPr sz="1100" b="1" spc="-10" dirty="0">
                          <a:latin typeface="Calibri"/>
                          <a:cs typeface="Calibri"/>
                        </a:rPr>
                        <a:t>Tanımlar</a:t>
                      </a:r>
                      <a:endParaRPr sz="1100" dirty="0">
                        <a:latin typeface="Calibri"/>
                        <a:cs typeface="Calibri"/>
                      </a:endParaRPr>
                    </a:p>
                    <a:p>
                      <a:pPr marL="68580">
                        <a:lnSpc>
                          <a:spcPct val="100000"/>
                        </a:lnSpc>
                        <a:spcBef>
                          <a:spcPts val="20"/>
                        </a:spcBef>
                      </a:pPr>
                      <a:r>
                        <a:rPr sz="1100" b="1" dirty="0">
                          <a:latin typeface="Calibri"/>
                          <a:cs typeface="Calibri"/>
                        </a:rPr>
                        <a:t>3</a:t>
                      </a:r>
                      <a:r>
                        <a:rPr sz="1100" b="1" spc="-5" dirty="0">
                          <a:latin typeface="Calibri"/>
                          <a:cs typeface="Calibri"/>
                        </a:rPr>
                        <a:t> </a:t>
                      </a:r>
                      <a:r>
                        <a:rPr sz="1100" b="1" spc="-20" dirty="0">
                          <a:latin typeface="Calibri"/>
                          <a:cs typeface="Calibri"/>
                        </a:rPr>
                        <a:t>Madde</a:t>
                      </a:r>
                      <a:endParaRPr sz="11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dirty="0">
                          <a:latin typeface="Calibri"/>
                          <a:cs typeface="Calibri"/>
                        </a:rPr>
                        <a:t>h)</a:t>
                      </a:r>
                      <a:r>
                        <a:rPr sz="700" b="1" spc="5" dirty="0">
                          <a:latin typeface="Calibri"/>
                          <a:cs typeface="Calibri"/>
                        </a:rPr>
                        <a:t> </a:t>
                      </a:r>
                      <a:r>
                        <a:rPr sz="700" b="1" spc="-10" dirty="0">
                          <a:latin typeface="Calibri"/>
                          <a:cs typeface="Calibri"/>
                        </a:rPr>
                        <a:t>Kullanıcı:</a:t>
                      </a:r>
                      <a:r>
                        <a:rPr sz="700" b="1" spc="15" dirty="0">
                          <a:latin typeface="Calibri"/>
                          <a:cs typeface="Calibri"/>
                        </a:rPr>
                        <a:t> </a:t>
                      </a:r>
                      <a:r>
                        <a:rPr sz="700" dirty="0">
                          <a:latin typeface="Calibri"/>
                          <a:cs typeface="Calibri"/>
                        </a:rPr>
                        <a:t>TAREKS</a:t>
                      </a:r>
                      <a:r>
                        <a:rPr sz="700" spc="10" dirty="0">
                          <a:latin typeface="Calibri"/>
                          <a:cs typeface="Calibri"/>
                        </a:rPr>
                        <a:t> </a:t>
                      </a:r>
                      <a:r>
                        <a:rPr sz="700" spc="-10" dirty="0">
                          <a:latin typeface="Calibri"/>
                          <a:cs typeface="Calibri"/>
                        </a:rPr>
                        <a:t>aracılığıyla</a:t>
                      </a:r>
                      <a:r>
                        <a:rPr sz="700" spc="5" dirty="0">
                          <a:latin typeface="Calibri"/>
                          <a:cs typeface="Calibri"/>
                        </a:rPr>
                        <a:t> </a:t>
                      </a:r>
                      <a:r>
                        <a:rPr sz="700" spc="-10" dirty="0">
                          <a:latin typeface="Calibri"/>
                          <a:cs typeface="Calibri"/>
                        </a:rPr>
                        <a:t>firmalar</a:t>
                      </a:r>
                      <a:r>
                        <a:rPr sz="700" spc="-5"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yapmak </a:t>
                      </a:r>
                      <a:r>
                        <a:rPr sz="700" spc="-10" dirty="0">
                          <a:latin typeface="Calibri"/>
                          <a:cs typeface="Calibri"/>
                        </a:rPr>
                        <a:t>üzere</a:t>
                      </a:r>
                      <a:endParaRPr sz="700" dirty="0">
                        <a:latin typeface="Calibri"/>
                        <a:cs typeface="Calibri"/>
                      </a:endParaRPr>
                    </a:p>
                    <a:p>
                      <a:pPr marL="67945">
                        <a:lnSpc>
                          <a:spcPct val="100000"/>
                        </a:lnSpc>
                        <a:spcBef>
                          <a:spcPts val="20"/>
                        </a:spcBef>
                      </a:pPr>
                      <a:r>
                        <a:rPr sz="700" spc="-10" dirty="0">
                          <a:latin typeface="Calibri"/>
                          <a:cs typeface="Calibri"/>
                        </a:rPr>
                        <a:t>yetkilendirilmiş</a:t>
                      </a:r>
                      <a:r>
                        <a:rPr sz="700" spc="65" dirty="0">
                          <a:latin typeface="Calibri"/>
                          <a:cs typeface="Calibri"/>
                        </a:rPr>
                        <a:t> </a:t>
                      </a:r>
                      <a:r>
                        <a:rPr sz="700" spc="-10" dirty="0">
                          <a:latin typeface="Calibri"/>
                          <a:cs typeface="Calibri"/>
                        </a:rPr>
                        <a:t>kişileri,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b="1" dirty="0">
                          <a:latin typeface="Calibri"/>
                          <a:cs typeface="Calibri"/>
                        </a:rPr>
                        <a:t>Firma</a:t>
                      </a:r>
                      <a:r>
                        <a:rPr sz="700" dirty="0">
                          <a:latin typeface="Calibri"/>
                          <a:cs typeface="Calibri"/>
                        </a:rPr>
                        <a:t>:</a:t>
                      </a:r>
                      <a:r>
                        <a:rPr sz="700" spc="-2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aracılığıyla yapılan </a:t>
                      </a:r>
                      <a:r>
                        <a:rPr sz="700" dirty="0">
                          <a:latin typeface="Calibri"/>
                          <a:cs typeface="Calibri"/>
                        </a:rPr>
                        <a:t>işlemlere</a:t>
                      </a:r>
                      <a:r>
                        <a:rPr sz="700" spc="-20" dirty="0">
                          <a:latin typeface="Calibri"/>
                          <a:cs typeface="Calibri"/>
                        </a:rPr>
                        <a:t> </a:t>
                      </a:r>
                      <a:r>
                        <a:rPr sz="700" dirty="0">
                          <a:latin typeface="Calibri"/>
                          <a:cs typeface="Calibri"/>
                        </a:rPr>
                        <a:t>konu</a:t>
                      </a:r>
                      <a:r>
                        <a:rPr sz="700" spc="-10" dirty="0">
                          <a:latin typeface="Calibri"/>
                          <a:cs typeface="Calibri"/>
                        </a:rPr>
                        <a:t> </a:t>
                      </a:r>
                      <a:r>
                        <a:rPr sz="700" dirty="0">
                          <a:latin typeface="Calibri"/>
                          <a:cs typeface="Calibri"/>
                        </a:rPr>
                        <a:t>olan kamu</a:t>
                      </a:r>
                      <a:r>
                        <a:rPr sz="700" spc="-10" dirty="0">
                          <a:latin typeface="Calibri"/>
                          <a:cs typeface="Calibri"/>
                        </a:rPr>
                        <a:t> kurumları</a:t>
                      </a:r>
                      <a:r>
                        <a:rPr sz="700" spc="-20" dirty="0">
                          <a:latin typeface="Calibri"/>
                          <a:cs typeface="Calibri"/>
                        </a:rPr>
                        <a:t> </a:t>
                      </a:r>
                      <a:r>
                        <a:rPr sz="700" dirty="0">
                          <a:latin typeface="Calibri"/>
                          <a:cs typeface="Calibri"/>
                        </a:rPr>
                        <a:t>dahil,</a:t>
                      </a:r>
                      <a:r>
                        <a:rPr sz="700" spc="-5" dirty="0">
                          <a:latin typeface="Calibri"/>
                          <a:cs typeface="Calibri"/>
                        </a:rPr>
                        <a:t> </a:t>
                      </a:r>
                      <a:r>
                        <a:rPr sz="700" spc="-25" dirty="0">
                          <a:latin typeface="Calibri"/>
                          <a:cs typeface="Calibri"/>
                        </a:rPr>
                        <a:t>tüm</a:t>
                      </a:r>
                      <a:endParaRPr sz="700" dirty="0">
                        <a:latin typeface="Calibri"/>
                        <a:cs typeface="Calibri"/>
                      </a:endParaRPr>
                    </a:p>
                    <a:p>
                      <a:pPr marL="67945">
                        <a:lnSpc>
                          <a:spcPct val="100000"/>
                        </a:lnSpc>
                        <a:spcBef>
                          <a:spcPts val="180"/>
                        </a:spcBef>
                      </a:pPr>
                      <a:r>
                        <a:rPr sz="700" dirty="0">
                          <a:latin typeface="Calibri"/>
                          <a:cs typeface="Calibri"/>
                        </a:rPr>
                        <a:t>gerçek</a:t>
                      </a:r>
                      <a:r>
                        <a:rPr sz="700" spc="-2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tüzel</a:t>
                      </a:r>
                      <a:r>
                        <a:rPr sz="700" spc="-20" dirty="0">
                          <a:latin typeface="Calibri"/>
                          <a:cs typeface="Calibri"/>
                        </a:rPr>
                        <a:t> </a:t>
                      </a:r>
                      <a:r>
                        <a:rPr sz="700" spc="-10" dirty="0">
                          <a:latin typeface="Calibri"/>
                          <a:cs typeface="Calibri"/>
                        </a:rPr>
                        <a:t>kişileri,</a:t>
                      </a:r>
                      <a:endParaRPr sz="700" dirty="0">
                        <a:latin typeface="Calibri"/>
                        <a:cs typeface="Calibri"/>
                      </a:endParaRPr>
                    </a:p>
                    <a:p>
                      <a:pPr marL="67945" marR="363220">
                        <a:lnSpc>
                          <a:spcPts val="1130"/>
                        </a:lnSpc>
                        <a:spcBef>
                          <a:spcPts val="50"/>
                        </a:spcBef>
                      </a:pPr>
                      <a:r>
                        <a:rPr sz="700" b="1" dirty="0">
                          <a:latin typeface="Calibri"/>
                          <a:cs typeface="Calibri"/>
                        </a:rPr>
                        <a:t>Firma </a:t>
                      </a:r>
                      <a:r>
                        <a:rPr sz="700" b="1" spc="-10" dirty="0">
                          <a:latin typeface="Calibri"/>
                          <a:cs typeface="Calibri"/>
                        </a:rPr>
                        <a:t>kullanıcısı</a:t>
                      </a:r>
                      <a:r>
                        <a:rPr sz="700" spc="-10" dirty="0">
                          <a:latin typeface="Calibri"/>
                          <a:cs typeface="Calibri"/>
                        </a:rPr>
                        <a:t>:</a:t>
                      </a:r>
                      <a:r>
                        <a:rPr sz="700" spc="5" dirty="0">
                          <a:latin typeface="Calibri"/>
                          <a:cs typeface="Calibri"/>
                        </a:rPr>
                        <a:t> </a:t>
                      </a:r>
                      <a:r>
                        <a:rPr sz="700" dirty="0">
                          <a:latin typeface="Calibri"/>
                          <a:cs typeface="Calibri"/>
                        </a:rPr>
                        <a:t>Firma </a:t>
                      </a:r>
                      <a:r>
                        <a:rPr sz="700" spc="-10" dirty="0">
                          <a:latin typeface="Calibri"/>
                          <a:cs typeface="Calibri"/>
                        </a:rPr>
                        <a:t>yetkilisi</a:t>
                      </a:r>
                      <a:r>
                        <a:rPr sz="700" spc="10" dirty="0">
                          <a:latin typeface="Calibri"/>
                          <a:cs typeface="Calibri"/>
                        </a:rPr>
                        <a:t> </a:t>
                      </a:r>
                      <a:r>
                        <a:rPr sz="700" spc="-10" dirty="0">
                          <a:latin typeface="Calibri"/>
                          <a:cs typeface="Calibri"/>
                        </a:rPr>
                        <a:t>tarafından</a:t>
                      </a:r>
                      <a:r>
                        <a:rPr sz="700" dirty="0">
                          <a:latin typeface="Calibri"/>
                          <a:cs typeface="Calibri"/>
                        </a:rPr>
                        <a:t> firma </a:t>
                      </a:r>
                      <a:r>
                        <a:rPr sz="700" spc="-10" dirty="0">
                          <a:latin typeface="Calibri"/>
                          <a:cs typeface="Calibri"/>
                        </a:rPr>
                        <a:t>adına</a:t>
                      </a:r>
                      <a:r>
                        <a:rPr sz="700" dirty="0">
                          <a:latin typeface="Calibri"/>
                          <a:cs typeface="Calibri"/>
                        </a:rPr>
                        <a:t> TAREKS'te işlem</a:t>
                      </a:r>
                      <a:r>
                        <a:rPr sz="700" spc="5" dirty="0">
                          <a:latin typeface="Calibri"/>
                          <a:cs typeface="Calibri"/>
                        </a:rPr>
                        <a:t> </a:t>
                      </a:r>
                      <a:r>
                        <a:rPr sz="700" spc="-10" dirty="0">
                          <a:latin typeface="Calibri"/>
                          <a:cs typeface="Calibri"/>
                        </a:rPr>
                        <a:t>yapmak</a:t>
                      </a:r>
                      <a:r>
                        <a:rPr sz="700" spc="500" dirty="0">
                          <a:latin typeface="Calibri"/>
                          <a:cs typeface="Calibri"/>
                        </a:rPr>
                        <a:t> </a:t>
                      </a:r>
                      <a:r>
                        <a:rPr sz="700" dirty="0">
                          <a:latin typeface="Calibri"/>
                          <a:cs typeface="Calibri"/>
                        </a:rPr>
                        <a:t>üzere</a:t>
                      </a:r>
                      <a:r>
                        <a:rPr sz="700" spc="20" dirty="0">
                          <a:latin typeface="Calibri"/>
                          <a:cs typeface="Calibri"/>
                        </a:rPr>
                        <a:t> </a:t>
                      </a:r>
                      <a:r>
                        <a:rPr sz="700" spc="-10" dirty="0">
                          <a:latin typeface="Calibri"/>
                          <a:cs typeface="Calibri"/>
                        </a:rPr>
                        <a:t>yetkilendirilmiş</a:t>
                      </a:r>
                      <a:r>
                        <a:rPr sz="700" spc="25" dirty="0">
                          <a:latin typeface="Calibri"/>
                          <a:cs typeface="Calibri"/>
                        </a:rPr>
                        <a:t> </a:t>
                      </a:r>
                      <a:r>
                        <a:rPr sz="700" spc="-10" dirty="0">
                          <a:latin typeface="Calibri"/>
                          <a:cs typeface="Calibri"/>
                        </a:rPr>
                        <a:t>kişiyi,</a:t>
                      </a:r>
                      <a:endParaRPr sz="700" dirty="0">
                        <a:latin typeface="Calibri"/>
                        <a:cs typeface="Calibri"/>
                      </a:endParaRPr>
                    </a:p>
                    <a:p>
                      <a:pPr marL="67945">
                        <a:lnSpc>
                          <a:spcPct val="100000"/>
                        </a:lnSpc>
                        <a:spcBef>
                          <a:spcPts val="100"/>
                        </a:spcBef>
                      </a:pPr>
                      <a:r>
                        <a:rPr sz="700" b="1" dirty="0">
                          <a:latin typeface="Calibri"/>
                          <a:cs typeface="Calibri"/>
                        </a:rPr>
                        <a:t>Firma</a:t>
                      </a:r>
                      <a:r>
                        <a:rPr sz="700" b="1" spc="-20" dirty="0">
                          <a:latin typeface="Calibri"/>
                          <a:cs typeface="Calibri"/>
                        </a:rPr>
                        <a:t> </a:t>
                      </a:r>
                      <a:r>
                        <a:rPr sz="700" b="1" spc="-10" dirty="0">
                          <a:latin typeface="Calibri"/>
                          <a:cs typeface="Calibri"/>
                        </a:rPr>
                        <a:t>yetkilisi</a:t>
                      </a:r>
                      <a:r>
                        <a:rPr sz="700" spc="-10" dirty="0">
                          <a:latin typeface="Calibri"/>
                          <a:cs typeface="Calibri"/>
                        </a:rPr>
                        <a:t>:</a:t>
                      </a:r>
                      <a:r>
                        <a:rPr sz="700" spc="-5" dirty="0">
                          <a:latin typeface="Calibri"/>
                          <a:cs typeface="Calibri"/>
                        </a:rPr>
                        <a:t> </a:t>
                      </a:r>
                      <a:r>
                        <a:rPr sz="700" dirty="0">
                          <a:latin typeface="Calibri"/>
                          <a:cs typeface="Calibri"/>
                        </a:rPr>
                        <a:t>Firmanın</a:t>
                      </a:r>
                      <a:r>
                        <a:rPr sz="700" spc="-10" dirty="0">
                          <a:latin typeface="Calibri"/>
                          <a:cs typeface="Calibri"/>
                        </a:rPr>
                        <a:t> </a:t>
                      </a:r>
                      <a:r>
                        <a:rPr sz="700" dirty="0">
                          <a:latin typeface="Calibri"/>
                          <a:cs typeface="Calibri"/>
                        </a:rPr>
                        <a:t>imza</a:t>
                      </a:r>
                      <a:r>
                        <a:rPr sz="700" spc="-5" dirty="0">
                          <a:latin typeface="Calibri"/>
                          <a:cs typeface="Calibri"/>
                        </a:rPr>
                        <a:t> </a:t>
                      </a:r>
                      <a:r>
                        <a:rPr sz="700" spc="-10" dirty="0">
                          <a:latin typeface="Calibri"/>
                          <a:cs typeface="Calibri"/>
                        </a:rPr>
                        <a:t>sirkülerinde </a:t>
                      </a:r>
                      <a:r>
                        <a:rPr sz="700" dirty="0">
                          <a:latin typeface="Calibri"/>
                          <a:cs typeface="Calibri"/>
                        </a:rPr>
                        <a:t>yer</a:t>
                      </a:r>
                      <a:r>
                        <a:rPr sz="700" spc="-15"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firmayı</a:t>
                      </a:r>
                      <a:r>
                        <a:rPr sz="700" spc="-15" dirty="0">
                          <a:latin typeface="Calibri"/>
                          <a:cs typeface="Calibri"/>
                        </a:rPr>
                        <a:t> </a:t>
                      </a:r>
                      <a:r>
                        <a:rPr sz="700" dirty="0">
                          <a:latin typeface="Calibri"/>
                          <a:cs typeface="Calibri"/>
                        </a:rPr>
                        <a:t>temsil</a:t>
                      </a:r>
                      <a:r>
                        <a:rPr sz="700" spc="-15" dirty="0">
                          <a:latin typeface="Calibri"/>
                          <a:cs typeface="Calibri"/>
                        </a:rPr>
                        <a:t> </a:t>
                      </a:r>
                      <a:r>
                        <a:rPr sz="700" dirty="0">
                          <a:latin typeface="Calibri"/>
                          <a:cs typeface="Calibri"/>
                        </a:rPr>
                        <a:t>ve ilzama</a:t>
                      </a:r>
                      <a:r>
                        <a:rPr sz="700" spc="-10" dirty="0">
                          <a:latin typeface="Calibri"/>
                          <a:cs typeface="Calibri"/>
                        </a:rPr>
                        <a:t> </a:t>
                      </a:r>
                      <a:r>
                        <a:rPr sz="700" spc="-20" dirty="0">
                          <a:latin typeface="Calibri"/>
                          <a:cs typeface="Calibri"/>
                        </a:rPr>
                        <a:t>yet-</a:t>
                      </a:r>
                      <a:endParaRPr sz="700" dirty="0">
                        <a:latin typeface="Calibri"/>
                        <a:cs typeface="Calibri"/>
                      </a:endParaRPr>
                    </a:p>
                    <a:p>
                      <a:pPr marL="67945">
                        <a:lnSpc>
                          <a:spcPct val="100000"/>
                        </a:lnSpc>
                        <a:spcBef>
                          <a:spcPts val="170"/>
                        </a:spcBef>
                      </a:pPr>
                      <a:r>
                        <a:rPr sz="700" dirty="0">
                          <a:latin typeface="Calibri"/>
                          <a:cs typeface="Calibri"/>
                        </a:rPr>
                        <a:t>kili</a:t>
                      </a:r>
                      <a:r>
                        <a:rPr sz="700" spc="-40" dirty="0">
                          <a:latin typeface="Calibri"/>
                          <a:cs typeface="Calibri"/>
                        </a:rPr>
                        <a:t> </a:t>
                      </a:r>
                      <a:r>
                        <a:rPr sz="700" dirty="0">
                          <a:latin typeface="Calibri"/>
                          <a:cs typeface="Calibri"/>
                        </a:rPr>
                        <a:t>olan</a:t>
                      </a:r>
                      <a:r>
                        <a:rPr sz="700" spc="-30" dirty="0">
                          <a:latin typeface="Calibri"/>
                          <a:cs typeface="Calibri"/>
                        </a:rPr>
                        <a:t> </a:t>
                      </a:r>
                      <a:r>
                        <a:rPr sz="700" spc="-10" dirty="0">
                          <a:latin typeface="Calibri"/>
                          <a:cs typeface="Calibri"/>
                        </a:rPr>
                        <a:t>kişiyi,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Genişletildi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700195">
                <a:tc>
                  <a:txBody>
                    <a:bodyPr/>
                    <a:lstStyle/>
                    <a:p>
                      <a:pPr marL="68580" marR="605790">
                        <a:lnSpc>
                          <a:spcPts val="969"/>
                        </a:lnSpc>
                        <a:spcBef>
                          <a:spcPts val="15"/>
                        </a:spcBef>
                      </a:pPr>
                      <a:r>
                        <a:rPr sz="1100" b="1" spc="-10" dirty="0">
                          <a:solidFill>
                            <a:srgbClr val="221F1F"/>
                          </a:solidFill>
                          <a:latin typeface="Calibri"/>
                          <a:cs typeface="Calibri"/>
                        </a:rPr>
                        <a:t>TAREKS</a:t>
                      </a:r>
                      <a:r>
                        <a:rPr sz="1100" b="1" spc="-20" dirty="0">
                          <a:solidFill>
                            <a:srgbClr val="221F1F"/>
                          </a:solidFill>
                          <a:latin typeface="Calibri"/>
                          <a:cs typeface="Calibri"/>
                        </a:rPr>
                        <a:t> </a:t>
                      </a:r>
                      <a:r>
                        <a:rPr sz="1100" b="1" dirty="0">
                          <a:solidFill>
                            <a:srgbClr val="221F1F"/>
                          </a:solidFill>
                          <a:latin typeface="Calibri"/>
                          <a:cs typeface="Calibri"/>
                        </a:rPr>
                        <a:t>ve</a:t>
                      </a:r>
                      <a:r>
                        <a:rPr sz="1100" b="1" spc="-15" dirty="0">
                          <a:solidFill>
                            <a:srgbClr val="221F1F"/>
                          </a:solidFill>
                          <a:latin typeface="Calibri"/>
                          <a:cs typeface="Calibri"/>
                        </a:rPr>
                        <a:t> </a:t>
                      </a:r>
                      <a:r>
                        <a:rPr sz="1100" b="1" spc="-20" dirty="0">
                          <a:solidFill>
                            <a:srgbClr val="221F1F"/>
                          </a:solidFill>
                          <a:latin typeface="Calibri"/>
                          <a:cs typeface="Calibri"/>
                        </a:rPr>
                        <a:t>firma </a:t>
                      </a:r>
                      <a:r>
                        <a:rPr sz="1100" b="1" spc="-10" dirty="0">
                          <a:solidFill>
                            <a:srgbClr val="221F1F"/>
                          </a:solidFill>
                          <a:latin typeface="Calibri"/>
                          <a:cs typeface="Calibri"/>
                        </a:rPr>
                        <a:t>tanımlaması</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4</a:t>
                      </a:r>
                      <a:endParaRPr sz="11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13664">
                        <a:lnSpc>
                          <a:spcPts val="969"/>
                        </a:lnSpc>
                        <a:spcBef>
                          <a:spcPts val="5"/>
                        </a:spcBef>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5" dirty="0">
                          <a:latin typeface="Calibri"/>
                          <a:cs typeface="Calibri"/>
                        </a:rPr>
                        <a:t> </a:t>
                      </a:r>
                      <a:r>
                        <a:rPr sz="700" spc="-10" dirty="0">
                          <a:latin typeface="Calibri"/>
                          <a:cs typeface="Calibri"/>
                        </a:rPr>
                        <a:t>kapsamı</a:t>
                      </a:r>
                      <a:r>
                        <a:rPr sz="700" dirty="0">
                          <a:latin typeface="Calibri"/>
                          <a:cs typeface="Calibri"/>
                        </a:rPr>
                        <a:t> </a:t>
                      </a:r>
                      <a:r>
                        <a:rPr sz="700" spc="-10" dirty="0">
                          <a:latin typeface="Calibri"/>
                          <a:cs typeface="Calibri"/>
                        </a:rPr>
                        <a:t>ürünleri</a:t>
                      </a:r>
                      <a:r>
                        <a:rPr sz="700" dirty="0">
                          <a:latin typeface="Calibri"/>
                          <a:cs typeface="Calibri"/>
                        </a:rPr>
                        <a:t> ithal</a:t>
                      </a:r>
                      <a:r>
                        <a:rPr sz="700" spc="5" dirty="0">
                          <a:latin typeface="Calibri"/>
                          <a:cs typeface="Calibri"/>
                        </a:rPr>
                        <a:t> </a:t>
                      </a:r>
                      <a:r>
                        <a:rPr sz="700" dirty="0">
                          <a:latin typeface="Calibri"/>
                          <a:cs typeface="Calibri"/>
                        </a:rPr>
                        <a:t>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spc="-10" dirty="0">
                          <a:latin typeface="Calibri"/>
                          <a:cs typeface="Calibri"/>
                        </a:rPr>
                        <a:t>29/12/2011</a:t>
                      </a:r>
                      <a:r>
                        <a:rPr sz="700" spc="500" dirty="0">
                          <a:latin typeface="Calibri"/>
                          <a:cs typeface="Calibri"/>
                        </a:rPr>
                        <a:t> </a:t>
                      </a:r>
                      <a:r>
                        <a:rPr sz="700" spc="-10" dirty="0">
                          <a:latin typeface="Calibri"/>
                          <a:cs typeface="Calibri"/>
                        </a:rPr>
                        <a:t>tarihli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28157</a:t>
                      </a:r>
                      <a:r>
                        <a:rPr sz="700" spc="-5" dirty="0">
                          <a:latin typeface="Calibri"/>
                          <a:cs typeface="Calibri"/>
                        </a:rPr>
                        <a:t> </a:t>
                      </a:r>
                      <a:r>
                        <a:rPr sz="700" spc="-10" dirty="0">
                          <a:latin typeface="Calibri"/>
                          <a:cs typeface="Calibri"/>
                        </a:rPr>
                        <a:t>sayılı </a:t>
                      </a:r>
                      <a:r>
                        <a:rPr sz="700" dirty="0">
                          <a:latin typeface="Calibri"/>
                          <a:cs typeface="Calibri"/>
                        </a:rPr>
                        <a:t>Resmî</a:t>
                      </a:r>
                      <a:r>
                        <a:rPr sz="700" spc="-10" dirty="0">
                          <a:latin typeface="Calibri"/>
                          <a:cs typeface="Calibri"/>
                        </a:rPr>
                        <a:t> </a:t>
                      </a:r>
                      <a:r>
                        <a:rPr sz="700" dirty="0">
                          <a:latin typeface="Calibri"/>
                          <a:cs typeface="Calibri"/>
                        </a:rPr>
                        <a:t>Gazete’de</a:t>
                      </a:r>
                      <a:r>
                        <a:rPr sz="700" spc="-10" dirty="0">
                          <a:latin typeface="Calibri"/>
                          <a:cs typeface="Calibri"/>
                        </a:rPr>
                        <a:t> yayımlanan</a:t>
                      </a:r>
                      <a:r>
                        <a:rPr sz="700" spc="-5" dirty="0">
                          <a:latin typeface="Calibri"/>
                          <a:cs typeface="Calibri"/>
                        </a:rPr>
                        <a:t> </a:t>
                      </a:r>
                      <a:r>
                        <a:rPr sz="700" dirty="0">
                          <a:latin typeface="Calibri"/>
                          <a:cs typeface="Calibri"/>
                        </a:rPr>
                        <a:t>Dış</a:t>
                      </a:r>
                      <a:r>
                        <a:rPr sz="700" spc="-5" dirty="0">
                          <a:latin typeface="Calibri"/>
                          <a:cs typeface="Calibri"/>
                        </a:rPr>
                        <a:t> </a:t>
                      </a:r>
                      <a:r>
                        <a:rPr sz="700" dirty="0">
                          <a:latin typeface="Calibri"/>
                          <a:cs typeface="Calibri"/>
                        </a:rPr>
                        <a:t>Ticarette</a:t>
                      </a:r>
                      <a:r>
                        <a:rPr sz="700" spc="-5" dirty="0">
                          <a:latin typeface="Calibri"/>
                          <a:cs typeface="Calibri"/>
                        </a:rPr>
                        <a:t> </a:t>
                      </a:r>
                      <a:r>
                        <a:rPr sz="700" dirty="0">
                          <a:latin typeface="Calibri"/>
                          <a:cs typeface="Calibri"/>
                        </a:rPr>
                        <a:t>Risk</a:t>
                      </a:r>
                      <a:r>
                        <a:rPr sz="700" spc="-10" dirty="0">
                          <a:latin typeface="Calibri"/>
                          <a:cs typeface="Calibri"/>
                        </a:rPr>
                        <a:t> Esaslı</a:t>
                      </a:r>
                      <a:endParaRPr sz="700" dirty="0">
                        <a:latin typeface="Calibri"/>
                        <a:cs typeface="Calibri"/>
                      </a:endParaRPr>
                    </a:p>
                    <a:p>
                      <a:pPr marL="67945" marR="299085">
                        <a:lnSpc>
                          <a:spcPts val="969"/>
                        </a:lnSpc>
                        <a:spcBef>
                          <a:spcPts val="15"/>
                        </a:spcBef>
                      </a:pPr>
                      <a:r>
                        <a:rPr sz="700" dirty="0">
                          <a:latin typeface="Calibri"/>
                          <a:cs typeface="Calibri"/>
                        </a:rPr>
                        <a:t>Kontrol</a:t>
                      </a:r>
                      <a:r>
                        <a:rPr sz="700" spc="-35" dirty="0">
                          <a:latin typeface="Calibri"/>
                          <a:cs typeface="Calibri"/>
                        </a:rPr>
                        <a:t> </a:t>
                      </a:r>
                      <a:r>
                        <a:rPr sz="700" dirty="0">
                          <a:latin typeface="Calibri"/>
                          <a:cs typeface="Calibri"/>
                        </a:rPr>
                        <a:t>Sistemi</a:t>
                      </a:r>
                      <a:r>
                        <a:rPr sz="700" spc="-35" dirty="0">
                          <a:latin typeface="Calibri"/>
                          <a:cs typeface="Calibri"/>
                        </a:rPr>
                        <a:t> </a:t>
                      </a:r>
                      <a:r>
                        <a:rPr sz="700" dirty="0">
                          <a:latin typeface="Calibri"/>
                          <a:cs typeface="Calibri"/>
                        </a:rPr>
                        <a:t>Tebliği</a:t>
                      </a:r>
                      <a:r>
                        <a:rPr sz="700" spc="-30" dirty="0">
                          <a:latin typeface="Calibri"/>
                          <a:cs typeface="Calibri"/>
                        </a:rPr>
                        <a:t> </a:t>
                      </a:r>
                      <a:r>
                        <a:rPr sz="700" dirty="0">
                          <a:latin typeface="Calibri"/>
                          <a:cs typeface="Calibri"/>
                        </a:rPr>
                        <a:t>(Ürün</a:t>
                      </a:r>
                      <a:r>
                        <a:rPr sz="700" spc="-25" dirty="0">
                          <a:latin typeface="Calibri"/>
                          <a:cs typeface="Calibri"/>
                        </a:rPr>
                        <a:t> </a:t>
                      </a:r>
                      <a:r>
                        <a:rPr sz="700" dirty="0">
                          <a:latin typeface="Calibri"/>
                          <a:cs typeface="Calibri"/>
                        </a:rPr>
                        <a:t>Güvenliği</a:t>
                      </a:r>
                      <a:r>
                        <a:rPr sz="700" spc="-30" dirty="0">
                          <a:latin typeface="Calibri"/>
                          <a:cs typeface="Calibri"/>
                        </a:rPr>
                        <a:t> </a:t>
                      </a:r>
                      <a:r>
                        <a:rPr sz="700" dirty="0">
                          <a:latin typeface="Calibri"/>
                          <a:cs typeface="Calibri"/>
                        </a:rPr>
                        <a:t>ve</a:t>
                      </a:r>
                      <a:r>
                        <a:rPr sz="700" spc="-30" dirty="0">
                          <a:latin typeface="Calibri"/>
                          <a:cs typeface="Calibri"/>
                        </a:rPr>
                        <a:t> </a:t>
                      </a:r>
                      <a:r>
                        <a:rPr sz="700" dirty="0">
                          <a:latin typeface="Calibri"/>
                          <a:cs typeface="Calibri"/>
                        </a:rPr>
                        <a:t>Denetimi:</a:t>
                      </a:r>
                      <a:r>
                        <a:rPr sz="700" spc="-25" dirty="0">
                          <a:latin typeface="Calibri"/>
                          <a:cs typeface="Calibri"/>
                        </a:rPr>
                        <a:t> </a:t>
                      </a:r>
                      <a:r>
                        <a:rPr sz="700" spc="-10" dirty="0">
                          <a:latin typeface="Calibri"/>
                          <a:cs typeface="Calibri"/>
                        </a:rPr>
                        <a:t>2011/53)</a:t>
                      </a:r>
                      <a:r>
                        <a:rPr sz="700" spc="500" dirty="0">
                          <a:latin typeface="Calibri"/>
                          <a:cs typeface="Calibri"/>
                        </a:rPr>
                        <a:t> </a:t>
                      </a:r>
                      <a:r>
                        <a:rPr sz="700" spc="-10" dirty="0">
                          <a:latin typeface="Calibri"/>
                          <a:cs typeface="Calibri"/>
                        </a:rPr>
                        <a:t>çerçevesinde</a:t>
                      </a:r>
                      <a:r>
                        <a:rPr sz="700" spc="5" dirty="0">
                          <a:latin typeface="Calibri"/>
                          <a:cs typeface="Calibri"/>
                        </a:rPr>
                        <a:t> </a:t>
                      </a:r>
                      <a:r>
                        <a:rPr sz="700" dirty="0">
                          <a:latin typeface="Calibri"/>
                          <a:cs typeface="Calibri"/>
                        </a:rPr>
                        <a:t>TAREKS’te</a:t>
                      </a:r>
                      <a:r>
                        <a:rPr sz="700" spc="10" dirty="0">
                          <a:latin typeface="Calibri"/>
                          <a:cs typeface="Calibri"/>
                        </a:rPr>
                        <a:t> </a:t>
                      </a:r>
                      <a:r>
                        <a:rPr sz="700" spc="-10" dirty="0">
                          <a:latin typeface="Calibri"/>
                          <a:cs typeface="Calibri"/>
                        </a:rPr>
                        <a:t>tanımlanması</a:t>
                      </a:r>
                      <a:r>
                        <a:rPr sz="700" dirty="0">
                          <a:latin typeface="Calibri"/>
                          <a:cs typeface="Calibri"/>
                        </a:rPr>
                        <a:t> ve</a:t>
                      </a:r>
                      <a:r>
                        <a:rPr sz="700" spc="5" dirty="0">
                          <a:latin typeface="Calibri"/>
                          <a:cs typeface="Calibri"/>
                        </a:rPr>
                        <a:t> </a:t>
                      </a:r>
                      <a:r>
                        <a:rPr sz="700" dirty="0">
                          <a:latin typeface="Calibri"/>
                          <a:cs typeface="Calibri"/>
                        </a:rPr>
                        <a:t>firma</a:t>
                      </a:r>
                      <a:r>
                        <a:rPr sz="700" spc="10" dirty="0">
                          <a:latin typeface="Calibri"/>
                          <a:cs typeface="Calibri"/>
                        </a:rPr>
                        <a:t> </a:t>
                      </a:r>
                      <a:r>
                        <a:rPr sz="700" spc="-10" dirty="0">
                          <a:latin typeface="Calibri"/>
                          <a:cs typeface="Calibri"/>
                        </a:rPr>
                        <a:t>adına</a:t>
                      </a:r>
                      <a:r>
                        <a:rPr sz="700" spc="5" dirty="0">
                          <a:latin typeface="Calibri"/>
                          <a:cs typeface="Calibri"/>
                        </a:rPr>
                        <a:t> </a:t>
                      </a:r>
                      <a:r>
                        <a:rPr sz="700" dirty="0">
                          <a:latin typeface="Calibri"/>
                          <a:cs typeface="Calibri"/>
                        </a:rPr>
                        <a:t>TAREKS’te</a:t>
                      </a:r>
                      <a:r>
                        <a:rPr sz="700" spc="10" dirty="0">
                          <a:latin typeface="Calibri"/>
                          <a:cs typeface="Calibri"/>
                        </a:rPr>
                        <a:t> </a:t>
                      </a:r>
                      <a:r>
                        <a:rPr sz="700" spc="-20" dirty="0">
                          <a:latin typeface="Calibri"/>
                          <a:cs typeface="Calibri"/>
                        </a:rPr>
                        <a:t>işlem</a:t>
                      </a:r>
                      <a:endParaRPr sz="700" dirty="0">
                        <a:latin typeface="Calibri"/>
                        <a:cs typeface="Calibri"/>
                      </a:endParaRPr>
                    </a:p>
                    <a:p>
                      <a:pPr marL="67945">
                        <a:lnSpc>
                          <a:spcPts val="950"/>
                        </a:lnSpc>
                      </a:pPr>
                      <a:r>
                        <a:rPr sz="700" spc="-10" dirty="0">
                          <a:latin typeface="Calibri"/>
                          <a:cs typeface="Calibri"/>
                        </a:rPr>
                        <a:t>yapacak</a:t>
                      </a:r>
                      <a:r>
                        <a:rPr sz="700" dirty="0">
                          <a:latin typeface="Calibri"/>
                          <a:cs typeface="Calibri"/>
                        </a:rPr>
                        <a:t> en</a:t>
                      </a:r>
                      <a:r>
                        <a:rPr sz="700" spc="5" dirty="0">
                          <a:latin typeface="Calibri"/>
                          <a:cs typeface="Calibri"/>
                        </a:rPr>
                        <a:t> </a:t>
                      </a:r>
                      <a:r>
                        <a:rPr sz="700" dirty="0">
                          <a:latin typeface="Calibri"/>
                          <a:cs typeface="Calibri"/>
                        </a:rPr>
                        <a:t>az</a:t>
                      </a:r>
                      <a:r>
                        <a:rPr sz="700" spc="20" dirty="0">
                          <a:latin typeface="Calibri"/>
                          <a:cs typeface="Calibri"/>
                        </a:rPr>
                        <a:t> </a:t>
                      </a:r>
                      <a:r>
                        <a:rPr sz="700" dirty="0">
                          <a:latin typeface="Calibri"/>
                          <a:cs typeface="Calibri"/>
                        </a:rPr>
                        <a:t>bir </a:t>
                      </a:r>
                      <a:r>
                        <a:rPr sz="700" spc="-10" dirty="0">
                          <a:latin typeface="Calibri"/>
                          <a:cs typeface="Calibri"/>
                        </a:rPr>
                        <a:t>kullanıcının</a:t>
                      </a:r>
                      <a:r>
                        <a:rPr sz="700" spc="5" dirty="0">
                          <a:latin typeface="Calibri"/>
                          <a:cs typeface="Calibri"/>
                        </a:rPr>
                        <a:t> </a:t>
                      </a:r>
                      <a:r>
                        <a:rPr sz="700" spc="-10" dirty="0">
                          <a:latin typeface="Calibri"/>
                          <a:cs typeface="Calibri"/>
                        </a:rPr>
                        <a:t>yetkilendirilmiş</a:t>
                      </a:r>
                      <a:r>
                        <a:rPr sz="700" spc="10" dirty="0">
                          <a:latin typeface="Calibri"/>
                          <a:cs typeface="Calibri"/>
                        </a:rPr>
                        <a:t> </a:t>
                      </a:r>
                      <a:r>
                        <a:rPr sz="700" dirty="0">
                          <a:latin typeface="Calibri"/>
                          <a:cs typeface="Calibri"/>
                        </a:rPr>
                        <a:t>olması </a:t>
                      </a:r>
                      <a:r>
                        <a:rPr sz="700" spc="-10" dirty="0">
                          <a:latin typeface="Calibri"/>
                          <a:cs typeface="Calibri"/>
                        </a:rPr>
                        <a:t>gerekir.</a:t>
                      </a:r>
                      <a:endParaRPr sz="7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4940" marR="236220" algn="just">
                        <a:lnSpc>
                          <a:spcPts val="969"/>
                        </a:lnSpc>
                        <a:spcBef>
                          <a:spcPts val="25"/>
                        </a:spcBef>
                      </a:pPr>
                      <a:r>
                        <a:rPr sz="700" dirty="0">
                          <a:latin typeface="Calibri"/>
                          <a:cs typeface="Calibri"/>
                        </a:rPr>
                        <a:t>(2)</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a:t>
                      </a:r>
                      <a:r>
                        <a:rPr sz="700" spc="10" dirty="0">
                          <a:latin typeface="Calibri"/>
                          <a:cs typeface="Calibri"/>
                        </a:rPr>
                        <a:t> </a:t>
                      </a:r>
                      <a:r>
                        <a:rPr sz="700" spc="-10" dirty="0">
                          <a:latin typeface="Calibri"/>
                          <a:cs typeface="Calibri"/>
                        </a:rPr>
                        <a:t>kapsamı</a:t>
                      </a:r>
                      <a:r>
                        <a:rPr sz="700" spc="5" dirty="0">
                          <a:latin typeface="Calibri"/>
                          <a:cs typeface="Calibri"/>
                        </a:rPr>
                        <a:t> </a:t>
                      </a:r>
                      <a:r>
                        <a:rPr sz="700" spc="-10" dirty="0">
                          <a:latin typeface="Calibri"/>
                          <a:cs typeface="Calibri"/>
                        </a:rPr>
                        <a:t>ürünleri</a:t>
                      </a:r>
                      <a:r>
                        <a:rPr sz="700" dirty="0">
                          <a:latin typeface="Calibri"/>
                          <a:cs typeface="Calibri"/>
                        </a:rPr>
                        <a:t> ithal etmek </a:t>
                      </a:r>
                      <a:r>
                        <a:rPr sz="700" spc="-10" dirty="0">
                          <a:latin typeface="Calibri"/>
                          <a:cs typeface="Calibri"/>
                        </a:rPr>
                        <a:t>isteyen</a:t>
                      </a:r>
                      <a:r>
                        <a:rPr sz="700" spc="5" dirty="0">
                          <a:latin typeface="Calibri"/>
                          <a:cs typeface="Calibri"/>
                        </a:rPr>
                        <a:t> </a:t>
                      </a:r>
                      <a:r>
                        <a:rPr sz="700" spc="-10" dirty="0">
                          <a:latin typeface="Calibri"/>
                          <a:cs typeface="Calibri"/>
                        </a:rPr>
                        <a:t>firmaların,</a:t>
                      </a:r>
                      <a:r>
                        <a:rPr sz="700" spc="15" dirty="0">
                          <a:latin typeface="Calibri"/>
                          <a:cs typeface="Calibri"/>
                        </a:rPr>
                        <a:t> </a:t>
                      </a:r>
                      <a:r>
                        <a:rPr sz="700" dirty="0">
                          <a:latin typeface="Calibri"/>
                          <a:cs typeface="Calibri"/>
                        </a:rPr>
                        <a:t>8/8/2025</a:t>
                      </a:r>
                      <a:r>
                        <a:rPr sz="700" spc="5" dirty="0">
                          <a:latin typeface="Calibri"/>
                          <a:cs typeface="Calibri"/>
                        </a:rPr>
                        <a:t> </a:t>
                      </a:r>
                      <a:r>
                        <a:rPr sz="700" spc="-10" dirty="0">
                          <a:latin typeface="Calibri"/>
                          <a:cs typeface="Calibri"/>
                        </a:rPr>
                        <a:t>tarihli</a:t>
                      </a:r>
                      <a:r>
                        <a:rPr sz="700" dirty="0">
                          <a:latin typeface="Calibri"/>
                          <a:cs typeface="Calibri"/>
                        </a:rPr>
                        <a:t> </a:t>
                      </a:r>
                      <a:r>
                        <a:rPr sz="700" spc="-25" dirty="0">
                          <a:latin typeface="Calibri"/>
                          <a:cs typeface="Calibri"/>
                        </a:rPr>
                        <a:t>ve</a:t>
                      </a:r>
                      <a:r>
                        <a:rPr sz="700" spc="500" dirty="0">
                          <a:latin typeface="Calibri"/>
                          <a:cs typeface="Calibri"/>
                        </a:rPr>
                        <a:t> </a:t>
                      </a:r>
                      <a:r>
                        <a:rPr sz="700" dirty="0">
                          <a:latin typeface="Calibri"/>
                          <a:cs typeface="Calibri"/>
                        </a:rPr>
                        <a:t>32980</a:t>
                      </a:r>
                      <a:r>
                        <a:rPr sz="700" spc="-15" dirty="0">
                          <a:latin typeface="Calibri"/>
                          <a:cs typeface="Calibri"/>
                        </a:rPr>
                        <a:t> </a:t>
                      </a:r>
                      <a:r>
                        <a:rPr sz="700" spc="-10" dirty="0">
                          <a:latin typeface="Calibri"/>
                          <a:cs typeface="Calibri"/>
                        </a:rPr>
                        <a:t>sayılı</a:t>
                      </a:r>
                      <a:r>
                        <a:rPr sz="700" spc="-15" dirty="0">
                          <a:latin typeface="Calibri"/>
                          <a:cs typeface="Calibri"/>
                        </a:rPr>
                        <a:t> </a:t>
                      </a:r>
                      <a:r>
                        <a:rPr sz="700" dirty="0">
                          <a:latin typeface="Calibri"/>
                          <a:cs typeface="Calibri"/>
                        </a:rPr>
                        <a:t>Resmı</a:t>
                      </a:r>
                      <a:r>
                        <a:rPr sz="700" spc="-15" dirty="0">
                          <a:latin typeface="Calibri"/>
                          <a:cs typeface="Calibri"/>
                        </a:rPr>
                        <a:t> </a:t>
                      </a:r>
                      <a:r>
                        <a:rPr sz="700" dirty="0">
                          <a:latin typeface="Calibri"/>
                          <a:cs typeface="Calibri"/>
                        </a:rPr>
                        <a:t>Gazete'de</a:t>
                      </a:r>
                      <a:r>
                        <a:rPr sz="700" spc="-15" dirty="0">
                          <a:latin typeface="Calibri"/>
                          <a:cs typeface="Calibri"/>
                        </a:rPr>
                        <a:t> </a:t>
                      </a:r>
                      <a:r>
                        <a:rPr sz="700" spc="-10" dirty="0">
                          <a:latin typeface="Calibri"/>
                          <a:cs typeface="Calibri"/>
                        </a:rPr>
                        <a:t>yayımlanan </a:t>
                      </a:r>
                      <a:r>
                        <a:rPr sz="700" dirty="0">
                          <a:latin typeface="Calibri"/>
                          <a:cs typeface="Calibri"/>
                        </a:rPr>
                        <a:t>Dış</a:t>
                      </a:r>
                      <a:r>
                        <a:rPr sz="700" spc="-10" dirty="0">
                          <a:latin typeface="Calibri"/>
                          <a:cs typeface="Calibri"/>
                        </a:rPr>
                        <a:t> </a:t>
                      </a:r>
                      <a:r>
                        <a:rPr sz="700" dirty="0">
                          <a:latin typeface="Calibri"/>
                          <a:cs typeface="Calibri"/>
                        </a:rPr>
                        <a:t>Ticarette</a:t>
                      </a:r>
                      <a:r>
                        <a:rPr sz="700" spc="-15" dirty="0">
                          <a:latin typeface="Calibri"/>
                          <a:cs typeface="Calibri"/>
                        </a:rPr>
                        <a:t> </a:t>
                      </a:r>
                      <a:r>
                        <a:rPr sz="700" dirty="0">
                          <a:latin typeface="Calibri"/>
                          <a:cs typeface="Calibri"/>
                        </a:rPr>
                        <a:t>Risk</a:t>
                      </a:r>
                      <a:r>
                        <a:rPr sz="700" spc="-15" dirty="0">
                          <a:latin typeface="Calibri"/>
                          <a:cs typeface="Calibri"/>
                        </a:rPr>
                        <a:t> </a:t>
                      </a:r>
                      <a:r>
                        <a:rPr sz="700" dirty="0">
                          <a:latin typeface="Calibri"/>
                          <a:cs typeface="Calibri"/>
                        </a:rPr>
                        <a:t>Esaslı</a:t>
                      </a:r>
                      <a:r>
                        <a:rPr sz="700" spc="-20" dirty="0">
                          <a:latin typeface="Calibri"/>
                          <a:cs typeface="Calibri"/>
                        </a:rPr>
                        <a:t> </a:t>
                      </a:r>
                      <a:r>
                        <a:rPr sz="700" dirty="0">
                          <a:latin typeface="Calibri"/>
                          <a:cs typeface="Calibri"/>
                        </a:rPr>
                        <a:t>Kontrol</a:t>
                      </a:r>
                      <a:r>
                        <a:rPr sz="700" spc="-15" dirty="0">
                          <a:latin typeface="Calibri"/>
                          <a:cs typeface="Calibri"/>
                        </a:rPr>
                        <a:t> </a:t>
                      </a:r>
                      <a:r>
                        <a:rPr sz="700" spc="-10" dirty="0">
                          <a:latin typeface="Calibri"/>
                          <a:cs typeface="Calibri"/>
                        </a:rPr>
                        <a:t>Sistemi</a:t>
                      </a:r>
                      <a:r>
                        <a:rPr sz="700" spc="500" dirty="0">
                          <a:latin typeface="Calibri"/>
                          <a:cs typeface="Calibri"/>
                        </a:rPr>
                        <a:t> </a:t>
                      </a:r>
                      <a:r>
                        <a:rPr sz="700" spc="-10" dirty="0">
                          <a:latin typeface="Calibri"/>
                          <a:cs typeface="Calibri"/>
                        </a:rPr>
                        <a:t>Hakkında</a:t>
                      </a:r>
                      <a:r>
                        <a:rPr sz="700" dirty="0">
                          <a:latin typeface="Calibri"/>
                          <a:cs typeface="Calibri"/>
                        </a:rPr>
                        <a:t> Tebliğ</a:t>
                      </a:r>
                      <a:r>
                        <a:rPr sz="700" spc="15"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Denetimi:</a:t>
                      </a:r>
                      <a:r>
                        <a:rPr sz="700" spc="15" dirty="0">
                          <a:latin typeface="Calibri"/>
                          <a:cs typeface="Calibri"/>
                        </a:rPr>
                        <a:t> </a:t>
                      </a:r>
                      <a:r>
                        <a:rPr sz="700" dirty="0">
                          <a:latin typeface="Calibri"/>
                          <a:cs typeface="Calibri"/>
                        </a:rPr>
                        <a:t>2025/28) </a:t>
                      </a:r>
                      <a:r>
                        <a:rPr sz="700" spc="-10" dirty="0">
                          <a:latin typeface="Calibri"/>
                          <a:cs typeface="Calibri"/>
                        </a:rPr>
                        <a:t>çerçevesinde</a:t>
                      </a:r>
                      <a:r>
                        <a:rPr sz="700" spc="5" dirty="0">
                          <a:latin typeface="Calibri"/>
                          <a:cs typeface="Calibri"/>
                        </a:rPr>
                        <a:t> </a:t>
                      </a:r>
                      <a:r>
                        <a:rPr sz="700" spc="-10" dirty="0">
                          <a:latin typeface="Calibri"/>
                          <a:cs typeface="Calibri"/>
                        </a:rPr>
                        <a:t>TAREKS'te</a:t>
                      </a:r>
                      <a:endParaRPr sz="700" dirty="0">
                        <a:latin typeface="Calibri"/>
                        <a:cs typeface="Calibri"/>
                      </a:endParaRPr>
                    </a:p>
                    <a:p>
                      <a:pPr marL="154940" marR="170180" algn="just">
                        <a:lnSpc>
                          <a:spcPts val="969"/>
                        </a:lnSpc>
                        <a:spcBef>
                          <a:spcPts val="20"/>
                        </a:spcBef>
                      </a:pPr>
                      <a:r>
                        <a:rPr sz="700" spc="-10" dirty="0">
                          <a:latin typeface="Calibri"/>
                          <a:cs typeface="Calibri"/>
                        </a:rPr>
                        <a:t>tanımlanması</a:t>
                      </a:r>
                      <a:r>
                        <a:rPr sz="700" spc="-20" dirty="0">
                          <a:latin typeface="Calibri"/>
                          <a:cs typeface="Calibri"/>
                        </a:rPr>
                        <a:t> </a:t>
                      </a:r>
                      <a:r>
                        <a:rPr sz="700" dirty="0">
                          <a:latin typeface="Calibri"/>
                          <a:cs typeface="Calibri"/>
                        </a:rPr>
                        <a:t>ve</a:t>
                      </a:r>
                      <a:r>
                        <a:rPr sz="700" spc="-20" dirty="0">
                          <a:latin typeface="Calibri"/>
                          <a:cs typeface="Calibri"/>
                        </a:rPr>
                        <a:t> </a:t>
                      </a:r>
                      <a:r>
                        <a:rPr sz="700" dirty="0">
                          <a:latin typeface="Calibri"/>
                          <a:cs typeface="Calibri"/>
                        </a:rPr>
                        <a:t>firma</a:t>
                      </a:r>
                      <a:r>
                        <a:rPr sz="700" spc="-10" dirty="0">
                          <a:latin typeface="Calibri"/>
                          <a:cs typeface="Calibri"/>
                        </a:rPr>
                        <a:t> adına</a:t>
                      </a:r>
                      <a:r>
                        <a:rPr sz="700" spc="-15" dirty="0">
                          <a:latin typeface="Calibri"/>
                          <a:cs typeface="Calibri"/>
                        </a:rPr>
                        <a:t> </a:t>
                      </a:r>
                      <a:r>
                        <a:rPr sz="700" dirty="0">
                          <a:latin typeface="Calibri"/>
                          <a:cs typeface="Calibri"/>
                        </a:rPr>
                        <a:t>TAREKS'te</a:t>
                      </a:r>
                      <a:r>
                        <a:rPr sz="700" spc="-20" dirty="0">
                          <a:latin typeface="Calibri"/>
                          <a:cs typeface="Calibri"/>
                        </a:rPr>
                        <a:t> </a:t>
                      </a:r>
                      <a:r>
                        <a:rPr sz="700" dirty="0">
                          <a:latin typeface="Calibri"/>
                          <a:cs typeface="Calibri"/>
                        </a:rPr>
                        <a:t>işlem</a:t>
                      </a:r>
                      <a:r>
                        <a:rPr sz="700" spc="-10" dirty="0">
                          <a:latin typeface="Calibri"/>
                          <a:cs typeface="Calibri"/>
                        </a:rPr>
                        <a:t> </a:t>
                      </a:r>
                      <a:r>
                        <a:rPr sz="700" dirty="0">
                          <a:latin typeface="Calibri"/>
                          <a:cs typeface="Calibri"/>
                        </a:rPr>
                        <a:t>yapacak en</a:t>
                      </a:r>
                      <a:r>
                        <a:rPr sz="700" spc="-15" dirty="0">
                          <a:latin typeface="Calibri"/>
                          <a:cs typeface="Calibri"/>
                        </a:rPr>
                        <a:t> </a:t>
                      </a:r>
                      <a:r>
                        <a:rPr sz="700" dirty="0">
                          <a:latin typeface="Calibri"/>
                          <a:cs typeface="Calibri"/>
                        </a:rPr>
                        <a:t>az</a:t>
                      </a:r>
                      <a:r>
                        <a:rPr sz="700" spc="-5" dirty="0">
                          <a:latin typeface="Calibri"/>
                          <a:cs typeface="Calibri"/>
                        </a:rPr>
                        <a:t> </a:t>
                      </a:r>
                      <a:r>
                        <a:rPr sz="700" dirty="0">
                          <a:latin typeface="Calibri"/>
                          <a:cs typeface="Calibri"/>
                        </a:rPr>
                        <a:t>bir</a:t>
                      </a:r>
                      <a:r>
                        <a:rPr sz="700" spc="-15" dirty="0">
                          <a:latin typeface="Calibri"/>
                          <a:cs typeface="Calibri"/>
                        </a:rPr>
                        <a:t> </a:t>
                      </a:r>
                      <a:r>
                        <a:rPr sz="700" dirty="0">
                          <a:latin typeface="Calibri"/>
                          <a:cs typeface="Calibri"/>
                        </a:rPr>
                        <a:t>firma</a:t>
                      </a:r>
                      <a:r>
                        <a:rPr sz="700" spc="-15" dirty="0">
                          <a:latin typeface="Calibri"/>
                          <a:cs typeface="Calibri"/>
                        </a:rPr>
                        <a:t> </a:t>
                      </a:r>
                      <a:r>
                        <a:rPr sz="700" spc="-10" dirty="0">
                          <a:latin typeface="Calibri"/>
                          <a:cs typeface="Calibri"/>
                        </a:rPr>
                        <a:t>kullanıcısının</a:t>
                      </a:r>
                      <a:r>
                        <a:rPr sz="700" spc="500" dirty="0">
                          <a:latin typeface="Calibri"/>
                          <a:cs typeface="Calibri"/>
                        </a:rPr>
                        <a:t> </a:t>
                      </a:r>
                      <a:r>
                        <a:rPr sz="700" spc="-10" dirty="0">
                          <a:latin typeface="Calibri"/>
                          <a:cs typeface="Calibri"/>
                        </a:rPr>
                        <a:t>yetkilendirilmiş</a:t>
                      </a:r>
                      <a:r>
                        <a:rPr sz="700" spc="20" dirty="0">
                          <a:latin typeface="Calibri"/>
                          <a:cs typeface="Calibri"/>
                        </a:rPr>
                        <a:t> </a:t>
                      </a:r>
                      <a:r>
                        <a:rPr sz="700" dirty="0">
                          <a:latin typeface="Calibri"/>
                          <a:cs typeface="Calibri"/>
                        </a:rPr>
                        <a:t>olması</a:t>
                      </a:r>
                      <a:r>
                        <a:rPr sz="700" spc="15" dirty="0">
                          <a:latin typeface="Calibri"/>
                          <a:cs typeface="Calibri"/>
                        </a:rPr>
                        <a:t> </a:t>
                      </a:r>
                      <a:r>
                        <a:rPr sz="700" spc="-10" dirty="0">
                          <a:latin typeface="Calibri"/>
                          <a:cs typeface="Calibri"/>
                        </a:rPr>
                        <a:t>gerekir.</a:t>
                      </a:r>
                      <a:endParaRPr sz="700" dirty="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392905">
                <a:tc>
                  <a:txBody>
                    <a:bodyPr/>
                    <a:lstStyle/>
                    <a:p>
                      <a:pPr marL="68580" marR="414020">
                        <a:lnSpc>
                          <a:spcPts val="980"/>
                        </a:lnSpc>
                        <a:spcBef>
                          <a:spcPts val="30"/>
                        </a:spcBef>
                      </a:pPr>
                      <a:r>
                        <a:rPr sz="1100" b="1" spc="-20" dirty="0">
                          <a:solidFill>
                            <a:srgbClr val="221F1F"/>
                          </a:solidFill>
                          <a:latin typeface="Calibri"/>
                          <a:cs typeface="Calibri"/>
                        </a:rPr>
                        <a:t>İthalat</a:t>
                      </a:r>
                      <a:r>
                        <a:rPr sz="1100" b="1" spc="-10" dirty="0">
                          <a:solidFill>
                            <a:srgbClr val="221F1F"/>
                          </a:solidFill>
                          <a:latin typeface="Calibri"/>
                          <a:cs typeface="Calibri"/>
                        </a:rPr>
                        <a:t> Denetim </a:t>
                      </a:r>
                      <a:r>
                        <a:rPr sz="1100" b="1" dirty="0">
                          <a:solidFill>
                            <a:srgbClr val="221F1F"/>
                          </a:solidFill>
                          <a:latin typeface="Calibri"/>
                          <a:cs typeface="Calibri"/>
                        </a:rPr>
                        <a:t>Ön</a:t>
                      </a:r>
                      <a:r>
                        <a:rPr sz="1100" b="1" spc="-15" dirty="0">
                          <a:solidFill>
                            <a:srgbClr val="221F1F"/>
                          </a:solidFill>
                          <a:latin typeface="Calibri"/>
                          <a:cs typeface="Calibri"/>
                        </a:rPr>
                        <a:t> </a:t>
                      </a:r>
                      <a:r>
                        <a:rPr sz="1100" b="1" spc="-10" dirty="0">
                          <a:solidFill>
                            <a:srgbClr val="221F1F"/>
                          </a:solidFill>
                          <a:latin typeface="Calibri"/>
                          <a:cs typeface="Calibri"/>
                        </a:rPr>
                        <a:t>İzni</a:t>
                      </a:r>
                      <a:r>
                        <a:rPr sz="1100" b="1" spc="-30" dirty="0">
                          <a:solidFill>
                            <a:srgbClr val="221F1F"/>
                          </a:solidFill>
                          <a:latin typeface="Calibri"/>
                          <a:cs typeface="Calibri"/>
                        </a:rPr>
                        <a:t> </a:t>
                      </a:r>
                      <a:r>
                        <a:rPr sz="1100" b="1" spc="-10" dirty="0">
                          <a:solidFill>
                            <a:srgbClr val="221F1F"/>
                          </a:solidFill>
                          <a:latin typeface="Calibri"/>
                          <a:cs typeface="Calibri"/>
                        </a:rPr>
                        <a:t>başvurusu</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5</a:t>
                      </a:r>
                      <a:endParaRPr sz="1100">
                        <a:latin typeface="Calibri"/>
                        <a:cs typeface="Calibri"/>
                      </a:endParaRPr>
                    </a:p>
                  </a:txBody>
                  <a:tcPr marL="0" marR="0" marT="345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62865">
                        <a:lnSpc>
                          <a:spcPts val="969"/>
                        </a:lnSpc>
                        <a:spcBef>
                          <a:spcPts val="5"/>
                        </a:spcBef>
                      </a:pPr>
                      <a:r>
                        <a:rPr sz="700" dirty="0">
                          <a:latin typeface="Calibri"/>
                          <a:cs typeface="Calibri"/>
                        </a:rPr>
                        <a:t>(2) İthalat</a:t>
                      </a:r>
                      <a:r>
                        <a:rPr sz="700" spc="-5" dirty="0">
                          <a:latin typeface="Calibri"/>
                          <a:cs typeface="Calibri"/>
                        </a:rPr>
                        <a:t> </a:t>
                      </a:r>
                      <a:r>
                        <a:rPr sz="700" dirty="0">
                          <a:latin typeface="Calibri"/>
                          <a:cs typeface="Calibri"/>
                        </a:rPr>
                        <a:t>Denetim</a:t>
                      </a:r>
                      <a:r>
                        <a:rPr sz="700" spc="10" dirty="0">
                          <a:latin typeface="Calibri"/>
                          <a:cs typeface="Calibri"/>
                        </a:rPr>
                        <a:t> </a:t>
                      </a:r>
                      <a:r>
                        <a:rPr sz="700" dirty="0">
                          <a:latin typeface="Calibri"/>
                          <a:cs typeface="Calibri"/>
                        </a:rPr>
                        <a:t>Ön İzni</a:t>
                      </a:r>
                      <a:r>
                        <a:rPr sz="700" spc="-5" dirty="0">
                          <a:latin typeface="Calibri"/>
                          <a:cs typeface="Calibri"/>
                        </a:rPr>
                        <a:t> </a:t>
                      </a:r>
                      <a:r>
                        <a:rPr sz="700" spc="-10" dirty="0">
                          <a:latin typeface="Calibri"/>
                          <a:cs typeface="Calibri"/>
                        </a:rPr>
                        <a:t>başvurusu,</a:t>
                      </a:r>
                      <a:r>
                        <a:rPr sz="700" spc="10" dirty="0">
                          <a:latin typeface="Calibri"/>
                          <a:cs typeface="Calibri"/>
                        </a:rPr>
                        <a:t> </a:t>
                      </a:r>
                      <a:r>
                        <a:rPr sz="700" spc="-10" dirty="0">
                          <a:latin typeface="Calibri"/>
                          <a:cs typeface="Calibri"/>
                        </a:rPr>
                        <a:t>kullanıcı</a:t>
                      </a:r>
                      <a:r>
                        <a:rPr sz="700" spc="10" dirty="0">
                          <a:latin typeface="Calibri"/>
                          <a:cs typeface="Calibri"/>
                        </a:rPr>
                        <a:t> </a:t>
                      </a:r>
                      <a:r>
                        <a:rPr sz="700" spc="-10" dirty="0">
                          <a:latin typeface="Calibri"/>
                          <a:cs typeface="Calibri"/>
                        </a:rPr>
                        <a:t>tarafından</a:t>
                      </a:r>
                      <a:r>
                        <a:rPr sz="700" spc="5" dirty="0">
                          <a:latin typeface="Calibri"/>
                          <a:cs typeface="Calibri"/>
                        </a:rPr>
                        <a:t> </a:t>
                      </a:r>
                      <a:r>
                        <a:rPr sz="700" spc="-10" dirty="0">
                          <a:latin typeface="Calibri"/>
                          <a:cs typeface="Calibri"/>
                        </a:rPr>
                        <a:t>Bakanlık</a:t>
                      </a:r>
                      <a:r>
                        <a:rPr sz="700" spc="-5" dirty="0">
                          <a:latin typeface="Calibri"/>
                          <a:cs typeface="Calibri"/>
                        </a:rPr>
                        <a:t> </a:t>
                      </a:r>
                      <a:r>
                        <a:rPr sz="700" spc="-10" dirty="0">
                          <a:latin typeface="Calibri"/>
                          <a:cs typeface="Calibri"/>
                        </a:rPr>
                        <a:t>internet</a:t>
                      </a:r>
                      <a:r>
                        <a:rPr sz="700" spc="500" dirty="0">
                          <a:latin typeface="Calibri"/>
                          <a:cs typeface="Calibri"/>
                        </a:rPr>
                        <a:t> </a:t>
                      </a:r>
                      <a:r>
                        <a:rPr sz="700" spc="-10" dirty="0">
                          <a:latin typeface="Calibri"/>
                          <a:cs typeface="Calibri"/>
                        </a:rPr>
                        <a:t>sayfasındaki</a:t>
                      </a:r>
                      <a:r>
                        <a:rPr sz="700" spc="-5" dirty="0">
                          <a:latin typeface="Calibri"/>
                          <a:cs typeface="Calibri"/>
                        </a:rPr>
                        <a:t> </a:t>
                      </a:r>
                      <a:r>
                        <a:rPr sz="700" spc="-10" dirty="0">
                          <a:latin typeface="Calibri"/>
                          <a:cs typeface="Calibri"/>
                        </a:rPr>
                        <a:t>“E-</a:t>
                      </a:r>
                      <a:r>
                        <a:rPr sz="700" dirty="0">
                          <a:latin typeface="Calibri"/>
                          <a:cs typeface="Calibri"/>
                        </a:rPr>
                        <a:t>İşlemler”</a:t>
                      </a:r>
                      <a:r>
                        <a:rPr sz="700" spc="-15" dirty="0">
                          <a:latin typeface="Calibri"/>
                          <a:cs typeface="Calibri"/>
                        </a:rPr>
                        <a:t> </a:t>
                      </a:r>
                      <a:r>
                        <a:rPr sz="700" spc="-10" dirty="0">
                          <a:latin typeface="Calibri"/>
                          <a:cs typeface="Calibri"/>
                        </a:rPr>
                        <a:t>kısmında </a:t>
                      </a:r>
                      <a:r>
                        <a:rPr sz="700" dirty="0">
                          <a:latin typeface="Calibri"/>
                          <a:cs typeface="Calibri"/>
                        </a:rPr>
                        <a:t>yer</a:t>
                      </a:r>
                      <a:r>
                        <a:rPr sz="700" spc="-20" dirty="0">
                          <a:latin typeface="Calibri"/>
                          <a:cs typeface="Calibri"/>
                        </a:rPr>
                        <a:t> </a:t>
                      </a:r>
                      <a:r>
                        <a:rPr sz="700" dirty="0">
                          <a:latin typeface="Calibri"/>
                          <a:cs typeface="Calibri"/>
                        </a:rPr>
                        <a:t>alan</a:t>
                      </a:r>
                      <a:r>
                        <a:rPr sz="700" spc="-10" dirty="0">
                          <a:latin typeface="Calibri"/>
                          <a:cs typeface="Calibri"/>
                        </a:rPr>
                        <a:t> </a:t>
                      </a:r>
                      <a:r>
                        <a:rPr sz="700" dirty="0">
                          <a:latin typeface="Calibri"/>
                          <a:cs typeface="Calibri"/>
                        </a:rPr>
                        <a:t>“Dış</a:t>
                      </a:r>
                      <a:r>
                        <a:rPr sz="700" spc="-15" dirty="0">
                          <a:latin typeface="Calibri"/>
                          <a:cs typeface="Calibri"/>
                        </a:rPr>
                        <a:t> </a:t>
                      </a:r>
                      <a:r>
                        <a:rPr sz="700" dirty="0">
                          <a:latin typeface="Calibri"/>
                          <a:cs typeface="Calibri"/>
                        </a:rPr>
                        <a:t>Ticarette</a:t>
                      </a:r>
                      <a:r>
                        <a:rPr sz="700" spc="-15" dirty="0">
                          <a:latin typeface="Calibri"/>
                          <a:cs typeface="Calibri"/>
                        </a:rPr>
                        <a:t> </a:t>
                      </a:r>
                      <a:r>
                        <a:rPr sz="700" dirty="0">
                          <a:latin typeface="Calibri"/>
                          <a:cs typeface="Calibri"/>
                        </a:rPr>
                        <a:t>Risk</a:t>
                      </a:r>
                      <a:r>
                        <a:rPr sz="700" spc="-20" dirty="0">
                          <a:latin typeface="Calibri"/>
                          <a:cs typeface="Calibri"/>
                        </a:rPr>
                        <a:t> </a:t>
                      </a:r>
                      <a:r>
                        <a:rPr sz="700" spc="-10" dirty="0">
                          <a:latin typeface="Calibri"/>
                          <a:cs typeface="Calibri"/>
                        </a:rPr>
                        <a:t>Esaslı</a:t>
                      </a:r>
                      <a:endParaRPr sz="700" dirty="0">
                        <a:latin typeface="Calibri"/>
                        <a:cs typeface="Calibri"/>
                      </a:endParaRPr>
                    </a:p>
                    <a:p>
                      <a:pPr marL="67945" marR="89535">
                        <a:lnSpc>
                          <a:spcPts val="969"/>
                        </a:lnSpc>
                        <a:spcBef>
                          <a:spcPts val="15"/>
                        </a:spcBef>
                      </a:pPr>
                      <a:r>
                        <a:rPr sz="700" spc="-10" dirty="0">
                          <a:latin typeface="Calibri"/>
                          <a:cs typeface="Calibri"/>
                        </a:rPr>
                        <a:t>Kontrol</a:t>
                      </a:r>
                      <a:r>
                        <a:rPr sz="700" dirty="0">
                          <a:latin typeface="Calibri"/>
                          <a:cs typeface="Calibri"/>
                        </a:rPr>
                        <a:t> Sistemi (TAREKS)</a:t>
                      </a:r>
                      <a:r>
                        <a:rPr sz="700" spc="10" dirty="0">
                          <a:latin typeface="Calibri"/>
                          <a:cs typeface="Calibri"/>
                        </a:rPr>
                        <a:t> </a:t>
                      </a:r>
                      <a:r>
                        <a:rPr sz="700" spc="-10" dirty="0">
                          <a:latin typeface="Calibri"/>
                          <a:cs typeface="Calibri"/>
                        </a:rPr>
                        <a:t>Uygulaması”</a:t>
                      </a:r>
                      <a:r>
                        <a:rPr sz="700" spc="5" dirty="0">
                          <a:latin typeface="Calibri"/>
                          <a:cs typeface="Calibri"/>
                        </a:rPr>
                        <a:t> </a:t>
                      </a:r>
                      <a:r>
                        <a:rPr sz="700" dirty="0">
                          <a:latin typeface="Calibri"/>
                          <a:cs typeface="Calibri"/>
                        </a:rPr>
                        <a:t>bölümü</a:t>
                      </a:r>
                      <a:r>
                        <a:rPr sz="700" spc="10" dirty="0">
                          <a:latin typeface="Calibri"/>
                          <a:cs typeface="Calibri"/>
                        </a:rPr>
                        <a:t> </a:t>
                      </a:r>
                      <a:r>
                        <a:rPr sz="700" spc="-10" dirty="0">
                          <a:latin typeface="Calibri"/>
                          <a:cs typeface="Calibri"/>
                        </a:rPr>
                        <a:t>kullanılarak</a:t>
                      </a:r>
                      <a:r>
                        <a:rPr sz="700" dirty="0">
                          <a:latin typeface="Calibri"/>
                          <a:cs typeface="Calibri"/>
                        </a:rPr>
                        <a:t> </a:t>
                      </a:r>
                      <a:r>
                        <a:rPr sz="700" spc="-10" dirty="0">
                          <a:latin typeface="Calibri"/>
                          <a:cs typeface="Calibri"/>
                        </a:rPr>
                        <a:t>TAREKS</a:t>
                      </a:r>
                      <a:r>
                        <a:rPr sz="700" spc="500" dirty="0">
                          <a:latin typeface="Calibri"/>
                          <a:cs typeface="Calibri"/>
                        </a:rPr>
                        <a:t> </a:t>
                      </a:r>
                      <a:r>
                        <a:rPr sz="700" spc="-10" dirty="0">
                          <a:latin typeface="Calibri"/>
                          <a:cs typeface="Calibri"/>
                        </a:rPr>
                        <a:t>üzerinden </a:t>
                      </a:r>
                      <a:r>
                        <a:rPr sz="700" dirty="0">
                          <a:latin typeface="Calibri"/>
                          <a:cs typeface="Calibri"/>
                        </a:rPr>
                        <a:t>yapılır.</a:t>
                      </a:r>
                      <a:r>
                        <a:rPr sz="700" spc="-5" dirty="0">
                          <a:latin typeface="Calibri"/>
                          <a:cs typeface="Calibri"/>
                        </a:rPr>
                        <a:t> </a:t>
                      </a:r>
                      <a:r>
                        <a:rPr sz="700" spc="-10" dirty="0">
                          <a:latin typeface="Calibri"/>
                          <a:cs typeface="Calibri"/>
                        </a:rPr>
                        <a:t>Başvuru</a:t>
                      </a:r>
                      <a:r>
                        <a:rPr sz="700" dirty="0">
                          <a:latin typeface="Calibri"/>
                          <a:cs typeface="Calibri"/>
                        </a:rPr>
                        <a:t> için firma</a:t>
                      </a:r>
                      <a:r>
                        <a:rPr sz="700" spc="-10" dirty="0">
                          <a:latin typeface="Calibri"/>
                          <a:cs typeface="Calibri"/>
                        </a:rPr>
                        <a:t> ekranında </a:t>
                      </a:r>
                      <a:r>
                        <a:rPr sz="700" dirty="0">
                          <a:latin typeface="Calibri"/>
                          <a:cs typeface="Calibri"/>
                        </a:rPr>
                        <a:t>“Denetim</a:t>
                      </a:r>
                      <a:r>
                        <a:rPr sz="700" spc="-5" dirty="0">
                          <a:latin typeface="Calibri"/>
                          <a:cs typeface="Calibri"/>
                        </a:rPr>
                        <a:t> </a:t>
                      </a:r>
                      <a:r>
                        <a:rPr sz="700" spc="-10" dirty="0">
                          <a:latin typeface="Calibri"/>
                          <a:cs typeface="Calibri"/>
                        </a:rPr>
                        <a:t>Başvurusu”</a:t>
                      </a:r>
                      <a:r>
                        <a:rPr sz="700" spc="500" dirty="0">
                          <a:latin typeface="Calibri"/>
                          <a:cs typeface="Calibri"/>
                        </a:rPr>
                        <a:t> </a:t>
                      </a:r>
                      <a:r>
                        <a:rPr sz="700" spc="-10" dirty="0">
                          <a:latin typeface="Calibri"/>
                          <a:cs typeface="Calibri"/>
                        </a:rPr>
                        <a:t>başlığı</a:t>
                      </a:r>
                      <a:r>
                        <a:rPr sz="700" spc="-5" dirty="0">
                          <a:latin typeface="Calibri"/>
                          <a:cs typeface="Calibri"/>
                        </a:rPr>
                        <a:t> </a:t>
                      </a:r>
                      <a:r>
                        <a:rPr sz="700" spc="-10" dirty="0">
                          <a:latin typeface="Calibri"/>
                          <a:cs typeface="Calibri"/>
                        </a:rPr>
                        <a:t>altındaki</a:t>
                      </a:r>
                      <a:r>
                        <a:rPr sz="700" spc="-5" dirty="0">
                          <a:latin typeface="Calibri"/>
                          <a:cs typeface="Calibri"/>
                        </a:rPr>
                        <a:t> </a:t>
                      </a:r>
                      <a:r>
                        <a:rPr sz="700" dirty="0">
                          <a:latin typeface="Calibri"/>
                          <a:cs typeface="Calibri"/>
                        </a:rPr>
                        <a:t>“Ön İzin” alt</a:t>
                      </a:r>
                      <a:r>
                        <a:rPr sz="700" spc="-5" dirty="0">
                          <a:latin typeface="Calibri"/>
                          <a:cs typeface="Calibri"/>
                        </a:rPr>
                        <a:t> </a:t>
                      </a:r>
                      <a:r>
                        <a:rPr sz="700" spc="-10" dirty="0">
                          <a:latin typeface="Calibri"/>
                          <a:cs typeface="Calibri"/>
                        </a:rPr>
                        <a:t>başlığından</a:t>
                      </a:r>
                      <a:r>
                        <a:rPr sz="700" dirty="0">
                          <a:latin typeface="Calibri"/>
                          <a:cs typeface="Calibri"/>
                        </a:rPr>
                        <a:t> “Yeni</a:t>
                      </a:r>
                      <a:r>
                        <a:rPr sz="700" spc="-5" dirty="0">
                          <a:latin typeface="Calibri"/>
                          <a:cs typeface="Calibri"/>
                        </a:rPr>
                        <a:t> </a:t>
                      </a:r>
                      <a:r>
                        <a:rPr sz="700" spc="-10" dirty="0">
                          <a:latin typeface="Calibri"/>
                          <a:cs typeface="Calibri"/>
                        </a:rPr>
                        <a:t>Başvuru”</a:t>
                      </a:r>
                      <a:r>
                        <a:rPr sz="700" dirty="0">
                          <a:latin typeface="Calibri"/>
                          <a:cs typeface="Calibri"/>
                        </a:rPr>
                        <a:t> kutucuğu</a:t>
                      </a:r>
                      <a:r>
                        <a:rPr sz="700" spc="5" dirty="0">
                          <a:latin typeface="Calibri"/>
                          <a:cs typeface="Calibri"/>
                        </a:rPr>
                        <a:t> </a:t>
                      </a:r>
                      <a:r>
                        <a:rPr sz="700" spc="-10" dirty="0">
                          <a:latin typeface="Calibri"/>
                          <a:cs typeface="Calibri"/>
                        </a:rPr>
                        <a:t>altındaki</a:t>
                      </a:r>
                      <a:endParaRPr sz="700" dirty="0">
                        <a:latin typeface="Calibri"/>
                        <a:cs typeface="Calibri"/>
                      </a:endParaRPr>
                    </a:p>
                    <a:p>
                      <a:pPr marL="68580" marR="106045">
                        <a:lnSpc>
                          <a:spcPts val="969"/>
                        </a:lnSpc>
                        <a:spcBef>
                          <a:spcPts val="15"/>
                        </a:spcBef>
                      </a:pPr>
                      <a:r>
                        <a:rPr sz="700" dirty="0">
                          <a:latin typeface="Calibri"/>
                          <a:cs typeface="Calibri"/>
                        </a:rPr>
                        <a:t>“Ürün</a:t>
                      </a:r>
                      <a:r>
                        <a:rPr sz="700" spc="-15" dirty="0">
                          <a:latin typeface="Calibri"/>
                          <a:cs typeface="Calibri"/>
                        </a:rPr>
                        <a:t> </a:t>
                      </a:r>
                      <a:r>
                        <a:rPr sz="700" dirty="0">
                          <a:latin typeface="Calibri"/>
                          <a:cs typeface="Calibri"/>
                        </a:rPr>
                        <a:t>Grubu</a:t>
                      </a:r>
                      <a:r>
                        <a:rPr sz="700" spc="-10" dirty="0">
                          <a:latin typeface="Calibri"/>
                          <a:cs typeface="Calibri"/>
                        </a:rPr>
                        <a:t> Bazında</a:t>
                      </a:r>
                      <a:r>
                        <a:rPr sz="700" spc="-15" dirty="0">
                          <a:latin typeface="Calibri"/>
                          <a:cs typeface="Calibri"/>
                        </a:rPr>
                        <a:t> </a:t>
                      </a:r>
                      <a:r>
                        <a:rPr sz="700" spc="-10" dirty="0">
                          <a:latin typeface="Calibri"/>
                          <a:cs typeface="Calibri"/>
                        </a:rPr>
                        <a:t>Başvuru” </a:t>
                      </a:r>
                      <a:r>
                        <a:rPr sz="700" dirty="0">
                          <a:latin typeface="Calibri"/>
                          <a:cs typeface="Calibri"/>
                        </a:rPr>
                        <a:t>seçeneği</a:t>
                      </a:r>
                      <a:r>
                        <a:rPr sz="700" spc="-20" dirty="0">
                          <a:latin typeface="Calibri"/>
                          <a:cs typeface="Calibri"/>
                        </a:rPr>
                        <a:t> </a:t>
                      </a:r>
                      <a:r>
                        <a:rPr sz="700" dirty="0">
                          <a:latin typeface="Calibri"/>
                          <a:cs typeface="Calibri"/>
                        </a:rPr>
                        <a:t>ile</a:t>
                      </a:r>
                      <a:r>
                        <a:rPr sz="700" spc="-10" dirty="0">
                          <a:latin typeface="Calibri"/>
                          <a:cs typeface="Calibri"/>
                        </a:rPr>
                        <a:t> </a:t>
                      </a:r>
                      <a:r>
                        <a:rPr sz="700" dirty="0">
                          <a:latin typeface="Calibri"/>
                          <a:cs typeface="Calibri"/>
                        </a:rPr>
                        <a:t>birlikte</a:t>
                      </a:r>
                      <a:r>
                        <a:rPr sz="700" spc="-15" dirty="0">
                          <a:latin typeface="Calibri"/>
                          <a:cs typeface="Calibri"/>
                        </a:rPr>
                        <a:t> </a:t>
                      </a:r>
                      <a:r>
                        <a:rPr sz="700" spc="-10" dirty="0">
                          <a:latin typeface="Calibri"/>
                          <a:cs typeface="Calibri"/>
                        </a:rPr>
                        <a:t>alınmak</a:t>
                      </a:r>
                      <a:r>
                        <a:rPr sz="700" spc="-15" dirty="0">
                          <a:latin typeface="Calibri"/>
                          <a:cs typeface="Calibri"/>
                        </a:rPr>
                        <a:t> </a:t>
                      </a:r>
                      <a:r>
                        <a:rPr sz="700" dirty="0">
                          <a:latin typeface="Calibri"/>
                          <a:cs typeface="Calibri"/>
                        </a:rPr>
                        <a:t>istenen</a:t>
                      </a:r>
                      <a:r>
                        <a:rPr sz="700" spc="-10" dirty="0">
                          <a:latin typeface="Calibri"/>
                          <a:cs typeface="Calibri"/>
                        </a:rPr>
                        <a:t> </a:t>
                      </a:r>
                      <a:r>
                        <a:rPr sz="700" dirty="0">
                          <a:latin typeface="Calibri"/>
                          <a:cs typeface="Calibri"/>
                        </a:rPr>
                        <a:t>ön</a:t>
                      </a:r>
                      <a:r>
                        <a:rPr sz="700" spc="-5" dirty="0">
                          <a:latin typeface="Calibri"/>
                          <a:cs typeface="Calibri"/>
                        </a:rPr>
                        <a:t> </a:t>
                      </a:r>
                      <a:r>
                        <a:rPr sz="700" spc="-20" dirty="0">
                          <a:latin typeface="Calibri"/>
                          <a:cs typeface="Calibri"/>
                        </a:rPr>
                        <a:t>izin</a:t>
                      </a:r>
                      <a:r>
                        <a:rPr sz="700" spc="500" dirty="0">
                          <a:latin typeface="Calibri"/>
                          <a:cs typeface="Calibri"/>
                        </a:rPr>
                        <a:t> </a:t>
                      </a:r>
                      <a:r>
                        <a:rPr sz="700" spc="-10" dirty="0">
                          <a:latin typeface="Calibri"/>
                          <a:cs typeface="Calibri"/>
                        </a:rPr>
                        <a:t>belgesinin</a:t>
                      </a:r>
                      <a:r>
                        <a:rPr sz="700" spc="5" dirty="0">
                          <a:latin typeface="Calibri"/>
                          <a:cs typeface="Calibri"/>
                        </a:rPr>
                        <a:t> </a:t>
                      </a:r>
                      <a:r>
                        <a:rPr sz="700" dirty="0">
                          <a:latin typeface="Calibri"/>
                          <a:cs typeface="Calibri"/>
                        </a:rPr>
                        <a:t>(İthalat Denetim</a:t>
                      </a:r>
                      <a:r>
                        <a:rPr sz="700" spc="15" dirty="0">
                          <a:latin typeface="Calibri"/>
                          <a:cs typeface="Calibri"/>
                        </a:rPr>
                        <a:t> </a:t>
                      </a:r>
                      <a:r>
                        <a:rPr sz="700" dirty="0">
                          <a:latin typeface="Calibri"/>
                          <a:cs typeface="Calibri"/>
                        </a:rPr>
                        <a:t>Ön</a:t>
                      </a:r>
                      <a:r>
                        <a:rPr sz="700" spc="5" dirty="0">
                          <a:latin typeface="Calibri"/>
                          <a:cs typeface="Calibri"/>
                        </a:rPr>
                        <a:t> </a:t>
                      </a:r>
                      <a:r>
                        <a:rPr sz="700" dirty="0">
                          <a:latin typeface="Calibri"/>
                          <a:cs typeface="Calibri"/>
                        </a:rPr>
                        <a:t>İzni)</a:t>
                      </a:r>
                      <a:r>
                        <a:rPr sz="700" spc="10" dirty="0">
                          <a:latin typeface="Calibri"/>
                          <a:cs typeface="Calibri"/>
                        </a:rPr>
                        <a:t> </a:t>
                      </a:r>
                      <a:r>
                        <a:rPr sz="700" spc="-10" dirty="0">
                          <a:latin typeface="Calibri"/>
                          <a:cs typeface="Calibri"/>
                        </a:rPr>
                        <a:t>işaretlenmesi</a:t>
                      </a:r>
                      <a:r>
                        <a:rPr sz="700" dirty="0">
                          <a:latin typeface="Calibri"/>
                          <a:cs typeface="Calibri"/>
                        </a:rPr>
                        <a:t> </a:t>
                      </a:r>
                      <a:r>
                        <a:rPr sz="700" spc="-10" dirty="0">
                          <a:latin typeface="Calibri"/>
                          <a:cs typeface="Calibri"/>
                        </a:rPr>
                        <a:t>yeterlidir.</a:t>
                      </a:r>
                      <a:endParaRPr sz="700" dirty="0">
                        <a:latin typeface="Calibri"/>
                        <a:cs typeface="Calibri"/>
                      </a:endParaRPr>
                    </a:p>
                    <a:p>
                      <a:pPr marL="67945" marR="74930">
                        <a:lnSpc>
                          <a:spcPts val="969"/>
                        </a:lnSpc>
                        <a:spcBef>
                          <a:spcPts val="20"/>
                        </a:spcBef>
                      </a:pPr>
                      <a:r>
                        <a:rPr sz="700" dirty="0">
                          <a:latin typeface="Calibri"/>
                          <a:cs typeface="Calibri"/>
                        </a:rPr>
                        <a:t>(3)</a:t>
                      </a:r>
                      <a:r>
                        <a:rPr sz="700" spc="5" dirty="0">
                          <a:latin typeface="Calibri"/>
                          <a:cs typeface="Calibri"/>
                        </a:rPr>
                        <a:t> </a:t>
                      </a:r>
                      <a:r>
                        <a:rPr sz="700" spc="-10" dirty="0">
                          <a:latin typeface="Calibri"/>
                          <a:cs typeface="Calibri"/>
                        </a:rPr>
                        <a:t>Başvuruya</a:t>
                      </a:r>
                      <a:r>
                        <a:rPr sz="700" spc="5" dirty="0">
                          <a:latin typeface="Calibri"/>
                          <a:cs typeface="Calibri"/>
                        </a:rPr>
                        <a:t> </a:t>
                      </a:r>
                      <a:r>
                        <a:rPr sz="700" dirty="0">
                          <a:latin typeface="Calibri"/>
                          <a:cs typeface="Calibri"/>
                        </a:rPr>
                        <a:t>ilişkin</a:t>
                      </a:r>
                      <a:r>
                        <a:rPr sz="700" spc="10" dirty="0">
                          <a:latin typeface="Calibri"/>
                          <a:cs typeface="Calibri"/>
                        </a:rPr>
                        <a:t> </a:t>
                      </a:r>
                      <a:r>
                        <a:rPr sz="700" spc="-10" dirty="0">
                          <a:latin typeface="Calibri"/>
                          <a:cs typeface="Calibri"/>
                        </a:rPr>
                        <a:t>Ek-</a:t>
                      </a:r>
                      <a:r>
                        <a:rPr sz="700" dirty="0">
                          <a:latin typeface="Calibri"/>
                          <a:cs typeface="Calibri"/>
                        </a:rPr>
                        <a:t>3’te</a:t>
                      </a:r>
                      <a:r>
                        <a:rPr sz="700" spc="5" dirty="0">
                          <a:latin typeface="Calibri"/>
                          <a:cs typeface="Calibri"/>
                        </a:rPr>
                        <a:t> </a:t>
                      </a:r>
                      <a:r>
                        <a:rPr sz="700" spc="-10" dirty="0">
                          <a:latin typeface="Calibri"/>
                          <a:cs typeface="Calibri"/>
                        </a:rPr>
                        <a:t>belirtilen</a:t>
                      </a:r>
                      <a:r>
                        <a:rPr sz="700" spc="20" dirty="0">
                          <a:latin typeface="Calibri"/>
                          <a:cs typeface="Calibri"/>
                        </a:rPr>
                        <a:t> </a:t>
                      </a:r>
                      <a:r>
                        <a:rPr sz="700" dirty="0">
                          <a:latin typeface="Calibri"/>
                          <a:cs typeface="Calibri"/>
                        </a:rPr>
                        <a:t>2,</a:t>
                      </a:r>
                      <a:r>
                        <a:rPr sz="700" spc="15" dirty="0">
                          <a:latin typeface="Calibri"/>
                          <a:cs typeface="Calibri"/>
                        </a:rPr>
                        <a:t> </a:t>
                      </a:r>
                      <a:r>
                        <a:rPr sz="700" dirty="0">
                          <a:latin typeface="Calibri"/>
                          <a:cs typeface="Calibri"/>
                        </a:rPr>
                        <a:t>3,</a:t>
                      </a:r>
                      <a:r>
                        <a:rPr sz="700" spc="10" dirty="0">
                          <a:latin typeface="Calibri"/>
                          <a:cs typeface="Calibri"/>
                        </a:rPr>
                        <a:t> </a:t>
                      </a:r>
                      <a:r>
                        <a:rPr sz="700" dirty="0">
                          <a:latin typeface="Calibri"/>
                          <a:cs typeface="Calibri"/>
                        </a:rPr>
                        <a:t>4</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5</a:t>
                      </a:r>
                      <a:r>
                        <a:rPr sz="700" spc="5" dirty="0">
                          <a:latin typeface="Calibri"/>
                          <a:cs typeface="Calibri"/>
                        </a:rPr>
                        <a:t> </a:t>
                      </a:r>
                      <a:r>
                        <a:rPr sz="700" spc="-10" dirty="0">
                          <a:latin typeface="Calibri"/>
                          <a:cs typeface="Calibri"/>
                        </a:rPr>
                        <a:t>numaralı</a:t>
                      </a:r>
                      <a:r>
                        <a:rPr sz="700" spc="5" dirty="0">
                          <a:latin typeface="Calibri"/>
                          <a:cs typeface="Calibri"/>
                        </a:rPr>
                        <a:t> </a:t>
                      </a:r>
                      <a:r>
                        <a:rPr sz="700" spc="-10" dirty="0">
                          <a:latin typeface="Calibri"/>
                          <a:cs typeface="Calibri"/>
                        </a:rPr>
                        <a:t>belgeler</a:t>
                      </a:r>
                      <a:r>
                        <a:rPr sz="700" dirty="0">
                          <a:latin typeface="Calibri"/>
                          <a:cs typeface="Calibri"/>
                        </a:rPr>
                        <a:t> </a:t>
                      </a:r>
                      <a:r>
                        <a:rPr sz="700" spc="-10" dirty="0">
                          <a:latin typeface="Calibri"/>
                          <a:cs typeface="Calibri"/>
                        </a:rPr>
                        <a:t>başvuru</a:t>
                      </a:r>
                      <a:r>
                        <a:rPr sz="700" spc="500" dirty="0">
                          <a:latin typeface="Calibri"/>
                          <a:cs typeface="Calibri"/>
                        </a:rPr>
                        <a:t> </a:t>
                      </a:r>
                      <a:r>
                        <a:rPr sz="700" spc="-10" dirty="0">
                          <a:latin typeface="Calibri"/>
                          <a:cs typeface="Calibri"/>
                        </a:rPr>
                        <a:t>esnasında</a:t>
                      </a:r>
                      <a:r>
                        <a:rPr sz="700" spc="-5" dirty="0">
                          <a:latin typeface="Calibri"/>
                          <a:cs typeface="Calibri"/>
                        </a:rPr>
                        <a:t> </a:t>
                      </a:r>
                      <a:r>
                        <a:rPr sz="700" dirty="0">
                          <a:latin typeface="Calibri"/>
                          <a:cs typeface="Calibri"/>
                        </a:rPr>
                        <a:t>TAREKS’e </a:t>
                      </a:r>
                      <a:r>
                        <a:rPr sz="700" spc="-10" dirty="0">
                          <a:latin typeface="Calibri"/>
                          <a:cs typeface="Calibri"/>
                        </a:rPr>
                        <a:t>yüklenir.</a:t>
                      </a:r>
                      <a:r>
                        <a:rPr sz="700" spc="5" dirty="0">
                          <a:latin typeface="Calibri"/>
                          <a:cs typeface="Calibri"/>
                        </a:rPr>
                        <a:t> </a:t>
                      </a:r>
                      <a:r>
                        <a:rPr sz="700" spc="-10" dirty="0">
                          <a:latin typeface="Calibri"/>
                          <a:cs typeface="Calibri"/>
                        </a:rPr>
                        <a:t>Bununla</a:t>
                      </a:r>
                      <a:r>
                        <a:rPr sz="700" dirty="0">
                          <a:latin typeface="Calibri"/>
                          <a:cs typeface="Calibri"/>
                        </a:rPr>
                        <a:t> </a:t>
                      </a:r>
                      <a:r>
                        <a:rPr sz="700" spc="-10" dirty="0">
                          <a:latin typeface="Calibri"/>
                          <a:cs typeface="Calibri"/>
                        </a:rPr>
                        <a:t>beraber </a:t>
                      </a:r>
                      <a:r>
                        <a:rPr sz="700" dirty="0">
                          <a:latin typeface="Calibri"/>
                          <a:cs typeface="Calibri"/>
                        </a:rPr>
                        <a:t>aynı</a:t>
                      </a:r>
                      <a:r>
                        <a:rPr sz="700" spc="-5" dirty="0">
                          <a:latin typeface="Calibri"/>
                          <a:cs typeface="Calibri"/>
                        </a:rPr>
                        <a:t> </a:t>
                      </a:r>
                      <a:r>
                        <a:rPr sz="700" dirty="0">
                          <a:latin typeface="Calibri"/>
                          <a:cs typeface="Calibri"/>
                        </a:rPr>
                        <a:t>Ekte yer</a:t>
                      </a:r>
                      <a:r>
                        <a:rPr sz="700" spc="10" dirty="0">
                          <a:latin typeface="Calibri"/>
                          <a:cs typeface="Calibri"/>
                        </a:rPr>
                        <a:t> </a:t>
                      </a:r>
                      <a:r>
                        <a:rPr sz="700" dirty="0">
                          <a:latin typeface="Calibri"/>
                          <a:cs typeface="Calibri"/>
                        </a:rPr>
                        <a:t>alan 2, 3 ve </a:t>
                      </a:r>
                      <a:r>
                        <a:rPr sz="700" spc="-50" dirty="0">
                          <a:latin typeface="Calibri"/>
                          <a:cs typeface="Calibri"/>
                        </a:rPr>
                        <a:t>4</a:t>
                      </a:r>
                      <a:r>
                        <a:rPr sz="700" spc="500" dirty="0">
                          <a:latin typeface="Calibri"/>
                          <a:cs typeface="Calibri"/>
                        </a:rPr>
                        <a:t> </a:t>
                      </a:r>
                      <a:r>
                        <a:rPr sz="700" spc="-10" dirty="0">
                          <a:latin typeface="Calibri"/>
                          <a:cs typeface="Calibri"/>
                        </a:rPr>
                        <a:t>numaralı</a:t>
                      </a:r>
                      <a:r>
                        <a:rPr sz="700" spc="15" dirty="0">
                          <a:latin typeface="Calibri"/>
                          <a:cs typeface="Calibri"/>
                        </a:rPr>
                        <a:t> </a:t>
                      </a:r>
                      <a:r>
                        <a:rPr sz="700" spc="-10" dirty="0">
                          <a:latin typeface="Calibri"/>
                          <a:cs typeface="Calibri"/>
                        </a:rPr>
                        <a:t>belgeler</a:t>
                      </a:r>
                      <a:r>
                        <a:rPr sz="700" spc="20" dirty="0">
                          <a:latin typeface="Calibri"/>
                          <a:cs typeface="Calibri"/>
                        </a:rPr>
                        <a:t> </a:t>
                      </a:r>
                      <a:r>
                        <a:rPr sz="700" spc="-10" dirty="0">
                          <a:latin typeface="Calibri"/>
                          <a:cs typeface="Calibri"/>
                        </a:rPr>
                        <a:t>ürünün</a:t>
                      </a:r>
                      <a:r>
                        <a:rPr sz="700" spc="25" dirty="0">
                          <a:latin typeface="Calibri"/>
                          <a:cs typeface="Calibri"/>
                        </a:rPr>
                        <a:t> </a:t>
                      </a:r>
                      <a:r>
                        <a:rPr sz="700" dirty="0">
                          <a:latin typeface="Calibri"/>
                          <a:cs typeface="Calibri"/>
                        </a:rPr>
                        <a:t>gümrük</a:t>
                      </a:r>
                      <a:r>
                        <a:rPr sz="700" spc="20" dirty="0">
                          <a:latin typeface="Calibri"/>
                          <a:cs typeface="Calibri"/>
                        </a:rPr>
                        <a:t> </a:t>
                      </a:r>
                      <a:r>
                        <a:rPr sz="700" spc="-10" dirty="0">
                          <a:latin typeface="Calibri"/>
                          <a:cs typeface="Calibri"/>
                        </a:rPr>
                        <a:t>bölgesine</a:t>
                      </a:r>
                      <a:r>
                        <a:rPr sz="700" spc="20" dirty="0">
                          <a:latin typeface="Calibri"/>
                          <a:cs typeface="Calibri"/>
                        </a:rPr>
                        <a:t> </a:t>
                      </a:r>
                      <a:r>
                        <a:rPr sz="700" spc="-10" dirty="0">
                          <a:latin typeface="Calibri"/>
                          <a:cs typeface="Calibri"/>
                        </a:rPr>
                        <a:t>ulaşmasını</a:t>
                      </a:r>
                      <a:r>
                        <a:rPr sz="700" spc="20" dirty="0">
                          <a:latin typeface="Calibri"/>
                          <a:cs typeface="Calibri"/>
                        </a:rPr>
                        <a:t> </a:t>
                      </a:r>
                      <a:r>
                        <a:rPr sz="700" spc="-10" dirty="0">
                          <a:latin typeface="Calibri"/>
                          <a:cs typeface="Calibri"/>
                        </a:rPr>
                        <a:t>müteakip</a:t>
                      </a:r>
                      <a:r>
                        <a:rPr sz="700" spc="25" dirty="0">
                          <a:latin typeface="Calibri"/>
                          <a:cs typeface="Calibri"/>
                        </a:rPr>
                        <a:t> </a:t>
                      </a:r>
                      <a:r>
                        <a:rPr sz="700" spc="-10" dirty="0">
                          <a:latin typeface="Calibri"/>
                          <a:cs typeface="Calibri"/>
                        </a:rPr>
                        <a:t>denetim</a:t>
                      </a:r>
                      <a:endParaRPr sz="700" dirty="0">
                        <a:latin typeface="Calibri"/>
                        <a:cs typeface="Calibri"/>
                      </a:endParaRPr>
                    </a:p>
                    <a:p>
                      <a:pPr marL="67945">
                        <a:lnSpc>
                          <a:spcPts val="955"/>
                        </a:lnSpc>
                      </a:pPr>
                      <a:r>
                        <a:rPr sz="700" spc="-10" dirty="0">
                          <a:latin typeface="Calibri"/>
                          <a:cs typeface="Calibri"/>
                        </a:rPr>
                        <a:t>birimine</a:t>
                      </a:r>
                      <a:r>
                        <a:rPr sz="700" dirty="0">
                          <a:latin typeface="Calibri"/>
                          <a:cs typeface="Calibri"/>
                        </a:rPr>
                        <a:t> iletilir ve </a:t>
                      </a:r>
                      <a:r>
                        <a:rPr sz="700" spc="-10" dirty="0">
                          <a:latin typeface="Calibri"/>
                          <a:cs typeface="Calibri"/>
                        </a:rPr>
                        <a:t>başvurular</a:t>
                      </a:r>
                      <a:r>
                        <a:rPr sz="700" spc="5" dirty="0">
                          <a:latin typeface="Calibri"/>
                          <a:cs typeface="Calibri"/>
                        </a:rPr>
                        <a:t> </a:t>
                      </a:r>
                      <a:r>
                        <a:rPr sz="700" spc="-10" dirty="0">
                          <a:latin typeface="Calibri"/>
                          <a:cs typeface="Calibri"/>
                        </a:rPr>
                        <a:t>sonuçlandırılır.</a:t>
                      </a:r>
                      <a:endParaRPr sz="7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6845" marR="147955" indent="360680" algn="just">
                        <a:lnSpc>
                          <a:spcPts val="969"/>
                        </a:lnSpc>
                        <a:spcBef>
                          <a:spcPts val="145"/>
                        </a:spcBef>
                      </a:pPr>
                      <a:r>
                        <a:rPr sz="900" dirty="0">
                          <a:solidFill>
                            <a:srgbClr val="221F1F"/>
                          </a:solidFill>
                          <a:latin typeface="Times New Roman"/>
                          <a:cs typeface="Times New Roman"/>
                        </a:rPr>
                        <a:t>(2)</a:t>
                      </a:r>
                      <a:r>
                        <a:rPr sz="900" spc="25" dirty="0">
                          <a:solidFill>
                            <a:srgbClr val="221F1F"/>
                          </a:solidFill>
                          <a:latin typeface="Times New Roman"/>
                          <a:cs typeface="Times New Roman"/>
                        </a:rPr>
                        <a:t> </a:t>
                      </a:r>
                      <a:r>
                        <a:rPr sz="700" dirty="0">
                          <a:latin typeface="Calibri"/>
                          <a:cs typeface="Calibri"/>
                        </a:rPr>
                        <a:t>İthalat</a:t>
                      </a:r>
                      <a:r>
                        <a:rPr sz="700" spc="310" dirty="0">
                          <a:latin typeface="Calibri"/>
                          <a:cs typeface="Calibri"/>
                        </a:rPr>
                        <a:t> </a:t>
                      </a:r>
                      <a:r>
                        <a:rPr sz="700" dirty="0">
                          <a:latin typeface="Calibri"/>
                          <a:cs typeface="Calibri"/>
                        </a:rPr>
                        <a:t>Denetim</a:t>
                      </a:r>
                      <a:r>
                        <a:rPr sz="700" spc="320" dirty="0">
                          <a:latin typeface="Calibri"/>
                          <a:cs typeface="Calibri"/>
                        </a:rPr>
                        <a:t> </a:t>
                      </a:r>
                      <a:r>
                        <a:rPr sz="700" dirty="0">
                          <a:latin typeface="Calibri"/>
                          <a:cs typeface="Calibri"/>
                        </a:rPr>
                        <a:t>Ön</a:t>
                      </a:r>
                      <a:r>
                        <a:rPr sz="700" spc="310" dirty="0">
                          <a:latin typeface="Calibri"/>
                          <a:cs typeface="Calibri"/>
                        </a:rPr>
                        <a:t> </a:t>
                      </a:r>
                      <a:r>
                        <a:rPr sz="700" dirty="0">
                          <a:latin typeface="Calibri"/>
                          <a:cs typeface="Calibri"/>
                        </a:rPr>
                        <a:t>İzni</a:t>
                      </a:r>
                      <a:r>
                        <a:rPr sz="700" spc="310" dirty="0">
                          <a:latin typeface="Calibri"/>
                          <a:cs typeface="Calibri"/>
                        </a:rPr>
                        <a:t> </a:t>
                      </a:r>
                      <a:r>
                        <a:rPr sz="700" dirty="0">
                          <a:latin typeface="Calibri"/>
                          <a:cs typeface="Calibri"/>
                        </a:rPr>
                        <a:t>başvurusu,</a:t>
                      </a:r>
                      <a:r>
                        <a:rPr sz="700" spc="320" dirty="0">
                          <a:latin typeface="Calibri"/>
                          <a:cs typeface="Calibri"/>
                        </a:rPr>
                        <a:t> </a:t>
                      </a:r>
                      <a:r>
                        <a:rPr sz="700" dirty="0">
                          <a:latin typeface="Calibri"/>
                          <a:cs typeface="Calibri"/>
                        </a:rPr>
                        <a:t>firma</a:t>
                      </a:r>
                      <a:r>
                        <a:rPr sz="700" spc="315" dirty="0">
                          <a:latin typeface="Calibri"/>
                          <a:cs typeface="Calibri"/>
                        </a:rPr>
                        <a:t> </a:t>
                      </a:r>
                      <a:r>
                        <a:rPr sz="700" dirty="0">
                          <a:latin typeface="Calibri"/>
                          <a:cs typeface="Calibri"/>
                        </a:rPr>
                        <a:t>kullanıcısı</a:t>
                      </a:r>
                      <a:r>
                        <a:rPr sz="700" spc="310" dirty="0">
                          <a:latin typeface="Calibri"/>
                          <a:cs typeface="Calibri"/>
                        </a:rPr>
                        <a:t> </a:t>
                      </a:r>
                      <a:r>
                        <a:rPr sz="700" spc="-10" dirty="0">
                          <a:latin typeface="Calibri"/>
                          <a:cs typeface="Calibri"/>
                        </a:rPr>
                        <a:t>tarafından</a:t>
                      </a:r>
                      <a:r>
                        <a:rPr sz="700" spc="500" dirty="0">
                          <a:latin typeface="Calibri"/>
                          <a:cs typeface="Calibri"/>
                        </a:rPr>
                        <a:t> </a:t>
                      </a:r>
                      <a:r>
                        <a:rPr sz="700" dirty="0">
                          <a:latin typeface="Calibri"/>
                          <a:cs typeface="Calibri"/>
                        </a:rPr>
                        <a:t>Bakanlık</a:t>
                      </a:r>
                      <a:r>
                        <a:rPr sz="700" spc="80" dirty="0">
                          <a:latin typeface="Calibri"/>
                          <a:cs typeface="Calibri"/>
                        </a:rPr>
                        <a:t> </a:t>
                      </a:r>
                      <a:r>
                        <a:rPr sz="700" dirty="0">
                          <a:latin typeface="Calibri"/>
                          <a:cs typeface="Calibri"/>
                        </a:rPr>
                        <a:t>internet</a:t>
                      </a:r>
                      <a:r>
                        <a:rPr sz="700" spc="80" dirty="0">
                          <a:latin typeface="Calibri"/>
                          <a:cs typeface="Calibri"/>
                        </a:rPr>
                        <a:t> </a:t>
                      </a:r>
                      <a:r>
                        <a:rPr sz="700" dirty="0">
                          <a:latin typeface="Calibri"/>
                          <a:cs typeface="Calibri"/>
                        </a:rPr>
                        <a:t>sayfasındaki</a:t>
                      </a:r>
                      <a:r>
                        <a:rPr sz="700" spc="80" dirty="0">
                          <a:latin typeface="Calibri"/>
                          <a:cs typeface="Calibri"/>
                        </a:rPr>
                        <a:t> </a:t>
                      </a:r>
                      <a:r>
                        <a:rPr sz="700" dirty="0">
                          <a:latin typeface="Calibri"/>
                          <a:cs typeface="Calibri"/>
                        </a:rPr>
                        <a:t>"E-İşlemler"</a:t>
                      </a:r>
                      <a:r>
                        <a:rPr sz="700" spc="90" dirty="0">
                          <a:latin typeface="Calibri"/>
                          <a:cs typeface="Calibri"/>
                        </a:rPr>
                        <a:t> </a:t>
                      </a:r>
                      <a:r>
                        <a:rPr sz="700" dirty="0">
                          <a:latin typeface="Calibri"/>
                          <a:cs typeface="Calibri"/>
                        </a:rPr>
                        <a:t>kısmında</a:t>
                      </a:r>
                      <a:r>
                        <a:rPr sz="700" spc="80" dirty="0">
                          <a:latin typeface="Calibri"/>
                          <a:cs typeface="Calibri"/>
                        </a:rPr>
                        <a:t> </a:t>
                      </a:r>
                      <a:r>
                        <a:rPr sz="700" dirty="0">
                          <a:latin typeface="Calibri"/>
                          <a:cs typeface="Calibri"/>
                        </a:rPr>
                        <a:t>yer</a:t>
                      </a:r>
                      <a:r>
                        <a:rPr sz="700" spc="85" dirty="0">
                          <a:latin typeface="Calibri"/>
                          <a:cs typeface="Calibri"/>
                        </a:rPr>
                        <a:t> </a:t>
                      </a:r>
                      <a:r>
                        <a:rPr sz="700" dirty="0">
                          <a:latin typeface="Calibri"/>
                          <a:cs typeface="Calibri"/>
                        </a:rPr>
                        <a:t>alan</a:t>
                      </a:r>
                      <a:r>
                        <a:rPr sz="700" spc="80" dirty="0">
                          <a:latin typeface="Calibri"/>
                          <a:cs typeface="Calibri"/>
                        </a:rPr>
                        <a:t> </a:t>
                      </a:r>
                      <a:r>
                        <a:rPr sz="700" dirty="0">
                          <a:latin typeface="Calibri"/>
                          <a:cs typeface="Calibri"/>
                        </a:rPr>
                        <a:t>"Dış</a:t>
                      </a:r>
                      <a:r>
                        <a:rPr sz="700" spc="85" dirty="0">
                          <a:latin typeface="Calibri"/>
                          <a:cs typeface="Calibri"/>
                        </a:rPr>
                        <a:t> </a:t>
                      </a:r>
                      <a:r>
                        <a:rPr sz="700" dirty="0">
                          <a:latin typeface="Calibri"/>
                          <a:cs typeface="Calibri"/>
                        </a:rPr>
                        <a:t>Ticarette</a:t>
                      </a:r>
                      <a:r>
                        <a:rPr sz="700" spc="85" dirty="0">
                          <a:latin typeface="Calibri"/>
                          <a:cs typeface="Calibri"/>
                        </a:rPr>
                        <a:t> </a:t>
                      </a:r>
                      <a:r>
                        <a:rPr sz="700" spc="-20" dirty="0">
                          <a:latin typeface="Calibri"/>
                          <a:cs typeface="Calibri"/>
                        </a:rPr>
                        <a:t>Risk</a:t>
                      </a:r>
                      <a:endParaRPr sz="700" dirty="0">
                        <a:latin typeface="Calibri"/>
                        <a:cs typeface="Calibri"/>
                      </a:endParaRPr>
                    </a:p>
                    <a:p>
                      <a:pPr marL="156845" marR="147955" algn="just">
                        <a:lnSpc>
                          <a:spcPts val="969"/>
                        </a:lnSpc>
                        <a:spcBef>
                          <a:spcPts val="20"/>
                        </a:spcBef>
                      </a:pPr>
                      <a:r>
                        <a:rPr sz="700" spc="-10" dirty="0">
                          <a:latin typeface="Calibri"/>
                          <a:cs typeface="Calibri"/>
                        </a:rPr>
                        <a:t>Esaslı</a:t>
                      </a:r>
                      <a:r>
                        <a:rPr sz="700" dirty="0">
                          <a:latin typeface="Calibri"/>
                          <a:cs typeface="Calibri"/>
                        </a:rPr>
                        <a:t> </a:t>
                      </a:r>
                      <a:r>
                        <a:rPr sz="700" spc="-10" dirty="0">
                          <a:latin typeface="Calibri"/>
                          <a:cs typeface="Calibri"/>
                        </a:rPr>
                        <a:t>Kontrol</a:t>
                      </a:r>
                      <a:r>
                        <a:rPr sz="700" spc="10" dirty="0">
                          <a:latin typeface="Calibri"/>
                          <a:cs typeface="Calibri"/>
                        </a:rPr>
                        <a:t> </a:t>
                      </a:r>
                      <a:r>
                        <a:rPr sz="700" spc="-10" dirty="0">
                          <a:latin typeface="Calibri"/>
                          <a:cs typeface="Calibri"/>
                        </a:rPr>
                        <a:t>Sistemi</a:t>
                      </a:r>
                      <a:r>
                        <a:rPr sz="700" spc="5" dirty="0">
                          <a:latin typeface="Calibri"/>
                          <a:cs typeface="Calibri"/>
                        </a:rPr>
                        <a:t> </a:t>
                      </a:r>
                      <a:r>
                        <a:rPr sz="700" dirty="0">
                          <a:latin typeface="Calibri"/>
                          <a:cs typeface="Calibri"/>
                        </a:rPr>
                        <a:t>(TAREKS) </a:t>
                      </a:r>
                      <a:r>
                        <a:rPr sz="700" spc="-10" dirty="0">
                          <a:latin typeface="Calibri"/>
                          <a:cs typeface="Calibri"/>
                        </a:rPr>
                        <a:t>Uygulaması"</a:t>
                      </a:r>
                      <a:r>
                        <a:rPr sz="700" spc="10" dirty="0">
                          <a:latin typeface="Calibri"/>
                          <a:cs typeface="Calibri"/>
                        </a:rPr>
                        <a:t> </a:t>
                      </a:r>
                      <a:r>
                        <a:rPr sz="700" spc="-10" dirty="0">
                          <a:latin typeface="Calibri"/>
                          <a:cs typeface="Calibri"/>
                        </a:rPr>
                        <a:t>bölümü</a:t>
                      </a:r>
                      <a:r>
                        <a:rPr sz="700" dirty="0">
                          <a:latin typeface="Calibri"/>
                          <a:cs typeface="Calibri"/>
                        </a:rPr>
                        <a:t> </a:t>
                      </a:r>
                      <a:r>
                        <a:rPr sz="700" spc="-10" dirty="0">
                          <a:latin typeface="Calibri"/>
                          <a:cs typeface="Calibri"/>
                        </a:rPr>
                        <a:t>kullanılarak</a:t>
                      </a:r>
                      <a:r>
                        <a:rPr sz="700" spc="-5" dirty="0">
                          <a:latin typeface="Calibri"/>
                          <a:cs typeface="Calibri"/>
                        </a:rPr>
                        <a:t> </a:t>
                      </a:r>
                      <a:r>
                        <a:rPr sz="700" dirty="0">
                          <a:latin typeface="Calibri"/>
                          <a:cs typeface="Calibri"/>
                        </a:rPr>
                        <a:t>TAREKS</a:t>
                      </a:r>
                      <a:r>
                        <a:rPr sz="700" spc="5" dirty="0">
                          <a:latin typeface="Calibri"/>
                          <a:cs typeface="Calibri"/>
                        </a:rPr>
                        <a:t> </a:t>
                      </a:r>
                      <a:r>
                        <a:rPr sz="700" spc="-10" dirty="0">
                          <a:latin typeface="Calibri"/>
                          <a:cs typeface="Calibri"/>
                        </a:rPr>
                        <a:t>üzerinden</a:t>
                      </a:r>
                      <a:r>
                        <a:rPr sz="700" spc="500" dirty="0">
                          <a:latin typeface="Calibri"/>
                          <a:cs typeface="Calibri"/>
                        </a:rPr>
                        <a:t> </a:t>
                      </a:r>
                      <a:r>
                        <a:rPr sz="700" dirty="0">
                          <a:latin typeface="Calibri"/>
                          <a:cs typeface="Calibri"/>
                        </a:rPr>
                        <a:t>yapılır.</a:t>
                      </a:r>
                      <a:r>
                        <a:rPr sz="700" spc="75" dirty="0">
                          <a:latin typeface="Calibri"/>
                          <a:cs typeface="Calibri"/>
                        </a:rPr>
                        <a:t> </a:t>
                      </a:r>
                      <a:r>
                        <a:rPr sz="700" dirty="0">
                          <a:latin typeface="Calibri"/>
                          <a:cs typeface="Calibri"/>
                        </a:rPr>
                        <a:t>Başvuru</a:t>
                      </a:r>
                      <a:r>
                        <a:rPr sz="700" spc="75" dirty="0">
                          <a:latin typeface="Calibri"/>
                          <a:cs typeface="Calibri"/>
                        </a:rPr>
                        <a:t> </a:t>
                      </a:r>
                      <a:r>
                        <a:rPr sz="700" dirty="0">
                          <a:latin typeface="Calibri"/>
                          <a:cs typeface="Calibri"/>
                        </a:rPr>
                        <a:t>için,</a:t>
                      </a:r>
                      <a:r>
                        <a:rPr sz="700" spc="75" dirty="0">
                          <a:latin typeface="Calibri"/>
                          <a:cs typeface="Calibri"/>
                        </a:rPr>
                        <a:t> </a:t>
                      </a:r>
                      <a:r>
                        <a:rPr sz="700" dirty="0">
                          <a:latin typeface="Calibri"/>
                          <a:cs typeface="Calibri"/>
                        </a:rPr>
                        <a:t>firma</a:t>
                      </a:r>
                      <a:r>
                        <a:rPr sz="700" spc="80" dirty="0">
                          <a:latin typeface="Calibri"/>
                          <a:cs typeface="Calibri"/>
                        </a:rPr>
                        <a:t> </a:t>
                      </a:r>
                      <a:r>
                        <a:rPr sz="700" dirty="0">
                          <a:latin typeface="Calibri"/>
                          <a:cs typeface="Calibri"/>
                        </a:rPr>
                        <a:t>ekranında</a:t>
                      </a:r>
                      <a:r>
                        <a:rPr sz="700" spc="75" dirty="0">
                          <a:latin typeface="Calibri"/>
                          <a:cs typeface="Calibri"/>
                        </a:rPr>
                        <a:t> </a:t>
                      </a:r>
                      <a:r>
                        <a:rPr sz="700" dirty="0">
                          <a:latin typeface="Calibri"/>
                          <a:cs typeface="Calibri"/>
                        </a:rPr>
                        <a:t>"Denetim</a:t>
                      </a:r>
                      <a:r>
                        <a:rPr sz="700" spc="80" dirty="0">
                          <a:latin typeface="Calibri"/>
                          <a:cs typeface="Calibri"/>
                        </a:rPr>
                        <a:t> </a:t>
                      </a:r>
                      <a:r>
                        <a:rPr sz="700" dirty="0">
                          <a:latin typeface="Calibri"/>
                          <a:cs typeface="Calibri"/>
                        </a:rPr>
                        <a:t>Başvurusu"</a:t>
                      </a:r>
                      <a:r>
                        <a:rPr sz="700" spc="75" dirty="0">
                          <a:latin typeface="Calibri"/>
                          <a:cs typeface="Calibri"/>
                        </a:rPr>
                        <a:t> </a:t>
                      </a:r>
                      <a:r>
                        <a:rPr sz="700" dirty="0">
                          <a:latin typeface="Calibri"/>
                          <a:cs typeface="Calibri"/>
                        </a:rPr>
                        <a:t>başlığı</a:t>
                      </a:r>
                      <a:r>
                        <a:rPr sz="700" spc="75" dirty="0">
                          <a:latin typeface="Calibri"/>
                          <a:cs typeface="Calibri"/>
                        </a:rPr>
                        <a:t> </a:t>
                      </a:r>
                      <a:r>
                        <a:rPr sz="700" dirty="0">
                          <a:latin typeface="Calibri"/>
                          <a:cs typeface="Calibri"/>
                        </a:rPr>
                        <a:t>altındaki</a:t>
                      </a:r>
                      <a:r>
                        <a:rPr sz="700" spc="75" dirty="0">
                          <a:latin typeface="Calibri"/>
                          <a:cs typeface="Calibri"/>
                        </a:rPr>
                        <a:t> </a:t>
                      </a:r>
                      <a:r>
                        <a:rPr sz="700" spc="-25" dirty="0">
                          <a:latin typeface="Calibri"/>
                          <a:cs typeface="Calibri"/>
                        </a:rPr>
                        <a:t>"Ön</a:t>
                      </a:r>
                      <a:r>
                        <a:rPr sz="700" spc="500" dirty="0">
                          <a:latin typeface="Calibri"/>
                          <a:cs typeface="Calibri"/>
                        </a:rPr>
                        <a:t> </a:t>
                      </a:r>
                      <a:r>
                        <a:rPr sz="700" dirty="0">
                          <a:latin typeface="Calibri"/>
                          <a:cs typeface="Calibri"/>
                        </a:rPr>
                        <a:t>İzin"</a:t>
                      </a:r>
                      <a:r>
                        <a:rPr sz="700" spc="175" dirty="0">
                          <a:latin typeface="Calibri"/>
                          <a:cs typeface="Calibri"/>
                        </a:rPr>
                        <a:t> </a:t>
                      </a:r>
                      <a:r>
                        <a:rPr sz="700" dirty="0">
                          <a:latin typeface="Calibri"/>
                          <a:cs typeface="Calibri"/>
                        </a:rPr>
                        <a:t>alt</a:t>
                      </a:r>
                      <a:r>
                        <a:rPr sz="700" spc="165" dirty="0">
                          <a:latin typeface="Calibri"/>
                          <a:cs typeface="Calibri"/>
                        </a:rPr>
                        <a:t> </a:t>
                      </a:r>
                      <a:r>
                        <a:rPr sz="700" dirty="0">
                          <a:latin typeface="Calibri"/>
                          <a:cs typeface="Calibri"/>
                        </a:rPr>
                        <a:t>başlığından</a:t>
                      </a:r>
                      <a:r>
                        <a:rPr sz="700" spc="175" dirty="0">
                          <a:latin typeface="Calibri"/>
                          <a:cs typeface="Calibri"/>
                        </a:rPr>
                        <a:t> </a:t>
                      </a:r>
                      <a:r>
                        <a:rPr sz="700" dirty="0">
                          <a:latin typeface="Calibri"/>
                          <a:cs typeface="Calibri"/>
                        </a:rPr>
                        <a:t>"Yeni</a:t>
                      </a:r>
                      <a:r>
                        <a:rPr sz="700" spc="165" dirty="0">
                          <a:latin typeface="Calibri"/>
                          <a:cs typeface="Calibri"/>
                        </a:rPr>
                        <a:t> </a:t>
                      </a:r>
                      <a:r>
                        <a:rPr sz="700" dirty="0">
                          <a:latin typeface="Calibri"/>
                          <a:cs typeface="Calibri"/>
                        </a:rPr>
                        <a:t>Başvuru"</a:t>
                      </a:r>
                      <a:r>
                        <a:rPr sz="700" spc="190" dirty="0">
                          <a:latin typeface="Calibri"/>
                          <a:cs typeface="Calibri"/>
                        </a:rPr>
                        <a:t> </a:t>
                      </a:r>
                      <a:r>
                        <a:rPr sz="700" dirty="0">
                          <a:latin typeface="Calibri"/>
                          <a:cs typeface="Calibri"/>
                        </a:rPr>
                        <a:t>kutucuğu</a:t>
                      </a:r>
                      <a:r>
                        <a:rPr sz="700" spc="170" dirty="0">
                          <a:latin typeface="Calibri"/>
                          <a:cs typeface="Calibri"/>
                        </a:rPr>
                        <a:t> </a:t>
                      </a:r>
                      <a:r>
                        <a:rPr sz="700" spc="-10" dirty="0">
                          <a:latin typeface="Calibri"/>
                          <a:cs typeface="Calibri"/>
                        </a:rPr>
                        <a:t>al-</a:t>
                      </a:r>
                      <a:r>
                        <a:rPr sz="700" dirty="0">
                          <a:latin typeface="Calibri"/>
                          <a:cs typeface="Calibri"/>
                        </a:rPr>
                        <a:t>tındaki</a:t>
                      </a:r>
                      <a:r>
                        <a:rPr sz="700" spc="170" dirty="0">
                          <a:latin typeface="Calibri"/>
                          <a:cs typeface="Calibri"/>
                        </a:rPr>
                        <a:t> </a:t>
                      </a:r>
                      <a:r>
                        <a:rPr sz="700" dirty="0">
                          <a:latin typeface="Calibri"/>
                          <a:cs typeface="Calibri"/>
                        </a:rPr>
                        <a:t>"Ürün</a:t>
                      </a:r>
                      <a:r>
                        <a:rPr sz="700" spc="170" dirty="0">
                          <a:latin typeface="Calibri"/>
                          <a:cs typeface="Calibri"/>
                        </a:rPr>
                        <a:t> </a:t>
                      </a:r>
                      <a:r>
                        <a:rPr sz="700" dirty="0">
                          <a:latin typeface="Calibri"/>
                          <a:cs typeface="Calibri"/>
                        </a:rPr>
                        <a:t>Grubu</a:t>
                      </a:r>
                      <a:r>
                        <a:rPr sz="700" spc="180" dirty="0">
                          <a:latin typeface="Calibri"/>
                          <a:cs typeface="Calibri"/>
                        </a:rPr>
                        <a:t> </a:t>
                      </a:r>
                      <a:r>
                        <a:rPr sz="700" spc="-10" dirty="0">
                          <a:latin typeface="Calibri"/>
                          <a:cs typeface="Calibri"/>
                        </a:rPr>
                        <a:t>Bazında</a:t>
                      </a:r>
                      <a:endParaRPr sz="700" dirty="0">
                        <a:latin typeface="Calibri"/>
                        <a:cs typeface="Calibri"/>
                      </a:endParaRPr>
                    </a:p>
                    <a:p>
                      <a:pPr marL="156845" marR="148590" algn="just">
                        <a:lnSpc>
                          <a:spcPts val="969"/>
                        </a:lnSpc>
                        <a:spcBef>
                          <a:spcPts val="15"/>
                        </a:spcBef>
                      </a:pPr>
                      <a:r>
                        <a:rPr sz="700" spc="-10" dirty="0">
                          <a:latin typeface="Calibri"/>
                          <a:cs typeface="Calibri"/>
                        </a:rPr>
                        <a:t>Başvuru"</a:t>
                      </a:r>
                      <a:r>
                        <a:rPr sz="700" dirty="0">
                          <a:latin typeface="Calibri"/>
                          <a:cs typeface="Calibri"/>
                        </a:rPr>
                        <a:t> </a:t>
                      </a:r>
                      <a:r>
                        <a:rPr sz="700" spc="-10" dirty="0">
                          <a:latin typeface="Calibri"/>
                          <a:cs typeface="Calibri"/>
                        </a:rPr>
                        <a:t>seçeneği</a:t>
                      </a:r>
                      <a:r>
                        <a:rPr sz="700" dirty="0">
                          <a:latin typeface="Calibri"/>
                          <a:cs typeface="Calibri"/>
                        </a:rPr>
                        <a:t> </a:t>
                      </a:r>
                      <a:r>
                        <a:rPr sz="700" spc="-10" dirty="0">
                          <a:latin typeface="Calibri"/>
                          <a:cs typeface="Calibri"/>
                        </a:rPr>
                        <a:t>ile</a:t>
                      </a:r>
                      <a:r>
                        <a:rPr sz="700" spc="-5" dirty="0">
                          <a:latin typeface="Calibri"/>
                          <a:cs typeface="Calibri"/>
                        </a:rPr>
                        <a:t> </a:t>
                      </a:r>
                      <a:r>
                        <a:rPr sz="700" spc="-10" dirty="0">
                          <a:latin typeface="Calibri"/>
                          <a:cs typeface="Calibri"/>
                        </a:rPr>
                        <a:t>birlikte</a:t>
                      </a:r>
                      <a:r>
                        <a:rPr sz="700" dirty="0">
                          <a:latin typeface="Calibri"/>
                          <a:cs typeface="Calibri"/>
                        </a:rPr>
                        <a:t> </a:t>
                      </a:r>
                      <a:r>
                        <a:rPr sz="700" spc="-10" dirty="0">
                          <a:latin typeface="Calibri"/>
                          <a:cs typeface="Calibri"/>
                        </a:rPr>
                        <a:t>alınmak istenen</a:t>
                      </a:r>
                      <a:r>
                        <a:rPr sz="700" dirty="0">
                          <a:latin typeface="Calibri"/>
                          <a:cs typeface="Calibri"/>
                        </a:rPr>
                        <a:t> ön izin</a:t>
                      </a:r>
                      <a:r>
                        <a:rPr sz="700" spc="-5" dirty="0">
                          <a:latin typeface="Calibri"/>
                          <a:cs typeface="Calibri"/>
                        </a:rPr>
                        <a:t> </a:t>
                      </a:r>
                      <a:r>
                        <a:rPr sz="700" spc="-10" dirty="0">
                          <a:latin typeface="Calibri"/>
                          <a:cs typeface="Calibri"/>
                        </a:rPr>
                        <a:t>belgesinin</a:t>
                      </a:r>
                      <a:r>
                        <a:rPr sz="700" dirty="0">
                          <a:latin typeface="Calibri"/>
                          <a:cs typeface="Calibri"/>
                        </a:rPr>
                        <a:t> </a:t>
                      </a:r>
                      <a:r>
                        <a:rPr sz="700" spc="-10" dirty="0">
                          <a:latin typeface="Calibri"/>
                          <a:cs typeface="Calibri"/>
                        </a:rPr>
                        <a:t>(İthalat Denetim</a:t>
                      </a:r>
                      <a:r>
                        <a:rPr sz="700" spc="10" dirty="0">
                          <a:latin typeface="Calibri"/>
                          <a:cs typeface="Calibri"/>
                        </a:rPr>
                        <a:t> </a:t>
                      </a:r>
                      <a:r>
                        <a:rPr sz="700" spc="-25" dirty="0">
                          <a:latin typeface="Calibri"/>
                          <a:cs typeface="Calibri"/>
                        </a:rPr>
                        <a:t>Ön</a:t>
                      </a:r>
                      <a:r>
                        <a:rPr sz="700" spc="500" dirty="0">
                          <a:latin typeface="Calibri"/>
                          <a:cs typeface="Calibri"/>
                        </a:rPr>
                        <a:t> </a:t>
                      </a:r>
                      <a:r>
                        <a:rPr sz="700" dirty="0">
                          <a:latin typeface="Calibri"/>
                          <a:cs typeface="Calibri"/>
                        </a:rPr>
                        <a:t>İzni)</a:t>
                      </a:r>
                      <a:r>
                        <a:rPr sz="700" spc="20" dirty="0">
                          <a:latin typeface="Calibri"/>
                          <a:cs typeface="Calibri"/>
                        </a:rPr>
                        <a:t> </a:t>
                      </a:r>
                      <a:r>
                        <a:rPr sz="700" spc="-10" dirty="0">
                          <a:latin typeface="Calibri"/>
                          <a:cs typeface="Calibri"/>
                        </a:rPr>
                        <a:t>işaretlenmesi</a:t>
                      </a:r>
                      <a:r>
                        <a:rPr sz="700" spc="20" dirty="0">
                          <a:latin typeface="Calibri"/>
                          <a:cs typeface="Calibri"/>
                        </a:rPr>
                        <a:t> </a:t>
                      </a:r>
                      <a:r>
                        <a:rPr sz="700" spc="-10" dirty="0">
                          <a:latin typeface="Calibri"/>
                          <a:cs typeface="Calibri"/>
                        </a:rPr>
                        <a:t>yeterlidir.</a:t>
                      </a:r>
                      <a:endParaRPr sz="700" dirty="0">
                        <a:latin typeface="Calibri"/>
                        <a:cs typeface="Calibri"/>
                      </a:endParaRPr>
                    </a:p>
                    <a:p>
                      <a:pPr marL="156210" marR="150495" indent="359410" algn="just">
                        <a:lnSpc>
                          <a:spcPct val="100699"/>
                        </a:lnSpc>
                        <a:spcBef>
                          <a:spcPts val="5"/>
                        </a:spcBef>
                      </a:pPr>
                      <a:r>
                        <a:rPr sz="900" dirty="0">
                          <a:solidFill>
                            <a:srgbClr val="221F1F"/>
                          </a:solidFill>
                          <a:latin typeface="Times New Roman"/>
                          <a:cs typeface="Times New Roman"/>
                        </a:rPr>
                        <a:t>(3)</a:t>
                      </a:r>
                      <a:r>
                        <a:rPr sz="900" spc="-15" dirty="0">
                          <a:solidFill>
                            <a:srgbClr val="221F1F"/>
                          </a:solidFill>
                          <a:latin typeface="Times New Roman"/>
                          <a:cs typeface="Times New Roman"/>
                        </a:rPr>
                        <a:t> </a:t>
                      </a:r>
                      <a:r>
                        <a:rPr sz="700" dirty="0">
                          <a:latin typeface="Calibri"/>
                          <a:cs typeface="Calibri"/>
                        </a:rPr>
                        <a:t>Başvuruya</a:t>
                      </a:r>
                      <a:r>
                        <a:rPr sz="700" spc="95" dirty="0">
                          <a:latin typeface="Calibri"/>
                          <a:cs typeface="Calibri"/>
                        </a:rPr>
                        <a:t> </a:t>
                      </a:r>
                      <a:r>
                        <a:rPr sz="700" dirty="0">
                          <a:latin typeface="Calibri"/>
                          <a:cs typeface="Calibri"/>
                        </a:rPr>
                        <a:t>ilişkin</a:t>
                      </a:r>
                      <a:r>
                        <a:rPr sz="700" spc="100" dirty="0">
                          <a:latin typeface="Calibri"/>
                          <a:cs typeface="Calibri"/>
                        </a:rPr>
                        <a:t> </a:t>
                      </a:r>
                      <a:r>
                        <a:rPr sz="700" spc="-10" dirty="0">
                          <a:latin typeface="Calibri"/>
                          <a:cs typeface="Calibri"/>
                        </a:rPr>
                        <a:t>Ek-</a:t>
                      </a:r>
                      <a:r>
                        <a:rPr sz="700" dirty="0">
                          <a:latin typeface="Calibri"/>
                          <a:cs typeface="Calibri"/>
                        </a:rPr>
                        <a:t>3'te</a:t>
                      </a:r>
                      <a:r>
                        <a:rPr sz="700" spc="90" dirty="0">
                          <a:latin typeface="Calibri"/>
                          <a:cs typeface="Calibri"/>
                        </a:rPr>
                        <a:t> </a:t>
                      </a:r>
                      <a:r>
                        <a:rPr sz="700" dirty="0">
                          <a:latin typeface="Calibri"/>
                          <a:cs typeface="Calibri"/>
                        </a:rPr>
                        <a:t>belirtilen</a:t>
                      </a:r>
                      <a:r>
                        <a:rPr sz="700" spc="100" dirty="0">
                          <a:latin typeface="Calibri"/>
                          <a:cs typeface="Calibri"/>
                        </a:rPr>
                        <a:t> </a:t>
                      </a:r>
                      <a:r>
                        <a:rPr sz="700" dirty="0">
                          <a:latin typeface="Calibri"/>
                          <a:cs typeface="Calibri"/>
                        </a:rPr>
                        <a:t>2,</a:t>
                      </a:r>
                      <a:r>
                        <a:rPr sz="700" spc="100" dirty="0">
                          <a:latin typeface="Calibri"/>
                          <a:cs typeface="Calibri"/>
                        </a:rPr>
                        <a:t> </a:t>
                      </a:r>
                      <a:r>
                        <a:rPr sz="700" dirty="0">
                          <a:latin typeface="Calibri"/>
                          <a:cs typeface="Calibri"/>
                        </a:rPr>
                        <a:t>3,</a:t>
                      </a:r>
                      <a:r>
                        <a:rPr sz="700" spc="105" dirty="0">
                          <a:latin typeface="Calibri"/>
                          <a:cs typeface="Calibri"/>
                        </a:rPr>
                        <a:t> </a:t>
                      </a:r>
                      <a:r>
                        <a:rPr sz="700" dirty="0">
                          <a:latin typeface="Calibri"/>
                          <a:cs typeface="Calibri"/>
                        </a:rPr>
                        <a:t>4,</a:t>
                      </a:r>
                      <a:r>
                        <a:rPr sz="700" spc="100" dirty="0">
                          <a:latin typeface="Calibri"/>
                          <a:cs typeface="Calibri"/>
                        </a:rPr>
                        <a:t> </a:t>
                      </a:r>
                      <a:r>
                        <a:rPr sz="700" dirty="0">
                          <a:latin typeface="Calibri"/>
                          <a:cs typeface="Calibri"/>
                        </a:rPr>
                        <a:t>5</a:t>
                      </a:r>
                      <a:r>
                        <a:rPr sz="700" spc="100" dirty="0">
                          <a:latin typeface="Calibri"/>
                          <a:cs typeface="Calibri"/>
                        </a:rPr>
                        <a:t> </a:t>
                      </a:r>
                      <a:r>
                        <a:rPr sz="700" dirty="0">
                          <a:latin typeface="Calibri"/>
                          <a:cs typeface="Calibri"/>
                        </a:rPr>
                        <a:t>ve</a:t>
                      </a:r>
                      <a:r>
                        <a:rPr sz="700" spc="90" dirty="0">
                          <a:latin typeface="Calibri"/>
                          <a:cs typeface="Calibri"/>
                        </a:rPr>
                        <a:t> </a:t>
                      </a:r>
                      <a:r>
                        <a:rPr sz="700" dirty="0">
                          <a:latin typeface="Calibri"/>
                          <a:cs typeface="Calibri"/>
                        </a:rPr>
                        <a:t>6</a:t>
                      </a:r>
                      <a:r>
                        <a:rPr sz="700" spc="100" dirty="0">
                          <a:latin typeface="Calibri"/>
                          <a:cs typeface="Calibri"/>
                        </a:rPr>
                        <a:t> </a:t>
                      </a:r>
                      <a:r>
                        <a:rPr sz="700" dirty="0">
                          <a:latin typeface="Calibri"/>
                          <a:cs typeface="Calibri"/>
                        </a:rPr>
                        <a:t>numaralı</a:t>
                      </a:r>
                      <a:r>
                        <a:rPr sz="700" spc="95" dirty="0">
                          <a:latin typeface="Calibri"/>
                          <a:cs typeface="Calibri"/>
                        </a:rPr>
                        <a:t> </a:t>
                      </a:r>
                      <a:r>
                        <a:rPr sz="700" spc="-10" dirty="0">
                          <a:latin typeface="Calibri"/>
                          <a:cs typeface="Calibri"/>
                        </a:rPr>
                        <a:t>belgeler</a:t>
                      </a:r>
                      <a:r>
                        <a:rPr sz="700" spc="500" dirty="0">
                          <a:latin typeface="Calibri"/>
                          <a:cs typeface="Calibri"/>
                        </a:rPr>
                        <a:t> </a:t>
                      </a:r>
                      <a:r>
                        <a:rPr sz="700" spc="-10" dirty="0">
                          <a:latin typeface="Calibri"/>
                          <a:cs typeface="Calibri"/>
                        </a:rPr>
                        <a:t>başvuru esna-sında</a:t>
                      </a:r>
                      <a:r>
                        <a:rPr sz="700" dirty="0">
                          <a:latin typeface="Calibri"/>
                          <a:cs typeface="Calibri"/>
                        </a:rPr>
                        <a:t> TAREKS'e</a:t>
                      </a:r>
                      <a:r>
                        <a:rPr sz="700" spc="-10" dirty="0">
                          <a:latin typeface="Calibri"/>
                          <a:cs typeface="Calibri"/>
                        </a:rPr>
                        <a:t> yüklenir.</a:t>
                      </a:r>
                      <a:r>
                        <a:rPr sz="700" dirty="0">
                          <a:latin typeface="Calibri"/>
                          <a:cs typeface="Calibri"/>
                        </a:rPr>
                        <a:t> </a:t>
                      </a:r>
                      <a:r>
                        <a:rPr sz="700" spc="-10" dirty="0">
                          <a:latin typeface="Calibri"/>
                          <a:cs typeface="Calibri"/>
                        </a:rPr>
                        <a:t>Bununla</a:t>
                      </a:r>
                      <a:r>
                        <a:rPr sz="700" spc="-5" dirty="0">
                          <a:latin typeface="Calibri"/>
                          <a:cs typeface="Calibri"/>
                        </a:rPr>
                        <a:t> </a:t>
                      </a:r>
                      <a:r>
                        <a:rPr sz="700" spc="-10" dirty="0">
                          <a:latin typeface="Calibri"/>
                          <a:cs typeface="Calibri"/>
                        </a:rPr>
                        <a:t>beraber</a:t>
                      </a:r>
                      <a:r>
                        <a:rPr sz="700" spc="-5" dirty="0">
                          <a:latin typeface="Calibri"/>
                          <a:cs typeface="Calibri"/>
                        </a:rPr>
                        <a:t> </a:t>
                      </a:r>
                      <a:r>
                        <a:rPr sz="700" dirty="0">
                          <a:latin typeface="Calibri"/>
                          <a:cs typeface="Calibri"/>
                        </a:rPr>
                        <a:t>aynı</a:t>
                      </a:r>
                      <a:r>
                        <a:rPr sz="700" spc="-10" dirty="0">
                          <a:latin typeface="Calibri"/>
                          <a:cs typeface="Calibri"/>
                        </a:rPr>
                        <a:t> </a:t>
                      </a:r>
                      <a:r>
                        <a:rPr sz="700" dirty="0">
                          <a:latin typeface="Calibri"/>
                          <a:cs typeface="Calibri"/>
                        </a:rPr>
                        <a:t>Ekte</a:t>
                      </a:r>
                      <a:r>
                        <a:rPr sz="700" spc="-10"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alan</a:t>
                      </a:r>
                      <a:r>
                        <a:rPr sz="700" spc="-5" dirty="0">
                          <a:latin typeface="Calibri"/>
                          <a:cs typeface="Calibri"/>
                        </a:rPr>
                        <a:t> </a:t>
                      </a:r>
                      <a:r>
                        <a:rPr sz="700" dirty="0">
                          <a:latin typeface="Calibri"/>
                          <a:cs typeface="Calibri"/>
                        </a:rPr>
                        <a:t>2, 3 ve</a:t>
                      </a:r>
                      <a:r>
                        <a:rPr sz="700" spc="-10" dirty="0">
                          <a:latin typeface="Calibri"/>
                          <a:cs typeface="Calibri"/>
                        </a:rPr>
                        <a:t> </a:t>
                      </a:r>
                      <a:r>
                        <a:rPr sz="700" spc="-50" dirty="0">
                          <a:latin typeface="Calibri"/>
                          <a:cs typeface="Calibri"/>
                        </a:rPr>
                        <a:t>4</a:t>
                      </a:r>
                      <a:r>
                        <a:rPr sz="700" spc="500" dirty="0">
                          <a:latin typeface="Calibri"/>
                          <a:cs typeface="Calibri"/>
                        </a:rPr>
                        <a:t> </a:t>
                      </a:r>
                      <a:r>
                        <a:rPr sz="700" dirty="0">
                          <a:latin typeface="Calibri"/>
                          <a:cs typeface="Calibri"/>
                        </a:rPr>
                        <a:t>numaralı</a:t>
                      </a:r>
                      <a:r>
                        <a:rPr sz="700" spc="300" dirty="0">
                          <a:latin typeface="Calibri"/>
                          <a:cs typeface="Calibri"/>
                        </a:rPr>
                        <a:t> </a:t>
                      </a:r>
                      <a:r>
                        <a:rPr sz="700" dirty="0">
                          <a:latin typeface="Calibri"/>
                          <a:cs typeface="Calibri"/>
                        </a:rPr>
                        <a:t>belgeler</a:t>
                      </a:r>
                      <a:r>
                        <a:rPr sz="700" spc="305" dirty="0">
                          <a:latin typeface="Calibri"/>
                          <a:cs typeface="Calibri"/>
                        </a:rPr>
                        <a:t> </a:t>
                      </a:r>
                      <a:r>
                        <a:rPr sz="700" spc="-10" dirty="0">
                          <a:latin typeface="Calibri"/>
                          <a:cs typeface="Calibri"/>
                        </a:rPr>
                        <a:t>ürü-</a:t>
                      </a:r>
                      <a:r>
                        <a:rPr sz="700" dirty="0">
                          <a:latin typeface="Calibri"/>
                          <a:cs typeface="Calibri"/>
                        </a:rPr>
                        <a:t>nün</a:t>
                      </a:r>
                      <a:r>
                        <a:rPr sz="700" spc="305" dirty="0">
                          <a:latin typeface="Calibri"/>
                          <a:cs typeface="Calibri"/>
                        </a:rPr>
                        <a:t> </a:t>
                      </a:r>
                      <a:r>
                        <a:rPr sz="700" dirty="0">
                          <a:latin typeface="Calibri"/>
                          <a:cs typeface="Calibri"/>
                        </a:rPr>
                        <a:t>gümrük</a:t>
                      </a:r>
                      <a:r>
                        <a:rPr sz="700" spc="305" dirty="0">
                          <a:latin typeface="Calibri"/>
                          <a:cs typeface="Calibri"/>
                        </a:rPr>
                        <a:t> </a:t>
                      </a:r>
                      <a:r>
                        <a:rPr sz="700" dirty="0">
                          <a:latin typeface="Calibri"/>
                          <a:cs typeface="Calibri"/>
                        </a:rPr>
                        <a:t>bölgesine</a:t>
                      </a:r>
                      <a:r>
                        <a:rPr sz="700" spc="305" dirty="0">
                          <a:latin typeface="Calibri"/>
                          <a:cs typeface="Calibri"/>
                        </a:rPr>
                        <a:t> </a:t>
                      </a:r>
                      <a:r>
                        <a:rPr sz="700" dirty="0">
                          <a:latin typeface="Calibri"/>
                          <a:cs typeface="Calibri"/>
                        </a:rPr>
                        <a:t>ulaşmasını</a:t>
                      </a:r>
                      <a:r>
                        <a:rPr sz="700" spc="305" dirty="0">
                          <a:latin typeface="Calibri"/>
                          <a:cs typeface="Calibri"/>
                        </a:rPr>
                        <a:t> </a:t>
                      </a:r>
                      <a:r>
                        <a:rPr sz="700" dirty="0">
                          <a:latin typeface="Calibri"/>
                          <a:cs typeface="Calibri"/>
                        </a:rPr>
                        <a:t>müteakip</a:t>
                      </a:r>
                      <a:r>
                        <a:rPr sz="700" spc="315" dirty="0">
                          <a:latin typeface="Calibri"/>
                          <a:cs typeface="Calibri"/>
                        </a:rPr>
                        <a:t> </a:t>
                      </a:r>
                      <a:r>
                        <a:rPr sz="700" spc="-10" dirty="0">
                          <a:latin typeface="Calibri"/>
                          <a:cs typeface="Calibri"/>
                        </a:rPr>
                        <a:t>denetim</a:t>
                      </a:r>
                      <a:r>
                        <a:rPr sz="700" spc="500" dirty="0">
                          <a:latin typeface="Calibri"/>
                          <a:cs typeface="Calibri"/>
                        </a:rPr>
                        <a:t> </a:t>
                      </a:r>
                      <a:r>
                        <a:rPr sz="700" spc="-10" dirty="0">
                          <a:latin typeface="Calibri"/>
                          <a:cs typeface="Calibri"/>
                        </a:rPr>
                        <a:t>birimine</a:t>
                      </a:r>
                      <a:r>
                        <a:rPr sz="700" spc="10" dirty="0">
                          <a:latin typeface="Calibri"/>
                          <a:cs typeface="Calibri"/>
                        </a:rPr>
                        <a:t> </a:t>
                      </a:r>
                      <a:r>
                        <a:rPr sz="700" dirty="0">
                          <a:latin typeface="Calibri"/>
                          <a:cs typeface="Calibri"/>
                        </a:rPr>
                        <a:t>iletilir</a:t>
                      </a:r>
                      <a:r>
                        <a:rPr sz="700" spc="10" dirty="0">
                          <a:latin typeface="Calibri"/>
                          <a:cs typeface="Calibri"/>
                        </a:rPr>
                        <a:t> </a:t>
                      </a:r>
                      <a:r>
                        <a:rPr sz="700" dirty="0">
                          <a:latin typeface="Calibri"/>
                          <a:cs typeface="Calibri"/>
                        </a:rPr>
                        <a:t>ve</a:t>
                      </a:r>
                      <a:r>
                        <a:rPr sz="700" spc="15" dirty="0">
                          <a:latin typeface="Calibri"/>
                          <a:cs typeface="Calibri"/>
                        </a:rPr>
                        <a:t> </a:t>
                      </a:r>
                      <a:r>
                        <a:rPr sz="700" spc="-10" dirty="0">
                          <a:latin typeface="Calibri"/>
                          <a:cs typeface="Calibri"/>
                        </a:rPr>
                        <a:t>başvurular</a:t>
                      </a:r>
                      <a:r>
                        <a:rPr sz="700" spc="15" dirty="0">
                          <a:latin typeface="Calibri"/>
                          <a:cs typeface="Calibri"/>
                        </a:rPr>
                        <a:t> </a:t>
                      </a:r>
                      <a:r>
                        <a:rPr sz="700" spc="-10" dirty="0">
                          <a:latin typeface="Calibri"/>
                          <a:cs typeface="Calibri"/>
                        </a:rPr>
                        <a:t>sonuçlan-dırılır.</a:t>
                      </a:r>
                      <a:endParaRPr sz="700" dirty="0">
                        <a:latin typeface="Calibri"/>
                        <a:cs typeface="Calibri"/>
                      </a:endParaRPr>
                    </a:p>
                  </a:txBody>
                  <a:tcPr marL="0" marR="0" marT="1669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460655">
                <a:tc>
                  <a:txBody>
                    <a:bodyPr/>
                    <a:lstStyle/>
                    <a:p>
                      <a:pPr marL="68580" marR="1320165">
                        <a:lnSpc>
                          <a:spcPts val="969"/>
                        </a:lnSpc>
                      </a:pPr>
                      <a:r>
                        <a:rPr sz="1100" b="1" spc="-10" dirty="0">
                          <a:solidFill>
                            <a:srgbClr val="221F1F"/>
                          </a:solidFill>
                          <a:latin typeface="Calibri"/>
                          <a:cs typeface="Calibri"/>
                        </a:rPr>
                        <a:t>Kapsam</a:t>
                      </a:r>
                      <a:r>
                        <a:rPr sz="1100" b="1" spc="-35" dirty="0">
                          <a:solidFill>
                            <a:srgbClr val="221F1F"/>
                          </a:solidFill>
                          <a:latin typeface="Calibri"/>
                          <a:cs typeface="Calibri"/>
                        </a:rPr>
                        <a:t> </a:t>
                      </a:r>
                      <a:r>
                        <a:rPr sz="1100" b="1" spc="-20" dirty="0">
                          <a:solidFill>
                            <a:srgbClr val="221F1F"/>
                          </a:solidFill>
                          <a:latin typeface="Calibri"/>
                          <a:cs typeface="Calibri"/>
                        </a:rPr>
                        <a:t>dışı</a:t>
                      </a:r>
                      <a:r>
                        <a:rPr sz="1100" b="1" spc="500" dirty="0">
                          <a:solidFill>
                            <a:srgbClr val="221F1F"/>
                          </a:solidFill>
                          <a:latin typeface="Calibri"/>
                          <a:cs typeface="Calibri"/>
                        </a:rPr>
                        <a:t> </a:t>
                      </a:r>
                      <a:r>
                        <a:rPr sz="1100" b="1" spc="-10" dirty="0">
                          <a:solidFill>
                            <a:srgbClr val="221F1F"/>
                          </a:solidFill>
                          <a:latin typeface="Calibri"/>
                          <a:cs typeface="Calibri"/>
                        </a:rPr>
                        <a:t>MADDE</a:t>
                      </a:r>
                      <a:r>
                        <a:rPr sz="1100" b="1" spc="-20" dirty="0">
                          <a:solidFill>
                            <a:srgbClr val="221F1F"/>
                          </a:solidFill>
                          <a:latin typeface="Calibri"/>
                          <a:cs typeface="Calibri"/>
                        </a:rPr>
                        <a:t> </a:t>
                      </a:r>
                      <a:r>
                        <a:rPr sz="1100" b="1" spc="-50" dirty="0">
                          <a:solidFill>
                            <a:srgbClr val="221F1F"/>
                          </a:solidFill>
                          <a:latin typeface="Calibri"/>
                          <a:cs typeface="Calibri"/>
                        </a:rPr>
                        <a:t>7</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69875">
                        <a:lnSpc>
                          <a:spcPts val="969"/>
                        </a:lnSpc>
                      </a:pPr>
                      <a:r>
                        <a:rPr sz="700" dirty="0">
                          <a:latin typeface="Calibri"/>
                          <a:cs typeface="Calibri"/>
                        </a:rPr>
                        <a:t>(2)</a:t>
                      </a:r>
                      <a:r>
                        <a:rPr sz="700" spc="-5" dirty="0">
                          <a:latin typeface="Calibri"/>
                          <a:cs typeface="Calibri"/>
                        </a:rPr>
                        <a:t> </a:t>
                      </a:r>
                      <a:r>
                        <a:rPr sz="700" dirty="0">
                          <a:latin typeface="Calibri"/>
                          <a:cs typeface="Calibri"/>
                        </a:rPr>
                        <a:t>İlgili</a:t>
                      </a:r>
                      <a:r>
                        <a:rPr sz="700" spc="-5" dirty="0">
                          <a:latin typeface="Calibri"/>
                          <a:cs typeface="Calibri"/>
                        </a:rPr>
                        <a:t> </a:t>
                      </a:r>
                      <a:r>
                        <a:rPr sz="700" dirty="0">
                          <a:latin typeface="Calibri"/>
                          <a:cs typeface="Calibri"/>
                        </a:rPr>
                        <a:t>gümrük</a:t>
                      </a:r>
                      <a:r>
                        <a:rPr sz="700" spc="-10" dirty="0">
                          <a:latin typeface="Calibri"/>
                          <a:cs typeface="Calibri"/>
                        </a:rPr>
                        <a:t> </a:t>
                      </a:r>
                      <a:r>
                        <a:rPr sz="700" dirty="0">
                          <a:latin typeface="Calibri"/>
                          <a:cs typeface="Calibri"/>
                        </a:rPr>
                        <a:t>idaresi</a:t>
                      </a:r>
                      <a:r>
                        <a:rPr sz="700" spc="10" dirty="0">
                          <a:latin typeface="Calibri"/>
                          <a:cs typeface="Calibri"/>
                        </a:rPr>
                        <a:t> </a:t>
                      </a:r>
                      <a:r>
                        <a:rPr sz="700" spc="-10" dirty="0">
                          <a:latin typeface="Calibri"/>
                          <a:cs typeface="Calibri"/>
                        </a:rPr>
                        <a:t>tarafından</a:t>
                      </a:r>
                      <a:r>
                        <a:rPr sz="700" dirty="0">
                          <a:latin typeface="Calibri"/>
                          <a:cs typeface="Calibri"/>
                        </a:rPr>
                        <a:t> başvuru</a:t>
                      </a:r>
                      <a:r>
                        <a:rPr sz="700" spc="-5" dirty="0">
                          <a:latin typeface="Calibri"/>
                          <a:cs typeface="Calibri"/>
                        </a:rPr>
                        <a:t> </a:t>
                      </a:r>
                      <a:r>
                        <a:rPr sz="700" spc="-10" dirty="0">
                          <a:latin typeface="Calibri"/>
                          <a:cs typeface="Calibri"/>
                        </a:rPr>
                        <a:t>konusu</a:t>
                      </a:r>
                      <a:r>
                        <a:rPr sz="700" dirty="0">
                          <a:latin typeface="Calibri"/>
                          <a:cs typeface="Calibri"/>
                        </a:rPr>
                        <a:t> </a:t>
                      </a:r>
                      <a:r>
                        <a:rPr sz="700" spc="-10" dirty="0">
                          <a:latin typeface="Calibri"/>
                          <a:cs typeface="Calibri"/>
                        </a:rPr>
                        <a:t>ithalat</a:t>
                      </a:r>
                      <a:r>
                        <a:rPr sz="700" spc="-5" dirty="0">
                          <a:latin typeface="Calibri"/>
                          <a:cs typeface="Calibri"/>
                        </a:rPr>
                        <a:t> </a:t>
                      </a:r>
                      <a:r>
                        <a:rPr sz="700" spc="-10" dirty="0">
                          <a:latin typeface="Calibri"/>
                          <a:cs typeface="Calibri"/>
                        </a:rPr>
                        <a:t>partisinin</a:t>
                      </a:r>
                      <a:r>
                        <a:rPr sz="700" spc="-5" dirty="0">
                          <a:latin typeface="Calibri"/>
                          <a:cs typeface="Calibri"/>
                        </a:rPr>
                        <a:t> </a:t>
                      </a:r>
                      <a:r>
                        <a:rPr sz="700" spc="-25" dirty="0">
                          <a:latin typeface="Calibri"/>
                          <a:cs typeface="Calibri"/>
                        </a:rPr>
                        <a:t>bu</a:t>
                      </a:r>
                      <a:r>
                        <a:rPr sz="700" spc="500" dirty="0">
                          <a:latin typeface="Calibri"/>
                          <a:cs typeface="Calibri"/>
                        </a:rPr>
                        <a:t> </a:t>
                      </a:r>
                      <a:r>
                        <a:rPr sz="700" dirty="0">
                          <a:latin typeface="Calibri"/>
                          <a:cs typeface="Calibri"/>
                        </a:rPr>
                        <a:t>Tebliğ</a:t>
                      </a:r>
                      <a:r>
                        <a:rPr sz="700" spc="10" dirty="0">
                          <a:latin typeface="Calibri"/>
                          <a:cs typeface="Calibri"/>
                        </a:rPr>
                        <a:t> </a:t>
                      </a:r>
                      <a:r>
                        <a:rPr sz="700" spc="-10" dirty="0">
                          <a:latin typeface="Calibri"/>
                          <a:cs typeface="Calibri"/>
                        </a:rPr>
                        <a:t>kapsamında</a:t>
                      </a:r>
                      <a:r>
                        <a:rPr sz="700" spc="10" dirty="0">
                          <a:latin typeface="Calibri"/>
                          <a:cs typeface="Calibri"/>
                        </a:rPr>
                        <a:t> </a:t>
                      </a:r>
                      <a:r>
                        <a:rPr sz="700" dirty="0">
                          <a:latin typeface="Calibri"/>
                          <a:cs typeface="Calibri"/>
                        </a:rPr>
                        <a:t>yer</a:t>
                      </a:r>
                      <a:r>
                        <a:rPr sz="700" spc="5" dirty="0">
                          <a:latin typeface="Calibri"/>
                          <a:cs typeface="Calibri"/>
                        </a:rPr>
                        <a:t> </a:t>
                      </a:r>
                      <a:r>
                        <a:rPr sz="700" spc="-10" dirty="0">
                          <a:latin typeface="Calibri"/>
                          <a:cs typeface="Calibri"/>
                        </a:rPr>
                        <a:t>aldığına</a:t>
                      </a:r>
                      <a:r>
                        <a:rPr sz="700" spc="5" dirty="0">
                          <a:latin typeface="Calibri"/>
                          <a:cs typeface="Calibri"/>
                        </a:rPr>
                        <a:t> </a:t>
                      </a:r>
                      <a:r>
                        <a:rPr sz="700" dirty="0">
                          <a:latin typeface="Calibri"/>
                          <a:cs typeface="Calibri"/>
                        </a:rPr>
                        <a:t>karar</a:t>
                      </a:r>
                      <a:r>
                        <a:rPr sz="700" spc="20" dirty="0">
                          <a:latin typeface="Calibri"/>
                          <a:cs typeface="Calibri"/>
                        </a:rPr>
                        <a:t> </a:t>
                      </a:r>
                      <a:r>
                        <a:rPr sz="700" spc="-10" dirty="0">
                          <a:latin typeface="Calibri"/>
                          <a:cs typeface="Calibri"/>
                        </a:rPr>
                        <a:t>verilmesi</a:t>
                      </a:r>
                      <a:r>
                        <a:rPr sz="700" spc="5" dirty="0">
                          <a:latin typeface="Calibri"/>
                          <a:cs typeface="Calibri"/>
                        </a:rPr>
                        <a:t> </a:t>
                      </a:r>
                      <a:r>
                        <a:rPr sz="700" spc="-10" dirty="0">
                          <a:latin typeface="Calibri"/>
                          <a:cs typeface="Calibri"/>
                        </a:rPr>
                        <a:t>durumunda,</a:t>
                      </a:r>
                      <a:r>
                        <a:rPr sz="700" spc="15" dirty="0">
                          <a:latin typeface="Calibri"/>
                          <a:cs typeface="Calibri"/>
                        </a:rPr>
                        <a:t> </a:t>
                      </a:r>
                      <a:r>
                        <a:rPr sz="700" spc="-10" dirty="0">
                          <a:latin typeface="Calibri"/>
                          <a:cs typeface="Calibri"/>
                        </a:rPr>
                        <a:t>kapsam</a:t>
                      </a:r>
                      <a:endParaRPr sz="700">
                        <a:latin typeface="Calibri"/>
                        <a:cs typeface="Calibri"/>
                      </a:endParaRPr>
                    </a:p>
                    <a:p>
                      <a:pPr marL="67945" marR="181610">
                        <a:lnSpc>
                          <a:spcPts val="969"/>
                        </a:lnSpc>
                      </a:pPr>
                      <a:r>
                        <a:rPr sz="700" spc="-10" dirty="0">
                          <a:latin typeface="Calibri"/>
                          <a:cs typeface="Calibri"/>
                        </a:rPr>
                        <a:t>değerlendirmesi</a:t>
                      </a:r>
                      <a:r>
                        <a:rPr sz="700" spc="10" dirty="0">
                          <a:latin typeface="Calibri"/>
                          <a:cs typeface="Calibri"/>
                        </a:rPr>
                        <a:t> </a:t>
                      </a:r>
                      <a:r>
                        <a:rPr sz="700" dirty="0">
                          <a:latin typeface="Calibri"/>
                          <a:cs typeface="Calibri"/>
                        </a:rPr>
                        <a:t>ilgili</a:t>
                      </a:r>
                      <a:r>
                        <a:rPr sz="700" spc="10" dirty="0">
                          <a:latin typeface="Calibri"/>
                          <a:cs typeface="Calibri"/>
                        </a:rPr>
                        <a:t> </a:t>
                      </a:r>
                      <a:r>
                        <a:rPr sz="700" dirty="0">
                          <a:latin typeface="Calibri"/>
                          <a:cs typeface="Calibri"/>
                        </a:rPr>
                        <a:t>denetim</a:t>
                      </a:r>
                      <a:r>
                        <a:rPr sz="700" spc="20" dirty="0">
                          <a:latin typeface="Calibri"/>
                          <a:cs typeface="Calibri"/>
                        </a:rPr>
                        <a:t> </a:t>
                      </a:r>
                      <a:r>
                        <a:rPr sz="700" spc="-10" dirty="0">
                          <a:latin typeface="Calibri"/>
                          <a:cs typeface="Calibri"/>
                        </a:rPr>
                        <a:t>biriminin</a:t>
                      </a:r>
                      <a:r>
                        <a:rPr sz="700" spc="15" dirty="0">
                          <a:latin typeface="Calibri"/>
                          <a:cs typeface="Calibri"/>
                        </a:rPr>
                        <a:t> </a:t>
                      </a:r>
                      <a:r>
                        <a:rPr sz="700" dirty="0">
                          <a:latin typeface="Calibri"/>
                          <a:cs typeface="Calibri"/>
                        </a:rPr>
                        <a:t>teknik</a:t>
                      </a:r>
                      <a:r>
                        <a:rPr sz="700" spc="10" dirty="0">
                          <a:latin typeface="Calibri"/>
                          <a:cs typeface="Calibri"/>
                        </a:rPr>
                        <a:t> </a:t>
                      </a:r>
                      <a:r>
                        <a:rPr sz="700" spc="-10" dirty="0">
                          <a:latin typeface="Calibri"/>
                          <a:cs typeface="Calibri"/>
                        </a:rPr>
                        <a:t>incelemesi</a:t>
                      </a:r>
                      <a:r>
                        <a:rPr sz="700" spc="10" dirty="0">
                          <a:latin typeface="Calibri"/>
                          <a:cs typeface="Calibri"/>
                        </a:rPr>
                        <a:t> </a:t>
                      </a:r>
                      <a:r>
                        <a:rPr sz="700" spc="-10" dirty="0">
                          <a:latin typeface="Calibri"/>
                          <a:cs typeface="Calibri"/>
                        </a:rPr>
                        <a:t>neticesinde</a:t>
                      </a:r>
                      <a:r>
                        <a:rPr sz="700" spc="10" dirty="0">
                          <a:latin typeface="Calibri"/>
                          <a:cs typeface="Calibri"/>
                        </a:rPr>
                        <a:t> </a:t>
                      </a:r>
                      <a:r>
                        <a:rPr sz="700" spc="-25" dirty="0">
                          <a:latin typeface="Calibri"/>
                          <a:cs typeface="Calibri"/>
                        </a:rPr>
                        <a:t>de</a:t>
                      </a:r>
                      <a:r>
                        <a:rPr sz="700" spc="500" dirty="0">
                          <a:latin typeface="Calibri"/>
                          <a:cs typeface="Calibri"/>
                        </a:rPr>
                        <a:t> </a:t>
                      </a:r>
                      <a:r>
                        <a:rPr sz="700" spc="-10" dirty="0">
                          <a:latin typeface="Calibri"/>
                          <a:cs typeface="Calibri"/>
                        </a:rPr>
                        <a:t>belirlenebilir.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679466">
                <a:tc>
                  <a:txBody>
                    <a:bodyPr/>
                    <a:lstStyle/>
                    <a:p>
                      <a:pPr marL="68580" marR="233679">
                        <a:lnSpc>
                          <a:spcPts val="969"/>
                        </a:lnSpc>
                      </a:pPr>
                      <a:r>
                        <a:rPr sz="1100" b="1" dirty="0">
                          <a:latin typeface="Calibri"/>
                          <a:cs typeface="Calibri"/>
                        </a:rPr>
                        <a:t>Firma</a:t>
                      </a:r>
                      <a:r>
                        <a:rPr sz="1100" b="1" spc="-10" dirty="0">
                          <a:latin typeface="Calibri"/>
                          <a:cs typeface="Calibri"/>
                        </a:rPr>
                        <a:t> kullanıcısına </a:t>
                      </a:r>
                      <a:r>
                        <a:rPr sz="1100" b="1" dirty="0">
                          <a:latin typeface="Calibri"/>
                          <a:cs typeface="Calibri"/>
                        </a:rPr>
                        <a:t>yapılan</a:t>
                      </a:r>
                      <a:r>
                        <a:rPr sz="1100" b="1" spc="-10" dirty="0">
                          <a:latin typeface="Calibri"/>
                          <a:cs typeface="Calibri"/>
                        </a:rPr>
                        <a:t> bildirimler</a:t>
                      </a:r>
                      <a:r>
                        <a:rPr sz="1100" b="1" spc="500" dirty="0">
                          <a:latin typeface="Calibri"/>
                          <a:cs typeface="Calibri"/>
                        </a:rPr>
                        <a:t> </a:t>
                      </a:r>
                      <a:r>
                        <a:rPr sz="1100" b="1" dirty="0">
                          <a:latin typeface="Calibri"/>
                          <a:cs typeface="Calibri"/>
                        </a:rPr>
                        <a:t>MADDE</a:t>
                      </a:r>
                      <a:r>
                        <a:rPr sz="1100" b="1" spc="-10" dirty="0">
                          <a:latin typeface="Calibri"/>
                          <a:cs typeface="Calibri"/>
                        </a:rPr>
                        <a:t> </a:t>
                      </a:r>
                      <a:r>
                        <a:rPr sz="1100" b="1" spc="-25" dirty="0">
                          <a:latin typeface="Calibri"/>
                          <a:cs typeface="Calibri"/>
                        </a:rPr>
                        <a:t>11</a:t>
                      </a:r>
                      <a:endParaRPr sz="11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45415">
                        <a:lnSpc>
                          <a:spcPts val="969"/>
                        </a:lnSpc>
                      </a:pPr>
                      <a:r>
                        <a:rPr sz="700" dirty="0">
                          <a:latin typeface="Calibri"/>
                          <a:cs typeface="Calibri"/>
                        </a:rPr>
                        <a:t>(2)</a:t>
                      </a:r>
                      <a:r>
                        <a:rPr sz="700" spc="-10" dirty="0">
                          <a:latin typeface="Calibri"/>
                          <a:cs typeface="Calibri"/>
                        </a:rPr>
                        <a:t> </a:t>
                      </a:r>
                      <a:r>
                        <a:rPr sz="700" dirty="0">
                          <a:latin typeface="Calibri"/>
                          <a:cs typeface="Calibri"/>
                        </a:rPr>
                        <a:t>Denetim sürecine</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sonucuna</a:t>
                      </a:r>
                      <a:r>
                        <a:rPr sz="700" spc="-5" dirty="0">
                          <a:latin typeface="Calibri"/>
                          <a:cs typeface="Calibri"/>
                        </a:rPr>
                        <a:t> </a:t>
                      </a:r>
                      <a:r>
                        <a:rPr sz="700" dirty="0">
                          <a:latin typeface="Calibri"/>
                          <a:cs typeface="Calibri"/>
                        </a:rPr>
                        <a:t>ilişkin</a:t>
                      </a:r>
                      <a:r>
                        <a:rPr sz="700" spc="-10" dirty="0">
                          <a:latin typeface="Calibri"/>
                          <a:cs typeface="Calibri"/>
                        </a:rPr>
                        <a:t> bildirimler,</a:t>
                      </a:r>
                      <a:r>
                        <a:rPr sz="700" dirty="0">
                          <a:latin typeface="Calibri"/>
                          <a:cs typeface="Calibri"/>
                        </a:rPr>
                        <a:t> Dış</a:t>
                      </a:r>
                      <a:r>
                        <a:rPr sz="700" spc="-5" dirty="0">
                          <a:latin typeface="Calibri"/>
                          <a:cs typeface="Calibri"/>
                        </a:rPr>
                        <a:t> </a:t>
                      </a:r>
                      <a:r>
                        <a:rPr sz="700" dirty="0">
                          <a:latin typeface="Calibri"/>
                          <a:cs typeface="Calibri"/>
                        </a:rPr>
                        <a:t>Ticarette</a:t>
                      </a:r>
                      <a:r>
                        <a:rPr sz="700" spc="-10" dirty="0">
                          <a:latin typeface="Calibri"/>
                          <a:cs typeface="Calibri"/>
                        </a:rPr>
                        <a:t> </a:t>
                      </a:r>
                      <a:r>
                        <a:rPr sz="700" spc="-20" dirty="0">
                          <a:latin typeface="Calibri"/>
                          <a:cs typeface="Calibri"/>
                        </a:rPr>
                        <a:t>Risk</a:t>
                      </a:r>
                      <a:r>
                        <a:rPr sz="700" spc="500" dirty="0">
                          <a:latin typeface="Calibri"/>
                          <a:cs typeface="Calibri"/>
                        </a:rPr>
                        <a:t> </a:t>
                      </a:r>
                      <a:r>
                        <a:rPr sz="700" dirty="0">
                          <a:latin typeface="Calibri"/>
                          <a:cs typeface="Calibri"/>
                        </a:rPr>
                        <a:t>Esaslı</a:t>
                      </a:r>
                      <a:r>
                        <a:rPr sz="700" spc="-10" dirty="0">
                          <a:latin typeface="Calibri"/>
                          <a:cs typeface="Calibri"/>
                        </a:rPr>
                        <a:t> Kontrol</a:t>
                      </a:r>
                      <a:r>
                        <a:rPr sz="700" spc="-5" dirty="0">
                          <a:latin typeface="Calibri"/>
                          <a:cs typeface="Calibri"/>
                        </a:rPr>
                        <a:t> </a:t>
                      </a:r>
                      <a:r>
                        <a:rPr sz="700" dirty="0">
                          <a:latin typeface="Calibri"/>
                          <a:cs typeface="Calibri"/>
                        </a:rPr>
                        <a:t>Sistemi</a:t>
                      </a:r>
                      <a:r>
                        <a:rPr sz="700" spc="-10" dirty="0">
                          <a:latin typeface="Calibri"/>
                          <a:cs typeface="Calibri"/>
                        </a:rPr>
                        <a:t> Tebliği</a:t>
                      </a:r>
                      <a:r>
                        <a:rPr sz="700" spc="-5" dirty="0">
                          <a:latin typeface="Calibri"/>
                          <a:cs typeface="Calibri"/>
                        </a:rPr>
                        <a:t> </a:t>
                      </a:r>
                      <a:r>
                        <a:rPr sz="700" dirty="0">
                          <a:latin typeface="Calibri"/>
                          <a:cs typeface="Calibri"/>
                        </a:rPr>
                        <a:t>(Ürün</a:t>
                      </a:r>
                      <a:r>
                        <a:rPr sz="700" spc="-5" dirty="0">
                          <a:latin typeface="Calibri"/>
                          <a:cs typeface="Calibri"/>
                        </a:rPr>
                        <a:t> </a:t>
                      </a:r>
                      <a:r>
                        <a:rPr sz="700" spc="-10" dirty="0">
                          <a:latin typeface="Calibri"/>
                          <a:cs typeface="Calibri"/>
                        </a:rPr>
                        <a:t>Güvenliği</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Denetimi: 2011/53)’nin </a:t>
                      </a:r>
                      <a:r>
                        <a:rPr sz="700" spc="-50" dirty="0">
                          <a:latin typeface="Calibri"/>
                          <a:cs typeface="Calibri"/>
                        </a:rPr>
                        <a:t>6</a:t>
                      </a:r>
                      <a:endParaRPr sz="700">
                        <a:latin typeface="Calibri"/>
                        <a:cs typeface="Calibri"/>
                      </a:endParaRPr>
                    </a:p>
                    <a:p>
                      <a:pPr marL="67945" marR="260985">
                        <a:lnSpc>
                          <a:spcPts val="969"/>
                        </a:lnSpc>
                        <a:spcBef>
                          <a:spcPts val="20"/>
                        </a:spcBef>
                      </a:pPr>
                      <a:r>
                        <a:rPr sz="700" dirty="0">
                          <a:latin typeface="Calibri"/>
                          <a:cs typeface="Calibri"/>
                        </a:rPr>
                        <a:t>ncı</a:t>
                      </a:r>
                      <a:r>
                        <a:rPr sz="700" spc="15" dirty="0">
                          <a:latin typeface="Calibri"/>
                          <a:cs typeface="Calibri"/>
                        </a:rPr>
                        <a:t> </a:t>
                      </a:r>
                      <a:r>
                        <a:rPr sz="700" spc="-10" dirty="0">
                          <a:latin typeface="Calibri"/>
                          <a:cs typeface="Calibri"/>
                        </a:rPr>
                        <a:t>maddesi</a:t>
                      </a:r>
                      <a:r>
                        <a:rPr sz="700" spc="20" dirty="0">
                          <a:latin typeface="Calibri"/>
                          <a:cs typeface="Calibri"/>
                        </a:rPr>
                        <a:t> </a:t>
                      </a:r>
                      <a:r>
                        <a:rPr sz="700" spc="-10" dirty="0">
                          <a:latin typeface="Calibri"/>
                          <a:cs typeface="Calibri"/>
                        </a:rPr>
                        <a:t>kapsamında</a:t>
                      </a:r>
                      <a:r>
                        <a:rPr sz="700" spc="25" dirty="0">
                          <a:latin typeface="Calibri"/>
                          <a:cs typeface="Calibri"/>
                        </a:rPr>
                        <a:t> </a:t>
                      </a:r>
                      <a:r>
                        <a:rPr sz="700" spc="-10" dirty="0">
                          <a:latin typeface="Calibri"/>
                          <a:cs typeface="Calibri"/>
                        </a:rPr>
                        <a:t>yapılan</a:t>
                      </a:r>
                      <a:r>
                        <a:rPr sz="700" spc="25" dirty="0">
                          <a:latin typeface="Calibri"/>
                          <a:cs typeface="Calibri"/>
                        </a:rPr>
                        <a:t> </a:t>
                      </a:r>
                      <a:r>
                        <a:rPr sz="700" spc="-10" dirty="0">
                          <a:latin typeface="Calibri"/>
                          <a:cs typeface="Calibri"/>
                        </a:rPr>
                        <a:t>“Yetkilendirme</a:t>
                      </a:r>
                      <a:r>
                        <a:rPr sz="700" spc="25" dirty="0">
                          <a:latin typeface="Calibri"/>
                          <a:cs typeface="Calibri"/>
                        </a:rPr>
                        <a:t> </a:t>
                      </a:r>
                      <a:r>
                        <a:rPr sz="700" spc="-10" dirty="0">
                          <a:latin typeface="Calibri"/>
                          <a:cs typeface="Calibri"/>
                        </a:rPr>
                        <a:t>Başvuruları”</a:t>
                      </a:r>
                      <a:r>
                        <a:rPr sz="700" spc="500" dirty="0">
                          <a:latin typeface="Calibri"/>
                          <a:cs typeface="Calibri"/>
                        </a:rPr>
                        <a:t> </a:t>
                      </a:r>
                      <a:r>
                        <a:rPr sz="700" spc="-10" dirty="0">
                          <a:latin typeface="Calibri"/>
                          <a:cs typeface="Calibri"/>
                        </a:rPr>
                        <a:t>uygulamasında</a:t>
                      </a:r>
                      <a:r>
                        <a:rPr sz="700" spc="10" dirty="0">
                          <a:latin typeface="Calibri"/>
                          <a:cs typeface="Calibri"/>
                        </a:rPr>
                        <a:t> </a:t>
                      </a:r>
                      <a:r>
                        <a:rPr sz="700" spc="-10" dirty="0">
                          <a:latin typeface="Calibri"/>
                          <a:cs typeface="Calibri"/>
                        </a:rPr>
                        <a:t>kullanıcılar</a:t>
                      </a:r>
                      <a:r>
                        <a:rPr sz="700" spc="10" dirty="0">
                          <a:latin typeface="Calibri"/>
                          <a:cs typeface="Calibri"/>
                        </a:rPr>
                        <a:t> </a:t>
                      </a:r>
                      <a:r>
                        <a:rPr sz="700" spc="-10" dirty="0">
                          <a:latin typeface="Calibri"/>
                          <a:cs typeface="Calibri"/>
                        </a:rPr>
                        <a:t>tarafından</a:t>
                      </a:r>
                      <a:r>
                        <a:rPr sz="700" spc="25" dirty="0">
                          <a:latin typeface="Calibri"/>
                          <a:cs typeface="Calibri"/>
                        </a:rPr>
                        <a:t> </a:t>
                      </a:r>
                      <a:r>
                        <a:rPr sz="700" dirty="0">
                          <a:latin typeface="Calibri"/>
                          <a:cs typeface="Calibri"/>
                        </a:rPr>
                        <a:t>beyan</a:t>
                      </a:r>
                      <a:r>
                        <a:rPr sz="700" spc="15" dirty="0">
                          <a:latin typeface="Calibri"/>
                          <a:cs typeface="Calibri"/>
                        </a:rPr>
                        <a:t> </a:t>
                      </a:r>
                      <a:r>
                        <a:rPr sz="700" dirty="0">
                          <a:latin typeface="Calibri"/>
                          <a:cs typeface="Calibri"/>
                        </a:rPr>
                        <a:t>edilen</a:t>
                      </a:r>
                      <a:r>
                        <a:rPr sz="700" spc="25" dirty="0">
                          <a:latin typeface="Calibri"/>
                          <a:cs typeface="Calibri"/>
                        </a:rPr>
                        <a:t> </a:t>
                      </a:r>
                      <a:r>
                        <a:rPr sz="700" spc="-10" dirty="0">
                          <a:latin typeface="Calibri"/>
                          <a:cs typeface="Calibri"/>
                        </a:rPr>
                        <a:t>elektronik</a:t>
                      </a:r>
                      <a:r>
                        <a:rPr sz="700" spc="5" dirty="0">
                          <a:latin typeface="Calibri"/>
                          <a:cs typeface="Calibri"/>
                        </a:rPr>
                        <a:t> </a:t>
                      </a:r>
                      <a:r>
                        <a:rPr sz="700" spc="-20" dirty="0">
                          <a:latin typeface="Calibri"/>
                          <a:cs typeface="Calibri"/>
                        </a:rPr>
                        <a:t>posta</a:t>
                      </a:r>
                      <a:r>
                        <a:rPr sz="700" spc="500" dirty="0">
                          <a:latin typeface="Calibri"/>
                          <a:cs typeface="Calibri"/>
                        </a:rPr>
                        <a:t> </a:t>
                      </a:r>
                      <a:r>
                        <a:rPr sz="700" spc="-10" dirty="0">
                          <a:latin typeface="Calibri"/>
                          <a:cs typeface="Calibri"/>
                        </a:rPr>
                        <a:t>adresine</a:t>
                      </a:r>
                      <a:r>
                        <a:rPr sz="700" spc="20" dirty="0">
                          <a:latin typeface="Calibri"/>
                          <a:cs typeface="Calibri"/>
                        </a:rPr>
                        <a:t> </a:t>
                      </a:r>
                      <a:r>
                        <a:rPr sz="700" dirty="0">
                          <a:latin typeface="Calibri"/>
                          <a:cs typeface="Calibri"/>
                        </a:rPr>
                        <a:t>iletilir.</a:t>
                      </a:r>
                      <a:r>
                        <a:rPr sz="700" spc="25" dirty="0">
                          <a:latin typeface="Calibri"/>
                          <a:cs typeface="Calibri"/>
                        </a:rPr>
                        <a:t> </a:t>
                      </a:r>
                      <a:r>
                        <a:rPr sz="700" spc="-10" dirty="0">
                          <a:latin typeface="Calibri"/>
                          <a:cs typeface="Calibri"/>
                        </a:rPr>
                        <a:t>Kullanıcıya</a:t>
                      </a:r>
                      <a:r>
                        <a:rPr sz="700" spc="20" dirty="0">
                          <a:latin typeface="Calibri"/>
                          <a:cs typeface="Calibri"/>
                        </a:rPr>
                        <a:t> </a:t>
                      </a:r>
                      <a:r>
                        <a:rPr sz="700" spc="-10" dirty="0">
                          <a:latin typeface="Calibri"/>
                          <a:cs typeface="Calibri"/>
                        </a:rPr>
                        <a:t>ulaşmayan</a:t>
                      </a:r>
                      <a:r>
                        <a:rPr sz="700" spc="20" dirty="0">
                          <a:latin typeface="Calibri"/>
                          <a:cs typeface="Calibri"/>
                        </a:rPr>
                        <a:t> </a:t>
                      </a:r>
                      <a:r>
                        <a:rPr sz="700" spc="-10" dirty="0">
                          <a:latin typeface="Calibri"/>
                          <a:cs typeface="Calibri"/>
                        </a:rPr>
                        <a:t>bildirimlerden</a:t>
                      </a:r>
                      <a:r>
                        <a:rPr sz="700" spc="20" dirty="0">
                          <a:latin typeface="Calibri"/>
                          <a:cs typeface="Calibri"/>
                        </a:rPr>
                        <a:t> </a:t>
                      </a:r>
                      <a:r>
                        <a:rPr sz="700" spc="-10" dirty="0">
                          <a:latin typeface="Calibri"/>
                          <a:cs typeface="Calibri"/>
                        </a:rPr>
                        <a:t>Bakanlık</a:t>
                      </a:r>
                      <a:r>
                        <a:rPr sz="700" spc="15" dirty="0">
                          <a:latin typeface="Calibri"/>
                          <a:cs typeface="Calibri"/>
                        </a:rPr>
                        <a:t> </a:t>
                      </a:r>
                      <a:r>
                        <a:rPr sz="700" spc="-10" dirty="0">
                          <a:latin typeface="Calibri"/>
                          <a:cs typeface="Calibri"/>
                        </a:rPr>
                        <a:t>sorumlu</a:t>
                      </a:r>
                      <a:endParaRPr sz="700">
                        <a:latin typeface="Calibri"/>
                        <a:cs typeface="Calibri"/>
                      </a:endParaRPr>
                    </a:p>
                    <a:p>
                      <a:pPr marL="67945">
                        <a:lnSpc>
                          <a:spcPts val="935"/>
                        </a:lnSpc>
                      </a:pP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54000">
                        <a:lnSpc>
                          <a:spcPts val="969"/>
                        </a:lnSpc>
                      </a:pPr>
                      <a:r>
                        <a:rPr sz="700" dirty="0">
                          <a:latin typeface="Calibri"/>
                          <a:cs typeface="Calibri"/>
                        </a:rPr>
                        <a:t>Denetim</a:t>
                      </a:r>
                      <a:r>
                        <a:rPr sz="700" spc="-15" dirty="0">
                          <a:latin typeface="Calibri"/>
                          <a:cs typeface="Calibri"/>
                        </a:rPr>
                        <a:t> </a:t>
                      </a:r>
                      <a:r>
                        <a:rPr sz="700" dirty="0">
                          <a:latin typeface="Calibri"/>
                          <a:cs typeface="Calibri"/>
                        </a:rPr>
                        <a:t>sürecine</a:t>
                      </a:r>
                      <a:r>
                        <a:rPr sz="700" spc="-15" dirty="0">
                          <a:latin typeface="Calibri"/>
                          <a:cs typeface="Calibri"/>
                        </a:rPr>
                        <a:t> </a:t>
                      </a:r>
                      <a:r>
                        <a:rPr sz="700" dirty="0">
                          <a:latin typeface="Calibri"/>
                          <a:cs typeface="Calibri"/>
                        </a:rPr>
                        <a:t>ve</a:t>
                      </a:r>
                      <a:r>
                        <a:rPr sz="700" spc="-15" dirty="0">
                          <a:latin typeface="Calibri"/>
                          <a:cs typeface="Calibri"/>
                        </a:rPr>
                        <a:t> </a:t>
                      </a:r>
                      <a:r>
                        <a:rPr sz="700" spc="-10" dirty="0">
                          <a:latin typeface="Calibri"/>
                          <a:cs typeface="Calibri"/>
                        </a:rPr>
                        <a:t>sonucuna</a:t>
                      </a:r>
                      <a:r>
                        <a:rPr sz="700" spc="-15" dirty="0">
                          <a:latin typeface="Calibri"/>
                          <a:cs typeface="Calibri"/>
                        </a:rPr>
                        <a:t> </a:t>
                      </a:r>
                      <a:r>
                        <a:rPr sz="700" dirty="0">
                          <a:latin typeface="Calibri"/>
                          <a:cs typeface="Calibri"/>
                        </a:rPr>
                        <a:t>ilişkin</a:t>
                      </a:r>
                      <a:r>
                        <a:rPr sz="700" spc="-5" dirty="0">
                          <a:latin typeface="Calibri"/>
                          <a:cs typeface="Calibri"/>
                        </a:rPr>
                        <a:t> </a:t>
                      </a:r>
                      <a:r>
                        <a:rPr sz="700" spc="-10" dirty="0">
                          <a:latin typeface="Calibri"/>
                          <a:cs typeface="Calibri"/>
                        </a:rPr>
                        <a:t>bildirimler, </a:t>
                      </a:r>
                      <a:r>
                        <a:rPr sz="700" dirty="0">
                          <a:latin typeface="Calibri"/>
                          <a:cs typeface="Calibri"/>
                        </a:rPr>
                        <a:t>Dış</a:t>
                      </a:r>
                      <a:r>
                        <a:rPr sz="700" spc="-15" dirty="0">
                          <a:latin typeface="Calibri"/>
                          <a:cs typeface="Calibri"/>
                        </a:rPr>
                        <a:t> </a:t>
                      </a:r>
                      <a:r>
                        <a:rPr sz="700" dirty="0">
                          <a:latin typeface="Calibri"/>
                          <a:cs typeface="Calibri"/>
                        </a:rPr>
                        <a:t>Ticarette</a:t>
                      </a:r>
                      <a:r>
                        <a:rPr sz="700" spc="-15" dirty="0">
                          <a:latin typeface="Calibri"/>
                          <a:cs typeface="Calibri"/>
                        </a:rPr>
                        <a:t> </a:t>
                      </a:r>
                      <a:r>
                        <a:rPr sz="700" dirty="0">
                          <a:latin typeface="Calibri"/>
                          <a:cs typeface="Calibri"/>
                        </a:rPr>
                        <a:t>Risk</a:t>
                      </a:r>
                      <a:r>
                        <a:rPr sz="700" spc="-20" dirty="0">
                          <a:latin typeface="Calibri"/>
                          <a:cs typeface="Calibri"/>
                        </a:rPr>
                        <a:t> </a:t>
                      </a:r>
                      <a:r>
                        <a:rPr sz="700" dirty="0">
                          <a:latin typeface="Calibri"/>
                          <a:cs typeface="Calibri"/>
                        </a:rPr>
                        <a:t>Esaslı</a:t>
                      </a:r>
                      <a:r>
                        <a:rPr sz="700" spc="-20" dirty="0">
                          <a:latin typeface="Calibri"/>
                          <a:cs typeface="Calibri"/>
                        </a:rPr>
                        <a:t> </a:t>
                      </a:r>
                      <a:r>
                        <a:rPr sz="700" spc="-10" dirty="0">
                          <a:latin typeface="Calibri"/>
                          <a:cs typeface="Calibri"/>
                        </a:rPr>
                        <a:t>Kontrol</a:t>
                      </a:r>
                      <a:r>
                        <a:rPr sz="700" spc="500" dirty="0">
                          <a:latin typeface="Calibri"/>
                          <a:cs typeface="Calibri"/>
                        </a:rPr>
                        <a:t> </a:t>
                      </a:r>
                      <a:r>
                        <a:rPr sz="700" dirty="0">
                          <a:latin typeface="Calibri"/>
                          <a:cs typeface="Calibri"/>
                        </a:rPr>
                        <a:t>Sistemi</a:t>
                      </a:r>
                      <a:r>
                        <a:rPr sz="700" spc="-20" dirty="0">
                          <a:latin typeface="Calibri"/>
                          <a:cs typeface="Calibri"/>
                        </a:rPr>
                        <a:t> </a:t>
                      </a:r>
                      <a:r>
                        <a:rPr sz="700" spc="-10" dirty="0">
                          <a:latin typeface="Calibri"/>
                          <a:cs typeface="Calibri"/>
                        </a:rPr>
                        <a:t>Hakkında </a:t>
                      </a:r>
                      <a:r>
                        <a:rPr sz="700" dirty="0">
                          <a:latin typeface="Calibri"/>
                          <a:cs typeface="Calibri"/>
                        </a:rPr>
                        <a:t>Tebliğ</a:t>
                      </a:r>
                      <a:r>
                        <a:rPr sz="700" spc="-10" dirty="0">
                          <a:latin typeface="Calibri"/>
                          <a:cs typeface="Calibri"/>
                        </a:rPr>
                        <a:t> </a:t>
                      </a:r>
                      <a:r>
                        <a:rPr sz="700" dirty="0">
                          <a:latin typeface="Calibri"/>
                          <a:cs typeface="Calibri"/>
                        </a:rPr>
                        <a:t>(Ürün</a:t>
                      </a:r>
                      <a:r>
                        <a:rPr sz="700" spc="-10" dirty="0">
                          <a:latin typeface="Calibri"/>
                          <a:cs typeface="Calibri"/>
                        </a:rPr>
                        <a:t> Güvenliği</a:t>
                      </a:r>
                      <a:r>
                        <a:rPr sz="700" spc="-15"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Denetimi:</a:t>
                      </a:r>
                      <a:r>
                        <a:rPr sz="700" spc="-5" dirty="0">
                          <a:latin typeface="Calibri"/>
                          <a:cs typeface="Calibri"/>
                        </a:rPr>
                        <a:t> </a:t>
                      </a:r>
                      <a:r>
                        <a:rPr sz="700" dirty="0">
                          <a:latin typeface="Calibri"/>
                          <a:cs typeface="Calibri"/>
                        </a:rPr>
                        <a:t>2025/28)'inin</a:t>
                      </a:r>
                      <a:r>
                        <a:rPr sz="700" spc="-10" dirty="0">
                          <a:latin typeface="Calibri"/>
                          <a:cs typeface="Calibri"/>
                        </a:rPr>
                        <a:t> </a:t>
                      </a:r>
                      <a:r>
                        <a:rPr sz="700" dirty="0">
                          <a:latin typeface="Calibri"/>
                          <a:cs typeface="Calibri"/>
                        </a:rPr>
                        <a:t>5</a:t>
                      </a:r>
                      <a:r>
                        <a:rPr sz="700" spc="-15" dirty="0">
                          <a:latin typeface="Calibri"/>
                          <a:cs typeface="Calibri"/>
                        </a:rPr>
                        <a:t> </a:t>
                      </a:r>
                      <a:r>
                        <a:rPr sz="700" dirty="0">
                          <a:latin typeface="Calibri"/>
                          <a:cs typeface="Calibri"/>
                        </a:rPr>
                        <a:t>inci </a:t>
                      </a:r>
                      <a:r>
                        <a:rPr sz="700" spc="-10" dirty="0">
                          <a:latin typeface="Calibri"/>
                          <a:cs typeface="Calibri"/>
                        </a:rPr>
                        <a:t>maddesi</a:t>
                      </a:r>
                      <a:endParaRPr sz="700">
                        <a:latin typeface="Calibri"/>
                        <a:cs typeface="Calibri"/>
                      </a:endParaRPr>
                    </a:p>
                    <a:p>
                      <a:pPr marL="67945" marR="249554">
                        <a:lnSpc>
                          <a:spcPts val="969"/>
                        </a:lnSpc>
                        <a:spcBef>
                          <a:spcPts val="20"/>
                        </a:spcBef>
                      </a:pPr>
                      <a:r>
                        <a:rPr sz="700" spc="-10" dirty="0">
                          <a:latin typeface="Calibri"/>
                          <a:cs typeface="Calibri"/>
                        </a:rPr>
                        <a:t>kapsa-</a:t>
                      </a:r>
                      <a:r>
                        <a:rPr sz="700" dirty="0">
                          <a:latin typeface="Calibri"/>
                          <a:cs typeface="Calibri"/>
                        </a:rPr>
                        <a:t>mında</a:t>
                      </a:r>
                      <a:r>
                        <a:rPr sz="700" spc="20" dirty="0">
                          <a:latin typeface="Calibri"/>
                          <a:cs typeface="Calibri"/>
                        </a:rPr>
                        <a:t> </a:t>
                      </a:r>
                      <a:r>
                        <a:rPr sz="700" spc="-10" dirty="0">
                          <a:latin typeface="Calibri"/>
                          <a:cs typeface="Calibri"/>
                        </a:rPr>
                        <a:t>yapılan</a:t>
                      </a:r>
                      <a:r>
                        <a:rPr sz="700" spc="25" dirty="0">
                          <a:latin typeface="Calibri"/>
                          <a:cs typeface="Calibri"/>
                        </a:rPr>
                        <a:t> </a:t>
                      </a:r>
                      <a:r>
                        <a:rPr sz="700" spc="-10" dirty="0">
                          <a:latin typeface="Calibri"/>
                          <a:cs typeface="Calibri"/>
                        </a:rPr>
                        <a:t>"Yetkilendirme</a:t>
                      </a:r>
                      <a:r>
                        <a:rPr sz="700" spc="20" dirty="0">
                          <a:latin typeface="Calibri"/>
                          <a:cs typeface="Calibri"/>
                        </a:rPr>
                        <a:t> </a:t>
                      </a:r>
                      <a:r>
                        <a:rPr sz="700" spc="-10" dirty="0">
                          <a:latin typeface="Calibri"/>
                          <a:cs typeface="Calibri"/>
                        </a:rPr>
                        <a:t>Başvuruları"</a:t>
                      </a:r>
                      <a:r>
                        <a:rPr sz="700" spc="30" dirty="0">
                          <a:latin typeface="Calibri"/>
                          <a:cs typeface="Calibri"/>
                        </a:rPr>
                        <a:t> </a:t>
                      </a:r>
                      <a:r>
                        <a:rPr sz="700" spc="-10" dirty="0">
                          <a:latin typeface="Calibri"/>
                          <a:cs typeface="Calibri"/>
                        </a:rPr>
                        <a:t>uygulamasında</a:t>
                      </a:r>
                      <a:r>
                        <a:rPr sz="700" spc="20" dirty="0">
                          <a:latin typeface="Calibri"/>
                          <a:cs typeface="Calibri"/>
                        </a:rPr>
                        <a:t> </a:t>
                      </a:r>
                      <a:r>
                        <a:rPr sz="700" dirty="0">
                          <a:latin typeface="Calibri"/>
                          <a:cs typeface="Calibri"/>
                        </a:rPr>
                        <a:t>firma</a:t>
                      </a:r>
                      <a:r>
                        <a:rPr sz="700" spc="25" dirty="0">
                          <a:latin typeface="Calibri"/>
                          <a:cs typeface="Calibri"/>
                        </a:rPr>
                        <a:t> </a:t>
                      </a:r>
                      <a:r>
                        <a:rPr sz="700" spc="-10" dirty="0">
                          <a:latin typeface="Calibri"/>
                          <a:cs typeface="Calibri"/>
                        </a:rPr>
                        <a:t>kullanıcıları</a:t>
                      </a:r>
                      <a:r>
                        <a:rPr sz="700" spc="500" dirty="0">
                          <a:latin typeface="Calibri"/>
                          <a:cs typeface="Calibri"/>
                        </a:rPr>
                        <a:t> </a:t>
                      </a:r>
                      <a:r>
                        <a:rPr sz="700" spc="-10" dirty="0">
                          <a:latin typeface="Calibri"/>
                          <a:cs typeface="Calibri"/>
                        </a:rPr>
                        <a:t>tarafından </a:t>
                      </a:r>
                      <a:r>
                        <a:rPr sz="700" dirty="0">
                          <a:latin typeface="Calibri"/>
                          <a:cs typeface="Calibri"/>
                        </a:rPr>
                        <a:t>beyan</a:t>
                      </a:r>
                      <a:r>
                        <a:rPr sz="700" spc="-5" dirty="0">
                          <a:latin typeface="Calibri"/>
                          <a:cs typeface="Calibri"/>
                        </a:rPr>
                        <a:t> </a:t>
                      </a:r>
                      <a:r>
                        <a:rPr sz="700" dirty="0">
                          <a:latin typeface="Calibri"/>
                          <a:cs typeface="Calibri"/>
                        </a:rPr>
                        <a:t>edilen</a:t>
                      </a:r>
                      <a:r>
                        <a:rPr sz="700" spc="-5" dirty="0">
                          <a:latin typeface="Calibri"/>
                          <a:cs typeface="Calibri"/>
                        </a:rPr>
                        <a:t> </a:t>
                      </a:r>
                      <a:r>
                        <a:rPr sz="700" spc="-10" dirty="0">
                          <a:latin typeface="Calibri"/>
                          <a:cs typeface="Calibri"/>
                        </a:rPr>
                        <a:t>elektronik</a:t>
                      </a:r>
                      <a:r>
                        <a:rPr sz="700" spc="-15" dirty="0">
                          <a:latin typeface="Calibri"/>
                          <a:cs typeface="Calibri"/>
                        </a:rPr>
                        <a:t> </a:t>
                      </a:r>
                      <a:r>
                        <a:rPr sz="700" dirty="0">
                          <a:latin typeface="Calibri"/>
                          <a:cs typeface="Calibri"/>
                        </a:rPr>
                        <a:t>posta</a:t>
                      </a:r>
                      <a:r>
                        <a:rPr sz="700" spc="-5" dirty="0">
                          <a:latin typeface="Calibri"/>
                          <a:cs typeface="Calibri"/>
                        </a:rPr>
                        <a:t> </a:t>
                      </a:r>
                      <a:r>
                        <a:rPr sz="700" spc="-10" dirty="0">
                          <a:latin typeface="Calibri"/>
                          <a:cs typeface="Calibri"/>
                        </a:rPr>
                        <a:t>adresine</a:t>
                      </a:r>
                      <a:r>
                        <a:rPr sz="700" spc="5" dirty="0">
                          <a:latin typeface="Calibri"/>
                          <a:cs typeface="Calibri"/>
                        </a:rPr>
                        <a:t> </a:t>
                      </a:r>
                      <a:r>
                        <a:rPr sz="700" dirty="0">
                          <a:latin typeface="Calibri"/>
                          <a:cs typeface="Calibri"/>
                        </a:rPr>
                        <a:t>iletilir.</a:t>
                      </a:r>
                      <a:r>
                        <a:rPr sz="700" spc="-5" dirty="0">
                          <a:latin typeface="Calibri"/>
                          <a:cs typeface="Calibri"/>
                        </a:rPr>
                        <a:t> </a:t>
                      </a:r>
                      <a:r>
                        <a:rPr sz="700" dirty="0">
                          <a:latin typeface="Calibri"/>
                          <a:cs typeface="Calibri"/>
                        </a:rPr>
                        <a:t>Firma</a:t>
                      </a:r>
                      <a:r>
                        <a:rPr sz="700" spc="-5" dirty="0">
                          <a:latin typeface="Calibri"/>
                          <a:cs typeface="Calibri"/>
                        </a:rPr>
                        <a:t> </a:t>
                      </a:r>
                      <a:r>
                        <a:rPr sz="700" spc="-10" dirty="0">
                          <a:latin typeface="Calibri"/>
                          <a:cs typeface="Calibri"/>
                        </a:rPr>
                        <a:t>kullanıcısına</a:t>
                      </a:r>
                      <a:r>
                        <a:rPr sz="700" spc="500" dirty="0">
                          <a:latin typeface="Calibri"/>
                          <a:cs typeface="Calibri"/>
                        </a:rPr>
                        <a:t> </a:t>
                      </a:r>
                      <a:r>
                        <a:rPr sz="700" spc="-10" dirty="0">
                          <a:latin typeface="Calibri"/>
                          <a:cs typeface="Calibri"/>
                        </a:rPr>
                        <a:t>ulaşmayan</a:t>
                      </a:r>
                      <a:r>
                        <a:rPr sz="700" spc="15" dirty="0">
                          <a:latin typeface="Calibri"/>
                          <a:cs typeface="Calibri"/>
                        </a:rPr>
                        <a:t> </a:t>
                      </a:r>
                      <a:r>
                        <a:rPr sz="700" spc="-10" dirty="0">
                          <a:latin typeface="Calibri"/>
                          <a:cs typeface="Calibri"/>
                        </a:rPr>
                        <a:t>bildirimlerden</a:t>
                      </a:r>
                      <a:r>
                        <a:rPr sz="700" spc="35" dirty="0">
                          <a:latin typeface="Calibri"/>
                          <a:cs typeface="Calibri"/>
                        </a:rPr>
                        <a:t> </a:t>
                      </a:r>
                      <a:r>
                        <a:rPr sz="700" spc="-10" dirty="0">
                          <a:latin typeface="Calibri"/>
                          <a:cs typeface="Calibri"/>
                        </a:rPr>
                        <a:t>Bakanlık</a:t>
                      </a:r>
                      <a:r>
                        <a:rPr sz="700" spc="15" dirty="0">
                          <a:latin typeface="Calibri"/>
                          <a:cs typeface="Calibri"/>
                        </a:rPr>
                        <a:t> </a:t>
                      </a:r>
                      <a:r>
                        <a:rPr sz="700" dirty="0">
                          <a:latin typeface="Calibri"/>
                          <a:cs typeface="Calibri"/>
                        </a:rPr>
                        <a:t>sorumlu</a:t>
                      </a:r>
                      <a:r>
                        <a:rPr sz="700" spc="20" dirty="0">
                          <a:latin typeface="Calibri"/>
                          <a:cs typeface="Calibri"/>
                        </a:rPr>
                        <a:t> </a:t>
                      </a:r>
                      <a:r>
                        <a:rPr sz="700" spc="-10" dirty="0">
                          <a:latin typeface="Calibri"/>
                          <a:cs typeface="Calibri"/>
                        </a:rPr>
                        <a:t>değildir.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66604">
                <a:tc>
                  <a:txBody>
                    <a:bodyPr/>
                    <a:lstStyle/>
                    <a:p>
                      <a:pPr marL="518159" marR="146050">
                        <a:lnSpc>
                          <a:spcPts val="1090"/>
                        </a:lnSpc>
                        <a:spcBef>
                          <a:spcPts val="15"/>
                        </a:spcBef>
                      </a:pPr>
                      <a:r>
                        <a:rPr sz="1100" b="1" spc="-20" dirty="0">
                          <a:solidFill>
                            <a:srgbClr val="221F1F"/>
                          </a:solidFill>
                          <a:latin typeface="Calibri"/>
                          <a:cs typeface="Calibri"/>
                        </a:rPr>
                        <a:t>TAREKS</a:t>
                      </a:r>
                      <a:r>
                        <a:rPr sz="1100" b="1" spc="-5" dirty="0">
                          <a:solidFill>
                            <a:srgbClr val="221F1F"/>
                          </a:solidFill>
                          <a:latin typeface="Calibri"/>
                          <a:cs typeface="Calibri"/>
                        </a:rPr>
                        <a:t> </a:t>
                      </a:r>
                      <a:r>
                        <a:rPr sz="1100" b="1" spc="-10" dirty="0">
                          <a:solidFill>
                            <a:srgbClr val="221F1F"/>
                          </a:solidFill>
                          <a:latin typeface="Calibri"/>
                          <a:cs typeface="Calibri"/>
                        </a:rPr>
                        <a:t>referans</a:t>
                      </a:r>
                      <a:r>
                        <a:rPr sz="1100" b="1" spc="-5" dirty="0">
                          <a:solidFill>
                            <a:srgbClr val="221F1F"/>
                          </a:solidFill>
                          <a:latin typeface="Calibri"/>
                          <a:cs typeface="Calibri"/>
                        </a:rPr>
                        <a:t> </a:t>
                      </a:r>
                      <a:r>
                        <a:rPr sz="1100" b="1" spc="-10" dirty="0">
                          <a:solidFill>
                            <a:srgbClr val="221F1F"/>
                          </a:solidFill>
                          <a:latin typeface="Calibri"/>
                          <a:cs typeface="Calibri"/>
                        </a:rPr>
                        <a:t>numarasının</a:t>
                      </a:r>
                      <a:r>
                        <a:rPr sz="1100" b="1" spc="500" dirty="0">
                          <a:solidFill>
                            <a:srgbClr val="221F1F"/>
                          </a:solidFill>
                          <a:latin typeface="Calibri"/>
                          <a:cs typeface="Calibri"/>
                        </a:rPr>
                        <a:t> </a:t>
                      </a:r>
                      <a:r>
                        <a:rPr sz="1100" b="1" spc="-20" dirty="0">
                          <a:solidFill>
                            <a:srgbClr val="221F1F"/>
                          </a:solidFill>
                          <a:latin typeface="Calibri"/>
                          <a:cs typeface="Calibri"/>
                        </a:rPr>
                        <a:t>gümrüklere</a:t>
                      </a:r>
                      <a:r>
                        <a:rPr sz="1100" b="1" spc="65" dirty="0">
                          <a:solidFill>
                            <a:srgbClr val="221F1F"/>
                          </a:solidFill>
                          <a:latin typeface="Calibri"/>
                          <a:cs typeface="Calibri"/>
                        </a:rPr>
                        <a:t> </a:t>
                      </a:r>
                      <a:r>
                        <a:rPr sz="1100" b="1" spc="-10" dirty="0">
                          <a:solidFill>
                            <a:srgbClr val="221F1F"/>
                          </a:solidFill>
                          <a:latin typeface="Calibri"/>
                          <a:cs typeface="Calibri"/>
                        </a:rPr>
                        <a:t>beyanı</a:t>
                      </a:r>
                      <a:endParaRPr sz="11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(3)</a:t>
                      </a:r>
                      <a:r>
                        <a:rPr sz="700" spc="-15" dirty="0">
                          <a:latin typeface="Calibri"/>
                          <a:cs typeface="Calibri"/>
                        </a:rPr>
                        <a:t> </a:t>
                      </a:r>
                      <a:r>
                        <a:rPr sz="700" dirty="0">
                          <a:latin typeface="Calibri"/>
                          <a:cs typeface="Calibri"/>
                        </a:rPr>
                        <a:t>İthalat</a:t>
                      </a:r>
                      <a:r>
                        <a:rPr sz="700" spc="-20" dirty="0">
                          <a:latin typeface="Calibri"/>
                          <a:cs typeface="Calibri"/>
                        </a:rPr>
                        <a:t> </a:t>
                      </a:r>
                      <a:r>
                        <a:rPr sz="700" dirty="0">
                          <a:latin typeface="Calibri"/>
                          <a:cs typeface="Calibri"/>
                        </a:rPr>
                        <a:t>Denetim</a:t>
                      </a:r>
                      <a:r>
                        <a:rPr sz="700" spc="-10" dirty="0">
                          <a:latin typeface="Calibri"/>
                          <a:cs typeface="Calibri"/>
                        </a:rPr>
                        <a:t> </a:t>
                      </a:r>
                      <a:r>
                        <a:rPr sz="700" dirty="0">
                          <a:latin typeface="Calibri"/>
                          <a:cs typeface="Calibri"/>
                        </a:rPr>
                        <a:t>Ön</a:t>
                      </a:r>
                      <a:r>
                        <a:rPr sz="700" spc="-15" dirty="0">
                          <a:latin typeface="Calibri"/>
                          <a:cs typeface="Calibri"/>
                        </a:rPr>
                        <a:t> </a:t>
                      </a:r>
                      <a:r>
                        <a:rPr sz="700" dirty="0">
                          <a:latin typeface="Calibri"/>
                          <a:cs typeface="Calibri"/>
                        </a:rPr>
                        <a:t>İzni</a:t>
                      </a:r>
                      <a:r>
                        <a:rPr sz="700" spc="-15" dirty="0">
                          <a:latin typeface="Calibri"/>
                          <a:cs typeface="Calibri"/>
                        </a:rPr>
                        <a:t> </a:t>
                      </a:r>
                      <a:r>
                        <a:rPr sz="700" spc="-10" dirty="0">
                          <a:latin typeface="Calibri"/>
                          <a:cs typeface="Calibri"/>
                        </a:rPr>
                        <a:t>başvurusu</a:t>
                      </a:r>
                      <a:r>
                        <a:rPr sz="700" spc="-5" dirty="0">
                          <a:latin typeface="Calibri"/>
                          <a:cs typeface="Calibri"/>
                        </a:rPr>
                        <a:t> </a:t>
                      </a:r>
                      <a:r>
                        <a:rPr sz="700" spc="-10" dirty="0">
                          <a:latin typeface="Calibri"/>
                          <a:cs typeface="Calibri"/>
                        </a:rPr>
                        <a:t>kapsam </a:t>
                      </a:r>
                      <a:r>
                        <a:rPr sz="700" dirty="0">
                          <a:latin typeface="Calibri"/>
                          <a:cs typeface="Calibri"/>
                        </a:rPr>
                        <a:t>dışı</a:t>
                      </a:r>
                      <a:r>
                        <a:rPr sz="700" spc="-20" dirty="0">
                          <a:latin typeface="Calibri"/>
                          <a:cs typeface="Calibri"/>
                        </a:rPr>
                        <a:t> </a:t>
                      </a:r>
                      <a:r>
                        <a:rPr sz="700" dirty="0">
                          <a:latin typeface="Calibri"/>
                          <a:cs typeface="Calibri"/>
                        </a:rPr>
                        <a:t>olarak</a:t>
                      </a:r>
                      <a:r>
                        <a:rPr sz="700" spc="-5" dirty="0">
                          <a:latin typeface="Calibri"/>
                          <a:cs typeface="Calibri"/>
                        </a:rPr>
                        <a:t> </a:t>
                      </a:r>
                      <a:r>
                        <a:rPr sz="700" spc="-10" dirty="0">
                          <a:latin typeface="Calibri"/>
                          <a:cs typeface="Calibri"/>
                        </a:rPr>
                        <a:t>sonuçlanan</a:t>
                      </a:r>
                      <a:endParaRPr sz="700" dirty="0">
                        <a:latin typeface="Calibri"/>
                        <a:cs typeface="Calibri"/>
                      </a:endParaRPr>
                    </a:p>
                    <a:p>
                      <a:pPr marL="67945">
                        <a:lnSpc>
                          <a:spcPct val="100000"/>
                        </a:lnSpc>
                        <a:spcBef>
                          <a:spcPts val="25"/>
                        </a:spcBef>
                      </a:pPr>
                      <a:r>
                        <a:rPr sz="700" spc="-10" dirty="0">
                          <a:latin typeface="Calibri"/>
                          <a:cs typeface="Calibri"/>
                        </a:rPr>
                        <a:t>ithalatçı</a:t>
                      </a:r>
                      <a:r>
                        <a:rPr sz="700" spc="30" dirty="0">
                          <a:latin typeface="Calibri"/>
                          <a:cs typeface="Calibri"/>
                        </a:rPr>
                        <a:t> </a:t>
                      </a:r>
                      <a:r>
                        <a:rPr sz="700" spc="-10" dirty="0">
                          <a:latin typeface="Calibri"/>
                          <a:cs typeface="Calibri"/>
                        </a:rPr>
                        <a:t>ürünlerin</a:t>
                      </a:r>
                      <a:r>
                        <a:rPr sz="700" spc="35" dirty="0">
                          <a:latin typeface="Calibri"/>
                          <a:cs typeface="Calibri"/>
                        </a:rPr>
                        <a:t> </a:t>
                      </a:r>
                      <a:r>
                        <a:rPr sz="700" spc="-10" dirty="0">
                          <a:latin typeface="Calibri"/>
                          <a:cs typeface="Calibri"/>
                        </a:rPr>
                        <a:t>ithalatında,</a:t>
                      </a:r>
                      <a:r>
                        <a:rPr sz="700" spc="40" dirty="0">
                          <a:latin typeface="Calibri"/>
                          <a:cs typeface="Calibri"/>
                        </a:rPr>
                        <a:t> </a:t>
                      </a:r>
                      <a:r>
                        <a:rPr sz="700" dirty="0">
                          <a:latin typeface="Calibri"/>
                          <a:cs typeface="Calibri"/>
                        </a:rPr>
                        <a:t>14090099262013095773484</a:t>
                      </a:r>
                      <a:r>
                        <a:rPr sz="700" spc="40" dirty="0">
                          <a:latin typeface="Calibri"/>
                          <a:cs typeface="Calibri"/>
                        </a:rPr>
                        <a:t> </a:t>
                      </a:r>
                      <a:r>
                        <a:rPr sz="700" spc="-10" dirty="0">
                          <a:latin typeface="Calibri"/>
                          <a:cs typeface="Calibri"/>
                        </a:rPr>
                        <a:t>olarak</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2026</a:t>
                      </a:r>
                      <a:r>
                        <a:rPr sz="700" spc="10" dirty="0">
                          <a:latin typeface="Calibri"/>
                          <a:cs typeface="Calibri"/>
                        </a:rPr>
                        <a:t> </a:t>
                      </a:r>
                      <a:r>
                        <a:rPr sz="700" spc="-10" dirty="0">
                          <a:latin typeface="Calibri"/>
                          <a:cs typeface="Calibri"/>
                        </a:rPr>
                        <a:t>Kaldırıldı.</a:t>
                      </a:r>
                      <a:endParaRPr sz="700" dirty="0">
                        <a:latin typeface="Calibri"/>
                        <a:cs typeface="Calibri"/>
                      </a:endParaRPr>
                    </a:p>
                    <a:p>
                      <a:pPr marL="67945">
                        <a:lnSpc>
                          <a:spcPct val="100000"/>
                        </a:lnSpc>
                        <a:spcBef>
                          <a:spcPts val="180"/>
                        </a:spcBef>
                      </a:pPr>
                      <a:r>
                        <a:rPr sz="700" dirty="0">
                          <a:latin typeface="Calibri"/>
                          <a:cs typeface="Calibri"/>
                        </a:rPr>
                        <a:t>Artık</a:t>
                      </a:r>
                      <a:r>
                        <a:rPr sz="700" spc="-25" dirty="0">
                          <a:latin typeface="Calibri"/>
                          <a:cs typeface="Calibri"/>
                        </a:rPr>
                        <a:t> </a:t>
                      </a:r>
                      <a:r>
                        <a:rPr sz="700" dirty="0">
                          <a:latin typeface="Calibri"/>
                          <a:cs typeface="Calibri"/>
                        </a:rPr>
                        <a:t>Kapsam</a:t>
                      </a:r>
                      <a:r>
                        <a:rPr sz="700" spc="-10" dirty="0">
                          <a:latin typeface="Calibri"/>
                          <a:cs typeface="Calibri"/>
                        </a:rPr>
                        <a:t> </a:t>
                      </a:r>
                      <a:r>
                        <a:rPr sz="700" dirty="0">
                          <a:latin typeface="Calibri"/>
                          <a:cs typeface="Calibri"/>
                        </a:rPr>
                        <a:t>dışı</a:t>
                      </a:r>
                      <a:r>
                        <a:rPr sz="700" spc="-25" dirty="0">
                          <a:latin typeface="Calibri"/>
                          <a:cs typeface="Calibri"/>
                        </a:rPr>
                        <a:t> </a:t>
                      </a:r>
                      <a:r>
                        <a:rPr sz="700" spc="-10" dirty="0">
                          <a:latin typeface="Calibri"/>
                          <a:cs typeface="Calibri"/>
                        </a:rPr>
                        <a:t>beyanı</a:t>
                      </a:r>
                      <a:r>
                        <a:rPr sz="700" spc="-20" dirty="0">
                          <a:latin typeface="Calibri"/>
                          <a:cs typeface="Calibri"/>
                        </a:rPr>
                        <a:t> </a:t>
                      </a:r>
                      <a:r>
                        <a:rPr sz="700" spc="-10" dirty="0">
                          <a:latin typeface="Calibri"/>
                          <a:cs typeface="Calibri"/>
                        </a:rPr>
                        <a:t>yapılamayacaktır.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Çıkarıldı.</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23735719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nvGraphicFramePr>
        <p:xfrm>
          <a:off x="1662197" y="688207"/>
          <a:ext cx="9061082" cy="1269103"/>
        </p:xfrm>
        <a:graphic>
          <a:graphicData uri="http://schemas.openxmlformats.org/drawingml/2006/table">
            <a:tbl>
              <a:tblPr firstRow="1" bandRow="1">
                <a:tableStyleId>{2D5ABB26-0587-4C30-8999-92F81FD0307C}</a:tableStyleId>
              </a:tblPr>
              <a:tblGrid>
                <a:gridCol w="1710757">
                  <a:extLst>
                    <a:ext uri="{9D8B030D-6E8A-4147-A177-3AD203B41FA5}">
                      <a16:colId xmlns:a16="http://schemas.microsoft.com/office/drawing/2014/main" val="20000"/>
                    </a:ext>
                  </a:extLst>
                </a:gridCol>
                <a:gridCol w="2939554">
                  <a:extLst>
                    <a:ext uri="{9D8B030D-6E8A-4147-A177-3AD203B41FA5}">
                      <a16:colId xmlns:a16="http://schemas.microsoft.com/office/drawing/2014/main" val="20001"/>
                    </a:ext>
                  </a:extLst>
                </a:gridCol>
                <a:gridCol w="3369115">
                  <a:extLst>
                    <a:ext uri="{9D8B030D-6E8A-4147-A177-3AD203B41FA5}">
                      <a16:colId xmlns:a16="http://schemas.microsoft.com/office/drawing/2014/main" val="20002"/>
                    </a:ext>
                  </a:extLst>
                </a:gridCol>
                <a:gridCol w="1041656">
                  <a:extLst>
                    <a:ext uri="{9D8B030D-6E8A-4147-A177-3AD203B41FA5}">
                      <a16:colId xmlns:a16="http://schemas.microsoft.com/office/drawing/2014/main" val="20003"/>
                    </a:ext>
                  </a:extLst>
                </a:gridCol>
              </a:tblGrid>
              <a:tr h="242995">
                <a:tc>
                  <a:txBody>
                    <a:bodyPr/>
                    <a:lstStyle/>
                    <a:p>
                      <a:pPr marL="518159">
                        <a:lnSpc>
                          <a:spcPct val="100000"/>
                        </a:lnSpc>
                        <a:spcBef>
                          <a:spcPts val="100"/>
                        </a:spcBef>
                      </a:pPr>
                      <a:r>
                        <a:rPr sz="700" b="1" spc="-10" dirty="0">
                          <a:solidFill>
                            <a:srgbClr val="221F1F"/>
                          </a:solidFill>
                          <a:latin typeface="Calibri"/>
                          <a:cs typeface="Calibri"/>
                        </a:rPr>
                        <a:t>MADDE</a:t>
                      </a:r>
                      <a:r>
                        <a:rPr sz="700" b="1" spc="-20" dirty="0">
                          <a:solidFill>
                            <a:srgbClr val="221F1F"/>
                          </a:solidFill>
                          <a:latin typeface="Calibri"/>
                          <a:cs typeface="Calibri"/>
                        </a:rPr>
                        <a:t> </a:t>
                      </a:r>
                      <a:r>
                        <a:rPr sz="700" b="1" spc="-25" dirty="0">
                          <a:solidFill>
                            <a:srgbClr val="221F1F"/>
                          </a:solidFill>
                          <a:latin typeface="Calibri"/>
                          <a:cs typeface="Calibri"/>
                        </a:rPr>
                        <a:t>12</a:t>
                      </a:r>
                      <a:endParaRPr sz="700">
                        <a:latin typeface="Calibri"/>
                        <a:cs typeface="Calibri"/>
                      </a:endParaRPr>
                    </a:p>
                  </a:txBody>
                  <a:tcPr marL="0" marR="0" marT="1151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68275">
                        <a:lnSpc>
                          <a:spcPts val="969"/>
                        </a:lnSpc>
                        <a:spcBef>
                          <a:spcPts val="15"/>
                        </a:spcBef>
                      </a:pPr>
                      <a:r>
                        <a:rPr sz="700" spc="-10" dirty="0">
                          <a:latin typeface="Calibri"/>
                          <a:cs typeface="Calibri"/>
                        </a:rPr>
                        <a:t>belirlenen</a:t>
                      </a:r>
                      <a:r>
                        <a:rPr sz="700" spc="10" dirty="0">
                          <a:latin typeface="Calibri"/>
                          <a:cs typeface="Calibri"/>
                        </a:rPr>
                        <a:t> </a:t>
                      </a:r>
                      <a:r>
                        <a:rPr sz="700" dirty="0">
                          <a:latin typeface="Calibri"/>
                          <a:cs typeface="Calibri"/>
                        </a:rPr>
                        <a:t>23</a:t>
                      </a:r>
                      <a:r>
                        <a:rPr sz="700" spc="10" dirty="0">
                          <a:latin typeface="Calibri"/>
                          <a:cs typeface="Calibri"/>
                        </a:rPr>
                        <a:t> </a:t>
                      </a:r>
                      <a:r>
                        <a:rPr sz="700" spc="-10" dirty="0">
                          <a:latin typeface="Calibri"/>
                          <a:cs typeface="Calibri"/>
                        </a:rPr>
                        <a:t>haneli</a:t>
                      </a:r>
                      <a:r>
                        <a:rPr sz="700" spc="5" dirty="0">
                          <a:latin typeface="Calibri"/>
                          <a:cs typeface="Calibri"/>
                        </a:rPr>
                        <a:t> </a:t>
                      </a:r>
                      <a:r>
                        <a:rPr sz="700" dirty="0">
                          <a:latin typeface="Calibri"/>
                          <a:cs typeface="Calibri"/>
                        </a:rPr>
                        <a:t>TAREKS</a:t>
                      </a:r>
                      <a:r>
                        <a:rPr sz="700" spc="15" dirty="0">
                          <a:latin typeface="Calibri"/>
                          <a:cs typeface="Calibri"/>
                        </a:rPr>
                        <a:t> </a:t>
                      </a:r>
                      <a:r>
                        <a:rPr sz="700" spc="-10" dirty="0">
                          <a:latin typeface="Calibri"/>
                          <a:cs typeface="Calibri"/>
                        </a:rPr>
                        <a:t>referans</a:t>
                      </a:r>
                      <a:r>
                        <a:rPr sz="700" spc="20" dirty="0">
                          <a:latin typeface="Calibri"/>
                          <a:cs typeface="Calibri"/>
                        </a:rPr>
                        <a:t> </a:t>
                      </a:r>
                      <a:r>
                        <a:rPr sz="700" spc="-10" dirty="0">
                          <a:latin typeface="Calibri"/>
                          <a:cs typeface="Calibri"/>
                        </a:rPr>
                        <a:t>numarası,</a:t>
                      </a:r>
                      <a:r>
                        <a:rPr sz="700" spc="15" dirty="0">
                          <a:latin typeface="Calibri"/>
                          <a:cs typeface="Calibri"/>
                        </a:rPr>
                        <a:t> </a:t>
                      </a:r>
                      <a:r>
                        <a:rPr sz="700" dirty="0">
                          <a:latin typeface="Calibri"/>
                          <a:cs typeface="Calibri"/>
                        </a:rPr>
                        <a:t>gümrük</a:t>
                      </a:r>
                      <a:r>
                        <a:rPr sz="700" spc="5" dirty="0">
                          <a:latin typeface="Calibri"/>
                          <a:cs typeface="Calibri"/>
                        </a:rPr>
                        <a:t> </a:t>
                      </a:r>
                      <a:r>
                        <a:rPr sz="700" spc="-10" dirty="0">
                          <a:latin typeface="Calibri"/>
                          <a:cs typeface="Calibri"/>
                        </a:rPr>
                        <a:t>beyannamesinin</a:t>
                      </a:r>
                      <a:r>
                        <a:rPr sz="700" spc="500" dirty="0">
                          <a:latin typeface="Calibri"/>
                          <a:cs typeface="Calibri"/>
                        </a:rPr>
                        <a:t> </a:t>
                      </a:r>
                      <a:r>
                        <a:rPr sz="700" dirty="0">
                          <a:latin typeface="Calibri"/>
                          <a:cs typeface="Calibri"/>
                        </a:rPr>
                        <a:t>44</a:t>
                      </a:r>
                      <a:r>
                        <a:rPr sz="700" spc="-5" dirty="0">
                          <a:latin typeface="Calibri"/>
                          <a:cs typeface="Calibri"/>
                        </a:rPr>
                        <a:t> </a:t>
                      </a:r>
                      <a:r>
                        <a:rPr sz="700" spc="-10" dirty="0">
                          <a:latin typeface="Calibri"/>
                          <a:cs typeface="Calibri"/>
                        </a:rPr>
                        <a:t>numaralı hanesine</a:t>
                      </a:r>
                      <a:r>
                        <a:rPr sz="700" dirty="0">
                          <a:latin typeface="Calibri"/>
                          <a:cs typeface="Calibri"/>
                        </a:rPr>
                        <a:t> ithalatçı</a:t>
                      </a:r>
                      <a:r>
                        <a:rPr sz="700" spc="5" dirty="0">
                          <a:latin typeface="Calibri"/>
                          <a:cs typeface="Calibri"/>
                        </a:rPr>
                        <a:t> </a:t>
                      </a:r>
                      <a:r>
                        <a:rPr sz="700" dirty="0">
                          <a:latin typeface="Calibri"/>
                          <a:cs typeface="Calibri"/>
                        </a:rPr>
                        <a:t>firma </a:t>
                      </a:r>
                      <a:r>
                        <a:rPr sz="700" spc="-10" dirty="0">
                          <a:latin typeface="Calibri"/>
                          <a:cs typeface="Calibri"/>
                        </a:rPr>
                        <a:t>tarafından</a:t>
                      </a:r>
                      <a:r>
                        <a:rPr sz="700" spc="-5" dirty="0">
                          <a:latin typeface="Calibri"/>
                          <a:cs typeface="Calibri"/>
                        </a:rPr>
                        <a:t> </a:t>
                      </a:r>
                      <a:r>
                        <a:rPr sz="700" spc="-10" dirty="0">
                          <a:latin typeface="Calibri"/>
                          <a:cs typeface="Calibri"/>
                        </a:rPr>
                        <a:t>kaydedilir.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7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7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816511">
                <a:tc>
                  <a:txBody>
                    <a:bodyPr/>
                    <a:lstStyle/>
                    <a:p>
                      <a:pPr marL="518159">
                        <a:lnSpc>
                          <a:spcPct val="100000"/>
                        </a:lnSpc>
                        <a:spcBef>
                          <a:spcPts val="25"/>
                        </a:spcBef>
                      </a:pPr>
                      <a:r>
                        <a:rPr sz="700" i="1" spc="-10" dirty="0">
                          <a:solidFill>
                            <a:srgbClr val="221F1F"/>
                          </a:solidFill>
                          <a:latin typeface="Calibri"/>
                          <a:cs typeface="Calibri"/>
                        </a:rPr>
                        <a:t>Yaptırımlar</a:t>
                      </a:r>
                      <a:endParaRPr sz="700">
                        <a:latin typeface="Calibri"/>
                        <a:cs typeface="Calibri"/>
                      </a:endParaRPr>
                    </a:p>
                    <a:p>
                      <a:pPr marL="68580">
                        <a:lnSpc>
                          <a:spcPct val="100000"/>
                        </a:lnSpc>
                        <a:spcBef>
                          <a:spcPts val="120"/>
                        </a:spcBef>
                      </a:pPr>
                      <a:r>
                        <a:rPr sz="700" b="1" dirty="0">
                          <a:solidFill>
                            <a:srgbClr val="221F1F"/>
                          </a:solidFill>
                          <a:latin typeface="Calibri"/>
                          <a:cs typeface="Calibri"/>
                        </a:rPr>
                        <a:t>MADDE</a:t>
                      </a:r>
                      <a:r>
                        <a:rPr sz="700" b="1" spc="-10" dirty="0">
                          <a:solidFill>
                            <a:srgbClr val="221F1F"/>
                          </a:solidFill>
                          <a:latin typeface="Calibri"/>
                          <a:cs typeface="Calibri"/>
                        </a:rPr>
                        <a:t> </a:t>
                      </a:r>
                      <a:r>
                        <a:rPr sz="700" b="1" spc="-25" dirty="0">
                          <a:solidFill>
                            <a:srgbClr val="221F1F"/>
                          </a:solidFill>
                          <a:latin typeface="Calibri"/>
                          <a:cs typeface="Calibri"/>
                        </a:rPr>
                        <a:t>14</a:t>
                      </a:r>
                      <a:endParaRPr sz="70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07645">
                        <a:lnSpc>
                          <a:spcPts val="969"/>
                        </a:lnSpc>
                        <a:spcBef>
                          <a:spcPts val="15"/>
                        </a:spcBef>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r>
                        <a:rPr sz="700" spc="500" dirty="0">
                          <a:latin typeface="Calibri"/>
                          <a:cs typeface="Calibri"/>
                        </a:rPr>
                        <a:t> </a:t>
                      </a:r>
                      <a:r>
                        <a:rPr sz="700" spc="-10" dirty="0">
                          <a:latin typeface="Calibri"/>
                          <a:cs typeface="Calibri"/>
                        </a:rPr>
                        <a:t>hükümlerine</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Tebliğe</a:t>
                      </a:r>
                      <a:r>
                        <a:rPr sz="700" spc="10" dirty="0">
                          <a:latin typeface="Calibri"/>
                          <a:cs typeface="Calibri"/>
                        </a:rPr>
                        <a:t> </a:t>
                      </a:r>
                      <a:r>
                        <a:rPr sz="700" spc="-10" dirty="0">
                          <a:latin typeface="Calibri"/>
                          <a:cs typeface="Calibri"/>
                        </a:rPr>
                        <a:t>ilişkin</a:t>
                      </a:r>
                      <a:r>
                        <a:rPr sz="700" spc="10" dirty="0">
                          <a:latin typeface="Calibri"/>
                          <a:cs typeface="Calibri"/>
                        </a:rPr>
                        <a:t> </a:t>
                      </a:r>
                      <a:r>
                        <a:rPr sz="700" spc="-10" dirty="0">
                          <a:latin typeface="Calibri"/>
                          <a:cs typeface="Calibri"/>
                        </a:rPr>
                        <a:t>uygulamalara</a:t>
                      </a:r>
                      <a:r>
                        <a:rPr sz="700" spc="10"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spc="-20" dirty="0">
                          <a:latin typeface="Calibri"/>
                          <a:cs typeface="Calibri"/>
                        </a:rPr>
                        <a:t>eden</a:t>
                      </a:r>
                      <a:r>
                        <a:rPr sz="700" spc="500" dirty="0">
                          <a:latin typeface="Calibri"/>
                          <a:cs typeface="Calibri"/>
                        </a:rPr>
                        <a:t> </a:t>
                      </a:r>
                      <a:r>
                        <a:rPr sz="700" spc="-10" dirty="0">
                          <a:latin typeface="Calibri"/>
                          <a:cs typeface="Calibri"/>
                        </a:rPr>
                        <a:t>kullanıcının </a:t>
                      </a:r>
                      <a:r>
                        <a:rPr sz="700" dirty="0">
                          <a:latin typeface="Calibri"/>
                          <a:cs typeface="Calibri"/>
                        </a:rPr>
                        <a:t>yetkisi, </a:t>
                      </a:r>
                      <a:r>
                        <a:rPr sz="700" spc="-10" dirty="0">
                          <a:latin typeface="Calibri"/>
                          <a:cs typeface="Calibri"/>
                        </a:rPr>
                        <a:t>fiilin</a:t>
                      </a:r>
                      <a:r>
                        <a:rPr sz="700" spc="-5" dirty="0">
                          <a:latin typeface="Calibri"/>
                          <a:cs typeface="Calibri"/>
                        </a:rPr>
                        <a:t> </a:t>
                      </a:r>
                      <a:r>
                        <a:rPr sz="700" spc="-10" dirty="0">
                          <a:latin typeface="Calibri"/>
                          <a:cs typeface="Calibri"/>
                        </a:rPr>
                        <a:t>ağırlığına</a:t>
                      </a:r>
                      <a:r>
                        <a:rPr sz="700" spc="-5" dirty="0">
                          <a:latin typeface="Calibri"/>
                          <a:cs typeface="Calibri"/>
                        </a:rPr>
                        <a:t> </a:t>
                      </a:r>
                      <a:r>
                        <a:rPr sz="700" dirty="0">
                          <a:latin typeface="Calibri"/>
                          <a:cs typeface="Calibri"/>
                        </a:rPr>
                        <a:t>göre</a:t>
                      </a:r>
                      <a:r>
                        <a:rPr sz="700" spc="-15" dirty="0">
                          <a:latin typeface="Calibri"/>
                          <a:cs typeface="Calibri"/>
                        </a:rPr>
                        <a:t> </a:t>
                      </a:r>
                      <a:r>
                        <a:rPr sz="700" dirty="0">
                          <a:latin typeface="Calibri"/>
                          <a:cs typeface="Calibri"/>
                        </a:rPr>
                        <a:t>3</a:t>
                      </a:r>
                      <a:r>
                        <a:rPr sz="700" spc="-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5" dirty="0">
                          <a:latin typeface="Calibri"/>
                          <a:cs typeface="Calibri"/>
                        </a:rPr>
                        <a:t> </a:t>
                      </a:r>
                      <a:r>
                        <a:rPr sz="700" spc="-10" dirty="0">
                          <a:latin typeface="Calibri"/>
                          <a:cs typeface="Calibri"/>
                        </a:rPr>
                        <a:t>alınır;</a:t>
                      </a:r>
                      <a:endParaRPr sz="700">
                        <a:latin typeface="Calibri"/>
                        <a:cs typeface="Calibri"/>
                      </a:endParaRPr>
                    </a:p>
                    <a:p>
                      <a:pPr marL="68580" marR="92075" indent="-635">
                        <a:lnSpc>
                          <a:spcPts val="969"/>
                        </a:lnSpc>
                        <a:spcBef>
                          <a:spcPts val="20"/>
                        </a:spcBef>
                      </a:pPr>
                      <a:r>
                        <a:rPr sz="700" spc="-10" dirty="0">
                          <a:latin typeface="Calibri"/>
                          <a:cs typeface="Calibri"/>
                        </a:rPr>
                        <a:t>firmanın </a:t>
                      </a:r>
                      <a:r>
                        <a:rPr sz="700" dirty="0">
                          <a:latin typeface="Calibri"/>
                          <a:cs typeface="Calibri"/>
                        </a:rPr>
                        <a:t>denetim</a:t>
                      </a:r>
                      <a:r>
                        <a:rPr sz="700" spc="-5" dirty="0">
                          <a:latin typeface="Calibri"/>
                          <a:cs typeface="Calibri"/>
                        </a:rPr>
                        <a:t> </a:t>
                      </a:r>
                      <a:r>
                        <a:rPr sz="700" spc="-10" dirty="0">
                          <a:latin typeface="Calibri"/>
                          <a:cs typeface="Calibri"/>
                        </a:rPr>
                        <a:t>başvuruları </a:t>
                      </a:r>
                      <a:r>
                        <a:rPr sz="700" dirty="0">
                          <a:latin typeface="Calibri"/>
                          <a:cs typeface="Calibri"/>
                        </a:rPr>
                        <a:t>6</a:t>
                      </a:r>
                      <a:r>
                        <a:rPr sz="700" spc="-10"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10"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 </a:t>
                      </a:r>
                      <a:r>
                        <a:rPr sz="700" spc="-10" dirty="0">
                          <a:latin typeface="Calibri"/>
                          <a:cs typeface="Calibri"/>
                        </a:rPr>
                        <a:t>fiili </a:t>
                      </a:r>
                      <a:r>
                        <a:rPr sz="700" dirty="0">
                          <a:latin typeface="Calibri"/>
                          <a:cs typeface="Calibri"/>
                        </a:rPr>
                        <a:t>denetime</a:t>
                      </a:r>
                      <a:r>
                        <a:rPr sz="700" spc="-10" dirty="0">
                          <a:latin typeface="Calibri"/>
                          <a:cs typeface="Calibri"/>
                        </a:rPr>
                        <a:t> yönlendirilir.</a:t>
                      </a:r>
                      <a:r>
                        <a:rPr sz="700" spc="50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yaptırımlar</a:t>
                      </a:r>
                      <a:r>
                        <a:rPr sz="700" dirty="0">
                          <a:latin typeface="Calibri"/>
                          <a:cs typeface="Calibri"/>
                        </a:rPr>
                        <a:t> </a:t>
                      </a:r>
                      <a:r>
                        <a:rPr sz="700" spc="-10" dirty="0">
                          <a:latin typeface="Calibri"/>
                          <a:cs typeface="Calibri"/>
                        </a:rPr>
                        <a:t>uygulanırken</a:t>
                      </a:r>
                      <a:r>
                        <a:rPr sz="700" spc="15" dirty="0">
                          <a:latin typeface="Calibri"/>
                          <a:cs typeface="Calibri"/>
                        </a:rPr>
                        <a:t> </a:t>
                      </a:r>
                      <a:r>
                        <a:rPr sz="700" spc="-10" dirty="0">
                          <a:latin typeface="Calibri"/>
                          <a:cs typeface="Calibri"/>
                        </a:rPr>
                        <a:t>belirlenen</a:t>
                      </a:r>
                      <a:r>
                        <a:rPr sz="700" spc="5" dirty="0">
                          <a:latin typeface="Calibri"/>
                          <a:cs typeface="Calibri"/>
                        </a:rPr>
                        <a:t> </a:t>
                      </a:r>
                      <a:r>
                        <a:rPr sz="700" dirty="0">
                          <a:latin typeface="Calibri"/>
                          <a:cs typeface="Calibri"/>
                        </a:rPr>
                        <a:t>süreler</a:t>
                      </a:r>
                      <a:r>
                        <a:rPr sz="700" spc="2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denetim</a:t>
                      </a:r>
                      <a:r>
                        <a:rPr sz="700" spc="10" dirty="0">
                          <a:latin typeface="Calibri"/>
                          <a:cs typeface="Calibri"/>
                        </a:rPr>
                        <a:t> </a:t>
                      </a:r>
                      <a:r>
                        <a:rPr sz="700" spc="-10" dirty="0">
                          <a:latin typeface="Calibri"/>
                          <a:cs typeface="Calibri"/>
                        </a:rPr>
                        <a:t>oranları,</a:t>
                      </a:r>
                      <a:r>
                        <a:rPr sz="700" spc="500" dirty="0">
                          <a:latin typeface="Calibri"/>
                          <a:cs typeface="Calibri"/>
                        </a:rPr>
                        <a:t> </a:t>
                      </a:r>
                      <a:r>
                        <a:rPr sz="700" spc="-10" dirty="0">
                          <a:latin typeface="Calibri"/>
                          <a:cs typeface="Calibri"/>
                        </a:rPr>
                        <a:t>firmanın başvuru</a:t>
                      </a:r>
                      <a:r>
                        <a:rPr sz="700" spc="-5" dirty="0">
                          <a:latin typeface="Calibri"/>
                          <a:cs typeface="Calibri"/>
                        </a:rPr>
                        <a:t> </a:t>
                      </a:r>
                      <a:r>
                        <a:rPr sz="700" dirty="0">
                          <a:latin typeface="Calibri"/>
                          <a:cs typeface="Calibri"/>
                        </a:rPr>
                        <a:t>sıklığı, varsa</a:t>
                      </a:r>
                      <a:r>
                        <a:rPr sz="700" spc="-10" dirty="0">
                          <a:latin typeface="Calibri"/>
                          <a:cs typeface="Calibri"/>
                        </a:rPr>
                        <a:t> </a:t>
                      </a:r>
                      <a:r>
                        <a:rPr sz="700" dirty="0">
                          <a:latin typeface="Calibri"/>
                          <a:cs typeface="Calibri"/>
                        </a:rPr>
                        <a:t>önceki</a:t>
                      </a:r>
                      <a:r>
                        <a:rPr sz="700" spc="5" dirty="0">
                          <a:latin typeface="Calibri"/>
                          <a:cs typeface="Calibri"/>
                        </a:rPr>
                        <a:t> </a:t>
                      </a:r>
                      <a:r>
                        <a:rPr sz="700" spc="-10" dirty="0">
                          <a:latin typeface="Calibri"/>
                          <a:cs typeface="Calibri"/>
                        </a:rPr>
                        <a:t>ihlalleri </a:t>
                      </a:r>
                      <a:r>
                        <a:rPr sz="700" dirty="0">
                          <a:latin typeface="Calibri"/>
                          <a:cs typeface="Calibri"/>
                        </a:rPr>
                        <a:t>ve/veya</a:t>
                      </a:r>
                      <a:r>
                        <a:rPr sz="700" spc="-10" dirty="0">
                          <a:latin typeface="Calibri"/>
                          <a:cs typeface="Calibri"/>
                        </a:rPr>
                        <a:t> </a:t>
                      </a:r>
                      <a:r>
                        <a:rPr sz="700" dirty="0">
                          <a:latin typeface="Calibri"/>
                          <a:cs typeface="Calibri"/>
                        </a:rPr>
                        <a:t>ürünün</a:t>
                      </a:r>
                      <a:r>
                        <a:rPr sz="700" spc="-5" dirty="0">
                          <a:latin typeface="Calibri"/>
                          <a:cs typeface="Calibri"/>
                        </a:rPr>
                        <a:t> </a:t>
                      </a:r>
                      <a:r>
                        <a:rPr sz="700" spc="-10" dirty="0">
                          <a:latin typeface="Calibri"/>
                          <a:cs typeface="Calibri"/>
                        </a:rPr>
                        <a:t>niteliği </a:t>
                      </a:r>
                      <a:r>
                        <a:rPr sz="700" spc="-20" dirty="0">
                          <a:latin typeface="Calibri"/>
                          <a:cs typeface="Calibri"/>
                        </a:rPr>
                        <a:t>gibi</a:t>
                      </a:r>
                      <a:endParaRPr sz="700">
                        <a:latin typeface="Calibri"/>
                        <a:cs typeface="Calibri"/>
                      </a:endParaRPr>
                    </a:p>
                    <a:p>
                      <a:pPr marL="68580">
                        <a:lnSpc>
                          <a:spcPts val="955"/>
                        </a:lnSpc>
                      </a:pPr>
                      <a:r>
                        <a:rPr sz="700" spc="-10" dirty="0">
                          <a:latin typeface="Calibri"/>
                          <a:cs typeface="Calibri"/>
                        </a:rPr>
                        <a:t>hususlar</a:t>
                      </a:r>
                      <a:r>
                        <a:rPr sz="700" spc="-5" dirty="0">
                          <a:latin typeface="Calibri"/>
                          <a:cs typeface="Calibri"/>
                        </a:rPr>
                        <a:t> </a:t>
                      </a:r>
                      <a:r>
                        <a:rPr sz="700" dirty="0">
                          <a:latin typeface="Calibri"/>
                          <a:cs typeface="Calibri"/>
                        </a:rPr>
                        <a:t>dikkate</a:t>
                      </a:r>
                      <a:r>
                        <a:rPr sz="700" spc="5" dirty="0">
                          <a:latin typeface="Calibri"/>
                          <a:cs typeface="Calibri"/>
                        </a:rPr>
                        <a:t> </a:t>
                      </a:r>
                      <a:r>
                        <a:rPr sz="700" spc="-10" dirty="0">
                          <a:latin typeface="Calibri"/>
                          <a:cs typeface="Calibri"/>
                        </a:rPr>
                        <a:t>alınarak</a:t>
                      </a:r>
                      <a:r>
                        <a:rPr sz="700" spc="-5" dirty="0">
                          <a:latin typeface="Calibri"/>
                          <a:cs typeface="Calibri"/>
                        </a:rPr>
                        <a:t> </a:t>
                      </a:r>
                      <a:r>
                        <a:rPr sz="700" spc="-10" dirty="0">
                          <a:latin typeface="Calibri"/>
                          <a:cs typeface="Calibri"/>
                        </a:rPr>
                        <a:t>belirlenir.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8115" marR="161290" indent="360680">
                        <a:lnSpc>
                          <a:spcPct val="101800"/>
                        </a:lnSpc>
                        <a:spcBef>
                          <a:spcPts val="10"/>
                        </a:spcBef>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r>
                        <a:rPr sz="700" spc="500" dirty="0">
                          <a:latin typeface="Calibri"/>
                          <a:cs typeface="Calibri"/>
                        </a:rPr>
                        <a:t> </a:t>
                      </a:r>
                      <a:r>
                        <a:rPr sz="700" spc="-10" dirty="0">
                          <a:latin typeface="Calibri"/>
                          <a:cs typeface="Calibri"/>
                        </a:rPr>
                        <a:t>hükümlerine</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Tebliğe</a:t>
                      </a:r>
                      <a:r>
                        <a:rPr sz="700" spc="5" dirty="0">
                          <a:latin typeface="Calibri"/>
                          <a:cs typeface="Calibri"/>
                        </a:rPr>
                        <a:t> </a:t>
                      </a:r>
                      <a:r>
                        <a:rPr sz="700" spc="-10" dirty="0">
                          <a:latin typeface="Calibri"/>
                          <a:cs typeface="Calibri"/>
                        </a:rPr>
                        <a:t>ilişkin</a:t>
                      </a:r>
                      <a:r>
                        <a:rPr sz="700" spc="5" dirty="0">
                          <a:latin typeface="Calibri"/>
                          <a:cs typeface="Calibri"/>
                        </a:rPr>
                        <a:t> </a:t>
                      </a:r>
                      <a:r>
                        <a:rPr sz="700" spc="-10" dirty="0">
                          <a:latin typeface="Calibri"/>
                          <a:cs typeface="Calibri"/>
                        </a:rPr>
                        <a:t>uygulamalara</a:t>
                      </a:r>
                      <a:r>
                        <a:rPr sz="700" spc="5"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dirty="0">
                          <a:latin typeface="Calibri"/>
                          <a:cs typeface="Calibri"/>
                        </a:rPr>
                        <a:t>eden</a:t>
                      </a:r>
                      <a:r>
                        <a:rPr sz="700" spc="5" dirty="0">
                          <a:latin typeface="Calibri"/>
                          <a:cs typeface="Calibri"/>
                        </a:rPr>
                        <a:t> </a:t>
                      </a:r>
                      <a:r>
                        <a:rPr sz="700" spc="-20" dirty="0">
                          <a:latin typeface="Calibri"/>
                          <a:cs typeface="Calibri"/>
                        </a:rPr>
                        <a:t>firma</a:t>
                      </a:r>
                      <a:r>
                        <a:rPr sz="700" spc="500" dirty="0">
                          <a:latin typeface="Calibri"/>
                          <a:cs typeface="Calibri"/>
                        </a:rPr>
                        <a:t> </a:t>
                      </a:r>
                      <a:r>
                        <a:rPr sz="700" spc="-10" dirty="0">
                          <a:latin typeface="Calibri"/>
                          <a:cs typeface="Calibri"/>
                        </a:rPr>
                        <a:t>kullanıcısının </a:t>
                      </a:r>
                      <a:r>
                        <a:rPr sz="700" dirty="0">
                          <a:latin typeface="Calibri"/>
                          <a:cs typeface="Calibri"/>
                        </a:rPr>
                        <a:t>yetkisi,</a:t>
                      </a:r>
                      <a:r>
                        <a:rPr sz="700" spc="-15" dirty="0">
                          <a:latin typeface="Calibri"/>
                          <a:cs typeface="Calibri"/>
                        </a:rPr>
                        <a:t> </a:t>
                      </a:r>
                      <a:r>
                        <a:rPr sz="700" dirty="0">
                          <a:latin typeface="Calibri"/>
                          <a:cs typeface="Calibri"/>
                        </a:rPr>
                        <a:t>fiilin</a:t>
                      </a:r>
                      <a:r>
                        <a:rPr sz="700" spc="-5" dirty="0">
                          <a:latin typeface="Calibri"/>
                          <a:cs typeface="Calibri"/>
                        </a:rPr>
                        <a:t> </a:t>
                      </a:r>
                      <a:r>
                        <a:rPr sz="700" spc="-10" dirty="0">
                          <a:latin typeface="Calibri"/>
                          <a:cs typeface="Calibri"/>
                        </a:rPr>
                        <a:t>ağır-</a:t>
                      </a:r>
                      <a:r>
                        <a:rPr sz="700" dirty="0">
                          <a:latin typeface="Calibri"/>
                          <a:cs typeface="Calibri"/>
                        </a:rPr>
                        <a:t>lığına</a:t>
                      </a:r>
                      <a:r>
                        <a:rPr sz="700" spc="-20" dirty="0">
                          <a:latin typeface="Calibri"/>
                          <a:cs typeface="Calibri"/>
                        </a:rPr>
                        <a:t> </a:t>
                      </a:r>
                      <a:r>
                        <a:rPr sz="700" dirty="0">
                          <a:latin typeface="Calibri"/>
                          <a:cs typeface="Calibri"/>
                        </a:rPr>
                        <a:t>göre</a:t>
                      </a:r>
                      <a:r>
                        <a:rPr sz="700" spc="-20" dirty="0">
                          <a:latin typeface="Calibri"/>
                          <a:cs typeface="Calibri"/>
                        </a:rPr>
                        <a:t> </a:t>
                      </a:r>
                      <a:r>
                        <a:rPr sz="700" dirty="0">
                          <a:latin typeface="Calibri"/>
                          <a:cs typeface="Calibri"/>
                        </a:rPr>
                        <a:t>1</a:t>
                      </a:r>
                      <a:r>
                        <a:rPr sz="700" spc="-20" dirty="0">
                          <a:latin typeface="Calibri"/>
                          <a:cs typeface="Calibri"/>
                        </a:rPr>
                        <a:t> </a:t>
                      </a:r>
                      <a:r>
                        <a:rPr sz="700" dirty="0">
                          <a:latin typeface="Calibri"/>
                          <a:cs typeface="Calibri"/>
                        </a:rPr>
                        <a:t>ila</a:t>
                      </a:r>
                      <a:r>
                        <a:rPr sz="700" spc="-20" dirty="0">
                          <a:latin typeface="Calibri"/>
                          <a:cs typeface="Calibri"/>
                        </a:rPr>
                        <a:t> </a:t>
                      </a:r>
                      <a:r>
                        <a:rPr sz="700" dirty="0">
                          <a:latin typeface="Calibri"/>
                          <a:cs typeface="Calibri"/>
                        </a:rPr>
                        <a:t>12</a:t>
                      </a:r>
                      <a:r>
                        <a:rPr sz="700" spc="-15" dirty="0">
                          <a:latin typeface="Calibri"/>
                          <a:cs typeface="Calibri"/>
                        </a:rPr>
                        <a:t> </a:t>
                      </a:r>
                      <a:r>
                        <a:rPr sz="700" dirty="0">
                          <a:latin typeface="Calibri"/>
                          <a:cs typeface="Calibri"/>
                        </a:rPr>
                        <a:t>ay</a:t>
                      </a:r>
                      <a:r>
                        <a:rPr sz="700" spc="-20"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20" dirty="0">
                          <a:latin typeface="Calibri"/>
                          <a:cs typeface="Calibri"/>
                        </a:rPr>
                        <a:t> </a:t>
                      </a:r>
                      <a:r>
                        <a:rPr sz="700" dirty="0">
                          <a:latin typeface="Calibri"/>
                          <a:cs typeface="Calibri"/>
                        </a:rPr>
                        <a:t>alınır;</a:t>
                      </a:r>
                      <a:r>
                        <a:rPr sz="700" spc="-10" dirty="0">
                          <a:latin typeface="Calibri"/>
                          <a:cs typeface="Calibri"/>
                        </a:rPr>
                        <a:t> firmanın</a:t>
                      </a:r>
                      <a:r>
                        <a:rPr sz="700" spc="500" dirty="0">
                          <a:latin typeface="Calibri"/>
                          <a:cs typeface="Calibri"/>
                        </a:rPr>
                        <a:t> </a:t>
                      </a:r>
                      <a:r>
                        <a:rPr sz="700" spc="-10" dirty="0">
                          <a:latin typeface="Calibri"/>
                          <a:cs typeface="Calibri"/>
                        </a:rPr>
                        <a:t>denetim</a:t>
                      </a:r>
                      <a:r>
                        <a:rPr sz="700" spc="10" dirty="0">
                          <a:latin typeface="Calibri"/>
                          <a:cs typeface="Calibri"/>
                        </a:rPr>
                        <a:t> </a:t>
                      </a:r>
                      <a:r>
                        <a:rPr sz="700" spc="-10" dirty="0">
                          <a:latin typeface="Calibri"/>
                          <a:cs typeface="Calibri"/>
                        </a:rPr>
                        <a:t>başvuruları</a:t>
                      </a:r>
                      <a:r>
                        <a:rPr sz="700" dirty="0">
                          <a:latin typeface="Calibri"/>
                          <a:cs typeface="Calibri"/>
                        </a:rPr>
                        <a:t> 1</a:t>
                      </a:r>
                      <a:r>
                        <a:rPr sz="700" spc="5" dirty="0">
                          <a:latin typeface="Calibri"/>
                          <a:cs typeface="Calibri"/>
                        </a:rPr>
                        <a:t> </a:t>
                      </a:r>
                      <a:r>
                        <a:rPr sz="700" dirty="0">
                          <a:latin typeface="Calibri"/>
                          <a:cs typeface="Calibri"/>
                        </a:rPr>
                        <a:t>ila</a:t>
                      </a:r>
                      <a:r>
                        <a:rPr sz="700" spc="10"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5" dirty="0">
                          <a:latin typeface="Calibri"/>
                          <a:cs typeface="Calibri"/>
                        </a:rPr>
                        <a:t> </a:t>
                      </a:r>
                      <a:r>
                        <a:rPr sz="700" spc="-10" dirty="0">
                          <a:latin typeface="Calibri"/>
                          <a:cs typeface="Calibri"/>
                        </a:rPr>
                        <a:t>fiili</a:t>
                      </a:r>
                      <a:r>
                        <a:rPr sz="700" dirty="0">
                          <a:latin typeface="Calibri"/>
                          <a:cs typeface="Calibri"/>
                        </a:rPr>
                        <a:t> </a:t>
                      </a:r>
                      <a:r>
                        <a:rPr sz="700" spc="-10" dirty="0">
                          <a:latin typeface="Calibri"/>
                          <a:cs typeface="Calibri"/>
                        </a:rPr>
                        <a:t>denetime</a:t>
                      </a:r>
                      <a:r>
                        <a:rPr sz="700" dirty="0">
                          <a:latin typeface="Calibri"/>
                          <a:cs typeface="Calibri"/>
                        </a:rPr>
                        <a:t> </a:t>
                      </a:r>
                      <a:r>
                        <a:rPr sz="700" spc="-10" dirty="0">
                          <a:latin typeface="Calibri"/>
                          <a:cs typeface="Calibri"/>
                        </a:rPr>
                        <a:t>yönlendirilir.</a:t>
                      </a:r>
                      <a:r>
                        <a:rPr sz="700" spc="10" dirty="0">
                          <a:latin typeface="Calibri"/>
                          <a:cs typeface="Calibri"/>
                        </a:rPr>
                        <a:t> </a:t>
                      </a:r>
                      <a:r>
                        <a:rPr sz="700" dirty="0">
                          <a:latin typeface="Calibri"/>
                          <a:cs typeface="Calibri"/>
                        </a:rPr>
                        <a:t>Bu</a:t>
                      </a:r>
                      <a:r>
                        <a:rPr sz="700" spc="10" dirty="0">
                          <a:latin typeface="Calibri"/>
                          <a:cs typeface="Calibri"/>
                        </a:rPr>
                        <a:t> </a:t>
                      </a:r>
                      <a:r>
                        <a:rPr sz="700" spc="-10" dirty="0">
                          <a:latin typeface="Calibri"/>
                          <a:cs typeface="Calibri"/>
                        </a:rPr>
                        <a:t>yaptırımlar</a:t>
                      </a:r>
                      <a:r>
                        <a:rPr sz="700" spc="500" dirty="0">
                          <a:latin typeface="Calibri"/>
                          <a:cs typeface="Calibri"/>
                        </a:rPr>
                        <a:t> </a:t>
                      </a:r>
                      <a:r>
                        <a:rPr sz="700" spc="-10" dirty="0">
                          <a:latin typeface="Calibri"/>
                          <a:cs typeface="Calibri"/>
                        </a:rPr>
                        <a:t>uygulanırken</a:t>
                      </a:r>
                      <a:r>
                        <a:rPr sz="700" spc="-5" dirty="0">
                          <a:latin typeface="Calibri"/>
                          <a:cs typeface="Calibri"/>
                        </a:rPr>
                        <a:t> </a:t>
                      </a:r>
                      <a:r>
                        <a:rPr sz="700" spc="-10" dirty="0">
                          <a:latin typeface="Calibri"/>
                          <a:cs typeface="Calibri"/>
                        </a:rPr>
                        <a:t>belirlenen</a:t>
                      </a:r>
                      <a:r>
                        <a:rPr sz="700" dirty="0">
                          <a:latin typeface="Calibri"/>
                          <a:cs typeface="Calibri"/>
                        </a:rPr>
                        <a:t> süreler</a:t>
                      </a:r>
                      <a:r>
                        <a:rPr sz="700" spc="-10"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 </a:t>
                      </a:r>
                      <a:r>
                        <a:rPr sz="700" spc="-10" dirty="0">
                          <a:latin typeface="Calibri"/>
                          <a:cs typeface="Calibri"/>
                        </a:rPr>
                        <a:t>oranları,</a:t>
                      </a:r>
                      <a:r>
                        <a:rPr sz="700" spc="5" dirty="0">
                          <a:latin typeface="Calibri"/>
                          <a:cs typeface="Calibri"/>
                        </a:rPr>
                        <a:t> </a:t>
                      </a:r>
                      <a:r>
                        <a:rPr sz="700" dirty="0">
                          <a:latin typeface="Calibri"/>
                          <a:cs typeface="Calibri"/>
                        </a:rPr>
                        <a:t>firmanın</a:t>
                      </a:r>
                      <a:r>
                        <a:rPr sz="700" spc="-5" dirty="0">
                          <a:latin typeface="Calibri"/>
                          <a:cs typeface="Calibri"/>
                        </a:rPr>
                        <a:t> </a:t>
                      </a:r>
                      <a:r>
                        <a:rPr sz="700" spc="-10" dirty="0">
                          <a:latin typeface="Calibri"/>
                          <a:cs typeface="Calibri"/>
                        </a:rPr>
                        <a:t>başvuru</a:t>
                      </a:r>
                      <a:r>
                        <a:rPr sz="700" dirty="0">
                          <a:latin typeface="Calibri"/>
                          <a:cs typeface="Calibri"/>
                        </a:rPr>
                        <a:t> sıklığı, </a:t>
                      </a:r>
                      <a:r>
                        <a:rPr sz="700" spc="-10" dirty="0">
                          <a:latin typeface="Calibri"/>
                          <a:cs typeface="Calibri"/>
                        </a:rPr>
                        <a:t>varsa</a:t>
                      </a:r>
                      <a:r>
                        <a:rPr sz="700" spc="500" dirty="0">
                          <a:latin typeface="Calibri"/>
                          <a:cs typeface="Calibri"/>
                        </a:rPr>
                        <a:t> </a:t>
                      </a:r>
                      <a:r>
                        <a:rPr sz="700" dirty="0">
                          <a:latin typeface="Calibri"/>
                          <a:cs typeface="Calibri"/>
                        </a:rPr>
                        <a:t>önceki </a:t>
                      </a:r>
                      <a:r>
                        <a:rPr sz="700" spc="-10" dirty="0">
                          <a:latin typeface="Calibri"/>
                          <a:cs typeface="Calibri"/>
                        </a:rPr>
                        <a:t>ihlalleri </a:t>
                      </a:r>
                      <a:r>
                        <a:rPr sz="700" dirty="0">
                          <a:latin typeface="Calibri"/>
                          <a:cs typeface="Calibri"/>
                        </a:rPr>
                        <a:t>ve/veya</a:t>
                      </a:r>
                      <a:r>
                        <a:rPr sz="700" spc="-5" dirty="0">
                          <a:latin typeface="Calibri"/>
                          <a:cs typeface="Calibri"/>
                        </a:rPr>
                        <a:t> </a:t>
                      </a:r>
                      <a:r>
                        <a:rPr sz="700" spc="-10" dirty="0">
                          <a:latin typeface="Calibri"/>
                          <a:cs typeface="Calibri"/>
                        </a:rPr>
                        <a:t>ürünün </a:t>
                      </a:r>
                      <a:r>
                        <a:rPr sz="700" dirty="0">
                          <a:latin typeface="Calibri"/>
                          <a:cs typeface="Calibri"/>
                        </a:rPr>
                        <a:t>niteliği</a:t>
                      </a:r>
                      <a:r>
                        <a:rPr sz="700" spc="-10" dirty="0">
                          <a:latin typeface="Calibri"/>
                          <a:cs typeface="Calibri"/>
                        </a:rPr>
                        <a:t> </a:t>
                      </a:r>
                      <a:r>
                        <a:rPr sz="700" dirty="0">
                          <a:latin typeface="Calibri"/>
                          <a:cs typeface="Calibri"/>
                        </a:rPr>
                        <a:t>gibi</a:t>
                      </a:r>
                      <a:r>
                        <a:rPr sz="700" spc="-10" dirty="0">
                          <a:latin typeface="Calibri"/>
                          <a:cs typeface="Calibri"/>
                        </a:rPr>
                        <a:t> hususlar</a:t>
                      </a:r>
                      <a:r>
                        <a:rPr sz="700" spc="-15" dirty="0">
                          <a:latin typeface="Calibri"/>
                          <a:cs typeface="Calibri"/>
                        </a:rPr>
                        <a:t> </a:t>
                      </a:r>
                      <a:r>
                        <a:rPr sz="700" dirty="0">
                          <a:latin typeface="Calibri"/>
                          <a:cs typeface="Calibri"/>
                        </a:rPr>
                        <a:t>dikkate</a:t>
                      </a:r>
                      <a:r>
                        <a:rPr sz="700" spc="-5" dirty="0">
                          <a:latin typeface="Calibri"/>
                          <a:cs typeface="Calibri"/>
                        </a:rPr>
                        <a:t> </a:t>
                      </a:r>
                      <a:r>
                        <a:rPr sz="700" spc="-10" dirty="0">
                          <a:latin typeface="Calibri"/>
                          <a:cs typeface="Calibri"/>
                        </a:rPr>
                        <a:t>alınarak belirlenir.</a:t>
                      </a:r>
                      <a:endParaRPr sz="700">
                        <a:latin typeface="Calibri"/>
                        <a:cs typeface="Calibri"/>
                      </a:endParaRPr>
                    </a:p>
                  </a:txBody>
                  <a:tcPr marL="0" marR="0" marT="1152"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122649">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bl>
          </a:graphicData>
        </a:graphic>
      </p:graphicFrame>
      <p:sp>
        <p:nvSpPr>
          <p:cNvPr id="5" name="object 5"/>
          <p:cNvSpPr txBox="1"/>
          <p:nvPr/>
        </p:nvSpPr>
        <p:spPr>
          <a:xfrm>
            <a:off x="1650680" y="1872101"/>
            <a:ext cx="8808874" cy="1087184"/>
          </a:xfrm>
          <a:prstGeom prst="rect">
            <a:avLst/>
          </a:prstGeom>
        </p:spPr>
        <p:txBody>
          <a:bodyPr vert="horz" wrap="square" lIns="0" tIns="12092" rIns="0" bIns="0" rtlCol="0">
            <a:spAutoFit/>
          </a:bodyPr>
          <a:lstStyle/>
          <a:p>
            <a:pPr marL="11516">
              <a:spcBef>
                <a:spcPts val="95"/>
              </a:spcBef>
            </a:pPr>
            <a:r>
              <a:rPr sz="725" b="1" dirty="0">
                <a:latin typeface="Calibri"/>
                <a:cs typeface="Calibri"/>
              </a:rPr>
              <a:t>Geçiş</a:t>
            </a:r>
            <a:r>
              <a:rPr sz="725" b="1" spc="-32" dirty="0">
                <a:latin typeface="Calibri"/>
                <a:cs typeface="Calibri"/>
              </a:rPr>
              <a:t> </a:t>
            </a:r>
            <a:r>
              <a:rPr sz="725" b="1" spc="-9" dirty="0">
                <a:latin typeface="Calibri"/>
                <a:cs typeface="Calibri"/>
              </a:rPr>
              <a:t>süreci</a:t>
            </a:r>
            <a:endParaRPr sz="725" dirty="0">
              <a:latin typeface="Calibri"/>
              <a:cs typeface="Calibri"/>
            </a:endParaRPr>
          </a:p>
          <a:p>
            <a:pPr marL="92131" marR="4607" indent="326489">
              <a:lnSpc>
                <a:spcPct val="101899"/>
              </a:lnSpc>
              <a:spcBef>
                <a:spcPts val="5"/>
              </a:spcBef>
            </a:pPr>
            <a:r>
              <a:rPr sz="725" b="1" dirty="0">
                <a:latin typeface="Calibri"/>
                <a:cs typeface="Calibri"/>
              </a:rPr>
              <a:t>GEÇİCİ</a:t>
            </a:r>
            <a:r>
              <a:rPr sz="725" b="1" spc="-9" dirty="0">
                <a:latin typeface="Calibri"/>
                <a:cs typeface="Calibri"/>
              </a:rPr>
              <a:t> </a:t>
            </a:r>
            <a:r>
              <a:rPr sz="725" b="1" dirty="0">
                <a:latin typeface="Calibri"/>
                <a:cs typeface="Calibri"/>
              </a:rPr>
              <a:t>MADDE</a:t>
            </a:r>
            <a:r>
              <a:rPr sz="725" b="1" spc="9" dirty="0">
                <a:latin typeface="Calibri"/>
                <a:cs typeface="Calibri"/>
              </a:rPr>
              <a:t> </a:t>
            </a:r>
            <a:r>
              <a:rPr sz="725" b="1" dirty="0">
                <a:latin typeface="Calibri"/>
                <a:cs typeface="Calibri"/>
              </a:rPr>
              <a:t>1</a:t>
            </a:r>
            <a:r>
              <a:rPr sz="725" b="1" dirty="0">
                <a:solidFill>
                  <a:srgbClr val="221F1F"/>
                </a:solidFill>
                <a:latin typeface="Calibri"/>
                <a:cs typeface="Calibri"/>
              </a:rPr>
              <a:t>-</a:t>
            </a:r>
            <a:r>
              <a:rPr sz="725" b="1" spc="9" dirty="0">
                <a:solidFill>
                  <a:srgbClr val="221F1F"/>
                </a:solidFill>
                <a:latin typeface="Calibri"/>
                <a:cs typeface="Calibri"/>
              </a:rPr>
              <a:t> </a:t>
            </a:r>
            <a:r>
              <a:rPr sz="725" dirty="0">
                <a:solidFill>
                  <a:srgbClr val="221F1F"/>
                </a:solidFill>
                <a:latin typeface="Calibri"/>
                <a:cs typeface="Calibri"/>
              </a:rPr>
              <a:t>(1) 1/1/2026</a:t>
            </a:r>
            <a:r>
              <a:rPr sz="725" spc="5" dirty="0">
                <a:solidFill>
                  <a:srgbClr val="221F1F"/>
                </a:solidFill>
                <a:latin typeface="Calibri"/>
                <a:cs typeface="Calibri"/>
              </a:rPr>
              <a:t> </a:t>
            </a:r>
            <a:r>
              <a:rPr sz="725" spc="-9" dirty="0">
                <a:solidFill>
                  <a:srgbClr val="221F1F"/>
                </a:solidFill>
                <a:latin typeface="Calibri"/>
                <a:cs typeface="Calibri"/>
              </a:rPr>
              <a:t>tarihinden</a:t>
            </a:r>
            <a:r>
              <a:rPr sz="725" spc="5" dirty="0">
                <a:solidFill>
                  <a:srgbClr val="221F1F"/>
                </a:solidFill>
                <a:latin typeface="Calibri"/>
                <a:cs typeface="Calibri"/>
              </a:rPr>
              <a:t> </a:t>
            </a:r>
            <a:r>
              <a:rPr sz="725" dirty="0">
                <a:solidFill>
                  <a:srgbClr val="221F1F"/>
                </a:solidFill>
                <a:latin typeface="Calibri"/>
                <a:cs typeface="Calibri"/>
              </a:rPr>
              <a:t>önce çıkış</a:t>
            </a:r>
            <a:r>
              <a:rPr sz="725" spc="5" dirty="0">
                <a:solidFill>
                  <a:srgbClr val="221F1F"/>
                </a:solidFill>
                <a:latin typeface="Calibri"/>
                <a:cs typeface="Calibri"/>
              </a:rPr>
              <a:t> </a:t>
            </a:r>
            <a:r>
              <a:rPr sz="725" spc="-9" dirty="0">
                <a:solidFill>
                  <a:srgbClr val="221F1F"/>
                </a:solidFill>
                <a:latin typeface="Calibri"/>
                <a:cs typeface="Calibri"/>
              </a:rPr>
              <a:t>ülkesinde</a:t>
            </a:r>
            <a:r>
              <a:rPr sz="725" spc="5" dirty="0">
                <a:solidFill>
                  <a:srgbClr val="221F1F"/>
                </a:solidFill>
                <a:latin typeface="Calibri"/>
                <a:cs typeface="Calibri"/>
              </a:rPr>
              <a:t> </a:t>
            </a:r>
            <a:r>
              <a:rPr sz="725" dirty="0">
                <a:solidFill>
                  <a:srgbClr val="221F1F"/>
                </a:solidFill>
                <a:latin typeface="Calibri"/>
                <a:cs typeface="Calibri"/>
              </a:rPr>
              <a:t>ihraç</a:t>
            </a:r>
            <a:r>
              <a:rPr sz="725" spc="5" dirty="0">
                <a:solidFill>
                  <a:srgbClr val="221F1F"/>
                </a:solidFill>
                <a:latin typeface="Calibri"/>
                <a:cs typeface="Calibri"/>
              </a:rPr>
              <a:t> </a:t>
            </a:r>
            <a:r>
              <a:rPr sz="725" dirty="0">
                <a:solidFill>
                  <a:srgbClr val="221F1F"/>
                </a:solidFill>
                <a:latin typeface="Calibri"/>
                <a:cs typeface="Calibri"/>
              </a:rPr>
              <a:t>amacıyla </a:t>
            </a:r>
            <a:r>
              <a:rPr sz="725" spc="-9" dirty="0">
                <a:solidFill>
                  <a:srgbClr val="221F1F"/>
                </a:solidFill>
                <a:latin typeface="Calibri"/>
                <a:cs typeface="Calibri"/>
              </a:rPr>
              <a:t>Türkiye'ye</a:t>
            </a:r>
            <a:r>
              <a:rPr sz="725" spc="5" dirty="0">
                <a:solidFill>
                  <a:srgbClr val="221F1F"/>
                </a:solidFill>
                <a:latin typeface="Calibri"/>
                <a:cs typeface="Calibri"/>
              </a:rPr>
              <a:t> </a:t>
            </a:r>
            <a:r>
              <a:rPr sz="725" dirty="0">
                <a:solidFill>
                  <a:srgbClr val="221F1F"/>
                </a:solidFill>
                <a:latin typeface="Calibri"/>
                <a:cs typeface="Calibri"/>
              </a:rPr>
              <a:t>sevk edilmek</a:t>
            </a:r>
            <a:r>
              <a:rPr sz="725" spc="-5" dirty="0">
                <a:solidFill>
                  <a:srgbClr val="221F1F"/>
                </a:solidFill>
                <a:latin typeface="Calibri"/>
                <a:cs typeface="Calibri"/>
              </a:rPr>
              <a:t> </a:t>
            </a:r>
            <a:r>
              <a:rPr sz="725" dirty="0">
                <a:solidFill>
                  <a:srgbClr val="221F1F"/>
                </a:solidFill>
                <a:latin typeface="Calibri"/>
                <a:cs typeface="Calibri"/>
              </a:rPr>
              <a:t>üzere</a:t>
            </a:r>
            <a:r>
              <a:rPr sz="725" spc="5" dirty="0">
                <a:solidFill>
                  <a:srgbClr val="221F1F"/>
                </a:solidFill>
                <a:latin typeface="Calibri"/>
                <a:cs typeface="Calibri"/>
              </a:rPr>
              <a:t> </a:t>
            </a:r>
            <a:r>
              <a:rPr sz="725" dirty="0">
                <a:solidFill>
                  <a:srgbClr val="221F1F"/>
                </a:solidFill>
                <a:latin typeface="Calibri"/>
                <a:cs typeface="Calibri"/>
              </a:rPr>
              <a:t>taşıma</a:t>
            </a:r>
            <a:r>
              <a:rPr sz="725" spc="5" dirty="0">
                <a:solidFill>
                  <a:srgbClr val="221F1F"/>
                </a:solidFill>
                <a:latin typeface="Calibri"/>
                <a:cs typeface="Calibri"/>
              </a:rPr>
              <a:t> </a:t>
            </a:r>
            <a:r>
              <a:rPr sz="725" dirty="0">
                <a:solidFill>
                  <a:srgbClr val="221F1F"/>
                </a:solidFill>
                <a:latin typeface="Calibri"/>
                <a:cs typeface="Calibri"/>
              </a:rPr>
              <a:t>belgesi</a:t>
            </a:r>
            <a:r>
              <a:rPr sz="725" spc="-5" dirty="0">
                <a:solidFill>
                  <a:srgbClr val="221F1F"/>
                </a:solidFill>
                <a:latin typeface="Calibri"/>
                <a:cs typeface="Calibri"/>
              </a:rPr>
              <a:t> </a:t>
            </a:r>
            <a:r>
              <a:rPr sz="725" spc="-9" dirty="0">
                <a:solidFill>
                  <a:srgbClr val="221F1F"/>
                </a:solidFill>
                <a:latin typeface="Calibri"/>
                <a:cs typeface="Calibri"/>
              </a:rPr>
              <a:t>düzenlenmiş</a:t>
            </a:r>
            <a:r>
              <a:rPr sz="725" spc="5" dirty="0">
                <a:solidFill>
                  <a:srgbClr val="221F1F"/>
                </a:solidFill>
                <a:latin typeface="Calibri"/>
                <a:cs typeface="Calibri"/>
              </a:rPr>
              <a:t> </a:t>
            </a:r>
            <a:r>
              <a:rPr sz="725" dirty="0">
                <a:solidFill>
                  <a:srgbClr val="221F1F"/>
                </a:solidFill>
                <a:latin typeface="Calibri"/>
                <a:cs typeface="Calibri"/>
              </a:rPr>
              <a:t>veya</a:t>
            </a:r>
            <a:r>
              <a:rPr sz="725" spc="5" dirty="0">
                <a:solidFill>
                  <a:srgbClr val="221F1F"/>
                </a:solidFill>
                <a:latin typeface="Calibri"/>
                <a:cs typeface="Calibri"/>
              </a:rPr>
              <a:t> </a:t>
            </a:r>
            <a:r>
              <a:rPr sz="725" dirty="0">
                <a:solidFill>
                  <a:srgbClr val="221F1F"/>
                </a:solidFill>
                <a:latin typeface="Calibri"/>
                <a:cs typeface="Calibri"/>
              </a:rPr>
              <a:t>Gümrük</a:t>
            </a:r>
            <a:r>
              <a:rPr sz="725" spc="-9" dirty="0">
                <a:solidFill>
                  <a:srgbClr val="221F1F"/>
                </a:solidFill>
                <a:latin typeface="Calibri"/>
                <a:cs typeface="Calibri"/>
              </a:rPr>
              <a:t> Mevzuatı</a:t>
            </a:r>
            <a:r>
              <a:rPr sz="725" dirty="0">
                <a:solidFill>
                  <a:srgbClr val="221F1F"/>
                </a:solidFill>
                <a:latin typeface="Calibri"/>
                <a:cs typeface="Calibri"/>
              </a:rPr>
              <a:t> </a:t>
            </a:r>
            <a:r>
              <a:rPr sz="725" spc="-9" dirty="0">
                <a:solidFill>
                  <a:srgbClr val="221F1F"/>
                </a:solidFill>
                <a:latin typeface="Calibri"/>
                <a:cs typeface="Calibri"/>
              </a:rPr>
              <a:t>uyarınca</a:t>
            </a:r>
            <a:r>
              <a:rPr sz="725" spc="5" dirty="0">
                <a:solidFill>
                  <a:srgbClr val="221F1F"/>
                </a:solidFill>
                <a:latin typeface="Calibri"/>
                <a:cs typeface="Calibri"/>
              </a:rPr>
              <a:t> </a:t>
            </a:r>
            <a:r>
              <a:rPr sz="725" spc="-9" dirty="0">
                <a:solidFill>
                  <a:srgbClr val="221F1F"/>
                </a:solidFill>
                <a:latin typeface="Calibri"/>
                <a:cs typeface="Calibri"/>
              </a:rPr>
              <a:t>gümrük</a:t>
            </a:r>
            <a:r>
              <a:rPr sz="725" spc="-36" dirty="0">
                <a:solidFill>
                  <a:srgbClr val="221F1F"/>
                </a:solidFill>
                <a:latin typeface="Calibri"/>
                <a:cs typeface="Calibri"/>
              </a:rPr>
              <a:t> </a:t>
            </a:r>
            <a:r>
              <a:rPr sz="725" spc="-9" dirty="0">
                <a:solidFill>
                  <a:srgbClr val="221F1F"/>
                </a:solidFill>
                <a:latin typeface="Calibri"/>
                <a:cs typeface="Calibri"/>
              </a:rPr>
              <a:t>idarelerine</a:t>
            </a:r>
            <a:r>
              <a:rPr sz="725" spc="-32" dirty="0">
                <a:solidFill>
                  <a:srgbClr val="221F1F"/>
                </a:solidFill>
                <a:latin typeface="Calibri"/>
                <a:cs typeface="Calibri"/>
              </a:rPr>
              <a:t> </a:t>
            </a:r>
            <a:r>
              <a:rPr sz="725" spc="-9" dirty="0">
                <a:solidFill>
                  <a:srgbClr val="221F1F"/>
                </a:solidFill>
                <a:latin typeface="Calibri"/>
                <a:cs typeface="Calibri"/>
              </a:rPr>
              <a:t>sunulmuş</a:t>
            </a:r>
            <a:r>
              <a:rPr sz="725" spc="-27" dirty="0">
                <a:solidFill>
                  <a:srgbClr val="221F1F"/>
                </a:solidFill>
                <a:latin typeface="Calibri"/>
                <a:cs typeface="Calibri"/>
              </a:rPr>
              <a:t> </a:t>
            </a:r>
            <a:r>
              <a:rPr sz="725" spc="-9" dirty="0">
                <a:solidFill>
                  <a:srgbClr val="221F1F"/>
                </a:solidFill>
                <a:latin typeface="Calibri"/>
                <a:cs typeface="Calibri"/>
              </a:rPr>
              <a:t>olan</a:t>
            </a:r>
            <a:r>
              <a:rPr sz="725" spc="-32" dirty="0">
                <a:solidFill>
                  <a:srgbClr val="221F1F"/>
                </a:solidFill>
                <a:latin typeface="Calibri"/>
                <a:cs typeface="Calibri"/>
              </a:rPr>
              <a:t> </a:t>
            </a:r>
            <a:r>
              <a:rPr sz="725" spc="-9" dirty="0">
                <a:solidFill>
                  <a:srgbClr val="221F1F"/>
                </a:solidFill>
                <a:latin typeface="Calibri"/>
                <a:cs typeface="Calibri"/>
              </a:rPr>
              <a:t>ürünlerin</a:t>
            </a:r>
            <a:r>
              <a:rPr sz="725" spc="-36" dirty="0">
                <a:solidFill>
                  <a:srgbClr val="221F1F"/>
                </a:solidFill>
                <a:latin typeface="Calibri"/>
                <a:cs typeface="Calibri"/>
              </a:rPr>
              <a:t> </a:t>
            </a:r>
            <a:r>
              <a:rPr sz="725" spc="-9" dirty="0">
                <a:solidFill>
                  <a:srgbClr val="221F1F"/>
                </a:solidFill>
                <a:latin typeface="Calibri"/>
                <a:cs typeface="Calibri"/>
              </a:rPr>
              <a:t>ithalatı;</a:t>
            </a:r>
            <a:r>
              <a:rPr sz="725" spc="453" dirty="0">
                <a:solidFill>
                  <a:srgbClr val="221F1F"/>
                </a:solidFill>
                <a:latin typeface="Calibri"/>
                <a:cs typeface="Calibri"/>
              </a:rPr>
              <a:t> </a:t>
            </a:r>
            <a:r>
              <a:rPr sz="725" dirty="0">
                <a:solidFill>
                  <a:srgbClr val="221F1F"/>
                </a:solidFill>
                <a:latin typeface="Calibri"/>
                <a:cs typeface="Calibri"/>
              </a:rPr>
              <a:t>28/2/2026</a:t>
            </a:r>
            <a:r>
              <a:rPr sz="725" spc="-23" dirty="0">
                <a:solidFill>
                  <a:srgbClr val="221F1F"/>
                </a:solidFill>
                <a:latin typeface="Calibri"/>
                <a:cs typeface="Calibri"/>
              </a:rPr>
              <a:t> </a:t>
            </a:r>
            <a:r>
              <a:rPr sz="725" spc="-9" dirty="0">
                <a:solidFill>
                  <a:srgbClr val="221F1F"/>
                </a:solidFill>
                <a:latin typeface="Calibri"/>
                <a:cs typeface="Calibri"/>
              </a:rPr>
              <a:t>tarihine</a:t>
            </a:r>
            <a:r>
              <a:rPr sz="725" spc="-14" dirty="0">
                <a:solidFill>
                  <a:srgbClr val="221F1F"/>
                </a:solidFill>
                <a:latin typeface="Calibri"/>
                <a:cs typeface="Calibri"/>
              </a:rPr>
              <a:t> </a:t>
            </a:r>
            <a:r>
              <a:rPr sz="725" spc="-9" dirty="0">
                <a:solidFill>
                  <a:srgbClr val="221F1F"/>
                </a:solidFill>
                <a:latin typeface="Calibri"/>
                <a:cs typeface="Calibri"/>
              </a:rPr>
              <a:t>kadar (bu tarih</a:t>
            </a:r>
            <a:r>
              <a:rPr sz="725" spc="-14" dirty="0">
                <a:solidFill>
                  <a:srgbClr val="221F1F"/>
                </a:solidFill>
                <a:latin typeface="Calibri"/>
                <a:cs typeface="Calibri"/>
              </a:rPr>
              <a:t> </a:t>
            </a:r>
            <a:r>
              <a:rPr sz="725" dirty="0">
                <a:solidFill>
                  <a:srgbClr val="221F1F"/>
                </a:solidFill>
                <a:latin typeface="Calibri"/>
                <a:cs typeface="Calibri"/>
              </a:rPr>
              <a:t>dahil),</a:t>
            </a:r>
            <a:r>
              <a:rPr sz="725" spc="23" dirty="0">
                <a:solidFill>
                  <a:srgbClr val="221F1F"/>
                </a:solidFill>
                <a:latin typeface="Calibri"/>
                <a:cs typeface="Calibri"/>
              </a:rPr>
              <a:t> </a:t>
            </a:r>
            <a:r>
              <a:rPr sz="725" spc="-9" dirty="0">
                <a:solidFill>
                  <a:srgbClr val="221F1F"/>
                </a:solidFill>
                <a:latin typeface="Calibri"/>
                <a:cs typeface="Calibri"/>
              </a:rPr>
              <a:t>TAREKS</a:t>
            </a:r>
            <a:r>
              <a:rPr sz="725" spc="-32" dirty="0">
                <a:solidFill>
                  <a:srgbClr val="221F1F"/>
                </a:solidFill>
                <a:latin typeface="Calibri"/>
                <a:cs typeface="Calibri"/>
              </a:rPr>
              <a:t> </a:t>
            </a:r>
            <a:r>
              <a:rPr sz="725" spc="-23" dirty="0">
                <a:solidFill>
                  <a:srgbClr val="221F1F"/>
                </a:solidFill>
                <a:latin typeface="Calibri"/>
                <a:cs typeface="Calibri"/>
              </a:rPr>
              <a:t>başvurusunun</a:t>
            </a:r>
            <a:r>
              <a:rPr sz="725" spc="-36" dirty="0">
                <a:solidFill>
                  <a:srgbClr val="221F1F"/>
                </a:solidFill>
                <a:latin typeface="Calibri"/>
                <a:cs typeface="Calibri"/>
              </a:rPr>
              <a:t> </a:t>
            </a:r>
            <a:r>
              <a:rPr sz="725" spc="-18" dirty="0">
                <a:solidFill>
                  <a:srgbClr val="221F1F"/>
                </a:solidFill>
                <a:latin typeface="Calibri"/>
                <a:cs typeface="Calibri"/>
              </a:rPr>
              <a:t>gerçekleştirilmesi</a:t>
            </a:r>
            <a:r>
              <a:rPr sz="725" spc="-41" dirty="0">
                <a:solidFill>
                  <a:srgbClr val="221F1F"/>
                </a:solidFill>
                <a:latin typeface="Calibri"/>
                <a:cs typeface="Calibri"/>
              </a:rPr>
              <a:t> </a:t>
            </a:r>
            <a:r>
              <a:rPr sz="725" spc="-9" dirty="0">
                <a:solidFill>
                  <a:srgbClr val="221F1F"/>
                </a:solidFill>
                <a:latin typeface="Calibri"/>
                <a:cs typeface="Calibri"/>
              </a:rPr>
              <a:t>ve</a:t>
            </a:r>
            <a:r>
              <a:rPr sz="725" spc="-36" dirty="0">
                <a:solidFill>
                  <a:srgbClr val="221F1F"/>
                </a:solidFill>
                <a:latin typeface="Calibri"/>
                <a:cs typeface="Calibri"/>
              </a:rPr>
              <a:t> </a:t>
            </a:r>
            <a:r>
              <a:rPr sz="725" spc="-18" dirty="0">
                <a:solidFill>
                  <a:srgbClr val="221F1F"/>
                </a:solidFill>
                <a:latin typeface="Calibri"/>
                <a:cs typeface="Calibri"/>
              </a:rPr>
              <a:t>ithalatçı</a:t>
            </a:r>
            <a:r>
              <a:rPr sz="725" spc="-36" dirty="0">
                <a:solidFill>
                  <a:srgbClr val="221F1F"/>
                </a:solidFill>
                <a:latin typeface="Calibri"/>
                <a:cs typeface="Calibri"/>
              </a:rPr>
              <a:t> </a:t>
            </a:r>
            <a:r>
              <a:rPr sz="725" spc="-23" dirty="0">
                <a:solidFill>
                  <a:srgbClr val="221F1F"/>
                </a:solidFill>
                <a:latin typeface="Calibri"/>
                <a:cs typeface="Calibri"/>
              </a:rPr>
              <a:t>firmanın</a:t>
            </a:r>
            <a:r>
              <a:rPr sz="725" spc="-36" dirty="0">
                <a:solidFill>
                  <a:srgbClr val="221F1F"/>
                </a:solidFill>
                <a:latin typeface="Calibri"/>
                <a:cs typeface="Calibri"/>
              </a:rPr>
              <a:t> </a:t>
            </a:r>
            <a:r>
              <a:rPr sz="725" spc="-18" dirty="0">
                <a:solidFill>
                  <a:srgbClr val="221F1F"/>
                </a:solidFill>
                <a:latin typeface="Calibri"/>
                <a:cs typeface="Calibri"/>
              </a:rPr>
              <a:t>talebi</a:t>
            </a:r>
            <a:r>
              <a:rPr sz="725" spc="-36" dirty="0">
                <a:solidFill>
                  <a:srgbClr val="221F1F"/>
                </a:solidFill>
                <a:latin typeface="Calibri"/>
                <a:cs typeface="Calibri"/>
              </a:rPr>
              <a:t> </a:t>
            </a:r>
            <a:r>
              <a:rPr sz="725" spc="-9" dirty="0">
                <a:solidFill>
                  <a:srgbClr val="221F1F"/>
                </a:solidFill>
                <a:latin typeface="Calibri"/>
                <a:cs typeface="Calibri"/>
              </a:rPr>
              <a:t>halinde,</a:t>
            </a:r>
            <a:r>
              <a:rPr sz="725" spc="172" dirty="0">
                <a:solidFill>
                  <a:srgbClr val="221F1F"/>
                </a:solidFill>
                <a:latin typeface="Calibri"/>
                <a:cs typeface="Calibri"/>
              </a:rPr>
              <a:t> </a:t>
            </a:r>
            <a:r>
              <a:rPr sz="725" spc="-9" dirty="0">
                <a:solidFill>
                  <a:srgbClr val="221F1F"/>
                </a:solidFill>
                <a:latin typeface="Calibri"/>
                <a:cs typeface="Calibri"/>
              </a:rPr>
              <a:t>16</a:t>
            </a:r>
            <a:r>
              <a:rPr sz="725" spc="-32" dirty="0">
                <a:solidFill>
                  <a:srgbClr val="221F1F"/>
                </a:solidFill>
                <a:latin typeface="Calibri"/>
                <a:cs typeface="Calibri"/>
              </a:rPr>
              <a:t> </a:t>
            </a:r>
            <a:r>
              <a:rPr sz="725" spc="-18" dirty="0">
                <a:solidFill>
                  <a:srgbClr val="221F1F"/>
                </a:solidFill>
                <a:latin typeface="Calibri"/>
                <a:cs typeface="Calibri"/>
              </a:rPr>
              <a:t>ncı</a:t>
            </a:r>
            <a:r>
              <a:rPr sz="725" spc="-45" dirty="0">
                <a:solidFill>
                  <a:srgbClr val="221F1F"/>
                </a:solidFill>
                <a:latin typeface="Calibri"/>
                <a:cs typeface="Calibri"/>
              </a:rPr>
              <a:t> </a:t>
            </a:r>
            <a:r>
              <a:rPr sz="725" spc="-18" dirty="0">
                <a:solidFill>
                  <a:srgbClr val="221F1F"/>
                </a:solidFill>
                <a:latin typeface="Calibri"/>
                <a:cs typeface="Calibri"/>
              </a:rPr>
              <a:t>maddeyle</a:t>
            </a:r>
            <a:r>
              <a:rPr sz="725" spc="-5" dirty="0">
                <a:solidFill>
                  <a:srgbClr val="221F1F"/>
                </a:solidFill>
                <a:latin typeface="Calibri"/>
                <a:cs typeface="Calibri"/>
              </a:rPr>
              <a:t> </a:t>
            </a:r>
            <a:r>
              <a:rPr sz="725" spc="-9" dirty="0">
                <a:solidFill>
                  <a:srgbClr val="221F1F"/>
                </a:solidFill>
                <a:latin typeface="Calibri"/>
                <a:cs typeface="Calibri"/>
              </a:rPr>
              <a:t>yürürlükten</a:t>
            </a:r>
            <a:r>
              <a:rPr sz="725" spc="27" dirty="0">
                <a:solidFill>
                  <a:srgbClr val="221F1F"/>
                </a:solidFill>
                <a:latin typeface="Calibri"/>
                <a:cs typeface="Calibri"/>
              </a:rPr>
              <a:t> </a:t>
            </a:r>
            <a:r>
              <a:rPr sz="725" spc="-9" dirty="0">
                <a:solidFill>
                  <a:srgbClr val="221F1F"/>
                </a:solidFill>
                <a:latin typeface="Calibri"/>
                <a:cs typeface="Calibri"/>
              </a:rPr>
              <a:t>kaldırılan</a:t>
            </a:r>
            <a:r>
              <a:rPr sz="725" spc="14" dirty="0">
                <a:solidFill>
                  <a:srgbClr val="221F1F"/>
                </a:solidFill>
                <a:latin typeface="Calibri"/>
                <a:cs typeface="Calibri"/>
              </a:rPr>
              <a:t> </a:t>
            </a:r>
            <a:r>
              <a:rPr sz="725" spc="-9" dirty="0">
                <a:solidFill>
                  <a:srgbClr val="221F1F"/>
                </a:solidFill>
                <a:latin typeface="Calibri"/>
                <a:cs typeface="Calibri"/>
              </a:rPr>
              <a:t>Karayolu</a:t>
            </a:r>
            <a:r>
              <a:rPr sz="725" spc="14" dirty="0">
                <a:solidFill>
                  <a:srgbClr val="221F1F"/>
                </a:solidFill>
                <a:latin typeface="Calibri"/>
                <a:cs typeface="Calibri"/>
              </a:rPr>
              <a:t> </a:t>
            </a:r>
            <a:r>
              <a:rPr sz="725" dirty="0">
                <a:solidFill>
                  <a:srgbClr val="221F1F"/>
                </a:solidFill>
                <a:latin typeface="Calibri"/>
                <a:cs typeface="Calibri"/>
              </a:rPr>
              <a:t>Dışında</a:t>
            </a:r>
            <a:r>
              <a:rPr sz="725" spc="18" dirty="0">
                <a:solidFill>
                  <a:srgbClr val="221F1F"/>
                </a:solidFill>
                <a:latin typeface="Calibri"/>
                <a:cs typeface="Calibri"/>
              </a:rPr>
              <a:t> </a:t>
            </a:r>
            <a:r>
              <a:rPr sz="725" spc="-9" dirty="0">
                <a:solidFill>
                  <a:srgbClr val="221F1F"/>
                </a:solidFill>
                <a:latin typeface="Calibri"/>
                <a:cs typeface="Calibri"/>
              </a:rPr>
              <a:t>Kullanılan</a:t>
            </a:r>
            <a:r>
              <a:rPr sz="725" spc="14" dirty="0">
                <a:solidFill>
                  <a:srgbClr val="221F1F"/>
                </a:solidFill>
                <a:latin typeface="Calibri"/>
                <a:cs typeface="Calibri"/>
              </a:rPr>
              <a:t> </a:t>
            </a:r>
            <a:r>
              <a:rPr sz="725" dirty="0">
                <a:solidFill>
                  <a:srgbClr val="221F1F"/>
                </a:solidFill>
                <a:latin typeface="Calibri"/>
                <a:cs typeface="Calibri"/>
              </a:rPr>
              <a:t>Hareketli</a:t>
            </a:r>
            <a:r>
              <a:rPr sz="725" spc="9" dirty="0">
                <a:solidFill>
                  <a:srgbClr val="221F1F"/>
                </a:solidFill>
                <a:latin typeface="Calibri"/>
                <a:cs typeface="Calibri"/>
              </a:rPr>
              <a:t> </a:t>
            </a:r>
            <a:r>
              <a:rPr sz="725" spc="-9" dirty="0">
                <a:solidFill>
                  <a:srgbClr val="221F1F"/>
                </a:solidFill>
                <a:latin typeface="Calibri"/>
                <a:cs typeface="Calibri"/>
              </a:rPr>
              <a:t>Makinaların</a:t>
            </a:r>
            <a:r>
              <a:rPr sz="725" spc="14" dirty="0">
                <a:solidFill>
                  <a:srgbClr val="221F1F"/>
                </a:solidFill>
                <a:latin typeface="Calibri"/>
                <a:cs typeface="Calibri"/>
              </a:rPr>
              <a:t> </a:t>
            </a:r>
            <a:r>
              <a:rPr sz="725" dirty="0">
                <a:solidFill>
                  <a:srgbClr val="221F1F"/>
                </a:solidFill>
                <a:latin typeface="Calibri"/>
                <a:cs typeface="Calibri"/>
              </a:rPr>
              <a:t>İthalat</a:t>
            </a:r>
            <a:r>
              <a:rPr sz="725" spc="9" dirty="0">
                <a:solidFill>
                  <a:srgbClr val="221F1F"/>
                </a:solidFill>
                <a:latin typeface="Calibri"/>
                <a:cs typeface="Calibri"/>
              </a:rPr>
              <a:t> </a:t>
            </a:r>
            <a:r>
              <a:rPr sz="725" dirty="0">
                <a:solidFill>
                  <a:srgbClr val="221F1F"/>
                </a:solidFill>
                <a:latin typeface="Calibri"/>
                <a:cs typeface="Calibri"/>
              </a:rPr>
              <a:t>Denetimi</a:t>
            </a:r>
            <a:r>
              <a:rPr sz="725" spc="9" dirty="0">
                <a:solidFill>
                  <a:srgbClr val="221F1F"/>
                </a:solidFill>
                <a:latin typeface="Calibri"/>
                <a:cs typeface="Calibri"/>
              </a:rPr>
              <a:t> </a:t>
            </a:r>
            <a:r>
              <a:rPr sz="725" dirty="0">
                <a:solidFill>
                  <a:srgbClr val="221F1F"/>
                </a:solidFill>
                <a:latin typeface="Calibri"/>
                <a:cs typeface="Calibri"/>
              </a:rPr>
              <a:t>Tebliği</a:t>
            </a:r>
            <a:r>
              <a:rPr sz="725" spc="14" dirty="0">
                <a:solidFill>
                  <a:srgbClr val="221F1F"/>
                </a:solidFill>
                <a:latin typeface="Calibri"/>
                <a:cs typeface="Calibri"/>
              </a:rPr>
              <a:t> </a:t>
            </a:r>
            <a:r>
              <a:rPr sz="725" spc="-9" dirty="0">
                <a:solidFill>
                  <a:srgbClr val="221F1F"/>
                </a:solidFill>
                <a:latin typeface="Calibri"/>
                <a:cs typeface="Calibri"/>
              </a:rPr>
              <a:t>(Ürün</a:t>
            </a:r>
            <a:r>
              <a:rPr sz="725" spc="453" dirty="0">
                <a:solidFill>
                  <a:srgbClr val="221F1F"/>
                </a:solidFill>
                <a:latin typeface="Calibri"/>
                <a:cs typeface="Calibri"/>
              </a:rPr>
              <a:t> </a:t>
            </a:r>
            <a:r>
              <a:rPr sz="725" spc="-9" dirty="0">
                <a:solidFill>
                  <a:srgbClr val="221F1F"/>
                </a:solidFill>
                <a:latin typeface="Calibri"/>
                <a:cs typeface="Calibri"/>
              </a:rPr>
              <a:t>Güvenliği </a:t>
            </a:r>
            <a:r>
              <a:rPr sz="725" dirty="0">
                <a:solidFill>
                  <a:srgbClr val="221F1F"/>
                </a:solidFill>
                <a:latin typeface="Calibri"/>
                <a:cs typeface="Calibri"/>
              </a:rPr>
              <a:t>ve</a:t>
            </a:r>
            <a:r>
              <a:rPr sz="725" spc="-5" dirty="0">
                <a:solidFill>
                  <a:srgbClr val="221F1F"/>
                </a:solidFill>
                <a:latin typeface="Calibri"/>
                <a:cs typeface="Calibri"/>
              </a:rPr>
              <a:t> </a:t>
            </a:r>
            <a:r>
              <a:rPr sz="725" dirty="0">
                <a:solidFill>
                  <a:srgbClr val="221F1F"/>
                </a:solidFill>
                <a:latin typeface="Calibri"/>
                <a:cs typeface="Calibri"/>
              </a:rPr>
              <a:t>Denetimi: 2025/2)'ne</a:t>
            </a:r>
            <a:r>
              <a:rPr sz="725" spc="-5" dirty="0">
                <a:solidFill>
                  <a:srgbClr val="221F1F"/>
                </a:solidFill>
                <a:latin typeface="Calibri"/>
                <a:cs typeface="Calibri"/>
              </a:rPr>
              <a:t> </a:t>
            </a:r>
            <a:r>
              <a:rPr sz="725" dirty="0">
                <a:solidFill>
                  <a:srgbClr val="221F1F"/>
                </a:solidFill>
                <a:latin typeface="Calibri"/>
                <a:cs typeface="Calibri"/>
              </a:rPr>
              <a:t>göre</a:t>
            </a:r>
            <a:r>
              <a:rPr sz="725" spc="-5" dirty="0">
                <a:solidFill>
                  <a:srgbClr val="221F1F"/>
                </a:solidFill>
                <a:latin typeface="Calibri"/>
                <a:cs typeface="Calibri"/>
              </a:rPr>
              <a:t> </a:t>
            </a:r>
            <a:r>
              <a:rPr sz="725" spc="-9" dirty="0">
                <a:solidFill>
                  <a:srgbClr val="221F1F"/>
                </a:solidFill>
                <a:latin typeface="Calibri"/>
                <a:cs typeface="Calibri"/>
              </a:rPr>
              <a:t>sonuçlandırılır.</a:t>
            </a:r>
            <a:endParaRPr sz="725" dirty="0">
              <a:latin typeface="Calibri"/>
              <a:cs typeface="Calibri"/>
            </a:endParaRPr>
          </a:p>
          <a:p>
            <a:pPr marL="418620">
              <a:spcBef>
                <a:spcPts val="150"/>
              </a:spcBef>
            </a:pPr>
            <a:r>
              <a:rPr sz="725" spc="-9" dirty="0">
                <a:latin typeface="Calibri"/>
                <a:cs typeface="Calibri"/>
              </a:rPr>
              <a:t>Yürürlük</a:t>
            </a:r>
            <a:endParaRPr sz="725" dirty="0">
              <a:latin typeface="Calibri"/>
              <a:cs typeface="Calibri"/>
            </a:endParaRPr>
          </a:p>
          <a:p>
            <a:pPr marL="418620">
              <a:spcBef>
                <a:spcPts val="286"/>
              </a:spcBef>
            </a:pPr>
            <a:r>
              <a:rPr sz="725" b="1" dirty="0">
                <a:latin typeface="Calibri"/>
                <a:cs typeface="Calibri"/>
              </a:rPr>
              <a:t>MADDE</a:t>
            </a:r>
            <a:r>
              <a:rPr sz="725" b="1" spc="-9" dirty="0">
                <a:latin typeface="Calibri"/>
                <a:cs typeface="Calibri"/>
              </a:rPr>
              <a:t> </a:t>
            </a:r>
            <a:r>
              <a:rPr sz="725" b="1" dirty="0">
                <a:latin typeface="Calibri"/>
                <a:cs typeface="Calibri"/>
              </a:rPr>
              <a:t>16-</a:t>
            </a:r>
            <a:r>
              <a:rPr sz="725" b="1" spc="-18" dirty="0">
                <a:latin typeface="Calibri"/>
                <a:cs typeface="Calibri"/>
              </a:rPr>
              <a:t> </a:t>
            </a:r>
            <a:r>
              <a:rPr sz="725" dirty="0">
                <a:solidFill>
                  <a:srgbClr val="221F1F"/>
                </a:solidFill>
                <a:latin typeface="Calibri"/>
                <a:cs typeface="Calibri"/>
              </a:rPr>
              <a:t>(1)</a:t>
            </a:r>
            <a:r>
              <a:rPr sz="725" spc="-23" dirty="0">
                <a:solidFill>
                  <a:srgbClr val="221F1F"/>
                </a:solidFill>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Tebliğ</a:t>
            </a:r>
            <a:r>
              <a:rPr sz="725" spc="-5" dirty="0">
                <a:latin typeface="Calibri"/>
                <a:cs typeface="Calibri"/>
              </a:rPr>
              <a:t> </a:t>
            </a:r>
            <a:r>
              <a:rPr sz="725" dirty="0">
                <a:latin typeface="Calibri"/>
                <a:cs typeface="Calibri"/>
              </a:rPr>
              <a:t>1/1/2026</a:t>
            </a:r>
            <a:r>
              <a:rPr sz="725" spc="-14" dirty="0">
                <a:latin typeface="Calibri"/>
                <a:cs typeface="Calibri"/>
              </a:rPr>
              <a:t> </a:t>
            </a:r>
            <a:r>
              <a:rPr sz="725" spc="-9" dirty="0">
                <a:latin typeface="Calibri"/>
                <a:cs typeface="Calibri"/>
              </a:rPr>
              <a:t>tarihinde</a:t>
            </a:r>
            <a:r>
              <a:rPr sz="725" spc="-14" dirty="0">
                <a:latin typeface="Calibri"/>
                <a:cs typeface="Calibri"/>
              </a:rPr>
              <a:t> </a:t>
            </a:r>
            <a:r>
              <a:rPr sz="725" dirty="0">
                <a:latin typeface="Calibri"/>
                <a:cs typeface="Calibri"/>
              </a:rPr>
              <a:t>yürürlüğe</a:t>
            </a:r>
            <a:r>
              <a:rPr sz="725" spc="-9" dirty="0">
                <a:latin typeface="Calibri"/>
                <a:cs typeface="Calibri"/>
              </a:rPr>
              <a:t> girer.</a:t>
            </a:r>
            <a:endParaRPr sz="725" dirty="0">
              <a:latin typeface="Calibri"/>
              <a:cs typeface="Calibri"/>
            </a:endParaRPr>
          </a:p>
          <a:p>
            <a:pPr marL="418620">
              <a:spcBef>
                <a:spcPts val="41"/>
              </a:spcBef>
            </a:pPr>
            <a:r>
              <a:rPr sz="725" b="1" spc="-9" dirty="0">
                <a:latin typeface="Calibri"/>
                <a:cs typeface="Calibri"/>
              </a:rPr>
              <a:t>Yürütme</a:t>
            </a:r>
            <a:endParaRPr sz="725" dirty="0">
              <a:latin typeface="Calibri"/>
              <a:cs typeface="Calibri"/>
            </a:endParaRPr>
          </a:p>
          <a:p>
            <a:pPr marL="418620">
              <a:spcBef>
                <a:spcPts val="45"/>
              </a:spcBef>
            </a:pPr>
            <a:r>
              <a:rPr sz="725" b="1" dirty="0">
                <a:latin typeface="Calibri"/>
                <a:cs typeface="Calibri"/>
              </a:rPr>
              <a:t>MADDE</a:t>
            </a:r>
            <a:r>
              <a:rPr sz="725" b="1" spc="-5" dirty="0">
                <a:latin typeface="Calibri"/>
                <a:cs typeface="Calibri"/>
              </a:rPr>
              <a:t> </a:t>
            </a:r>
            <a:r>
              <a:rPr sz="725" b="1" dirty="0">
                <a:latin typeface="Calibri"/>
                <a:cs typeface="Calibri"/>
              </a:rPr>
              <a:t>17</a:t>
            </a:r>
            <a:r>
              <a:rPr sz="725" b="1" dirty="0">
                <a:solidFill>
                  <a:srgbClr val="221F1F"/>
                </a:solidFill>
                <a:latin typeface="Calibri"/>
                <a:cs typeface="Calibri"/>
              </a:rPr>
              <a:t>-</a:t>
            </a:r>
            <a:r>
              <a:rPr sz="725" b="1" spc="-23" dirty="0">
                <a:solidFill>
                  <a:srgbClr val="221F1F"/>
                </a:solidFill>
                <a:latin typeface="Calibri"/>
                <a:cs typeface="Calibri"/>
              </a:rPr>
              <a:t> </a:t>
            </a:r>
            <a:r>
              <a:rPr sz="725" b="1" dirty="0">
                <a:latin typeface="Calibri"/>
                <a:cs typeface="Calibri"/>
              </a:rPr>
              <a:t>(1) </a:t>
            </a:r>
            <a:r>
              <a:rPr sz="725" dirty="0">
                <a:latin typeface="Calibri"/>
                <a:cs typeface="Calibri"/>
              </a:rPr>
              <a:t>Bu</a:t>
            </a:r>
            <a:r>
              <a:rPr sz="725" spc="-9" dirty="0">
                <a:latin typeface="Calibri"/>
                <a:cs typeface="Calibri"/>
              </a:rPr>
              <a:t> </a:t>
            </a:r>
            <a:r>
              <a:rPr sz="725" dirty="0">
                <a:latin typeface="Calibri"/>
                <a:cs typeface="Calibri"/>
              </a:rPr>
              <a:t>Tebliğ </a:t>
            </a:r>
            <a:r>
              <a:rPr sz="725" spc="-9" dirty="0">
                <a:latin typeface="Calibri"/>
                <a:cs typeface="Calibri"/>
              </a:rPr>
              <a:t>hükümlerini</a:t>
            </a:r>
            <a:r>
              <a:rPr sz="725" spc="-14" dirty="0">
                <a:latin typeface="Calibri"/>
                <a:cs typeface="Calibri"/>
              </a:rPr>
              <a:t> </a:t>
            </a:r>
            <a:r>
              <a:rPr sz="725" dirty="0">
                <a:latin typeface="Calibri"/>
                <a:cs typeface="Calibri"/>
              </a:rPr>
              <a:t>Ticaret</a:t>
            </a:r>
            <a:r>
              <a:rPr sz="725" spc="-9" dirty="0">
                <a:latin typeface="Calibri"/>
                <a:cs typeface="Calibri"/>
              </a:rPr>
              <a:t> Bakanı</a:t>
            </a:r>
            <a:r>
              <a:rPr sz="725" spc="-14" dirty="0">
                <a:latin typeface="Calibri"/>
                <a:cs typeface="Calibri"/>
              </a:rPr>
              <a:t> </a:t>
            </a:r>
            <a:r>
              <a:rPr sz="725" spc="-9" dirty="0">
                <a:latin typeface="Calibri"/>
                <a:cs typeface="Calibri"/>
              </a:rPr>
              <a:t>yürütür</a:t>
            </a:r>
            <a:r>
              <a:rPr sz="725" b="1" spc="-9" dirty="0">
                <a:latin typeface="Calibri"/>
                <a:cs typeface="Calibri"/>
              </a:rPr>
              <a:t>.</a:t>
            </a:r>
            <a:endParaRPr sz="725" dirty="0">
              <a:latin typeface="Calibri"/>
              <a:cs typeface="Calibri"/>
            </a:endParaRPr>
          </a:p>
          <a:p>
            <a:pPr marL="3656444">
              <a:spcBef>
                <a:spcPts val="23"/>
              </a:spcBef>
            </a:pPr>
            <a:r>
              <a:rPr sz="725" b="1" spc="-9" dirty="0">
                <a:solidFill>
                  <a:srgbClr val="ED0000"/>
                </a:solidFill>
                <a:latin typeface="Calibri"/>
                <a:cs typeface="Calibri"/>
              </a:rPr>
              <a:t>Ek-</a:t>
            </a:r>
            <a:r>
              <a:rPr sz="725" b="1" dirty="0">
                <a:solidFill>
                  <a:srgbClr val="ED0000"/>
                </a:solidFill>
                <a:latin typeface="Calibri"/>
                <a:cs typeface="Calibri"/>
              </a:rPr>
              <a:t>1</a:t>
            </a:r>
            <a:r>
              <a:rPr sz="725" b="1" spc="14" dirty="0">
                <a:solidFill>
                  <a:srgbClr val="ED0000"/>
                </a:solidFill>
                <a:latin typeface="Calibri"/>
                <a:cs typeface="Calibri"/>
              </a:rPr>
              <a:t> </a:t>
            </a:r>
            <a:r>
              <a:rPr sz="725" b="1" spc="-9" dirty="0">
                <a:solidFill>
                  <a:srgbClr val="ED0000"/>
                </a:solidFill>
                <a:latin typeface="Calibri"/>
                <a:cs typeface="Calibri"/>
              </a:rPr>
              <a:t>Listesine</a:t>
            </a:r>
            <a:r>
              <a:rPr sz="725" b="1" spc="14" dirty="0">
                <a:solidFill>
                  <a:srgbClr val="ED0000"/>
                </a:solidFill>
                <a:latin typeface="Calibri"/>
                <a:cs typeface="Calibri"/>
              </a:rPr>
              <a:t> </a:t>
            </a:r>
            <a:r>
              <a:rPr sz="725" b="1" spc="-9" dirty="0">
                <a:solidFill>
                  <a:srgbClr val="ED0000"/>
                </a:solidFill>
                <a:latin typeface="Calibri"/>
                <a:cs typeface="Calibri"/>
              </a:rPr>
              <a:t>Aşağıdaki</a:t>
            </a:r>
            <a:r>
              <a:rPr sz="725" b="1" spc="14" dirty="0">
                <a:solidFill>
                  <a:srgbClr val="ED0000"/>
                </a:solidFill>
                <a:latin typeface="Calibri"/>
                <a:cs typeface="Calibri"/>
              </a:rPr>
              <a:t> </a:t>
            </a:r>
            <a:r>
              <a:rPr sz="725" b="1" dirty="0">
                <a:solidFill>
                  <a:srgbClr val="ED0000"/>
                </a:solidFill>
                <a:latin typeface="Calibri"/>
                <a:cs typeface="Calibri"/>
              </a:rPr>
              <a:t>EMC</a:t>
            </a:r>
            <a:r>
              <a:rPr sz="725" b="1" spc="27" dirty="0">
                <a:solidFill>
                  <a:srgbClr val="ED0000"/>
                </a:solidFill>
                <a:latin typeface="Calibri"/>
                <a:cs typeface="Calibri"/>
              </a:rPr>
              <a:t> </a:t>
            </a:r>
            <a:r>
              <a:rPr sz="725" b="1" spc="-9" dirty="0">
                <a:solidFill>
                  <a:srgbClr val="ED0000"/>
                </a:solidFill>
                <a:latin typeface="Calibri"/>
                <a:cs typeface="Calibri"/>
              </a:rPr>
              <a:t>Eklenmiştir.</a:t>
            </a:r>
            <a:endParaRPr sz="725" dirty="0">
              <a:latin typeface="Calibri"/>
              <a:cs typeface="Calibri"/>
            </a:endParaRPr>
          </a:p>
        </p:txBody>
      </p:sp>
      <p:graphicFrame>
        <p:nvGraphicFramePr>
          <p:cNvPr id="6" name="object 6"/>
          <p:cNvGraphicFramePr>
            <a:graphicFrameLocks noGrp="1"/>
          </p:cNvGraphicFramePr>
          <p:nvPr/>
        </p:nvGraphicFramePr>
        <p:xfrm>
          <a:off x="4173220" y="2968461"/>
          <a:ext cx="3835528" cy="789544"/>
        </p:xfrm>
        <a:graphic>
          <a:graphicData uri="http://schemas.openxmlformats.org/drawingml/2006/table">
            <a:tbl>
              <a:tblPr firstRow="1" bandRow="1">
                <a:tableStyleId>{2D5ABB26-0587-4C30-8999-92F81FD0307C}</a:tableStyleId>
              </a:tblPr>
              <a:tblGrid>
                <a:gridCol w="1141273">
                  <a:extLst>
                    <a:ext uri="{9D8B030D-6E8A-4147-A177-3AD203B41FA5}">
                      <a16:colId xmlns:a16="http://schemas.microsoft.com/office/drawing/2014/main" val="20000"/>
                    </a:ext>
                  </a:extLst>
                </a:gridCol>
                <a:gridCol w="903459">
                  <a:extLst>
                    <a:ext uri="{9D8B030D-6E8A-4147-A177-3AD203B41FA5}">
                      <a16:colId xmlns:a16="http://schemas.microsoft.com/office/drawing/2014/main" val="20001"/>
                    </a:ext>
                  </a:extLst>
                </a:gridCol>
                <a:gridCol w="1790796">
                  <a:extLst>
                    <a:ext uri="{9D8B030D-6E8A-4147-A177-3AD203B41FA5}">
                      <a16:colId xmlns:a16="http://schemas.microsoft.com/office/drawing/2014/main" val="20002"/>
                    </a:ext>
                  </a:extLst>
                </a:gridCol>
              </a:tblGrid>
              <a:tr h="542997">
                <a:tc>
                  <a:txBody>
                    <a:bodyPr/>
                    <a:lstStyle/>
                    <a:p>
                      <a:pPr>
                        <a:lnSpc>
                          <a:spcPct val="100000"/>
                        </a:lnSpc>
                        <a:spcBef>
                          <a:spcPts val="595"/>
                        </a:spcBef>
                      </a:pPr>
                      <a:endParaRPr sz="700">
                        <a:latin typeface="Times New Roman"/>
                        <a:cs typeface="Times New Roman"/>
                      </a:endParaRPr>
                    </a:p>
                    <a:p>
                      <a:pPr marL="434340">
                        <a:lnSpc>
                          <a:spcPct val="100000"/>
                        </a:lnSpc>
                      </a:pPr>
                      <a:r>
                        <a:rPr sz="700" spc="-10" dirty="0">
                          <a:latin typeface="Calibri"/>
                          <a:cs typeface="Calibri"/>
                        </a:rPr>
                        <a:t>Makinalar</a:t>
                      </a:r>
                      <a:endParaRPr sz="700">
                        <a:latin typeface="Calibri"/>
                        <a:cs typeface="Calibri"/>
                      </a:endParaRPr>
                    </a:p>
                  </a:txBody>
                  <a:tcPr marL="0" marR="0" marT="68522"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90830" marR="311785" algn="just">
                        <a:lnSpc>
                          <a:spcPct val="120600"/>
                        </a:lnSpc>
                        <a:spcBef>
                          <a:spcPts val="130"/>
                        </a:spcBef>
                      </a:pPr>
                      <a:r>
                        <a:rPr sz="700" spc="-10" dirty="0">
                          <a:latin typeface="Calibri"/>
                          <a:cs typeface="Calibri"/>
                        </a:rPr>
                        <a:t>Sanayi</a:t>
                      </a:r>
                      <a:r>
                        <a:rPr sz="700" spc="15" dirty="0">
                          <a:latin typeface="Calibri"/>
                          <a:cs typeface="Calibri"/>
                        </a:rPr>
                        <a:t> </a:t>
                      </a:r>
                      <a:r>
                        <a:rPr sz="700" spc="-35" dirty="0">
                          <a:latin typeface="Calibri"/>
                          <a:cs typeface="Calibri"/>
                        </a:rPr>
                        <a:t>ve</a:t>
                      </a:r>
                      <a:r>
                        <a:rPr sz="700" spc="500" dirty="0">
                          <a:latin typeface="Calibri"/>
                          <a:cs typeface="Calibri"/>
                        </a:rPr>
                        <a:t> </a:t>
                      </a:r>
                      <a:r>
                        <a:rPr sz="700" spc="-10" dirty="0">
                          <a:latin typeface="Calibri"/>
                          <a:cs typeface="Calibri"/>
                        </a:rPr>
                        <a:t>Teknoloji</a:t>
                      </a:r>
                      <a:r>
                        <a:rPr sz="700" spc="500" dirty="0">
                          <a:latin typeface="Calibri"/>
                          <a:cs typeface="Calibri"/>
                        </a:rPr>
                        <a:t> </a:t>
                      </a:r>
                      <a:r>
                        <a:rPr sz="700" spc="-10" dirty="0">
                          <a:latin typeface="Calibri"/>
                          <a:cs typeface="Calibri"/>
                        </a:rPr>
                        <a:t>Bakanlığı</a:t>
                      </a:r>
                      <a:endParaRPr sz="700">
                        <a:latin typeface="Calibri"/>
                        <a:cs typeface="Calibri"/>
                      </a:endParaRPr>
                    </a:p>
                  </a:txBody>
                  <a:tcPr marL="0" marR="0" marT="14971"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08279" marR="404495" indent="138430">
                        <a:lnSpc>
                          <a:spcPct val="121300"/>
                        </a:lnSpc>
                        <a:spcBef>
                          <a:spcPts val="855"/>
                        </a:spcBef>
                      </a:pPr>
                      <a:r>
                        <a:rPr sz="700" spc="-10" dirty="0">
                          <a:latin typeface="Calibri"/>
                          <a:cs typeface="Calibri"/>
                        </a:rPr>
                        <a:t>Elektromanyetik</a:t>
                      </a:r>
                      <a:r>
                        <a:rPr sz="700" spc="80" dirty="0">
                          <a:latin typeface="Calibri"/>
                          <a:cs typeface="Calibri"/>
                        </a:rPr>
                        <a:t> </a:t>
                      </a:r>
                      <a:r>
                        <a:rPr sz="700" spc="-10" dirty="0">
                          <a:latin typeface="Calibri"/>
                          <a:cs typeface="Calibri"/>
                        </a:rPr>
                        <a:t>Uyumluluk</a:t>
                      </a:r>
                      <a:r>
                        <a:rPr sz="700" spc="500" dirty="0">
                          <a:latin typeface="Calibri"/>
                          <a:cs typeface="Calibri"/>
                        </a:rPr>
                        <a:t> </a:t>
                      </a:r>
                      <a:r>
                        <a:rPr sz="700" spc="-10" dirty="0">
                          <a:latin typeface="Calibri"/>
                          <a:cs typeface="Calibri"/>
                        </a:rPr>
                        <a:t>Yönetmeliği</a:t>
                      </a:r>
                      <a:r>
                        <a:rPr sz="700" spc="20" dirty="0">
                          <a:latin typeface="Calibri"/>
                          <a:cs typeface="Calibri"/>
                        </a:rPr>
                        <a:t> </a:t>
                      </a:r>
                      <a:r>
                        <a:rPr sz="700" dirty="0">
                          <a:latin typeface="Calibri"/>
                          <a:cs typeface="Calibri"/>
                        </a:rPr>
                        <a:t>(2014/30/AB)</a:t>
                      </a:r>
                      <a:r>
                        <a:rPr sz="700" spc="30" dirty="0">
                          <a:latin typeface="Calibri"/>
                          <a:cs typeface="Calibri"/>
                        </a:rPr>
                        <a:t> </a:t>
                      </a:r>
                      <a:r>
                        <a:rPr sz="700" spc="-20" dirty="0">
                          <a:latin typeface="Calibri"/>
                          <a:cs typeface="Calibri"/>
                        </a:rPr>
                        <a:t>(EMC)</a:t>
                      </a:r>
                      <a:endParaRPr sz="700">
                        <a:latin typeface="Calibri"/>
                        <a:cs typeface="Calibri"/>
                      </a:endParaRPr>
                    </a:p>
                  </a:txBody>
                  <a:tcPr marL="0" marR="0" marT="9846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00"/>
                  </a:ext>
                </a:extLst>
              </a:tr>
            </a:tbl>
          </a:graphicData>
        </a:graphic>
      </p:graphicFrame>
      <p:sp>
        <p:nvSpPr>
          <p:cNvPr id="7" name="object 7"/>
          <p:cNvSpPr txBox="1"/>
          <p:nvPr/>
        </p:nvSpPr>
        <p:spPr>
          <a:xfrm>
            <a:off x="5607268" y="3620246"/>
            <a:ext cx="976013" cy="123779"/>
          </a:xfrm>
          <a:prstGeom prst="rect">
            <a:avLst/>
          </a:prstGeom>
        </p:spPr>
        <p:txBody>
          <a:bodyPr vert="horz" wrap="square" lIns="0" tIns="12092" rIns="0" bIns="0" rtlCol="0">
            <a:spAutoFit/>
          </a:bodyPr>
          <a:lstStyle/>
          <a:p>
            <a:pPr marL="11516">
              <a:spcBef>
                <a:spcPts val="95"/>
              </a:spcBef>
            </a:pPr>
            <a:r>
              <a:rPr sz="725" b="1" dirty="0">
                <a:solidFill>
                  <a:srgbClr val="ED0000"/>
                </a:solidFill>
                <a:latin typeface="Calibri"/>
                <a:cs typeface="Calibri"/>
              </a:rPr>
              <a:t>2026</a:t>
            </a:r>
            <a:r>
              <a:rPr sz="725" b="1" spc="-9" dirty="0">
                <a:solidFill>
                  <a:srgbClr val="ED0000"/>
                </a:solidFill>
                <a:latin typeface="Calibri"/>
                <a:cs typeface="Calibri"/>
              </a:rPr>
              <a:t> </a:t>
            </a:r>
            <a:r>
              <a:rPr sz="725" b="1" dirty="0">
                <a:solidFill>
                  <a:srgbClr val="ED0000"/>
                </a:solidFill>
                <a:latin typeface="Calibri"/>
                <a:cs typeface="Calibri"/>
              </a:rPr>
              <a:t>Eklenen</a:t>
            </a:r>
            <a:r>
              <a:rPr sz="725" b="1" spc="-18" dirty="0">
                <a:solidFill>
                  <a:srgbClr val="ED0000"/>
                </a:solidFill>
                <a:latin typeface="Calibri"/>
                <a:cs typeface="Calibri"/>
              </a:rPr>
              <a:t> </a:t>
            </a:r>
            <a:r>
              <a:rPr sz="725" b="1" dirty="0">
                <a:solidFill>
                  <a:srgbClr val="ED0000"/>
                </a:solidFill>
                <a:latin typeface="Calibri"/>
                <a:cs typeface="Calibri"/>
              </a:rPr>
              <a:t>Gtip</a:t>
            </a:r>
            <a:r>
              <a:rPr sz="725" b="1" spc="-9" dirty="0">
                <a:solidFill>
                  <a:srgbClr val="ED0000"/>
                </a:solidFill>
                <a:latin typeface="Calibri"/>
                <a:cs typeface="Calibri"/>
              </a:rPr>
              <a:t> Listesi</a:t>
            </a:r>
            <a:endParaRPr sz="725">
              <a:latin typeface="Calibri"/>
              <a:cs typeface="Calibri"/>
            </a:endParaRPr>
          </a:p>
        </p:txBody>
      </p:sp>
      <p:graphicFrame>
        <p:nvGraphicFramePr>
          <p:cNvPr id="8" name="object 8"/>
          <p:cNvGraphicFramePr>
            <a:graphicFrameLocks noGrp="1"/>
          </p:cNvGraphicFramePr>
          <p:nvPr/>
        </p:nvGraphicFramePr>
        <p:xfrm>
          <a:off x="3473946" y="3757556"/>
          <a:ext cx="6133042" cy="1270000"/>
        </p:xfrm>
        <a:graphic>
          <a:graphicData uri="http://schemas.openxmlformats.org/drawingml/2006/table">
            <a:tbl>
              <a:tblPr firstRow="1" bandRow="1">
                <a:tableStyleId>{2D5ABB26-0587-4C30-8999-92F81FD0307C}</a:tableStyleId>
              </a:tblPr>
              <a:tblGrid>
                <a:gridCol w="234933">
                  <a:extLst>
                    <a:ext uri="{9D8B030D-6E8A-4147-A177-3AD203B41FA5}">
                      <a16:colId xmlns:a16="http://schemas.microsoft.com/office/drawing/2014/main" val="20000"/>
                    </a:ext>
                  </a:extLst>
                </a:gridCol>
                <a:gridCol w="777930">
                  <a:extLst>
                    <a:ext uri="{9D8B030D-6E8A-4147-A177-3AD203B41FA5}">
                      <a16:colId xmlns:a16="http://schemas.microsoft.com/office/drawing/2014/main" val="20001"/>
                    </a:ext>
                  </a:extLst>
                </a:gridCol>
                <a:gridCol w="2618823">
                  <a:extLst>
                    <a:ext uri="{9D8B030D-6E8A-4147-A177-3AD203B41FA5}">
                      <a16:colId xmlns:a16="http://schemas.microsoft.com/office/drawing/2014/main" val="20002"/>
                    </a:ext>
                  </a:extLst>
                </a:gridCol>
                <a:gridCol w="1094631">
                  <a:extLst>
                    <a:ext uri="{9D8B030D-6E8A-4147-A177-3AD203B41FA5}">
                      <a16:colId xmlns:a16="http://schemas.microsoft.com/office/drawing/2014/main" val="20003"/>
                    </a:ext>
                  </a:extLst>
                </a:gridCol>
                <a:gridCol w="1406725">
                  <a:extLst>
                    <a:ext uri="{9D8B030D-6E8A-4147-A177-3AD203B41FA5}">
                      <a16:colId xmlns:a16="http://schemas.microsoft.com/office/drawing/2014/main" val="20004"/>
                    </a:ext>
                  </a:extLst>
                </a:gridCol>
              </a:tblGrid>
              <a:tr h="126680">
                <a:tc>
                  <a:txBody>
                    <a:bodyPr/>
                    <a:lstStyle/>
                    <a:p>
                      <a:pPr algn="ctr">
                        <a:lnSpc>
                          <a:spcPts val="950"/>
                        </a:lnSpc>
                      </a:pPr>
                      <a:r>
                        <a:rPr sz="700" b="1" spc="-25" dirty="0">
                          <a:latin typeface="Calibri"/>
                          <a:cs typeface="Calibri"/>
                        </a:rPr>
                        <a:t>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b="1" dirty="0">
                          <a:latin typeface="Calibri"/>
                          <a:cs typeface="Calibri"/>
                        </a:rPr>
                        <a:t>GTİP</a:t>
                      </a:r>
                      <a:r>
                        <a:rPr sz="700" b="1" spc="-25" dirty="0">
                          <a:latin typeface="Calibri"/>
                          <a:cs typeface="Calibri"/>
                        </a:rPr>
                        <a:t> </a:t>
                      </a:r>
                      <a:r>
                        <a:rPr sz="700" b="1" spc="-20" dirty="0">
                          <a:latin typeface="Calibri"/>
                          <a:cs typeface="Calibri"/>
                        </a:rPr>
                        <a:t>Kodu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905" algn="ctr">
                        <a:lnSpc>
                          <a:spcPts val="950"/>
                        </a:lnSpc>
                      </a:pPr>
                      <a:r>
                        <a:rPr sz="700" b="1" dirty="0">
                          <a:latin typeface="Calibri"/>
                          <a:cs typeface="Calibri"/>
                        </a:rPr>
                        <a:t>Mevzuat</a:t>
                      </a:r>
                      <a:r>
                        <a:rPr sz="700" b="1" spc="-15" dirty="0">
                          <a:latin typeface="Calibri"/>
                          <a:cs typeface="Calibri"/>
                        </a:rPr>
                        <a:t> </a:t>
                      </a:r>
                      <a:r>
                        <a:rPr sz="700" b="1" spc="-10" dirty="0">
                          <a:latin typeface="Calibri"/>
                          <a:cs typeface="Calibri"/>
                        </a:rPr>
                        <a:t>Kapsamı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6680">
                <a:tc>
                  <a:txBody>
                    <a:bodyPr/>
                    <a:lstStyle/>
                    <a:p>
                      <a:pPr algn="ctr">
                        <a:lnSpc>
                          <a:spcPts val="950"/>
                        </a:lnSpc>
                      </a:pPr>
                      <a:r>
                        <a:rPr sz="700" spc="-50" dirty="0">
                          <a:latin typeface="Calibri"/>
                          <a:cs typeface="Calibri"/>
                        </a:rPr>
                        <a:t>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8426.11.00.00.00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dirty="0">
                          <a:latin typeface="Calibri"/>
                          <a:cs typeface="Calibri"/>
                        </a:rPr>
                        <a:t>Sabit</a:t>
                      </a:r>
                      <a:r>
                        <a:rPr sz="700" spc="-30" dirty="0">
                          <a:latin typeface="Calibri"/>
                          <a:cs typeface="Calibri"/>
                        </a:rPr>
                        <a:t> </a:t>
                      </a:r>
                      <a:r>
                        <a:rPr sz="700" dirty="0">
                          <a:latin typeface="Calibri"/>
                          <a:cs typeface="Calibri"/>
                        </a:rPr>
                        <a:t>bir</a:t>
                      </a:r>
                      <a:r>
                        <a:rPr sz="700" spc="-30" dirty="0">
                          <a:latin typeface="Calibri"/>
                          <a:cs typeface="Calibri"/>
                        </a:rPr>
                        <a:t> </a:t>
                      </a:r>
                      <a:r>
                        <a:rPr sz="700" dirty="0">
                          <a:latin typeface="Calibri"/>
                          <a:cs typeface="Calibri"/>
                        </a:rPr>
                        <a:t>mesnet</a:t>
                      </a:r>
                      <a:r>
                        <a:rPr sz="700" spc="-30" dirty="0">
                          <a:latin typeface="Calibri"/>
                          <a:cs typeface="Calibri"/>
                        </a:rPr>
                        <a:t> </a:t>
                      </a:r>
                      <a:r>
                        <a:rPr sz="700" dirty="0">
                          <a:latin typeface="Calibri"/>
                          <a:cs typeface="Calibri"/>
                        </a:rPr>
                        <a:t>üzerine</a:t>
                      </a:r>
                      <a:r>
                        <a:rPr sz="700" spc="-15" dirty="0">
                          <a:latin typeface="Calibri"/>
                          <a:cs typeface="Calibri"/>
                        </a:rPr>
                        <a:t> </a:t>
                      </a:r>
                      <a:r>
                        <a:rPr sz="700" dirty="0">
                          <a:latin typeface="Calibri"/>
                          <a:cs typeface="Calibri"/>
                        </a:rPr>
                        <a:t>tesbit</a:t>
                      </a:r>
                      <a:r>
                        <a:rPr sz="700" spc="-25" dirty="0">
                          <a:latin typeface="Calibri"/>
                          <a:cs typeface="Calibri"/>
                        </a:rPr>
                        <a:t> </a:t>
                      </a:r>
                      <a:r>
                        <a:rPr sz="700" dirty="0">
                          <a:latin typeface="Calibri"/>
                          <a:cs typeface="Calibri"/>
                        </a:rPr>
                        <a:t>edilmiş</a:t>
                      </a:r>
                      <a:r>
                        <a:rPr sz="700" spc="-25" dirty="0">
                          <a:latin typeface="Calibri"/>
                          <a:cs typeface="Calibri"/>
                        </a:rPr>
                        <a:t> </a:t>
                      </a:r>
                      <a:r>
                        <a:rPr sz="700" dirty="0">
                          <a:latin typeface="Calibri"/>
                          <a:cs typeface="Calibri"/>
                        </a:rPr>
                        <a:t>gezer</a:t>
                      </a:r>
                      <a:r>
                        <a:rPr sz="700" spc="-30" dirty="0">
                          <a:latin typeface="Calibri"/>
                          <a:cs typeface="Calibri"/>
                        </a:rPr>
                        <a:t> </a:t>
                      </a:r>
                      <a:r>
                        <a:rPr sz="700" dirty="0">
                          <a:latin typeface="Calibri"/>
                          <a:cs typeface="Calibri"/>
                        </a:rPr>
                        <a:t>köprü</a:t>
                      </a:r>
                      <a:r>
                        <a:rPr sz="700" spc="-25" dirty="0">
                          <a:latin typeface="Calibri"/>
                          <a:cs typeface="Calibri"/>
                        </a:rPr>
                        <a:t> </a:t>
                      </a:r>
                      <a:r>
                        <a:rPr sz="700" spc="-10" dirty="0">
                          <a:latin typeface="Calibri"/>
                          <a:cs typeface="Calibri"/>
                        </a:rPr>
                        <a:t>vinçleri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ts val="950"/>
                        </a:lnSpc>
                      </a:pPr>
                      <a:r>
                        <a:rPr sz="700" spc="-10" dirty="0">
                          <a:latin typeface="Calibri"/>
                          <a:cs typeface="Calibri"/>
                        </a:rPr>
                        <a:t>Makina,</a:t>
                      </a:r>
                      <a:r>
                        <a:rPr sz="700" spc="10"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Eklendi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126680">
                <a:tc>
                  <a:txBody>
                    <a:bodyPr/>
                    <a:lstStyle/>
                    <a:p>
                      <a:pPr algn="ctr">
                        <a:lnSpc>
                          <a:spcPts val="950"/>
                        </a:lnSpc>
                      </a:pPr>
                      <a:r>
                        <a:rPr sz="700" spc="-50" dirty="0">
                          <a:latin typeface="Calibri"/>
                          <a:cs typeface="Calibri"/>
                        </a:rPr>
                        <a:t>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8426.19.00.00.11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dirty="0">
                          <a:latin typeface="Calibri"/>
                          <a:cs typeface="Calibri"/>
                        </a:rPr>
                        <a:t>Gantri</a:t>
                      </a:r>
                      <a:r>
                        <a:rPr sz="700" spc="-45" dirty="0">
                          <a:latin typeface="Calibri"/>
                          <a:cs typeface="Calibri"/>
                        </a:rPr>
                        <a:t> </a:t>
                      </a:r>
                      <a:r>
                        <a:rPr sz="700" spc="-10" dirty="0">
                          <a:latin typeface="Calibri"/>
                          <a:cs typeface="Calibri"/>
                        </a:rPr>
                        <a:t>vinçler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ts val="950"/>
                        </a:lnSpc>
                      </a:pPr>
                      <a:r>
                        <a:rPr sz="700" spc="-10" dirty="0">
                          <a:latin typeface="Calibri"/>
                          <a:cs typeface="Calibri"/>
                        </a:rPr>
                        <a:t>Makina,</a:t>
                      </a:r>
                      <a:r>
                        <a:rPr sz="700" spc="10"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Eklendi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26680">
                <a:tc>
                  <a:txBody>
                    <a:bodyPr/>
                    <a:lstStyle/>
                    <a:p>
                      <a:pPr algn="ctr">
                        <a:lnSpc>
                          <a:spcPts val="950"/>
                        </a:lnSpc>
                      </a:pPr>
                      <a:r>
                        <a:rPr sz="700" spc="-50" dirty="0">
                          <a:latin typeface="Calibri"/>
                          <a:cs typeface="Calibri"/>
                        </a:rPr>
                        <a:t>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8426.20.00.00.00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dirty="0">
                          <a:latin typeface="Calibri"/>
                          <a:cs typeface="Calibri"/>
                        </a:rPr>
                        <a:t>Kule</a:t>
                      </a:r>
                      <a:r>
                        <a:rPr sz="700" spc="-20" dirty="0">
                          <a:latin typeface="Calibri"/>
                          <a:cs typeface="Calibri"/>
                        </a:rPr>
                        <a:t> </a:t>
                      </a:r>
                      <a:r>
                        <a:rPr sz="700" spc="-10" dirty="0">
                          <a:latin typeface="Calibri"/>
                          <a:cs typeface="Calibri"/>
                        </a:rPr>
                        <a:t>Vinçler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ts val="950"/>
                        </a:lnSpc>
                      </a:pPr>
                      <a:r>
                        <a:rPr sz="700" spc="-10" dirty="0">
                          <a:latin typeface="Calibri"/>
                          <a:cs typeface="Calibri"/>
                        </a:rPr>
                        <a:t>Makina,</a:t>
                      </a:r>
                      <a:r>
                        <a:rPr sz="700" spc="10"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Eklendi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26680">
                <a:tc>
                  <a:txBody>
                    <a:bodyPr/>
                    <a:lstStyle/>
                    <a:p>
                      <a:pPr algn="ctr">
                        <a:lnSpc>
                          <a:spcPts val="950"/>
                        </a:lnSpc>
                      </a:pPr>
                      <a:r>
                        <a:rPr sz="700" spc="-50" dirty="0">
                          <a:latin typeface="Calibri"/>
                          <a:cs typeface="Calibri"/>
                        </a:rPr>
                        <a:t>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8426.41.00.10.00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Vinçli</a:t>
                      </a:r>
                      <a:r>
                        <a:rPr sz="700" spc="-5" dirty="0">
                          <a:latin typeface="Calibri"/>
                          <a:cs typeface="Calibri"/>
                        </a:rPr>
                        <a:t> </a:t>
                      </a:r>
                      <a:r>
                        <a:rPr sz="700" dirty="0">
                          <a:latin typeface="Calibri"/>
                          <a:cs typeface="Calibri"/>
                        </a:rPr>
                        <a:t>yük </a:t>
                      </a:r>
                      <a:r>
                        <a:rPr sz="700" spc="-10" dirty="0">
                          <a:latin typeface="Calibri"/>
                          <a:cs typeface="Calibri"/>
                        </a:rPr>
                        <a:t>arabaları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Makina,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Eklendi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26680">
                <a:tc>
                  <a:txBody>
                    <a:bodyPr/>
                    <a:lstStyle/>
                    <a:p>
                      <a:pPr algn="ctr">
                        <a:lnSpc>
                          <a:spcPts val="950"/>
                        </a:lnSpc>
                      </a:pPr>
                      <a:r>
                        <a:rPr sz="700" spc="-50" dirty="0">
                          <a:latin typeface="Calibri"/>
                          <a:cs typeface="Calibri"/>
                        </a:rPr>
                        <a:t>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8427.10.10.00.00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dirty="0">
                          <a:latin typeface="Calibri"/>
                          <a:cs typeface="Calibri"/>
                        </a:rPr>
                        <a:t>Kaldırma</a:t>
                      </a:r>
                      <a:r>
                        <a:rPr sz="700" spc="-15" dirty="0">
                          <a:latin typeface="Calibri"/>
                          <a:cs typeface="Calibri"/>
                        </a:rPr>
                        <a:t> </a:t>
                      </a:r>
                      <a:r>
                        <a:rPr sz="700" spc="-10" dirty="0">
                          <a:latin typeface="Calibri"/>
                          <a:cs typeface="Calibri"/>
                        </a:rPr>
                        <a:t>yüksekliği</a:t>
                      </a:r>
                      <a:r>
                        <a:rPr sz="700" spc="-15" dirty="0">
                          <a:latin typeface="Calibri"/>
                          <a:cs typeface="Calibri"/>
                        </a:rPr>
                        <a:t> </a:t>
                      </a:r>
                      <a:r>
                        <a:rPr sz="700" dirty="0">
                          <a:latin typeface="Calibri"/>
                          <a:cs typeface="Calibri"/>
                        </a:rPr>
                        <a:t>1</a:t>
                      </a:r>
                      <a:r>
                        <a:rPr sz="700" spc="-10" dirty="0">
                          <a:latin typeface="Calibri"/>
                          <a:cs typeface="Calibri"/>
                        </a:rPr>
                        <a:t> </a:t>
                      </a:r>
                      <a:r>
                        <a:rPr sz="700" dirty="0">
                          <a:latin typeface="Calibri"/>
                          <a:cs typeface="Calibri"/>
                        </a:rPr>
                        <a:t>m.</a:t>
                      </a:r>
                      <a:r>
                        <a:rPr sz="700" spc="-5" dirty="0">
                          <a:latin typeface="Calibri"/>
                          <a:cs typeface="Calibri"/>
                        </a:rPr>
                        <a:t> </a:t>
                      </a:r>
                      <a:r>
                        <a:rPr sz="700" dirty="0">
                          <a:latin typeface="Calibri"/>
                          <a:cs typeface="Calibri"/>
                        </a:rPr>
                        <a:t>veya</a:t>
                      </a:r>
                      <a:r>
                        <a:rPr sz="700" spc="-10" dirty="0">
                          <a:latin typeface="Calibri"/>
                          <a:cs typeface="Calibri"/>
                        </a:rPr>
                        <a:t> </a:t>
                      </a:r>
                      <a:r>
                        <a:rPr sz="700" dirty="0">
                          <a:latin typeface="Calibri"/>
                          <a:cs typeface="Calibri"/>
                        </a:rPr>
                        <a:t>daha</a:t>
                      </a:r>
                      <a:r>
                        <a:rPr sz="700" spc="-10" dirty="0">
                          <a:latin typeface="Calibri"/>
                          <a:cs typeface="Calibri"/>
                        </a:rPr>
                        <a:t> </a:t>
                      </a:r>
                      <a:r>
                        <a:rPr sz="700" dirty="0">
                          <a:latin typeface="Calibri"/>
                          <a:cs typeface="Calibri"/>
                        </a:rPr>
                        <a:t>fazla</a:t>
                      </a:r>
                      <a:r>
                        <a:rPr sz="700" spc="-10" dirty="0">
                          <a:latin typeface="Calibri"/>
                          <a:cs typeface="Calibri"/>
                        </a:rPr>
                        <a:t>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Makine,</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dirty="0">
                          <a:latin typeface="Calibri"/>
                          <a:cs typeface="Calibri"/>
                        </a:rPr>
                        <a:t>2025/9’dan</a:t>
                      </a:r>
                      <a:r>
                        <a:rPr sz="700" spc="-30" dirty="0">
                          <a:latin typeface="Calibri"/>
                          <a:cs typeface="Calibri"/>
                        </a:rPr>
                        <a:t> </a:t>
                      </a:r>
                      <a:r>
                        <a:rPr sz="700" spc="-10" dirty="0">
                          <a:latin typeface="Calibri"/>
                          <a:cs typeface="Calibri"/>
                        </a:rPr>
                        <a:t>aktarıldı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26680">
                <a:tc>
                  <a:txBody>
                    <a:bodyPr/>
                    <a:lstStyle/>
                    <a:p>
                      <a:pPr algn="ctr">
                        <a:lnSpc>
                          <a:spcPts val="950"/>
                        </a:lnSpc>
                      </a:pPr>
                      <a:r>
                        <a:rPr sz="700" spc="-50" dirty="0">
                          <a:latin typeface="Calibri"/>
                          <a:cs typeface="Calibri"/>
                        </a:rPr>
                        <a:t>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8427.10.90.00.00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Makine,</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dirty="0">
                          <a:latin typeface="Calibri"/>
                          <a:cs typeface="Calibri"/>
                        </a:rPr>
                        <a:t>2025/9’dan</a:t>
                      </a:r>
                      <a:r>
                        <a:rPr sz="700" spc="-30" dirty="0">
                          <a:latin typeface="Calibri"/>
                          <a:cs typeface="Calibri"/>
                        </a:rPr>
                        <a:t> </a:t>
                      </a:r>
                      <a:r>
                        <a:rPr sz="700" spc="-10" dirty="0">
                          <a:latin typeface="Calibri"/>
                          <a:cs typeface="Calibri"/>
                        </a:rPr>
                        <a:t>aktarıldı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26680">
                <a:tc>
                  <a:txBody>
                    <a:bodyPr/>
                    <a:lstStyle/>
                    <a:p>
                      <a:pPr algn="ctr">
                        <a:lnSpc>
                          <a:spcPts val="950"/>
                        </a:lnSpc>
                      </a:pPr>
                      <a:r>
                        <a:rPr sz="700" spc="-25" dirty="0">
                          <a:latin typeface="Calibri"/>
                          <a:cs typeface="Calibri"/>
                        </a:rPr>
                        <a:t>10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8427.20.11.00.00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dirty="0">
                          <a:latin typeface="Calibri"/>
                          <a:cs typeface="Calibri"/>
                        </a:rPr>
                        <a:t>Arazi</a:t>
                      </a:r>
                      <a:r>
                        <a:rPr sz="700" spc="-20" dirty="0">
                          <a:latin typeface="Calibri"/>
                          <a:cs typeface="Calibri"/>
                        </a:rPr>
                        <a:t> </a:t>
                      </a:r>
                      <a:r>
                        <a:rPr sz="700" spc="-10" dirty="0">
                          <a:latin typeface="Calibri"/>
                          <a:cs typeface="Calibri"/>
                        </a:rPr>
                        <a:t>forkliftleri</a:t>
                      </a:r>
                      <a:r>
                        <a:rPr sz="700" spc="-20"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arazi</a:t>
                      </a:r>
                      <a:r>
                        <a:rPr sz="700" spc="-20" dirty="0">
                          <a:latin typeface="Calibri"/>
                          <a:cs typeface="Calibri"/>
                        </a:rPr>
                        <a:t> </a:t>
                      </a:r>
                      <a:r>
                        <a:rPr sz="700" dirty="0">
                          <a:latin typeface="Calibri"/>
                          <a:cs typeface="Calibri"/>
                        </a:rPr>
                        <a:t>için</a:t>
                      </a:r>
                      <a:r>
                        <a:rPr sz="700" spc="-15" dirty="0">
                          <a:latin typeface="Calibri"/>
                          <a:cs typeface="Calibri"/>
                        </a:rPr>
                        <a:t> </a:t>
                      </a:r>
                      <a:r>
                        <a:rPr sz="700" dirty="0">
                          <a:latin typeface="Calibri"/>
                          <a:cs typeface="Calibri"/>
                        </a:rPr>
                        <a:t>istiflemeye</a:t>
                      </a:r>
                      <a:r>
                        <a:rPr sz="700" spc="-15" dirty="0">
                          <a:latin typeface="Calibri"/>
                          <a:cs typeface="Calibri"/>
                        </a:rPr>
                        <a:t> </a:t>
                      </a:r>
                      <a:r>
                        <a:rPr sz="700" dirty="0">
                          <a:latin typeface="Calibri"/>
                          <a:cs typeface="Calibri"/>
                        </a:rPr>
                        <a:t>mahsus</a:t>
                      </a:r>
                      <a:r>
                        <a:rPr sz="700" spc="-15" dirty="0">
                          <a:latin typeface="Calibri"/>
                          <a:cs typeface="Calibri"/>
                        </a:rPr>
                        <a:t> </a:t>
                      </a:r>
                      <a:r>
                        <a:rPr sz="700" dirty="0">
                          <a:latin typeface="Calibri"/>
                          <a:cs typeface="Calibri"/>
                        </a:rPr>
                        <a:t>diğer</a:t>
                      </a:r>
                      <a:r>
                        <a:rPr sz="700" spc="-20" dirty="0">
                          <a:latin typeface="Calibri"/>
                          <a:cs typeface="Calibri"/>
                        </a:rPr>
                        <a:t> </a:t>
                      </a:r>
                      <a:r>
                        <a:rPr sz="700" dirty="0">
                          <a:latin typeface="Calibri"/>
                          <a:cs typeface="Calibri"/>
                        </a:rPr>
                        <a:t>yük</a:t>
                      </a:r>
                      <a:r>
                        <a:rPr sz="700" spc="-15" dirty="0">
                          <a:latin typeface="Calibri"/>
                          <a:cs typeface="Calibri"/>
                        </a:rPr>
                        <a:t> </a:t>
                      </a:r>
                      <a:r>
                        <a:rPr sz="700" spc="-10" dirty="0">
                          <a:latin typeface="Calibri"/>
                          <a:cs typeface="Calibri"/>
                        </a:rPr>
                        <a:t>arabaları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dirty="0">
                          <a:latin typeface="Calibri"/>
                          <a:cs typeface="Calibri"/>
                        </a:rPr>
                        <a:t>2025/9’dan</a:t>
                      </a:r>
                      <a:r>
                        <a:rPr sz="700" spc="-30" dirty="0">
                          <a:latin typeface="Calibri"/>
                          <a:cs typeface="Calibri"/>
                        </a:rPr>
                        <a:t> </a:t>
                      </a:r>
                      <a:r>
                        <a:rPr sz="700" spc="-10" dirty="0">
                          <a:latin typeface="Calibri"/>
                          <a:cs typeface="Calibri"/>
                        </a:rPr>
                        <a:t>aktarıldı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26680">
                <a:tc>
                  <a:txBody>
                    <a:bodyPr/>
                    <a:lstStyle/>
                    <a:p>
                      <a:pPr algn="ctr">
                        <a:lnSpc>
                          <a:spcPts val="950"/>
                        </a:lnSpc>
                      </a:pPr>
                      <a:r>
                        <a:rPr sz="700" spc="-25" dirty="0">
                          <a:latin typeface="Calibri"/>
                          <a:cs typeface="Calibri"/>
                        </a:rPr>
                        <a:t>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8427.20.19.00.00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dirty="0">
                          <a:latin typeface="Calibri"/>
                          <a:cs typeface="Calibri"/>
                        </a:rPr>
                        <a:t>2025/9’dan</a:t>
                      </a:r>
                      <a:r>
                        <a:rPr sz="700" spc="-30" dirty="0">
                          <a:latin typeface="Calibri"/>
                          <a:cs typeface="Calibri"/>
                        </a:rPr>
                        <a:t> </a:t>
                      </a:r>
                      <a:r>
                        <a:rPr sz="700" spc="-10" dirty="0">
                          <a:latin typeface="Calibri"/>
                          <a:cs typeface="Calibri"/>
                        </a:rPr>
                        <a:t>aktarıldı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126680">
                <a:tc>
                  <a:txBody>
                    <a:bodyPr/>
                    <a:lstStyle/>
                    <a:p>
                      <a:pPr algn="ctr">
                        <a:lnSpc>
                          <a:spcPts val="950"/>
                        </a:lnSpc>
                      </a:pPr>
                      <a:r>
                        <a:rPr sz="700" spc="-25" dirty="0">
                          <a:latin typeface="Calibri"/>
                          <a:cs typeface="Calibri"/>
                        </a:rPr>
                        <a:t>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50"/>
                        </a:lnSpc>
                      </a:pPr>
                      <a:r>
                        <a:rPr sz="700" spc="-10" dirty="0">
                          <a:latin typeface="Calibri"/>
                          <a:cs typeface="Calibri"/>
                        </a:rPr>
                        <a:t>8427.20.90.00.00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dirty="0">
                          <a:latin typeface="Calibri"/>
                          <a:cs typeface="Calibri"/>
                        </a:rPr>
                        <a:t>2025/9’dan</a:t>
                      </a:r>
                      <a:r>
                        <a:rPr sz="700" spc="-30" dirty="0">
                          <a:latin typeface="Calibri"/>
                          <a:cs typeface="Calibri"/>
                        </a:rPr>
                        <a:t> </a:t>
                      </a:r>
                      <a:r>
                        <a:rPr sz="700" spc="-10" dirty="0">
                          <a:latin typeface="Calibri"/>
                          <a:cs typeface="Calibri"/>
                        </a:rPr>
                        <a:t>aktarıldı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bl>
          </a:graphicData>
        </a:graphic>
      </p:graphicFrame>
      <p:sp>
        <p:nvSpPr>
          <p:cNvPr id="9" name="object 9"/>
          <p:cNvSpPr txBox="1"/>
          <p:nvPr/>
        </p:nvSpPr>
        <p:spPr>
          <a:xfrm>
            <a:off x="1650680" y="5260685"/>
            <a:ext cx="4439562" cy="729004"/>
          </a:xfrm>
          <a:prstGeom prst="rect">
            <a:avLst/>
          </a:prstGeom>
        </p:spPr>
        <p:txBody>
          <a:bodyPr vert="horz" wrap="square" lIns="0" tIns="11516" rIns="0" bIns="0" rtlCol="0">
            <a:spAutoFit/>
          </a:bodyPr>
          <a:lstStyle/>
          <a:p>
            <a:pPr marL="11516">
              <a:spcBef>
                <a:spcPts val="91"/>
              </a:spcBef>
            </a:pPr>
            <a:r>
              <a:rPr sz="725" dirty="0">
                <a:latin typeface="Calibri"/>
                <a:cs typeface="Calibri"/>
              </a:rPr>
              <a:t>2026</a:t>
            </a:r>
            <a:r>
              <a:rPr sz="725" spc="-5" dirty="0">
                <a:latin typeface="Calibri"/>
                <a:cs typeface="Calibri"/>
              </a:rPr>
              <a:t> </a:t>
            </a:r>
            <a:r>
              <a:rPr sz="725" spc="-9" dirty="0">
                <a:latin typeface="Calibri"/>
                <a:cs typeface="Calibri"/>
              </a:rPr>
              <a:t>tebliğinde</a:t>
            </a:r>
            <a:r>
              <a:rPr sz="725" spc="-5" dirty="0">
                <a:latin typeface="Calibri"/>
                <a:cs typeface="Calibri"/>
              </a:rPr>
              <a:t> </a:t>
            </a:r>
            <a:r>
              <a:rPr sz="725" spc="-9" dirty="0">
                <a:latin typeface="Calibri"/>
                <a:cs typeface="Calibri"/>
              </a:rPr>
              <a:t>Çıkartılan</a:t>
            </a:r>
            <a:r>
              <a:rPr sz="725" spc="-5" dirty="0">
                <a:latin typeface="Calibri"/>
                <a:cs typeface="Calibri"/>
              </a:rPr>
              <a:t> </a:t>
            </a:r>
            <a:r>
              <a:rPr sz="725" dirty="0">
                <a:latin typeface="Calibri"/>
                <a:cs typeface="Calibri"/>
              </a:rPr>
              <a:t>Bir</a:t>
            </a:r>
            <a:r>
              <a:rPr sz="725" spc="9" dirty="0">
                <a:latin typeface="Calibri"/>
                <a:cs typeface="Calibri"/>
              </a:rPr>
              <a:t> </a:t>
            </a:r>
            <a:r>
              <a:rPr sz="725" dirty="0">
                <a:latin typeface="Calibri"/>
                <a:cs typeface="Calibri"/>
              </a:rPr>
              <a:t>Gtip</a:t>
            </a:r>
            <a:r>
              <a:rPr sz="725" spc="-5" dirty="0">
                <a:latin typeface="Calibri"/>
                <a:cs typeface="Calibri"/>
              </a:rPr>
              <a:t> </a:t>
            </a:r>
            <a:r>
              <a:rPr sz="725" dirty="0">
                <a:latin typeface="Calibri"/>
                <a:cs typeface="Calibri"/>
              </a:rPr>
              <a:t>Listesi</a:t>
            </a:r>
            <a:r>
              <a:rPr sz="725" spc="-5" dirty="0">
                <a:latin typeface="Calibri"/>
                <a:cs typeface="Calibri"/>
              </a:rPr>
              <a:t> </a:t>
            </a:r>
            <a:r>
              <a:rPr sz="725" dirty="0">
                <a:latin typeface="Calibri"/>
                <a:cs typeface="Calibri"/>
              </a:rPr>
              <a:t>Mevcut</a:t>
            </a:r>
            <a:r>
              <a:rPr sz="725" spc="5" dirty="0">
                <a:latin typeface="Calibri"/>
                <a:cs typeface="Calibri"/>
              </a:rPr>
              <a:t> </a:t>
            </a:r>
            <a:r>
              <a:rPr sz="725" spc="-9" dirty="0">
                <a:latin typeface="Calibri"/>
                <a:cs typeface="Calibri"/>
              </a:rPr>
              <a:t>değildir.</a:t>
            </a:r>
            <a:endParaRPr sz="725">
              <a:latin typeface="Calibri"/>
              <a:cs typeface="Calibri"/>
            </a:endParaRPr>
          </a:p>
          <a:p>
            <a:pPr>
              <a:spcBef>
                <a:spcPts val="73"/>
              </a:spcBef>
            </a:pPr>
            <a:endParaRPr sz="725">
              <a:latin typeface="Calibri"/>
              <a:cs typeface="Calibri"/>
            </a:endParaRPr>
          </a:p>
          <a:p>
            <a:pPr marL="11516" marR="4607">
              <a:lnSpc>
                <a:spcPct val="110000"/>
              </a:lnSpc>
            </a:pPr>
            <a:r>
              <a:rPr sz="725" spc="-9" dirty="0">
                <a:latin typeface="Calibri"/>
                <a:cs typeface="Calibri"/>
              </a:rPr>
              <a:t>Evraksal</a:t>
            </a:r>
            <a:r>
              <a:rPr sz="725" dirty="0">
                <a:latin typeface="Calibri"/>
                <a:cs typeface="Calibri"/>
              </a:rPr>
              <a:t> </a:t>
            </a:r>
            <a:r>
              <a:rPr sz="725" spc="-9" dirty="0">
                <a:latin typeface="Calibri"/>
                <a:cs typeface="Calibri"/>
              </a:rPr>
              <a:t>Değişiklik</a:t>
            </a:r>
            <a:r>
              <a:rPr sz="725" spc="5" dirty="0">
                <a:latin typeface="Calibri"/>
                <a:cs typeface="Calibri"/>
              </a:rPr>
              <a:t> </a:t>
            </a:r>
            <a:r>
              <a:rPr sz="725" dirty="0">
                <a:latin typeface="Calibri"/>
                <a:cs typeface="Calibri"/>
              </a:rPr>
              <a:t>Tespit</a:t>
            </a:r>
            <a:r>
              <a:rPr sz="725" spc="18" dirty="0">
                <a:latin typeface="Calibri"/>
                <a:cs typeface="Calibri"/>
              </a:rPr>
              <a:t> </a:t>
            </a:r>
            <a:r>
              <a:rPr sz="725" spc="-9" dirty="0">
                <a:latin typeface="Calibri"/>
                <a:cs typeface="Calibri"/>
              </a:rPr>
              <a:t>edilmedi.</a:t>
            </a:r>
            <a:r>
              <a:rPr sz="725" spc="14" dirty="0">
                <a:latin typeface="Calibri"/>
                <a:cs typeface="Calibri"/>
              </a:rPr>
              <a:t> </a:t>
            </a:r>
            <a:r>
              <a:rPr sz="725" dirty="0">
                <a:latin typeface="Calibri"/>
                <a:cs typeface="Calibri"/>
              </a:rPr>
              <a:t>Ancak Gürültü</a:t>
            </a:r>
            <a:r>
              <a:rPr sz="725" spc="9" dirty="0">
                <a:latin typeface="Calibri"/>
                <a:cs typeface="Calibri"/>
              </a:rPr>
              <a:t> </a:t>
            </a:r>
            <a:r>
              <a:rPr sz="725" spc="-9" dirty="0">
                <a:latin typeface="Calibri"/>
                <a:cs typeface="Calibri"/>
              </a:rPr>
              <a:t>Sertifikasının</a:t>
            </a:r>
            <a:r>
              <a:rPr sz="725" spc="9" dirty="0">
                <a:latin typeface="Calibri"/>
                <a:cs typeface="Calibri"/>
              </a:rPr>
              <a:t> </a:t>
            </a:r>
            <a:r>
              <a:rPr sz="725" dirty="0">
                <a:latin typeface="Calibri"/>
                <a:cs typeface="Calibri"/>
              </a:rPr>
              <a:t>Ticaret </a:t>
            </a:r>
            <a:r>
              <a:rPr sz="725" spc="-9" dirty="0">
                <a:latin typeface="Calibri"/>
                <a:cs typeface="Calibri"/>
              </a:rPr>
              <a:t>Müşavirliği/Ataşeliği</a:t>
            </a:r>
            <a:r>
              <a:rPr sz="725" spc="5" dirty="0">
                <a:latin typeface="Calibri"/>
                <a:cs typeface="Calibri"/>
              </a:rPr>
              <a:t> </a:t>
            </a:r>
            <a:r>
              <a:rPr sz="725" dirty="0">
                <a:latin typeface="Calibri"/>
                <a:cs typeface="Calibri"/>
              </a:rPr>
              <a:t>Onaylı</a:t>
            </a:r>
            <a:r>
              <a:rPr sz="725" spc="5" dirty="0">
                <a:latin typeface="Calibri"/>
                <a:cs typeface="Calibri"/>
              </a:rPr>
              <a:t> </a:t>
            </a:r>
            <a:r>
              <a:rPr sz="725" dirty="0">
                <a:latin typeface="Calibri"/>
                <a:cs typeface="Calibri"/>
              </a:rPr>
              <a:t>Talep</a:t>
            </a:r>
            <a:r>
              <a:rPr sz="725" spc="5" dirty="0">
                <a:latin typeface="Calibri"/>
                <a:cs typeface="Calibri"/>
              </a:rPr>
              <a:t> </a:t>
            </a:r>
            <a:r>
              <a:rPr sz="725" spc="-9" dirty="0">
                <a:latin typeface="Calibri"/>
                <a:cs typeface="Calibri"/>
              </a:rPr>
              <a:t>edilmektedir.</a:t>
            </a:r>
            <a:r>
              <a:rPr sz="725" spc="453" dirty="0">
                <a:latin typeface="Calibri"/>
                <a:cs typeface="Calibri"/>
              </a:rPr>
              <a:t> </a:t>
            </a:r>
            <a:r>
              <a:rPr sz="725" dirty="0">
                <a:latin typeface="Calibri"/>
                <a:cs typeface="Calibri"/>
              </a:rPr>
              <a:t>Ürünün</a:t>
            </a:r>
            <a:r>
              <a:rPr sz="725" spc="5" dirty="0">
                <a:latin typeface="Calibri"/>
                <a:cs typeface="Calibri"/>
              </a:rPr>
              <a:t> </a:t>
            </a:r>
            <a:r>
              <a:rPr sz="725" dirty="0">
                <a:latin typeface="Calibri"/>
                <a:cs typeface="Calibri"/>
              </a:rPr>
              <a:t>çıkış</a:t>
            </a:r>
            <a:r>
              <a:rPr sz="725" spc="5" dirty="0">
                <a:latin typeface="Calibri"/>
                <a:cs typeface="Calibri"/>
              </a:rPr>
              <a:t> </a:t>
            </a:r>
            <a:r>
              <a:rPr sz="725" spc="-9" dirty="0">
                <a:latin typeface="Calibri"/>
                <a:cs typeface="Calibri"/>
              </a:rPr>
              <a:t>ülkesinde</a:t>
            </a:r>
            <a:r>
              <a:rPr sz="725" dirty="0">
                <a:latin typeface="Calibri"/>
                <a:cs typeface="Calibri"/>
              </a:rPr>
              <a:t> </a:t>
            </a:r>
            <a:r>
              <a:rPr sz="725" spc="-9" dirty="0">
                <a:latin typeface="Calibri"/>
                <a:cs typeface="Calibri"/>
              </a:rPr>
              <a:t>onaylatılması</a:t>
            </a:r>
            <a:r>
              <a:rPr sz="725" spc="18" dirty="0">
                <a:latin typeface="Calibri"/>
                <a:cs typeface="Calibri"/>
              </a:rPr>
              <a:t> </a:t>
            </a:r>
            <a:r>
              <a:rPr sz="725" spc="-9" dirty="0">
                <a:latin typeface="Calibri"/>
                <a:cs typeface="Calibri"/>
              </a:rPr>
              <a:t>gerekmektedir</a:t>
            </a:r>
            <a:endParaRPr sz="725">
              <a:latin typeface="Calibri"/>
              <a:cs typeface="Calibri"/>
            </a:endParaRPr>
          </a:p>
          <a:p>
            <a:pPr>
              <a:spcBef>
                <a:spcPts val="136"/>
              </a:spcBef>
            </a:pPr>
            <a:endParaRPr sz="725">
              <a:latin typeface="Calibri"/>
              <a:cs typeface="Calibri"/>
            </a:endParaRPr>
          </a:p>
          <a:p>
            <a:pPr marL="11516">
              <a:spcBef>
                <a:spcPts val="5"/>
              </a:spcBef>
            </a:pPr>
            <a:r>
              <a:rPr sz="725" spc="-9" dirty="0">
                <a:latin typeface="Calibri"/>
                <a:cs typeface="Calibri"/>
              </a:rPr>
              <a:t>Bilginize</a:t>
            </a:r>
            <a:r>
              <a:rPr sz="725" spc="27" dirty="0">
                <a:latin typeface="Calibri"/>
                <a:cs typeface="Calibri"/>
              </a:rPr>
              <a:t> </a:t>
            </a:r>
            <a:r>
              <a:rPr sz="725" spc="-9" dirty="0">
                <a:latin typeface="Calibri"/>
                <a:cs typeface="Calibri"/>
              </a:rPr>
              <a:t>Sunulur.</a:t>
            </a:r>
            <a:endParaRPr sz="725">
              <a:latin typeface="Calibri"/>
              <a:cs typeface="Calibri"/>
            </a:endParaRPr>
          </a:p>
        </p:txBody>
      </p:sp>
      <p:sp>
        <p:nvSpPr>
          <p:cNvPr id="10" name="object 10"/>
          <p:cNvSpPr/>
          <p:nvPr/>
        </p:nvSpPr>
        <p:spPr>
          <a:xfrm>
            <a:off x="1645613" y="6015692"/>
            <a:ext cx="8899853" cy="8637"/>
          </a:xfrm>
          <a:custGeom>
            <a:avLst/>
            <a:gdLst/>
            <a:ahLst/>
            <a:cxnLst/>
            <a:rect l="l" t="t" r="r" b="b"/>
            <a:pathLst>
              <a:path w="9814560" h="9525">
                <a:moveTo>
                  <a:pt x="9814560" y="0"/>
                </a:moveTo>
                <a:lnTo>
                  <a:pt x="0" y="0"/>
                </a:lnTo>
                <a:lnTo>
                  <a:pt x="0" y="9144"/>
                </a:lnTo>
                <a:lnTo>
                  <a:pt x="9814560" y="9144"/>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214858157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44280" y="616687"/>
            <a:ext cx="9516140" cy="268298"/>
          </a:xfrm>
          <a:prstGeom prst="rect">
            <a:avLst/>
          </a:prstGeom>
        </p:spPr>
        <p:txBody>
          <a:bodyPr vert="horz" wrap="square" lIns="0" tIns="10941" rIns="0" bIns="0" rtlCol="0">
            <a:spAutoFit/>
          </a:bodyPr>
          <a:lstStyle/>
          <a:p>
            <a:pPr marL="157774" marR="4607" indent="-146834">
              <a:lnSpc>
                <a:spcPct val="110000"/>
              </a:lnSpc>
              <a:spcBef>
                <a:spcPts val="86"/>
              </a:spcBef>
            </a:pPr>
            <a:r>
              <a:rPr sz="1600" b="1" dirty="0">
                <a:solidFill>
                  <a:srgbClr val="FF0000"/>
                </a:solidFill>
                <a:latin typeface="Calibri"/>
                <a:cs typeface="Calibri"/>
              </a:rPr>
              <a:t>Telsiz</a:t>
            </a:r>
            <a:r>
              <a:rPr sz="1600" b="1" spc="-5" dirty="0">
                <a:solidFill>
                  <a:srgbClr val="FF0000"/>
                </a:solidFill>
                <a:latin typeface="Calibri"/>
                <a:cs typeface="Calibri"/>
              </a:rPr>
              <a:t> </a:t>
            </a:r>
            <a:r>
              <a:rPr sz="1600" b="1" spc="-9" dirty="0">
                <a:solidFill>
                  <a:srgbClr val="FF0000"/>
                </a:solidFill>
                <a:latin typeface="Calibri"/>
                <a:cs typeface="Calibri"/>
              </a:rPr>
              <a:t>Ekipmanlarının</a:t>
            </a:r>
            <a:r>
              <a:rPr sz="1600" b="1" spc="-5" dirty="0">
                <a:solidFill>
                  <a:srgbClr val="FF0000"/>
                </a:solidFill>
                <a:latin typeface="Calibri"/>
                <a:cs typeface="Calibri"/>
              </a:rPr>
              <a:t> </a:t>
            </a:r>
            <a:r>
              <a:rPr sz="1600" b="1" dirty="0">
                <a:solidFill>
                  <a:srgbClr val="FF0000"/>
                </a:solidFill>
                <a:latin typeface="Calibri"/>
                <a:cs typeface="Calibri"/>
              </a:rPr>
              <a:t>İthalat</a:t>
            </a:r>
            <a:r>
              <a:rPr sz="1600" b="1" spc="-9" dirty="0">
                <a:solidFill>
                  <a:srgbClr val="FF0000"/>
                </a:solidFill>
                <a:latin typeface="Calibri"/>
                <a:cs typeface="Calibri"/>
              </a:rPr>
              <a:t> </a:t>
            </a:r>
            <a:r>
              <a:rPr sz="1600" b="1" dirty="0">
                <a:solidFill>
                  <a:srgbClr val="FF0000"/>
                </a:solidFill>
                <a:latin typeface="Calibri"/>
                <a:cs typeface="Calibri"/>
              </a:rPr>
              <a:t>Denetimi</a:t>
            </a:r>
            <a:r>
              <a:rPr sz="1600" b="1" spc="-9" dirty="0">
                <a:solidFill>
                  <a:srgbClr val="FF0000"/>
                </a:solidFill>
                <a:latin typeface="Calibri"/>
                <a:cs typeface="Calibri"/>
              </a:rPr>
              <a:t> Tebliği</a:t>
            </a:r>
            <a:r>
              <a:rPr sz="1600" b="1" spc="453" dirty="0">
                <a:solidFill>
                  <a:srgbClr val="FF0000"/>
                </a:solidFill>
                <a:latin typeface="Calibri"/>
                <a:cs typeface="Calibri"/>
              </a:rPr>
              <a:t> </a:t>
            </a:r>
            <a:r>
              <a:rPr sz="1600" b="1" dirty="0">
                <a:solidFill>
                  <a:srgbClr val="FF0000"/>
                </a:solidFill>
                <a:latin typeface="Calibri"/>
                <a:cs typeface="Calibri"/>
              </a:rPr>
              <a:t>(Ürün</a:t>
            </a:r>
            <a:r>
              <a:rPr sz="1600" b="1" spc="-27" dirty="0">
                <a:solidFill>
                  <a:srgbClr val="FF0000"/>
                </a:solidFill>
                <a:latin typeface="Calibri"/>
                <a:cs typeface="Calibri"/>
              </a:rPr>
              <a:t> </a:t>
            </a:r>
            <a:r>
              <a:rPr sz="1600" b="1" dirty="0">
                <a:solidFill>
                  <a:srgbClr val="FF0000"/>
                </a:solidFill>
                <a:latin typeface="Calibri"/>
                <a:cs typeface="Calibri"/>
              </a:rPr>
              <a:t>Güvenliği</a:t>
            </a:r>
            <a:r>
              <a:rPr sz="1600" b="1" spc="-23" dirty="0">
                <a:solidFill>
                  <a:srgbClr val="FF0000"/>
                </a:solidFill>
                <a:latin typeface="Calibri"/>
                <a:cs typeface="Calibri"/>
              </a:rPr>
              <a:t> </a:t>
            </a:r>
            <a:r>
              <a:rPr sz="1600" b="1" dirty="0">
                <a:solidFill>
                  <a:srgbClr val="FF0000"/>
                </a:solidFill>
                <a:latin typeface="Calibri"/>
                <a:cs typeface="Calibri"/>
              </a:rPr>
              <a:t>ve</a:t>
            </a:r>
            <a:r>
              <a:rPr sz="1600" b="1" spc="-14" dirty="0">
                <a:solidFill>
                  <a:srgbClr val="FF0000"/>
                </a:solidFill>
                <a:latin typeface="Calibri"/>
                <a:cs typeface="Calibri"/>
              </a:rPr>
              <a:t> </a:t>
            </a:r>
            <a:r>
              <a:rPr sz="1600" b="1" dirty="0">
                <a:solidFill>
                  <a:srgbClr val="FF0000"/>
                </a:solidFill>
                <a:latin typeface="Calibri"/>
                <a:cs typeface="Calibri"/>
              </a:rPr>
              <a:t>Denetimi:</a:t>
            </a:r>
            <a:r>
              <a:rPr sz="1600" b="1" spc="-9" dirty="0">
                <a:solidFill>
                  <a:srgbClr val="FF0000"/>
                </a:solidFill>
                <a:latin typeface="Calibri"/>
                <a:cs typeface="Calibri"/>
              </a:rPr>
              <a:t> 2026/8)</a:t>
            </a:r>
            <a:endParaRPr sz="1600" dirty="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2033391479"/>
              </p:ext>
            </p:extLst>
          </p:nvPr>
        </p:nvGraphicFramePr>
        <p:xfrm>
          <a:off x="744279" y="1040163"/>
          <a:ext cx="11015329" cy="5451205"/>
        </p:xfrm>
        <a:graphic>
          <a:graphicData uri="http://schemas.openxmlformats.org/drawingml/2006/table">
            <a:tbl>
              <a:tblPr firstRow="1" bandRow="1">
                <a:tableStyleId>{2D5ABB26-0587-4C30-8999-92F81FD0307C}</a:tableStyleId>
              </a:tblPr>
              <a:tblGrid>
                <a:gridCol w="2079724">
                  <a:extLst>
                    <a:ext uri="{9D8B030D-6E8A-4147-A177-3AD203B41FA5}">
                      <a16:colId xmlns:a16="http://schemas.microsoft.com/office/drawing/2014/main" val="20000"/>
                    </a:ext>
                  </a:extLst>
                </a:gridCol>
                <a:gridCol w="3573542">
                  <a:extLst>
                    <a:ext uri="{9D8B030D-6E8A-4147-A177-3AD203B41FA5}">
                      <a16:colId xmlns:a16="http://schemas.microsoft.com/office/drawing/2014/main" val="20001"/>
                    </a:ext>
                  </a:extLst>
                </a:gridCol>
                <a:gridCol w="4095749">
                  <a:extLst>
                    <a:ext uri="{9D8B030D-6E8A-4147-A177-3AD203B41FA5}">
                      <a16:colId xmlns:a16="http://schemas.microsoft.com/office/drawing/2014/main" val="20002"/>
                    </a:ext>
                  </a:extLst>
                </a:gridCol>
                <a:gridCol w="1266314">
                  <a:extLst>
                    <a:ext uri="{9D8B030D-6E8A-4147-A177-3AD203B41FA5}">
                      <a16:colId xmlns:a16="http://schemas.microsoft.com/office/drawing/2014/main" val="20003"/>
                    </a:ext>
                  </a:extLst>
                </a:gridCol>
              </a:tblGrid>
              <a:tr h="131905">
                <a:tc>
                  <a:txBody>
                    <a:bodyPr/>
                    <a:lstStyle/>
                    <a:p>
                      <a:pPr marL="333375">
                        <a:lnSpc>
                          <a:spcPts val="919"/>
                        </a:lnSpc>
                      </a:pPr>
                      <a:r>
                        <a:rPr sz="900" b="1" dirty="0">
                          <a:solidFill>
                            <a:srgbClr val="FF0000"/>
                          </a:solidFill>
                          <a:latin typeface="Calibri"/>
                          <a:cs typeface="Calibri"/>
                        </a:rPr>
                        <a:t>Değişen</a:t>
                      </a:r>
                      <a:r>
                        <a:rPr sz="900" b="1" spc="-30" dirty="0">
                          <a:solidFill>
                            <a:srgbClr val="FF0000"/>
                          </a:solidFill>
                          <a:latin typeface="Calibri"/>
                          <a:cs typeface="Calibri"/>
                        </a:rPr>
                        <a:t> </a:t>
                      </a:r>
                      <a:r>
                        <a:rPr sz="900" b="1" dirty="0">
                          <a:solidFill>
                            <a:srgbClr val="FF0000"/>
                          </a:solidFill>
                          <a:latin typeface="Calibri"/>
                          <a:cs typeface="Calibri"/>
                        </a:rPr>
                        <a:t>Maddenin</a:t>
                      </a:r>
                      <a:r>
                        <a:rPr sz="900" b="1" spc="-15" dirty="0">
                          <a:solidFill>
                            <a:srgbClr val="FF0000"/>
                          </a:solidFill>
                          <a:latin typeface="Calibri"/>
                          <a:cs typeface="Calibri"/>
                        </a:rPr>
                        <a:t> </a:t>
                      </a:r>
                      <a:r>
                        <a:rPr sz="900" b="1" spc="-10" dirty="0">
                          <a:solidFill>
                            <a:srgbClr val="FF0000"/>
                          </a:solidFill>
                          <a:latin typeface="Calibri"/>
                          <a:cs typeface="Calibri"/>
                        </a:rPr>
                        <a:t>Numarası</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900" b="1" dirty="0">
                          <a:solidFill>
                            <a:srgbClr val="FF0000"/>
                          </a:solidFill>
                          <a:latin typeface="Calibri"/>
                          <a:cs typeface="Calibri"/>
                        </a:rPr>
                        <a:t>Eski</a:t>
                      </a:r>
                      <a:r>
                        <a:rPr sz="900" b="1" spc="-20" dirty="0">
                          <a:solidFill>
                            <a:srgbClr val="FF0000"/>
                          </a:solidFill>
                          <a:latin typeface="Calibri"/>
                          <a:cs typeface="Calibri"/>
                        </a:rPr>
                        <a:t> </a:t>
                      </a:r>
                      <a:r>
                        <a:rPr sz="900" b="1" dirty="0">
                          <a:solidFill>
                            <a:srgbClr val="FF0000"/>
                          </a:solidFill>
                          <a:latin typeface="Calibri"/>
                          <a:cs typeface="Calibri"/>
                        </a:rPr>
                        <a:t>Madde</a:t>
                      </a:r>
                      <a:r>
                        <a:rPr sz="900" b="1" spc="-15" dirty="0">
                          <a:solidFill>
                            <a:srgbClr val="FF0000"/>
                          </a:solidFill>
                          <a:latin typeface="Calibri"/>
                          <a:cs typeface="Calibri"/>
                        </a:rPr>
                        <a:t> </a:t>
                      </a:r>
                      <a:r>
                        <a:rPr sz="900" b="1" spc="-20" dirty="0">
                          <a:solidFill>
                            <a:srgbClr val="FF0000"/>
                          </a:solidFill>
                          <a:latin typeface="Calibri"/>
                          <a:cs typeface="Calibri"/>
                        </a:rPr>
                        <a:t>2025</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900" b="1" dirty="0">
                          <a:solidFill>
                            <a:srgbClr val="FF0000"/>
                          </a:solidFill>
                          <a:latin typeface="Calibri"/>
                          <a:cs typeface="Calibri"/>
                        </a:rPr>
                        <a:t>Yeni</a:t>
                      </a:r>
                      <a:r>
                        <a:rPr sz="900" b="1" spc="-10" dirty="0">
                          <a:solidFill>
                            <a:srgbClr val="FF0000"/>
                          </a:solidFill>
                          <a:latin typeface="Calibri"/>
                          <a:cs typeface="Calibri"/>
                        </a:rPr>
                        <a:t> </a:t>
                      </a:r>
                      <a:r>
                        <a:rPr sz="900" b="1" dirty="0">
                          <a:solidFill>
                            <a:srgbClr val="FF0000"/>
                          </a:solidFill>
                          <a:latin typeface="Calibri"/>
                          <a:cs typeface="Calibri"/>
                        </a:rPr>
                        <a:t>Madde</a:t>
                      </a:r>
                      <a:r>
                        <a:rPr sz="900" b="1" spc="5" dirty="0">
                          <a:solidFill>
                            <a:srgbClr val="FF0000"/>
                          </a:solidFill>
                          <a:latin typeface="Calibri"/>
                          <a:cs typeface="Calibri"/>
                        </a:rPr>
                        <a:t> </a:t>
                      </a:r>
                      <a:r>
                        <a:rPr sz="900" b="1" spc="-20" dirty="0">
                          <a:solidFill>
                            <a:srgbClr val="FF0000"/>
                          </a:solidFill>
                          <a:latin typeface="Calibri"/>
                          <a:cs typeface="Calibri"/>
                        </a:rPr>
                        <a:t>2026</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900" b="1" spc="-10" dirty="0">
                          <a:solidFill>
                            <a:srgbClr val="FF0000"/>
                          </a:solidFill>
                          <a:latin typeface="Calibri"/>
                          <a:cs typeface="Calibri"/>
                        </a:rPr>
                        <a:t>Durumu</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028734">
                <a:tc>
                  <a:txBody>
                    <a:bodyPr/>
                    <a:lstStyle/>
                    <a:p>
                      <a:pPr marL="68580" marR="1435735">
                        <a:lnSpc>
                          <a:spcPts val="969"/>
                        </a:lnSpc>
                        <a:spcBef>
                          <a:spcPts val="15"/>
                        </a:spcBef>
                      </a:pPr>
                      <a:r>
                        <a:rPr sz="900" b="1" spc="-10" dirty="0">
                          <a:latin typeface="Calibri"/>
                          <a:cs typeface="Calibri"/>
                        </a:rPr>
                        <a:t>Tanımlar</a:t>
                      </a:r>
                      <a:r>
                        <a:rPr sz="900" b="1" spc="500" dirty="0">
                          <a:latin typeface="Calibri"/>
                          <a:cs typeface="Calibri"/>
                        </a:rPr>
                        <a:t> </a:t>
                      </a:r>
                      <a:r>
                        <a:rPr sz="900" b="1" dirty="0">
                          <a:latin typeface="Calibri"/>
                          <a:cs typeface="Calibri"/>
                        </a:rPr>
                        <a:t>3</a:t>
                      </a:r>
                      <a:r>
                        <a:rPr sz="900" b="1" spc="-5" dirty="0">
                          <a:latin typeface="Calibri"/>
                          <a:cs typeface="Calibri"/>
                        </a:rPr>
                        <a:t> </a:t>
                      </a:r>
                      <a:r>
                        <a:rPr sz="900" b="1" spc="-20" dirty="0">
                          <a:latin typeface="Calibri"/>
                          <a:cs typeface="Calibri"/>
                        </a:rPr>
                        <a:t>Madde</a:t>
                      </a:r>
                      <a:endParaRPr sz="9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437515">
                        <a:lnSpc>
                          <a:spcPts val="969"/>
                        </a:lnSpc>
                        <a:spcBef>
                          <a:spcPts val="15"/>
                        </a:spcBef>
                      </a:pPr>
                      <a:r>
                        <a:rPr sz="900" b="1" dirty="0">
                          <a:latin typeface="Calibri"/>
                          <a:cs typeface="Calibri"/>
                        </a:rPr>
                        <a:t>h)</a:t>
                      </a:r>
                      <a:r>
                        <a:rPr sz="900" b="1" spc="5" dirty="0">
                          <a:latin typeface="Calibri"/>
                          <a:cs typeface="Calibri"/>
                        </a:rPr>
                        <a:t> </a:t>
                      </a:r>
                      <a:r>
                        <a:rPr sz="900" b="1" spc="-10" dirty="0">
                          <a:latin typeface="Calibri"/>
                          <a:cs typeface="Calibri"/>
                        </a:rPr>
                        <a:t>Kullanıcı:</a:t>
                      </a:r>
                      <a:r>
                        <a:rPr sz="900" b="1" spc="15" dirty="0">
                          <a:latin typeface="Calibri"/>
                          <a:cs typeface="Calibri"/>
                        </a:rPr>
                        <a:t> </a:t>
                      </a:r>
                      <a:r>
                        <a:rPr sz="900" dirty="0">
                          <a:latin typeface="Calibri"/>
                          <a:cs typeface="Calibri"/>
                        </a:rPr>
                        <a:t>TAREKS</a:t>
                      </a:r>
                      <a:r>
                        <a:rPr sz="900" spc="10" dirty="0">
                          <a:latin typeface="Calibri"/>
                          <a:cs typeface="Calibri"/>
                        </a:rPr>
                        <a:t> </a:t>
                      </a:r>
                      <a:r>
                        <a:rPr sz="900" spc="-10" dirty="0">
                          <a:latin typeface="Calibri"/>
                          <a:cs typeface="Calibri"/>
                        </a:rPr>
                        <a:t>aracılığıyla</a:t>
                      </a:r>
                      <a:r>
                        <a:rPr sz="900" spc="5" dirty="0">
                          <a:latin typeface="Calibri"/>
                          <a:cs typeface="Calibri"/>
                        </a:rPr>
                        <a:t> </a:t>
                      </a:r>
                      <a:r>
                        <a:rPr sz="900" spc="-10" dirty="0">
                          <a:latin typeface="Calibri"/>
                          <a:cs typeface="Calibri"/>
                        </a:rPr>
                        <a:t>firmalar</a:t>
                      </a:r>
                      <a:r>
                        <a:rPr sz="900" spc="-5" dirty="0">
                          <a:latin typeface="Calibri"/>
                          <a:cs typeface="Calibri"/>
                        </a:rPr>
                        <a:t> </a:t>
                      </a:r>
                      <a:r>
                        <a:rPr sz="900" spc="-10" dirty="0">
                          <a:latin typeface="Calibri"/>
                          <a:cs typeface="Calibri"/>
                        </a:rPr>
                        <a:t>adına</a:t>
                      </a:r>
                      <a:r>
                        <a:rPr sz="900" spc="5" dirty="0">
                          <a:latin typeface="Calibri"/>
                          <a:cs typeface="Calibri"/>
                        </a:rPr>
                        <a:t> </a:t>
                      </a:r>
                      <a:r>
                        <a:rPr sz="900" dirty="0">
                          <a:latin typeface="Calibri"/>
                          <a:cs typeface="Calibri"/>
                        </a:rPr>
                        <a:t>işlem</a:t>
                      </a:r>
                      <a:r>
                        <a:rPr sz="900" spc="10" dirty="0">
                          <a:latin typeface="Calibri"/>
                          <a:cs typeface="Calibri"/>
                        </a:rPr>
                        <a:t> </a:t>
                      </a:r>
                      <a:r>
                        <a:rPr sz="900" dirty="0">
                          <a:latin typeface="Calibri"/>
                          <a:cs typeface="Calibri"/>
                        </a:rPr>
                        <a:t>yapmak </a:t>
                      </a:r>
                      <a:r>
                        <a:rPr sz="900" spc="-10" dirty="0">
                          <a:latin typeface="Calibri"/>
                          <a:cs typeface="Calibri"/>
                        </a:rPr>
                        <a:t>üzere</a:t>
                      </a:r>
                      <a:r>
                        <a:rPr sz="900" spc="500" dirty="0">
                          <a:latin typeface="Calibri"/>
                          <a:cs typeface="Calibri"/>
                        </a:rPr>
                        <a:t> </a:t>
                      </a:r>
                      <a:r>
                        <a:rPr sz="900" spc="-10" dirty="0">
                          <a:latin typeface="Calibri"/>
                          <a:cs typeface="Calibri"/>
                        </a:rPr>
                        <a:t>yetkilendirilmiş</a:t>
                      </a:r>
                      <a:r>
                        <a:rPr sz="900" spc="65" dirty="0">
                          <a:latin typeface="Calibri"/>
                          <a:cs typeface="Calibri"/>
                        </a:rPr>
                        <a:t> </a:t>
                      </a:r>
                      <a:r>
                        <a:rPr sz="900" spc="-10" dirty="0">
                          <a:latin typeface="Calibri"/>
                          <a:cs typeface="Calibri"/>
                        </a:rPr>
                        <a:t>kişileri,</a:t>
                      </a:r>
                      <a:endParaRPr sz="9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5"/>
                        </a:spcBef>
                      </a:pPr>
                      <a:r>
                        <a:rPr sz="900" b="1" dirty="0">
                          <a:latin typeface="Calibri"/>
                          <a:cs typeface="Calibri"/>
                        </a:rPr>
                        <a:t>Firma</a:t>
                      </a:r>
                      <a:r>
                        <a:rPr sz="900" dirty="0">
                          <a:latin typeface="Calibri"/>
                          <a:cs typeface="Calibri"/>
                        </a:rPr>
                        <a:t>:</a:t>
                      </a:r>
                      <a:r>
                        <a:rPr sz="900" spc="-25" dirty="0">
                          <a:latin typeface="Calibri"/>
                          <a:cs typeface="Calibri"/>
                        </a:rPr>
                        <a:t> </a:t>
                      </a:r>
                      <a:r>
                        <a:rPr sz="900" dirty="0">
                          <a:latin typeface="Calibri"/>
                          <a:cs typeface="Calibri"/>
                        </a:rPr>
                        <a:t>TAREKS</a:t>
                      </a:r>
                      <a:r>
                        <a:rPr sz="900" spc="-5" dirty="0">
                          <a:latin typeface="Calibri"/>
                          <a:cs typeface="Calibri"/>
                        </a:rPr>
                        <a:t> </a:t>
                      </a:r>
                      <a:r>
                        <a:rPr sz="900" spc="-10" dirty="0">
                          <a:latin typeface="Calibri"/>
                          <a:cs typeface="Calibri"/>
                        </a:rPr>
                        <a:t>aracılığıyla yapılan </a:t>
                      </a:r>
                      <a:r>
                        <a:rPr sz="900" dirty="0">
                          <a:latin typeface="Calibri"/>
                          <a:cs typeface="Calibri"/>
                        </a:rPr>
                        <a:t>işlemlere</a:t>
                      </a:r>
                      <a:r>
                        <a:rPr sz="900" spc="-20" dirty="0">
                          <a:latin typeface="Calibri"/>
                          <a:cs typeface="Calibri"/>
                        </a:rPr>
                        <a:t> </a:t>
                      </a:r>
                      <a:r>
                        <a:rPr sz="900" dirty="0">
                          <a:latin typeface="Calibri"/>
                          <a:cs typeface="Calibri"/>
                        </a:rPr>
                        <a:t>konu</a:t>
                      </a:r>
                      <a:r>
                        <a:rPr sz="900" spc="-10" dirty="0">
                          <a:latin typeface="Calibri"/>
                          <a:cs typeface="Calibri"/>
                        </a:rPr>
                        <a:t> </a:t>
                      </a:r>
                      <a:r>
                        <a:rPr sz="900" dirty="0">
                          <a:latin typeface="Calibri"/>
                          <a:cs typeface="Calibri"/>
                        </a:rPr>
                        <a:t>olan kamu</a:t>
                      </a:r>
                      <a:r>
                        <a:rPr sz="900" spc="-10" dirty="0">
                          <a:latin typeface="Calibri"/>
                          <a:cs typeface="Calibri"/>
                        </a:rPr>
                        <a:t> kurumları</a:t>
                      </a:r>
                      <a:r>
                        <a:rPr sz="900" spc="-20" dirty="0">
                          <a:latin typeface="Calibri"/>
                          <a:cs typeface="Calibri"/>
                        </a:rPr>
                        <a:t> </a:t>
                      </a:r>
                      <a:r>
                        <a:rPr sz="900" dirty="0">
                          <a:latin typeface="Calibri"/>
                          <a:cs typeface="Calibri"/>
                        </a:rPr>
                        <a:t>dahil,</a:t>
                      </a:r>
                      <a:r>
                        <a:rPr sz="900" spc="-5" dirty="0">
                          <a:latin typeface="Calibri"/>
                          <a:cs typeface="Calibri"/>
                        </a:rPr>
                        <a:t> </a:t>
                      </a:r>
                      <a:r>
                        <a:rPr sz="900" spc="-25" dirty="0">
                          <a:latin typeface="Calibri"/>
                          <a:cs typeface="Calibri"/>
                        </a:rPr>
                        <a:t>tüm</a:t>
                      </a:r>
                      <a:endParaRPr sz="900" dirty="0">
                        <a:latin typeface="Calibri"/>
                        <a:cs typeface="Calibri"/>
                      </a:endParaRPr>
                    </a:p>
                    <a:p>
                      <a:pPr marL="67945">
                        <a:lnSpc>
                          <a:spcPct val="100000"/>
                        </a:lnSpc>
                        <a:spcBef>
                          <a:spcPts val="165"/>
                        </a:spcBef>
                      </a:pPr>
                      <a:r>
                        <a:rPr sz="900" dirty="0">
                          <a:latin typeface="Calibri"/>
                          <a:cs typeface="Calibri"/>
                        </a:rPr>
                        <a:t>gerçek</a:t>
                      </a:r>
                      <a:r>
                        <a:rPr sz="900" spc="-25" dirty="0">
                          <a:latin typeface="Calibri"/>
                          <a:cs typeface="Calibri"/>
                        </a:rPr>
                        <a:t> </a:t>
                      </a:r>
                      <a:r>
                        <a:rPr sz="900" dirty="0">
                          <a:latin typeface="Calibri"/>
                          <a:cs typeface="Calibri"/>
                        </a:rPr>
                        <a:t>ve</a:t>
                      </a:r>
                      <a:r>
                        <a:rPr sz="900" spc="-15" dirty="0">
                          <a:latin typeface="Calibri"/>
                          <a:cs typeface="Calibri"/>
                        </a:rPr>
                        <a:t> </a:t>
                      </a:r>
                      <a:r>
                        <a:rPr sz="900" dirty="0">
                          <a:latin typeface="Calibri"/>
                          <a:cs typeface="Calibri"/>
                        </a:rPr>
                        <a:t>tüzel</a:t>
                      </a:r>
                      <a:r>
                        <a:rPr sz="900" spc="-20" dirty="0">
                          <a:latin typeface="Calibri"/>
                          <a:cs typeface="Calibri"/>
                        </a:rPr>
                        <a:t> </a:t>
                      </a:r>
                      <a:r>
                        <a:rPr sz="900" spc="-10" dirty="0">
                          <a:latin typeface="Calibri"/>
                          <a:cs typeface="Calibri"/>
                        </a:rPr>
                        <a:t>kişileri,</a:t>
                      </a:r>
                      <a:endParaRPr sz="900" dirty="0">
                        <a:latin typeface="Calibri"/>
                        <a:cs typeface="Calibri"/>
                      </a:endParaRPr>
                    </a:p>
                    <a:p>
                      <a:pPr marL="67945" marR="363855">
                        <a:lnSpc>
                          <a:spcPct val="117500"/>
                        </a:lnSpc>
                      </a:pPr>
                      <a:r>
                        <a:rPr sz="900" b="1" dirty="0">
                          <a:latin typeface="Calibri"/>
                          <a:cs typeface="Calibri"/>
                        </a:rPr>
                        <a:t>Firma </a:t>
                      </a:r>
                      <a:r>
                        <a:rPr sz="900" b="1" spc="-10" dirty="0">
                          <a:latin typeface="Calibri"/>
                          <a:cs typeface="Calibri"/>
                        </a:rPr>
                        <a:t>kullanıcısı</a:t>
                      </a:r>
                      <a:r>
                        <a:rPr sz="900" spc="-10" dirty="0">
                          <a:latin typeface="Calibri"/>
                          <a:cs typeface="Calibri"/>
                        </a:rPr>
                        <a:t>:</a:t>
                      </a:r>
                      <a:r>
                        <a:rPr sz="900" spc="5" dirty="0">
                          <a:latin typeface="Calibri"/>
                          <a:cs typeface="Calibri"/>
                        </a:rPr>
                        <a:t> </a:t>
                      </a:r>
                      <a:r>
                        <a:rPr sz="900" dirty="0">
                          <a:latin typeface="Calibri"/>
                          <a:cs typeface="Calibri"/>
                        </a:rPr>
                        <a:t>Firma </a:t>
                      </a:r>
                      <a:r>
                        <a:rPr sz="900" spc="-10" dirty="0">
                          <a:latin typeface="Calibri"/>
                          <a:cs typeface="Calibri"/>
                        </a:rPr>
                        <a:t>yetkilisi</a:t>
                      </a:r>
                      <a:r>
                        <a:rPr sz="900" spc="10" dirty="0">
                          <a:latin typeface="Calibri"/>
                          <a:cs typeface="Calibri"/>
                        </a:rPr>
                        <a:t> </a:t>
                      </a:r>
                      <a:r>
                        <a:rPr sz="900" spc="-10" dirty="0">
                          <a:latin typeface="Calibri"/>
                          <a:cs typeface="Calibri"/>
                        </a:rPr>
                        <a:t>tarafından</a:t>
                      </a:r>
                      <a:r>
                        <a:rPr sz="900" dirty="0">
                          <a:latin typeface="Calibri"/>
                          <a:cs typeface="Calibri"/>
                        </a:rPr>
                        <a:t> firma </a:t>
                      </a:r>
                      <a:r>
                        <a:rPr sz="900" spc="-10" dirty="0">
                          <a:latin typeface="Calibri"/>
                          <a:cs typeface="Calibri"/>
                        </a:rPr>
                        <a:t>adına</a:t>
                      </a:r>
                      <a:r>
                        <a:rPr sz="900" dirty="0">
                          <a:latin typeface="Calibri"/>
                          <a:cs typeface="Calibri"/>
                        </a:rPr>
                        <a:t> TAREKS'te</a:t>
                      </a:r>
                      <a:r>
                        <a:rPr sz="900" spc="-5" dirty="0">
                          <a:latin typeface="Calibri"/>
                          <a:cs typeface="Calibri"/>
                        </a:rPr>
                        <a:t> </a:t>
                      </a:r>
                      <a:r>
                        <a:rPr sz="900" dirty="0">
                          <a:latin typeface="Calibri"/>
                          <a:cs typeface="Calibri"/>
                        </a:rPr>
                        <a:t>işlem</a:t>
                      </a:r>
                      <a:r>
                        <a:rPr sz="900" spc="5" dirty="0">
                          <a:latin typeface="Calibri"/>
                          <a:cs typeface="Calibri"/>
                        </a:rPr>
                        <a:t> </a:t>
                      </a:r>
                      <a:r>
                        <a:rPr sz="900" spc="-10" dirty="0">
                          <a:latin typeface="Calibri"/>
                          <a:cs typeface="Calibri"/>
                        </a:rPr>
                        <a:t>yapmak</a:t>
                      </a:r>
                      <a:r>
                        <a:rPr sz="900" spc="500" dirty="0">
                          <a:latin typeface="Calibri"/>
                          <a:cs typeface="Calibri"/>
                        </a:rPr>
                        <a:t> </a:t>
                      </a:r>
                      <a:r>
                        <a:rPr sz="900" dirty="0">
                          <a:latin typeface="Calibri"/>
                          <a:cs typeface="Calibri"/>
                        </a:rPr>
                        <a:t>üzere</a:t>
                      </a:r>
                      <a:r>
                        <a:rPr sz="900" spc="20" dirty="0">
                          <a:latin typeface="Calibri"/>
                          <a:cs typeface="Calibri"/>
                        </a:rPr>
                        <a:t> </a:t>
                      </a:r>
                      <a:r>
                        <a:rPr sz="900" spc="-10" dirty="0">
                          <a:latin typeface="Calibri"/>
                          <a:cs typeface="Calibri"/>
                        </a:rPr>
                        <a:t>yetkilendirilmiş</a:t>
                      </a:r>
                      <a:r>
                        <a:rPr sz="900" spc="25" dirty="0">
                          <a:latin typeface="Calibri"/>
                          <a:cs typeface="Calibri"/>
                        </a:rPr>
                        <a:t> </a:t>
                      </a:r>
                      <a:r>
                        <a:rPr sz="900" spc="-10" dirty="0">
                          <a:latin typeface="Calibri"/>
                          <a:cs typeface="Calibri"/>
                        </a:rPr>
                        <a:t>kişiyi,</a:t>
                      </a:r>
                      <a:endParaRPr sz="900" dirty="0">
                        <a:latin typeface="Calibri"/>
                        <a:cs typeface="Calibri"/>
                      </a:endParaRPr>
                    </a:p>
                    <a:p>
                      <a:pPr marL="67945" marR="257810">
                        <a:lnSpc>
                          <a:spcPts val="1140"/>
                        </a:lnSpc>
                        <a:spcBef>
                          <a:spcPts val="45"/>
                        </a:spcBef>
                      </a:pPr>
                      <a:r>
                        <a:rPr sz="900" b="1" dirty="0">
                          <a:latin typeface="Calibri"/>
                          <a:cs typeface="Calibri"/>
                        </a:rPr>
                        <a:t>Firma</a:t>
                      </a:r>
                      <a:r>
                        <a:rPr sz="900" b="1" spc="-20" dirty="0">
                          <a:latin typeface="Calibri"/>
                          <a:cs typeface="Calibri"/>
                        </a:rPr>
                        <a:t> </a:t>
                      </a:r>
                      <a:r>
                        <a:rPr sz="900" b="1" spc="-10" dirty="0">
                          <a:latin typeface="Calibri"/>
                          <a:cs typeface="Calibri"/>
                        </a:rPr>
                        <a:t>yetkilisi</a:t>
                      </a:r>
                      <a:r>
                        <a:rPr sz="900" spc="-10" dirty="0">
                          <a:latin typeface="Calibri"/>
                          <a:cs typeface="Calibri"/>
                        </a:rPr>
                        <a:t>:</a:t>
                      </a:r>
                      <a:r>
                        <a:rPr sz="900" spc="-5" dirty="0">
                          <a:latin typeface="Calibri"/>
                          <a:cs typeface="Calibri"/>
                        </a:rPr>
                        <a:t> </a:t>
                      </a:r>
                      <a:r>
                        <a:rPr sz="900" dirty="0">
                          <a:latin typeface="Calibri"/>
                          <a:cs typeface="Calibri"/>
                        </a:rPr>
                        <a:t>Firmanın</a:t>
                      </a:r>
                      <a:r>
                        <a:rPr sz="900" spc="-10" dirty="0">
                          <a:latin typeface="Calibri"/>
                          <a:cs typeface="Calibri"/>
                        </a:rPr>
                        <a:t> </a:t>
                      </a:r>
                      <a:r>
                        <a:rPr sz="900" dirty="0">
                          <a:latin typeface="Calibri"/>
                          <a:cs typeface="Calibri"/>
                        </a:rPr>
                        <a:t>imza</a:t>
                      </a:r>
                      <a:r>
                        <a:rPr sz="900" spc="-5" dirty="0">
                          <a:latin typeface="Calibri"/>
                          <a:cs typeface="Calibri"/>
                        </a:rPr>
                        <a:t> </a:t>
                      </a:r>
                      <a:r>
                        <a:rPr sz="900" spc="-10" dirty="0">
                          <a:latin typeface="Calibri"/>
                          <a:cs typeface="Calibri"/>
                        </a:rPr>
                        <a:t>sirkülerinde </a:t>
                      </a:r>
                      <a:r>
                        <a:rPr sz="900" dirty="0">
                          <a:latin typeface="Calibri"/>
                          <a:cs typeface="Calibri"/>
                        </a:rPr>
                        <a:t>yer</a:t>
                      </a:r>
                      <a:r>
                        <a:rPr sz="900" spc="-15" dirty="0">
                          <a:latin typeface="Calibri"/>
                          <a:cs typeface="Calibri"/>
                        </a:rPr>
                        <a:t> </a:t>
                      </a:r>
                      <a:r>
                        <a:rPr sz="900" dirty="0">
                          <a:latin typeface="Calibri"/>
                          <a:cs typeface="Calibri"/>
                        </a:rPr>
                        <a:t>alan</a:t>
                      </a:r>
                      <a:r>
                        <a:rPr sz="900" spc="-10" dirty="0">
                          <a:latin typeface="Calibri"/>
                          <a:cs typeface="Calibri"/>
                        </a:rPr>
                        <a:t> </a:t>
                      </a:r>
                      <a:r>
                        <a:rPr sz="900" dirty="0">
                          <a:latin typeface="Calibri"/>
                          <a:cs typeface="Calibri"/>
                        </a:rPr>
                        <a:t>ve</a:t>
                      </a:r>
                      <a:r>
                        <a:rPr sz="900" spc="-5" dirty="0">
                          <a:latin typeface="Calibri"/>
                          <a:cs typeface="Calibri"/>
                        </a:rPr>
                        <a:t> </a:t>
                      </a:r>
                      <a:r>
                        <a:rPr sz="900" dirty="0">
                          <a:latin typeface="Calibri"/>
                          <a:cs typeface="Calibri"/>
                        </a:rPr>
                        <a:t>firmayı</a:t>
                      </a:r>
                      <a:r>
                        <a:rPr sz="900" spc="-15" dirty="0">
                          <a:latin typeface="Calibri"/>
                          <a:cs typeface="Calibri"/>
                        </a:rPr>
                        <a:t> </a:t>
                      </a:r>
                      <a:r>
                        <a:rPr sz="900" dirty="0">
                          <a:latin typeface="Calibri"/>
                          <a:cs typeface="Calibri"/>
                        </a:rPr>
                        <a:t>temsil</a:t>
                      </a:r>
                      <a:r>
                        <a:rPr sz="900" spc="-15" dirty="0">
                          <a:latin typeface="Calibri"/>
                          <a:cs typeface="Calibri"/>
                        </a:rPr>
                        <a:t> </a:t>
                      </a:r>
                      <a:r>
                        <a:rPr sz="900" dirty="0">
                          <a:latin typeface="Calibri"/>
                          <a:cs typeface="Calibri"/>
                        </a:rPr>
                        <a:t>ve ilzama</a:t>
                      </a:r>
                      <a:r>
                        <a:rPr sz="900" spc="-10" dirty="0">
                          <a:latin typeface="Calibri"/>
                          <a:cs typeface="Calibri"/>
                        </a:rPr>
                        <a:t> </a:t>
                      </a:r>
                      <a:r>
                        <a:rPr sz="900" spc="-20" dirty="0">
                          <a:latin typeface="Calibri"/>
                          <a:cs typeface="Calibri"/>
                        </a:rPr>
                        <a:t>yet-</a:t>
                      </a:r>
                      <a:r>
                        <a:rPr sz="900" spc="500" dirty="0">
                          <a:latin typeface="Calibri"/>
                          <a:cs typeface="Calibri"/>
                        </a:rPr>
                        <a:t> </a:t>
                      </a:r>
                      <a:r>
                        <a:rPr sz="900" dirty="0">
                          <a:latin typeface="Calibri"/>
                          <a:cs typeface="Calibri"/>
                        </a:rPr>
                        <a:t>kili</a:t>
                      </a:r>
                      <a:r>
                        <a:rPr sz="900" spc="-40" dirty="0">
                          <a:latin typeface="Calibri"/>
                          <a:cs typeface="Calibri"/>
                        </a:rPr>
                        <a:t> </a:t>
                      </a:r>
                      <a:r>
                        <a:rPr sz="900" dirty="0">
                          <a:latin typeface="Calibri"/>
                          <a:cs typeface="Calibri"/>
                        </a:rPr>
                        <a:t>olan</a:t>
                      </a:r>
                      <a:r>
                        <a:rPr sz="900" spc="-30" dirty="0">
                          <a:latin typeface="Calibri"/>
                          <a:cs typeface="Calibri"/>
                        </a:rPr>
                        <a:t> </a:t>
                      </a:r>
                      <a:r>
                        <a:rPr sz="900" spc="-10" dirty="0">
                          <a:latin typeface="Calibri"/>
                          <a:cs typeface="Calibri"/>
                        </a:rPr>
                        <a:t>kişiyi,</a:t>
                      </a:r>
                      <a:endParaRPr sz="900" dirty="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900" spc="-10" dirty="0">
                          <a:latin typeface="Calibri"/>
                          <a:cs typeface="Calibri"/>
                        </a:rPr>
                        <a:t>Genişletildi</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86261">
                <a:tc>
                  <a:txBody>
                    <a:bodyPr/>
                    <a:lstStyle/>
                    <a:p>
                      <a:pPr marL="68580" marR="605790">
                        <a:lnSpc>
                          <a:spcPts val="969"/>
                        </a:lnSpc>
                        <a:spcBef>
                          <a:spcPts val="15"/>
                        </a:spcBef>
                      </a:pPr>
                      <a:r>
                        <a:rPr sz="900" b="1" spc="-10" dirty="0">
                          <a:solidFill>
                            <a:srgbClr val="221F1F"/>
                          </a:solidFill>
                          <a:latin typeface="Calibri"/>
                          <a:cs typeface="Calibri"/>
                        </a:rPr>
                        <a:t>TAREKS</a:t>
                      </a:r>
                      <a:r>
                        <a:rPr sz="900" b="1" spc="-20" dirty="0">
                          <a:solidFill>
                            <a:srgbClr val="221F1F"/>
                          </a:solidFill>
                          <a:latin typeface="Calibri"/>
                          <a:cs typeface="Calibri"/>
                        </a:rPr>
                        <a:t> </a:t>
                      </a:r>
                      <a:r>
                        <a:rPr sz="900" b="1" dirty="0">
                          <a:solidFill>
                            <a:srgbClr val="221F1F"/>
                          </a:solidFill>
                          <a:latin typeface="Calibri"/>
                          <a:cs typeface="Calibri"/>
                        </a:rPr>
                        <a:t>ve</a:t>
                      </a:r>
                      <a:r>
                        <a:rPr sz="900" b="1" spc="-15" dirty="0">
                          <a:solidFill>
                            <a:srgbClr val="221F1F"/>
                          </a:solidFill>
                          <a:latin typeface="Calibri"/>
                          <a:cs typeface="Calibri"/>
                        </a:rPr>
                        <a:t> </a:t>
                      </a:r>
                      <a:r>
                        <a:rPr sz="900" b="1" spc="-20" dirty="0">
                          <a:solidFill>
                            <a:srgbClr val="221F1F"/>
                          </a:solidFill>
                          <a:latin typeface="Calibri"/>
                          <a:cs typeface="Calibri"/>
                        </a:rPr>
                        <a:t>firma </a:t>
                      </a:r>
                      <a:r>
                        <a:rPr sz="900" b="1" spc="-10" dirty="0">
                          <a:solidFill>
                            <a:srgbClr val="221F1F"/>
                          </a:solidFill>
                          <a:latin typeface="Calibri"/>
                          <a:cs typeface="Calibri"/>
                        </a:rPr>
                        <a:t>tanımlaması</a:t>
                      </a:r>
                      <a:r>
                        <a:rPr sz="900" b="1" spc="500" dirty="0">
                          <a:solidFill>
                            <a:srgbClr val="221F1F"/>
                          </a:solidFill>
                          <a:latin typeface="Calibri"/>
                          <a:cs typeface="Calibri"/>
                        </a:rPr>
                        <a:t> </a:t>
                      </a:r>
                      <a:r>
                        <a:rPr sz="900" b="1" spc="-10" dirty="0">
                          <a:solidFill>
                            <a:srgbClr val="221F1F"/>
                          </a:solidFill>
                          <a:latin typeface="Calibri"/>
                          <a:cs typeface="Calibri"/>
                        </a:rPr>
                        <a:t>MADDE</a:t>
                      </a:r>
                      <a:r>
                        <a:rPr sz="900" b="1" spc="-20" dirty="0">
                          <a:solidFill>
                            <a:srgbClr val="221F1F"/>
                          </a:solidFill>
                          <a:latin typeface="Calibri"/>
                          <a:cs typeface="Calibri"/>
                        </a:rPr>
                        <a:t> </a:t>
                      </a:r>
                      <a:r>
                        <a:rPr sz="900" b="1" spc="-50" dirty="0">
                          <a:solidFill>
                            <a:srgbClr val="221F1F"/>
                          </a:solidFill>
                          <a:latin typeface="Calibri"/>
                          <a:cs typeface="Calibri"/>
                        </a:rPr>
                        <a:t>4</a:t>
                      </a:r>
                      <a:endParaRPr sz="9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113664">
                        <a:lnSpc>
                          <a:spcPts val="969"/>
                        </a:lnSpc>
                        <a:spcBef>
                          <a:spcPts val="15"/>
                        </a:spcBef>
                      </a:pPr>
                      <a:r>
                        <a:rPr sz="900" dirty="0">
                          <a:latin typeface="Calibri"/>
                          <a:cs typeface="Calibri"/>
                        </a:rPr>
                        <a:t>(2)</a:t>
                      </a:r>
                      <a:r>
                        <a:rPr sz="900" spc="5" dirty="0">
                          <a:latin typeface="Calibri"/>
                          <a:cs typeface="Calibri"/>
                        </a:rPr>
                        <a:t> </a:t>
                      </a:r>
                      <a:r>
                        <a:rPr sz="900" dirty="0">
                          <a:latin typeface="Calibri"/>
                          <a:cs typeface="Calibri"/>
                        </a:rPr>
                        <a:t>Bu</a:t>
                      </a:r>
                      <a:r>
                        <a:rPr sz="900" spc="5" dirty="0">
                          <a:latin typeface="Calibri"/>
                          <a:cs typeface="Calibri"/>
                        </a:rPr>
                        <a:t> </a:t>
                      </a:r>
                      <a:r>
                        <a:rPr sz="900" dirty="0">
                          <a:latin typeface="Calibri"/>
                          <a:cs typeface="Calibri"/>
                        </a:rPr>
                        <a:t>Tebliğ</a:t>
                      </a:r>
                      <a:r>
                        <a:rPr sz="900" spc="15" dirty="0">
                          <a:latin typeface="Calibri"/>
                          <a:cs typeface="Calibri"/>
                        </a:rPr>
                        <a:t> </a:t>
                      </a:r>
                      <a:r>
                        <a:rPr sz="900" spc="-10" dirty="0">
                          <a:latin typeface="Calibri"/>
                          <a:cs typeface="Calibri"/>
                        </a:rPr>
                        <a:t>kapsamı</a:t>
                      </a:r>
                      <a:r>
                        <a:rPr sz="900" dirty="0">
                          <a:latin typeface="Calibri"/>
                          <a:cs typeface="Calibri"/>
                        </a:rPr>
                        <a:t> </a:t>
                      </a:r>
                      <a:r>
                        <a:rPr sz="900" spc="-10" dirty="0">
                          <a:latin typeface="Calibri"/>
                          <a:cs typeface="Calibri"/>
                        </a:rPr>
                        <a:t>ürünleri</a:t>
                      </a:r>
                      <a:r>
                        <a:rPr sz="900" dirty="0">
                          <a:latin typeface="Calibri"/>
                          <a:cs typeface="Calibri"/>
                        </a:rPr>
                        <a:t> ithal</a:t>
                      </a:r>
                      <a:r>
                        <a:rPr sz="900" spc="5" dirty="0">
                          <a:latin typeface="Calibri"/>
                          <a:cs typeface="Calibri"/>
                        </a:rPr>
                        <a:t> </a:t>
                      </a:r>
                      <a:r>
                        <a:rPr sz="900" dirty="0">
                          <a:latin typeface="Calibri"/>
                          <a:cs typeface="Calibri"/>
                        </a:rPr>
                        <a:t>etmek </a:t>
                      </a:r>
                      <a:r>
                        <a:rPr sz="900" spc="-10" dirty="0">
                          <a:latin typeface="Calibri"/>
                          <a:cs typeface="Calibri"/>
                        </a:rPr>
                        <a:t>isteyen</a:t>
                      </a:r>
                      <a:r>
                        <a:rPr sz="900" spc="5" dirty="0">
                          <a:latin typeface="Calibri"/>
                          <a:cs typeface="Calibri"/>
                        </a:rPr>
                        <a:t> </a:t>
                      </a:r>
                      <a:r>
                        <a:rPr sz="900" spc="-10" dirty="0">
                          <a:latin typeface="Calibri"/>
                          <a:cs typeface="Calibri"/>
                        </a:rPr>
                        <a:t>firmaların,</a:t>
                      </a:r>
                      <a:r>
                        <a:rPr sz="900" spc="15" dirty="0">
                          <a:latin typeface="Calibri"/>
                          <a:cs typeface="Calibri"/>
                        </a:rPr>
                        <a:t> </a:t>
                      </a:r>
                      <a:r>
                        <a:rPr sz="900" spc="-10" dirty="0">
                          <a:latin typeface="Calibri"/>
                          <a:cs typeface="Calibri"/>
                        </a:rPr>
                        <a:t>29/12/2011</a:t>
                      </a:r>
                      <a:r>
                        <a:rPr sz="900" spc="500" dirty="0">
                          <a:latin typeface="Calibri"/>
                          <a:cs typeface="Calibri"/>
                        </a:rPr>
                        <a:t> </a:t>
                      </a:r>
                      <a:r>
                        <a:rPr sz="900" spc="-10" dirty="0">
                          <a:latin typeface="Calibri"/>
                          <a:cs typeface="Calibri"/>
                        </a:rPr>
                        <a:t>tarihli</a:t>
                      </a:r>
                      <a:r>
                        <a:rPr sz="900" spc="5" dirty="0">
                          <a:latin typeface="Calibri"/>
                          <a:cs typeface="Calibri"/>
                        </a:rPr>
                        <a:t> </a:t>
                      </a:r>
                      <a:r>
                        <a:rPr sz="900" dirty="0">
                          <a:latin typeface="Calibri"/>
                          <a:cs typeface="Calibri"/>
                        </a:rPr>
                        <a:t>ve</a:t>
                      </a:r>
                      <a:r>
                        <a:rPr sz="900" spc="-5" dirty="0">
                          <a:latin typeface="Calibri"/>
                          <a:cs typeface="Calibri"/>
                        </a:rPr>
                        <a:t> </a:t>
                      </a:r>
                      <a:r>
                        <a:rPr sz="900" dirty="0">
                          <a:latin typeface="Calibri"/>
                          <a:cs typeface="Calibri"/>
                        </a:rPr>
                        <a:t>28157</a:t>
                      </a:r>
                      <a:r>
                        <a:rPr sz="900" spc="-5" dirty="0">
                          <a:latin typeface="Calibri"/>
                          <a:cs typeface="Calibri"/>
                        </a:rPr>
                        <a:t> </a:t>
                      </a:r>
                      <a:r>
                        <a:rPr sz="900" spc="-10" dirty="0">
                          <a:latin typeface="Calibri"/>
                          <a:cs typeface="Calibri"/>
                        </a:rPr>
                        <a:t>sayılı </a:t>
                      </a:r>
                      <a:r>
                        <a:rPr sz="900" dirty="0">
                          <a:latin typeface="Calibri"/>
                          <a:cs typeface="Calibri"/>
                        </a:rPr>
                        <a:t>Resmî</a:t>
                      </a:r>
                      <a:r>
                        <a:rPr sz="900" spc="-10" dirty="0">
                          <a:latin typeface="Calibri"/>
                          <a:cs typeface="Calibri"/>
                        </a:rPr>
                        <a:t> </a:t>
                      </a:r>
                      <a:r>
                        <a:rPr sz="900" dirty="0">
                          <a:latin typeface="Calibri"/>
                          <a:cs typeface="Calibri"/>
                        </a:rPr>
                        <a:t>Gazete’de</a:t>
                      </a:r>
                      <a:r>
                        <a:rPr sz="900" spc="-10" dirty="0">
                          <a:latin typeface="Calibri"/>
                          <a:cs typeface="Calibri"/>
                        </a:rPr>
                        <a:t> yayımlanan</a:t>
                      </a:r>
                      <a:r>
                        <a:rPr sz="900" spc="-5" dirty="0">
                          <a:latin typeface="Calibri"/>
                          <a:cs typeface="Calibri"/>
                        </a:rPr>
                        <a:t> </a:t>
                      </a:r>
                      <a:r>
                        <a:rPr sz="900" dirty="0">
                          <a:latin typeface="Calibri"/>
                          <a:cs typeface="Calibri"/>
                        </a:rPr>
                        <a:t>Dış</a:t>
                      </a:r>
                      <a:r>
                        <a:rPr sz="900" spc="-5" dirty="0">
                          <a:latin typeface="Calibri"/>
                          <a:cs typeface="Calibri"/>
                        </a:rPr>
                        <a:t> </a:t>
                      </a:r>
                      <a:r>
                        <a:rPr sz="900" dirty="0">
                          <a:latin typeface="Calibri"/>
                          <a:cs typeface="Calibri"/>
                        </a:rPr>
                        <a:t>Ticarette</a:t>
                      </a:r>
                      <a:r>
                        <a:rPr sz="900" spc="-5" dirty="0">
                          <a:latin typeface="Calibri"/>
                          <a:cs typeface="Calibri"/>
                        </a:rPr>
                        <a:t> </a:t>
                      </a:r>
                      <a:r>
                        <a:rPr sz="900" dirty="0">
                          <a:latin typeface="Calibri"/>
                          <a:cs typeface="Calibri"/>
                        </a:rPr>
                        <a:t>Risk</a:t>
                      </a:r>
                      <a:r>
                        <a:rPr sz="900" spc="-10" dirty="0">
                          <a:latin typeface="Calibri"/>
                          <a:cs typeface="Calibri"/>
                        </a:rPr>
                        <a:t> Esaslı</a:t>
                      </a:r>
                      <a:r>
                        <a:rPr sz="900" spc="500" dirty="0">
                          <a:latin typeface="Calibri"/>
                          <a:cs typeface="Calibri"/>
                        </a:rPr>
                        <a:t> </a:t>
                      </a:r>
                      <a:r>
                        <a:rPr sz="900" dirty="0">
                          <a:latin typeface="Calibri"/>
                          <a:cs typeface="Calibri"/>
                        </a:rPr>
                        <a:t>Kontrol</a:t>
                      </a:r>
                      <a:r>
                        <a:rPr sz="900" spc="-35" dirty="0">
                          <a:latin typeface="Calibri"/>
                          <a:cs typeface="Calibri"/>
                        </a:rPr>
                        <a:t> </a:t>
                      </a:r>
                      <a:r>
                        <a:rPr sz="900" dirty="0">
                          <a:latin typeface="Calibri"/>
                          <a:cs typeface="Calibri"/>
                        </a:rPr>
                        <a:t>Sistemi</a:t>
                      </a:r>
                      <a:r>
                        <a:rPr sz="900" spc="-35" dirty="0">
                          <a:latin typeface="Calibri"/>
                          <a:cs typeface="Calibri"/>
                        </a:rPr>
                        <a:t> </a:t>
                      </a:r>
                      <a:r>
                        <a:rPr sz="900" dirty="0">
                          <a:latin typeface="Calibri"/>
                          <a:cs typeface="Calibri"/>
                        </a:rPr>
                        <a:t>Tebliği</a:t>
                      </a:r>
                      <a:r>
                        <a:rPr sz="900" spc="-30" dirty="0">
                          <a:latin typeface="Calibri"/>
                          <a:cs typeface="Calibri"/>
                        </a:rPr>
                        <a:t> </a:t>
                      </a:r>
                      <a:r>
                        <a:rPr sz="900" dirty="0">
                          <a:latin typeface="Calibri"/>
                          <a:cs typeface="Calibri"/>
                        </a:rPr>
                        <a:t>(Ürün</a:t>
                      </a:r>
                      <a:r>
                        <a:rPr sz="900" spc="-25" dirty="0">
                          <a:latin typeface="Calibri"/>
                          <a:cs typeface="Calibri"/>
                        </a:rPr>
                        <a:t> </a:t>
                      </a:r>
                      <a:r>
                        <a:rPr sz="900" dirty="0">
                          <a:latin typeface="Calibri"/>
                          <a:cs typeface="Calibri"/>
                        </a:rPr>
                        <a:t>Güvenliği</a:t>
                      </a:r>
                      <a:r>
                        <a:rPr sz="900" spc="-30" dirty="0">
                          <a:latin typeface="Calibri"/>
                          <a:cs typeface="Calibri"/>
                        </a:rPr>
                        <a:t> </a:t>
                      </a:r>
                      <a:r>
                        <a:rPr sz="900" dirty="0">
                          <a:latin typeface="Calibri"/>
                          <a:cs typeface="Calibri"/>
                        </a:rPr>
                        <a:t>ve</a:t>
                      </a:r>
                      <a:r>
                        <a:rPr sz="900" spc="-30" dirty="0">
                          <a:latin typeface="Calibri"/>
                          <a:cs typeface="Calibri"/>
                        </a:rPr>
                        <a:t> </a:t>
                      </a:r>
                      <a:r>
                        <a:rPr sz="900" dirty="0">
                          <a:latin typeface="Calibri"/>
                          <a:cs typeface="Calibri"/>
                        </a:rPr>
                        <a:t>Denetimi:</a:t>
                      </a:r>
                      <a:r>
                        <a:rPr sz="900" spc="-25" dirty="0">
                          <a:latin typeface="Calibri"/>
                          <a:cs typeface="Calibri"/>
                        </a:rPr>
                        <a:t> </a:t>
                      </a:r>
                      <a:r>
                        <a:rPr sz="900" spc="-10" dirty="0">
                          <a:latin typeface="Calibri"/>
                          <a:cs typeface="Calibri"/>
                        </a:rPr>
                        <a:t>2011/53)</a:t>
                      </a:r>
                      <a:endParaRPr sz="900" dirty="0">
                        <a:latin typeface="Calibri"/>
                        <a:cs typeface="Calibri"/>
                      </a:endParaRPr>
                    </a:p>
                    <a:p>
                      <a:pPr marL="67945" marR="299085">
                        <a:lnSpc>
                          <a:spcPts val="969"/>
                        </a:lnSpc>
                        <a:spcBef>
                          <a:spcPts val="20"/>
                        </a:spcBef>
                      </a:pPr>
                      <a:r>
                        <a:rPr sz="900" spc="-10" dirty="0">
                          <a:latin typeface="Calibri"/>
                          <a:cs typeface="Calibri"/>
                        </a:rPr>
                        <a:t>çerçevesinde</a:t>
                      </a:r>
                      <a:r>
                        <a:rPr sz="900" spc="5" dirty="0">
                          <a:latin typeface="Calibri"/>
                          <a:cs typeface="Calibri"/>
                        </a:rPr>
                        <a:t> </a:t>
                      </a:r>
                      <a:r>
                        <a:rPr sz="900" dirty="0">
                          <a:latin typeface="Calibri"/>
                          <a:cs typeface="Calibri"/>
                        </a:rPr>
                        <a:t>TAREKS’te</a:t>
                      </a:r>
                      <a:r>
                        <a:rPr sz="900" spc="10" dirty="0">
                          <a:latin typeface="Calibri"/>
                          <a:cs typeface="Calibri"/>
                        </a:rPr>
                        <a:t> </a:t>
                      </a:r>
                      <a:r>
                        <a:rPr sz="900" spc="-10" dirty="0">
                          <a:latin typeface="Calibri"/>
                          <a:cs typeface="Calibri"/>
                        </a:rPr>
                        <a:t>tanımlanması</a:t>
                      </a:r>
                      <a:r>
                        <a:rPr sz="900" dirty="0">
                          <a:latin typeface="Calibri"/>
                          <a:cs typeface="Calibri"/>
                        </a:rPr>
                        <a:t> ve</a:t>
                      </a:r>
                      <a:r>
                        <a:rPr sz="900" spc="5" dirty="0">
                          <a:latin typeface="Calibri"/>
                          <a:cs typeface="Calibri"/>
                        </a:rPr>
                        <a:t> </a:t>
                      </a:r>
                      <a:r>
                        <a:rPr sz="900" dirty="0">
                          <a:latin typeface="Calibri"/>
                          <a:cs typeface="Calibri"/>
                        </a:rPr>
                        <a:t>firma</a:t>
                      </a:r>
                      <a:r>
                        <a:rPr sz="900" spc="10" dirty="0">
                          <a:latin typeface="Calibri"/>
                          <a:cs typeface="Calibri"/>
                        </a:rPr>
                        <a:t> </a:t>
                      </a:r>
                      <a:r>
                        <a:rPr sz="900" spc="-10" dirty="0">
                          <a:latin typeface="Calibri"/>
                          <a:cs typeface="Calibri"/>
                        </a:rPr>
                        <a:t>adına</a:t>
                      </a:r>
                      <a:r>
                        <a:rPr sz="900" spc="5" dirty="0">
                          <a:latin typeface="Calibri"/>
                          <a:cs typeface="Calibri"/>
                        </a:rPr>
                        <a:t> </a:t>
                      </a:r>
                      <a:r>
                        <a:rPr sz="900" dirty="0">
                          <a:latin typeface="Calibri"/>
                          <a:cs typeface="Calibri"/>
                        </a:rPr>
                        <a:t>TAREKS’te</a:t>
                      </a:r>
                      <a:r>
                        <a:rPr sz="900" spc="10" dirty="0">
                          <a:latin typeface="Calibri"/>
                          <a:cs typeface="Calibri"/>
                        </a:rPr>
                        <a:t> </a:t>
                      </a:r>
                      <a:r>
                        <a:rPr sz="900" spc="-20" dirty="0">
                          <a:latin typeface="Calibri"/>
                          <a:cs typeface="Calibri"/>
                        </a:rPr>
                        <a:t>işlem</a:t>
                      </a:r>
                      <a:r>
                        <a:rPr sz="900" spc="500" dirty="0">
                          <a:latin typeface="Calibri"/>
                          <a:cs typeface="Calibri"/>
                        </a:rPr>
                        <a:t> </a:t>
                      </a:r>
                      <a:r>
                        <a:rPr sz="900" spc="-10" dirty="0">
                          <a:latin typeface="Calibri"/>
                          <a:cs typeface="Calibri"/>
                        </a:rPr>
                        <a:t>yapacak</a:t>
                      </a:r>
                      <a:r>
                        <a:rPr sz="900" dirty="0">
                          <a:latin typeface="Calibri"/>
                          <a:cs typeface="Calibri"/>
                        </a:rPr>
                        <a:t> en</a:t>
                      </a:r>
                      <a:r>
                        <a:rPr sz="900" spc="5" dirty="0">
                          <a:latin typeface="Calibri"/>
                          <a:cs typeface="Calibri"/>
                        </a:rPr>
                        <a:t> </a:t>
                      </a:r>
                      <a:r>
                        <a:rPr sz="900" dirty="0">
                          <a:latin typeface="Calibri"/>
                          <a:cs typeface="Calibri"/>
                        </a:rPr>
                        <a:t>az</a:t>
                      </a:r>
                      <a:r>
                        <a:rPr sz="900" spc="20" dirty="0">
                          <a:latin typeface="Calibri"/>
                          <a:cs typeface="Calibri"/>
                        </a:rPr>
                        <a:t> </a:t>
                      </a:r>
                      <a:r>
                        <a:rPr sz="900" dirty="0">
                          <a:latin typeface="Calibri"/>
                          <a:cs typeface="Calibri"/>
                        </a:rPr>
                        <a:t>bir </a:t>
                      </a:r>
                      <a:r>
                        <a:rPr sz="900" spc="-10" dirty="0">
                          <a:latin typeface="Calibri"/>
                          <a:cs typeface="Calibri"/>
                        </a:rPr>
                        <a:t>kullanıcının</a:t>
                      </a:r>
                      <a:r>
                        <a:rPr sz="900" spc="5" dirty="0">
                          <a:latin typeface="Calibri"/>
                          <a:cs typeface="Calibri"/>
                        </a:rPr>
                        <a:t> </a:t>
                      </a:r>
                      <a:r>
                        <a:rPr sz="900" spc="-10" dirty="0">
                          <a:latin typeface="Calibri"/>
                          <a:cs typeface="Calibri"/>
                        </a:rPr>
                        <a:t>yetkilendirilmiş</a:t>
                      </a:r>
                      <a:r>
                        <a:rPr sz="900" spc="10" dirty="0">
                          <a:latin typeface="Calibri"/>
                          <a:cs typeface="Calibri"/>
                        </a:rPr>
                        <a:t> </a:t>
                      </a:r>
                      <a:r>
                        <a:rPr sz="900" dirty="0">
                          <a:latin typeface="Calibri"/>
                          <a:cs typeface="Calibri"/>
                        </a:rPr>
                        <a:t>olması </a:t>
                      </a:r>
                      <a:r>
                        <a:rPr sz="900" spc="-10" dirty="0">
                          <a:latin typeface="Calibri"/>
                          <a:cs typeface="Calibri"/>
                        </a:rPr>
                        <a:t>gerekir.</a:t>
                      </a:r>
                      <a:endParaRPr sz="9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4940" marR="236220">
                        <a:lnSpc>
                          <a:spcPts val="969"/>
                        </a:lnSpc>
                        <a:spcBef>
                          <a:spcPts val="25"/>
                        </a:spcBef>
                      </a:pPr>
                      <a:r>
                        <a:rPr sz="900" dirty="0">
                          <a:latin typeface="Calibri"/>
                          <a:cs typeface="Calibri"/>
                        </a:rPr>
                        <a:t>(2)</a:t>
                      </a:r>
                      <a:r>
                        <a:rPr sz="900" spc="5" dirty="0">
                          <a:latin typeface="Calibri"/>
                          <a:cs typeface="Calibri"/>
                        </a:rPr>
                        <a:t> </a:t>
                      </a:r>
                      <a:r>
                        <a:rPr sz="900" dirty="0">
                          <a:latin typeface="Calibri"/>
                          <a:cs typeface="Calibri"/>
                        </a:rPr>
                        <a:t>Bu</a:t>
                      </a:r>
                      <a:r>
                        <a:rPr sz="900" spc="5" dirty="0">
                          <a:latin typeface="Calibri"/>
                          <a:cs typeface="Calibri"/>
                        </a:rPr>
                        <a:t> </a:t>
                      </a:r>
                      <a:r>
                        <a:rPr sz="900" dirty="0">
                          <a:latin typeface="Calibri"/>
                          <a:cs typeface="Calibri"/>
                        </a:rPr>
                        <a:t>Tebliğ</a:t>
                      </a:r>
                      <a:r>
                        <a:rPr sz="900" spc="10" dirty="0">
                          <a:latin typeface="Calibri"/>
                          <a:cs typeface="Calibri"/>
                        </a:rPr>
                        <a:t> </a:t>
                      </a:r>
                      <a:r>
                        <a:rPr sz="900" spc="-10" dirty="0">
                          <a:latin typeface="Calibri"/>
                          <a:cs typeface="Calibri"/>
                        </a:rPr>
                        <a:t>kapsamı</a:t>
                      </a:r>
                      <a:r>
                        <a:rPr sz="900" spc="5" dirty="0">
                          <a:latin typeface="Calibri"/>
                          <a:cs typeface="Calibri"/>
                        </a:rPr>
                        <a:t> </a:t>
                      </a:r>
                      <a:r>
                        <a:rPr sz="900" spc="-10" dirty="0">
                          <a:latin typeface="Calibri"/>
                          <a:cs typeface="Calibri"/>
                        </a:rPr>
                        <a:t>ürünleri</a:t>
                      </a:r>
                      <a:r>
                        <a:rPr sz="900" dirty="0">
                          <a:latin typeface="Calibri"/>
                          <a:cs typeface="Calibri"/>
                        </a:rPr>
                        <a:t> ithal etmek </a:t>
                      </a:r>
                      <a:r>
                        <a:rPr sz="900" spc="-10" dirty="0">
                          <a:latin typeface="Calibri"/>
                          <a:cs typeface="Calibri"/>
                        </a:rPr>
                        <a:t>isteyen</a:t>
                      </a:r>
                      <a:r>
                        <a:rPr sz="900" spc="5" dirty="0">
                          <a:latin typeface="Calibri"/>
                          <a:cs typeface="Calibri"/>
                        </a:rPr>
                        <a:t> </a:t>
                      </a:r>
                      <a:r>
                        <a:rPr sz="900" spc="-10" dirty="0">
                          <a:latin typeface="Calibri"/>
                          <a:cs typeface="Calibri"/>
                        </a:rPr>
                        <a:t>firmaların,</a:t>
                      </a:r>
                      <a:r>
                        <a:rPr sz="900" spc="15" dirty="0">
                          <a:latin typeface="Calibri"/>
                          <a:cs typeface="Calibri"/>
                        </a:rPr>
                        <a:t> </a:t>
                      </a:r>
                      <a:r>
                        <a:rPr sz="900" dirty="0">
                          <a:latin typeface="Calibri"/>
                          <a:cs typeface="Calibri"/>
                        </a:rPr>
                        <a:t>8/8/2025</a:t>
                      </a:r>
                      <a:r>
                        <a:rPr sz="900" spc="5" dirty="0">
                          <a:latin typeface="Calibri"/>
                          <a:cs typeface="Calibri"/>
                        </a:rPr>
                        <a:t> </a:t>
                      </a:r>
                      <a:r>
                        <a:rPr sz="900" spc="-10" dirty="0">
                          <a:latin typeface="Calibri"/>
                          <a:cs typeface="Calibri"/>
                        </a:rPr>
                        <a:t>tarihli</a:t>
                      </a:r>
                      <a:r>
                        <a:rPr sz="900" dirty="0">
                          <a:latin typeface="Calibri"/>
                          <a:cs typeface="Calibri"/>
                        </a:rPr>
                        <a:t> </a:t>
                      </a:r>
                      <a:r>
                        <a:rPr sz="900" spc="-25" dirty="0">
                          <a:latin typeface="Calibri"/>
                          <a:cs typeface="Calibri"/>
                        </a:rPr>
                        <a:t>ve</a:t>
                      </a:r>
                      <a:r>
                        <a:rPr sz="900" spc="500" dirty="0">
                          <a:latin typeface="Calibri"/>
                          <a:cs typeface="Calibri"/>
                        </a:rPr>
                        <a:t> </a:t>
                      </a:r>
                      <a:r>
                        <a:rPr sz="900" dirty="0">
                          <a:latin typeface="Calibri"/>
                          <a:cs typeface="Calibri"/>
                        </a:rPr>
                        <a:t>32980</a:t>
                      </a:r>
                      <a:r>
                        <a:rPr sz="900" spc="-15" dirty="0">
                          <a:latin typeface="Calibri"/>
                          <a:cs typeface="Calibri"/>
                        </a:rPr>
                        <a:t> </a:t>
                      </a:r>
                      <a:r>
                        <a:rPr sz="900" spc="-10" dirty="0">
                          <a:latin typeface="Calibri"/>
                          <a:cs typeface="Calibri"/>
                        </a:rPr>
                        <a:t>sayılı</a:t>
                      </a:r>
                      <a:r>
                        <a:rPr sz="900" spc="-15" dirty="0">
                          <a:latin typeface="Calibri"/>
                          <a:cs typeface="Calibri"/>
                        </a:rPr>
                        <a:t> </a:t>
                      </a:r>
                      <a:r>
                        <a:rPr sz="900" dirty="0">
                          <a:latin typeface="Calibri"/>
                          <a:cs typeface="Calibri"/>
                        </a:rPr>
                        <a:t>Resmı</a:t>
                      </a:r>
                      <a:r>
                        <a:rPr sz="900" spc="-15" dirty="0">
                          <a:latin typeface="Calibri"/>
                          <a:cs typeface="Calibri"/>
                        </a:rPr>
                        <a:t> </a:t>
                      </a:r>
                      <a:r>
                        <a:rPr sz="900" dirty="0">
                          <a:latin typeface="Calibri"/>
                          <a:cs typeface="Calibri"/>
                        </a:rPr>
                        <a:t>Gazete'de</a:t>
                      </a:r>
                      <a:r>
                        <a:rPr sz="900" spc="-15" dirty="0">
                          <a:latin typeface="Calibri"/>
                          <a:cs typeface="Calibri"/>
                        </a:rPr>
                        <a:t> </a:t>
                      </a:r>
                      <a:r>
                        <a:rPr sz="900" spc="-10" dirty="0">
                          <a:latin typeface="Calibri"/>
                          <a:cs typeface="Calibri"/>
                        </a:rPr>
                        <a:t>yayımlanan </a:t>
                      </a:r>
                      <a:r>
                        <a:rPr sz="900" dirty="0">
                          <a:latin typeface="Calibri"/>
                          <a:cs typeface="Calibri"/>
                        </a:rPr>
                        <a:t>Dış</a:t>
                      </a:r>
                      <a:r>
                        <a:rPr sz="900" spc="-10" dirty="0">
                          <a:latin typeface="Calibri"/>
                          <a:cs typeface="Calibri"/>
                        </a:rPr>
                        <a:t> </a:t>
                      </a:r>
                      <a:r>
                        <a:rPr sz="900" dirty="0">
                          <a:latin typeface="Calibri"/>
                          <a:cs typeface="Calibri"/>
                        </a:rPr>
                        <a:t>Ticarette</a:t>
                      </a:r>
                      <a:r>
                        <a:rPr sz="900" spc="-15" dirty="0">
                          <a:latin typeface="Calibri"/>
                          <a:cs typeface="Calibri"/>
                        </a:rPr>
                        <a:t> </a:t>
                      </a:r>
                      <a:r>
                        <a:rPr sz="900" dirty="0">
                          <a:latin typeface="Calibri"/>
                          <a:cs typeface="Calibri"/>
                        </a:rPr>
                        <a:t>Risk</a:t>
                      </a:r>
                      <a:r>
                        <a:rPr sz="900" spc="-15" dirty="0">
                          <a:latin typeface="Calibri"/>
                          <a:cs typeface="Calibri"/>
                        </a:rPr>
                        <a:t> </a:t>
                      </a:r>
                      <a:r>
                        <a:rPr sz="900" dirty="0">
                          <a:latin typeface="Calibri"/>
                          <a:cs typeface="Calibri"/>
                        </a:rPr>
                        <a:t>Esaslı</a:t>
                      </a:r>
                      <a:r>
                        <a:rPr sz="900" spc="-20" dirty="0">
                          <a:latin typeface="Calibri"/>
                          <a:cs typeface="Calibri"/>
                        </a:rPr>
                        <a:t> </a:t>
                      </a:r>
                      <a:r>
                        <a:rPr sz="900" dirty="0">
                          <a:latin typeface="Calibri"/>
                          <a:cs typeface="Calibri"/>
                        </a:rPr>
                        <a:t>Kontrol</a:t>
                      </a:r>
                      <a:r>
                        <a:rPr sz="900" spc="-15" dirty="0">
                          <a:latin typeface="Calibri"/>
                          <a:cs typeface="Calibri"/>
                        </a:rPr>
                        <a:t> </a:t>
                      </a:r>
                      <a:r>
                        <a:rPr sz="900" spc="-10" dirty="0">
                          <a:latin typeface="Calibri"/>
                          <a:cs typeface="Calibri"/>
                        </a:rPr>
                        <a:t>Sistemi</a:t>
                      </a:r>
                      <a:endParaRPr sz="900" dirty="0">
                        <a:latin typeface="Calibri"/>
                        <a:cs typeface="Calibri"/>
                      </a:endParaRPr>
                    </a:p>
                    <a:p>
                      <a:pPr marL="154940" marR="170180">
                        <a:lnSpc>
                          <a:spcPts val="969"/>
                        </a:lnSpc>
                        <a:spcBef>
                          <a:spcPts val="20"/>
                        </a:spcBef>
                      </a:pPr>
                      <a:r>
                        <a:rPr sz="900" spc="-10" dirty="0">
                          <a:latin typeface="Calibri"/>
                          <a:cs typeface="Calibri"/>
                        </a:rPr>
                        <a:t>Hakkında</a:t>
                      </a:r>
                      <a:r>
                        <a:rPr sz="900" dirty="0">
                          <a:latin typeface="Calibri"/>
                          <a:cs typeface="Calibri"/>
                        </a:rPr>
                        <a:t> Tebliğ</a:t>
                      </a:r>
                      <a:r>
                        <a:rPr sz="900" spc="15" dirty="0">
                          <a:latin typeface="Calibri"/>
                          <a:cs typeface="Calibri"/>
                        </a:rPr>
                        <a:t> </a:t>
                      </a:r>
                      <a:r>
                        <a:rPr sz="900" dirty="0">
                          <a:latin typeface="Calibri"/>
                          <a:cs typeface="Calibri"/>
                        </a:rPr>
                        <a:t>(Ürün</a:t>
                      </a:r>
                      <a:r>
                        <a:rPr sz="900" spc="5" dirty="0">
                          <a:latin typeface="Calibri"/>
                          <a:cs typeface="Calibri"/>
                        </a:rPr>
                        <a:t> </a:t>
                      </a:r>
                      <a:r>
                        <a:rPr sz="900" spc="-10" dirty="0">
                          <a:latin typeface="Calibri"/>
                          <a:cs typeface="Calibri"/>
                        </a:rPr>
                        <a:t>Güvenliği</a:t>
                      </a:r>
                      <a:r>
                        <a:rPr sz="900" spc="-5" dirty="0">
                          <a:latin typeface="Calibri"/>
                          <a:cs typeface="Calibri"/>
                        </a:rPr>
                        <a:t> </a:t>
                      </a:r>
                      <a:r>
                        <a:rPr sz="900" dirty="0">
                          <a:latin typeface="Calibri"/>
                          <a:cs typeface="Calibri"/>
                        </a:rPr>
                        <a:t>ve</a:t>
                      </a:r>
                      <a:r>
                        <a:rPr sz="900" spc="5" dirty="0">
                          <a:latin typeface="Calibri"/>
                          <a:cs typeface="Calibri"/>
                        </a:rPr>
                        <a:t> </a:t>
                      </a:r>
                      <a:r>
                        <a:rPr sz="900" dirty="0">
                          <a:latin typeface="Calibri"/>
                          <a:cs typeface="Calibri"/>
                        </a:rPr>
                        <a:t>Denetimi:</a:t>
                      </a:r>
                      <a:r>
                        <a:rPr sz="900" spc="15" dirty="0">
                          <a:latin typeface="Calibri"/>
                          <a:cs typeface="Calibri"/>
                        </a:rPr>
                        <a:t> </a:t>
                      </a:r>
                      <a:r>
                        <a:rPr sz="900" dirty="0">
                          <a:latin typeface="Calibri"/>
                          <a:cs typeface="Calibri"/>
                        </a:rPr>
                        <a:t>2025/28) </a:t>
                      </a:r>
                      <a:r>
                        <a:rPr sz="900" spc="-10" dirty="0">
                          <a:latin typeface="Calibri"/>
                          <a:cs typeface="Calibri"/>
                        </a:rPr>
                        <a:t>çerçevesinde</a:t>
                      </a:r>
                      <a:r>
                        <a:rPr sz="900" spc="5" dirty="0">
                          <a:latin typeface="Calibri"/>
                          <a:cs typeface="Calibri"/>
                        </a:rPr>
                        <a:t> </a:t>
                      </a:r>
                      <a:r>
                        <a:rPr sz="900" spc="-10" dirty="0">
                          <a:latin typeface="Calibri"/>
                          <a:cs typeface="Calibri"/>
                        </a:rPr>
                        <a:t>TAREKS'te</a:t>
                      </a:r>
                      <a:r>
                        <a:rPr sz="900" spc="500" dirty="0">
                          <a:latin typeface="Calibri"/>
                          <a:cs typeface="Calibri"/>
                        </a:rPr>
                        <a:t> </a:t>
                      </a:r>
                      <a:r>
                        <a:rPr sz="900" spc="-10" dirty="0">
                          <a:latin typeface="Calibri"/>
                          <a:cs typeface="Calibri"/>
                        </a:rPr>
                        <a:t>tanımlanması</a:t>
                      </a:r>
                      <a:r>
                        <a:rPr sz="900" spc="-20" dirty="0">
                          <a:latin typeface="Calibri"/>
                          <a:cs typeface="Calibri"/>
                        </a:rPr>
                        <a:t> </a:t>
                      </a:r>
                      <a:r>
                        <a:rPr sz="900" dirty="0">
                          <a:latin typeface="Calibri"/>
                          <a:cs typeface="Calibri"/>
                        </a:rPr>
                        <a:t>ve</a:t>
                      </a:r>
                      <a:r>
                        <a:rPr sz="900" spc="-20" dirty="0">
                          <a:latin typeface="Calibri"/>
                          <a:cs typeface="Calibri"/>
                        </a:rPr>
                        <a:t> </a:t>
                      </a:r>
                      <a:r>
                        <a:rPr sz="900" dirty="0">
                          <a:latin typeface="Calibri"/>
                          <a:cs typeface="Calibri"/>
                        </a:rPr>
                        <a:t>firma</a:t>
                      </a:r>
                      <a:r>
                        <a:rPr sz="900" spc="-10" dirty="0">
                          <a:latin typeface="Calibri"/>
                          <a:cs typeface="Calibri"/>
                        </a:rPr>
                        <a:t> adına</a:t>
                      </a:r>
                      <a:r>
                        <a:rPr sz="900" spc="-15" dirty="0">
                          <a:latin typeface="Calibri"/>
                          <a:cs typeface="Calibri"/>
                        </a:rPr>
                        <a:t> </a:t>
                      </a:r>
                      <a:r>
                        <a:rPr sz="900" dirty="0">
                          <a:latin typeface="Calibri"/>
                          <a:cs typeface="Calibri"/>
                        </a:rPr>
                        <a:t>TAREKS'te</a:t>
                      </a:r>
                      <a:r>
                        <a:rPr sz="900" spc="-20" dirty="0">
                          <a:latin typeface="Calibri"/>
                          <a:cs typeface="Calibri"/>
                        </a:rPr>
                        <a:t> </a:t>
                      </a:r>
                      <a:r>
                        <a:rPr sz="900" dirty="0">
                          <a:latin typeface="Calibri"/>
                          <a:cs typeface="Calibri"/>
                        </a:rPr>
                        <a:t>işlem</a:t>
                      </a:r>
                      <a:r>
                        <a:rPr sz="900" spc="-10" dirty="0">
                          <a:latin typeface="Calibri"/>
                          <a:cs typeface="Calibri"/>
                        </a:rPr>
                        <a:t> </a:t>
                      </a:r>
                      <a:r>
                        <a:rPr sz="900" dirty="0">
                          <a:latin typeface="Calibri"/>
                          <a:cs typeface="Calibri"/>
                        </a:rPr>
                        <a:t>yapacak en</a:t>
                      </a:r>
                      <a:r>
                        <a:rPr sz="900" spc="-15" dirty="0">
                          <a:latin typeface="Calibri"/>
                          <a:cs typeface="Calibri"/>
                        </a:rPr>
                        <a:t> </a:t>
                      </a:r>
                      <a:r>
                        <a:rPr sz="900" dirty="0">
                          <a:latin typeface="Calibri"/>
                          <a:cs typeface="Calibri"/>
                        </a:rPr>
                        <a:t>az</a:t>
                      </a:r>
                      <a:r>
                        <a:rPr sz="900" spc="-5" dirty="0">
                          <a:latin typeface="Calibri"/>
                          <a:cs typeface="Calibri"/>
                        </a:rPr>
                        <a:t> </a:t>
                      </a:r>
                      <a:r>
                        <a:rPr sz="900" dirty="0">
                          <a:latin typeface="Calibri"/>
                          <a:cs typeface="Calibri"/>
                        </a:rPr>
                        <a:t>bir</a:t>
                      </a:r>
                      <a:r>
                        <a:rPr sz="900" spc="-15" dirty="0">
                          <a:latin typeface="Calibri"/>
                          <a:cs typeface="Calibri"/>
                        </a:rPr>
                        <a:t> </a:t>
                      </a:r>
                      <a:r>
                        <a:rPr sz="900" dirty="0">
                          <a:latin typeface="Calibri"/>
                          <a:cs typeface="Calibri"/>
                        </a:rPr>
                        <a:t>firma</a:t>
                      </a:r>
                      <a:r>
                        <a:rPr sz="900" spc="-15" dirty="0">
                          <a:latin typeface="Calibri"/>
                          <a:cs typeface="Calibri"/>
                        </a:rPr>
                        <a:t> </a:t>
                      </a:r>
                      <a:r>
                        <a:rPr sz="900" spc="-10" dirty="0">
                          <a:latin typeface="Calibri"/>
                          <a:cs typeface="Calibri"/>
                        </a:rPr>
                        <a:t>kullanıcısının</a:t>
                      </a:r>
                      <a:r>
                        <a:rPr sz="900" spc="500" dirty="0">
                          <a:latin typeface="Calibri"/>
                          <a:cs typeface="Calibri"/>
                        </a:rPr>
                        <a:t> </a:t>
                      </a:r>
                      <a:r>
                        <a:rPr sz="900" spc="-10" dirty="0">
                          <a:latin typeface="Calibri"/>
                          <a:cs typeface="Calibri"/>
                        </a:rPr>
                        <a:t>yetkilendirilmiş</a:t>
                      </a:r>
                      <a:r>
                        <a:rPr sz="900" spc="20" dirty="0">
                          <a:latin typeface="Calibri"/>
                          <a:cs typeface="Calibri"/>
                        </a:rPr>
                        <a:t> </a:t>
                      </a:r>
                      <a:r>
                        <a:rPr sz="900" dirty="0">
                          <a:latin typeface="Calibri"/>
                          <a:cs typeface="Calibri"/>
                        </a:rPr>
                        <a:t>olması</a:t>
                      </a:r>
                      <a:r>
                        <a:rPr sz="900" spc="15" dirty="0">
                          <a:latin typeface="Calibri"/>
                          <a:cs typeface="Calibri"/>
                        </a:rPr>
                        <a:t> </a:t>
                      </a:r>
                      <a:r>
                        <a:rPr sz="900" spc="-10" dirty="0">
                          <a:latin typeface="Calibri"/>
                          <a:cs typeface="Calibri"/>
                        </a:rPr>
                        <a:t>gerekir.</a:t>
                      </a:r>
                      <a:endParaRPr sz="900" dirty="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900" dirty="0">
                          <a:latin typeface="Calibri"/>
                          <a:cs typeface="Calibri"/>
                        </a:rPr>
                        <a:t>Revize</a:t>
                      </a:r>
                      <a:r>
                        <a:rPr sz="900" spc="-40" dirty="0">
                          <a:latin typeface="Calibri"/>
                          <a:cs typeface="Calibri"/>
                        </a:rPr>
                        <a:t> </a:t>
                      </a:r>
                      <a:r>
                        <a:rPr sz="900" spc="-10" dirty="0">
                          <a:latin typeface="Calibri"/>
                          <a:cs typeface="Calibri"/>
                        </a:rPr>
                        <a:t>Edildi</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512103">
                <a:tc>
                  <a:txBody>
                    <a:bodyPr/>
                    <a:lstStyle/>
                    <a:p>
                      <a:pPr marL="68580">
                        <a:lnSpc>
                          <a:spcPts val="940"/>
                        </a:lnSpc>
                      </a:pPr>
                      <a:r>
                        <a:rPr sz="900" b="1" spc="-10" dirty="0">
                          <a:solidFill>
                            <a:srgbClr val="221F1F"/>
                          </a:solidFill>
                          <a:latin typeface="Calibri"/>
                          <a:cs typeface="Calibri"/>
                        </a:rPr>
                        <a:t>Kapsam</a:t>
                      </a:r>
                      <a:r>
                        <a:rPr sz="900" b="1" spc="-35" dirty="0">
                          <a:solidFill>
                            <a:srgbClr val="221F1F"/>
                          </a:solidFill>
                          <a:latin typeface="Calibri"/>
                          <a:cs typeface="Calibri"/>
                        </a:rPr>
                        <a:t> </a:t>
                      </a:r>
                      <a:r>
                        <a:rPr sz="900" b="1" spc="-20" dirty="0">
                          <a:solidFill>
                            <a:srgbClr val="221F1F"/>
                          </a:solidFill>
                          <a:latin typeface="Calibri"/>
                          <a:cs typeface="Calibri"/>
                        </a:rPr>
                        <a:t>dışı</a:t>
                      </a:r>
                      <a:endParaRPr sz="900" dirty="0">
                        <a:latin typeface="Calibri"/>
                        <a:cs typeface="Calibri"/>
                      </a:endParaRPr>
                    </a:p>
                    <a:p>
                      <a:pPr marL="68580">
                        <a:lnSpc>
                          <a:spcPct val="100000"/>
                        </a:lnSpc>
                        <a:spcBef>
                          <a:spcPts val="20"/>
                        </a:spcBef>
                      </a:pPr>
                      <a:r>
                        <a:rPr sz="900" b="1" spc="-10" dirty="0">
                          <a:solidFill>
                            <a:srgbClr val="221F1F"/>
                          </a:solidFill>
                          <a:latin typeface="Calibri"/>
                          <a:cs typeface="Calibri"/>
                        </a:rPr>
                        <a:t>MADDE</a:t>
                      </a:r>
                      <a:r>
                        <a:rPr sz="900" b="1" spc="-20" dirty="0">
                          <a:solidFill>
                            <a:srgbClr val="221F1F"/>
                          </a:solidFill>
                          <a:latin typeface="Calibri"/>
                          <a:cs typeface="Calibri"/>
                        </a:rPr>
                        <a:t> </a:t>
                      </a:r>
                      <a:r>
                        <a:rPr sz="900" b="1" spc="-50" dirty="0">
                          <a:solidFill>
                            <a:srgbClr val="221F1F"/>
                          </a:solidFill>
                          <a:latin typeface="Calibri"/>
                          <a:cs typeface="Calibri"/>
                        </a:rPr>
                        <a:t>7</a:t>
                      </a:r>
                      <a:endParaRPr sz="9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900" dirty="0">
                          <a:latin typeface="Calibri"/>
                          <a:cs typeface="Calibri"/>
                        </a:rPr>
                        <a:t>(2)</a:t>
                      </a:r>
                      <a:r>
                        <a:rPr sz="900" spc="-5" dirty="0">
                          <a:latin typeface="Calibri"/>
                          <a:cs typeface="Calibri"/>
                        </a:rPr>
                        <a:t> </a:t>
                      </a:r>
                      <a:r>
                        <a:rPr sz="900" dirty="0">
                          <a:latin typeface="Calibri"/>
                          <a:cs typeface="Calibri"/>
                        </a:rPr>
                        <a:t>İlgili</a:t>
                      </a:r>
                      <a:r>
                        <a:rPr sz="900" spc="-5" dirty="0">
                          <a:latin typeface="Calibri"/>
                          <a:cs typeface="Calibri"/>
                        </a:rPr>
                        <a:t> </a:t>
                      </a:r>
                      <a:r>
                        <a:rPr sz="900" dirty="0">
                          <a:latin typeface="Calibri"/>
                          <a:cs typeface="Calibri"/>
                        </a:rPr>
                        <a:t>gümrük</a:t>
                      </a:r>
                      <a:r>
                        <a:rPr sz="900" spc="-10" dirty="0">
                          <a:latin typeface="Calibri"/>
                          <a:cs typeface="Calibri"/>
                        </a:rPr>
                        <a:t> </a:t>
                      </a:r>
                      <a:r>
                        <a:rPr sz="900" dirty="0">
                          <a:latin typeface="Calibri"/>
                          <a:cs typeface="Calibri"/>
                        </a:rPr>
                        <a:t>idaresi</a:t>
                      </a:r>
                      <a:r>
                        <a:rPr sz="900" spc="10" dirty="0">
                          <a:latin typeface="Calibri"/>
                          <a:cs typeface="Calibri"/>
                        </a:rPr>
                        <a:t> </a:t>
                      </a:r>
                      <a:r>
                        <a:rPr sz="900" spc="-10" dirty="0">
                          <a:latin typeface="Calibri"/>
                          <a:cs typeface="Calibri"/>
                        </a:rPr>
                        <a:t>tarafından</a:t>
                      </a:r>
                      <a:r>
                        <a:rPr sz="900" dirty="0">
                          <a:latin typeface="Calibri"/>
                          <a:cs typeface="Calibri"/>
                        </a:rPr>
                        <a:t> başvuru</a:t>
                      </a:r>
                      <a:r>
                        <a:rPr sz="900" spc="-5" dirty="0">
                          <a:latin typeface="Calibri"/>
                          <a:cs typeface="Calibri"/>
                        </a:rPr>
                        <a:t> </a:t>
                      </a:r>
                      <a:r>
                        <a:rPr sz="900" spc="-10" dirty="0">
                          <a:latin typeface="Calibri"/>
                          <a:cs typeface="Calibri"/>
                        </a:rPr>
                        <a:t>konusu</a:t>
                      </a:r>
                      <a:r>
                        <a:rPr sz="900" dirty="0">
                          <a:latin typeface="Calibri"/>
                          <a:cs typeface="Calibri"/>
                        </a:rPr>
                        <a:t> </a:t>
                      </a:r>
                      <a:r>
                        <a:rPr sz="900" spc="-10" dirty="0">
                          <a:latin typeface="Calibri"/>
                          <a:cs typeface="Calibri"/>
                        </a:rPr>
                        <a:t>ithalat</a:t>
                      </a:r>
                      <a:r>
                        <a:rPr sz="900" spc="-5" dirty="0">
                          <a:latin typeface="Calibri"/>
                          <a:cs typeface="Calibri"/>
                        </a:rPr>
                        <a:t> </a:t>
                      </a:r>
                      <a:r>
                        <a:rPr sz="900" spc="-10" dirty="0">
                          <a:latin typeface="Calibri"/>
                          <a:cs typeface="Calibri"/>
                        </a:rPr>
                        <a:t>partisinin</a:t>
                      </a:r>
                      <a:r>
                        <a:rPr sz="900" spc="-5" dirty="0">
                          <a:latin typeface="Calibri"/>
                          <a:cs typeface="Calibri"/>
                        </a:rPr>
                        <a:t> </a:t>
                      </a:r>
                      <a:r>
                        <a:rPr sz="900" spc="-25" dirty="0">
                          <a:latin typeface="Calibri"/>
                          <a:cs typeface="Calibri"/>
                        </a:rPr>
                        <a:t>bu</a:t>
                      </a:r>
                      <a:endParaRPr sz="900">
                        <a:latin typeface="Calibri"/>
                        <a:cs typeface="Calibri"/>
                      </a:endParaRPr>
                    </a:p>
                    <a:p>
                      <a:pPr marL="67945" marR="181610">
                        <a:lnSpc>
                          <a:spcPct val="101299"/>
                        </a:lnSpc>
                      </a:pPr>
                      <a:r>
                        <a:rPr sz="900" dirty="0">
                          <a:latin typeface="Calibri"/>
                          <a:cs typeface="Calibri"/>
                        </a:rPr>
                        <a:t>Tebliğ</a:t>
                      </a:r>
                      <a:r>
                        <a:rPr sz="900" spc="10" dirty="0">
                          <a:latin typeface="Calibri"/>
                          <a:cs typeface="Calibri"/>
                        </a:rPr>
                        <a:t> </a:t>
                      </a:r>
                      <a:r>
                        <a:rPr sz="900" spc="-10" dirty="0">
                          <a:latin typeface="Calibri"/>
                          <a:cs typeface="Calibri"/>
                        </a:rPr>
                        <a:t>kapsamında</a:t>
                      </a:r>
                      <a:r>
                        <a:rPr sz="900" spc="10" dirty="0">
                          <a:latin typeface="Calibri"/>
                          <a:cs typeface="Calibri"/>
                        </a:rPr>
                        <a:t> </a:t>
                      </a:r>
                      <a:r>
                        <a:rPr sz="900" dirty="0">
                          <a:latin typeface="Calibri"/>
                          <a:cs typeface="Calibri"/>
                        </a:rPr>
                        <a:t>yer</a:t>
                      </a:r>
                      <a:r>
                        <a:rPr sz="900" spc="5" dirty="0">
                          <a:latin typeface="Calibri"/>
                          <a:cs typeface="Calibri"/>
                        </a:rPr>
                        <a:t> </a:t>
                      </a:r>
                      <a:r>
                        <a:rPr sz="900" spc="-10" dirty="0">
                          <a:latin typeface="Calibri"/>
                          <a:cs typeface="Calibri"/>
                        </a:rPr>
                        <a:t>aldığına</a:t>
                      </a:r>
                      <a:r>
                        <a:rPr sz="900" spc="5" dirty="0">
                          <a:latin typeface="Calibri"/>
                          <a:cs typeface="Calibri"/>
                        </a:rPr>
                        <a:t> </a:t>
                      </a:r>
                      <a:r>
                        <a:rPr sz="900" dirty="0">
                          <a:latin typeface="Calibri"/>
                          <a:cs typeface="Calibri"/>
                        </a:rPr>
                        <a:t>karar</a:t>
                      </a:r>
                      <a:r>
                        <a:rPr sz="900" spc="20" dirty="0">
                          <a:latin typeface="Calibri"/>
                          <a:cs typeface="Calibri"/>
                        </a:rPr>
                        <a:t> </a:t>
                      </a:r>
                      <a:r>
                        <a:rPr sz="900" spc="-10" dirty="0">
                          <a:latin typeface="Calibri"/>
                          <a:cs typeface="Calibri"/>
                        </a:rPr>
                        <a:t>verilmesi</a:t>
                      </a:r>
                      <a:r>
                        <a:rPr sz="900" spc="5" dirty="0">
                          <a:latin typeface="Calibri"/>
                          <a:cs typeface="Calibri"/>
                        </a:rPr>
                        <a:t> </a:t>
                      </a:r>
                      <a:r>
                        <a:rPr sz="900" spc="-10" dirty="0">
                          <a:latin typeface="Calibri"/>
                          <a:cs typeface="Calibri"/>
                        </a:rPr>
                        <a:t>durumunda,</a:t>
                      </a:r>
                      <a:r>
                        <a:rPr sz="900" spc="15" dirty="0">
                          <a:latin typeface="Calibri"/>
                          <a:cs typeface="Calibri"/>
                        </a:rPr>
                        <a:t> </a:t>
                      </a:r>
                      <a:r>
                        <a:rPr sz="900" spc="-10" dirty="0">
                          <a:latin typeface="Calibri"/>
                          <a:cs typeface="Calibri"/>
                        </a:rPr>
                        <a:t>kapsam</a:t>
                      </a:r>
                      <a:r>
                        <a:rPr sz="900" spc="500" dirty="0">
                          <a:latin typeface="Calibri"/>
                          <a:cs typeface="Calibri"/>
                        </a:rPr>
                        <a:t> </a:t>
                      </a:r>
                      <a:r>
                        <a:rPr sz="900" spc="-10" dirty="0">
                          <a:latin typeface="Calibri"/>
                          <a:cs typeface="Calibri"/>
                        </a:rPr>
                        <a:t>değerlendirmesi</a:t>
                      </a:r>
                      <a:r>
                        <a:rPr sz="900" spc="10" dirty="0">
                          <a:latin typeface="Calibri"/>
                          <a:cs typeface="Calibri"/>
                        </a:rPr>
                        <a:t> </a:t>
                      </a:r>
                      <a:r>
                        <a:rPr sz="900" dirty="0">
                          <a:latin typeface="Calibri"/>
                          <a:cs typeface="Calibri"/>
                        </a:rPr>
                        <a:t>ilgili</a:t>
                      </a:r>
                      <a:r>
                        <a:rPr sz="900" spc="10" dirty="0">
                          <a:latin typeface="Calibri"/>
                          <a:cs typeface="Calibri"/>
                        </a:rPr>
                        <a:t> </a:t>
                      </a:r>
                      <a:r>
                        <a:rPr sz="900" dirty="0">
                          <a:latin typeface="Calibri"/>
                          <a:cs typeface="Calibri"/>
                        </a:rPr>
                        <a:t>denetim</a:t>
                      </a:r>
                      <a:r>
                        <a:rPr sz="900" spc="20" dirty="0">
                          <a:latin typeface="Calibri"/>
                          <a:cs typeface="Calibri"/>
                        </a:rPr>
                        <a:t> </a:t>
                      </a:r>
                      <a:r>
                        <a:rPr sz="900" spc="-10" dirty="0">
                          <a:latin typeface="Calibri"/>
                          <a:cs typeface="Calibri"/>
                        </a:rPr>
                        <a:t>biriminin</a:t>
                      </a:r>
                      <a:r>
                        <a:rPr sz="900" spc="15" dirty="0">
                          <a:latin typeface="Calibri"/>
                          <a:cs typeface="Calibri"/>
                        </a:rPr>
                        <a:t> </a:t>
                      </a:r>
                      <a:r>
                        <a:rPr sz="900" dirty="0">
                          <a:latin typeface="Calibri"/>
                          <a:cs typeface="Calibri"/>
                        </a:rPr>
                        <a:t>teknik</a:t>
                      </a:r>
                      <a:r>
                        <a:rPr sz="900" spc="10" dirty="0">
                          <a:latin typeface="Calibri"/>
                          <a:cs typeface="Calibri"/>
                        </a:rPr>
                        <a:t> </a:t>
                      </a:r>
                      <a:r>
                        <a:rPr sz="900" spc="-10" dirty="0">
                          <a:latin typeface="Calibri"/>
                          <a:cs typeface="Calibri"/>
                        </a:rPr>
                        <a:t>incelemesi</a:t>
                      </a:r>
                      <a:r>
                        <a:rPr sz="900" spc="10" dirty="0">
                          <a:latin typeface="Calibri"/>
                          <a:cs typeface="Calibri"/>
                        </a:rPr>
                        <a:t> </a:t>
                      </a:r>
                      <a:r>
                        <a:rPr sz="900" spc="-10" dirty="0">
                          <a:latin typeface="Calibri"/>
                          <a:cs typeface="Calibri"/>
                        </a:rPr>
                        <a:t>neticesinde</a:t>
                      </a:r>
                      <a:r>
                        <a:rPr sz="900" spc="10" dirty="0">
                          <a:latin typeface="Calibri"/>
                          <a:cs typeface="Calibri"/>
                        </a:rPr>
                        <a:t> </a:t>
                      </a:r>
                      <a:r>
                        <a:rPr sz="900" spc="-25" dirty="0">
                          <a:latin typeface="Calibri"/>
                          <a:cs typeface="Calibri"/>
                        </a:rPr>
                        <a:t>de</a:t>
                      </a:r>
                      <a:r>
                        <a:rPr sz="900" spc="500" dirty="0">
                          <a:latin typeface="Calibri"/>
                          <a:cs typeface="Calibri"/>
                        </a:rPr>
                        <a:t> </a:t>
                      </a:r>
                      <a:r>
                        <a:rPr sz="900" spc="-10" dirty="0">
                          <a:latin typeface="Calibri"/>
                          <a:cs typeface="Calibri"/>
                        </a:rPr>
                        <a:t>belirlenebilir.</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900" dirty="0">
                          <a:latin typeface="Calibri"/>
                          <a:cs typeface="Calibri"/>
                        </a:rPr>
                        <a:t>2026</a:t>
                      </a:r>
                      <a:r>
                        <a:rPr sz="900" spc="10" dirty="0">
                          <a:latin typeface="Calibri"/>
                          <a:cs typeface="Calibri"/>
                        </a:rPr>
                        <a:t> </a:t>
                      </a:r>
                      <a:r>
                        <a:rPr sz="900" spc="-10" dirty="0">
                          <a:latin typeface="Calibri"/>
                          <a:cs typeface="Calibri"/>
                        </a:rPr>
                        <a:t>Kaldırıldı.</a:t>
                      </a:r>
                      <a:endParaRPr sz="9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900" spc="-10" dirty="0">
                          <a:latin typeface="Calibri"/>
                          <a:cs typeface="Calibri"/>
                        </a:rPr>
                        <a:t>Çıkarıldı.</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878078">
                <a:tc>
                  <a:txBody>
                    <a:bodyPr/>
                    <a:lstStyle/>
                    <a:p>
                      <a:pPr marL="68580" marR="600710">
                        <a:lnSpc>
                          <a:spcPts val="969"/>
                        </a:lnSpc>
                      </a:pPr>
                      <a:r>
                        <a:rPr sz="900" b="1" spc="-20" dirty="0">
                          <a:solidFill>
                            <a:srgbClr val="221F1F"/>
                          </a:solidFill>
                          <a:latin typeface="Calibri"/>
                          <a:cs typeface="Calibri"/>
                        </a:rPr>
                        <a:t>Kullanıcıya</a:t>
                      </a:r>
                      <a:r>
                        <a:rPr sz="900" b="1" spc="20" dirty="0">
                          <a:solidFill>
                            <a:srgbClr val="221F1F"/>
                          </a:solidFill>
                          <a:latin typeface="Calibri"/>
                          <a:cs typeface="Calibri"/>
                        </a:rPr>
                        <a:t> </a:t>
                      </a:r>
                      <a:r>
                        <a:rPr sz="900" b="1" spc="-20" dirty="0">
                          <a:solidFill>
                            <a:srgbClr val="221F1F"/>
                          </a:solidFill>
                          <a:latin typeface="Calibri"/>
                          <a:cs typeface="Calibri"/>
                        </a:rPr>
                        <a:t>yapılan</a:t>
                      </a:r>
                      <a:r>
                        <a:rPr sz="900" b="1" spc="30" dirty="0">
                          <a:solidFill>
                            <a:srgbClr val="221F1F"/>
                          </a:solidFill>
                          <a:latin typeface="Calibri"/>
                          <a:cs typeface="Calibri"/>
                        </a:rPr>
                        <a:t> </a:t>
                      </a:r>
                      <a:r>
                        <a:rPr sz="900" b="1" spc="-10" dirty="0">
                          <a:solidFill>
                            <a:srgbClr val="221F1F"/>
                          </a:solidFill>
                          <a:latin typeface="Calibri"/>
                          <a:cs typeface="Calibri"/>
                        </a:rPr>
                        <a:t>bildirimler</a:t>
                      </a:r>
                      <a:r>
                        <a:rPr sz="900" b="1" spc="500" dirty="0">
                          <a:solidFill>
                            <a:srgbClr val="221F1F"/>
                          </a:solidFill>
                          <a:latin typeface="Calibri"/>
                          <a:cs typeface="Calibri"/>
                        </a:rPr>
                        <a:t> </a:t>
                      </a:r>
                      <a:r>
                        <a:rPr sz="900" b="1" spc="-10" dirty="0">
                          <a:solidFill>
                            <a:srgbClr val="221F1F"/>
                          </a:solidFill>
                          <a:latin typeface="Calibri"/>
                          <a:cs typeface="Calibri"/>
                        </a:rPr>
                        <a:t>MADDE</a:t>
                      </a:r>
                      <a:r>
                        <a:rPr sz="900" b="1" spc="-20" dirty="0">
                          <a:solidFill>
                            <a:srgbClr val="221F1F"/>
                          </a:solidFill>
                          <a:latin typeface="Calibri"/>
                          <a:cs typeface="Calibri"/>
                        </a:rPr>
                        <a:t> </a:t>
                      </a:r>
                      <a:r>
                        <a:rPr sz="900" b="1" spc="-25" dirty="0">
                          <a:solidFill>
                            <a:srgbClr val="221F1F"/>
                          </a:solidFill>
                          <a:latin typeface="Calibri"/>
                          <a:cs typeface="Calibri"/>
                        </a:rPr>
                        <a:t>10</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900" dirty="0">
                          <a:latin typeface="Calibri"/>
                          <a:cs typeface="Calibri"/>
                        </a:rPr>
                        <a:t>(2)</a:t>
                      </a:r>
                      <a:r>
                        <a:rPr sz="900" spc="-10" dirty="0">
                          <a:latin typeface="Calibri"/>
                          <a:cs typeface="Calibri"/>
                        </a:rPr>
                        <a:t> </a:t>
                      </a:r>
                      <a:r>
                        <a:rPr sz="900" dirty="0">
                          <a:latin typeface="Calibri"/>
                          <a:cs typeface="Calibri"/>
                        </a:rPr>
                        <a:t>Denetim sürecine</a:t>
                      </a:r>
                      <a:r>
                        <a:rPr sz="900" spc="-10" dirty="0">
                          <a:latin typeface="Calibri"/>
                          <a:cs typeface="Calibri"/>
                        </a:rPr>
                        <a:t> </a:t>
                      </a:r>
                      <a:r>
                        <a:rPr sz="900" dirty="0">
                          <a:latin typeface="Calibri"/>
                          <a:cs typeface="Calibri"/>
                        </a:rPr>
                        <a:t>ve</a:t>
                      </a:r>
                      <a:r>
                        <a:rPr sz="900" spc="-5" dirty="0">
                          <a:latin typeface="Calibri"/>
                          <a:cs typeface="Calibri"/>
                        </a:rPr>
                        <a:t> </a:t>
                      </a:r>
                      <a:r>
                        <a:rPr sz="900" spc="-10" dirty="0">
                          <a:latin typeface="Calibri"/>
                          <a:cs typeface="Calibri"/>
                        </a:rPr>
                        <a:t>sonucuna</a:t>
                      </a:r>
                      <a:r>
                        <a:rPr sz="900" spc="-5" dirty="0">
                          <a:latin typeface="Calibri"/>
                          <a:cs typeface="Calibri"/>
                        </a:rPr>
                        <a:t> </a:t>
                      </a:r>
                      <a:r>
                        <a:rPr sz="900" dirty="0">
                          <a:latin typeface="Calibri"/>
                          <a:cs typeface="Calibri"/>
                        </a:rPr>
                        <a:t>ilişkin</a:t>
                      </a:r>
                      <a:r>
                        <a:rPr sz="900" spc="-10" dirty="0">
                          <a:latin typeface="Calibri"/>
                          <a:cs typeface="Calibri"/>
                        </a:rPr>
                        <a:t> bildirimler,</a:t>
                      </a:r>
                      <a:r>
                        <a:rPr sz="900" dirty="0">
                          <a:latin typeface="Calibri"/>
                          <a:cs typeface="Calibri"/>
                        </a:rPr>
                        <a:t> Dış</a:t>
                      </a:r>
                      <a:r>
                        <a:rPr sz="900" spc="-5" dirty="0">
                          <a:latin typeface="Calibri"/>
                          <a:cs typeface="Calibri"/>
                        </a:rPr>
                        <a:t> </a:t>
                      </a:r>
                      <a:r>
                        <a:rPr sz="900" dirty="0">
                          <a:latin typeface="Calibri"/>
                          <a:cs typeface="Calibri"/>
                        </a:rPr>
                        <a:t>Ticarette</a:t>
                      </a:r>
                      <a:r>
                        <a:rPr sz="900" spc="-10" dirty="0">
                          <a:latin typeface="Calibri"/>
                          <a:cs typeface="Calibri"/>
                        </a:rPr>
                        <a:t> </a:t>
                      </a:r>
                      <a:r>
                        <a:rPr sz="900" spc="-20" dirty="0">
                          <a:latin typeface="Calibri"/>
                          <a:cs typeface="Calibri"/>
                        </a:rPr>
                        <a:t>Risk</a:t>
                      </a:r>
                      <a:endParaRPr sz="900">
                        <a:latin typeface="Calibri"/>
                        <a:cs typeface="Calibri"/>
                      </a:endParaRPr>
                    </a:p>
                    <a:p>
                      <a:pPr marL="67945" marR="219710">
                        <a:lnSpc>
                          <a:spcPct val="117200"/>
                        </a:lnSpc>
                      </a:pPr>
                      <a:r>
                        <a:rPr sz="900" dirty="0">
                          <a:latin typeface="Calibri"/>
                          <a:cs typeface="Calibri"/>
                        </a:rPr>
                        <a:t>Esaslı</a:t>
                      </a:r>
                      <a:r>
                        <a:rPr sz="900" spc="-10" dirty="0">
                          <a:latin typeface="Calibri"/>
                          <a:cs typeface="Calibri"/>
                        </a:rPr>
                        <a:t> Kontrol</a:t>
                      </a:r>
                      <a:r>
                        <a:rPr sz="900" spc="-5" dirty="0">
                          <a:latin typeface="Calibri"/>
                          <a:cs typeface="Calibri"/>
                        </a:rPr>
                        <a:t> </a:t>
                      </a:r>
                      <a:r>
                        <a:rPr sz="900" dirty="0">
                          <a:latin typeface="Calibri"/>
                          <a:cs typeface="Calibri"/>
                        </a:rPr>
                        <a:t>Sistemi</a:t>
                      </a:r>
                      <a:r>
                        <a:rPr sz="900" spc="-5" dirty="0">
                          <a:latin typeface="Calibri"/>
                          <a:cs typeface="Calibri"/>
                        </a:rPr>
                        <a:t> </a:t>
                      </a:r>
                      <a:r>
                        <a:rPr sz="900" spc="-10" dirty="0">
                          <a:latin typeface="Calibri"/>
                          <a:cs typeface="Calibri"/>
                        </a:rPr>
                        <a:t>Tebliği </a:t>
                      </a:r>
                      <a:r>
                        <a:rPr sz="900" dirty="0">
                          <a:latin typeface="Calibri"/>
                          <a:cs typeface="Calibri"/>
                        </a:rPr>
                        <a:t>(Ürün </a:t>
                      </a:r>
                      <a:r>
                        <a:rPr sz="900" spc="-10" dirty="0">
                          <a:latin typeface="Calibri"/>
                          <a:cs typeface="Calibri"/>
                        </a:rPr>
                        <a:t>Güvenliği</a:t>
                      </a:r>
                      <a:r>
                        <a:rPr sz="900" spc="-5" dirty="0">
                          <a:latin typeface="Calibri"/>
                          <a:cs typeface="Calibri"/>
                        </a:rPr>
                        <a:t> </a:t>
                      </a:r>
                      <a:r>
                        <a:rPr sz="900" dirty="0">
                          <a:latin typeface="Calibri"/>
                          <a:cs typeface="Calibri"/>
                        </a:rPr>
                        <a:t>ve</a:t>
                      </a:r>
                      <a:r>
                        <a:rPr sz="900" spc="-10" dirty="0">
                          <a:latin typeface="Calibri"/>
                          <a:cs typeface="Calibri"/>
                        </a:rPr>
                        <a:t> </a:t>
                      </a:r>
                      <a:r>
                        <a:rPr sz="900" dirty="0">
                          <a:latin typeface="Calibri"/>
                          <a:cs typeface="Calibri"/>
                        </a:rPr>
                        <a:t>Denetimi:</a:t>
                      </a:r>
                      <a:r>
                        <a:rPr sz="900" spc="5" dirty="0">
                          <a:latin typeface="Calibri"/>
                          <a:cs typeface="Calibri"/>
                        </a:rPr>
                        <a:t> </a:t>
                      </a:r>
                      <a:r>
                        <a:rPr sz="900" spc="-10" dirty="0">
                          <a:latin typeface="Calibri"/>
                          <a:cs typeface="Calibri"/>
                        </a:rPr>
                        <a:t>2011/53)’nin</a:t>
                      </a:r>
                      <a:r>
                        <a:rPr sz="900" spc="500" dirty="0">
                          <a:latin typeface="Calibri"/>
                          <a:cs typeface="Calibri"/>
                        </a:rPr>
                        <a:t> </a:t>
                      </a:r>
                      <a:r>
                        <a:rPr sz="900" dirty="0">
                          <a:latin typeface="Calibri"/>
                          <a:cs typeface="Calibri"/>
                        </a:rPr>
                        <a:t>6</a:t>
                      </a:r>
                      <a:r>
                        <a:rPr sz="900" spc="15" dirty="0">
                          <a:latin typeface="Calibri"/>
                          <a:cs typeface="Calibri"/>
                        </a:rPr>
                        <a:t> </a:t>
                      </a:r>
                      <a:r>
                        <a:rPr sz="900" dirty="0">
                          <a:latin typeface="Calibri"/>
                          <a:cs typeface="Calibri"/>
                        </a:rPr>
                        <a:t>ncı</a:t>
                      </a:r>
                      <a:r>
                        <a:rPr sz="900" spc="15" dirty="0">
                          <a:latin typeface="Calibri"/>
                          <a:cs typeface="Calibri"/>
                        </a:rPr>
                        <a:t> </a:t>
                      </a:r>
                      <a:r>
                        <a:rPr sz="900" spc="-10" dirty="0">
                          <a:latin typeface="Calibri"/>
                          <a:cs typeface="Calibri"/>
                        </a:rPr>
                        <a:t>maddesi</a:t>
                      </a:r>
                      <a:r>
                        <a:rPr sz="900" spc="10" dirty="0">
                          <a:latin typeface="Calibri"/>
                          <a:cs typeface="Calibri"/>
                        </a:rPr>
                        <a:t> </a:t>
                      </a:r>
                      <a:r>
                        <a:rPr sz="900" spc="-10" dirty="0">
                          <a:latin typeface="Calibri"/>
                          <a:cs typeface="Calibri"/>
                        </a:rPr>
                        <a:t>kapsamında</a:t>
                      </a:r>
                      <a:r>
                        <a:rPr sz="900" spc="20" dirty="0">
                          <a:latin typeface="Calibri"/>
                          <a:cs typeface="Calibri"/>
                        </a:rPr>
                        <a:t> </a:t>
                      </a:r>
                      <a:r>
                        <a:rPr sz="900" spc="-10" dirty="0">
                          <a:latin typeface="Calibri"/>
                          <a:cs typeface="Calibri"/>
                        </a:rPr>
                        <a:t>yapılan</a:t>
                      </a:r>
                      <a:r>
                        <a:rPr sz="900" spc="20" dirty="0">
                          <a:latin typeface="Calibri"/>
                          <a:cs typeface="Calibri"/>
                        </a:rPr>
                        <a:t> </a:t>
                      </a:r>
                      <a:r>
                        <a:rPr sz="900" spc="-10" dirty="0">
                          <a:latin typeface="Calibri"/>
                          <a:cs typeface="Calibri"/>
                        </a:rPr>
                        <a:t>“Yetkilendirme</a:t>
                      </a:r>
                      <a:r>
                        <a:rPr sz="900" spc="15" dirty="0">
                          <a:latin typeface="Calibri"/>
                          <a:cs typeface="Calibri"/>
                        </a:rPr>
                        <a:t> </a:t>
                      </a:r>
                      <a:r>
                        <a:rPr sz="900" spc="-10" dirty="0">
                          <a:latin typeface="Calibri"/>
                          <a:cs typeface="Calibri"/>
                        </a:rPr>
                        <a:t>Başvuruları”</a:t>
                      </a:r>
                      <a:r>
                        <a:rPr sz="900" spc="500" dirty="0">
                          <a:latin typeface="Calibri"/>
                          <a:cs typeface="Calibri"/>
                        </a:rPr>
                        <a:t> </a:t>
                      </a:r>
                      <a:r>
                        <a:rPr sz="900" spc="-10" dirty="0">
                          <a:latin typeface="Calibri"/>
                          <a:cs typeface="Calibri"/>
                        </a:rPr>
                        <a:t>uygulamasında</a:t>
                      </a:r>
                      <a:r>
                        <a:rPr sz="900" spc="10" dirty="0">
                          <a:latin typeface="Calibri"/>
                          <a:cs typeface="Calibri"/>
                        </a:rPr>
                        <a:t> </a:t>
                      </a:r>
                      <a:r>
                        <a:rPr sz="900" spc="-10" dirty="0">
                          <a:latin typeface="Calibri"/>
                          <a:cs typeface="Calibri"/>
                        </a:rPr>
                        <a:t>kullanıcılar</a:t>
                      </a:r>
                      <a:r>
                        <a:rPr sz="900" spc="10" dirty="0">
                          <a:latin typeface="Calibri"/>
                          <a:cs typeface="Calibri"/>
                        </a:rPr>
                        <a:t> </a:t>
                      </a:r>
                      <a:r>
                        <a:rPr sz="900" spc="-10" dirty="0">
                          <a:latin typeface="Calibri"/>
                          <a:cs typeface="Calibri"/>
                        </a:rPr>
                        <a:t>tarafından</a:t>
                      </a:r>
                      <a:r>
                        <a:rPr sz="900" spc="25" dirty="0">
                          <a:latin typeface="Calibri"/>
                          <a:cs typeface="Calibri"/>
                        </a:rPr>
                        <a:t> </a:t>
                      </a:r>
                      <a:r>
                        <a:rPr sz="900" dirty="0">
                          <a:latin typeface="Calibri"/>
                          <a:cs typeface="Calibri"/>
                        </a:rPr>
                        <a:t>beyan</a:t>
                      </a:r>
                      <a:r>
                        <a:rPr sz="900" spc="15" dirty="0">
                          <a:latin typeface="Calibri"/>
                          <a:cs typeface="Calibri"/>
                        </a:rPr>
                        <a:t> </a:t>
                      </a:r>
                      <a:r>
                        <a:rPr sz="900" dirty="0">
                          <a:latin typeface="Calibri"/>
                          <a:cs typeface="Calibri"/>
                        </a:rPr>
                        <a:t>edilen</a:t>
                      </a:r>
                      <a:r>
                        <a:rPr sz="900" spc="25" dirty="0">
                          <a:latin typeface="Calibri"/>
                          <a:cs typeface="Calibri"/>
                        </a:rPr>
                        <a:t> </a:t>
                      </a:r>
                      <a:r>
                        <a:rPr sz="900" spc="-10" dirty="0">
                          <a:latin typeface="Calibri"/>
                          <a:cs typeface="Calibri"/>
                        </a:rPr>
                        <a:t>elektronik</a:t>
                      </a:r>
                      <a:r>
                        <a:rPr sz="900" spc="5" dirty="0">
                          <a:latin typeface="Calibri"/>
                          <a:cs typeface="Calibri"/>
                        </a:rPr>
                        <a:t> </a:t>
                      </a:r>
                      <a:r>
                        <a:rPr sz="900" spc="-20" dirty="0">
                          <a:latin typeface="Calibri"/>
                          <a:cs typeface="Calibri"/>
                        </a:rPr>
                        <a:t>posta</a:t>
                      </a:r>
                      <a:r>
                        <a:rPr sz="900" spc="500" dirty="0">
                          <a:latin typeface="Calibri"/>
                          <a:cs typeface="Calibri"/>
                        </a:rPr>
                        <a:t> </a:t>
                      </a:r>
                      <a:r>
                        <a:rPr sz="900" spc="-10" dirty="0">
                          <a:latin typeface="Calibri"/>
                          <a:cs typeface="Calibri"/>
                        </a:rPr>
                        <a:t>adresine</a:t>
                      </a:r>
                      <a:r>
                        <a:rPr sz="900" spc="20" dirty="0">
                          <a:latin typeface="Calibri"/>
                          <a:cs typeface="Calibri"/>
                        </a:rPr>
                        <a:t> </a:t>
                      </a:r>
                      <a:r>
                        <a:rPr sz="900" dirty="0">
                          <a:latin typeface="Calibri"/>
                          <a:cs typeface="Calibri"/>
                        </a:rPr>
                        <a:t>iletilir.</a:t>
                      </a:r>
                      <a:r>
                        <a:rPr sz="900" spc="25" dirty="0">
                          <a:latin typeface="Calibri"/>
                          <a:cs typeface="Calibri"/>
                        </a:rPr>
                        <a:t> </a:t>
                      </a:r>
                      <a:r>
                        <a:rPr sz="900" spc="-10" dirty="0">
                          <a:latin typeface="Calibri"/>
                          <a:cs typeface="Calibri"/>
                        </a:rPr>
                        <a:t>Kullanıcıya</a:t>
                      </a:r>
                      <a:r>
                        <a:rPr sz="900" spc="20" dirty="0">
                          <a:latin typeface="Calibri"/>
                          <a:cs typeface="Calibri"/>
                        </a:rPr>
                        <a:t> </a:t>
                      </a:r>
                      <a:r>
                        <a:rPr sz="900" spc="-10" dirty="0">
                          <a:latin typeface="Calibri"/>
                          <a:cs typeface="Calibri"/>
                        </a:rPr>
                        <a:t>ulaşmayan</a:t>
                      </a:r>
                      <a:r>
                        <a:rPr sz="900" spc="20" dirty="0">
                          <a:latin typeface="Calibri"/>
                          <a:cs typeface="Calibri"/>
                        </a:rPr>
                        <a:t> </a:t>
                      </a:r>
                      <a:r>
                        <a:rPr sz="900" spc="-10" dirty="0">
                          <a:latin typeface="Calibri"/>
                          <a:cs typeface="Calibri"/>
                        </a:rPr>
                        <a:t>bildirimlerden</a:t>
                      </a:r>
                      <a:r>
                        <a:rPr sz="900" spc="20" dirty="0">
                          <a:latin typeface="Calibri"/>
                          <a:cs typeface="Calibri"/>
                        </a:rPr>
                        <a:t> </a:t>
                      </a:r>
                      <a:r>
                        <a:rPr sz="900" spc="-10" dirty="0">
                          <a:latin typeface="Calibri"/>
                          <a:cs typeface="Calibri"/>
                        </a:rPr>
                        <a:t>Bakanlık</a:t>
                      </a:r>
                      <a:r>
                        <a:rPr sz="900" spc="15" dirty="0">
                          <a:latin typeface="Calibri"/>
                          <a:cs typeface="Calibri"/>
                        </a:rPr>
                        <a:t> </a:t>
                      </a:r>
                      <a:r>
                        <a:rPr sz="900" spc="-10" dirty="0">
                          <a:latin typeface="Calibri"/>
                          <a:cs typeface="Calibri"/>
                        </a:rPr>
                        <a:t>sorumlu</a:t>
                      </a:r>
                      <a:r>
                        <a:rPr sz="900" spc="500" dirty="0">
                          <a:latin typeface="Calibri"/>
                          <a:cs typeface="Calibri"/>
                        </a:rPr>
                        <a:t> </a:t>
                      </a:r>
                      <a:r>
                        <a:rPr sz="900" spc="-10" dirty="0">
                          <a:latin typeface="Calibri"/>
                          <a:cs typeface="Calibri"/>
                        </a:rPr>
                        <a:t>değildir.</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900" dirty="0">
                          <a:latin typeface="Calibri"/>
                          <a:cs typeface="Calibri"/>
                        </a:rPr>
                        <a:t>(2)</a:t>
                      </a:r>
                      <a:r>
                        <a:rPr sz="900" spc="-10" dirty="0">
                          <a:latin typeface="Calibri"/>
                          <a:cs typeface="Calibri"/>
                        </a:rPr>
                        <a:t> </a:t>
                      </a:r>
                      <a:r>
                        <a:rPr sz="900" dirty="0">
                          <a:latin typeface="Calibri"/>
                          <a:cs typeface="Calibri"/>
                        </a:rPr>
                        <a:t>Denetim</a:t>
                      </a:r>
                      <a:r>
                        <a:rPr sz="900" spc="-5" dirty="0">
                          <a:latin typeface="Calibri"/>
                          <a:cs typeface="Calibri"/>
                        </a:rPr>
                        <a:t> </a:t>
                      </a:r>
                      <a:r>
                        <a:rPr sz="900" dirty="0">
                          <a:latin typeface="Calibri"/>
                          <a:cs typeface="Calibri"/>
                        </a:rPr>
                        <a:t>sürecine</a:t>
                      </a:r>
                      <a:r>
                        <a:rPr sz="900" spc="-10" dirty="0">
                          <a:latin typeface="Calibri"/>
                          <a:cs typeface="Calibri"/>
                        </a:rPr>
                        <a:t> </a:t>
                      </a:r>
                      <a:r>
                        <a:rPr sz="900" dirty="0">
                          <a:latin typeface="Calibri"/>
                          <a:cs typeface="Calibri"/>
                        </a:rPr>
                        <a:t>ve</a:t>
                      </a:r>
                      <a:r>
                        <a:rPr sz="900" spc="-10" dirty="0">
                          <a:latin typeface="Calibri"/>
                          <a:cs typeface="Calibri"/>
                        </a:rPr>
                        <a:t> sonucuna </a:t>
                      </a:r>
                      <a:r>
                        <a:rPr sz="900" dirty="0">
                          <a:latin typeface="Calibri"/>
                          <a:cs typeface="Calibri"/>
                        </a:rPr>
                        <a:t>ilişkin</a:t>
                      </a:r>
                      <a:r>
                        <a:rPr sz="900" spc="-10" dirty="0">
                          <a:latin typeface="Calibri"/>
                          <a:cs typeface="Calibri"/>
                        </a:rPr>
                        <a:t> bildirimler,</a:t>
                      </a:r>
                      <a:r>
                        <a:rPr sz="900" spc="-5" dirty="0">
                          <a:latin typeface="Calibri"/>
                          <a:cs typeface="Calibri"/>
                        </a:rPr>
                        <a:t> </a:t>
                      </a:r>
                      <a:r>
                        <a:rPr sz="900" dirty="0">
                          <a:latin typeface="Calibri"/>
                          <a:cs typeface="Calibri"/>
                        </a:rPr>
                        <a:t>Dış</a:t>
                      </a:r>
                      <a:r>
                        <a:rPr sz="900" spc="-10" dirty="0">
                          <a:latin typeface="Calibri"/>
                          <a:cs typeface="Calibri"/>
                        </a:rPr>
                        <a:t> </a:t>
                      </a:r>
                      <a:r>
                        <a:rPr sz="900" dirty="0">
                          <a:latin typeface="Calibri"/>
                          <a:cs typeface="Calibri"/>
                        </a:rPr>
                        <a:t>Ticarette</a:t>
                      </a:r>
                      <a:r>
                        <a:rPr sz="900" spc="-5" dirty="0">
                          <a:latin typeface="Calibri"/>
                          <a:cs typeface="Calibri"/>
                        </a:rPr>
                        <a:t> </a:t>
                      </a:r>
                      <a:r>
                        <a:rPr sz="900" dirty="0">
                          <a:latin typeface="Calibri"/>
                          <a:cs typeface="Calibri"/>
                        </a:rPr>
                        <a:t>Risk</a:t>
                      </a:r>
                      <a:r>
                        <a:rPr sz="900" spc="-15" dirty="0">
                          <a:latin typeface="Calibri"/>
                          <a:cs typeface="Calibri"/>
                        </a:rPr>
                        <a:t> </a:t>
                      </a:r>
                      <a:r>
                        <a:rPr sz="900" dirty="0">
                          <a:latin typeface="Calibri"/>
                          <a:cs typeface="Calibri"/>
                        </a:rPr>
                        <a:t>Esaslı</a:t>
                      </a:r>
                      <a:r>
                        <a:rPr sz="900" spc="-15" dirty="0">
                          <a:latin typeface="Calibri"/>
                          <a:cs typeface="Calibri"/>
                        </a:rPr>
                        <a:t> </a:t>
                      </a:r>
                      <a:r>
                        <a:rPr sz="900" spc="-10" dirty="0">
                          <a:latin typeface="Calibri"/>
                          <a:cs typeface="Calibri"/>
                        </a:rPr>
                        <a:t>Kontrol</a:t>
                      </a:r>
                      <a:endParaRPr sz="900" dirty="0">
                        <a:latin typeface="Calibri"/>
                        <a:cs typeface="Calibri"/>
                      </a:endParaRPr>
                    </a:p>
                    <a:p>
                      <a:pPr marL="67945" marR="280035">
                        <a:lnSpc>
                          <a:spcPct val="106300"/>
                        </a:lnSpc>
                      </a:pPr>
                      <a:r>
                        <a:rPr sz="900" dirty="0">
                          <a:latin typeface="Calibri"/>
                          <a:cs typeface="Calibri"/>
                        </a:rPr>
                        <a:t>Sistemi</a:t>
                      </a:r>
                      <a:r>
                        <a:rPr sz="900" spc="-15" dirty="0">
                          <a:latin typeface="Calibri"/>
                          <a:cs typeface="Calibri"/>
                        </a:rPr>
                        <a:t> </a:t>
                      </a:r>
                      <a:r>
                        <a:rPr sz="900" spc="-10" dirty="0">
                          <a:latin typeface="Calibri"/>
                          <a:cs typeface="Calibri"/>
                        </a:rPr>
                        <a:t>Hakkında</a:t>
                      </a:r>
                      <a:r>
                        <a:rPr sz="900" spc="-15" dirty="0">
                          <a:latin typeface="Calibri"/>
                          <a:cs typeface="Calibri"/>
                        </a:rPr>
                        <a:t> </a:t>
                      </a:r>
                      <a:r>
                        <a:rPr sz="900" dirty="0">
                          <a:latin typeface="Calibri"/>
                          <a:cs typeface="Calibri"/>
                        </a:rPr>
                        <a:t>Tebliğ</a:t>
                      </a:r>
                      <a:r>
                        <a:rPr sz="900" spc="-5" dirty="0">
                          <a:latin typeface="Calibri"/>
                          <a:cs typeface="Calibri"/>
                        </a:rPr>
                        <a:t> </a:t>
                      </a:r>
                      <a:r>
                        <a:rPr sz="900" dirty="0">
                          <a:latin typeface="Calibri"/>
                          <a:cs typeface="Calibri"/>
                        </a:rPr>
                        <a:t>(Ürün</a:t>
                      </a:r>
                      <a:r>
                        <a:rPr sz="900" spc="-10" dirty="0">
                          <a:latin typeface="Calibri"/>
                          <a:cs typeface="Calibri"/>
                        </a:rPr>
                        <a:t> Güvenliği</a:t>
                      </a:r>
                      <a:r>
                        <a:rPr sz="900" spc="-15" dirty="0">
                          <a:latin typeface="Calibri"/>
                          <a:cs typeface="Calibri"/>
                        </a:rPr>
                        <a:t> </a:t>
                      </a:r>
                      <a:r>
                        <a:rPr sz="900" dirty="0">
                          <a:latin typeface="Calibri"/>
                          <a:cs typeface="Calibri"/>
                        </a:rPr>
                        <a:t>ve</a:t>
                      </a:r>
                      <a:r>
                        <a:rPr sz="900" spc="-10" dirty="0">
                          <a:latin typeface="Calibri"/>
                          <a:cs typeface="Calibri"/>
                        </a:rPr>
                        <a:t> </a:t>
                      </a:r>
                      <a:r>
                        <a:rPr sz="900" dirty="0">
                          <a:latin typeface="Calibri"/>
                          <a:cs typeface="Calibri"/>
                        </a:rPr>
                        <a:t>Denetimi:</a:t>
                      </a:r>
                      <a:r>
                        <a:rPr sz="900" spc="-5" dirty="0">
                          <a:latin typeface="Calibri"/>
                          <a:cs typeface="Calibri"/>
                        </a:rPr>
                        <a:t> </a:t>
                      </a:r>
                      <a:r>
                        <a:rPr sz="900" dirty="0">
                          <a:latin typeface="Calibri"/>
                          <a:cs typeface="Calibri"/>
                        </a:rPr>
                        <a:t>2025/28)'in</a:t>
                      </a:r>
                      <a:r>
                        <a:rPr sz="900" spc="-10" dirty="0">
                          <a:latin typeface="Calibri"/>
                          <a:cs typeface="Calibri"/>
                        </a:rPr>
                        <a:t> </a:t>
                      </a:r>
                      <a:r>
                        <a:rPr sz="900" dirty="0">
                          <a:latin typeface="Calibri"/>
                          <a:cs typeface="Calibri"/>
                        </a:rPr>
                        <a:t>5</a:t>
                      </a:r>
                      <a:r>
                        <a:rPr sz="900" spc="-10" dirty="0">
                          <a:latin typeface="Calibri"/>
                          <a:cs typeface="Calibri"/>
                        </a:rPr>
                        <a:t> </a:t>
                      </a:r>
                      <a:r>
                        <a:rPr sz="900" dirty="0">
                          <a:latin typeface="Calibri"/>
                          <a:cs typeface="Calibri"/>
                        </a:rPr>
                        <a:t>inci</a:t>
                      </a:r>
                      <a:r>
                        <a:rPr sz="900" spc="-15" dirty="0">
                          <a:latin typeface="Calibri"/>
                          <a:cs typeface="Calibri"/>
                        </a:rPr>
                        <a:t> </a:t>
                      </a:r>
                      <a:r>
                        <a:rPr sz="900" spc="-10" dirty="0">
                          <a:latin typeface="Calibri"/>
                          <a:cs typeface="Calibri"/>
                        </a:rPr>
                        <a:t>maddesi</a:t>
                      </a:r>
                      <a:r>
                        <a:rPr sz="900" spc="500" dirty="0">
                          <a:latin typeface="Calibri"/>
                          <a:cs typeface="Calibri"/>
                        </a:rPr>
                        <a:t> </a:t>
                      </a:r>
                      <a:r>
                        <a:rPr sz="900" spc="-10" dirty="0">
                          <a:latin typeface="Calibri"/>
                          <a:cs typeface="Calibri"/>
                        </a:rPr>
                        <a:t>kapsamında</a:t>
                      </a:r>
                      <a:r>
                        <a:rPr sz="900" spc="30" dirty="0">
                          <a:latin typeface="Calibri"/>
                          <a:cs typeface="Calibri"/>
                        </a:rPr>
                        <a:t> </a:t>
                      </a:r>
                      <a:r>
                        <a:rPr sz="900" spc="-10" dirty="0">
                          <a:latin typeface="Calibri"/>
                          <a:cs typeface="Calibri"/>
                        </a:rPr>
                        <a:t>yapılan</a:t>
                      </a:r>
                      <a:r>
                        <a:rPr sz="900" spc="30" dirty="0">
                          <a:latin typeface="Calibri"/>
                          <a:cs typeface="Calibri"/>
                        </a:rPr>
                        <a:t> </a:t>
                      </a:r>
                      <a:r>
                        <a:rPr sz="900" spc="-10" dirty="0">
                          <a:latin typeface="Calibri"/>
                          <a:cs typeface="Calibri"/>
                        </a:rPr>
                        <a:t>"Yetkilendirme</a:t>
                      </a:r>
                      <a:r>
                        <a:rPr sz="900" spc="30" dirty="0">
                          <a:latin typeface="Calibri"/>
                          <a:cs typeface="Calibri"/>
                        </a:rPr>
                        <a:t> </a:t>
                      </a:r>
                      <a:r>
                        <a:rPr sz="900" spc="-10" dirty="0">
                          <a:latin typeface="Calibri"/>
                          <a:cs typeface="Calibri"/>
                        </a:rPr>
                        <a:t>Başvuruları"</a:t>
                      </a:r>
                      <a:r>
                        <a:rPr sz="900" spc="35" dirty="0">
                          <a:latin typeface="Calibri"/>
                          <a:cs typeface="Calibri"/>
                        </a:rPr>
                        <a:t> </a:t>
                      </a:r>
                      <a:r>
                        <a:rPr sz="900" spc="-10" dirty="0">
                          <a:latin typeface="Calibri"/>
                          <a:cs typeface="Calibri"/>
                        </a:rPr>
                        <a:t>uygulamasında</a:t>
                      </a:r>
                      <a:r>
                        <a:rPr sz="900" spc="30" dirty="0">
                          <a:latin typeface="Calibri"/>
                          <a:cs typeface="Calibri"/>
                        </a:rPr>
                        <a:t> </a:t>
                      </a:r>
                      <a:r>
                        <a:rPr sz="900" dirty="0">
                          <a:latin typeface="Calibri"/>
                          <a:cs typeface="Calibri"/>
                        </a:rPr>
                        <a:t>firma</a:t>
                      </a:r>
                      <a:r>
                        <a:rPr sz="900" spc="30" dirty="0">
                          <a:latin typeface="Calibri"/>
                          <a:cs typeface="Calibri"/>
                        </a:rPr>
                        <a:t> </a:t>
                      </a:r>
                      <a:r>
                        <a:rPr sz="900" spc="-10" dirty="0">
                          <a:latin typeface="Calibri"/>
                          <a:cs typeface="Calibri"/>
                        </a:rPr>
                        <a:t>kullanıcıları</a:t>
                      </a:r>
                      <a:endParaRPr sz="900" dirty="0">
                        <a:latin typeface="Calibri"/>
                        <a:cs typeface="Calibri"/>
                      </a:endParaRPr>
                    </a:p>
                    <a:p>
                      <a:pPr marL="67945" marR="518159">
                        <a:lnSpc>
                          <a:spcPct val="106300"/>
                        </a:lnSpc>
                        <a:spcBef>
                          <a:spcPts val="10"/>
                        </a:spcBef>
                      </a:pPr>
                      <a:r>
                        <a:rPr sz="900" spc="-10" dirty="0">
                          <a:latin typeface="Calibri"/>
                          <a:cs typeface="Calibri"/>
                        </a:rPr>
                        <a:t>tarafından </a:t>
                      </a:r>
                      <a:r>
                        <a:rPr sz="900" dirty="0">
                          <a:latin typeface="Calibri"/>
                          <a:cs typeface="Calibri"/>
                        </a:rPr>
                        <a:t>beyan</a:t>
                      </a:r>
                      <a:r>
                        <a:rPr sz="900" spc="-5" dirty="0">
                          <a:latin typeface="Calibri"/>
                          <a:cs typeface="Calibri"/>
                        </a:rPr>
                        <a:t> </a:t>
                      </a:r>
                      <a:r>
                        <a:rPr sz="900" dirty="0">
                          <a:latin typeface="Calibri"/>
                          <a:cs typeface="Calibri"/>
                        </a:rPr>
                        <a:t>edilen</a:t>
                      </a:r>
                      <a:r>
                        <a:rPr sz="900" spc="-5" dirty="0">
                          <a:latin typeface="Calibri"/>
                          <a:cs typeface="Calibri"/>
                        </a:rPr>
                        <a:t> </a:t>
                      </a:r>
                      <a:r>
                        <a:rPr sz="900" spc="-10" dirty="0">
                          <a:latin typeface="Calibri"/>
                          <a:cs typeface="Calibri"/>
                        </a:rPr>
                        <a:t>elektronik</a:t>
                      </a:r>
                      <a:r>
                        <a:rPr sz="900" spc="-15" dirty="0">
                          <a:latin typeface="Calibri"/>
                          <a:cs typeface="Calibri"/>
                        </a:rPr>
                        <a:t> </a:t>
                      </a:r>
                      <a:r>
                        <a:rPr sz="900" dirty="0">
                          <a:latin typeface="Calibri"/>
                          <a:cs typeface="Calibri"/>
                        </a:rPr>
                        <a:t>posta</a:t>
                      </a:r>
                      <a:r>
                        <a:rPr sz="900" spc="-5" dirty="0">
                          <a:latin typeface="Calibri"/>
                          <a:cs typeface="Calibri"/>
                        </a:rPr>
                        <a:t> </a:t>
                      </a:r>
                      <a:r>
                        <a:rPr sz="900" spc="-10" dirty="0">
                          <a:latin typeface="Calibri"/>
                          <a:cs typeface="Calibri"/>
                        </a:rPr>
                        <a:t>adresine</a:t>
                      </a:r>
                      <a:r>
                        <a:rPr sz="900" spc="5" dirty="0">
                          <a:latin typeface="Calibri"/>
                          <a:cs typeface="Calibri"/>
                        </a:rPr>
                        <a:t> </a:t>
                      </a:r>
                      <a:r>
                        <a:rPr sz="900" dirty="0">
                          <a:latin typeface="Calibri"/>
                          <a:cs typeface="Calibri"/>
                        </a:rPr>
                        <a:t>iletilir.</a:t>
                      </a:r>
                      <a:r>
                        <a:rPr sz="900" spc="-5" dirty="0">
                          <a:latin typeface="Calibri"/>
                          <a:cs typeface="Calibri"/>
                        </a:rPr>
                        <a:t> </a:t>
                      </a:r>
                      <a:r>
                        <a:rPr sz="900" dirty="0">
                          <a:latin typeface="Calibri"/>
                          <a:cs typeface="Calibri"/>
                        </a:rPr>
                        <a:t>Firma</a:t>
                      </a:r>
                      <a:r>
                        <a:rPr sz="900" spc="-5" dirty="0">
                          <a:latin typeface="Calibri"/>
                          <a:cs typeface="Calibri"/>
                        </a:rPr>
                        <a:t> </a:t>
                      </a:r>
                      <a:r>
                        <a:rPr sz="900" spc="-10" dirty="0">
                          <a:latin typeface="Calibri"/>
                          <a:cs typeface="Calibri"/>
                        </a:rPr>
                        <a:t>kullanıcısına</a:t>
                      </a:r>
                      <a:r>
                        <a:rPr sz="900" spc="500" dirty="0">
                          <a:latin typeface="Calibri"/>
                          <a:cs typeface="Calibri"/>
                        </a:rPr>
                        <a:t> </a:t>
                      </a:r>
                      <a:r>
                        <a:rPr sz="900" spc="-10" dirty="0">
                          <a:latin typeface="Calibri"/>
                          <a:cs typeface="Calibri"/>
                        </a:rPr>
                        <a:t>ulaşmayan</a:t>
                      </a:r>
                      <a:r>
                        <a:rPr sz="900" spc="15" dirty="0">
                          <a:latin typeface="Calibri"/>
                          <a:cs typeface="Calibri"/>
                        </a:rPr>
                        <a:t> </a:t>
                      </a:r>
                      <a:r>
                        <a:rPr sz="900" spc="-10" dirty="0">
                          <a:latin typeface="Calibri"/>
                          <a:cs typeface="Calibri"/>
                        </a:rPr>
                        <a:t>bildirimlerden</a:t>
                      </a:r>
                      <a:r>
                        <a:rPr sz="900" spc="30" dirty="0">
                          <a:latin typeface="Calibri"/>
                          <a:cs typeface="Calibri"/>
                        </a:rPr>
                        <a:t> </a:t>
                      </a:r>
                      <a:r>
                        <a:rPr sz="900" spc="-10" dirty="0">
                          <a:latin typeface="Calibri"/>
                          <a:cs typeface="Calibri"/>
                        </a:rPr>
                        <a:t>Bakanlık</a:t>
                      </a:r>
                      <a:r>
                        <a:rPr sz="900" spc="10" dirty="0">
                          <a:latin typeface="Calibri"/>
                          <a:cs typeface="Calibri"/>
                        </a:rPr>
                        <a:t> </a:t>
                      </a:r>
                      <a:r>
                        <a:rPr sz="900" dirty="0">
                          <a:latin typeface="Calibri"/>
                          <a:cs typeface="Calibri"/>
                        </a:rPr>
                        <a:t>so-rumlu</a:t>
                      </a:r>
                      <a:r>
                        <a:rPr sz="900" spc="20" dirty="0">
                          <a:latin typeface="Calibri"/>
                          <a:cs typeface="Calibri"/>
                        </a:rPr>
                        <a:t> </a:t>
                      </a:r>
                      <a:r>
                        <a:rPr sz="900" spc="-10" dirty="0">
                          <a:latin typeface="Calibri"/>
                          <a:cs typeface="Calibri"/>
                        </a:rPr>
                        <a:t>değildir.</a:t>
                      </a:r>
                      <a:endParaRPr sz="9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900" dirty="0">
                          <a:latin typeface="Calibri"/>
                          <a:cs typeface="Calibri"/>
                        </a:rPr>
                        <a:t>Revize</a:t>
                      </a:r>
                      <a:r>
                        <a:rPr sz="900" spc="-40" dirty="0">
                          <a:latin typeface="Calibri"/>
                          <a:cs typeface="Calibri"/>
                        </a:rPr>
                        <a:t> </a:t>
                      </a:r>
                      <a:r>
                        <a:rPr sz="900" spc="-10" dirty="0">
                          <a:latin typeface="Calibri"/>
                          <a:cs typeface="Calibri"/>
                        </a:rPr>
                        <a:t>Edildi</a:t>
                      </a:r>
                      <a:endParaRPr sz="9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90362">
                <a:tc>
                  <a:txBody>
                    <a:bodyPr/>
                    <a:lstStyle/>
                    <a:p>
                      <a:pPr marL="68580">
                        <a:lnSpc>
                          <a:spcPts val="940"/>
                        </a:lnSpc>
                      </a:pPr>
                      <a:r>
                        <a:rPr sz="900" b="1" dirty="0">
                          <a:latin typeface="Calibri"/>
                          <a:cs typeface="Calibri"/>
                        </a:rPr>
                        <a:t>TAREKS</a:t>
                      </a:r>
                      <a:r>
                        <a:rPr sz="900" b="1" spc="-35" dirty="0">
                          <a:latin typeface="Calibri"/>
                          <a:cs typeface="Calibri"/>
                        </a:rPr>
                        <a:t> </a:t>
                      </a:r>
                      <a:r>
                        <a:rPr sz="900" b="1" dirty="0">
                          <a:latin typeface="Calibri"/>
                          <a:cs typeface="Calibri"/>
                        </a:rPr>
                        <a:t>referans</a:t>
                      </a:r>
                      <a:r>
                        <a:rPr sz="900" b="1" spc="-30" dirty="0">
                          <a:latin typeface="Calibri"/>
                          <a:cs typeface="Calibri"/>
                        </a:rPr>
                        <a:t> </a:t>
                      </a:r>
                      <a:r>
                        <a:rPr sz="900" b="1" spc="-10" dirty="0">
                          <a:latin typeface="Calibri"/>
                          <a:cs typeface="Calibri"/>
                        </a:rPr>
                        <a:t>numarasının</a:t>
                      </a:r>
                      <a:endParaRPr sz="900">
                        <a:latin typeface="Calibri"/>
                        <a:cs typeface="Calibri"/>
                      </a:endParaRPr>
                    </a:p>
                    <a:p>
                      <a:pPr marL="68580" marR="1014094">
                        <a:lnSpc>
                          <a:spcPct val="101299"/>
                        </a:lnSpc>
                        <a:spcBef>
                          <a:spcPts val="10"/>
                        </a:spcBef>
                      </a:pPr>
                      <a:r>
                        <a:rPr sz="900" b="1" dirty="0">
                          <a:latin typeface="Calibri"/>
                          <a:cs typeface="Calibri"/>
                        </a:rPr>
                        <a:t>gümrüklere</a:t>
                      </a:r>
                      <a:r>
                        <a:rPr sz="900" b="1" spc="-30" dirty="0">
                          <a:latin typeface="Calibri"/>
                          <a:cs typeface="Calibri"/>
                        </a:rPr>
                        <a:t> </a:t>
                      </a:r>
                      <a:r>
                        <a:rPr sz="900" b="1" spc="-10" dirty="0">
                          <a:latin typeface="Calibri"/>
                          <a:cs typeface="Calibri"/>
                        </a:rPr>
                        <a:t>beyanı</a:t>
                      </a:r>
                      <a:r>
                        <a:rPr sz="900" b="1" spc="500" dirty="0">
                          <a:latin typeface="Calibri"/>
                          <a:cs typeface="Calibri"/>
                        </a:rPr>
                        <a:t> </a:t>
                      </a:r>
                      <a:r>
                        <a:rPr sz="900" b="1" spc="-10" dirty="0">
                          <a:solidFill>
                            <a:srgbClr val="221F1F"/>
                          </a:solidFill>
                          <a:latin typeface="Calibri"/>
                          <a:cs typeface="Calibri"/>
                        </a:rPr>
                        <a:t>MADDE</a:t>
                      </a:r>
                      <a:r>
                        <a:rPr sz="900" b="1" spc="-55" dirty="0">
                          <a:solidFill>
                            <a:srgbClr val="221F1F"/>
                          </a:solidFill>
                          <a:latin typeface="Calibri"/>
                          <a:cs typeface="Calibri"/>
                        </a:rPr>
                        <a:t> </a:t>
                      </a:r>
                      <a:r>
                        <a:rPr sz="900" b="1" spc="-25" dirty="0">
                          <a:solidFill>
                            <a:srgbClr val="221F1F"/>
                          </a:solidFill>
                          <a:latin typeface="Calibri"/>
                          <a:cs typeface="Calibri"/>
                        </a:rPr>
                        <a:t>11</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900" dirty="0">
                          <a:latin typeface="Calibri"/>
                          <a:cs typeface="Calibri"/>
                        </a:rPr>
                        <a:t>(3)</a:t>
                      </a:r>
                      <a:r>
                        <a:rPr sz="900" spc="-15" dirty="0">
                          <a:latin typeface="Calibri"/>
                          <a:cs typeface="Calibri"/>
                        </a:rPr>
                        <a:t> </a:t>
                      </a:r>
                      <a:r>
                        <a:rPr sz="900" dirty="0">
                          <a:latin typeface="Calibri"/>
                          <a:cs typeface="Calibri"/>
                        </a:rPr>
                        <a:t>Gümrük</a:t>
                      </a:r>
                      <a:r>
                        <a:rPr sz="900" spc="-20" dirty="0">
                          <a:latin typeface="Calibri"/>
                          <a:cs typeface="Calibri"/>
                        </a:rPr>
                        <a:t> </a:t>
                      </a:r>
                      <a:r>
                        <a:rPr sz="900" spc="-10" dirty="0">
                          <a:latin typeface="Calibri"/>
                          <a:cs typeface="Calibri"/>
                        </a:rPr>
                        <a:t>idarelerine</a:t>
                      </a:r>
                      <a:r>
                        <a:rPr sz="900" spc="-5" dirty="0">
                          <a:latin typeface="Calibri"/>
                          <a:cs typeface="Calibri"/>
                        </a:rPr>
                        <a:t> </a:t>
                      </a:r>
                      <a:r>
                        <a:rPr sz="900" dirty="0">
                          <a:latin typeface="Calibri"/>
                          <a:cs typeface="Calibri"/>
                        </a:rPr>
                        <a:t>kapsam</a:t>
                      </a:r>
                      <a:r>
                        <a:rPr sz="900" spc="-10" dirty="0">
                          <a:latin typeface="Calibri"/>
                          <a:cs typeface="Calibri"/>
                        </a:rPr>
                        <a:t> </a:t>
                      </a:r>
                      <a:r>
                        <a:rPr sz="900" dirty="0">
                          <a:latin typeface="Calibri"/>
                          <a:cs typeface="Calibri"/>
                        </a:rPr>
                        <a:t>dışı</a:t>
                      </a:r>
                      <a:r>
                        <a:rPr sz="900" spc="-20" dirty="0">
                          <a:latin typeface="Calibri"/>
                          <a:cs typeface="Calibri"/>
                        </a:rPr>
                        <a:t> </a:t>
                      </a:r>
                      <a:r>
                        <a:rPr sz="900" dirty="0">
                          <a:latin typeface="Calibri"/>
                          <a:cs typeface="Calibri"/>
                        </a:rPr>
                        <a:t>olarak</a:t>
                      </a:r>
                      <a:r>
                        <a:rPr sz="900" spc="-20" dirty="0">
                          <a:latin typeface="Calibri"/>
                          <a:cs typeface="Calibri"/>
                        </a:rPr>
                        <a:t> </a:t>
                      </a:r>
                      <a:r>
                        <a:rPr sz="900" spc="-10" dirty="0">
                          <a:latin typeface="Calibri"/>
                          <a:cs typeface="Calibri"/>
                        </a:rPr>
                        <a:t>beyan</a:t>
                      </a:r>
                      <a:r>
                        <a:rPr sz="900" spc="-15" dirty="0">
                          <a:latin typeface="Calibri"/>
                          <a:cs typeface="Calibri"/>
                        </a:rPr>
                        <a:t> </a:t>
                      </a:r>
                      <a:r>
                        <a:rPr sz="900" dirty="0">
                          <a:latin typeface="Calibri"/>
                          <a:cs typeface="Calibri"/>
                        </a:rPr>
                        <a:t>edilen</a:t>
                      </a:r>
                      <a:r>
                        <a:rPr sz="900" spc="-15" dirty="0">
                          <a:latin typeface="Calibri"/>
                          <a:cs typeface="Calibri"/>
                        </a:rPr>
                        <a:t> </a:t>
                      </a:r>
                      <a:r>
                        <a:rPr sz="900" spc="-10" dirty="0">
                          <a:latin typeface="Calibri"/>
                          <a:cs typeface="Calibri"/>
                        </a:rPr>
                        <a:t>ürünlerin</a:t>
                      </a:r>
                      <a:endParaRPr sz="900" dirty="0">
                        <a:latin typeface="Calibri"/>
                        <a:cs typeface="Calibri"/>
                      </a:endParaRPr>
                    </a:p>
                    <a:p>
                      <a:pPr marL="67945" marR="76835">
                        <a:lnSpc>
                          <a:spcPct val="101800"/>
                        </a:lnSpc>
                      </a:pPr>
                      <a:r>
                        <a:rPr sz="900" spc="-10" dirty="0">
                          <a:latin typeface="Calibri"/>
                          <a:cs typeface="Calibri"/>
                        </a:rPr>
                        <a:t>ithalatında,</a:t>
                      </a:r>
                      <a:r>
                        <a:rPr sz="900" spc="30" dirty="0">
                          <a:latin typeface="Calibri"/>
                          <a:cs typeface="Calibri"/>
                        </a:rPr>
                        <a:t> </a:t>
                      </a:r>
                      <a:r>
                        <a:rPr sz="900" dirty="0">
                          <a:latin typeface="Calibri"/>
                          <a:cs typeface="Calibri"/>
                        </a:rPr>
                        <a:t>18080099212013015773484</a:t>
                      </a:r>
                      <a:r>
                        <a:rPr sz="900" spc="20" dirty="0">
                          <a:latin typeface="Calibri"/>
                          <a:cs typeface="Calibri"/>
                        </a:rPr>
                        <a:t> </a:t>
                      </a:r>
                      <a:r>
                        <a:rPr sz="900" spc="-10" dirty="0">
                          <a:latin typeface="Calibri"/>
                          <a:cs typeface="Calibri"/>
                        </a:rPr>
                        <a:t>olarak</a:t>
                      </a:r>
                      <a:r>
                        <a:rPr sz="900" spc="20" dirty="0">
                          <a:latin typeface="Calibri"/>
                          <a:cs typeface="Calibri"/>
                        </a:rPr>
                        <a:t> </a:t>
                      </a:r>
                      <a:r>
                        <a:rPr sz="900" spc="-10" dirty="0">
                          <a:latin typeface="Calibri"/>
                          <a:cs typeface="Calibri"/>
                        </a:rPr>
                        <a:t>belirlenen</a:t>
                      </a:r>
                      <a:r>
                        <a:rPr sz="900" spc="25" dirty="0">
                          <a:latin typeface="Calibri"/>
                          <a:cs typeface="Calibri"/>
                        </a:rPr>
                        <a:t> </a:t>
                      </a:r>
                      <a:r>
                        <a:rPr sz="900" dirty="0">
                          <a:latin typeface="Calibri"/>
                          <a:cs typeface="Calibri"/>
                        </a:rPr>
                        <a:t>23</a:t>
                      </a:r>
                      <a:r>
                        <a:rPr sz="900" spc="25" dirty="0">
                          <a:latin typeface="Calibri"/>
                          <a:cs typeface="Calibri"/>
                        </a:rPr>
                        <a:t> </a:t>
                      </a:r>
                      <a:r>
                        <a:rPr sz="900" spc="-10" dirty="0">
                          <a:latin typeface="Calibri"/>
                          <a:cs typeface="Calibri"/>
                        </a:rPr>
                        <a:t>haneli</a:t>
                      </a:r>
                      <a:r>
                        <a:rPr sz="900" spc="500" dirty="0">
                          <a:latin typeface="Calibri"/>
                          <a:cs typeface="Calibri"/>
                        </a:rPr>
                        <a:t> </a:t>
                      </a:r>
                      <a:r>
                        <a:rPr sz="900" dirty="0">
                          <a:latin typeface="Calibri"/>
                          <a:cs typeface="Calibri"/>
                        </a:rPr>
                        <a:t>TAREKS</a:t>
                      </a:r>
                      <a:r>
                        <a:rPr sz="900" spc="15" dirty="0">
                          <a:latin typeface="Calibri"/>
                          <a:cs typeface="Calibri"/>
                        </a:rPr>
                        <a:t> </a:t>
                      </a:r>
                      <a:r>
                        <a:rPr sz="900" spc="-10" dirty="0">
                          <a:latin typeface="Calibri"/>
                          <a:cs typeface="Calibri"/>
                        </a:rPr>
                        <a:t>referans</a:t>
                      </a:r>
                      <a:r>
                        <a:rPr sz="900" spc="15" dirty="0">
                          <a:latin typeface="Calibri"/>
                          <a:cs typeface="Calibri"/>
                        </a:rPr>
                        <a:t> </a:t>
                      </a:r>
                      <a:r>
                        <a:rPr sz="900" spc="-10" dirty="0">
                          <a:latin typeface="Calibri"/>
                          <a:cs typeface="Calibri"/>
                        </a:rPr>
                        <a:t>numarası,</a:t>
                      </a:r>
                      <a:r>
                        <a:rPr sz="900" spc="20" dirty="0">
                          <a:latin typeface="Calibri"/>
                          <a:cs typeface="Calibri"/>
                        </a:rPr>
                        <a:t> </a:t>
                      </a:r>
                      <a:r>
                        <a:rPr sz="900" dirty="0">
                          <a:latin typeface="Calibri"/>
                          <a:cs typeface="Calibri"/>
                        </a:rPr>
                        <a:t>gümrük</a:t>
                      </a:r>
                      <a:r>
                        <a:rPr sz="900" spc="10" dirty="0">
                          <a:latin typeface="Calibri"/>
                          <a:cs typeface="Calibri"/>
                        </a:rPr>
                        <a:t> </a:t>
                      </a:r>
                      <a:r>
                        <a:rPr sz="900" spc="-10" dirty="0">
                          <a:latin typeface="Calibri"/>
                          <a:cs typeface="Calibri"/>
                        </a:rPr>
                        <a:t>beyannamesinin</a:t>
                      </a:r>
                      <a:r>
                        <a:rPr sz="900" spc="15" dirty="0">
                          <a:latin typeface="Calibri"/>
                          <a:cs typeface="Calibri"/>
                        </a:rPr>
                        <a:t> </a:t>
                      </a:r>
                      <a:r>
                        <a:rPr sz="900" dirty="0">
                          <a:latin typeface="Calibri"/>
                          <a:cs typeface="Calibri"/>
                        </a:rPr>
                        <a:t>44</a:t>
                      </a:r>
                      <a:r>
                        <a:rPr sz="900" spc="10" dirty="0">
                          <a:latin typeface="Calibri"/>
                          <a:cs typeface="Calibri"/>
                        </a:rPr>
                        <a:t> </a:t>
                      </a:r>
                      <a:r>
                        <a:rPr sz="900" spc="-10" dirty="0">
                          <a:latin typeface="Calibri"/>
                          <a:cs typeface="Calibri"/>
                        </a:rPr>
                        <a:t>numaralı</a:t>
                      </a:r>
                      <a:r>
                        <a:rPr sz="900" spc="10" dirty="0">
                          <a:latin typeface="Calibri"/>
                          <a:cs typeface="Calibri"/>
                        </a:rPr>
                        <a:t> </a:t>
                      </a:r>
                      <a:r>
                        <a:rPr sz="900" spc="-10" dirty="0">
                          <a:latin typeface="Calibri"/>
                          <a:cs typeface="Calibri"/>
                        </a:rPr>
                        <a:t>hanesine</a:t>
                      </a:r>
                      <a:r>
                        <a:rPr sz="900" spc="500" dirty="0">
                          <a:latin typeface="Calibri"/>
                          <a:cs typeface="Calibri"/>
                        </a:rPr>
                        <a:t> </a:t>
                      </a:r>
                      <a:r>
                        <a:rPr sz="900" spc="-10" dirty="0">
                          <a:latin typeface="Calibri"/>
                          <a:cs typeface="Calibri"/>
                        </a:rPr>
                        <a:t>ithalatçı </a:t>
                      </a:r>
                      <a:r>
                        <a:rPr sz="900" dirty="0">
                          <a:latin typeface="Calibri"/>
                          <a:cs typeface="Calibri"/>
                        </a:rPr>
                        <a:t>firma </a:t>
                      </a:r>
                      <a:r>
                        <a:rPr sz="900" spc="-10" dirty="0">
                          <a:latin typeface="Calibri"/>
                          <a:cs typeface="Calibri"/>
                        </a:rPr>
                        <a:t>tarafından</a:t>
                      </a:r>
                      <a:r>
                        <a:rPr sz="900" dirty="0">
                          <a:latin typeface="Calibri"/>
                          <a:cs typeface="Calibri"/>
                        </a:rPr>
                        <a:t> </a:t>
                      </a:r>
                      <a:r>
                        <a:rPr sz="900" spc="-10" dirty="0">
                          <a:latin typeface="Calibri"/>
                          <a:cs typeface="Calibri"/>
                        </a:rPr>
                        <a:t>kaydedilir.</a:t>
                      </a:r>
                      <a:r>
                        <a:rPr sz="900" spc="5" dirty="0">
                          <a:latin typeface="Calibri"/>
                          <a:cs typeface="Calibri"/>
                        </a:rPr>
                        <a:t> </a:t>
                      </a:r>
                      <a:r>
                        <a:rPr sz="900" dirty="0">
                          <a:latin typeface="Calibri"/>
                          <a:cs typeface="Calibri"/>
                        </a:rPr>
                        <a:t>Kapsam dışı</a:t>
                      </a:r>
                      <a:r>
                        <a:rPr sz="900" spc="-5" dirty="0">
                          <a:latin typeface="Calibri"/>
                          <a:cs typeface="Calibri"/>
                        </a:rPr>
                        <a:t> </a:t>
                      </a:r>
                      <a:r>
                        <a:rPr sz="900" spc="-10" dirty="0">
                          <a:latin typeface="Calibri"/>
                          <a:cs typeface="Calibri"/>
                        </a:rPr>
                        <a:t>olarak</a:t>
                      </a:r>
                      <a:r>
                        <a:rPr sz="900" spc="-5" dirty="0">
                          <a:latin typeface="Calibri"/>
                          <a:cs typeface="Calibri"/>
                        </a:rPr>
                        <a:t> </a:t>
                      </a:r>
                      <a:r>
                        <a:rPr sz="900" dirty="0">
                          <a:latin typeface="Calibri"/>
                          <a:cs typeface="Calibri"/>
                        </a:rPr>
                        <a:t>beyan</a:t>
                      </a:r>
                      <a:r>
                        <a:rPr sz="900" spc="10" dirty="0">
                          <a:latin typeface="Calibri"/>
                          <a:cs typeface="Calibri"/>
                        </a:rPr>
                        <a:t> </a:t>
                      </a:r>
                      <a:r>
                        <a:rPr sz="900" spc="-10" dirty="0">
                          <a:latin typeface="Calibri"/>
                          <a:cs typeface="Calibri"/>
                        </a:rPr>
                        <a:t>edilen</a:t>
                      </a:r>
                      <a:r>
                        <a:rPr sz="900" spc="500" dirty="0">
                          <a:latin typeface="Calibri"/>
                          <a:cs typeface="Calibri"/>
                        </a:rPr>
                        <a:t> </a:t>
                      </a:r>
                      <a:r>
                        <a:rPr sz="900" spc="-10" dirty="0">
                          <a:latin typeface="Calibri"/>
                          <a:cs typeface="Calibri"/>
                        </a:rPr>
                        <a:t>ürünlerin,</a:t>
                      </a:r>
                      <a:r>
                        <a:rPr sz="900" spc="15" dirty="0">
                          <a:latin typeface="Calibri"/>
                          <a:cs typeface="Calibri"/>
                        </a:rPr>
                        <a:t> </a:t>
                      </a:r>
                      <a:r>
                        <a:rPr sz="900" dirty="0">
                          <a:latin typeface="Calibri"/>
                          <a:cs typeface="Calibri"/>
                        </a:rPr>
                        <a:t>gümrük</a:t>
                      </a:r>
                      <a:r>
                        <a:rPr sz="900" spc="10" dirty="0">
                          <a:latin typeface="Calibri"/>
                          <a:cs typeface="Calibri"/>
                        </a:rPr>
                        <a:t> </a:t>
                      </a:r>
                      <a:r>
                        <a:rPr sz="900" spc="-10" dirty="0">
                          <a:latin typeface="Calibri"/>
                          <a:cs typeface="Calibri"/>
                        </a:rPr>
                        <a:t>gözetiminde</a:t>
                      </a:r>
                      <a:r>
                        <a:rPr sz="900" spc="10" dirty="0">
                          <a:latin typeface="Calibri"/>
                          <a:cs typeface="Calibri"/>
                        </a:rPr>
                        <a:t> </a:t>
                      </a:r>
                      <a:r>
                        <a:rPr sz="900" spc="-10" dirty="0">
                          <a:latin typeface="Calibri"/>
                          <a:cs typeface="Calibri"/>
                        </a:rPr>
                        <a:t>bulunması</a:t>
                      </a:r>
                      <a:r>
                        <a:rPr sz="900" spc="5" dirty="0">
                          <a:latin typeface="Calibri"/>
                          <a:cs typeface="Calibri"/>
                        </a:rPr>
                        <a:t> </a:t>
                      </a:r>
                      <a:r>
                        <a:rPr sz="900" spc="-10" dirty="0">
                          <a:latin typeface="Calibri"/>
                          <a:cs typeface="Calibri"/>
                        </a:rPr>
                        <a:t>kaydıyla,</a:t>
                      </a:r>
                      <a:r>
                        <a:rPr sz="900" spc="20" dirty="0">
                          <a:latin typeface="Calibri"/>
                          <a:cs typeface="Calibri"/>
                        </a:rPr>
                        <a:t> </a:t>
                      </a:r>
                      <a:r>
                        <a:rPr sz="900" dirty="0">
                          <a:latin typeface="Calibri"/>
                          <a:cs typeface="Calibri"/>
                        </a:rPr>
                        <a:t>ilgili</a:t>
                      </a:r>
                      <a:r>
                        <a:rPr sz="900" spc="5" dirty="0">
                          <a:latin typeface="Calibri"/>
                          <a:cs typeface="Calibri"/>
                        </a:rPr>
                        <a:t> </a:t>
                      </a:r>
                      <a:r>
                        <a:rPr sz="900" dirty="0">
                          <a:latin typeface="Calibri"/>
                          <a:cs typeface="Calibri"/>
                        </a:rPr>
                        <a:t>gümrük</a:t>
                      </a:r>
                      <a:r>
                        <a:rPr sz="900" spc="10" dirty="0">
                          <a:latin typeface="Calibri"/>
                          <a:cs typeface="Calibri"/>
                        </a:rPr>
                        <a:t> </a:t>
                      </a:r>
                      <a:r>
                        <a:rPr sz="900" spc="-10" dirty="0">
                          <a:latin typeface="Calibri"/>
                          <a:cs typeface="Calibri"/>
                        </a:rPr>
                        <a:t>idaresince</a:t>
                      </a:r>
                      <a:r>
                        <a:rPr sz="900" spc="500" dirty="0">
                          <a:latin typeface="Calibri"/>
                          <a:cs typeface="Calibri"/>
                        </a:rPr>
                        <a:t> </a:t>
                      </a:r>
                      <a:r>
                        <a:rPr sz="900" dirty="0">
                          <a:latin typeface="Calibri"/>
                          <a:cs typeface="Calibri"/>
                        </a:rPr>
                        <a:t>denetime</a:t>
                      </a:r>
                      <a:r>
                        <a:rPr sz="900" spc="5" dirty="0">
                          <a:latin typeface="Calibri"/>
                          <a:cs typeface="Calibri"/>
                        </a:rPr>
                        <a:t> </a:t>
                      </a:r>
                      <a:r>
                        <a:rPr sz="900" spc="-10" dirty="0">
                          <a:latin typeface="Calibri"/>
                          <a:cs typeface="Calibri"/>
                        </a:rPr>
                        <a:t>yönlendirilmesi</a:t>
                      </a:r>
                      <a:r>
                        <a:rPr sz="900" spc="5" dirty="0">
                          <a:latin typeface="Calibri"/>
                          <a:cs typeface="Calibri"/>
                        </a:rPr>
                        <a:t> </a:t>
                      </a:r>
                      <a:r>
                        <a:rPr sz="900" spc="-10" dirty="0">
                          <a:latin typeface="Calibri"/>
                          <a:cs typeface="Calibri"/>
                        </a:rPr>
                        <a:t>halinde,</a:t>
                      </a:r>
                      <a:r>
                        <a:rPr sz="900" spc="10" dirty="0">
                          <a:latin typeface="Calibri"/>
                          <a:cs typeface="Calibri"/>
                        </a:rPr>
                        <a:t> </a:t>
                      </a:r>
                      <a:r>
                        <a:rPr sz="900" dirty="0">
                          <a:latin typeface="Calibri"/>
                          <a:cs typeface="Calibri"/>
                        </a:rPr>
                        <a:t>5</a:t>
                      </a:r>
                      <a:r>
                        <a:rPr sz="900" spc="10" dirty="0">
                          <a:latin typeface="Calibri"/>
                          <a:cs typeface="Calibri"/>
                        </a:rPr>
                        <a:t> </a:t>
                      </a:r>
                      <a:r>
                        <a:rPr sz="900" dirty="0">
                          <a:latin typeface="Calibri"/>
                          <a:cs typeface="Calibri"/>
                        </a:rPr>
                        <a:t>inci madde</a:t>
                      </a:r>
                      <a:r>
                        <a:rPr sz="900" spc="10" dirty="0">
                          <a:latin typeface="Calibri"/>
                          <a:cs typeface="Calibri"/>
                        </a:rPr>
                        <a:t> </a:t>
                      </a:r>
                      <a:r>
                        <a:rPr sz="900" spc="-10" dirty="0">
                          <a:latin typeface="Calibri"/>
                          <a:cs typeface="Calibri"/>
                        </a:rPr>
                        <a:t>çerçevesinde</a:t>
                      </a:r>
                      <a:r>
                        <a:rPr sz="900" spc="5" dirty="0">
                          <a:latin typeface="Calibri"/>
                          <a:cs typeface="Calibri"/>
                        </a:rPr>
                        <a:t> </a:t>
                      </a:r>
                      <a:r>
                        <a:rPr sz="900" spc="-10" dirty="0">
                          <a:latin typeface="Calibri"/>
                          <a:cs typeface="Calibri"/>
                        </a:rPr>
                        <a:t>TAREKS</a:t>
                      </a:r>
                      <a:r>
                        <a:rPr sz="900" spc="500" dirty="0">
                          <a:latin typeface="Calibri"/>
                          <a:cs typeface="Calibri"/>
                        </a:rPr>
                        <a:t> </a:t>
                      </a:r>
                      <a:r>
                        <a:rPr sz="900" spc="-10" dirty="0">
                          <a:latin typeface="Calibri"/>
                          <a:cs typeface="Calibri"/>
                        </a:rPr>
                        <a:t>üzerinden</a:t>
                      </a:r>
                      <a:r>
                        <a:rPr sz="900" spc="25" dirty="0">
                          <a:latin typeface="Calibri"/>
                          <a:cs typeface="Calibri"/>
                        </a:rPr>
                        <a:t> </a:t>
                      </a:r>
                      <a:r>
                        <a:rPr sz="900" spc="-10" dirty="0">
                          <a:latin typeface="Calibri"/>
                          <a:cs typeface="Calibri"/>
                        </a:rPr>
                        <a:t>başvuru</a:t>
                      </a:r>
                      <a:r>
                        <a:rPr sz="900" spc="30" dirty="0">
                          <a:latin typeface="Calibri"/>
                          <a:cs typeface="Calibri"/>
                        </a:rPr>
                        <a:t> </a:t>
                      </a:r>
                      <a:r>
                        <a:rPr sz="900" spc="-10" dirty="0">
                          <a:latin typeface="Calibri"/>
                          <a:cs typeface="Calibri"/>
                        </a:rPr>
                        <a:t>yapılır.</a:t>
                      </a:r>
                      <a:endParaRPr sz="9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900" dirty="0">
                          <a:latin typeface="Calibri"/>
                          <a:cs typeface="Calibri"/>
                        </a:rPr>
                        <a:t>2026</a:t>
                      </a:r>
                      <a:r>
                        <a:rPr sz="900" spc="10" dirty="0">
                          <a:latin typeface="Calibri"/>
                          <a:cs typeface="Calibri"/>
                        </a:rPr>
                        <a:t> </a:t>
                      </a:r>
                      <a:r>
                        <a:rPr sz="900" spc="-10" dirty="0">
                          <a:latin typeface="Calibri"/>
                          <a:cs typeface="Calibri"/>
                        </a:rPr>
                        <a:t>Kaldırıldı.</a:t>
                      </a:r>
                      <a:endParaRPr sz="900">
                        <a:latin typeface="Calibri"/>
                        <a:cs typeface="Calibri"/>
                      </a:endParaRPr>
                    </a:p>
                    <a:p>
                      <a:pPr marL="67945">
                        <a:lnSpc>
                          <a:spcPct val="100000"/>
                        </a:lnSpc>
                        <a:spcBef>
                          <a:spcPts val="180"/>
                        </a:spcBef>
                      </a:pPr>
                      <a:r>
                        <a:rPr sz="900" dirty="0">
                          <a:latin typeface="Calibri"/>
                          <a:cs typeface="Calibri"/>
                        </a:rPr>
                        <a:t>Artık</a:t>
                      </a:r>
                      <a:r>
                        <a:rPr sz="900" spc="-25" dirty="0">
                          <a:latin typeface="Calibri"/>
                          <a:cs typeface="Calibri"/>
                        </a:rPr>
                        <a:t> </a:t>
                      </a:r>
                      <a:r>
                        <a:rPr sz="900" dirty="0">
                          <a:latin typeface="Calibri"/>
                          <a:cs typeface="Calibri"/>
                        </a:rPr>
                        <a:t>Kapsam</a:t>
                      </a:r>
                      <a:r>
                        <a:rPr sz="900" spc="-10" dirty="0">
                          <a:latin typeface="Calibri"/>
                          <a:cs typeface="Calibri"/>
                        </a:rPr>
                        <a:t> </a:t>
                      </a:r>
                      <a:r>
                        <a:rPr sz="900" dirty="0">
                          <a:latin typeface="Calibri"/>
                          <a:cs typeface="Calibri"/>
                        </a:rPr>
                        <a:t>dışı</a:t>
                      </a:r>
                      <a:r>
                        <a:rPr sz="900" spc="-25" dirty="0">
                          <a:latin typeface="Calibri"/>
                          <a:cs typeface="Calibri"/>
                        </a:rPr>
                        <a:t> </a:t>
                      </a:r>
                      <a:r>
                        <a:rPr sz="900" spc="-10" dirty="0">
                          <a:latin typeface="Calibri"/>
                          <a:cs typeface="Calibri"/>
                        </a:rPr>
                        <a:t>beyanı</a:t>
                      </a:r>
                      <a:r>
                        <a:rPr sz="900" spc="-20" dirty="0">
                          <a:latin typeface="Calibri"/>
                          <a:cs typeface="Calibri"/>
                        </a:rPr>
                        <a:t> </a:t>
                      </a:r>
                      <a:r>
                        <a:rPr sz="900" spc="-10" dirty="0">
                          <a:latin typeface="Calibri"/>
                          <a:cs typeface="Calibri"/>
                        </a:rPr>
                        <a:t>yapılamayacaktır.</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900" spc="-10" dirty="0">
                          <a:latin typeface="Calibri"/>
                          <a:cs typeface="Calibri"/>
                        </a:rPr>
                        <a:t>Çıkarıldı.</a:t>
                      </a:r>
                      <a:endParaRPr sz="9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910408">
                <a:tc>
                  <a:txBody>
                    <a:bodyPr/>
                    <a:lstStyle/>
                    <a:p>
                      <a:pPr marL="68580" marR="1351915">
                        <a:lnSpc>
                          <a:spcPct val="112500"/>
                        </a:lnSpc>
                        <a:spcBef>
                          <a:spcPts val="170"/>
                        </a:spcBef>
                      </a:pPr>
                      <a:r>
                        <a:rPr sz="900" b="1" spc="-25" dirty="0">
                          <a:solidFill>
                            <a:srgbClr val="221F1F"/>
                          </a:solidFill>
                          <a:latin typeface="Calibri"/>
                          <a:cs typeface="Calibri"/>
                        </a:rPr>
                        <a:t>Yaptırımlar</a:t>
                      </a:r>
                      <a:r>
                        <a:rPr sz="900" b="1" spc="500" dirty="0">
                          <a:solidFill>
                            <a:srgbClr val="221F1F"/>
                          </a:solidFill>
                          <a:latin typeface="Calibri"/>
                          <a:cs typeface="Calibri"/>
                        </a:rPr>
                        <a:t> </a:t>
                      </a:r>
                      <a:r>
                        <a:rPr sz="900" b="1" dirty="0">
                          <a:solidFill>
                            <a:srgbClr val="221F1F"/>
                          </a:solidFill>
                          <a:latin typeface="Calibri"/>
                          <a:cs typeface="Calibri"/>
                        </a:rPr>
                        <a:t>MADDE</a:t>
                      </a:r>
                      <a:r>
                        <a:rPr sz="900" b="1" spc="-10" dirty="0">
                          <a:solidFill>
                            <a:srgbClr val="221F1F"/>
                          </a:solidFill>
                          <a:latin typeface="Calibri"/>
                          <a:cs typeface="Calibri"/>
                        </a:rPr>
                        <a:t> </a:t>
                      </a:r>
                      <a:r>
                        <a:rPr sz="900" b="1" spc="-25" dirty="0">
                          <a:solidFill>
                            <a:srgbClr val="221F1F"/>
                          </a:solidFill>
                          <a:latin typeface="Calibri"/>
                          <a:cs typeface="Calibri"/>
                        </a:rPr>
                        <a:t>13</a:t>
                      </a:r>
                      <a:endParaRPr sz="900">
                        <a:latin typeface="Calibri"/>
                        <a:cs typeface="Calibri"/>
                      </a:endParaRPr>
                    </a:p>
                  </a:txBody>
                  <a:tcPr marL="0" marR="0" marT="195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900" dirty="0">
                          <a:latin typeface="Calibri"/>
                          <a:cs typeface="Calibri"/>
                        </a:rPr>
                        <a:t>(2) TAREKS</a:t>
                      </a:r>
                      <a:r>
                        <a:rPr sz="900" spc="10" dirty="0">
                          <a:latin typeface="Calibri"/>
                          <a:cs typeface="Calibri"/>
                        </a:rPr>
                        <a:t> </a:t>
                      </a:r>
                      <a:r>
                        <a:rPr sz="900" spc="-10" dirty="0">
                          <a:latin typeface="Calibri"/>
                          <a:cs typeface="Calibri"/>
                        </a:rPr>
                        <a:t>üzerinden</a:t>
                      </a:r>
                      <a:r>
                        <a:rPr sz="900" spc="5" dirty="0">
                          <a:latin typeface="Calibri"/>
                          <a:cs typeface="Calibri"/>
                        </a:rPr>
                        <a:t> </a:t>
                      </a:r>
                      <a:r>
                        <a:rPr sz="900" spc="-10" dirty="0">
                          <a:latin typeface="Calibri"/>
                          <a:cs typeface="Calibri"/>
                        </a:rPr>
                        <a:t>yürütülen</a:t>
                      </a:r>
                      <a:r>
                        <a:rPr sz="900" spc="5" dirty="0">
                          <a:latin typeface="Calibri"/>
                          <a:cs typeface="Calibri"/>
                        </a:rPr>
                        <a:t> </a:t>
                      </a:r>
                      <a:r>
                        <a:rPr sz="900" spc="-10" dirty="0">
                          <a:latin typeface="Calibri"/>
                          <a:cs typeface="Calibri"/>
                        </a:rPr>
                        <a:t>denetimlerde,</a:t>
                      </a:r>
                      <a:r>
                        <a:rPr sz="900" spc="10" dirty="0">
                          <a:latin typeface="Calibri"/>
                          <a:cs typeface="Calibri"/>
                        </a:rPr>
                        <a:t> </a:t>
                      </a:r>
                      <a:r>
                        <a:rPr sz="900" dirty="0">
                          <a:latin typeface="Calibri"/>
                          <a:cs typeface="Calibri"/>
                        </a:rPr>
                        <a:t>ilgili mevzuata,</a:t>
                      </a:r>
                      <a:r>
                        <a:rPr sz="900" spc="10" dirty="0">
                          <a:latin typeface="Calibri"/>
                          <a:cs typeface="Calibri"/>
                        </a:rPr>
                        <a:t> </a:t>
                      </a:r>
                      <a:r>
                        <a:rPr sz="900" dirty="0">
                          <a:latin typeface="Calibri"/>
                          <a:cs typeface="Calibri"/>
                        </a:rPr>
                        <a:t>bu</a:t>
                      </a:r>
                      <a:r>
                        <a:rPr sz="900" spc="5" dirty="0">
                          <a:latin typeface="Calibri"/>
                          <a:cs typeface="Calibri"/>
                        </a:rPr>
                        <a:t> </a:t>
                      </a:r>
                      <a:r>
                        <a:rPr sz="900" spc="-10" dirty="0">
                          <a:latin typeface="Calibri"/>
                          <a:cs typeface="Calibri"/>
                        </a:rPr>
                        <a:t>Tebliğ</a:t>
                      </a:r>
                      <a:endParaRPr sz="900" dirty="0">
                        <a:latin typeface="Calibri"/>
                        <a:cs typeface="Calibri"/>
                      </a:endParaRPr>
                    </a:p>
                    <a:p>
                      <a:pPr marL="67945" marR="238125">
                        <a:lnSpc>
                          <a:spcPct val="101800"/>
                        </a:lnSpc>
                        <a:spcBef>
                          <a:spcPts val="5"/>
                        </a:spcBef>
                      </a:pPr>
                      <a:r>
                        <a:rPr sz="900" spc="-10" dirty="0">
                          <a:latin typeface="Calibri"/>
                          <a:cs typeface="Calibri"/>
                        </a:rPr>
                        <a:t>hükümlerine</a:t>
                      </a:r>
                      <a:r>
                        <a:rPr sz="900" spc="5" dirty="0">
                          <a:latin typeface="Calibri"/>
                          <a:cs typeface="Calibri"/>
                        </a:rPr>
                        <a:t> </a:t>
                      </a:r>
                      <a:r>
                        <a:rPr sz="900" dirty="0">
                          <a:latin typeface="Calibri"/>
                          <a:cs typeface="Calibri"/>
                        </a:rPr>
                        <a:t>ve</a:t>
                      </a:r>
                      <a:r>
                        <a:rPr sz="900" spc="10" dirty="0">
                          <a:latin typeface="Calibri"/>
                          <a:cs typeface="Calibri"/>
                        </a:rPr>
                        <a:t> </a:t>
                      </a:r>
                      <a:r>
                        <a:rPr sz="900" dirty="0">
                          <a:latin typeface="Calibri"/>
                          <a:cs typeface="Calibri"/>
                        </a:rPr>
                        <a:t>bu</a:t>
                      </a:r>
                      <a:r>
                        <a:rPr sz="900" spc="10" dirty="0">
                          <a:latin typeface="Calibri"/>
                          <a:cs typeface="Calibri"/>
                        </a:rPr>
                        <a:t> </a:t>
                      </a:r>
                      <a:r>
                        <a:rPr sz="900" dirty="0">
                          <a:latin typeface="Calibri"/>
                          <a:cs typeface="Calibri"/>
                        </a:rPr>
                        <a:t>Tebliğe</a:t>
                      </a:r>
                      <a:r>
                        <a:rPr sz="900" spc="10" dirty="0">
                          <a:latin typeface="Calibri"/>
                          <a:cs typeface="Calibri"/>
                        </a:rPr>
                        <a:t> </a:t>
                      </a:r>
                      <a:r>
                        <a:rPr sz="900" spc="-10" dirty="0">
                          <a:latin typeface="Calibri"/>
                          <a:cs typeface="Calibri"/>
                        </a:rPr>
                        <a:t>ilişkin</a:t>
                      </a:r>
                      <a:r>
                        <a:rPr sz="900" spc="10" dirty="0">
                          <a:latin typeface="Calibri"/>
                          <a:cs typeface="Calibri"/>
                        </a:rPr>
                        <a:t> </a:t>
                      </a:r>
                      <a:r>
                        <a:rPr sz="900" spc="-10" dirty="0">
                          <a:latin typeface="Calibri"/>
                          <a:cs typeface="Calibri"/>
                        </a:rPr>
                        <a:t>uygulamalara</a:t>
                      </a:r>
                      <a:r>
                        <a:rPr sz="900" spc="10" dirty="0">
                          <a:latin typeface="Calibri"/>
                          <a:cs typeface="Calibri"/>
                        </a:rPr>
                        <a:t> </a:t>
                      </a:r>
                      <a:r>
                        <a:rPr sz="900" spc="-10" dirty="0">
                          <a:latin typeface="Calibri"/>
                          <a:cs typeface="Calibri"/>
                        </a:rPr>
                        <a:t>aykırı</a:t>
                      </a:r>
                      <a:r>
                        <a:rPr sz="900" spc="5" dirty="0">
                          <a:latin typeface="Calibri"/>
                          <a:cs typeface="Calibri"/>
                        </a:rPr>
                        <a:t> </a:t>
                      </a:r>
                      <a:r>
                        <a:rPr sz="900" dirty="0">
                          <a:latin typeface="Calibri"/>
                          <a:cs typeface="Calibri"/>
                        </a:rPr>
                        <a:t>hareket</a:t>
                      </a:r>
                      <a:r>
                        <a:rPr sz="900" spc="20" dirty="0">
                          <a:latin typeface="Calibri"/>
                          <a:cs typeface="Calibri"/>
                        </a:rPr>
                        <a:t> </a:t>
                      </a:r>
                      <a:r>
                        <a:rPr sz="900" spc="-20" dirty="0">
                          <a:latin typeface="Calibri"/>
                          <a:cs typeface="Calibri"/>
                        </a:rPr>
                        <a:t>eden</a:t>
                      </a:r>
                      <a:r>
                        <a:rPr sz="900" spc="500" dirty="0">
                          <a:latin typeface="Calibri"/>
                          <a:cs typeface="Calibri"/>
                        </a:rPr>
                        <a:t> </a:t>
                      </a:r>
                      <a:r>
                        <a:rPr sz="900" spc="-10" dirty="0">
                          <a:latin typeface="Calibri"/>
                          <a:cs typeface="Calibri"/>
                        </a:rPr>
                        <a:t>kullanıcının </a:t>
                      </a:r>
                      <a:r>
                        <a:rPr sz="900" dirty="0">
                          <a:latin typeface="Calibri"/>
                          <a:cs typeface="Calibri"/>
                        </a:rPr>
                        <a:t>yetkisi, </a:t>
                      </a:r>
                      <a:r>
                        <a:rPr sz="900" spc="-10" dirty="0">
                          <a:latin typeface="Calibri"/>
                          <a:cs typeface="Calibri"/>
                        </a:rPr>
                        <a:t>fiilin</a:t>
                      </a:r>
                      <a:r>
                        <a:rPr sz="900" spc="-5" dirty="0">
                          <a:latin typeface="Calibri"/>
                          <a:cs typeface="Calibri"/>
                        </a:rPr>
                        <a:t> </a:t>
                      </a:r>
                      <a:r>
                        <a:rPr sz="900" spc="-10" dirty="0">
                          <a:latin typeface="Calibri"/>
                          <a:cs typeface="Calibri"/>
                        </a:rPr>
                        <a:t>ağırlığına</a:t>
                      </a:r>
                      <a:r>
                        <a:rPr sz="900" spc="-5" dirty="0">
                          <a:latin typeface="Calibri"/>
                          <a:cs typeface="Calibri"/>
                        </a:rPr>
                        <a:t> </a:t>
                      </a:r>
                      <a:r>
                        <a:rPr sz="900" dirty="0">
                          <a:latin typeface="Calibri"/>
                          <a:cs typeface="Calibri"/>
                        </a:rPr>
                        <a:t>göre</a:t>
                      </a:r>
                      <a:r>
                        <a:rPr sz="900" spc="-10" dirty="0">
                          <a:latin typeface="Calibri"/>
                          <a:cs typeface="Calibri"/>
                        </a:rPr>
                        <a:t> </a:t>
                      </a:r>
                      <a:r>
                        <a:rPr sz="900" dirty="0">
                          <a:latin typeface="Calibri"/>
                          <a:cs typeface="Calibri"/>
                        </a:rPr>
                        <a:t>3</a:t>
                      </a:r>
                      <a:r>
                        <a:rPr sz="900" spc="175" dirty="0">
                          <a:latin typeface="Calibri"/>
                          <a:cs typeface="Calibri"/>
                        </a:rPr>
                        <a:t> </a:t>
                      </a:r>
                      <a:r>
                        <a:rPr sz="900" dirty="0">
                          <a:latin typeface="Calibri"/>
                          <a:cs typeface="Calibri"/>
                        </a:rPr>
                        <a:t>ila</a:t>
                      </a:r>
                      <a:r>
                        <a:rPr sz="900" spc="-5" dirty="0">
                          <a:latin typeface="Calibri"/>
                          <a:cs typeface="Calibri"/>
                        </a:rPr>
                        <a:t> </a:t>
                      </a:r>
                      <a:r>
                        <a:rPr sz="900" dirty="0">
                          <a:latin typeface="Calibri"/>
                          <a:cs typeface="Calibri"/>
                        </a:rPr>
                        <a:t>12</a:t>
                      </a:r>
                      <a:r>
                        <a:rPr sz="900" spc="-5" dirty="0">
                          <a:latin typeface="Calibri"/>
                          <a:cs typeface="Calibri"/>
                        </a:rPr>
                        <a:t> </a:t>
                      </a:r>
                      <a:r>
                        <a:rPr sz="900" dirty="0">
                          <a:latin typeface="Calibri"/>
                          <a:cs typeface="Calibri"/>
                        </a:rPr>
                        <a:t>ay</a:t>
                      </a:r>
                      <a:r>
                        <a:rPr sz="900" spc="-5" dirty="0">
                          <a:latin typeface="Calibri"/>
                          <a:cs typeface="Calibri"/>
                        </a:rPr>
                        <a:t> </a:t>
                      </a:r>
                      <a:r>
                        <a:rPr sz="900" dirty="0">
                          <a:latin typeface="Calibri"/>
                          <a:cs typeface="Calibri"/>
                        </a:rPr>
                        <a:t>süreyle</a:t>
                      </a:r>
                      <a:r>
                        <a:rPr sz="900" spc="160" dirty="0">
                          <a:latin typeface="Calibri"/>
                          <a:cs typeface="Calibri"/>
                        </a:rPr>
                        <a:t> </a:t>
                      </a:r>
                      <a:r>
                        <a:rPr sz="900" dirty="0">
                          <a:latin typeface="Calibri"/>
                          <a:cs typeface="Calibri"/>
                        </a:rPr>
                        <a:t>askıya</a:t>
                      </a:r>
                      <a:r>
                        <a:rPr sz="900" spc="-5" dirty="0">
                          <a:latin typeface="Calibri"/>
                          <a:cs typeface="Calibri"/>
                        </a:rPr>
                        <a:t> </a:t>
                      </a:r>
                      <a:r>
                        <a:rPr sz="900" spc="-10" dirty="0">
                          <a:latin typeface="Calibri"/>
                          <a:cs typeface="Calibri"/>
                        </a:rPr>
                        <a:t>alınır,</a:t>
                      </a:r>
                      <a:r>
                        <a:rPr sz="900" spc="500" dirty="0">
                          <a:latin typeface="Calibri"/>
                          <a:cs typeface="Calibri"/>
                        </a:rPr>
                        <a:t> </a:t>
                      </a:r>
                      <a:r>
                        <a:rPr sz="900" spc="-10" dirty="0">
                          <a:latin typeface="Calibri"/>
                          <a:cs typeface="Calibri"/>
                        </a:rPr>
                        <a:t>firmanın </a:t>
                      </a:r>
                      <a:r>
                        <a:rPr sz="900" dirty="0">
                          <a:latin typeface="Calibri"/>
                          <a:cs typeface="Calibri"/>
                        </a:rPr>
                        <a:t>denetim </a:t>
                      </a:r>
                      <a:r>
                        <a:rPr sz="900" spc="-10" dirty="0">
                          <a:latin typeface="Calibri"/>
                          <a:cs typeface="Calibri"/>
                        </a:rPr>
                        <a:t>başvuruları </a:t>
                      </a:r>
                      <a:r>
                        <a:rPr sz="900" dirty="0">
                          <a:latin typeface="Calibri"/>
                          <a:cs typeface="Calibri"/>
                        </a:rPr>
                        <a:t>6</a:t>
                      </a:r>
                      <a:r>
                        <a:rPr sz="900" spc="170" dirty="0">
                          <a:latin typeface="Calibri"/>
                          <a:cs typeface="Calibri"/>
                        </a:rPr>
                        <a:t> </a:t>
                      </a:r>
                      <a:r>
                        <a:rPr sz="900" dirty="0">
                          <a:latin typeface="Calibri"/>
                          <a:cs typeface="Calibri"/>
                        </a:rPr>
                        <a:t>ila</a:t>
                      </a:r>
                      <a:r>
                        <a:rPr sz="900" spc="-5" dirty="0">
                          <a:latin typeface="Calibri"/>
                          <a:cs typeface="Calibri"/>
                        </a:rPr>
                        <a:t> </a:t>
                      </a:r>
                      <a:r>
                        <a:rPr sz="900" dirty="0">
                          <a:latin typeface="Calibri"/>
                          <a:cs typeface="Calibri"/>
                        </a:rPr>
                        <a:t>12</a:t>
                      </a:r>
                      <a:r>
                        <a:rPr sz="900" spc="-5" dirty="0">
                          <a:latin typeface="Calibri"/>
                          <a:cs typeface="Calibri"/>
                        </a:rPr>
                        <a:t> </a:t>
                      </a:r>
                      <a:r>
                        <a:rPr sz="900" dirty="0">
                          <a:latin typeface="Calibri"/>
                          <a:cs typeface="Calibri"/>
                        </a:rPr>
                        <a:t>ay</a:t>
                      </a:r>
                      <a:r>
                        <a:rPr sz="900" spc="-5" dirty="0">
                          <a:latin typeface="Calibri"/>
                          <a:cs typeface="Calibri"/>
                        </a:rPr>
                        <a:t> </a:t>
                      </a:r>
                      <a:r>
                        <a:rPr sz="900" dirty="0">
                          <a:latin typeface="Calibri"/>
                          <a:cs typeface="Calibri"/>
                        </a:rPr>
                        <a:t>süreyle</a:t>
                      </a:r>
                      <a:r>
                        <a:rPr sz="900" spc="175" dirty="0">
                          <a:latin typeface="Calibri"/>
                          <a:cs typeface="Calibri"/>
                        </a:rPr>
                        <a:t> </a:t>
                      </a:r>
                      <a:r>
                        <a:rPr sz="900" spc="-10" dirty="0">
                          <a:latin typeface="Calibri"/>
                          <a:cs typeface="Calibri"/>
                        </a:rPr>
                        <a:t>fiili denetime</a:t>
                      </a:r>
                      <a:r>
                        <a:rPr sz="900" spc="500" dirty="0">
                          <a:latin typeface="Calibri"/>
                          <a:cs typeface="Calibri"/>
                        </a:rPr>
                        <a:t> </a:t>
                      </a:r>
                      <a:r>
                        <a:rPr sz="900" spc="-10" dirty="0">
                          <a:latin typeface="Calibri"/>
                          <a:cs typeface="Calibri"/>
                        </a:rPr>
                        <a:t>yönlendirilir.</a:t>
                      </a:r>
                      <a:r>
                        <a:rPr sz="900" spc="25" dirty="0">
                          <a:latin typeface="Calibri"/>
                          <a:cs typeface="Calibri"/>
                        </a:rPr>
                        <a:t> </a:t>
                      </a:r>
                      <a:r>
                        <a:rPr sz="900" dirty="0">
                          <a:latin typeface="Calibri"/>
                          <a:cs typeface="Calibri"/>
                        </a:rPr>
                        <a:t>Bu</a:t>
                      </a:r>
                      <a:r>
                        <a:rPr sz="900" spc="25" dirty="0">
                          <a:latin typeface="Calibri"/>
                          <a:cs typeface="Calibri"/>
                        </a:rPr>
                        <a:t> </a:t>
                      </a:r>
                      <a:r>
                        <a:rPr sz="900" spc="-10" dirty="0">
                          <a:latin typeface="Calibri"/>
                          <a:cs typeface="Calibri"/>
                        </a:rPr>
                        <a:t>yaptırımlar</a:t>
                      </a:r>
                      <a:r>
                        <a:rPr sz="900" spc="15" dirty="0">
                          <a:latin typeface="Calibri"/>
                          <a:cs typeface="Calibri"/>
                        </a:rPr>
                        <a:t> </a:t>
                      </a:r>
                      <a:r>
                        <a:rPr sz="900" spc="-10" dirty="0">
                          <a:latin typeface="Calibri"/>
                          <a:cs typeface="Calibri"/>
                        </a:rPr>
                        <a:t>uygulanırken</a:t>
                      </a:r>
                      <a:r>
                        <a:rPr sz="900" spc="20" dirty="0">
                          <a:latin typeface="Calibri"/>
                          <a:cs typeface="Calibri"/>
                        </a:rPr>
                        <a:t> </a:t>
                      </a:r>
                      <a:r>
                        <a:rPr sz="900" spc="-10" dirty="0">
                          <a:latin typeface="Calibri"/>
                          <a:cs typeface="Calibri"/>
                        </a:rPr>
                        <a:t>belirlenen</a:t>
                      </a:r>
                      <a:r>
                        <a:rPr sz="900" spc="25" dirty="0">
                          <a:latin typeface="Calibri"/>
                          <a:cs typeface="Calibri"/>
                        </a:rPr>
                        <a:t> </a:t>
                      </a:r>
                      <a:r>
                        <a:rPr sz="900" dirty="0">
                          <a:latin typeface="Calibri"/>
                          <a:cs typeface="Calibri"/>
                        </a:rPr>
                        <a:t>süreler</a:t>
                      </a:r>
                      <a:r>
                        <a:rPr sz="900" spc="15" dirty="0">
                          <a:latin typeface="Calibri"/>
                          <a:cs typeface="Calibri"/>
                        </a:rPr>
                        <a:t> </a:t>
                      </a:r>
                      <a:r>
                        <a:rPr sz="900" dirty="0">
                          <a:latin typeface="Calibri"/>
                          <a:cs typeface="Calibri"/>
                        </a:rPr>
                        <a:t>ve</a:t>
                      </a:r>
                      <a:r>
                        <a:rPr sz="900" spc="20" dirty="0">
                          <a:latin typeface="Calibri"/>
                          <a:cs typeface="Calibri"/>
                        </a:rPr>
                        <a:t> </a:t>
                      </a:r>
                      <a:r>
                        <a:rPr sz="900" spc="-10" dirty="0">
                          <a:latin typeface="Calibri"/>
                          <a:cs typeface="Calibri"/>
                        </a:rPr>
                        <a:t>denetim</a:t>
                      </a:r>
                      <a:r>
                        <a:rPr sz="900" spc="500" dirty="0">
                          <a:latin typeface="Calibri"/>
                          <a:cs typeface="Calibri"/>
                        </a:rPr>
                        <a:t> </a:t>
                      </a:r>
                      <a:r>
                        <a:rPr sz="900" spc="-10" dirty="0">
                          <a:latin typeface="Calibri"/>
                          <a:cs typeface="Calibri"/>
                        </a:rPr>
                        <a:t>oranları, </a:t>
                      </a:r>
                      <a:r>
                        <a:rPr sz="900" dirty="0">
                          <a:latin typeface="Calibri"/>
                          <a:cs typeface="Calibri"/>
                        </a:rPr>
                        <a:t>firmanın</a:t>
                      </a:r>
                      <a:r>
                        <a:rPr sz="900" spc="-10" dirty="0">
                          <a:latin typeface="Calibri"/>
                          <a:cs typeface="Calibri"/>
                        </a:rPr>
                        <a:t> başvuru</a:t>
                      </a:r>
                      <a:r>
                        <a:rPr sz="900" spc="-15" dirty="0">
                          <a:latin typeface="Calibri"/>
                          <a:cs typeface="Calibri"/>
                        </a:rPr>
                        <a:t> </a:t>
                      </a:r>
                      <a:r>
                        <a:rPr sz="900" dirty="0">
                          <a:latin typeface="Calibri"/>
                          <a:cs typeface="Calibri"/>
                        </a:rPr>
                        <a:t>sıklığı,</a:t>
                      </a:r>
                      <a:r>
                        <a:rPr sz="900" spc="-5" dirty="0">
                          <a:latin typeface="Calibri"/>
                          <a:cs typeface="Calibri"/>
                        </a:rPr>
                        <a:t> </a:t>
                      </a:r>
                      <a:r>
                        <a:rPr sz="900" dirty="0">
                          <a:latin typeface="Calibri"/>
                          <a:cs typeface="Calibri"/>
                        </a:rPr>
                        <a:t>varsa</a:t>
                      </a:r>
                      <a:r>
                        <a:rPr sz="900" spc="-10" dirty="0">
                          <a:latin typeface="Calibri"/>
                          <a:cs typeface="Calibri"/>
                        </a:rPr>
                        <a:t> </a:t>
                      </a:r>
                      <a:r>
                        <a:rPr sz="900" dirty="0">
                          <a:latin typeface="Calibri"/>
                          <a:cs typeface="Calibri"/>
                        </a:rPr>
                        <a:t>önceki</a:t>
                      </a:r>
                      <a:r>
                        <a:rPr sz="900" spc="-5" dirty="0">
                          <a:latin typeface="Calibri"/>
                          <a:cs typeface="Calibri"/>
                        </a:rPr>
                        <a:t> </a:t>
                      </a:r>
                      <a:r>
                        <a:rPr sz="900" spc="-10" dirty="0">
                          <a:latin typeface="Calibri"/>
                          <a:cs typeface="Calibri"/>
                        </a:rPr>
                        <a:t>ihlalleri</a:t>
                      </a:r>
                      <a:r>
                        <a:rPr sz="900" spc="-15" dirty="0">
                          <a:latin typeface="Calibri"/>
                          <a:cs typeface="Calibri"/>
                        </a:rPr>
                        <a:t> </a:t>
                      </a:r>
                      <a:r>
                        <a:rPr sz="900" dirty="0">
                          <a:latin typeface="Calibri"/>
                          <a:cs typeface="Calibri"/>
                        </a:rPr>
                        <a:t>ve/veya</a:t>
                      </a:r>
                      <a:r>
                        <a:rPr sz="900" spc="-10" dirty="0">
                          <a:latin typeface="Calibri"/>
                          <a:cs typeface="Calibri"/>
                        </a:rPr>
                        <a:t> ürünün</a:t>
                      </a:r>
                      <a:r>
                        <a:rPr sz="900" spc="500" dirty="0">
                          <a:latin typeface="Calibri"/>
                          <a:cs typeface="Calibri"/>
                        </a:rPr>
                        <a:t> </a:t>
                      </a:r>
                      <a:r>
                        <a:rPr sz="900" spc="-10" dirty="0">
                          <a:latin typeface="Calibri"/>
                          <a:cs typeface="Calibri"/>
                        </a:rPr>
                        <a:t>niteliği</a:t>
                      </a:r>
                      <a:r>
                        <a:rPr sz="900" spc="-15" dirty="0">
                          <a:latin typeface="Calibri"/>
                          <a:cs typeface="Calibri"/>
                        </a:rPr>
                        <a:t> </a:t>
                      </a:r>
                      <a:r>
                        <a:rPr sz="900" dirty="0">
                          <a:latin typeface="Calibri"/>
                          <a:cs typeface="Calibri"/>
                        </a:rPr>
                        <a:t>gibi</a:t>
                      </a:r>
                      <a:r>
                        <a:rPr sz="900" spc="-15" dirty="0">
                          <a:latin typeface="Calibri"/>
                          <a:cs typeface="Calibri"/>
                        </a:rPr>
                        <a:t> </a:t>
                      </a:r>
                      <a:r>
                        <a:rPr sz="900" spc="-10" dirty="0">
                          <a:latin typeface="Calibri"/>
                          <a:cs typeface="Calibri"/>
                        </a:rPr>
                        <a:t>hususlar</a:t>
                      </a:r>
                      <a:r>
                        <a:rPr sz="900" spc="-15" dirty="0">
                          <a:latin typeface="Calibri"/>
                          <a:cs typeface="Calibri"/>
                        </a:rPr>
                        <a:t> </a:t>
                      </a:r>
                      <a:r>
                        <a:rPr sz="900" dirty="0">
                          <a:latin typeface="Calibri"/>
                          <a:cs typeface="Calibri"/>
                        </a:rPr>
                        <a:t>dikkate alınarak </a:t>
                      </a:r>
                      <a:r>
                        <a:rPr sz="900" spc="-10" dirty="0">
                          <a:latin typeface="Calibri"/>
                          <a:cs typeface="Calibri"/>
                        </a:rPr>
                        <a:t>belirlenir.</a:t>
                      </a:r>
                      <a:endParaRPr sz="9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900" dirty="0">
                          <a:latin typeface="Calibri"/>
                          <a:cs typeface="Calibri"/>
                        </a:rPr>
                        <a:t>(2) TAREKS</a:t>
                      </a:r>
                      <a:r>
                        <a:rPr sz="900" spc="10" dirty="0">
                          <a:latin typeface="Calibri"/>
                          <a:cs typeface="Calibri"/>
                        </a:rPr>
                        <a:t> </a:t>
                      </a:r>
                      <a:r>
                        <a:rPr sz="900" spc="-10" dirty="0">
                          <a:latin typeface="Calibri"/>
                          <a:cs typeface="Calibri"/>
                        </a:rPr>
                        <a:t>üzerinden</a:t>
                      </a:r>
                      <a:r>
                        <a:rPr sz="900" spc="5" dirty="0">
                          <a:latin typeface="Calibri"/>
                          <a:cs typeface="Calibri"/>
                        </a:rPr>
                        <a:t> </a:t>
                      </a:r>
                      <a:r>
                        <a:rPr sz="900" spc="-10" dirty="0">
                          <a:latin typeface="Calibri"/>
                          <a:cs typeface="Calibri"/>
                        </a:rPr>
                        <a:t>yürütülen</a:t>
                      </a:r>
                      <a:r>
                        <a:rPr sz="900" spc="5" dirty="0">
                          <a:latin typeface="Calibri"/>
                          <a:cs typeface="Calibri"/>
                        </a:rPr>
                        <a:t> </a:t>
                      </a:r>
                      <a:r>
                        <a:rPr sz="900" spc="-10" dirty="0">
                          <a:latin typeface="Calibri"/>
                          <a:cs typeface="Calibri"/>
                        </a:rPr>
                        <a:t>denetimlerde,</a:t>
                      </a:r>
                      <a:r>
                        <a:rPr sz="900" spc="10" dirty="0">
                          <a:latin typeface="Calibri"/>
                          <a:cs typeface="Calibri"/>
                        </a:rPr>
                        <a:t> </a:t>
                      </a:r>
                      <a:r>
                        <a:rPr sz="900" dirty="0">
                          <a:latin typeface="Calibri"/>
                          <a:cs typeface="Calibri"/>
                        </a:rPr>
                        <a:t>ilgili mevzuata,</a:t>
                      </a:r>
                      <a:r>
                        <a:rPr sz="900" spc="10" dirty="0">
                          <a:latin typeface="Calibri"/>
                          <a:cs typeface="Calibri"/>
                        </a:rPr>
                        <a:t> </a:t>
                      </a:r>
                      <a:r>
                        <a:rPr sz="900" dirty="0">
                          <a:latin typeface="Calibri"/>
                          <a:cs typeface="Calibri"/>
                        </a:rPr>
                        <a:t>bu</a:t>
                      </a:r>
                      <a:r>
                        <a:rPr sz="900" spc="5" dirty="0">
                          <a:latin typeface="Calibri"/>
                          <a:cs typeface="Calibri"/>
                        </a:rPr>
                        <a:t> </a:t>
                      </a:r>
                      <a:r>
                        <a:rPr sz="900" spc="-10" dirty="0">
                          <a:latin typeface="Calibri"/>
                          <a:cs typeface="Calibri"/>
                        </a:rPr>
                        <a:t>Tebliğ</a:t>
                      </a:r>
                      <a:endParaRPr sz="900" dirty="0">
                        <a:latin typeface="Calibri"/>
                        <a:cs typeface="Calibri"/>
                      </a:endParaRPr>
                    </a:p>
                    <a:p>
                      <a:pPr marL="67945" marR="251460">
                        <a:lnSpc>
                          <a:spcPct val="101600"/>
                        </a:lnSpc>
                        <a:spcBef>
                          <a:spcPts val="5"/>
                        </a:spcBef>
                      </a:pPr>
                      <a:r>
                        <a:rPr sz="900" spc="-10" dirty="0">
                          <a:latin typeface="Calibri"/>
                          <a:cs typeface="Calibri"/>
                        </a:rPr>
                        <a:t>hükümlerine</a:t>
                      </a:r>
                      <a:r>
                        <a:rPr sz="900" spc="5" dirty="0">
                          <a:latin typeface="Calibri"/>
                          <a:cs typeface="Calibri"/>
                        </a:rPr>
                        <a:t> </a:t>
                      </a:r>
                      <a:r>
                        <a:rPr sz="900" dirty="0">
                          <a:latin typeface="Calibri"/>
                          <a:cs typeface="Calibri"/>
                        </a:rPr>
                        <a:t>ve</a:t>
                      </a:r>
                      <a:r>
                        <a:rPr sz="900" spc="5" dirty="0">
                          <a:latin typeface="Calibri"/>
                          <a:cs typeface="Calibri"/>
                        </a:rPr>
                        <a:t> </a:t>
                      </a:r>
                      <a:r>
                        <a:rPr sz="900" dirty="0">
                          <a:latin typeface="Calibri"/>
                          <a:cs typeface="Calibri"/>
                        </a:rPr>
                        <a:t>bu</a:t>
                      </a:r>
                      <a:r>
                        <a:rPr sz="900" spc="5" dirty="0">
                          <a:latin typeface="Calibri"/>
                          <a:cs typeface="Calibri"/>
                        </a:rPr>
                        <a:t> </a:t>
                      </a:r>
                      <a:r>
                        <a:rPr sz="900" dirty="0">
                          <a:latin typeface="Calibri"/>
                          <a:cs typeface="Calibri"/>
                        </a:rPr>
                        <a:t>Tebliğe</a:t>
                      </a:r>
                      <a:r>
                        <a:rPr sz="900" spc="5" dirty="0">
                          <a:latin typeface="Calibri"/>
                          <a:cs typeface="Calibri"/>
                        </a:rPr>
                        <a:t> </a:t>
                      </a:r>
                      <a:r>
                        <a:rPr sz="900" spc="-10" dirty="0">
                          <a:latin typeface="Calibri"/>
                          <a:cs typeface="Calibri"/>
                        </a:rPr>
                        <a:t>ilişkin</a:t>
                      </a:r>
                      <a:r>
                        <a:rPr sz="900" spc="5" dirty="0">
                          <a:latin typeface="Calibri"/>
                          <a:cs typeface="Calibri"/>
                        </a:rPr>
                        <a:t> </a:t>
                      </a:r>
                      <a:r>
                        <a:rPr sz="900" spc="-10" dirty="0">
                          <a:latin typeface="Calibri"/>
                          <a:cs typeface="Calibri"/>
                        </a:rPr>
                        <a:t>uygulamalara</a:t>
                      </a:r>
                      <a:r>
                        <a:rPr sz="900" spc="5" dirty="0">
                          <a:latin typeface="Calibri"/>
                          <a:cs typeface="Calibri"/>
                        </a:rPr>
                        <a:t> </a:t>
                      </a:r>
                      <a:r>
                        <a:rPr sz="900" spc="-10" dirty="0">
                          <a:latin typeface="Calibri"/>
                          <a:cs typeface="Calibri"/>
                        </a:rPr>
                        <a:t>aykırı</a:t>
                      </a:r>
                      <a:r>
                        <a:rPr sz="900" spc="-5" dirty="0">
                          <a:latin typeface="Calibri"/>
                          <a:cs typeface="Calibri"/>
                        </a:rPr>
                        <a:t> </a:t>
                      </a:r>
                      <a:r>
                        <a:rPr sz="900" dirty="0">
                          <a:latin typeface="Calibri"/>
                          <a:cs typeface="Calibri"/>
                        </a:rPr>
                        <a:t>hareket</a:t>
                      </a:r>
                      <a:r>
                        <a:rPr sz="900" spc="20" dirty="0">
                          <a:latin typeface="Calibri"/>
                          <a:cs typeface="Calibri"/>
                        </a:rPr>
                        <a:t> </a:t>
                      </a:r>
                      <a:r>
                        <a:rPr sz="900" dirty="0">
                          <a:latin typeface="Calibri"/>
                          <a:cs typeface="Calibri"/>
                        </a:rPr>
                        <a:t>eden</a:t>
                      </a:r>
                      <a:r>
                        <a:rPr sz="900" spc="5" dirty="0">
                          <a:latin typeface="Calibri"/>
                          <a:cs typeface="Calibri"/>
                        </a:rPr>
                        <a:t> </a:t>
                      </a:r>
                      <a:r>
                        <a:rPr sz="900" spc="-20" dirty="0">
                          <a:latin typeface="Calibri"/>
                          <a:cs typeface="Calibri"/>
                        </a:rPr>
                        <a:t>firma</a:t>
                      </a:r>
                      <a:r>
                        <a:rPr sz="900" spc="500" dirty="0">
                          <a:latin typeface="Calibri"/>
                          <a:cs typeface="Calibri"/>
                        </a:rPr>
                        <a:t> </a:t>
                      </a:r>
                      <a:r>
                        <a:rPr sz="900" spc="-10" dirty="0">
                          <a:latin typeface="Calibri"/>
                          <a:cs typeface="Calibri"/>
                        </a:rPr>
                        <a:t>kullanıcısının </a:t>
                      </a:r>
                      <a:r>
                        <a:rPr sz="900" dirty="0">
                          <a:latin typeface="Calibri"/>
                          <a:cs typeface="Calibri"/>
                        </a:rPr>
                        <a:t>yetkisi,</a:t>
                      </a:r>
                      <a:r>
                        <a:rPr sz="900" spc="-15" dirty="0">
                          <a:latin typeface="Calibri"/>
                          <a:cs typeface="Calibri"/>
                        </a:rPr>
                        <a:t> </a:t>
                      </a:r>
                      <a:r>
                        <a:rPr sz="900" dirty="0">
                          <a:latin typeface="Calibri"/>
                          <a:cs typeface="Calibri"/>
                        </a:rPr>
                        <a:t>fiilin</a:t>
                      </a:r>
                      <a:r>
                        <a:rPr sz="900" spc="-5" dirty="0">
                          <a:latin typeface="Calibri"/>
                          <a:cs typeface="Calibri"/>
                        </a:rPr>
                        <a:t> </a:t>
                      </a:r>
                      <a:r>
                        <a:rPr sz="900" spc="-10" dirty="0">
                          <a:latin typeface="Calibri"/>
                          <a:cs typeface="Calibri"/>
                        </a:rPr>
                        <a:t>ağır-</a:t>
                      </a:r>
                      <a:r>
                        <a:rPr sz="900" dirty="0">
                          <a:latin typeface="Calibri"/>
                          <a:cs typeface="Calibri"/>
                        </a:rPr>
                        <a:t>lığına</a:t>
                      </a:r>
                      <a:r>
                        <a:rPr sz="900" spc="-20" dirty="0">
                          <a:latin typeface="Calibri"/>
                          <a:cs typeface="Calibri"/>
                        </a:rPr>
                        <a:t> </a:t>
                      </a:r>
                      <a:r>
                        <a:rPr sz="900" dirty="0">
                          <a:latin typeface="Calibri"/>
                          <a:cs typeface="Calibri"/>
                        </a:rPr>
                        <a:t>göre</a:t>
                      </a:r>
                      <a:r>
                        <a:rPr sz="900" spc="-20" dirty="0">
                          <a:latin typeface="Calibri"/>
                          <a:cs typeface="Calibri"/>
                        </a:rPr>
                        <a:t> </a:t>
                      </a:r>
                      <a:r>
                        <a:rPr sz="900" dirty="0">
                          <a:latin typeface="Calibri"/>
                          <a:cs typeface="Calibri"/>
                        </a:rPr>
                        <a:t>1</a:t>
                      </a:r>
                      <a:r>
                        <a:rPr sz="900" spc="-20" dirty="0">
                          <a:latin typeface="Calibri"/>
                          <a:cs typeface="Calibri"/>
                        </a:rPr>
                        <a:t> </a:t>
                      </a:r>
                      <a:r>
                        <a:rPr sz="900" dirty="0">
                          <a:latin typeface="Calibri"/>
                          <a:cs typeface="Calibri"/>
                        </a:rPr>
                        <a:t>ila</a:t>
                      </a:r>
                      <a:r>
                        <a:rPr sz="900" spc="-20" dirty="0">
                          <a:latin typeface="Calibri"/>
                          <a:cs typeface="Calibri"/>
                        </a:rPr>
                        <a:t> </a:t>
                      </a:r>
                      <a:r>
                        <a:rPr sz="900" dirty="0">
                          <a:latin typeface="Calibri"/>
                          <a:cs typeface="Calibri"/>
                        </a:rPr>
                        <a:t>12</a:t>
                      </a:r>
                      <a:r>
                        <a:rPr sz="900" spc="-15" dirty="0">
                          <a:latin typeface="Calibri"/>
                          <a:cs typeface="Calibri"/>
                        </a:rPr>
                        <a:t> </a:t>
                      </a:r>
                      <a:r>
                        <a:rPr sz="900" dirty="0">
                          <a:latin typeface="Calibri"/>
                          <a:cs typeface="Calibri"/>
                        </a:rPr>
                        <a:t>ay</a:t>
                      </a:r>
                      <a:r>
                        <a:rPr sz="900" spc="-20" dirty="0">
                          <a:latin typeface="Calibri"/>
                          <a:cs typeface="Calibri"/>
                        </a:rPr>
                        <a:t> </a:t>
                      </a:r>
                      <a:r>
                        <a:rPr sz="900" dirty="0">
                          <a:latin typeface="Calibri"/>
                          <a:cs typeface="Calibri"/>
                        </a:rPr>
                        <a:t>süreyle</a:t>
                      </a:r>
                      <a:r>
                        <a:rPr sz="900" spc="-15" dirty="0">
                          <a:latin typeface="Calibri"/>
                          <a:cs typeface="Calibri"/>
                        </a:rPr>
                        <a:t> </a:t>
                      </a:r>
                      <a:r>
                        <a:rPr sz="900" dirty="0">
                          <a:latin typeface="Calibri"/>
                          <a:cs typeface="Calibri"/>
                        </a:rPr>
                        <a:t>askıya</a:t>
                      </a:r>
                      <a:r>
                        <a:rPr sz="900" spc="-20" dirty="0">
                          <a:latin typeface="Calibri"/>
                          <a:cs typeface="Calibri"/>
                        </a:rPr>
                        <a:t> </a:t>
                      </a:r>
                      <a:r>
                        <a:rPr sz="900" dirty="0">
                          <a:latin typeface="Calibri"/>
                          <a:cs typeface="Calibri"/>
                        </a:rPr>
                        <a:t>alınır,</a:t>
                      </a:r>
                      <a:r>
                        <a:rPr sz="900" spc="-10" dirty="0">
                          <a:latin typeface="Calibri"/>
                          <a:cs typeface="Calibri"/>
                        </a:rPr>
                        <a:t> firmanın</a:t>
                      </a:r>
                      <a:r>
                        <a:rPr sz="900" spc="500" dirty="0">
                          <a:latin typeface="Calibri"/>
                          <a:cs typeface="Calibri"/>
                        </a:rPr>
                        <a:t> </a:t>
                      </a:r>
                      <a:r>
                        <a:rPr sz="900" spc="-10" dirty="0">
                          <a:latin typeface="Calibri"/>
                          <a:cs typeface="Calibri"/>
                        </a:rPr>
                        <a:t>denetim</a:t>
                      </a:r>
                      <a:r>
                        <a:rPr sz="900" spc="10" dirty="0">
                          <a:latin typeface="Calibri"/>
                          <a:cs typeface="Calibri"/>
                        </a:rPr>
                        <a:t> </a:t>
                      </a:r>
                      <a:r>
                        <a:rPr sz="900" spc="-10" dirty="0">
                          <a:latin typeface="Calibri"/>
                          <a:cs typeface="Calibri"/>
                        </a:rPr>
                        <a:t>başvuruları</a:t>
                      </a:r>
                      <a:r>
                        <a:rPr sz="900" dirty="0">
                          <a:latin typeface="Calibri"/>
                          <a:cs typeface="Calibri"/>
                        </a:rPr>
                        <a:t> 1</a:t>
                      </a:r>
                      <a:r>
                        <a:rPr sz="900" spc="5" dirty="0">
                          <a:latin typeface="Calibri"/>
                          <a:cs typeface="Calibri"/>
                        </a:rPr>
                        <a:t> </a:t>
                      </a:r>
                      <a:r>
                        <a:rPr sz="900" dirty="0">
                          <a:latin typeface="Calibri"/>
                          <a:cs typeface="Calibri"/>
                        </a:rPr>
                        <a:t>ila</a:t>
                      </a:r>
                      <a:r>
                        <a:rPr sz="900" spc="10" dirty="0">
                          <a:latin typeface="Calibri"/>
                          <a:cs typeface="Calibri"/>
                        </a:rPr>
                        <a:t> </a:t>
                      </a:r>
                      <a:r>
                        <a:rPr sz="900" dirty="0">
                          <a:latin typeface="Calibri"/>
                          <a:cs typeface="Calibri"/>
                        </a:rPr>
                        <a:t>12</a:t>
                      </a:r>
                      <a:r>
                        <a:rPr sz="900" spc="5" dirty="0">
                          <a:latin typeface="Calibri"/>
                          <a:cs typeface="Calibri"/>
                        </a:rPr>
                        <a:t> </a:t>
                      </a:r>
                      <a:r>
                        <a:rPr sz="900" dirty="0">
                          <a:latin typeface="Calibri"/>
                          <a:cs typeface="Calibri"/>
                        </a:rPr>
                        <a:t>ay</a:t>
                      </a:r>
                      <a:r>
                        <a:rPr sz="900" spc="5" dirty="0">
                          <a:latin typeface="Calibri"/>
                          <a:cs typeface="Calibri"/>
                        </a:rPr>
                        <a:t> </a:t>
                      </a:r>
                      <a:r>
                        <a:rPr sz="900" dirty="0">
                          <a:latin typeface="Calibri"/>
                          <a:cs typeface="Calibri"/>
                        </a:rPr>
                        <a:t>süreyle</a:t>
                      </a:r>
                      <a:r>
                        <a:rPr sz="900" spc="5" dirty="0">
                          <a:latin typeface="Calibri"/>
                          <a:cs typeface="Calibri"/>
                        </a:rPr>
                        <a:t> </a:t>
                      </a:r>
                      <a:r>
                        <a:rPr sz="900" spc="-10" dirty="0">
                          <a:latin typeface="Calibri"/>
                          <a:cs typeface="Calibri"/>
                        </a:rPr>
                        <a:t>fiili</a:t>
                      </a:r>
                      <a:r>
                        <a:rPr sz="900" dirty="0">
                          <a:latin typeface="Calibri"/>
                          <a:cs typeface="Calibri"/>
                        </a:rPr>
                        <a:t> </a:t>
                      </a:r>
                      <a:r>
                        <a:rPr sz="900" spc="-10" dirty="0">
                          <a:latin typeface="Calibri"/>
                          <a:cs typeface="Calibri"/>
                        </a:rPr>
                        <a:t>denetime</a:t>
                      </a:r>
                      <a:r>
                        <a:rPr sz="900" dirty="0">
                          <a:latin typeface="Calibri"/>
                          <a:cs typeface="Calibri"/>
                        </a:rPr>
                        <a:t> </a:t>
                      </a:r>
                      <a:r>
                        <a:rPr sz="900" spc="-10" dirty="0">
                          <a:latin typeface="Calibri"/>
                          <a:cs typeface="Calibri"/>
                        </a:rPr>
                        <a:t>yönlendirilir.</a:t>
                      </a:r>
                      <a:r>
                        <a:rPr sz="900" spc="10" dirty="0">
                          <a:latin typeface="Calibri"/>
                          <a:cs typeface="Calibri"/>
                        </a:rPr>
                        <a:t> </a:t>
                      </a:r>
                      <a:r>
                        <a:rPr sz="900" dirty="0">
                          <a:latin typeface="Calibri"/>
                          <a:cs typeface="Calibri"/>
                        </a:rPr>
                        <a:t>Bu</a:t>
                      </a:r>
                      <a:r>
                        <a:rPr sz="900" spc="10" dirty="0">
                          <a:latin typeface="Calibri"/>
                          <a:cs typeface="Calibri"/>
                        </a:rPr>
                        <a:t> </a:t>
                      </a:r>
                      <a:r>
                        <a:rPr sz="900" spc="-10" dirty="0">
                          <a:latin typeface="Calibri"/>
                          <a:cs typeface="Calibri"/>
                        </a:rPr>
                        <a:t>yaptırımlar</a:t>
                      </a:r>
                      <a:r>
                        <a:rPr sz="900" spc="500" dirty="0">
                          <a:latin typeface="Calibri"/>
                          <a:cs typeface="Calibri"/>
                        </a:rPr>
                        <a:t> </a:t>
                      </a:r>
                      <a:r>
                        <a:rPr sz="900" spc="-10" dirty="0">
                          <a:latin typeface="Calibri"/>
                          <a:cs typeface="Calibri"/>
                        </a:rPr>
                        <a:t>uygulanırken</a:t>
                      </a:r>
                      <a:r>
                        <a:rPr sz="900" spc="-5" dirty="0">
                          <a:latin typeface="Calibri"/>
                          <a:cs typeface="Calibri"/>
                        </a:rPr>
                        <a:t> </a:t>
                      </a:r>
                      <a:r>
                        <a:rPr sz="900" spc="-10" dirty="0">
                          <a:latin typeface="Calibri"/>
                          <a:cs typeface="Calibri"/>
                        </a:rPr>
                        <a:t>belirlenen</a:t>
                      </a:r>
                      <a:r>
                        <a:rPr sz="900" dirty="0">
                          <a:latin typeface="Calibri"/>
                          <a:cs typeface="Calibri"/>
                        </a:rPr>
                        <a:t> süreler</a:t>
                      </a:r>
                      <a:r>
                        <a:rPr sz="900" spc="-10" dirty="0">
                          <a:latin typeface="Calibri"/>
                          <a:cs typeface="Calibri"/>
                        </a:rPr>
                        <a:t> </a:t>
                      </a:r>
                      <a:r>
                        <a:rPr sz="900" dirty="0">
                          <a:latin typeface="Calibri"/>
                          <a:cs typeface="Calibri"/>
                        </a:rPr>
                        <a:t>ve</a:t>
                      </a:r>
                      <a:r>
                        <a:rPr sz="900" spc="10" dirty="0">
                          <a:latin typeface="Calibri"/>
                          <a:cs typeface="Calibri"/>
                        </a:rPr>
                        <a:t> </a:t>
                      </a:r>
                      <a:r>
                        <a:rPr sz="900" dirty="0">
                          <a:latin typeface="Calibri"/>
                          <a:cs typeface="Calibri"/>
                        </a:rPr>
                        <a:t>denetim </a:t>
                      </a:r>
                      <a:r>
                        <a:rPr sz="900" spc="-10" dirty="0">
                          <a:latin typeface="Calibri"/>
                          <a:cs typeface="Calibri"/>
                        </a:rPr>
                        <a:t>oranları,</a:t>
                      </a:r>
                      <a:r>
                        <a:rPr sz="900" spc="5" dirty="0">
                          <a:latin typeface="Calibri"/>
                          <a:cs typeface="Calibri"/>
                        </a:rPr>
                        <a:t> </a:t>
                      </a:r>
                      <a:r>
                        <a:rPr sz="900" dirty="0">
                          <a:latin typeface="Calibri"/>
                          <a:cs typeface="Calibri"/>
                        </a:rPr>
                        <a:t>firmanın</a:t>
                      </a:r>
                      <a:r>
                        <a:rPr sz="900" spc="-5" dirty="0">
                          <a:latin typeface="Calibri"/>
                          <a:cs typeface="Calibri"/>
                        </a:rPr>
                        <a:t> </a:t>
                      </a:r>
                      <a:r>
                        <a:rPr sz="900" spc="-10" dirty="0">
                          <a:latin typeface="Calibri"/>
                          <a:cs typeface="Calibri"/>
                        </a:rPr>
                        <a:t>başvuru</a:t>
                      </a:r>
                      <a:r>
                        <a:rPr sz="900" dirty="0">
                          <a:latin typeface="Calibri"/>
                          <a:cs typeface="Calibri"/>
                        </a:rPr>
                        <a:t> sıklığı, </a:t>
                      </a:r>
                      <a:r>
                        <a:rPr sz="900" spc="-10" dirty="0">
                          <a:latin typeface="Calibri"/>
                          <a:cs typeface="Calibri"/>
                        </a:rPr>
                        <a:t>varsa</a:t>
                      </a:r>
                      <a:r>
                        <a:rPr sz="900" spc="500" dirty="0">
                          <a:latin typeface="Calibri"/>
                          <a:cs typeface="Calibri"/>
                        </a:rPr>
                        <a:t> </a:t>
                      </a:r>
                      <a:r>
                        <a:rPr sz="900" dirty="0">
                          <a:latin typeface="Calibri"/>
                          <a:cs typeface="Calibri"/>
                        </a:rPr>
                        <a:t>önceki </a:t>
                      </a:r>
                      <a:r>
                        <a:rPr sz="900" spc="-10" dirty="0">
                          <a:latin typeface="Calibri"/>
                          <a:cs typeface="Calibri"/>
                        </a:rPr>
                        <a:t>ihlalleri </a:t>
                      </a:r>
                      <a:r>
                        <a:rPr sz="900" dirty="0">
                          <a:latin typeface="Calibri"/>
                          <a:cs typeface="Calibri"/>
                        </a:rPr>
                        <a:t>ve/veya</a:t>
                      </a:r>
                      <a:r>
                        <a:rPr sz="900" spc="-5" dirty="0">
                          <a:latin typeface="Calibri"/>
                          <a:cs typeface="Calibri"/>
                        </a:rPr>
                        <a:t> </a:t>
                      </a:r>
                      <a:r>
                        <a:rPr sz="900" spc="-10" dirty="0">
                          <a:latin typeface="Calibri"/>
                          <a:cs typeface="Calibri"/>
                        </a:rPr>
                        <a:t>ürünün </a:t>
                      </a:r>
                      <a:r>
                        <a:rPr sz="900" dirty="0">
                          <a:latin typeface="Calibri"/>
                          <a:cs typeface="Calibri"/>
                        </a:rPr>
                        <a:t>niteliği</a:t>
                      </a:r>
                      <a:r>
                        <a:rPr sz="900" spc="-10" dirty="0">
                          <a:latin typeface="Calibri"/>
                          <a:cs typeface="Calibri"/>
                        </a:rPr>
                        <a:t> </a:t>
                      </a:r>
                      <a:r>
                        <a:rPr sz="900" dirty="0">
                          <a:latin typeface="Calibri"/>
                          <a:cs typeface="Calibri"/>
                        </a:rPr>
                        <a:t>gibi</a:t>
                      </a:r>
                      <a:r>
                        <a:rPr sz="900" spc="-10" dirty="0">
                          <a:latin typeface="Calibri"/>
                          <a:cs typeface="Calibri"/>
                        </a:rPr>
                        <a:t> hususlar</a:t>
                      </a:r>
                      <a:r>
                        <a:rPr sz="900" spc="-15" dirty="0">
                          <a:latin typeface="Calibri"/>
                          <a:cs typeface="Calibri"/>
                        </a:rPr>
                        <a:t> </a:t>
                      </a:r>
                      <a:r>
                        <a:rPr sz="900" dirty="0">
                          <a:latin typeface="Calibri"/>
                          <a:cs typeface="Calibri"/>
                        </a:rPr>
                        <a:t>dikkate</a:t>
                      </a:r>
                      <a:r>
                        <a:rPr sz="900" spc="-5" dirty="0">
                          <a:latin typeface="Calibri"/>
                          <a:cs typeface="Calibri"/>
                        </a:rPr>
                        <a:t> </a:t>
                      </a:r>
                      <a:r>
                        <a:rPr sz="900" spc="-10" dirty="0">
                          <a:latin typeface="Calibri"/>
                          <a:cs typeface="Calibri"/>
                        </a:rPr>
                        <a:t>alınarak belirlenir.</a:t>
                      </a:r>
                      <a:endParaRPr sz="9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900" dirty="0">
                          <a:latin typeface="Calibri"/>
                          <a:cs typeface="Calibri"/>
                        </a:rPr>
                        <a:t>Revize</a:t>
                      </a:r>
                      <a:r>
                        <a:rPr sz="900" spc="-40" dirty="0">
                          <a:latin typeface="Calibri"/>
                          <a:cs typeface="Calibri"/>
                        </a:rPr>
                        <a:t> </a:t>
                      </a:r>
                      <a:r>
                        <a:rPr sz="900" spc="-10" dirty="0">
                          <a:latin typeface="Calibri"/>
                          <a:cs typeface="Calibri"/>
                        </a:rPr>
                        <a:t>edildi.</a:t>
                      </a:r>
                      <a:endParaRPr sz="9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37725">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bl>
          </a:graphicData>
        </a:graphic>
      </p:graphicFrame>
      <p:sp>
        <p:nvSpPr>
          <p:cNvPr id="6" name="object 6"/>
          <p:cNvSpPr txBox="1"/>
          <p:nvPr/>
        </p:nvSpPr>
        <p:spPr>
          <a:xfrm>
            <a:off x="1650680" y="5754040"/>
            <a:ext cx="8697165" cy="1261330"/>
          </a:xfrm>
          <a:prstGeom prst="rect">
            <a:avLst/>
          </a:prstGeom>
        </p:spPr>
        <p:txBody>
          <a:bodyPr vert="horz" wrap="square" lIns="0" tIns="11516" rIns="0" bIns="0" rtlCol="0">
            <a:spAutoFit/>
          </a:bodyPr>
          <a:lstStyle/>
          <a:p>
            <a:pPr marL="11516">
              <a:spcBef>
                <a:spcPts val="91"/>
              </a:spcBef>
            </a:pPr>
            <a:r>
              <a:rPr sz="725" b="1" dirty="0">
                <a:latin typeface="Calibri"/>
                <a:cs typeface="Calibri"/>
              </a:rPr>
              <a:t>Geçiş</a:t>
            </a:r>
            <a:r>
              <a:rPr sz="725" b="1" spc="-32" dirty="0">
                <a:latin typeface="Calibri"/>
                <a:cs typeface="Calibri"/>
              </a:rPr>
              <a:t> </a:t>
            </a:r>
            <a:r>
              <a:rPr sz="725" b="1" spc="-9" dirty="0">
                <a:latin typeface="Calibri"/>
                <a:cs typeface="Calibri"/>
              </a:rPr>
              <a:t>süreci</a:t>
            </a:r>
            <a:endParaRPr sz="725" dirty="0">
              <a:latin typeface="Calibri"/>
              <a:cs typeface="Calibri"/>
            </a:endParaRPr>
          </a:p>
          <a:p>
            <a:pPr marL="92131" marR="4607" indent="326489">
              <a:lnSpc>
                <a:spcPct val="101899"/>
              </a:lnSpc>
              <a:spcBef>
                <a:spcPts val="9"/>
              </a:spcBef>
            </a:pPr>
            <a:endParaRPr lang="tr-TR" sz="725" b="1" dirty="0" smtClean="0">
              <a:latin typeface="Calibri"/>
              <a:cs typeface="Calibri"/>
            </a:endParaRPr>
          </a:p>
          <a:p>
            <a:pPr marL="92131" marR="4607" indent="326489">
              <a:lnSpc>
                <a:spcPct val="101899"/>
              </a:lnSpc>
              <a:spcBef>
                <a:spcPts val="9"/>
              </a:spcBef>
            </a:pPr>
            <a:endParaRPr lang="tr-TR" sz="725" b="1" dirty="0">
              <a:latin typeface="Calibri"/>
              <a:cs typeface="Calibri"/>
            </a:endParaRPr>
          </a:p>
          <a:p>
            <a:pPr marL="92131" marR="4607" indent="326489">
              <a:lnSpc>
                <a:spcPct val="101899"/>
              </a:lnSpc>
              <a:spcBef>
                <a:spcPts val="9"/>
              </a:spcBef>
            </a:pPr>
            <a:endParaRPr lang="tr-TR" sz="725" b="1" dirty="0" smtClean="0">
              <a:latin typeface="Calibri"/>
              <a:cs typeface="Calibri"/>
            </a:endParaRPr>
          </a:p>
          <a:p>
            <a:pPr marL="92131" marR="4607" indent="326489">
              <a:lnSpc>
                <a:spcPct val="101899"/>
              </a:lnSpc>
              <a:spcBef>
                <a:spcPts val="9"/>
              </a:spcBef>
            </a:pPr>
            <a:endParaRPr lang="tr-TR" sz="725" b="1" dirty="0">
              <a:latin typeface="Calibri"/>
              <a:cs typeface="Calibri"/>
            </a:endParaRPr>
          </a:p>
          <a:p>
            <a:pPr marL="92131" marR="4607" indent="326489">
              <a:lnSpc>
                <a:spcPct val="101899"/>
              </a:lnSpc>
              <a:spcBef>
                <a:spcPts val="9"/>
              </a:spcBef>
            </a:pPr>
            <a:endParaRPr lang="tr-TR" sz="725" b="1" dirty="0" smtClean="0">
              <a:latin typeface="Calibri"/>
              <a:cs typeface="Calibri"/>
            </a:endParaRPr>
          </a:p>
          <a:p>
            <a:pPr marL="92131" marR="4607" indent="326489">
              <a:lnSpc>
                <a:spcPct val="101899"/>
              </a:lnSpc>
              <a:spcBef>
                <a:spcPts val="9"/>
              </a:spcBef>
            </a:pPr>
            <a:endParaRPr lang="tr-TR" sz="725" b="1" dirty="0">
              <a:latin typeface="Calibri"/>
              <a:cs typeface="Calibri"/>
            </a:endParaRPr>
          </a:p>
          <a:p>
            <a:pPr marL="92131" marR="4607" indent="326489">
              <a:lnSpc>
                <a:spcPct val="101899"/>
              </a:lnSpc>
              <a:spcBef>
                <a:spcPts val="9"/>
              </a:spcBef>
            </a:pPr>
            <a:endParaRPr lang="tr-TR" sz="725" b="1" dirty="0" smtClean="0">
              <a:latin typeface="Calibri"/>
              <a:cs typeface="Calibri"/>
            </a:endParaRPr>
          </a:p>
          <a:p>
            <a:pPr marL="92131" marR="4607" indent="326489">
              <a:lnSpc>
                <a:spcPct val="101899"/>
              </a:lnSpc>
              <a:spcBef>
                <a:spcPts val="9"/>
              </a:spcBef>
            </a:pPr>
            <a:endParaRPr lang="tr-TR" sz="725" b="1" dirty="0">
              <a:latin typeface="Calibri"/>
              <a:cs typeface="Calibri"/>
            </a:endParaRPr>
          </a:p>
          <a:p>
            <a:pPr marL="92131" marR="4607" indent="326489">
              <a:lnSpc>
                <a:spcPct val="101899"/>
              </a:lnSpc>
              <a:spcBef>
                <a:spcPts val="9"/>
              </a:spcBef>
            </a:pPr>
            <a:endParaRPr lang="tr-TR" sz="725" b="1" dirty="0" smtClean="0">
              <a:latin typeface="Calibri"/>
              <a:cs typeface="Calibri"/>
            </a:endParaRPr>
          </a:p>
          <a:p>
            <a:pPr marL="92131" marR="4607" indent="326489">
              <a:lnSpc>
                <a:spcPct val="101899"/>
              </a:lnSpc>
              <a:spcBef>
                <a:spcPts val="9"/>
              </a:spcBef>
            </a:pPr>
            <a:endParaRPr lang="tr-TR" sz="725" b="1" dirty="0">
              <a:latin typeface="Calibri"/>
              <a:cs typeface="Calibri"/>
            </a:endParaRPr>
          </a:p>
        </p:txBody>
      </p:sp>
    </p:spTree>
    <p:extLst>
      <p:ext uri="{BB962C8B-B14F-4D97-AF65-F5344CB8AC3E}">
        <p14:creationId xmlns:p14="http://schemas.microsoft.com/office/powerpoint/2010/main" val="195246563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212112" y="672557"/>
            <a:ext cx="8963245" cy="2010574"/>
          </a:xfrm>
          <a:prstGeom prst="rect">
            <a:avLst/>
          </a:prstGeom>
        </p:spPr>
        <p:txBody>
          <a:bodyPr vert="horz" wrap="square" lIns="0" tIns="11516" rIns="0" bIns="0" rtlCol="0">
            <a:spAutoFit/>
          </a:bodyPr>
          <a:lstStyle/>
          <a:p>
            <a:pPr marL="92131" marR="4607" indent="326489">
              <a:lnSpc>
                <a:spcPct val="101899"/>
              </a:lnSpc>
              <a:spcBef>
                <a:spcPts val="9"/>
              </a:spcBef>
            </a:pPr>
            <a:r>
              <a:rPr lang="tr-TR" sz="1400" b="1" dirty="0" smtClean="0">
                <a:cs typeface="Calibri"/>
              </a:rPr>
              <a:t>GEÇİCİ</a:t>
            </a:r>
            <a:r>
              <a:rPr lang="tr-TR" sz="1400" b="1" spc="-14" dirty="0" smtClean="0">
                <a:cs typeface="Calibri"/>
              </a:rPr>
              <a:t> </a:t>
            </a:r>
            <a:r>
              <a:rPr lang="tr-TR" sz="1400" b="1" dirty="0">
                <a:cs typeface="Calibri"/>
              </a:rPr>
              <a:t>MADDE</a:t>
            </a:r>
            <a:r>
              <a:rPr lang="tr-TR" sz="1400" b="1" spc="5" dirty="0">
                <a:cs typeface="Calibri"/>
              </a:rPr>
              <a:t> </a:t>
            </a:r>
            <a:r>
              <a:rPr lang="tr-TR" sz="1400" b="1" dirty="0">
                <a:cs typeface="Calibri"/>
              </a:rPr>
              <a:t>1</a:t>
            </a:r>
            <a:r>
              <a:rPr lang="tr-TR" sz="1400" b="1" dirty="0">
                <a:solidFill>
                  <a:srgbClr val="221F1F"/>
                </a:solidFill>
                <a:cs typeface="Calibri"/>
              </a:rPr>
              <a:t>- </a:t>
            </a:r>
            <a:r>
              <a:rPr lang="tr-TR" sz="1400" dirty="0">
                <a:solidFill>
                  <a:srgbClr val="221F1F"/>
                </a:solidFill>
                <a:cs typeface="Calibri"/>
              </a:rPr>
              <a:t>(1) 1/1/2026</a:t>
            </a:r>
            <a:r>
              <a:rPr lang="tr-TR" sz="1400" spc="-5" dirty="0">
                <a:solidFill>
                  <a:srgbClr val="221F1F"/>
                </a:solidFill>
                <a:cs typeface="Calibri"/>
              </a:rPr>
              <a:t> </a:t>
            </a:r>
            <a:r>
              <a:rPr lang="tr-TR" sz="1400" spc="-9" dirty="0">
                <a:solidFill>
                  <a:srgbClr val="221F1F"/>
                </a:solidFill>
                <a:cs typeface="Calibri"/>
              </a:rPr>
              <a:t>tarihinden</a:t>
            </a:r>
            <a:r>
              <a:rPr lang="tr-TR" sz="1400" dirty="0">
                <a:solidFill>
                  <a:srgbClr val="221F1F"/>
                </a:solidFill>
                <a:cs typeface="Calibri"/>
              </a:rPr>
              <a:t> önce çıkış</a:t>
            </a:r>
            <a:r>
              <a:rPr lang="tr-TR" sz="1400" spc="-5" dirty="0">
                <a:solidFill>
                  <a:srgbClr val="221F1F"/>
                </a:solidFill>
                <a:cs typeface="Calibri"/>
              </a:rPr>
              <a:t> </a:t>
            </a:r>
            <a:r>
              <a:rPr lang="tr-TR" sz="1400" spc="-9" dirty="0">
                <a:solidFill>
                  <a:srgbClr val="221F1F"/>
                </a:solidFill>
                <a:cs typeface="Calibri"/>
              </a:rPr>
              <a:t>ülkesinde</a:t>
            </a:r>
            <a:r>
              <a:rPr lang="tr-TR" sz="1400" dirty="0">
                <a:solidFill>
                  <a:srgbClr val="221F1F"/>
                </a:solidFill>
                <a:cs typeface="Calibri"/>
              </a:rPr>
              <a:t> ihraç</a:t>
            </a:r>
            <a:r>
              <a:rPr lang="tr-TR" sz="1400" spc="-5" dirty="0">
                <a:solidFill>
                  <a:srgbClr val="221F1F"/>
                </a:solidFill>
                <a:cs typeface="Calibri"/>
              </a:rPr>
              <a:t> </a:t>
            </a:r>
            <a:r>
              <a:rPr lang="tr-TR" sz="1400" dirty="0">
                <a:solidFill>
                  <a:srgbClr val="221F1F"/>
                </a:solidFill>
                <a:cs typeface="Calibri"/>
              </a:rPr>
              <a:t>amacıyla </a:t>
            </a:r>
            <a:r>
              <a:rPr lang="tr-TR" sz="1400" spc="-9" dirty="0">
                <a:solidFill>
                  <a:srgbClr val="221F1F"/>
                </a:solidFill>
                <a:cs typeface="Calibri"/>
              </a:rPr>
              <a:t>Türkiye'ye</a:t>
            </a:r>
            <a:r>
              <a:rPr lang="tr-TR" sz="1400" dirty="0">
                <a:solidFill>
                  <a:srgbClr val="221F1F"/>
                </a:solidFill>
                <a:cs typeface="Calibri"/>
              </a:rPr>
              <a:t> sevk</a:t>
            </a:r>
            <a:r>
              <a:rPr lang="tr-TR" sz="1400" spc="-9" dirty="0">
                <a:solidFill>
                  <a:srgbClr val="221F1F"/>
                </a:solidFill>
                <a:cs typeface="Calibri"/>
              </a:rPr>
              <a:t> </a:t>
            </a:r>
            <a:r>
              <a:rPr lang="tr-TR" sz="1400" dirty="0">
                <a:solidFill>
                  <a:srgbClr val="221F1F"/>
                </a:solidFill>
                <a:cs typeface="Calibri"/>
              </a:rPr>
              <a:t>edilmek</a:t>
            </a:r>
            <a:r>
              <a:rPr lang="tr-TR" sz="1400" spc="-5" dirty="0">
                <a:solidFill>
                  <a:srgbClr val="221F1F"/>
                </a:solidFill>
                <a:cs typeface="Calibri"/>
              </a:rPr>
              <a:t> </a:t>
            </a:r>
            <a:r>
              <a:rPr lang="tr-TR" sz="1400" dirty="0">
                <a:solidFill>
                  <a:srgbClr val="221F1F"/>
                </a:solidFill>
                <a:cs typeface="Calibri"/>
              </a:rPr>
              <a:t>üzere</a:t>
            </a:r>
            <a:r>
              <a:rPr lang="tr-TR" sz="1400" spc="-5" dirty="0">
                <a:solidFill>
                  <a:srgbClr val="221F1F"/>
                </a:solidFill>
                <a:cs typeface="Calibri"/>
              </a:rPr>
              <a:t> </a:t>
            </a:r>
            <a:r>
              <a:rPr lang="tr-TR" sz="1400" dirty="0">
                <a:solidFill>
                  <a:srgbClr val="221F1F"/>
                </a:solidFill>
                <a:cs typeface="Calibri"/>
              </a:rPr>
              <a:t>taşıma belgesi</a:t>
            </a:r>
            <a:r>
              <a:rPr lang="tr-TR" sz="1400" spc="-9" dirty="0">
                <a:solidFill>
                  <a:srgbClr val="221F1F"/>
                </a:solidFill>
                <a:cs typeface="Calibri"/>
              </a:rPr>
              <a:t> düzenlenmiş</a:t>
            </a:r>
            <a:r>
              <a:rPr lang="tr-TR" sz="1400" dirty="0">
                <a:solidFill>
                  <a:srgbClr val="221F1F"/>
                </a:solidFill>
                <a:cs typeface="Calibri"/>
              </a:rPr>
              <a:t> veya Gümrük</a:t>
            </a:r>
            <a:r>
              <a:rPr lang="tr-TR" sz="1400" spc="-14" dirty="0">
                <a:solidFill>
                  <a:srgbClr val="221F1F"/>
                </a:solidFill>
                <a:cs typeface="Calibri"/>
              </a:rPr>
              <a:t> </a:t>
            </a:r>
            <a:r>
              <a:rPr lang="tr-TR" sz="1400" spc="-9" dirty="0">
                <a:solidFill>
                  <a:srgbClr val="221F1F"/>
                </a:solidFill>
                <a:cs typeface="Calibri"/>
              </a:rPr>
              <a:t>Mevzuatı</a:t>
            </a:r>
            <a:r>
              <a:rPr lang="tr-TR" sz="1400" spc="-5" dirty="0">
                <a:solidFill>
                  <a:srgbClr val="221F1F"/>
                </a:solidFill>
                <a:cs typeface="Calibri"/>
              </a:rPr>
              <a:t> </a:t>
            </a:r>
            <a:r>
              <a:rPr lang="tr-TR" sz="1400" spc="-9" dirty="0">
                <a:solidFill>
                  <a:srgbClr val="221F1F"/>
                </a:solidFill>
                <a:cs typeface="Calibri"/>
              </a:rPr>
              <a:t>uyarınca</a:t>
            </a:r>
            <a:r>
              <a:rPr lang="tr-TR" sz="1400" spc="-5" dirty="0">
                <a:solidFill>
                  <a:srgbClr val="221F1F"/>
                </a:solidFill>
                <a:cs typeface="Calibri"/>
              </a:rPr>
              <a:t> </a:t>
            </a:r>
            <a:r>
              <a:rPr lang="tr-TR" sz="1400" dirty="0">
                <a:solidFill>
                  <a:srgbClr val="221F1F"/>
                </a:solidFill>
                <a:cs typeface="Calibri"/>
              </a:rPr>
              <a:t>gümrük</a:t>
            </a:r>
            <a:r>
              <a:rPr lang="tr-TR" sz="1400" spc="-5" dirty="0">
                <a:solidFill>
                  <a:srgbClr val="221F1F"/>
                </a:solidFill>
                <a:cs typeface="Calibri"/>
              </a:rPr>
              <a:t> </a:t>
            </a:r>
            <a:r>
              <a:rPr lang="tr-TR" sz="1400" spc="-9" dirty="0">
                <a:solidFill>
                  <a:srgbClr val="221F1F"/>
                </a:solidFill>
                <a:cs typeface="Calibri"/>
              </a:rPr>
              <a:t>idarelerine</a:t>
            </a:r>
            <a:r>
              <a:rPr lang="tr-TR" sz="1400" spc="-5" dirty="0">
                <a:solidFill>
                  <a:srgbClr val="221F1F"/>
                </a:solidFill>
                <a:cs typeface="Calibri"/>
              </a:rPr>
              <a:t> </a:t>
            </a:r>
            <a:r>
              <a:rPr lang="tr-TR" sz="1400" spc="-9" dirty="0">
                <a:solidFill>
                  <a:srgbClr val="221F1F"/>
                </a:solidFill>
                <a:cs typeface="Calibri"/>
              </a:rPr>
              <a:t>sunulmuş</a:t>
            </a:r>
            <a:r>
              <a:rPr lang="tr-TR" sz="1400" dirty="0">
                <a:solidFill>
                  <a:srgbClr val="221F1F"/>
                </a:solidFill>
                <a:cs typeface="Calibri"/>
              </a:rPr>
              <a:t> olan </a:t>
            </a:r>
            <a:r>
              <a:rPr lang="tr-TR" sz="1400" spc="-9" dirty="0">
                <a:solidFill>
                  <a:srgbClr val="221F1F"/>
                </a:solidFill>
                <a:cs typeface="Calibri"/>
              </a:rPr>
              <a:t>ürünlerin</a:t>
            </a:r>
            <a:r>
              <a:rPr lang="tr-TR" sz="1400" spc="-5" dirty="0">
                <a:solidFill>
                  <a:srgbClr val="221F1F"/>
                </a:solidFill>
                <a:cs typeface="Calibri"/>
              </a:rPr>
              <a:t> </a:t>
            </a:r>
            <a:r>
              <a:rPr lang="tr-TR" sz="1400" spc="-9" dirty="0">
                <a:solidFill>
                  <a:srgbClr val="221F1F"/>
                </a:solidFill>
                <a:cs typeface="Calibri"/>
              </a:rPr>
              <a:t>ithalatı,</a:t>
            </a:r>
            <a:r>
              <a:rPr lang="tr-TR" sz="1400" spc="453" dirty="0">
                <a:solidFill>
                  <a:srgbClr val="221F1F"/>
                </a:solidFill>
                <a:cs typeface="Calibri"/>
              </a:rPr>
              <a:t> </a:t>
            </a:r>
            <a:r>
              <a:rPr lang="tr-TR" sz="1400" dirty="0">
                <a:solidFill>
                  <a:srgbClr val="221F1F"/>
                </a:solidFill>
                <a:cs typeface="Calibri"/>
              </a:rPr>
              <a:t>28/2/2026</a:t>
            </a:r>
            <a:r>
              <a:rPr lang="tr-TR" sz="1400" spc="36" dirty="0">
                <a:solidFill>
                  <a:srgbClr val="221F1F"/>
                </a:solidFill>
                <a:cs typeface="Calibri"/>
              </a:rPr>
              <a:t> </a:t>
            </a:r>
            <a:r>
              <a:rPr lang="tr-TR" sz="1400" spc="-9" dirty="0">
                <a:solidFill>
                  <a:srgbClr val="221F1F"/>
                </a:solidFill>
                <a:cs typeface="Calibri"/>
              </a:rPr>
              <a:t>tarihine</a:t>
            </a:r>
            <a:r>
              <a:rPr lang="tr-TR" sz="1400" spc="41" dirty="0">
                <a:solidFill>
                  <a:srgbClr val="221F1F"/>
                </a:solidFill>
                <a:cs typeface="Calibri"/>
              </a:rPr>
              <a:t> </a:t>
            </a:r>
            <a:r>
              <a:rPr lang="tr-TR" sz="1400" dirty="0">
                <a:solidFill>
                  <a:srgbClr val="221F1F"/>
                </a:solidFill>
                <a:cs typeface="Calibri"/>
              </a:rPr>
              <a:t>kadar</a:t>
            </a:r>
            <a:r>
              <a:rPr lang="tr-TR" sz="1400" spc="36" dirty="0">
                <a:solidFill>
                  <a:srgbClr val="221F1F"/>
                </a:solidFill>
                <a:cs typeface="Calibri"/>
              </a:rPr>
              <a:t> </a:t>
            </a:r>
            <a:r>
              <a:rPr lang="tr-TR" sz="1400" dirty="0">
                <a:solidFill>
                  <a:srgbClr val="221F1F"/>
                </a:solidFill>
                <a:cs typeface="Calibri"/>
              </a:rPr>
              <a:t>(bu</a:t>
            </a:r>
            <a:r>
              <a:rPr lang="tr-TR" sz="1400" spc="36" dirty="0">
                <a:solidFill>
                  <a:srgbClr val="221F1F"/>
                </a:solidFill>
                <a:cs typeface="Calibri"/>
              </a:rPr>
              <a:t> </a:t>
            </a:r>
            <a:r>
              <a:rPr lang="tr-TR" sz="1400" dirty="0">
                <a:solidFill>
                  <a:srgbClr val="221F1F"/>
                </a:solidFill>
                <a:cs typeface="Calibri"/>
              </a:rPr>
              <a:t>tarih</a:t>
            </a:r>
            <a:r>
              <a:rPr lang="tr-TR" sz="1400" spc="41" dirty="0">
                <a:solidFill>
                  <a:srgbClr val="221F1F"/>
                </a:solidFill>
                <a:cs typeface="Calibri"/>
              </a:rPr>
              <a:t> </a:t>
            </a:r>
            <a:r>
              <a:rPr lang="tr-TR" sz="1400" spc="-9" dirty="0">
                <a:solidFill>
                  <a:srgbClr val="221F1F"/>
                </a:solidFill>
                <a:cs typeface="Calibri"/>
              </a:rPr>
              <a:t>dahil)</a:t>
            </a:r>
            <a:r>
              <a:rPr lang="tr-TR" sz="1400" spc="41" dirty="0">
                <a:solidFill>
                  <a:srgbClr val="221F1F"/>
                </a:solidFill>
                <a:cs typeface="Calibri"/>
              </a:rPr>
              <a:t> </a:t>
            </a:r>
            <a:r>
              <a:rPr lang="tr-TR" sz="1400" spc="-9" dirty="0">
                <a:solidFill>
                  <a:srgbClr val="221F1F"/>
                </a:solidFill>
                <a:cs typeface="Calibri"/>
              </a:rPr>
              <a:t>TAREKS</a:t>
            </a:r>
            <a:r>
              <a:rPr lang="tr-TR" sz="1400" spc="-23" dirty="0">
                <a:solidFill>
                  <a:srgbClr val="221F1F"/>
                </a:solidFill>
                <a:cs typeface="Calibri"/>
              </a:rPr>
              <a:t> başvurusunun</a:t>
            </a:r>
            <a:r>
              <a:rPr lang="tr-TR" sz="1400" spc="-32" dirty="0">
                <a:solidFill>
                  <a:srgbClr val="221F1F"/>
                </a:solidFill>
                <a:cs typeface="Calibri"/>
              </a:rPr>
              <a:t> </a:t>
            </a:r>
            <a:r>
              <a:rPr lang="tr-TR" sz="1400" spc="-18" dirty="0">
                <a:solidFill>
                  <a:srgbClr val="221F1F"/>
                </a:solidFill>
                <a:cs typeface="Calibri"/>
              </a:rPr>
              <a:t>gerçekleştirilmesi </a:t>
            </a:r>
            <a:r>
              <a:rPr lang="tr-TR" sz="1400" spc="-9" dirty="0">
                <a:solidFill>
                  <a:srgbClr val="221F1F"/>
                </a:solidFill>
                <a:cs typeface="Calibri"/>
              </a:rPr>
              <a:t>ve</a:t>
            </a:r>
            <a:r>
              <a:rPr lang="tr-TR" sz="1400" spc="-18" dirty="0">
                <a:solidFill>
                  <a:srgbClr val="221F1F"/>
                </a:solidFill>
                <a:cs typeface="Calibri"/>
              </a:rPr>
              <a:t> </a:t>
            </a:r>
            <a:r>
              <a:rPr lang="tr-TR" sz="1400" spc="-23" dirty="0">
                <a:solidFill>
                  <a:srgbClr val="221F1F"/>
                </a:solidFill>
                <a:cs typeface="Calibri"/>
              </a:rPr>
              <a:t>ithalatçı</a:t>
            </a:r>
            <a:r>
              <a:rPr lang="tr-TR" sz="1400" spc="-18" dirty="0">
                <a:solidFill>
                  <a:srgbClr val="221F1F"/>
                </a:solidFill>
                <a:cs typeface="Calibri"/>
              </a:rPr>
              <a:t> </a:t>
            </a:r>
            <a:r>
              <a:rPr lang="tr-TR" sz="1400" spc="-23" dirty="0">
                <a:solidFill>
                  <a:srgbClr val="221F1F"/>
                </a:solidFill>
                <a:cs typeface="Calibri"/>
              </a:rPr>
              <a:t>firmanın</a:t>
            </a:r>
            <a:r>
              <a:rPr lang="tr-TR" sz="1400" spc="-18" dirty="0">
                <a:solidFill>
                  <a:srgbClr val="221F1F"/>
                </a:solidFill>
                <a:cs typeface="Calibri"/>
              </a:rPr>
              <a:t> talebi</a:t>
            </a:r>
            <a:r>
              <a:rPr lang="tr-TR" sz="1400" spc="-36" dirty="0">
                <a:solidFill>
                  <a:srgbClr val="221F1F"/>
                </a:solidFill>
                <a:cs typeface="Calibri"/>
              </a:rPr>
              <a:t> </a:t>
            </a:r>
            <a:r>
              <a:rPr lang="tr-TR" sz="1400" spc="-18" dirty="0">
                <a:solidFill>
                  <a:srgbClr val="221F1F"/>
                </a:solidFill>
                <a:cs typeface="Calibri"/>
              </a:rPr>
              <a:t>halinde,</a:t>
            </a:r>
            <a:r>
              <a:rPr lang="tr-TR" sz="1400" spc="-27" dirty="0">
                <a:solidFill>
                  <a:srgbClr val="221F1F"/>
                </a:solidFill>
                <a:cs typeface="Calibri"/>
              </a:rPr>
              <a:t> </a:t>
            </a:r>
            <a:r>
              <a:rPr lang="tr-TR" sz="1400" spc="-9" dirty="0">
                <a:solidFill>
                  <a:srgbClr val="221F1F"/>
                </a:solidFill>
                <a:cs typeface="Calibri"/>
              </a:rPr>
              <a:t>15</a:t>
            </a:r>
            <a:r>
              <a:rPr lang="tr-TR" sz="1400" spc="-27" dirty="0">
                <a:solidFill>
                  <a:srgbClr val="221F1F"/>
                </a:solidFill>
                <a:cs typeface="Calibri"/>
              </a:rPr>
              <a:t> </a:t>
            </a:r>
            <a:r>
              <a:rPr lang="tr-TR" sz="1400" spc="-18" dirty="0">
                <a:solidFill>
                  <a:srgbClr val="221F1F"/>
                </a:solidFill>
                <a:cs typeface="Calibri"/>
              </a:rPr>
              <a:t>inci maddeyle</a:t>
            </a:r>
            <a:r>
              <a:rPr lang="tr-TR" sz="1400" spc="9" dirty="0">
                <a:solidFill>
                  <a:srgbClr val="221F1F"/>
                </a:solidFill>
                <a:cs typeface="Calibri"/>
              </a:rPr>
              <a:t> </a:t>
            </a:r>
            <a:r>
              <a:rPr lang="tr-TR" sz="1400" spc="-9" dirty="0">
                <a:solidFill>
                  <a:srgbClr val="221F1F"/>
                </a:solidFill>
                <a:cs typeface="Calibri"/>
              </a:rPr>
              <a:t>yürürlükten</a:t>
            </a:r>
            <a:r>
              <a:rPr lang="tr-TR" sz="1400" spc="-18" dirty="0">
                <a:solidFill>
                  <a:srgbClr val="221F1F"/>
                </a:solidFill>
                <a:cs typeface="Calibri"/>
              </a:rPr>
              <a:t> </a:t>
            </a:r>
            <a:r>
              <a:rPr lang="tr-TR" sz="1400" spc="-9" dirty="0">
                <a:solidFill>
                  <a:srgbClr val="221F1F"/>
                </a:solidFill>
                <a:cs typeface="Calibri"/>
              </a:rPr>
              <a:t>kaldırılan</a:t>
            </a:r>
            <a:r>
              <a:rPr lang="tr-TR" sz="1400" spc="-32" dirty="0">
                <a:solidFill>
                  <a:srgbClr val="221F1F"/>
                </a:solidFill>
                <a:cs typeface="Calibri"/>
              </a:rPr>
              <a:t> </a:t>
            </a:r>
            <a:r>
              <a:rPr lang="tr-TR" sz="1400" spc="-9" dirty="0">
                <a:solidFill>
                  <a:srgbClr val="221F1F"/>
                </a:solidFill>
                <a:cs typeface="Calibri"/>
              </a:rPr>
              <a:t>Telsiz</a:t>
            </a:r>
            <a:r>
              <a:rPr lang="tr-TR" sz="1400" spc="-5" dirty="0">
                <a:solidFill>
                  <a:srgbClr val="221F1F"/>
                </a:solidFill>
                <a:cs typeface="Calibri"/>
              </a:rPr>
              <a:t> </a:t>
            </a:r>
            <a:r>
              <a:rPr lang="tr-TR" sz="1400" spc="-9" dirty="0">
                <a:solidFill>
                  <a:srgbClr val="221F1F"/>
                </a:solidFill>
                <a:cs typeface="Calibri"/>
              </a:rPr>
              <a:t>Ekipmanlarının</a:t>
            </a:r>
            <a:r>
              <a:rPr lang="tr-TR" sz="1400" spc="-18" dirty="0">
                <a:solidFill>
                  <a:srgbClr val="221F1F"/>
                </a:solidFill>
                <a:cs typeface="Calibri"/>
              </a:rPr>
              <a:t> </a:t>
            </a:r>
            <a:r>
              <a:rPr lang="tr-TR" sz="1400" spc="-9" dirty="0">
                <a:solidFill>
                  <a:srgbClr val="221F1F"/>
                </a:solidFill>
                <a:cs typeface="Calibri"/>
              </a:rPr>
              <a:t>İthalat</a:t>
            </a:r>
            <a:r>
              <a:rPr lang="tr-TR" sz="1400" spc="-18" dirty="0">
                <a:solidFill>
                  <a:srgbClr val="221F1F"/>
                </a:solidFill>
                <a:cs typeface="Calibri"/>
              </a:rPr>
              <a:t> </a:t>
            </a:r>
            <a:r>
              <a:rPr lang="tr-TR" sz="1400" spc="-9" dirty="0">
                <a:solidFill>
                  <a:srgbClr val="221F1F"/>
                </a:solidFill>
                <a:cs typeface="Calibri"/>
              </a:rPr>
              <a:t>Denetimi</a:t>
            </a:r>
            <a:r>
              <a:rPr lang="tr-TR" sz="1400" spc="-36" dirty="0">
                <a:solidFill>
                  <a:srgbClr val="221F1F"/>
                </a:solidFill>
                <a:cs typeface="Calibri"/>
              </a:rPr>
              <a:t> </a:t>
            </a:r>
            <a:r>
              <a:rPr lang="tr-TR" sz="1400" spc="-9" dirty="0">
                <a:solidFill>
                  <a:srgbClr val="221F1F"/>
                </a:solidFill>
                <a:cs typeface="Calibri"/>
              </a:rPr>
              <a:t>Tebliği</a:t>
            </a:r>
            <a:r>
              <a:rPr lang="tr-TR" sz="1400" spc="-18" dirty="0">
                <a:solidFill>
                  <a:srgbClr val="221F1F"/>
                </a:solidFill>
                <a:cs typeface="Calibri"/>
              </a:rPr>
              <a:t> </a:t>
            </a:r>
            <a:r>
              <a:rPr lang="tr-TR" sz="1400" spc="-9" dirty="0">
                <a:solidFill>
                  <a:srgbClr val="221F1F"/>
                </a:solidFill>
                <a:cs typeface="Calibri"/>
              </a:rPr>
              <a:t>(Ürün</a:t>
            </a:r>
            <a:r>
              <a:rPr lang="tr-TR" sz="1400" spc="-23" dirty="0">
                <a:solidFill>
                  <a:srgbClr val="221F1F"/>
                </a:solidFill>
                <a:cs typeface="Calibri"/>
              </a:rPr>
              <a:t> </a:t>
            </a:r>
            <a:r>
              <a:rPr lang="tr-TR" sz="1400" spc="-9" dirty="0">
                <a:solidFill>
                  <a:srgbClr val="221F1F"/>
                </a:solidFill>
                <a:cs typeface="Calibri"/>
              </a:rPr>
              <a:t>Güvenliği</a:t>
            </a:r>
            <a:r>
              <a:rPr lang="tr-TR" sz="1400" spc="-18" dirty="0">
                <a:solidFill>
                  <a:srgbClr val="221F1F"/>
                </a:solidFill>
                <a:cs typeface="Calibri"/>
              </a:rPr>
              <a:t> </a:t>
            </a:r>
            <a:r>
              <a:rPr lang="tr-TR" sz="1400" spc="-9" dirty="0">
                <a:solidFill>
                  <a:srgbClr val="221F1F"/>
                </a:solidFill>
                <a:cs typeface="Calibri"/>
              </a:rPr>
              <a:t>ve</a:t>
            </a:r>
            <a:r>
              <a:rPr lang="tr-TR" sz="1400" spc="-18" dirty="0">
                <a:solidFill>
                  <a:srgbClr val="221F1F"/>
                </a:solidFill>
                <a:cs typeface="Calibri"/>
              </a:rPr>
              <a:t> </a:t>
            </a:r>
            <a:r>
              <a:rPr lang="tr-TR" sz="1400" dirty="0">
                <a:solidFill>
                  <a:srgbClr val="221F1F"/>
                </a:solidFill>
                <a:cs typeface="Calibri"/>
              </a:rPr>
              <a:t>De-</a:t>
            </a:r>
            <a:r>
              <a:rPr lang="tr-TR" sz="1400" spc="-9" dirty="0">
                <a:solidFill>
                  <a:srgbClr val="221F1F"/>
                </a:solidFill>
                <a:cs typeface="Calibri"/>
              </a:rPr>
              <a:t>netimi:</a:t>
            </a:r>
            <a:r>
              <a:rPr lang="tr-TR" sz="1400" spc="453" dirty="0">
                <a:solidFill>
                  <a:srgbClr val="221F1F"/>
                </a:solidFill>
                <a:cs typeface="Calibri"/>
              </a:rPr>
              <a:t> </a:t>
            </a:r>
            <a:r>
              <a:rPr lang="tr-TR" sz="1400" dirty="0">
                <a:solidFill>
                  <a:srgbClr val="221F1F"/>
                </a:solidFill>
                <a:cs typeface="Calibri"/>
              </a:rPr>
              <a:t>2025/8)'ne</a:t>
            </a:r>
            <a:r>
              <a:rPr lang="tr-TR" sz="1400" spc="-18" dirty="0">
                <a:solidFill>
                  <a:srgbClr val="221F1F"/>
                </a:solidFill>
                <a:cs typeface="Calibri"/>
              </a:rPr>
              <a:t> </a:t>
            </a:r>
            <a:r>
              <a:rPr lang="tr-TR" sz="1400" dirty="0">
                <a:solidFill>
                  <a:srgbClr val="221F1F"/>
                </a:solidFill>
                <a:cs typeface="Calibri"/>
              </a:rPr>
              <a:t>göre </a:t>
            </a:r>
            <a:r>
              <a:rPr lang="tr-TR" sz="1400" spc="-9" dirty="0">
                <a:solidFill>
                  <a:srgbClr val="221F1F"/>
                </a:solidFill>
                <a:cs typeface="Calibri"/>
              </a:rPr>
              <a:t>sonuçlandırılır.</a:t>
            </a:r>
            <a:endParaRPr lang="tr-TR" sz="1400" dirty="0">
              <a:cs typeface="Calibri"/>
            </a:endParaRPr>
          </a:p>
          <a:p>
            <a:pPr marL="418620">
              <a:spcBef>
                <a:spcPts val="150"/>
              </a:spcBef>
            </a:pPr>
            <a:r>
              <a:rPr lang="tr-TR" sz="1400" spc="-9" dirty="0">
                <a:cs typeface="Calibri"/>
              </a:rPr>
              <a:t>Yürürlük</a:t>
            </a:r>
            <a:endParaRPr lang="tr-TR" sz="1400" dirty="0">
              <a:cs typeface="Calibri"/>
            </a:endParaRPr>
          </a:p>
          <a:p>
            <a:pPr marL="11516">
              <a:spcBef>
                <a:spcPts val="91"/>
              </a:spcBef>
            </a:pPr>
            <a:r>
              <a:rPr sz="1400" b="1" dirty="0" smtClean="0">
                <a:latin typeface="Calibri"/>
                <a:cs typeface="Calibri"/>
              </a:rPr>
              <a:t>MADDE</a:t>
            </a:r>
            <a:r>
              <a:rPr sz="1400" b="1" spc="-9" dirty="0" smtClean="0">
                <a:latin typeface="Calibri"/>
                <a:cs typeface="Calibri"/>
              </a:rPr>
              <a:t> </a:t>
            </a:r>
            <a:r>
              <a:rPr sz="1400" b="1" dirty="0">
                <a:latin typeface="Calibri"/>
                <a:cs typeface="Calibri"/>
              </a:rPr>
              <a:t>16-</a:t>
            </a:r>
            <a:r>
              <a:rPr sz="1400" b="1" spc="-18" dirty="0">
                <a:latin typeface="Calibri"/>
                <a:cs typeface="Calibri"/>
              </a:rPr>
              <a:t> </a:t>
            </a:r>
            <a:r>
              <a:rPr sz="1400" dirty="0">
                <a:solidFill>
                  <a:srgbClr val="221F1F"/>
                </a:solidFill>
                <a:latin typeface="Calibri"/>
                <a:cs typeface="Calibri"/>
              </a:rPr>
              <a:t>(1)</a:t>
            </a:r>
            <a:r>
              <a:rPr sz="1400" spc="-23" dirty="0">
                <a:solidFill>
                  <a:srgbClr val="221F1F"/>
                </a:solidFill>
                <a:latin typeface="Calibri"/>
                <a:cs typeface="Calibri"/>
              </a:rPr>
              <a:t> </a:t>
            </a:r>
            <a:r>
              <a:rPr sz="1400" dirty="0">
                <a:latin typeface="Calibri"/>
                <a:cs typeface="Calibri"/>
              </a:rPr>
              <a:t>Bu</a:t>
            </a:r>
            <a:r>
              <a:rPr sz="1400" spc="-14" dirty="0">
                <a:latin typeface="Calibri"/>
                <a:cs typeface="Calibri"/>
              </a:rPr>
              <a:t> </a:t>
            </a:r>
            <a:r>
              <a:rPr sz="1400" dirty="0">
                <a:latin typeface="Calibri"/>
                <a:cs typeface="Calibri"/>
              </a:rPr>
              <a:t>Tebliğ</a:t>
            </a:r>
            <a:r>
              <a:rPr sz="1400" spc="-5" dirty="0">
                <a:latin typeface="Calibri"/>
                <a:cs typeface="Calibri"/>
              </a:rPr>
              <a:t> </a:t>
            </a:r>
            <a:r>
              <a:rPr sz="1400" dirty="0">
                <a:latin typeface="Calibri"/>
                <a:cs typeface="Calibri"/>
              </a:rPr>
              <a:t>1/1/2026</a:t>
            </a:r>
            <a:r>
              <a:rPr sz="1400" spc="-14" dirty="0">
                <a:latin typeface="Calibri"/>
                <a:cs typeface="Calibri"/>
              </a:rPr>
              <a:t> </a:t>
            </a:r>
            <a:r>
              <a:rPr sz="1400" spc="-9" dirty="0">
                <a:latin typeface="Calibri"/>
                <a:cs typeface="Calibri"/>
              </a:rPr>
              <a:t>tarihinde</a:t>
            </a:r>
            <a:r>
              <a:rPr sz="1400" spc="-14" dirty="0">
                <a:latin typeface="Calibri"/>
                <a:cs typeface="Calibri"/>
              </a:rPr>
              <a:t> </a:t>
            </a:r>
            <a:r>
              <a:rPr sz="1400" dirty="0">
                <a:latin typeface="Calibri"/>
                <a:cs typeface="Calibri"/>
              </a:rPr>
              <a:t>yürürlüğe</a:t>
            </a:r>
            <a:r>
              <a:rPr sz="1400" spc="-9" dirty="0">
                <a:latin typeface="Calibri"/>
                <a:cs typeface="Calibri"/>
              </a:rPr>
              <a:t> girer.</a:t>
            </a:r>
            <a:endParaRPr sz="1400" dirty="0">
              <a:latin typeface="Calibri"/>
              <a:cs typeface="Calibri"/>
            </a:endParaRPr>
          </a:p>
          <a:p>
            <a:pPr marL="11516">
              <a:spcBef>
                <a:spcPts val="45"/>
              </a:spcBef>
            </a:pPr>
            <a:r>
              <a:rPr sz="1400" b="1" spc="-9" dirty="0">
                <a:latin typeface="Calibri"/>
                <a:cs typeface="Calibri"/>
              </a:rPr>
              <a:t>Yürütme</a:t>
            </a:r>
            <a:endParaRPr sz="1400" dirty="0">
              <a:latin typeface="Calibri"/>
              <a:cs typeface="Calibri"/>
            </a:endParaRPr>
          </a:p>
          <a:p>
            <a:pPr marL="11516">
              <a:spcBef>
                <a:spcPts val="45"/>
              </a:spcBef>
            </a:pPr>
            <a:r>
              <a:rPr sz="1400" b="1" dirty="0">
                <a:latin typeface="Calibri"/>
                <a:cs typeface="Calibri"/>
              </a:rPr>
              <a:t>MADDE</a:t>
            </a:r>
            <a:r>
              <a:rPr sz="1400" b="1" spc="-5" dirty="0">
                <a:latin typeface="Calibri"/>
                <a:cs typeface="Calibri"/>
              </a:rPr>
              <a:t> </a:t>
            </a:r>
            <a:r>
              <a:rPr sz="1400" b="1" dirty="0">
                <a:latin typeface="Calibri"/>
                <a:cs typeface="Calibri"/>
              </a:rPr>
              <a:t>17</a:t>
            </a:r>
            <a:r>
              <a:rPr sz="1400" b="1" dirty="0">
                <a:solidFill>
                  <a:srgbClr val="221F1F"/>
                </a:solidFill>
                <a:latin typeface="Calibri"/>
                <a:cs typeface="Calibri"/>
              </a:rPr>
              <a:t>-</a:t>
            </a:r>
            <a:r>
              <a:rPr sz="1400" b="1" spc="-23" dirty="0">
                <a:solidFill>
                  <a:srgbClr val="221F1F"/>
                </a:solidFill>
                <a:latin typeface="Calibri"/>
                <a:cs typeface="Calibri"/>
              </a:rPr>
              <a:t> </a:t>
            </a:r>
            <a:r>
              <a:rPr sz="1400" b="1" dirty="0">
                <a:latin typeface="Calibri"/>
                <a:cs typeface="Calibri"/>
              </a:rPr>
              <a:t>(1) </a:t>
            </a:r>
            <a:r>
              <a:rPr sz="1400" dirty="0">
                <a:latin typeface="Calibri"/>
                <a:cs typeface="Calibri"/>
              </a:rPr>
              <a:t>Bu</a:t>
            </a:r>
            <a:r>
              <a:rPr sz="1400" spc="-9" dirty="0">
                <a:latin typeface="Calibri"/>
                <a:cs typeface="Calibri"/>
              </a:rPr>
              <a:t> </a:t>
            </a:r>
            <a:r>
              <a:rPr sz="1400" dirty="0">
                <a:latin typeface="Calibri"/>
                <a:cs typeface="Calibri"/>
              </a:rPr>
              <a:t>Tebliğ </a:t>
            </a:r>
            <a:r>
              <a:rPr sz="1400" spc="-9" dirty="0">
                <a:latin typeface="Calibri"/>
                <a:cs typeface="Calibri"/>
              </a:rPr>
              <a:t>hükümlerini</a:t>
            </a:r>
            <a:r>
              <a:rPr sz="1400" spc="-14" dirty="0">
                <a:latin typeface="Calibri"/>
                <a:cs typeface="Calibri"/>
              </a:rPr>
              <a:t> </a:t>
            </a:r>
            <a:r>
              <a:rPr sz="1400" dirty="0">
                <a:latin typeface="Calibri"/>
                <a:cs typeface="Calibri"/>
              </a:rPr>
              <a:t>Ticaret</a:t>
            </a:r>
            <a:r>
              <a:rPr sz="1400" spc="-9" dirty="0">
                <a:latin typeface="Calibri"/>
                <a:cs typeface="Calibri"/>
              </a:rPr>
              <a:t> Bakanı</a:t>
            </a:r>
            <a:r>
              <a:rPr sz="1400" spc="-14" dirty="0">
                <a:latin typeface="Calibri"/>
                <a:cs typeface="Calibri"/>
              </a:rPr>
              <a:t> </a:t>
            </a:r>
            <a:r>
              <a:rPr sz="1400" spc="-9" dirty="0">
                <a:latin typeface="Calibri"/>
                <a:cs typeface="Calibri"/>
              </a:rPr>
              <a:t>yürütür</a:t>
            </a:r>
            <a:r>
              <a:rPr sz="725" b="1" spc="-9" dirty="0">
                <a:latin typeface="Calibri"/>
                <a:cs typeface="Calibri"/>
              </a:rPr>
              <a:t>.</a:t>
            </a:r>
            <a:endParaRPr sz="725" dirty="0">
              <a:latin typeface="Calibri"/>
              <a:cs typeface="Calibri"/>
            </a:endParaRPr>
          </a:p>
        </p:txBody>
      </p:sp>
      <p:sp>
        <p:nvSpPr>
          <p:cNvPr id="5" name="object 5"/>
          <p:cNvSpPr txBox="1"/>
          <p:nvPr/>
        </p:nvSpPr>
        <p:spPr>
          <a:xfrm>
            <a:off x="1073887" y="3125972"/>
            <a:ext cx="8357191" cy="466388"/>
          </a:xfrm>
          <a:prstGeom prst="rect">
            <a:avLst/>
          </a:prstGeom>
        </p:spPr>
        <p:txBody>
          <a:bodyPr vert="horz" wrap="square" lIns="0" tIns="22457" rIns="0" bIns="0" rtlCol="0">
            <a:spAutoFit/>
          </a:bodyPr>
          <a:lstStyle/>
          <a:p>
            <a:pPr marL="3363929">
              <a:spcBef>
                <a:spcPts val="177"/>
              </a:spcBef>
            </a:pPr>
            <a:r>
              <a:rPr sz="1400" b="1" dirty="0" smtClean="0">
                <a:solidFill>
                  <a:srgbClr val="ED0000"/>
                </a:solidFill>
                <a:latin typeface="Calibri"/>
                <a:cs typeface="Calibri"/>
              </a:rPr>
              <a:t>2026</a:t>
            </a:r>
            <a:r>
              <a:rPr sz="1400" b="1" spc="-9" dirty="0" smtClean="0">
                <a:solidFill>
                  <a:srgbClr val="ED0000"/>
                </a:solidFill>
                <a:latin typeface="Calibri"/>
                <a:cs typeface="Calibri"/>
              </a:rPr>
              <a:t> </a:t>
            </a:r>
            <a:r>
              <a:rPr sz="1400" b="1" dirty="0">
                <a:solidFill>
                  <a:srgbClr val="ED0000"/>
                </a:solidFill>
                <a:latin typeface="Calibri"/>
                <a:cs typeface="Calibri"/>
              </a:rPr>
              <a:t>Eklenen</a:t>
            </a:r>
            <a:r>
              <a:rPr sz="1400" b="1" spc="-18" dirty="0">
                <a:solidFill>
                  <a:srgbClr val="ED0000"/>
                </a:solidFill>
                <a:latin typeface="Calibri"/>
                <a:cs typeface="Calibri"/>
              </a:rPr>
              <a:t> </a:t>
            </a:r>
            <a:r>
              <a:rPr sz="1400" b="1" dirty="0" err="1">
                <a:solidFill>
                  <a:srgbClr val="ED0000"/>
                </a:solidFill>
                <a:latin typeface="Calibri"/>
                <a:cs typeface="Calibri"/>
              </a:rPr>
              <a:t>Gtip</a:t>
            </a:r>
            <a:r>
              <a:rPr sz="1400" b="1" spc="-9" dirty="0">
                <a:solidFill>
                  <a:srgbClr val="ED0000"/>
                </a:solidFill>
                <a:latin typeface="Calibri"/>
                <a:cs typeface="Calibri"/>
              </a:rPr>
              <a:t> </a:t>
            </a:r>
            <a:r>
              <a:rPr sz="1400" b="1" spc="-9" dirty="0" err="1" smtClean="0">
                <a:solidFill>
                  <a:srgbClr val="ED0000"/>
                </a:solidFill>
                <a:latin typeface="Calibri"/>
                <a:cs typeface="Calibri"/>
              </a:rPr>
              <a:t>Listesi</a:t>
            </a:r>
            <a:r>
              <a:rPr lang="tr-TR" sz="1400" dirty="0">
                <a:latin typeface="Calibri"/>
                <a:cs typeface="Calibri"/>
              </a:rPr>
              <a:t> </a:t>
            </a:r>
            <a:r>
              <a:rPr sz="1400" b="1" spc="-9" dirty="0" err="1" smtClean="0">
                <a:solidFill>
                  <a:srgbClr val="FF0000"/>
                </a:solidFill>
                <a:latin typeface="Calibri"/>
                <a:cs typeface="Calibri"/>
              </a:rPr>
              <a:t>Yoktur</a:t>
            </a:r>
            <a:r>
              <a:rPr sz="1400" b="1" spc="-9" dirty="0">
                <a:solidFill>
                  <a:srgbClr val="FF0000"/>
                </a:solidFill>
                <a:latin typeface="Calibri"/>
                <a:cs typeface="Calibri"/>
              </a:rPr>
              <a:t>.</a:t>
            </a:r>
            <a:endParaRPr sz="1400" b="1" dirty="0">
              <a:solidFill>
                <a:srgbClr val="FF0000"/>
              </a:solidFill>
              <a:latin typeface="Calibri"/>
              <a:cs typeface="Calibri"/>
            </a:endParaRPr>
          </a:p>
          <a:p>
            <a:pPr marL="3362201">
              <a:spcBef>
                <a:spcPts val="86"/>
              </a:spcBef>
            </a:pPr>
            <a:r>
              <a:rPr sz="1400" dirty="0">
                <a:solidFill>
                  <a:srgbClr val="ED0000"/>
                </a:solidFill>
                <a:latin typeface="Calibri"/>
                <a:cs typeface="Calibri"/>
              </a:rPr>
              <a:t>2026</a:t>
            </a:r>
            <a:r>
              <a:rPr sz="1400" spc="-5" dirty="0">
                <a:solidFill>
                  <a:srgbClr val="ED0000"/>
                </a:solidFill>
                <a:latin typeface="Calibri"/>
                <a:cs typeface="Calibri"/>
              </a:rPr>
              <a:t> </a:t>
            </a:r>
            <a:r>
              <a:rPr sz="1400" spc="-9" dirty="0">
                <a:solidFill>
                  <a:srgbClr val="ED0000"/>
                </a:solidFill>
                <a:latin typeface="Calibri"/>
                <a:cs typeface="Calibri"/>
              </a:rPr>
              <a:t>tebliğinde</a:t>
            </a:r>
            <a:r>
              <a:rPr sz="1400" spc="-5" dirty="0">
                <a:solidFill>
                  <a:srgbClr val="ED0000"/>
                </a:solidFill>
                <a:latin typeface="Calibri"/>
                <a:cs typeface="Calibri"/>
              </a:rPr>
              <a:t> </a:t>
            </a:r>
            <a:r>
              <a:rPr sz="1400" spc="-9" dirty="0">
                <a:solidFill>
                  <a:srgbClr val="ED0000"/>
                </a:solidFill>
                <a:latin typeface="Calibri"/>
                <a:cs typeface="Calibri"/>
              </a:rPr>
              <a:t>Çıkartılan</a:t>
            </a:r>
            <a:r>
              <a:rPr sz="1400" spc="-5" dirty="0">
                <a:solidFill>
                  <a:srgbClr val="ED0000"/>
                </a:solidFill>
                <a:latin typeface="Calibri"/>
                <a:cs typeface="Calibri"/>
              </a:rPr>
              <a:t> </a:t>
            </a:r>
            <a:r>
              <a:rPr sz="1400" dirty="0">
                <a:solidFill>
                  <a:srgbClr val="ED0000"/>
                </a:solidFill>
                <a:latin typeface="Calibri"/>
                <a:cs typeface="Calibri"/>
              </a:rPr>
              <a:t>Bir</a:t>
            </a:r>
            <a:r>
              <a:rPr sz="1400" spc="9" dirty="0">
                <a:solidFill>
                  <a:srgbClr val="ED0000"/>
                </a:solidFill>
                <a:latin typeface="Calibri"/>
                <a:cs typeface="Calibri"/>
              </a:rPr>
              <a:t> </a:t>
            </a:r>
            <a:r>
              <a:rPr sz="1400" dirty="0">
                <a:solidFill>
                  <a:srgbClr val="ED0000"/>
                </a:solidFill>
                <a:latin typeface="Calibri"/>
                <a:cs typeface="Calibri"/>
              </a:rPr>
              <a:t>Gtip</a:t>
            </a:r>
            <a:r>
              <a:rPr sz="1400" spc="-5" dirty="0">
                <a:solidFill>
                  <a:srgbClr val="ED0000"/>
                </a:solidFill>
                <a:latin typeface="Calibri"/>
                <a:cs typeface="Calibri"/>
              </a:rPr>
              <a:t> </a:t>
            </a:r>
            <a:r>
              <a:rPr sz="1400" dirty="0">
                <a:solidFill>
                  <a:srgbClr val="ED0000"/>
                </a:solidFill>
                <a:latin typeface="Calibri"/>
                <a:cs typeface="Calibri"/>
              </a:rPr>
              <a:t>Listesi</a:t>
            </a:r>
            <a:r>
              <a:rPr sz="1400" spc="-5" dirty="0">
                <a:solidFill>
                  <a:srgbClr val="ED0000"/>
                </a:solidFill>
                <a:latin typeface="Calibri"/>
                <a:cs typeface="Calibri"/>
              </a:rPr>
              <a:t> </a:t>
            </a:r>
            <a:r>
              <a:rPr sz="1400" dirty="0">
                <a:solidFill>
                  <a:srgbClr val="ED0000"/>
                </a:solidFill>
                <a:latin typeface="Calibri"/>
                <a:cs typeface="Calibri"/>
              </a:rPr>
              <a:t>Mevcut</a:t>
            </a:r>
            <a:r>
              <a:rPr sz="1400" spc="5" dirty="0">
                <a:solidFill>
                  <a:srgbClr val="ED0000"/>
                </a:solidFill>
                <a:latin typeface="Calibri"/>
                <a:cs typeface="Calibri"/>
              </a:rPr>
              <a:t> </a:t>
            </a:r>
            <a:r>
              <a:rPr sz="1400" spc="-9" dirty="0" err="1">
                <a:solidFill>
                  <a:srgbClr val="ED0000"/>
                </a:solidFill>
                <a:latin typeface="Calibri"/>
                <a:cs typeface="Calibri"/>
              </a:rPr>
              <a:t>değildir</a:t>
            </a:r>
            <a:r>
              <a:rPr sz="1400" spc="-9" dirty="0" smtClean="0">
                <a:solidFill>
                  <a:srgbClr val="ED0000"/>
                </a:solidFill>
                <a:latin typeface="Calibri"/>
                <a:cs typeface="Calibri"/>
              </a:rPr>
              <a:t>.</a:t>
            </a:r>
            <a:endParaRPr sz="1400" dirty="0">
              <a:latin typeface="Calibri"/>
              <a:cs typeface="Calibri"/>
            </a:endParaRPr>
          </a:p>
        </p:txBody>
      </p:sp>
      <p:sp>
        <p:nvSpPr>
          <p:cNvPr id="6" name="object 6"/>
          <p:cNvSpPr/>
          <p:nvPr/>
        </p:nvSpPr>
        <p:spPr>
          <a:xfrm>
            <a:off x="1645613" y="2014905"/>
            <a:ext cx="8899853" cy="8637"/>
          </a:xfrm>
          <a:custGeom>
            <a:avLst/>
            <a:gdLst/>
            <a:ahLst/>
            <a:cxnLst/>
            <a:rect l="l" t="t" r="r" b="b"/>
            <a:pathLst>
              <a:path w="9814560" h="9525">
                <a:moveTo>
                  <a:pt x="9814560" y="0"/>
                </a:moveTo>
                <a:lnTo>
                  <a:pt x="0" y="0"/>
                </a:lnTo>
                <a:lnTo>
                  <a:pt x="0" y="9144"/>
                </a:lnTo>
                <a:lnTo>
                  <a:pt x="9814560" y="9144"/>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35731368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54912" y="552894"/>
            <a:ext cx="9494873" cy="268878"/>
          </a:xfrm>
          <a:prstGeom prst="rect">
            <a:avLst/>
          </a:prstGeom>
        </p:spPr>
        <p:txBody>
          <a:bodyPr vert="horz" wrap="square" lIns="0" tIns="11516" rIns="0" bIns="0" rtlCol="0">
            <a:spAutoFit/>
          </a:bodyPr>
          <a:lstStyle/>
          <a:p>
            <a:pPr marL="602881" marR="4607" indent="-591941">
              <a:lnSpc>
                <a:spcPct val="110000"/>
              </a:lnSpc>
              <a:spcBef>
                <a:spcPts val="91"/>
              </a:spcBef>
            </a:pPr>
            <a:r>
              <a:rPr sz="1600" b="1" dirty="0">
                <a:solidFill>
                  <a:srgbClr val="FF0000"/>
                </a:solidFill>
                <a:latin typeface="Calibri"/>
                <a:cs typeface="Calibri"/>
              </a:rPr>
              <a:t>“CE”</a:t>
            </a:r>
            <a:r>
              <a:rPr sz="1600" b="1" spc="-14" dirty="0">
                <a:solidFill>
                  <a:srgbClr val="FF0000"/>
                </a:solidFill>
                <a:latin typeface="Calibri"/>
                <a:cs typeface="Calibri"/>
              </a:rPr>
              <a:t> </a:t>
            </a:r>
            <a:r>
              <a:rPr sz="1600" b="1" spc="-9" dirty="0">
                <a:solidFill>
                  <a:srgbClr val="FF0000"/>
                </a:solidFill>
                <a:latin typeface="Calibri"/>
                <a:cs typeface="Calibri"/>
              </a:rPr>
              <a:t>İşareti Taşıması </a:t>
            </a:r>
            <a:r>
              <a:rPr sz="1600" b="1" dirty="0">
                <a:solidFill>
                  <a:srgbClr val="FF0000"/>
                </a:solidFill>
                <a:latin typeface="Calibri"/>
                <a:cs typeface="Calibri"/>
              </a:rPr>
              <a:t>Gereken</a:t>
            </a:r>
            <a:r>
              <a:rPr sz="1600" b="1" spc="-18" dirty="0">
                <a:solidFill>
                  <a:srgbClr val="FF0000"/>
                </a:solidFill>
                <a:latin typeface="Calibri"/>
                <a:cs typeface="Calibri"/>
              </a:rPr>
              <a:t> </a:t>
            </a:r>
            <a:r>
              <a:rPr sz="1600" b="1" dirty="0">
                <a:solidFill>
                  <a:srgbClr val="FF0000"/>
                </a:solidFill>
                <a:latin typeface="Calibri"/>
                <a:cs typeface="Calibri"/>
              </a:rPr>
              <a:t>Bazı</a:t>
            </a:r>
            <a:r>
              <a:rPr sz="1600" b="1" spc="-14" dirty="0">
                <a:solidFill>
                  <a:srgbClr val="FF0000"/>
                </a:solidFill>
                <a:latin typeface="Calibri"/>
                <a:cs typeface="Calibri"/>
              </a:rPr>
              <a:t> </a:t>
            </a:r>
            <a:r>
              <a:rPr sz="1600" b="1" dirty="0">
                <a:solidFill>
                  <a:srgbClr val="FF0000"/>
                </a:solidFill>
                <a:latin typeface="Calibri"/>
                <a:cs typeface="Calibri"/>
              </a:rPr>
              <a:t>Ürünlerin</a:t>
            </a:r>
            <a:r>
              <a:rPr sz="1600" b="1" spc="-5" dirty="0">
                <a:solidFill>
                  <a:srgbClr val="FF0000"/>
                </a:solidFill>
                <a:latin typeface="Calibri"/>
                <a:cs typeface="Calibri"/>
              </a:rPr>
              <a:t> </a:t>
            </a:r>
            <a:r>
              <a:rPr sz="1600" b="1" dirty="0">
                <a:solidFill>
                  <a:srgbClr val="FF0000"/>
                </a:solidFill>
                <a:latin typeface="Calibri"/>
                <a:cs typeface="Calibri"/>
              </a:rPr>
              <a:t>İthalat</a:t>
            </a:r>
            <a:r>
              <a:rPr sz="1600" b="1" spc="-9" dirty="0">
                <a:solidFill>
                  <a:srgbClr val="FF0000"/>
                </a:solidFill>
                <a:latin typeface="Calibri"/>
                <a:cs typeface="Calibri"/>
              </a:rPr>
              <a:t> </a:t>
            </a:r>
            <a:r>
              <a:rPr sz="1600" b="1" dirty="0">
                <a:solidFill>
                  <a:srgbClr val="FF0000"/>
                </a:solidFill>
                <a:latin typeface="Calibri"/>
                <a:cs typeface="Calibri"/>
              </a:rPr>
              <a:t>Denetimi</a:t>
            </a:r>
            <a:r>
              <a:rPr sz="1600" b="1" spc="-14" dirty="0">
                <a:solidFill>
                  <a:srgbClr val="FF0000"/>
                </a:solidFill>
                <a:latin typeface="Calibri"/>
                <a:cs typeface="Calibri"/>
              </a:rPr>
              <a:t> </a:t>
            </a:r>
            <a:r>
              <a:rPr sz="1600" b="1" spc="-9" dirty="0">
                <a:solidFill>
                  <a:srgbClr val="FF0000"/>
                </a:solidFill>
                <a:latin typeface="Calibri"/>
                <a:cs typeface="Calibri"/>
              </a:rPr>
              <a:t>Tebliği</a:t>
            </a:r>
            <a:r>
              <a:rPr sz="1600" b="1" spc="453" dirty="0">
                <a:solidFill>
                  <a:srgbClr val="FF0000"/>
                </a:solidFill>
                <a:latin typeface="Calibri"/>
                <a:cs typeface="Calibri"/>
              </a:rPr>
              <a:t> </a:t>
            </a:r>
            <a:r>
              <a:rPr sz="1600" b="1" dirty="0">
                <a:solidFill>
                  <a:srgbClr val="FF0000"/>
                </a:solidFill>
                <a:latin typeface="Calibri"/>
                <a:cs typeface="Calibri"/>
              </a:rPr>
              <a:t>(Ürün</a:t>
            </a:r>
            <a:r>
              <a:rPr sz="1600" b="1" spc="-32" dirty="0">
                <a:solidFill>
                  <a:srgbClr val="FF0000"/>
                </a:solidFill>
                <a:latin typeface="Calibri"/>
                <a:cs typeface="Calibri"/>
              </a:rPr>
              <a:t> </a:t>
            </a:r>
            <a:r>
              <a:rPr sz="1600" b="1" dirty="0">
                <a:solidFill>
                  <a:srgbClr val="FF0000"/>
                </a:solidFill>
                <a:latin typeface="Calibri"/>
                <a:cs typeface="Calibri"/>
              </a:rPr>
              <a:t>Güvenliği</a:t>
            </a:r>
            <a:r>
              <a:rPr sz="1600" b="1" spc="-18" dirty="0">
                <a:solidFill>
                  <a:srgbClr val="FF0000"/>
                </a:solidFill>
                <a:latin typeface="Calibri"/>
                <a:cs typeface="Calibri"/>
              </a:rPr>
              <a:t> </a:t>
            </a:r>
            <a:r>
              <a:rPr sz="1600" b="1" dirty="0">
                <a:solidFill>
                  <a:srgbClr val="FF0000"/>
                </a:solidFill>
                <a:latin typeface="Calibri"/>
                <a:cs typeface="Calibri"/>
              </a:rPr>
              <a:t>ve</a:t>
            </a:r>
            <a:r>
              <a:rPr sz="1600" b="1" spc="-14" dirty="0">
                <a:solidFill>
                  <a:srgbClr val="FF0000"/>
                </a:solidFill>
                <a:latin typeface="Calibri"/>
                <a:cs typeface="Calibri"/>
              </a:rPr>
              <a:t> </a:t>
            </a:r>
            <a:r>
              <a:rPr sz="1600" b="1" dirty="0">
                <a:solidFill>
                  <a:srgbClr val="FF0000"/>
                </a:solidFill>
                <a:latin typeface="Calibri"/>
                <a:cs typeface="Calibri"/>
              </a:rPr>
              <a:t>Denetimi:</a:t>
            </a:r>
            <a:r>
              <a:rPr sz="1600" b="1" spc="-14" dirty="0">
                <a:solidFill>
                  <a:srgbClr val="FF0000"/>
                </a:solidFill>
                <a:latin typeface="Calibri"/>
                <a:cs typeface="Calibri"/>
              </a:rPr>
              <a:t> </a:t>
            </a:r>
            <a:r>
              <a:rPr sz="1600" b="1" spc="-9" dirty="0">
                <a:solidFill>
                  <a:srgbClr val="FF0000"/>
                </a:solidFill>
                <a:latin typeface="Calibri"/>
                <a:cs typeface="Calibri"/>
              </a:rPr>
              <a:t>2026/9)</a:t>
            </a:r>
            <a:endParaRPr sz="1600" dirty="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2916542092"/>
              </p:ext>
            </p:extLst>
          </p:nvPr>
        </p:nvGraphicFramePr>
        <p:xfrm>
          <a:off x="754912" y="1053287"/>
          <a:ext cx="10845209" cy="5554156"/>
        </p:xfrm>
        <a:graphic>
          <a:graphicData uri="http://schemas.openxmlformats.org/drawingml/2006/table">
            <a:tbl>
              <a:tblPr firstRow="1" bandRow="1">
                <a:tableStyleId>{2D5ABB26-0587-4C30-8999-92F81FD0307C}</a:tableStyleId>
              </a:tblPr>
              <a:tblGrid>
                <a:gridCol w="2047774">
                  <a:extLst>
                    <a:ext uri="{9D8B030D-6E8A-4147-A177-3AD203B41FA5}">
                      <a16:colId xmlns:a16="http://schemas.microsoft.com/office/drawing/2014/main" val="20000"/>
                    </a:ext>
                  </a:extLst>
                </a:gridCol>
                <a:gridCol w="3518147">
                  <a:extLst>
                    <a:ext uri="{9D8B030D-6E8A-4147-A177-3AD203B41FA5}">
                      <a16:colId xmlns:a16="http://schemas.microsoft.com/office/drawing/2014/main" val="20001"/>
                    </a:ext>
                  </a:extLst>
                </a:gridCol>
                <a:gridCol w="4032158">
                  <a:extLst>
                    <a:ext uri="{9D8B030D-6E8A-4147-A177-3AD203B41FA5}">
                      <a16:colId xmlns:a16="http://schemas.microsoft.com/office/drawing/2014/main" val="20002"/>
                    </a:ext>
                  </a:extLst>
                </a:gridCol>
                <a:gridCol w="1247130">
                  <a:extLst>
                    <a:ext uri="{9D8B030D-6E8A-4147-A177-3AD203B41FA5}">
                      <a16:colId xmlns:a16="http://schemas.microsoft.com/office/drawing/2014/main" val="20003"/>
                    </a:ext>
                  </a:extLst>
                </a:gridCol>
              </a:tblGrid>
              <a:tr h="110951">
                <a:tc>
                  <a:txBody>
                    <a:bodyPr/>
                    <a:lstStyle/>
                    <a:p>
                      <a:pPr marL="333375">
                        <a:lnSpc>
                          <a:spcPts val="919"/>
                        </a:lnSpc>
                      </a:pPr>
                      <a:r>
                        <a:rPr sz="800" b="1" dirty="0">
                          <a:solidFill>
                            <a:srgbClr val="FF0000"/>
                          </a:solidFill>
                          <a:latin typeface="Calibri"/>
                          <a:cs typeface="Calibri"/>
                        </a:rPr>
                        <a:t>Değişen</a:t>
                      </a:r>
                      <a:r>
                        <a:rPr sz="800" b="1" spc="-30" dirty="0">
                          <a:solidFill>
                            <a:srgbClr val="FF0000"/>
                          </a:solidFill>
                          <a:latin typeface="Calibri"/>
                          <a:cs typeface="Calibri"/>
                        </a:rPr>
                        <a:t> </a:t>
                      </a:r>
                      <a:r>
                        <a:rPr sz="800" b="1" dirty="0">
                          <a:solidFill>
                            <a:srgbClr val="FF0000"/>
                          </a:solidFill>
                          <a:latin typeface="Calibri"/>
                          <a:cs typeface="Calibri"/>
                        </a:rPr>
                        <a:t>Maddenin</a:t>
                      </a:r>
                      <a:r>
                        <a:rPr sz="800" b="1" spc="-10" dirty="0">
                          <a:solidFill>
                            <a:srgbClr val="FF0000"/>
                          </a:solidFill>
                          <a:latin typeface="Calibri"/>
                          <a:cs typeface="Calibri"/>
                        </a:rPr>
                        <a:t> Numarası</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800" b="1" dirty="0">
                          <a:solidFill>
                            <a:srgbClr val="FF0000"/>
                          </a:solidFill>
                          <a:latin typeface="Calibri"/>
                          <a:cs typeface="Calibri"/>
                        </a:rPr>
                        <a:t>Eski</a:t>
                      </a:r>
                      <a:r>
                        <a:rPr sz="800" b="1" spc="-20" dirty="0">
                          <a:solidFill>
                            <a:srgbClr val="FF0000"/>
                          </a:solidFill>
                          <a:latin typeface="Calibri"/>
                          <a:cs typeface="Calibri"/>
                        </a:rPr>
                        <a:t> </a:t>
                      </a:r>
                      <a:r>
                        <a:rPr sz="800" b="1" dirty="0">
                          <a:solidFill>
                            <a:srgbClr val="FF0000"/>
                          </a:solidFill>
                          <a:latin typeface="Calibri"/>
                          <a:cs typeface="Calibri"/>
                        </a:rPr>
                        <a:t>Madde</a:t>
                      </a:r>
                      <a:r>
                        <a:rPr sz="800" b="1" spc="-15" dirty="0">
                          <a:solidFill>
                            <a:srgbClr val="FF0000"/>
                          </a:solidFill>
                          <a:latin typeface="Calibri"/>
                          <a:cs typeface="Calibri"/>
                        </a:rPr>
                        <a:t> </a:t>
                      </a:r>
                      <a:r>
                        <a:rPr sz="800" b="1" spc="-20" dirty="0">
                          <a:solidFill>
                            <a:srgbClr val="FF0000"/>
                          </a:solidFill>
                          <a:latin typeface="Calibri"/>
                          <a:cs typeface="Calibri"/>
                        </a:rPr>
                        <a:t>2025</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800" b="1" dirty="0">
                          <a:solidFill>
                            <a:srgbClr val="FF0000"/>
                          </a:solidFill>
                          <a:latin typeface="Calibri"/>
                          <a:cs typeface="Calibri"/>
                        </a:rPr>
                        <a:t>Yeni</a:t>
                      </a:r>
                      <a:r>
                        <a:rPr sz="800" b="1" spc="-15" dirty="0">
                          <a:solidFill>
                            <a:srgbClr val="FF0000"/>
                          </a:solidFill>
                          <a:latin typeface="Calibri"/>
                          <a:cs typeface="Calibri"/>
                        </a:rPr>
                        <a:t> </a:t>
                      </a:r>
                      <a:r>
                        <a:rPr sz="800" b="1" dirty="0">
                          <a:solidFill>
                            <a:srgbClr val="FF0000"/>
                          </a:solidFill>
                          <a:latin typeface="Calibri"/>
                          <a:cs typeface="Calibri"/>
                        </a:rPr>
                        <a:t>Madde</a:t>
                      </a:r>
                      <a:r>
                        <a:rPr sz="800" b="1" spc="-5" dirty="0">
                          <a:solidFill>
                            <a:srgbClr val="FF0000"/>
                          </a:solidFill>
                          <a:latin typeface="Calibri"/>
                          <a:cs typeface="Calibri"/>
                        </a:rPr>
                        <a:t> </a:t>
                      </a:r>
                      <a:r>
                        <a:rPr sz="800" b="1" spc="-20" dirty="0">
                          <a:solidFill>
                            <a:srgbClr val="FF0000"/>
                          </a:solidFill>
                          <a:latin typeface="Calibri"/>
                          <a:cs typeface="Calibri"/>
                        </a:rPr>
                        <a:t>2026</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800" b="1" spc="-10" dirty="0">
                          <a:solidFill>
                            <a:srgbClr val="FF0000"/>
                          </a:solidFill>
                          <a:latin typeface="Calibri"/>
                          <a:cs typeface="Calibri"/>
                        </a:rPr>
                        <a:t>Durumu</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803250">
                <a:tc>
                  <a:txBody>
                    <a:bodyPr/>
                    <a:lstStyle/>
                    <a:p>
                      <a:pPr marL="68580">
                        <a:lnSpc>
                          <a:spcPts val="950"/>
                        </a:lnSpc>
                      </a:pPr>
                      <a:r>
                        <a:rPr sz="800" b="1" spc="-10" dirty="0">
                          <a:latin typeface="Calibri"/>
                          <a:cs typeface="Calibri"/>
                        </a:rPr>
                        <a:t>Tanımlar</a:t>
                      </a:r>
                      <a:endParaRPr sz="800">
                        <a:latin typeface="Calibri"/>
                        <a:cs typeface="Calibri"/>
                      </a:endParaRPr>
                    </a:p>
                    <a:p>
                      <a:pPr marL="68580">
                        <a:lnSpc>
                          <a:spcPct val="100000"/>
                        </a:lnSpc>
                        <a:spcBef>
                          <a:spcPts val="10"/>
                        </a:spcBef>
                      </a:pPr>
                      <a:r>
                        <a:rPr sz="800" b="1" dirty="0">
                          <a:latin typeface="Calibri"/>
                          <a:cs typeface="Calibri"/>
                        </a:rPr>
                        <a:t>3 </a:t>
                      </a:r>
                      <a:r>
                        <a:rPr sz="800" b="1" spc="-10" dirty="0">
                          <a:latin typeface="Calibri"/>
                          <a:cs typeface="Calibri"/>
                        </a:rPr>
                        <a:t>Madde</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marR="437515">
                        <a:lnSpc>
                          <a:spcPts val="969"/>
                        </a:lnSpc>
                        <a:spcBef>
                          <a:spcPts val="15"/>
                        </a:spcBef>
                      </a:pPr>
                      <a:r>
                        <a:rPr sz="800" b="1" dirty="0">
                          <a:latin typeface="Calibri"/>
                          <a:cs typeface="Calibri"/>
                        </a:rPr>
                        <a:t>h)</a:t>
                      </a:r>
                      <a:r>
                        <a:rPr sz="800" b="1" spc="-5" dirty="0">
                          <a:latin typeface="Calibri"/>
                          <a:cs typeface="Calibri"/>
                        </a:rPr>
                        <a:t> </a:t>
                      </a:r>
                      <a:r>
                        <a:rPr sz="800" b="1" spc="-10" dirty="0">
                          <a:latin typeface="Calibri"/>
                          <a:cs typeface="Calibri"/>
                        </a:rPr>
                        <a:t>Kullanıcı:</a:t>
                      </a:r>
                      <a:r>
                        <a:rPr sz="800" b="1" spc="-5" dirty="0">
                          <a:latin typeface="Calibri"/>
                          <a:cs typeface="Calibri"/>
                        </a:rPr>
                        <a:t> </a:t>
                      </a:r>
                      <a:r>
                        <a:rPr sz="800" dirty="0">
                          <a:latin typeface="Calibri"/>
                          <a:cs typeface="Calibri"/>
                        </a:rPr>
                        <a:t>TAREKS </a:t>
                      </a:r>
                      <a:r>
                        <a:rPr sz="800" spc="-10" dirty="0">
                          <a:latin typeface="Calibri"/>
                          <a:cs typeface="Calibri"/>
                        </a:rPr>
                        <a:t>aracılığıyla </a:t>
                      </a:r>
                      <a:r>
                        <a:rPr sz="800" dirty="0">
                          <a:latin typeface="Calibri"/>
                          <a:cs typeface="Calibri"/>
                        </a:rPr>
                        <a:t>firmalar</a:t>
                      </a:r>
                      <a:r>
                        <a:rPr sz="800" spc="-5" dirty="0">
                          <a:latin typeface="Calibri"/>
                          <a:cs typeface="Calibri"/>
                        </a:rPr>
                        <a:t> </a:t>
                      </a:r>
                      <a:r>
                        <a:rPr sz="800" dirty="0">
                          <a:latin typeface="Calibri"/>
                          <a:cs typeface="Calibri"/>
                        </a:rPr>
                        <a:t>adına</a:t>
                      </a:r>
                      <a:r>
                        <a:rPr sz="800" spc="-10" dirty="0">
                          <a:latin typeface="Calibri"/>
                          <a:cs typeface="Calibri"/>
                        </a:rPr>
                        <a:t> </a:t>
                      </a:r>
                      <a:r>
                        <a:rPr sz="800" dirty="0">
                          <a:latin typeface="Calibri"/>
                          <a:cs typeface="Calibri"/>
                        </a:rPr>
                        <a:t>işlem</a:t>
                      </a:r>
                      <a:r>
                        <a:rPr sz="800" spc="5" dirty="0">
                          <a:latin typeface="Calibri"/>
                          <a:cs typeface="Calibri"/>
                        </a:rPr>
                        <a:t> </a:t>
                      </a:r>
                      <a:r>
                        <a:rPr sz="800" dirty="0">
                          <a:latin typeface="Calibri"/>
                          <a:cs typeface="Calibri"/>
                        </a:rPr>
                        <a:t>yapmak</a:t>
                      </a:r>
                      <a:r>
                        <a:rPr sz="800" spc="-15" dirty="0">
                          <a:latin typeface="Calibri"/>
                          <a:cs typeface="Calibri"/>
                        </a:rPr>
                        <a:t> </a:t>
                      </a:r>
                      <a:r>
                        <a:rPr sz="800" spc="-20" dirty="0">
                          <a:latin typeface="Calibri"/>
                          <a:cs typeface="Calibri"/>
                        </a:rPr>
                        <a:t>üzere</a:t>
                      </a:r>
                      <a:r>
                        <a:rPr sz="800" spc="500" dirty="0">
                          <a:latin typeface="Calibri"/>
                          <a:cs typeface="Calibri"/>
                        </a:rPr>
                        <a:t> </a:t>
                      </a:r>
                      <a:r>
                        <a:rPr sz="800" spc="-10" dirty="0">
                          <a:latin typeface="Calibri"/>
                          <a:cs typeface="Calibri"/>
                        </a:rPr>
                        <a:t>yetkilendirilmiş</a:t>
                      </a:r>
                      <a:r>
                        <a:rPr sz="800" spc="75" dirty="0">
                          <a:latin typeface="Calibri"/>
                          <a:cs typeface="Calibri"/>
                        </a:rPr>
                        <a:t> </a:t>
                      </a:r>
                      <a:r>
                        <a:rPr sz="800" spc="-10" dirty="0">
                          <a:latin typeface="Calibri"/>
                          <a:cs typeface="Calibri"/>
                        </a:rPr>
                        <a:t>kişileri,</a:t>
                      </a:r>
                      <a:endParaRPr sz="8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ct val="100000"/>
                        </a:lnSpc>
                      </a:pPr>
                      <a:r>
                        <a:rPr sz="800" b="1" dirty="0">
                          <a:latin typeface="Calibri"/>
                          <a:cs typeface="Calibri"/>
                        </a:rPr>
                        <a:t>Firma</a:t>
                      </a:r>
                      <a:r>
                        <a:rPr sz="800" dirty="0">
                          <a:latin typeface="Calibri"/>
                          <a:cs typeface="Calibri"/>
                        </a:rPr>
                        <a:t>:</a:t>
                      </a:r>
                      <a:r>
                        <a:rPr sz="800" spc="-20" dirty="0">
                          <a:latin typeface="Calibri"/>
                          <a:cs typeface="Calibri"/>
                        </a:rPr>
                        <a:t> </a:t>
                      </a:r>
                      <a:r>
                        <a:rPr sz="800" dirty="0">
                          <a:latin typeface="Calibri"/>
                          <a:cs typeface="Calibri"/>
                        </a:rPr>
                        <a:t>TAREKS</a:t>
                      </a:r>
                      <a:r>
                        <a:rPr sz="800" spc="-5" dirty="0">
                          <a:latin typeface="Calibri"/>
                          <a:cs typeface="Calibri"/>
                        </a:rPr>
                        <a:t> </a:t>
                      </a:r>
                      <a:r>
                        <a:rPr sz="800" spc="-10" dirty="0">
                          <a:latin typeface="Calibri"/>
                          <a:cs typeface="Calibri"/>
                        </a:rPr>
                        <a:t>aracılığıyla yapılan </a:t>
                      </a:r>
                      <a:r>
                        <a:rPr sz="800" dirty="0">
                          <a:latin typeface="Calibri"/>
                          <a:cs typeface="Calibri"/>
                        </a:rPr>
                        <a:t>işlemlere</a:t>
                      </a:r>
                      <a:r>
                        <a:rPr sz="800" spc="-5" dirty="0">
                          <a:latin typeface="Calibri"/>
                          <a:cs typeface="Calibri"/>
                        </a:rPr>
                        <a:t> </a:t>
                      </a:r>
                      <a:r>
                        <a:rPr sz="800" dirty="0">
                          <a:latin typeface="Calibri"/>
                          <a:cs typeface="Calibri"/>
                        </a:rPr>
                        <a:t>konu</a:t>
                      </a:r>
                      <a:r>
                        <a:rPr sz="800" spc="-10" dirty="0">
                          <a:latin typeface="Calibri"/>
                          <a:cs typeface="Calibri"/>
                        </a:rPr>
                        <a:t> </a:t>
                      </a:r>
                      <a:r>
                        <a:rPr sz="800" dirty="0">
                          <a:latin typeface="Calibri"/>
                          <a:cs typeface="Calibri"/>
                        </a:rPr>
                        <a:t>olan kamu</a:t>
                      </a:r>
                      <a:r>
                        <a:rPr sz="800" spc="-10" dirty="0">
                          <a:latin typeface="Calibri"/>
                          <a:cs typeface="Calibri"/>
                        </a:rPr>
                        <a:t> kurumları </a:t>
                      </a:r>
                      <a:r>
                        <a:rPr sz="800" dirty="0">
                          <a:latin typeface="Calibri"/>
                          <a:cs typeface="Calibri"/>
                        </a:rPr>
                        <a:t>dahil,</a:t>
                      </a:r>
                      <a:r>
                        <a:rPr sz="800" spc="-5" dirty="0">
                          <a:latin typeface="Calibri"/>
                          <a:cs typeface="Calibri"/>
                        </a:rPr>
                        <a:t> </a:t>
                      </a:r>
                      <a:r>
                        <a:rPr sz="800" spc="-25" dirty="0">
                          <a:latin typeface="Calibri"/>
                          <a:cs typeface="Calibri"/>
                        </a:rPr>
                        <a:t>tüm</a:t>
                      </a:r>
                      <a:endParaRPr sz="800" dirty="0">
                        <a:latin typeface="Calibri"/>
                        <a:cs typeface="Calibri"/>
                      </a:endParaRPr>
                    </a:p>
                    <a:p>
                      <a:pPr marL="68580">
                        <a:lnSpc>
                          <a:spcPct val="100000"/>
                        </a:lnSpc>
                        <a:spcBef>
                          <a:spcPts val="170"/>
                        </a:spcBef>
                      </a:pPr>
                      <a:r>
                        <a:rPr sz="800" dirty="0">
                          <a:latin typeface="Calibri"/>
                          <a:cs typeface="Calibri"/>
                        </a:rPr>
                        <a:t>gerçek</a:t>
                      </a:r>
                      <a:r>
                        <a:rPr sz="800" spc="-20" dirty="0">
                          <a:latin typeface="Calibri"/>
                          <a:cs typeface="Calibri"/>
                        </a:rPr>
                        <a:t> </a:t>
                      </a:r>
                      <a:r>
                        <a:rPr sz="800" dirty="0">
                          <a:latin typeface="Calibri"/>
                          <a:cs typeface="Calibri"/>
                        </a:rPr>
                        <a:t>ve</a:t>
                      </a:r>
                      <a:r>
                        <a:rPr sz="800" spc="-15" dirty="0">
                          <a:latin typeface="Calibri"/>
                          <a:cs typeface="Calibri"/>
                        </a:rPr>
                        <a:t> </a:t>
                      </a:r>
                      <a:r>
                        <a:rPr sz="800" dirty="0">
                          <a:latin typeface="Calibri"/>
                          <a:cs typeface="Calibri"/>
                        </a:rPr>
                        <a:t>tüzel</a:t>
                      </a:r>
                      <a:r>
                        <a:rPr sz="800" spc="-15" dirty="0">
                          <a:latin typeface="Calibri"/>
                          <a:cs typeface="Calibri"/>
                        </a:rPr>
                        <a:t> </a:t>
                      </a:r>
                      <a:r>
                        <a:rPr sz="800" spc="-10" dirty="0">
                          <a:latin typeface="Calibri"/>
                          <a:cs typeface="Calibri"/>
                        </a:rPr>
                        <a:t>kişileri,</a:t>
                      </a:r>
                      <a:endParaRPr sz="800" dirty="0">
                        <a:latin typeface="Calibri"/>
                        <a:cs typeface="Calibri"/>
                      </a:endParaRPr>
                    </a:p>
                    <a:p>
                      <a:pPr marL="68580" marR="364490">
                        <a:lnSpc>
                          <a:spcPct val="117500"/>
                        </a:lnSpc>
                      </a:pPr>
                      <a:r>
                        <a:rPr sz="800" b="1" dirty="0">
                          <a:latin typeface="Calibri"/>
                          <a:cs typeface="Calibri"/>
                        </a:rPr>
                        <a:t>Firma</a:t>
                      </a:r>
                      <a:r>
                        <a:rPr sz="800" b="1" spc="-5" dirty="0">
                          <a:latin typeface="Calibri"/>
                          <a:cs typeface="Calibri"/>
                        </a:rPr>
                        <a:t> </a:t>
                      </a:r>
                      <a:r>
                        <a:rPr sz="800" b="1" spc="-10" dirty="0">
                          <a:latin typeface="Calibri"/>
                          <a:cs typeface="Calibri"/>
                        </a:rPr>
                        <a:t>kullanıcısı</a:t>
                      </a:r>
                      <a:r>
                        <a:rPr sz="800" spc="-10" dirty="0">
                          <a:latin typeface="Calibri"/>
                          <a:cs typeface="Calibri"/>
                        </a:rPr>
                        <a:t>:</a:t>
                      </a:r>
                      <a:r>
                        <a:rPr sz="800" dirty="0">
                          <a:latin typeface="Calibri"/>
                          <a:cs typeface="Calibri"/>
                        </a:rPr>
                        <a:t> Firma</a:t>
                      </a:r>
                      <a:r>
                        <a:rPr sz="800" spc="-5" dirty="0">
                          <a:latin typeface="Calibri"/>
                          <a:cs typeface="Calibri"/>
                        </a:rPr>
                        <a:t> </a:t>
                      </a:r>
                      <a:r>
                        <a:rPr sz="800" spc="-10" dirty="0">
                          <a:latin typeface="Calibri"/>
                          <a:cs typeface="Calibri"/>
                        </a:rPr>
                        <a:t>yetkilisi</a:t>
                      </a:r>
                      <a:r>
                        <a:rPr sz="800" spc="5" dirty="0">
                          <a:latin typeface="Calibri"/>
                          <a:cs typeface="Calibri"/>
                        </a:rPr>
                        <a:t> </a:t>
                      </a:r>
                      <a:r>
                        <a:rPr sz="800" spc="-10" dirty="0">
                          <a:latin typeface="Calibri"/>
                          <a:cs typeface="Calibri"/>
                        </a:rPr>
                        <a:t>tarafından</a:t>
                      </a:r>
                      <a:r>
                        <a:rPr sz="800" spc="-5" dirty="0">
                          <a:latin typeface="Calibri"/>
                          <a:cs typeface="Calibri"/>
                        </a:rPr>
                        <a:t> </a:t>
                      </a:r>
                      <a:r>
                        <a:rPr sz="800" dirty="0">
                          <a:latin typeface="Calibri"/>
                          <a:cs typeface="Calibri"/>
                        </a:rPr>
                        <a:t>firma</a:t>
                      </a:r>
                      <a:r>
                        <a:rPr sz="800" spc="-5" dirty="0">
                          <a:latin typeface="Calibri"/>
                          <a:cs typeface="Calibri"/>
                        </a:rPr>
                        <a:t> </a:t>
                      </a:r>
                      <a:r>
                        <a:rPr sz="800" dirty="0">
                          <a:latin typeface="Calibri"/>
                          <a:cs typeface="Calibri"/>
                        </a:rPr>
                        <a:t>adına</a:t>
                      </a:r>
                      <a:r>
                        <a:rPr sz="800" spc="-5" dirty="0">
                          <a:latin typeface="Calibri"/>
                          <a:cs typeface="Calibri"/>
                        </a:rPr>
                        <a:t> </a:t>
                      </a:r>
                      <a:r>
                        <a:rPr sz="800" dirty="0">
                          <a:latin typeface="Calibri"/>
                          <a:cs typeface="Calibri"/>
                        </a:rPr>
                        <a:t>TAREKS'te</a:t>
                      </a:r>
                      <a:r>
                        <a:rPr sz="800" spc="-5" dirty="0">
                          <a:latin typeface="Calibri"/>
                          <a:cs typeface="Calibri"/>
                        </a:rPr>
                        <a:t> </a:t>
                      </a:r>
                      <a:r>
                        <a:rPr sz="800" dirty="0">
                          <a:latin typeface="Calibri"/>
                          <a:cs typeface="Calibri"/>
                        </a:rPr>
                        <a:t>işlem</a:t>
                      </a:r>
                      <a:r>
                        <a:rPr sz="800" spc="10" dirty="0">
                          <a:latin typeface="Calibri"/>
                          <a:cs typeface="Calibri"/>
                        </a:rPr>
                        <a:t> </a:t>
                      </a:r>
                      <a:r>
                        <a:rPr sz="800" spc="-10" dirty="0">
                          <a:latin typeface="Calibri"/>
                          <a:cs typeface="Calibri"/>
                        </a:rPr>
                        <a:t>yapmak</a:t>
                      </a:r>
                      <a:r>
                        <a:rPr sz="800" spc="500" dirty="0">
                          <a:latin typeface="Calibri"/>
                          <a:cs typeface="Calibri"/>
                        </a:rPr>
                        <a:t> </a:t>
                      </a:r>
                      <a:r>
                        <a:rPr sz="800" dirty="0">
                          <a:latin typeface="Calibri"/>
                          <a:cs typeface="Calibri"/>
                        </a:rPr>
                        <a:t>üzere</a:t>
                      </a:r>
                      <a:r>
                        <a:rPr sz="800" spc="25" dirty="0">
                          <a:latin typeface="Calibri"/>
                          <a:cs typeface="Calibri"/>
                        </a:rPr>
                        <a:t> </a:t>
                      </a:r>
                      <a:r>
                        <a:rPr sz="800" spc="-10" dirty="0">
                          <a:latin typeface="Calibri"/>
                          <a:cs typeface="Calibri"/>
                        </a:rPr>
                        <a:t>yetkilendirilmiş</a:t>
                      </a:r>
                      <a:r>
                        <a:rPr sz="800" spc="30" dirty="0">
                          <a:latin typeface="Calibri"/>
                          <a:cs typeface="Calibri"/>
                        </a:rPr>
                        <a:t> </a:t>
                      </a:r>
                      <a:r>
                        <a:rPr sz="800" spc="-10" dirty="0">
                          <a:latin typeface="Calibri"/>
                          <a:cs typeface="Calibri"/>
                        </a:rPr>
                        <a:t>kişiyi,</a:t>
                      </a:r>
                      <a:endParaRPr sz="800" dirty="0">
                        <a:latin typeface="Calibri"/>
                        <a:cs typeface="Calibri"/>
                      </a:endParaRPr>
                    </a:p>
                    <a:p>
                      <a:pPr marL="68580" marR="257810">
                        <a:lnSpc>
                          <a:spcPts val="1140"/>
                        </a:lnSpc>
                        <a:spcBef>
                          <a:spcPts val="45"/>
                        </a:spcBef>
                      </a:pPr>
                      <a:r>
                        <a:rPr sz="800" b="1" dirty="0">
                          <a:latin typeface="Calibri"/>
                          <a:cs typeface="Calibri"/>
                        </a:rPr>
                        <a:t>Firma</a:t>
                      </a:r>
                      <a:r>
                        <a:rPr sz="800" b="1" spc="-20" dirty="0">
                          <a:latin typeface="Calibri"/>
                          <a:cs typeface="Calibri"/>
                        </a:rPr>
                        <a:t> </a:t>
                      </a:r>
                      <a:r>
                        <a:rPr sz="800" b="1" spc="-10" dirty="0">
                          <a:latin typeface="Calibri"/>
                          <a:cs typeface="Calibri"/>
                        </a:rPr>
                        <a:t>yetkilisi</a:t>
                      </a:r>
                      <a:r>
                        <a:rPr sz="800" spc="-10" dirty="0">
                          <a:latin typeface="Calibri"/>
                          <a:cs typeface="Calibri"/>
                        </a:rPr>
                        <a:t>:</a:t>
                      </a:r>
                      <a:r>
                        <a:rPr sz="800" spc="-5" dirty="0">
                          <a:latin typeface="Calibri"/>
                          <a:cs typeface="Calibri"/>
                        </a:rPr>
                        <a:t> </a:t>
                      </a:r>
                      <a:r>
                        <a:rPr sz="800" dirty="0">
                          <a:latin typeface="Calibri"/>
                          <a:cs typeface="Calibri"/>
                        </a:rPr>
                        <a:t>Firmanın</a:t>
                      </a:r>
                      <a:r>
                        <a:rPr sz="800" spc="-10" dirty="0">
                          <a:latin typeface="Calibri"/>
                          <a:cs typeface="Calibri"/>
                        </a:rPr>
                        <a:t> </a:t>
                      </a:r>
                      <a:r>
                        <a:rPr sz="800" dirty="0">
                          <a:latin typeface="Calibri"/>
                          <a:cs typeface="Calibri"/>
                        </a:rPr>
                        <a:t>imza</a:t>
                      </a:r>
                      <a:r>
                        <a:rPr sz="800" spc="-10" dirty="0">
                          <a:latin typeface="Calibri"/>
                          <a:cs typeface="Calibri"/>
                        </a:rPr>
                        <a:t> sirkülerinde </a:t>
                      </a:r>
                      <a:r>
                        <a:rPr sz="800" dirty="0">
                          <a:latin typeface="Calibri"/>
                          <a:cs typeface="Calibri"/>
                        </a:rPr>
                        <a:t>yer</a:t>
                      </a:r>
                      <a:r>
                        <a:rPr sz="800" spc="-10" dirty="0">
                          <a:latin typeface="Calibri"/>
                          <a:cs typeface="Calibri"/>
                        </a:rPr>
                        <a:t> </a:t>
                      </a:r>
                      <a:r>
                        <a:rPr sz="800" dirty="0">
                          <a:latin typeface="Calibri"/>
                          <a:cs typeface="Calibri"/>
                        </a:rPr>
                        <a:t>alan</a:t>
                      </a:r>
                      <a:r>
                        <a:rPr sz="800" spc="-10" dirty="0">
                          <a:latin typeface="Calibri"/>
                          <a:cs typeface="Calibri"/>
                        </a:rPr>
                        <a:t> </a:t>
                      </a:r>
                      <a:r>
                        <a:rPr sz="800" dirty="0">
                          <a:latin typeface="Calibri"/>
                          <a:cs typeface="Calibri"/>
                        </a:rPr>
                        <a:t>ve</a:t>
                      </a:r>
                      <a:r>
                        <a:rPr sz="800" spc="-10" dirty="0">
                          <a:latin typeface="Calibri"/>
                          <a:cs typeface="Calibri"/>
                        </a:rPr>
                        <a:t> </a:t>
                      </a:r>
                      <a:r>
                        <a:rPr sz="800" dirty="0">
                          <a:latin typeface="Calibri"/>
                          <a:cs typeface="Calibri"/>
                        </a:rPr>
                        <a:t>firmayı</a:t>
                      </a:r>
                      <a:r>
                        <a:rPr sz="800" spc="-10" dirty="0">
                          <a:latin typeface="Calibri"/>
                          <a:cs typeface="Calibri"/>
                        </a:rPr>
                        <a:t> </a:t>
                      </a:r>
                      <a:r>
                        <a:rPr sz="800" dirty="0">
                          <a:latin typeface="Calibri"/>
                          <a:cs typeface="Calibri"/>
                        </a:rPr>
                        <a:t>temsil</a:t>
                      </a:r>
                      <a:r>
                        <a:rPr sz="800" spc="-10" dirty="0">
                          <a:latin typeface="Calibri"/>
                          <a:cs typeface="Calibri"/>
                        </a:rPr>
                        <a:t> </a:t>
                      </a:r>
                      <a:r>
                        <a:rPr sz="800" dirty="0">
                          <a:latin typeface="Calibri"/>
                          <a:cs typeface="Calibri"/>
                        </a:rPr>
                        <a:t>ve ilzama</a:t>
                      </a:r>
                      <a:r>
                        <a:rPr sz="800" spc="-10" dirty="0">
                          <a:latin typeface="Calibri"/>
                          <a:cs typeface="Calibri"/>
                        </a:rPr>
                        <a:t> </a:t>
                      </a:r>
                      <a:r>
                        <a:rPr sz="800" spc="-20" dirty="0">
                          <a:latin typeface="Calibri"/>
                          <a:cs typeface="Calibri"/>
                        </a:rPr>
                        <a:t>yet-</a:t>
                      </a:r>
                      <a:r>
                        <a:rPr sz="800" spc="500" dirty="0">
                          <a:latin typeface="Calibri"/>
                          <a:cs typeface="Calibri"/>
                        </a:rPr>
                        <a:t> </a:t>
                      </a:r>
                      <a:r>
                        <a:rPr sz="800" dirty="0">
                          <a:latin typeface="Calibri"/>
                          <a:cs typeface="Calibri"/>
                        </a:rPr>
                        <a:t>kili</a:t>
                      </a:r>
                      <a:r>
                        <a:rPr sz="800" spc="-35" dirty="0">
                          <a:latin typeface="Calibri"/>
                          <a:cs typeface="Calibri"/>
                        </a:rPr>
                        <a:t> </a:t>
                      </a:r>
                      <a:r>
                        <a:rPr sz="800" dirty="0">
                          <a:latin typeface="Calibri"/>
                          <a:cs typeface="Calibri"/>
                        </a:rPr>
                        <a:t>olan</a:t>
                      </a:r>
                      <a:r>
                        <a:rPr sz="800" spc="-30" dirty="0">
                          <a:latin typeface="Calibri"/>
                          <a:cs typeface="Calibri"/>
                        </a:rPr>
                        <a:t> </a:t>
                      </a:r>
                      <a:r>
                        <a:rPr sz="800" spc="-10" dirty="0">
                          <a:latin typeface="Calibri"/>
                          <a:cs typeface="Calibri"/>
                        </a:rPr>
                        <a:t>kişiyi,</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800" spc="-10" dirty="0">
                          <a:latin typeface="Calibri"/>
                          <a:cs typeface="Calibri"/>
                        </a:rPr>
                        <a:t>Genişletildi</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829666">
                <a:tc>
                  <a:txBody>
                    <a:bodyPr/>
                    <a:lstStyle/>
                    <a:p>
                      <a:pPr marL="68580">
                        <a:lnSpc>
                          <a:spcPts val="950"/>
                        </a:lnSpc>
                      </a:pPr>
                      <a:r>
                        <a:rPr sz="800" b="1" spc="-10" dirty="0">
                          <a:solidFill>
                            <a:srgbClr val="221F1F"/>
                          </a:solidFill>
                          <a:latin typeface="Calibri"/>
                          <a:cs typeface="Calibri"/>
                        </a:rPr>
                        <a:t>TAREKS</a:t>
                      </a:r>
                      <a:r>
                        <a:rPr sz="800" b="1" spc="-20" dirty="0">
                          <a:solidFill>
                            <a:srgbClr val="221F1F"/>
                          </a:solidFill>
                          <a:latin typeface="Calibri"/>
                          <a:cs typeface="Calibri"/>
                        </a:rPr>
                        <a:t> </a:t>
                      </a:r>
                      <a:r>
                        <a:rPr sz="800" b="1" dirty="0">
                          <a:solidFill>
                            <a:srgbClr val="221F1F"/>
                          </a:solidFill>
                          <a:latin typeface="Calibri"/>
                          <a:cs typeface="Calibri"/>
                        </a:rPr>
                        <a:t>ve</a:t>
                      </a:r>
                      <a:r>
                        <a:rPr sz="800" b="1" spc="-15" dirty="0">
                          <a:solidFill>
                            <a:srgbClr val="221F1F"/>
                          </a:solidFill>
                          <a:latin typeface="Calibri"/>
                          <a:cs typeface="Calibri"/>
                        </a:rPr>
                        <a:t> </a:t>
                      </a:r>
                      <a:r>
                        <a:rPr sz="800" b="1" spc="-20" dirty="0">
                          <a:solidFill>
                            <a:srgbClr val="221F1F"/>
                          </a:solidFill>
                          <a:latin typeface="Calibri"/>
                          <a:cs typeface="Calibri"/>
                        </a:rPr>
                        <a:t>firma </a:t>
                      </a:r>
                      <a:r>
                        <a:rPr sz="800" b="1" spc="-10" dirty="0">
                          <a:solidFill>
                            <a:srgbClr val="221F1F"/>
                          </a:solidFill>
                          <a:latin typeface="Calibri"/>
                          <a:cs typeface="Calibri"/>
                        </a:rPr>
                        <a:t>tanımlaması</a:t>
                      </a:r>
                      <a:endParaRPr sz="800">
                        <a:latin typeface="Calibri"/>
                        <a:cs typeface="Calibri"/>
                      </a:endParaRPr>
                    </a:p>
                    <a:p>
                      <a:pPr marL="68580">
                        <a:lnSpc>
                          <a:spcPct val="100000"/>
                        </a:lnSpc>
                        <a:spcBef>
                          <a:spcPts val="15"/>
                        </a:spcBef>
                      </a:pPr>
                      <a:r>
                        <a:rPr sz="800" b="1" spc="-10" dirty="0">
                          <a:solidFill>
                            <a:srgbClr val="221F1F"/>
                          </a:solidFill>
                          <a:latin typeface="Calibri"/>
                          <a:cs typeface="Calibri"/>
                        </a:rPr>
                        <a:t>MADDE</a:t>
                      </a:r>
                      <a:r>
                        <a:rPr sz="800" b="1" spc="-20" dirty="0">
                          <a:solidFill>
                            <a:srgbClr val="221F1F"/>
                          </a:solidFill>
                          <a:latin typeface="Calibri"/>
                          <a:cs typeface="Calibri"/>
                        </a:rPr>
                        <a:t> </a:t>
                      </a:r>
                      <a:r>
                        <a:rPr sz="800" b="1" spc="-50" dirty="0">
                          <a:solidFill>
                            <a:srgbClr val="221F1F"/>
                          </a:solidFill>
                          <a:latin typeface="Calibri"/>
                          <a:cs typeface="Calibri"/>
                        </a:rPr>
                        <a:t>4</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800" dirty="0">
                          <a:latin typeface="Calibri"/>
                          <a:cs typeface="Calibri"/>
                        </a:rPr>
                        <a:t>(2)</a:t>
                      </a:r>
                      <a:r>
                        <a:rPr sz="800" spc="-5" dirty="0">
                          <a:latin typeface="Calibri"/>
                          <a:cs typeface="Calibri"/>
                        </a:rPr>
                        <a:t> </a:t>
                      </a:r>
                      <a:r>
                        <a:rPr sz="800" dirty="0">
                          <a:latin typeface="Calibri"/>
                          <a:cs typeface="Calibri"/>
                        </a:rPr>
                        <a:t>Bu Tebliğ</a:t>
                      </a:r>
                      <a:r>
                        <a:rPr sz="800" spc="10" dirty="0">
                          <a:latin typeface="Calibri"/>
                          <a:cs typeface="Calibri"/>
                        </a:rPr>
                        <a:t> </a:t>
                      </a:r>
                      <a:r>
                        <a:rPr sz="800" spc="-10" dirty="0">
                          <a:latin typeface="Calibri"/>
                          <a:cs typeface="Calibri"/>
                        </a:rPr>
                        <a:t>kapsamı</a:t>
                      </a:r>
                      <a:r>
                        <a:rPr sz="800" dirty="0">
                          <a:latin typeface="Calibri"/>
                          <a:cs typeface="Calibri"/>
                        </a:rPr>
                        <a:t> </a:t>
                      </a:r>
                      <a:r>
                        <a:rPr sz="800" spc="-10" dirty="0">
                          <a:latin typeface="Calibri"/>
                          <a:cs typeface="Calibri"/>
                        </a:rPr>
                        <a:t>ürünleri</a:t>
                      </a:r>
                      <a:r>
                        <a:rPr sz="800" spc="-5" dirty="0">
                          <a:latin typeface="Calibri"/>
                          <a:cs typeface="Calibri"/>
                        </a:rPr>
                        <a:t> </a:t>
                      </a:r>
                      <a:r>
                        <a:rPr sz="800" dirty="0">
                          <a:latin typeface="Calibri"/>
                          <a:cs typeface="Calibri"/>
                        </a:rPr>
                        <a:t>ithal etmek isteyen </a:t>
                      </a:r>
                      <a:r>
                        <a:rPr sz="800" spc="-10" dirty="0">
                          <a:latin typeface="Calibri"/>
                          <a:cs typeface="Calibri"/>
                        </a:rPr>
                        <a:t>firmaların,</a:t>
                      </a:r>
                      <a:r>
                        <a:rPr sz="800" spc="5" dirty="0">
                          <a:latin typeface="Calibri"/>
                          <a:cs typeface="Calibri"/>
                        </a:rPr>
                        <a:t> </a:t>
                      </a:r>
                      <a:r>
                        <a:rPr sz="800" spc="-10" dirty="0">
                          <a:latin typeface="Calibri"/>
                          <a:cs typeface="Calibri"/>
                        </a:rPr>
                        <a:t>29/12/2011</a:t>
                      </a:r>
                      <a:endParaRPr sz="800" dirty="0">
                        <a:latin typeface="Calibri"/>
                        <a:cs typeface="Calibri"/>
                      </a:endParaRPr>
                    </a:p>
                    <a:p>
                      <a:pPr marL="68580" marR="114300">
                        <a:lnSpc>
                          <a:spcPct val="101699"/>
                        </a:lnSpc>
                        <a:spcBef>
                          <a:spcPts val="10"/>
                        </a:spcBef>
                      </a:pPr>
                      <a:r>
                        <a:rPr sz="800" dirty="0">
                          <a:latin typeface="Calibri"/>
                          <a:cs typeface="Calibri"/>
                        </a:rPr>
                        <a:t>tarihli</a:t>
                      </a:r>
                      <a:r>
                        <a:rPr sz="800" spc="-5" dirty="0">
                          <a:latin typeface="Calibri"/>
                          <a:cs typeface="Calibri"/>
                        </a:rPr>
                        <a:t> </a:t>
                      </a:r>
                      <a:r>
                        <a:rPr sz="800" dirty="0">
                          <a:latin typeface="Calibri"/>
                          <a:cs typeface="Calibri"/>
                        </a:rPr>
                        <a:t>ve</a:t>
                      </a:r>
                      <a:r>
                        <a:rPr sz="800" spc="-10" dirty="0">
                          <a:latin typeface="Calibri"/>
                          <a:cs typeface="Calibri"/>
                        </a:rPr>
                        <a:t> </a:t>
                      </a:r>
                      <a:r>
                        <a:rPr sz="800" dirty="0">
                          <a:latin typeface="Calibri"/>
                          <a:cs typeface="Calibri"/>
                        </a:rPr>
                        <a:t>28157</a:t>
                      </a:r>
                      <a:r>
                        <a:rPr sz="800" spc="-10" dirty="0">
                          <a:latin typeface="Calibri"/>
                          <a:cs typeface="Calibri"/>
                        </a:rPr>
                        <a:t> sayılı </a:t>
                      </a:r>
                      <a:r>
                        <a:rPr sz="800" dirty="0">
                          <a:latin typeface="Calibri"/>
                          <a:cs typeface="Calibri"/>
                        </a:rPr>
                        <a:t>Resmî</a:t>
                      </a:r>
                      <a:r>
                        <a:rPr sz="800" spc="-10" dirty="0">
                          <a:latin typeface="Calibri"/>
                          <a:cs typeface="Calibri"/>
                        </a:rPr>
                        <a:t> </a:t>
                      </a:r>
                      <a:r>
                        <a:rPr sz="800" dirty="0">
                          <a:latin typeface="Calibri"/>
                          <a:cs typeface="Calibri"/>
                        </a:rPr>
                        <a:t>Gazete’de</a:t>
                      </a:r>
                      <a:r>
                        <a:rPr sz="800" spc="-15" dirty="0">
                          <a:latin typeface="Calibri"/>
                          <a:cs typeface="Calibri"/>
                        </a:rPr>
                        <a:t> </a:t>
                      </a:r>
                      <a:r>
                        <a:rPr sz="800" spc="-10" dirty="0">
                          <a:latin typeface="Calibri"/>
                          <a:cs typeface="Calibri"/>
                        </a:rPr>
                        <a:t>yayımlanan</a:t>
                      </a:r>
                      <a:r>
                        <a:rPr sz="800" spc="-15" dirty="0">
                          <a:latin typeface="Calibri"/>
                          <a:cs typeface="Calibri"/>
                        </a:rPr>
                        <a:t> </a:t>
                      </a:r>
                      <a:r>
                        <a:rPr sz="800" dirty="0">
                          <a:latin typeface="Calibri"/>
                          <a:cs typeface="Calibri"/>
                        </a:rPr>
                        <a:t>Dış</a:t>
                      </a:r>
                      <a:r>
                        <a:rPr sz="800" spc="-10" dirty="0">
                          <a:latin typeface="Calibri"/>
                          <a:cs typeface="Calibri"/>
                        </a:rPr>
                        <a:t> </a:t>
                      </a:r>
                      <a:r>
                        <a:rPr sz="800" dirty="0">
                          <a:latin typeface="Calibri"/>
                          <a:cs typeface="Calibri"/>
                        </a:rPr>
                        <a:t>Ticarette</a:t>
                      </a:r>
                      <a:r>
                        <a:rPr sz="800" spc="-10" dirty="0">
                          <a:latin typeface="Calibri"/>
                          <a:cs typeface="Calibri"/>
                        </a:rPr>
                        <a:t> </a:t>
                      </a:r>
                      <a:r>
                        <a:rPr sz="800" dirty="0">
                          <a:latin typeface="Calibri"/>
                          <a:cs typeface="Calibri"/>
                        </a:rPr>
                        <a:t>Risk</a:t>
                      </a:r>
                      <a:r>
                        <a:rPr sz="800" spc="-20" dirty="0">
                          <a:latin typeface="Calibri"/>
                          <a:cs typeface="Calibri"/>
                        </a:rPr>
                        <a:t> </a:t>
                      </a:r>
                      <a:r>
                        <a:rPr sz="800" spc="-10" dirty="0">
                          <a:latin typeface="Calibri"/>
                          <a:cs typeface="Calibri"/>
                        </a:rPr>
                        <a:t>Esaslı</a:t>
                      </a:r>
                      <a:r>
                        <a:rPr sz="800" spc="500" dirty="0">
                          <a:latin typeface="Calibri"/>
                          <a:cs typeface="Calibri"/>
                        </a:rPr>
                        <a:t> </a:t>
                      </a:r>
                      <a:r>
                        <a:rPr sz="800" dirty="0">
                          <a:latin typeface="Calibri"/>
                          <a:cs typeface="Calibri"/>
                        </a:rPr>
                        <a:t>Kontrol</a:t>
                      </a:r>
                      <a:r>
                        <a:rPr sz="800" spc="-30" dirty="0">
                          <a:latin typeface="Calibri"/>
                          <a:cs typeface="Calibri"/>
                        </a:rPr>
                        <a:t> </a:t>
                      </a:r>
                      <a:r>
                        <a:rPr sz="800" dirty="0">
                          <a:latin typeface="Calibri"/>
                          <a:cs typeface="Calibri"/>
                        </a:rPr>
                        <a:t>Sistemi</a:t>
                      </a:r>
                      <a:r>
                        <a:rPr sz="800" spc="-25" dirty="0">
                          <a:latin typeface="Calibri"/>
                          <a:cs typeface="Calibri"/>
                        </a:rPr>
                        <a:t> </a:t>
                      </a:r>
                      <a:r>
                        <a:rPr sz="800" dirty="0">
                          <a:latin typeface="Calibri"/>
                          <a:cs typeface="Calibri"/>
                        </a:rPr>
                        <a:t>Tebliği</a:t>
                      </a:r>
                      <a:r>
                        <a:rPr sz="800" spc="-30" dirty="0">
                          <a:latin typeface="Calibri"/>
                          <a:cs typeface="Calibri"/>
                        </a:rPr>
                        <a:t> </a:t>
                      </a:r>
                      <a:r>
                        <a:rPr sz="800" dirty="0">
                          <a:latin typeface="Calibri"/>
                          <a:cs typeface="Calibri"/>
                        </a:rPr>
                        <a:t>(Ürün</a:t>
                      </a:r>
                      <a:r>
                        <a:rPr sz="800" spc="-20" dirty="0">
                          <a:latin typeface="Calibri"/>
                          <a:cs typeface="Calibri"/>
                        </a:rPr>
                        <a:t> </a:t>
                      </a:r>
                      <a:r>
                        <a:rPr sz="800" dirty="0">
                          <a:latin typeface="Calibri"/>
                          <a:cs typeface="Calibri"/>
                        </a:rPr>
                        <a:t>Güvenliği</a:t>
                      </a:r>
                      <a:r>
                        <a:rPr sz="800" spc="-25" dirty="0">
                          <a:latin typeface="Calibri"/>
                          <a:cs typeface="Calibri"/>
                        </a:rPr>
                        <a:t> </a:t>
                      </a:r>
                      <a:r>
                        <a:rPr sz="800" dirty="0">
                          <a:latin typeface="Calibri"/>
                          <a:cs typeface="Calibri"/>
                        </a:rPr>
                        <a:t>ve</a:t>
                      </a:r>
                      <a:r>
                        <a:rPr sz="800" spc="-30" dirty="0">
                          <a:latin typeface="Calibri"/>
                          <a:cs typeface="Calibri"/>
                        </a:rPr>
                        <a:t> </a:t>
                      </a:r>
                      <a:r>
                        <a:rPr sz="800" dirty="0">
                          <a:latin typeface="Calibri"/>
                          <a:cs typeface="Calibri"/>
                        </a:rPr>
                        <a:t>Denetimi:</a:t>
                      </a:r>
                      <a:r>
                        <a:rPr sz="800" spc="-20" dirty="0">
                          <a:latin typeface="Calibri"/>
                          <a:cs typeface="Calibri"/>
                        </a:rPr>
                        <a:t> </a:t>
                      </a:r>
                      <a:r>
                        <a:rPr sz="800" spc="-10" dirty="0">
                          <a:latin typeface="Calibri"/>
                          <a:cs typeface="Calibri"/>
                        </a:rPr>
                        <a:t>2011/53)</a:t>
                      </a:r>
                      <a:r>
                        <a:rPr sz="800" spc="500" dirty="0">
                          <a:latin typeface="Calibri"/>
                          <a:cs typeface="Calibri"/>
                        </a:rPr>
                        <a:t> </a:t>
                      </a:r>
                      <a:r>
                        <a:rPr sz="800" spc="-10" dirty="0">
                          <a:latin typeface="Calibri"/>
                          <a:cs typeface="Calibri"/>
                        </a:rPr>
                        <a:t>çerçevesinde</a:t>
                      </a:r>
                      <a:r>
                        <a:rPr sz="800" dirty="0">
                          <a:latin typeface="Calibri"/>
                          <a:cs typeface="Calibri"/>
                        </a:rPr>
                        <a:t> TAREKS’te </a:t>
                      </a:r>
                      <a:r>
                        <a:rPr sz="800" spc="-10" dirty="0">
                          <a:latin typeface="Calibri"/>
                          <a:cs typeface="Calibri"/>
                        </a:rPr>
                        <a:t>tanımlanması</a:t>
                      </a:r>
                      <a:r>
                        <a:rPr sz="800" dirty="0">
                          <a:latin typeface="Calibri"/>
                          <a:cs typeface="Calibri"/>
                        </a:rPr>
                        <a:t> ve</a:t>
                      </a:r>
                      <a:r>
                        <a:rPr sz="800" spc="5" dirty="0">
                          <a:latin typeface="Calibri"/>
                          <a:cs typeface="Calibri"/>
                        </a:rPr>
                        <a:t> </a:t>
                      </a:r>
                      <a:r>
                        <a:rPr sz="800" dirty="0">
                          <a:latin typeface="Calibri"/>
                          <a:cs typeface="Calibri"/>
                        </a:rPr>
                        <a:t>firma</a:t>
                      </a:r>
                      <a:r>
                        <a:rPr sz="800" spc="5" dirty="0">
                          <a:latin typeface="Calibri"/>
                          <a:cs typeface="Calibri"/>
                        </a:rPr>
                        <a:t> </a:t>
                      </a:r>
                      <a:r>
                        <a:rPr sz="800" dirty="0">
                          <a:latin typeface="Calibri"/>
                          <a:cs typeface="Calibri"/>
                        </a:rPr>
                        <a:t>adına</a:t>
                      </a:r>
                      <a:r>
                        <a:rPr sz="800" spc="5" dirty="0">
                          <a:latin typeface="Calibri"/>
                          <a:cs typeface="Calibri"/>
                        </a:rPr>
                        <a:t> </a:t>
                      </a:r>
                      <a:r>
                        <a:rPr sz="800" dirty="0">
                          <a:latin typeface="Calibri"/>
                          <a:cs typeface="Calibri"/>
                        </a:rPr>
                        <a:t>TAREKS’te</a:t>
                      </a:r>
                      <a:r>
                        <a:rPr sz="800" spc="10" dirty="0">
                          <a:latin typeface="Calibri"/>
                          <a:cs typeface="Calibri"/>
                        </a:rPr>
                        <a:t> </a:t>
                      </a:r>
                      <a:r>
                        <a:rPr sz="800" spc="-20" dirty="0">
                          <a:latin typeface="Calibri"/>
                          <a:cs typeface="Calibri"/>
                        </a:rPr>
                        <a:t>işlem</a:t>
                      </a:r>
                      <a:r>
                        <a:rPr sz="800" spc="500" dirty="0">
                          <a:latin typeface="Calibri"/>
                          <a:cs typeface="Calibri"/>
                        </a:rPr>
                        <a:t> </a:t>
                      </a:r>
                      <a:r>
                        <a:rPr sz="800" dirty="0">
                          <a:latin typeface="Calibri"/>
                          <a:cs typeface="Calibri"/>
                        </a:rPr>
                        <a:t>yapacak</a:t>
                      </a:r>
                      <a:r>
                        <a:rPr sz="800" spc="-5" dirty="0">
                          <a:latin typeface="Calibri"/>
                          <a:cs typeface="Calibri"/>
                        </a:rPr>
                        <a:t> </a:t>
                      </a:r>
                      <a:r>
                        <a:rPr sz="800" dirty="0">
                          <a:latin typeface="Calibri"/>
                          <a:cs typeface="Calibri"/>
                        </a:rPr>
                        <a:t>en az</a:t>
                      </a:r>
                      <a:r>
                        <a:rPr sz="800" spc="15" dirty="0">
                          <a:latin typeface="Calibri"/>
                          <a:cs typeface="Calibri"/>
                        </a:rPr>
                        <a:t> </a:t>
                      </a:r>
                      <a:r>
                        <a:rPr sz="800" dirty="0">
                          <a:latin typeface="Calibri"/>
                          <a:cs typeface="Calibri"/>
                        </a:rPr>
                        <a:t>bir </a:t>
                      </a:r>
                      <a:r>
                        <a:rPr sz="800" spc="-10" dirty="0">
                          <a:latin typeface="Calibri"/>
                          <a:cs typeface="Calibri"/>
                        </a:rPr>
                        <a:t>kullanıcının</a:t>
                      </a:r>
                      <a:r>
                        <a:rPr sz="800" dirty="0">
                          <a:latin typeface="Calibri"/>
                          <a:cs typeface="Calibri"/>
                        </a:rPr>
                        <a:t> </a:t>
                      </a:r>
                      <a:r>
                        <a:rPr sz="800" spc="-10" dirty="0">
                          <a:latin typeface="Calibri"/>
                          <a:cs typeface="Calibri"/>
                        </a:rPr>
                        <a:t>yetkilendirilmiş</a:t>
                      </a:r>
                      <a:r>
                        <a:rPr sz="800" spc="5" dirty="0">
                          <a:latin typeface="Calibri"/>
                          <a:cs typeface="Calibri"/>
                        </a:rPr>
                        <a:t> </a:t>
                      </a:r>
                      <a:r>
                        <a:rPr sz="800" dirty="0">
                          <a:latin typeface="Calibri"/>
                          <a:cs typeface="Calibri"/>
                        </a:rPr>
                        <a:t>olması </a:t>
                      </a:r>
                      <a:r>
                        <a:rPr sz="800" spc="-10" dirty="0">
                          <a:latin typeface="Calibri"/>
                          <a:cs typeface="Calibri"/>
                        </a:rPr>
                        <a:t>gerekir.</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4940">
                        <a:lnSpc>
                          <a:spcPct val="100000"/>
                        </a:lnSpc>
                      </a:pPr>
                      <a:r>
                        <a:rPr sz="800" dirty="0">
                          <a:latin typeface="Calibri"/>
                          <a:cs typeface="Calibri"/>
                        </a:rPr>
                        <a:t>(2) Bu Tebliğ</a:t>
                      </a:r>
                      <a:r>
                        <a:rPr sz="800" spc="10" dirty="0">
                          <a:latin typeface="Calibri"/>
                          <a:cs typeface="Calibri"/>
                        </a:rPr>
                        <a:t> </a:t>
                      </a:r>
                      <a:r>
                        <a:rPr sz="800" spc="-10" dirty="0">
                          <a:latin typeface="Calibri"/>
                          <a:cs typeface="Calibri"/>
                        </a:rPr>
                        <a:t>kapsamı</a:t>
                      </a:r>
                      <a:r>
                        <a:rPr sz="800" dirty="0">
                          <a:latin typeface="Calibri"/>
                          <a:cs typeface="Calibri"/>
                        </a:rPr>
                        <a:t> </a:t>
                      </a:r>
                      <a:r>
                        <a:rPr sz="800" spc="-10" dirty="0">
                          <a:latin typeface="Calibri"/>
                          <a:cs typeface="Calibri"/>
                        </a:rPr>
                        <a:t>ürünleri</a:t>
                      </a:r>
                      <a:r>
                        <a:rPr sz="800" dirty="0">
                          <a:latin typeface="Calibri"/>
                          <a:cs typeface="Calibri"/>
                        </a:rPr>
                        <a:t> ithal etmek isteyen</a:t>
                      </a:r>
                      <a:r>
                        <a:rPr sz="800" spc="5" dirty="0">
                          <a:latin typeface="Calibri"/>
                          <a:cs typeface="Calibri"/>
                        </a:rPr>
                        <a:t> </a:t>
                      </a:r>
                      <a:r>
                        <a:rPr sz="800" spc="-10" dirty="0">
                          <a:latin typeface="Calibri"/>
                          <a:cs typeface="Calibri"/>
                        </a:rPr>
                        <a:t>firmaların,</a:t>
                      </a:r>
                      <a:r>
                        <a:rPr sz="800" spc="5" dirty="0">
                          <a:latin typeface="Calibri"/>
                          <a:cs typeface="Calibri"/>
                        </a:rPr>
                        <a:t> </a:t>
                      </a:r>
                      <a:r>
                        <a:rPr sz="800" dirty="0">
                          <a:latin typeface="Calibri"/>
                          <a:cs typeface="Calibri"/>
                        </a:rPr>
                        <a:t>8/8/2025</a:t>
                      </a:r>
                      <a:r>
                        <a:rPr sz="800" spc="5" dirty="0">
                          <a:latin typeface="Calibri"/>
                          <a:cs typeface="Calibri"/>
                        </a:rPr>
                        <a:t> </a:t>
                      </a:r>
                      <a:r>
                        <a:rPr sz="800" spc="-10" dirty="0">
                          <a:latin typeface="Calibri"/>
                          <a:cs typeface="Calibri"/>
                        </a:rPr>
                        <a:t>tarihli</a:t>
                      </a:r>
                      <a:r>
                        <a:rPr sz="800" dirty="0">
                          <a:latin typeface="Calibri"/>
                          <a:cs typeface="Calibri"/>
                        </a:rPr>
                        <a:t> </a:t>
                      </a:r>
                      <a:r>
                        <a:rPr sz="800" spc="-25" dirty="0">
                          <a:latin typeface="Calibri"/>
                          <a:cs typeface="Calibri"/>
                        </a:rPr>
                        <a:t>ve</a:t>
                      </a:r>
                      <a:endParaRPr sz="800" dirty="0">
                        <a:latin typeface="Calibri"/>
                        <a:cs typeface="Calibri"/>
                      </a:endParaRPr>
                    </a:p>
                    <a:p>
                      <a:pPr marL="154940" marR="236220">
                        <a:lnSpc>
                          <a:spcPct val="101299"/>
                        </a:lnSpc>
                        <a:spcBef>
                          <a:spcPts val="5"/>
                        </a:spcBef>
                      </a:pPr>
                      <a:r>
                        <a:rPr sz="800" dirty="0">
                          <a:latin typeface="Calibri"/>
                          <a:cs typeface="Calibri"/>
                        </a:rPr>
                        <a:t>32980</a:t>
                      </a:r>
                      <a:r>
                        <a:rPr sz="800" spc="-15" dirty="0">
                          <a:latin typeface="Calibri"/>
                          <a:cs typeface="Calibri"/>
                        </a:rPr>
                        <a:t> </a:t>
                      </a:r>
                      <a:r>
                        <a:rPr sz="800" dirty="0">
                          <a:latin typeface="Calibri"/>
                          <a:cs typeface="Calibri"/>
                        </a:rPr>
                        <a:t>sayılı</a:t>
                      </a:r>
                      <a:r>
                        <a:rPr sz="800" spc="-20" dirty="0">
                          <a:latin typeface="Calibri"/>
                          <a:cs typeface="Calibri"/>
                        </a:rPr>
                        <a:t> </a:t>
                      </a:r>
                      <a:r>
                        <a:rPr sz="800" dirty="0">
                          <a:latin typeface="Calibri"/>
                          <a:cs typeface="Calibri"/>
                        </a:rPr>
                        <a:t>Resmı</a:t>
                      </a:r>
                      <a:r>
                        <a:rPr sz="800" spc="-20" dirty="0">
                          <a:latin typeface="Calibri"/>
                          <a:cs typeface="Calibri"/>
                        </a:rPr>
                        <a:t> </a:t>
                      </a:r>
                      <a:r>
                        <a:rPr sz="800" dirty="0">
                          <a:latin typeface="Calibri"/>
                          <a:cs typeface="Calibri"/>
                        </a:rPr>
                        <a:t>Gazete'de</a:t>
                      </a:r>
                      <a:r>
                        <a:rPr sz="800" spc="-20" dirty="0">
                          <a:latin typeface="Calibri"/>
                          <a:cs typeface="Calibri"/>
                        </a:rPr>
                        <a:t> </a:t>
                      </a:r>
                      <a:r>
                        <a:rPr sz="800" spc="-10" dirty="0">
                          <a:latin typeface="Calibri"/>
                          <a:cs typeface="Calibri"/>
                        </a:rPr>
                        <a:t>yayımlanan</a:t>
                      </a:r>
                      <a:r>
                        <a:rPr sz="800" spc="-20" dirty="0">
                          <a:latin typeface="Calibri"/>
                          <a:cs typeface="Calibri"/>
                        </a:rPr>
                        <a:t> </a:t>
                      </a:r>
                      <a:r>
                        <a:rPr sz="800" dirty="0">
                          <a:latin typeface="Calibri"/>
                          <a:cs typeface="Calibri"/>
                        </a:rPr>
                        <a:t>Dış</a:t>
                      </a:r>
                      <a:r>
                        <a:rPr sz="800" spc="-20" dirty="0">
                          <a:latin typeface="Calibri"/>
                          <a:cs typeface="Calibri"/>
                        </a:rPr>
                        <a:t> </a:t>
                      </a:r>
                      <a:r>
                        <a:rPr sz="800" dirty="0">
                          <a:latin typeface="Calibri"/>
                          <a:cs typeface="Calibri"/>
                        </a:rPr>
                        <a:t>Ticarette</a:t>
                      </a:r>
                      <a:r>
                        <a:rPr sz="800" spc="-15" dirty="0">
                          <a:latin typeface="Calibri"/>
                          <a:cs typeface="Calibri"/>
                        </a:rPr>
                        <a:t> </a:t>
                      </a:r>
                      <a:r>
                        <a:rPr sz="800" dirty="0">
                          <a:latin typeface="Calibri"/>
                          <a:cs typeface="Calibri"/>
                        </a:rPr>
                        <a:t>Risk</a:t>
                      </a:r>
                      <a:r>
                        <a:rPr sz="800" spc="-20" dirty="0">
                          <a:latin typeface="Calibri"/>
                          <a:cs typeface="Calibri"/>
                        </a:rPr>
                        <a:t> </a:t>
                      </a:r>
                      <a:r>
                        <a:rPr sz="800" dirty="0">
                          <a:latin typeface="Calibri"/>
                          <a:cs typeface="Calibri"/>
                        </a:rPr>
                        <a:t>Esaslı</a:t>
                      </a:r>
                      <a:r>
                        <a:rPr sz="800" spc="-20" dirty="0">
                          <a:latin typeface="Calibri"/>
                          <a:cs typeface="Calibri"/>
                        </a:rPr>
                        <a:t> </a:t>
                      </a:r>
                      <a:r>
                        <a:rPr sz="800" dirty="0">
                          <a:latin typeface="Calibri"/>
                          <a:cs typeface="Calibri"/>
                        </a:rPr>
                        <a:t>Kontrol</a:t>
                      </a:r>
                      <a:r>
                        <a:rPr sz="800" spc="-20" dirty="0">
                          <a:latin typeface="Calibri"/>
                          <a:cs typeface="Calibri"/>
                        </a:rPr>
                        <a:t> </a:t>
                      </a:r>
                      <a:r>
                        <a:rPr sz="800" spc="-10" dirty="0">
                          <a:latin typeface="Calibri"/>
                          <a:cs typeface="Calibri"/>
                        </a:rPr>
                        <a:t>Sistemi</a:t>
                      </a:r>
                      <a:r>
                        <a:rPr sz="800" spc="500" dirty="0">
                          <a:latin typeface="Calibri"/>
                          <a:cs typeface="Calibri"/>
                        </a:rPr>
                        <a:t> </a:t>
                      </a:r>
                      <a:r>
                        <a:rPr sz="800" spc="-10" dirty="0">
                          <a:latin typeface="Calibri"/>
                          <a:cs typeface="Calibri"/>
                        </a:rPr>
                        <a:t>Hakkında </a:t>
                      </a:r>
                      <a:r>
                        <a:rPr sz="800" dirty="0">
                          <a:latin typeface="Calibri"/>
                          <a:cs typeface="Calibri"/>
                        </a:rPr>
                        <a:t>Tebliğ</a:t>
                      </a:r>
                      <a:r>
                        <a:rPr sz="800" spc="5" dirty="0">
                          <a:latin typeface="Calibri"/>
                          <a:cs typeface="Calibri"/>
                        </a:rPr>
                        <a:t> </a:t>
                      </a:r>
                      <a:r>
                        <a:rPr sz="800" dirty="0">
                          <a:latin typeface="Calibri"/>
                          <a:cs typeface="Calibri"/>
                        </a:rPr>
                        <a:t>(Ürün</a:t>
                      </a:r>
                      <a:r>
                        <a:rPr sz="800" spc="-5" dirty="0">
                          <a:latin typeface="Calibri"/>
                          <a:cs typeface="Calibri"/>
                        </a:rPr>
                        <a:t> </a:t>
                      </a:r>
                      <a:r>
                        <a:rPr sz="800" dirty="0">
                          <a:latin typeface="Calibri"/>
                          <a:cs typeface="Calibri"/>
                        </a:rPr>
                        <a:t>Güvenliği</a:t>
                      </a:r>
                      <a:r>
                        <a:rPr sz="800" spc="-5" dirty="0">
                          <a:latin typeface="Calibri"/>
                          <a:cs typeface="Calibri"/>
                        </a:rPr>
                        <a:t> </a:t>
                      </a:r>
                      <a:r>
                        <a:rPr sz="800" dirty="0">
                          <a:latin typeface="Calibri"/>
                          <a:cs typeface="Calibri"/>
                        </a:rPr>
                        <a:t>ve</a:t>
                      </a:r>
                      <a:r>
                        <a:rPr sz="800" spc="-5" dirty="0">
                          <a:latin typeface="Calibri"/>
                          <a:cs typeface="Calibri"/>
                        </a:rPr>
                        <a:t> </a:t>
                      </a:r>
                      <a:r>
                        <a:rPr sz="800" dirty="0">
                          <a:latin typeface="Calibri"/>
                          <a:cs typeface="Calibri"/>
                        </a:rPr>
                        <a:t>Denetimi: 2025/28)</a:t>
                      </a:r>
                      <a:r>
                        <a:rPr sz="800" spc="-5" dirty="0">
                          <a:latin typeface="Calibri"/>
                          <a:cs typeface="Calibri"/>
                        </a:rPr>
                        <a:t> </a:t>
                      </a:r>
                      <a:r>
                        <a:rPr sz="800" spc="-10" dirty="0">
                          <a:latin typeface="Calibri"/>
                          <a:cs typeface="Calibri"/>
                        </a:rPr>
                        <a:t>çerçevesinde</a:t>
                      </a:r>
                      <a:r>
                        <a:rPr sz="800" spc="-5" dirty="0">
                          <a:latin typeface="Calibri"/>
                          <a:cs typeface="Calibri"/>
                        </a:rPr>
                        <a:t> </a:t>
                      </a:r>
                      <a:r>
                        <a:rPr sz="800" spc="-10" dirty="0">
                          <a:latin typeface="Calibri"/>
                          <a:cs typeface="Calibri"/>
                        </a:rPr>
                        <a:t>TAREKS'te</a:t>
                      </a:r>
                      <a:endParaRPr sz="800" dirty="0">
                        <a:latin typeface="Calibri"/>
                        <a:cs typeface="Calibri"/>
                      </a:endParaRPr>
                    </a:p>
                    <a:p>
                      <a:pPr marL="154940" marR="171450">
                        <a:lnSpc>
                          <a:spcPct val="101299"/>
                        </a:lnSpc>
                        <a:spcBef>
                          <a:spcPts val="10"/>
                        </a:spcBef>
                      </a:pPr>
                      <a:r>
                        <a:rPr sz="800" spc="-10" dirty="0">
                          <a:latin typeface="Calibri"/>
                          <a:cs typeface="Calibri"/>
                        </a:rPr>
                        <a:t>tanımlanması</a:t>
                      </a:r>
                      <a:r>
                        <a:rPr sz="800" spc="-20" dirty="0">
                          <a:latin typeface="Calibri"/>
                          <a:cs typeface="Calibri"/>
                        </a:rPr>
                        <a:t> </a:t>
                      </a:r>
                      <a:r>
                        <a:rPr sz="800" dirty="0">
                          <a:latin typeface="Calibri"/>
                          <a:cs typeface="Calibri"/>
                        </a:rPr>
                        <a:t>ve</a:t>
                      </a:r>
                      <a:r>
                        <a:rPr sz="800" spc="-20" dirty="0">
                          <a:latin typeface="Calibri"/>
                          <a:cs typeface="Calibri"/>
                        </a:rPr>
                        <a:t> </a:t>
                      </a:r>
                      <a:r>
                        <a:rPr sz="800" dirty="0">
                          <a:latin typeface="Calibri"/>
                          <a:cs typeface="Calibri"/>
                        </a:rPr>
                        <a:t>firma</a:t>
                      </a:r>
                      <a:r>
                        <a:rPr sz="800" spc="-15" dirty="0">
                          <a:latin typeface="Calibri"/>
                          <a:cs typeface="Calibri"/>
                        </a:rPr>
                        <a:t> </a:t>
                      </a:r>
                      <a:r>
                        <a:rPr sz="800" dirty="0">
                          <a:latin typeface="Calibri"/>
                          <a:cs typeface="Calibri"/>
                        </a:rPr>
                        <a:t>adına</a:t>
                      </a:r>
                      <a:r>
                        <a:rPr sz="800" spc="-20" dirty="0">
                          <a:latin typeface="Calibri"/>
                          <a:cs typeface="Calibri"/>
                        </a:rPr>
                        <a:t> </a:t>
                      </a:r>
                      <a:r>
                        <a:rPr sz="800" dirty="0">
                          <a:latin typeface="Calibri"/>
                          <a:cs typeface="Calibri"/>
                        </a:rPr>
                        <a:t>TAREKS'te</a:t>
                      </a:r>
                      <a:r>
                        <a:rPr sz="800" spc="-15" dirty="0">
                          <a:latin typeface="Calibri"/>
                          <a:cs typeface="Calibri"/>
                        </a:rPr>
                        <a:t> </a:t>
                      </a:r>
                      <a:r>
                        <a:rPr sz="800" dirty="0">
                          <a:latin typeface="Calibri"/>
                          <a:cs typeface="Calibri"/>
                        </a:rPr>
                        <a:t>işlem</a:t>
                      </a:r>
                      <a:r>
                        <a:rPr sz="800" spc="-10" dirty="0">
                          <a:latin typeface="Calibri"/>
                          <a:cs typeface="Calibri"/>
                        </a:rPr>
                        <a:t> </a:t>
                      </a:r>
                      <a:r>
                        <a:rPr sz="800" dirty="0">
                          <a:latin typeface="Calibri"/>
                          <a:cs typeface="Calibri"/>
                        </a:rPr>
                        <a:t>yapacak</a:t>
                      </a:r>
                      <a:r>
                        <a:rPr sz="800" spc="-15" dirty="0">
                          <a:latin typeface="Calibri"/>
                          <a:cs typeface="Calibri"/>
                        </a:rPr>
                        <a:t> </a:t>
                      </a:r>
                      <a:r>
                        <a:rPr sz="800" dirty="0">
                          <a:latin typeface="Calibri"/>
                          <a:cs typeface="Calibri"/>
                        </a:rPr>
                        <a:t>en</a:t>
                      </a:r>
                      <a:r>
                        <a:rPr sz="800" spc="-15" dirty="0">
                          <a:latin typeface="Calibri"/>
                          <a:cs typeface="Calibri"/>
                        </a:rPr>
                        <a:t> </a:t>
                      </a:r>
                      <a:r>
                        <a:rPr sz="800" dirty="0">
                          <a:latin typeface="Calibri"/>
                          <a:cs typeface="Calibri"/>
                        </a:rPr>
                        <a:t>az</a:t>
                      </a:r>
                      <a:r>
                        <a:rPr sz="800" spc="-10" dirty="0">
                          <a:latin typeface="Calibri"/>
                          <a:cs typeface="Calibri"/>
                        </a:rPr>
                        <a:t> </a:t>
                      </a:r>
                      <a:r>
                        <a:rPr sz="800" dirty="0">
                          <a:latin typeface="Calibri"/>
                          <a:cs typeface="Calibri"/>
                        </a:rPr>
                        <a:t>bir</a:t>
                      </a:r>
                      <a:r>
                        <a:rPr sz="800" spc="-15" dirty="0">
                          <a:latin typeface="Calibri"/>
                          <a:cs typeface="Calibri"/>
                        </a:rPr>
                        <a:t> </a:t>
                      </a:r>
                      <a:r>
                        <a:rPr sz="800" dirty="0">
                          <a:latin typeface="Calibri"/>
                          <a:cs typeface="Calibri"/>
                        </a:rPr>
                        <a:t>firma</a:t>
                      </a:r>
                      <a:r>
                        <a:rPr sz="800" spc="-20" dirty="0">
                          <a:latin typeface="Calibri"/>
                          <a:cs typeface="Calibri"/>
                        </a:rPr>
                        <a:t> </a:t>
                      </a:r>
                      <a:r>
                        <a:rPr sz="800" spc="-10" dirty="0">
                          <a:latin typeface="Calibri"/>
                          <a:cs typeface="Calibri"/>
                        </a:rPr>
                        <a:t>kullanıcısının</a:t>
                      </a:r>
                      <a:r>
                        <a:rPr sz="800" spc="500" dirty="0">
                          <a:latin typeface="Calibri"/>
                          <a:cs typeface="Calibri"/>
                        </a:rPr>
                        <a:t> </a:t>
                      </a:r>
                      <a:r>
                        <a:rPr sz="800" spc="-10" dirty="0">
                          <a:latin typeface="Calibri"/>
                          <a:cs typeface="Calibri"/>
                        </a:rPr>
                        <a:t>yetkilendirilmiş</a:t>
                      </a:r>
                      <a:r>
                        <a:rPr sz="800" spc="15" dirty="0">
                          <a:latin typeface="Calibri"/>
                          <a:cs typeface="Calibri"/>
                        </a:rPr>
                        <a:t> </a:t>
                      </a:r>
                      <a:r>
                        <a:rPr sz="800" dirty="0">
                          <a:latin typeface="Calibri"/>
                          <a:cs typeface="Calibri"/>
                        </a:rPr>
                        <a:t>olması</a:t>
                      </a:r>
                      <a:r>
                        <a:rPr sz="800" spc="20" dirty="0">
                          <a:latin typeface="Calibri"/>
                          <a:cs typeface="Calibri"/>
                        </a:rPr>
                        <a:t> </a:t>
                      </a:r>
                      <a:r>
                        <a:rPr sz="800" spc="-10" dirty="0">
                          <a:latin typeface="Calibri"/>
                          <a:cs typeface="Calibri"/>
                        </a:rPr>
                        <a:t>gerekir.</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dirty="0">
                          <a:latin typeface="Calibri"/>
                          <a:cs typeface="Calibri"/>
                        </a:rPr>
                        <a:t>Revize</a:t>
                      </a:r>
                      <a:r>
                        <a:rPr sz="800" spc="-25" dirty="0">
                          <a:latin typeface="Calibri"/>
                          <a:cs typeface="Calibri"/>
                        </a:rPr>
                        <a:t> </a:t>
                      </a:r>
                      <a:r>
                        <a:rPr sz="800" spc="-10" dirty="0">
                          <a:latin typeface="Calibri"/>
                          <a:cs typeface="Calibri"/>
                        </a:rPr>
                        <a:t>Edildi</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583919">
                <a:tc>
                  <a:txBody>
                    <a:bodyPr/>
                    <a:lstStyle/>
                    <a:p>
                      <a:pPr marL="68580">
                        <a:lnSpc>
                          <a:spcPts val="940"/>
                        </a:lnSpc>
                      </a:pPr>
                      <a:r>
                        <a:rPr sz="800" b="1" spc="-20" dirty="0">
                          <a:solidFill>
                            <a:srgbClr val="221F1F"/>
                          </a:solidFill>
                          <a:latin typeface="Calibri"/>
                          <a:cs typeface="Calibri"/>
                        </a:rPr>
                        <a:t>Kapsam</a:t>
                      </a:r>
                      <a:r>
                        <a:rPr sz="800" b="1" spc="20" dirty="0">
                          <a:solidFill>
                            <a:srgbClr val="221F1F"/>
                          </a:solidFill>
                          <a:latin typeface="Calibri"/>
                          <a:cs typeface="Calibri"/>
                        </a:rPr>
                        <a:t> </a:t>
                      </a:r>
                      <a:r>
                        <a:rPr sz="800" b="1" spc="-20" dirty="0">
                          <a:solidFill>
                            <a:srgbClr val="221F1F"/>
                          </a:solidFill>
                          <a:latin typeface="Calibri"/>
                          <a:cs typeface="Calibri"/>
                        </a:rPr>
                        <a:t>dışı</a:t>
                      </a:r>
                      <a:endParaRPr sz="800">
                        <a:latin typeface="Calibri"/>
                        <a:cs typeface="Calibri"/>
                      </a:endParaRPr>
                    </a:p>
                    <a:p>
                      <a:pPr marL="68580">
                        <a:lnSpc>
                          <a:spcPct val="100000"/>
                        </a:lnSpc>
                        <a:spcBef>
                          <a:spcPts val="20"/>
                        </a:spcBef>
                      </a:pPr>
                      <a:r>
                        <a:rPr sz="800" b="1" spc="-10" dirty="0">
                          <a:solidFill>
                            <a:srgbClr val="221F1F"/>
                          </a:solidFill>
                          <a:latin typeface="Calibri"/>
                          <a:cs typeface="Calibri"/>
                        </a:rPr>
                        <a:t>MADDE</a:t>
                      </a:r>
                      <a:r>
                        <a:rPr sz="800" b="1" spc="-20" dirty="0">
                          <a:solidFill>
                            <a:srgbClr val="221F1F"/>
                          </a:solidFill>
                          <a:latin typeface="Calibri"/>
                          <a:cs typeface="Calibri"/>
                        </a:rPr>
                        <a:t> </a:t>
                      </a:r>
                      <a:r>
                        <a:rPr sz="800" b="1" spc="-50" dirty="0">
                          <a:solidFill>
                            <a:srgbClr val="221F1F"/>
                          </a:solidFill>
                          <a:latin typeface="Calibri"/>
                          <a:cs typeface="Calibri"/>
                        </a:rPr>
                        <a:t>7</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800" dirty="0">
                          <a:latin typeface="Calibri"/>
                          <a:cs typeface="Calibri"/>
                        </a:rPr>
                        <a:t>(2)</a:t>
                      </a:r>
                      <a:r>
                        <a:rPr sz="800" spc="-10" dirty="0">
                          <a:latin typeface="Calibri"/>
                          <a:cs typeface="Calibri"/>
                        </a:rPr>
                        <a:t> </a:t>
                      </a:r>
                      <a:r>
                        <a:rPr sz="800" dirty="0">
                          <a:latin typeface="Calibri"/>
                          <a:cs typeface="Calibri"/>
                        </a:rPr>
                        <a:t>İlgili</a:t>
                      </a:r>
                      <a:r>
                        <a:rPr sz="800" spc="-10" dirty="0">
                          <a:latin typeface="Calibri"/>
                          <a:cs typeface="Calibri"/>
                        </a:rPr>
                        <a:t> </a:t>
                      </a:r>
                      <a:r>
                        <a:rPr sz="800" dirty="0">
                          <a:latin typeface="Calibri"/>
                          <a:cs typeface="Calibri"/>
                        </a:rPr>
                        <a:t>gümrük</a:t>
                      </a:r>
                      <a:r>
                        <a:rPr sz="800" spc="-15" dirty="0">
                          <a:latin typeface="Calibri"/>
                          <a:cs typeface="Calibri"/>
                        </a:rPr>
                        <a:t> </a:t>
                      </a:r>
                      <a:r>
                        <a:rPr sz="800" dirty="0">
                          <a:latin typeface="Calibri"/>
                          <a:cs typeface="Calibri"/>
                        </a:rPr>
                        <a:t>idaresi</a:t>
                      </a:r>
                      <a:r>
                        <a:rPr sz="800" spc="-5" dirty="0">
                          <a:latin typeface="Calibri"/>
                          <a:cs typeface="Calibri"/>
                        </a:rPr>
                        <a:t> </a:t>
                      </a:r>
                      <a:r>
                        <a:rPr sz="800" spc="-10" dirty="0">
                          <a:latin typeface="Calibri"/>
                          <a:cs typeface="Calibri"/>
                        </a:rPr>
                        <a:t>tarafından </a:t>
                      </a:r>
                      <a:r>
                        <a:rPr sz="800" dirty="0">
                          <a:latin typeface="Calibri"/>
                          <a:cs typeface="Calibri"/>
                        </a:rPr>
                        <a:t>başvuru</a:t>
                      </a:r>
                      <a:r>
                        <a:rPr sz="800" spc="-10" dirty="0">
                          <a:latin typeface="Calibri"/>
                          <a:cs typeface="Calibri"/>
                        </a:rPr>
                        <a:t> konusu </a:t>
                      </a:r>
                      <a:r>
                        <a:rPr sz="800" dirty="0">
                          <a:latin typeface="Calibri"/>
                          <a:cs typeface="Calibri"/>
                        </a:rPr>
                        <a:t>ithalat</a:t>
                      </a:r>
                      <a:r>
                        <a:rPr sz="800" spc="-15" dirty="0">
                          <a:latin typeface="Calibri"/>
                          <a:cs typeface="Calibri"/>
                        </a:rPr>
                        <a:t> </a:t>
                      </a:r>
                      <a:r>
                        <a:rPr sz="800" spc="-10" dirty="0">
                          <a:latin typeface="Calibri"/>
                          <a:cs typeface="Calibri"/>
                        </a:rPr>
                        <a:t>partisinin </a:t>
                      </a:r>
                      <a:r>
                        <a:rPr sz="800" spc="-25" dirty="0">
                          <a:latin typeface="Calibri"/>
                          <a:cs typeface="Calibri"/>
                        </a:rPr>
                        <a:t>bu</a:t>
                      </a:r>
                      <a:endParaRPr sz="800">
                        <a:latin typeface="Calibri"/>
                        <a:cs typeface="Calibri"/>
                      </a:endParaRPr>
                    </a:p>
                    <a:p>
                      <a:pPr marL="68580">
                        <a:lnSpc>
                          <a:spcPct val="100000"/>
                        </a:lnSpc>
                        <a:spcBef>
                          <a:spcPts val="20"/>
                        </a:spcBef>
                      </a:pPr>
                      <a:r>
                        <a:rPr sz="800" dirty="0">
                          <a:latin typeface="Calibri"/>
                          <a:cs typeface="Calibri"/>
                        </a:rPr>
                        <a:t>Tebliğ</a:t>
                      </a:r>
                      <a:r>
                        <a:rPr sz="800" spc="20" dirty="0">
                          <a:latin typeface="Calibri"/>
                          <a:cs typeface="Calibri"/>
                        </a:rPr>
                        <a:t> </a:t>
                      </a:r>
                      <a:r>
                        <a:rPr sz="800" spc="-10" dirty="0">
                          <a:latin typeface="Calibri"/>
                          <a:cs typeface="Calibri"/>
                        </a:rPr>
                        <a:t>kapsamında</a:t>
                      </a:r>
                      <a:r>
                        <a:rPr sz="800" spc="10" dirty="0">
                          <a:latin typeface="Calibri"/>
                          <a:cs typeface="Calibri"/>
                        </a:rPr>
                        <a:t> </a:t>
                      </a:r>
                      <a:r>
                        <a:rPr sz="800" dirty="0">
                          <a:latin typeface="Calibri"/>
                          <a:cs typeface="Calibri"/>
                        </a:rPr>
                        <a:t>yer</a:t>
                      </a:r>
                      <a:r>
                        <a:rPr sz="800" spc="15" dirty="0">
                          <a:latin typeface="Calibri"/>
                          <a:cs typeface="Calibri"/>
                        </a:rPr>
                        <a:t> </a:t>
                      </a:r>
                      <a:r>
                        <a:rPr sz="800" spc="-10" dirty="0">
                          <a:latin typeface="Calibri"/>
                          <a:cs typeface="Calibri"/>
                        </a:rPr>
                        <a:t>aldığına</a:t>
                      </a:r>
                      <a:r>
                        <a:rPr sz="800" spc="10" dirty="0">
                          <a:latin typeface="Calibri"/>
                          <a:cs typeface="Calibri"/>
                        </a:rPr>
                        <a:t> </a:t>
                      </a:r>
                      <a:r>
                        <a:rPr sz="800" dirty="0">
                          <a:latin typeface="Calibri"/>
                          <a:cs typeface="Calibri"/>
                        </a:rPr>
                        <a:t>karar</a:t>
                      </a:r>
                      <a:r>
                        <a:rPr sz="800" spc="25" dirty="0">
                          <a:latin typeface="Calibri"/>
                          <a:cs typeface="Calibri"/>
                        </a:rPr>
                        <a:t> </a:t>
                      </a:r>
                      <a:r>
                        <a:rPr sz="800" spc="-10" dirty="0">
                          <a:latin typeface="Calibri"/>
                          <a:cs typeface="Calibri"/>
                        </a:rPr>
                        <a:t>verilmesi</a:t>
                      </a:r>
                      <a:r>
                        <a:rPr sz="800" spc="5" dirty="0">
                          <a:latin typeface="Calibri"/>
                          <a:cs typeface="Calibri"/>
                        </a:rPr>
                        <a:t> </a:t>
                      </a:r>
                      <a:r>
                        <a:rPr sz="800" spc="-10" dirty="0">
                          <a:latin typeface="Calibri"/>
                          <a:cs typeface="Calibri"/>
                        </a:rPr>
                        <a:t>durumunda,</a:t>
                      </a:r>
                      <a:r>
                        <a:rPr sz="800" spc="15" dirty="0">
                          <a:latin typeface="Calibri"/>
                          <a:cs typeface="Calibri"/>
                        </a:rPr>
                        <a:t> </a:t>
                      </a:r>
                      <a:r>
                        <a:rPr sz="800" spc="-10" dirty="0">
                          <a:latin typeface="Calibri"/>
                          <a:cs typeface="Calibri"/>
                        </a:rPr>
                        <a:t>kapsam</a:t>
                      </a:r>
                      <a:endParaRPr sz="800">
                        <a:latin typeface="Calibri"/>
                        <a:cs typeface="Calibri"/>
                      </a:endParaRPr>
                    </a:p>
                    <a:p>
                      <a:pPr marL="68580">
                        <a:lnSpc>
                          <a:spcPct val="100000"/>
                        </a:lnSpc>
                        <a:spcBef>
                          <a:spcPts val="15"/>
                        </a:spcBef>
                      </a:pPr>
                      <a:r>
                        <a:rPr sz="800" spc="-10" dirty="0">
                          <a:latin typeface="Calibri"/>
                          <a:cs typeface="Calibri"/>
                        </a:rPr>
                        <a:t>değerlendirmesi</a:t>
                      </a:r>
                      <a:r>
                        <a:rPr sz="800" spc="10" dirty="0">
                          <a:latin typeface="Calibri"/>
                          <a:cs typeface="Calibri"/>
                        </a:rPr>
                        <a:t> </a:t>
                      </a:r>
                      <a:r>
                        <a:rPr sz="800" dirty="0">
                          <a:latin typeface="Calibri"/>
                          <a:cs typeface="Calibri"/>
                        </a:rPr>
                        <a:t>ilgili</a:t>
                      </a:r>
                      <a:r>
                        <a:rPr sz="800" spc="15" dirty="0">
                          <a:latin typeface="Calibri"/>
                          <a:cs typeface="Calibri"/>
                        </a:rPr>
                        <a:t> </a:t>
                      </a:r>
                      <a:r>
                        <a:rPr sz="800" dirty="0">
                          <a:latin typeface="Calibri"/>
                          <a:cs typeface="Calibri"/>
                        </a:rPr>
                        <a:t>denetim</a:t>
                      </a:r>
                      <a:r>
                        <a:rPr sz="800" spc="30" dirty="0">
                          <a:latin typeface="Calibri"/>
                          <a:cs typeface="Calibri"/>
                        </a:rPr>
                        <a:t> </a:t>
                      </a:r>
                      <a:r>
                        <a:rPr sz="800" spc="-10" dirty="0">
                          <a:latin typeface="Calibri"/>
                          <a:cs typeface="Calibri"/>
                        </a:rPr>
                        <a:t>biriminin</a:t>
                      </a:r>
                      <a:r>
                        <a:rPr sz="800" spc="20" dirty="0">
                          <a:latin typeface="Calibri"/>
                          <a:cs typeface="Calibri"/>
                        </a:rPr>
                        <a:t> </a:t>
                      </a:r>
                      <a:r>
                        <a:rPr sz="800" dirty="0">
                          <a:latin typeface="Calibri"/>
                          <a:cs typeface="Calibri"/>
                        </a:rPr>
                        <a:t>teknik</a:t>
                      </a:r>
                      <a:r>
                        <a:rPr sz="800" spc="15" dirty="0">
                          <a:latin typeface="Calibri"/>
                          <a:cs typeface="Calibri"/>
                        </a:rPr>
                        <a:t> </a:t>
                      </a:r>
                      <a:r>
                        <a:rPr sz="800" spc="-10" dirty="0">
                          <a:latin typeface="Calibri"/>
                          <a:cs typeface="Calibri"/>
                        </a:rPr>
                        <a:t>incelemesi</a:t>
                      </a:r>
                      <a:r>
                        <a:rPr sz="800" spc="15" dirty="0">
                          <a:latin typeface="Calibri"/>
                          <a:cs typeface="Calibri"/>
                        </a:rPr>
                        <a:t> </a:t>
                      </a:r>
                      <a:r>
                        <a:rPr sz="800" spc="-10" dirty="0">
                          <a:latin typeface="Calibri"/>
                          <a:cs typeface="Calibri"/>
                        </a:rPr>
                        <a:t>neticesinde</a:t>
                      </a:r>
                      <a:r>
                        <a:rPr sz="800" spc="15" dirty="0">
                          <a:latin typeface="Calibri"/>
                          <a:cs typeface="Calibri"/>
                        </a:rPr>
                        <a:t> </a:t>
                      </a:r>
                      <a:r>
                        <a:rPr sz="800" spc="-25" dirty="0">
                          <a:latin typeface="Calibri"/>
                          <a:cs typeface="Calibri"/>
                        </a:rPr>
                        <a:t>de</a:t>
                      </a:r>
                      <a:endParaRPr sz="800">
                        <a:latin typeface="Calibri"/>
                        <a:cs typeface="Calibri"/>
                      </a:endParaRPr>
                    </a:p>
                    <a:p>
                      <a:pPr marL="68580">
                        <a:lnSpc>
                          <a:spcPts val="950"/>
                        </a:lnSpc>
                        <a:spcBef>
                          <a:spcPts val="10"/>
                        </a:spcBef>
                      </a:pPr>
                      <a:r>
                        <a:rPr sz="800" spc="-10" dirty="0">
                          <a:latin typeface="Calibri"/>
                          <a:cs typeface="Calibri"/>
                        </a:rPr>
                        <a:t>belirlenebilir.</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800" dirty="0">
                          <a:latin typeface="Calibri"/>
                          <a:cs typeface="Calibri"/>
                        </a:rPr>
                        <a:t>2026</a:t>
                      </a:r>
                      <a:r>
                        <a:rPr sz="800" spc="15" dirty="0">
                          <a:latin typeface="Calibri"/>
                          <a:cs typeface="Calibri"/>
                        </a:rPr>
                        <a:t> </a:t>
                      </a:r>
                      <a:r>
                        <a:rPr sz="800" spc="-10" dirty="0">
                          <a:latin typeface="Calibri"/>
                          <a:cs typeface="Calibri"/>
                        </a:rPr>
                        <a:t>Kaldırıldı.</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spc="-10" dirty="0">
                          <a:latin typeface="Calibri"/>
                          <a:cs typeface="Calibri"/>
                        </a:rPr>
                        <a:t>Çıkarıldı.</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869752">
                <a:tc>
                  <a:txBody>
                    <a:bodyPr/>
                    <a:lstStyle/>
                    <a:p>
                      <a:pPr marL="68580">
                        <a:lnSpc>
                          <a:spcPts val="940"/>
                        </a:lnSpc>
                      </a:pPr>
                      <a:r>
                        <a:rPr sz="800" b="1" spc="-20" dirty="0">
                          <a:solidFill>
                            <a:srgbClr val="221F1F"/>
                          </a:solidFill>
                          <a:latin typeface="Calibri"/>
                          <a:cs typeface="Calibri"/>
                        </a:rPr>
                        <a:t>Kullanıcıya</a:t>
                      </a:r>
                      <a:r>
                        <a:rPr sz="800" b="1" spc="25" dirty="0">
                          <a:solidFill>
                            <a:srgbClr val="221F1F"/>
                          </a:solidFill>
                          <a:latin typeface="Calibri"/>
                          <a:cs typeface="Calibri"/>
                        </a:rPr>
                        <a:t> </a:t>
                      </a:r>
                      <a:r>
                        <a:rPr sz="800" b="1" spc="-20" dirty="0">
                          <a:solidFill>
                            <a:srgbClr val="221F1F"/>
                          </a:solidFill>
                          <a:latin typeface="Calibri"/>
                          <a:cs typeface="Calibri"/>
                        </a:rPr>
                        <a:t>yapılan</a:t>
                      </a:r>
                      <a:r>
                        <a:rPr sz="800" b="1" spc="30" dirty="0">
                          <a:solidFill>
                            <a:srgbClr val="221F1F"/>
                          </a:solidFill>
                          <a:latin typeface="Calibri"/>
                          <a:cs typeface="Calibri"/>
                        </a:rPr>
                        <a:t> </a:t>
                      </a:r>
                      <a:r>
                        <a:rPr sz="800" b="1" spc="-10" dirty="0">
                          <a:solidFill>
                            <a:srgbClr val="221F1F"/>
                          </a:solidFill>
                          <a:latin typeface="Calibri"/>
                          <a:cs typeface="Calibri"/>
                        </a:rPr>
                        <a:t>bildirimler</a:t>
                      </a:r>
                      <a:endParaRPr sz="800">
                        <a:latin typeface="Calibri"/>
                        <a:cs typeface="Calibri"/>
                      </a:endParaRPr>
                    </a:p>
                    <a:p>
                      <a:pPr marL="68580">
                        <a:lnSpc>
                          <a:spcPct val="100000"/>
                        </a:lnSpc>
                        <a:spcBef>
                          <a:spcPts val="10"/>
                        </a:spcBef>
                      </a:pPr>
                      <a:r>
                        <a:rPr sz="800" b="1" spc="-10" dirty="0">
                          <a:solidFill>
                            <a:srgbClr val="221F1F"/>
                          </a:solidFill>
                          <a:latin typeface="Calibri"/>
                          <a:cs typeface="Calibri"/>
                        </a:rPr>
                        <a:t>MADDE</a:t>
                      </a:r>
                      <a:r>
                        <a:rPr sz="800" b="1" spc="-20" dirty="0">
                          <a:solidFill>
                            <a:srgbClr val="221F1F"/>
                          </a:solidFill>
                          <a:latin typeface="Calibri"/>
                          <a:cs typeface="Calibri"/>
                        </a:rPr>
                        <a:t> </a:t>
                      </a:r>
                      <a:r>
                        <a:rPr sz="800" b="1" spc="-25" dirty="0">
                          <a:solidFill>
                            <a:srgbClr val="221F1F"/>
                          </a:solidFill>
                          <a:latin typeface="Calibri"/>
                          <a:cs typeface="Calibri"/>
                        </a:rPr>
                        <a:t>10</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800" dirty="0">
                          <a:latin typeface="Calibri"/>
                          <a:cs typeface="Calibri"/>
                        </a:rPr>
                        <a:t>(2)</a:t>
                      </a:r>
                      <a:r>
                        <a:rPr sz="800" spc="-10" dirty="0">
                          <a:latin typeface="Calibri"/>
                          <a:cs typeface="Calibri"/>
                        </a:rPr>
                        <a:t> </a:t>
                      </a:r>
                      <a:r>
                        <a:rPr sz="800" dirty="0">
                          <a:latin typeface="Calibri"/>
                          <a:cs typeface="Calibri"/>
                        </a:rPr>
                        <a:t>Denetim</a:t>
                      </a:r>
                      <a:r>
                        <a:rPr sz="800" spc="5" dirty="0">
                          <a:latin typeface="Calibri"/>
                          <a:cs typeface="Calibri"/>
                        </a:rPr>
                        <a:t> </a:t>
                      </a:r>
                      <a:r>
                        <a:rPr sz="800" dirty="0">
                          <a:latin typeface="Calibri"/>
                          <a:cs typeface="Calibri"/>
                        </a:rPr>
                        <a:t>sürecine</a:t>
                      </a:r>
                      <a:r>
                        <a:rPr sz="800" spc="-15" dirty="0">
                          <a:latin typeface="Calibri"/>
                          <a:cs typeface="Calibri"/>
                        </a:rPr>
                        <a:t> </a:t>
                      </a:r>
                      <a:r>
                        <a:rPr sz="800" dirty="0">
                          <a:latin typeface="Calibri"/>
                          <a:cs typeface="Calibri"/>
                        </a:rPr>
                        <a:t>ve</a:t>
                      </a:r>
                      <a:r>
                        <a:rPr sz="800" spc="-5" dirty="0">
                          <a:latin typeface="Calibri"/>
                          <a:cs typeface="Calibri"/>
                        </a:rPr>
                        <a:t> </a:t>
                      </a:r>
                      <a:r>
                        <a:rPr sz="800" spc="-10" dirty="0">
                          <a:latin typeface="Calibri"/>
                          <a:cs typeface="Calibri"/>
                        </a:rPr>
                        <a:t>sonucuna </a:t>
                      </a:r>
                      <a:r>
                        <a:rPr sz="800" dirty="0">
                          <a:latin typeface="Calibri"/>
                          <a:cs typeface="Calibri"/>
                        </a:rPr>
                        <a:t>ilişkin</a:t>
                      </a:r>
                      <a:r>
                        <a:rPr sz="800" spc="-5" dirty="0">
                          <a:latin typeface="Calibri"/>
                          <a:cs typeface="Calibri"/>
                        </a:rPr>
                        <a:t> </a:t>
                      </a:r>
                      <a:r>
                        <a:rPr sz="800" spc="-10" dirty="0">
                          <a:latin typeface="Calibri"/>
                          <a:cs typeface="Calibri"/>
                        </a:rPr>
                        <a:t>bildirimler,</a:t>
                      </a:r>
                      <a:r>
                        <a:rPr sz="800" spc="-5" dirty="0">
                          <a:latin typeface="Calibri"/>
                          <a:cs typeface="Calibri"/>
                        </a:rPr>
                        <a:t> </a:t>
                      </a:r>
                      <a:r>
                        <a:rPr sz="800" dirty="0">
                          <a:latin typeface="Calibri"/>
                          <a:cs typeface="Calibri"/>
                        </a:rPr>
                        <a:t>Dış</a:t>
                      </a:r>
                      <a:r>
                        <a:rPr sz="800" spc="-5" dirty="0">
                          <a:latin typeface="Calibri"/>
                          <a:cs typeface="Calibri"/>
                        </a:rPr>
                        <a:t> </a:t>
                      </a:r>
                      <a:r>
                        <a:rPr sz="800" dirty="0">
                          <a:latin typeface="Calibri"/>
                          <a:cs typeface="Calibri"/>
                        </a:rPr>
                        <a:t>Ticarette</a:t>
                      </a:r>
                      <a:r>
                        <a:rPr sz="800" spc="-5" dirty="0">
                          <a:latin typeface="Calibri"/>
                          <a:cs typeface="Calibri"/>
                        </a:rPr>
                        <a:t> </a:t>
                      </a:r>
                      <a:r>
                        <a:rPr sz="800" spc="-20" dirty="0">
                          <a:latin typeface="Calibri"/>
                          <a:cs typeface="Calibri"/>
                        </a:rPr>
                        <a:t>Risk</a:t>
                      </a:r>
                      <a:endParaRPr sz="800">
                        <a:latin typeface="Calibri"/>
                        <a:cs typeface="Calibri"/>
                      </a:endParaRPr>
                    </a:p>
                    <a:p>
                      <a:pPr marL="68580" marR="219710">
                        <a:lnSpc>
                          <a:spcPct val="106300"/>
                        </a:lnSpc>
                      </a:pPr>
                      <a:r>
                        <a:rPr sz="800" dirty="0">
                          <a:latin typeface="Calibri"/>
                          <a:cs typeface="Calibri"/>
                        </a:rPr>
                        <a:t>Esaslı</a:t>
                      </a:r>
                      <a:r>
                        <a:rPr sz="800" spc="-30" dirty="0">
                          <a:latin typeface="Calibri"/>
                          <a:cs typeface="Calibri"/>
                        </a:rPr>
                        <a:t> </a:t>
                      </a:r>
                      <a:r>
                        <a:rPr sz="800" dirty="0">
                          <a:latin typeface="Calibri"/>
                          <a:cs typeface="Calibri"/>
                        </a:rPr>
                        <a:t>Kontrol</a:t>
                      </a:r>
                      <a:r>
                        <a:rPr sz="800" spc="-25" dirty="0">
                          <a:latin typeface="Calibri"/>
                          <a:cs typeface="Calibri"/>
                        </a:rPr>
                        <a:t> </a:t>
                      </a:r>
                      <a:r>
                        <a:rPr sz="800" dirty="0">
                          <a:latin typeface="Calibri"/>
                          <a:cs typeface="Calibri"/>
                        </a:rPr>
                        <a:t>Sistemi</a:t>
                      </a:r>
                      <a:r>
                        <a:rPr sz="800" spc="-30" dirty="0">
                          <a:latin typeface="Calibri"/>
                          <a:cs typeface="Calibri"/>
                        </a:rPr>
                        <a:t> </a:t>
                      </a:r>
                      <a:r>
                        <a:rPr sz="800" dirty="0">
                          <a:latin typeface="Calibri"/>
                          <a:cs typeface="Calibri"/>
                        </a:rPr>
                        <a:t>Tebliği</a:t>
                      </a:r>
                      <a:r>
                        <a:rPr sz="800" spc="-25" dirty="0">
                          <a:latin typeface="Calibri"/>
                          <a:cs typeface="Calibri"/>
                        </a:rPr>
                        <a:t> </a:t>
                      </a:r>
                      <a:r>
                        <a:rPr sz="800" dirty="0">
                          <a:latin typeface="Calibri"/>
                          <a:cs typeface="Calibri"/>
                        </a:rPr>
                        <a:t>(Ürün</a:t>
                      </a:r>
                      <a:r>
                        <a:rPr sz="800" spc="-25" dirty="0">
                          <a:latin typeface="Calibri"/>
                          <a:cs typeface="Calibri"/>
                        </a:rPr>
                        <a:t> </a:t>
                      </a:r>
                      <a:r>
                        <a:rPr sz="800" dirty="0">
                          <a:latin typeface="Calibri"/>
                          <a:cs typeface="Calibri"/>
                        </a:rPr>
                        <a:t>Güvenliği</a:t>
                      </a:r>
                      <a:r>
                        <a:rPr sz="800" spc="-30" dirty="0">
                          <a:latin typeface="Calibri"/>
                          <a:cs typeface="Calibri"/>
                        </a:rPr>
                        <a:t> </a:t>
                      </a:r>
                      <a:r>
                        <a:rPr sz="800" dirty="0">
                          <a:latin typeface="Calibri"/>
                          <a:cs typeface="Calibri"/>
                        </a:rPr>
                        <a:t>ve</a:t>
                      </a:r>
                      <a:r>
                        <a:rPr sz="800" spc="-25" dirty="0">
                          <a:latin typeface="Calibri"/>
                          <a:cs typeface="Calibri"/>
                        </a:rPr>
                        <a:t> </a:t>
                      </a:r>
                      <a:r>
                        <a:rPr sz="800" dirty="0">
                          <a:latin typeface="Calibri"/>
                          <a:cs typeface="Calibri"/>
                        </a:rPr>
                        <a:t>Denetimi:</a:t>
                      </a:r>
                      <a:r>
                        <a:rPr sz="800" spc="-25" dirty="0">
                          <a:latin typeface="Calibri"/>
                          <a:cs typeface="Calibri"/>
                        </a:rPr>
                        <a:t> </a:t>
                      </a:r>
                      <a:r>
                        <a:rPr sz="800" spc="-10" dirty="0">
                          <a:latin typeface="Calibri"/>
                          <a:cs typeface="Calibri"/>
                        </a:rPr>
                        <a:t>2011/53)’nin</a:t>
                      </a:r>
                      <a:r>
                        <a:rPr sz="800" spc="500" dirty="0">
                          <a:latin typeface="Calibri"/>
                          <a:cs typeface="Calibri"/>
                        </a:rPr>
                        <a:t> </a:t>
                      </a:r>
                      <a:r>
                        <a:rPr sz="800" dirty="0">
                          <a:latin typeface="Calibri"/>
                          <a:cs typeface="Calibri"/>
                        </a:rPr>
                        <a:t>6</a:t>
                      </a:r>
                      <a:r>
                        <a:rPr sz="800" spc="20" dirty="0">
                          <a:latin typeface="Calibri"/>
                          <a:cs typeface="Calibri"/>
                        </a:rPr>
                        <a:t> </a:t>
                      </a:r>
                      <a:r>
                        <a:rPr sz="800" dirty="0">
                          <a:latin typeface="Calibri"/>
                          <a:cs typeface="Calibri"/>
                        </a:rPr>
                        <a:t>ncı</a:t>
                      </a:r>
                      <a:r>
                        <a:rPr sz="800" spc="20" dirty="0">
                          <a:latin typeface="Calibri"/>
                          <a:cs typeface="Calibri"/>
                        </a:rPr>
                        <a:t> </a:t>
                      </a:r>
                      <a:r>
                        <a:rPr sz="800" spc="-10" dirty="0">
                          <a:latin typeface="Calibri"/>
                          <a:cs typeface="Calibri"/>
                        </a:rPr>
                        <a:t>maddesi</a:t>
                      </a:r>
                      <a:r>
                        <a:rPr sz="800" spc="15" dirty="0">
                          <a:latin typeface="Calibri"/>
                          <a:cs typeface="Calibri"/>
                        </a:rPr>
                        <a:t> </a:t>
                      </a:r>
                      <a:r>
                        <a:rPr sz="800" spc="-10" dirty="0">
                          <a:latin typeface="Calibri"/>
                          <a:cs typeface="Calibri"/>
                        </a:rPr>
                        <a:t>kapsamında</a:t>
                      </a:r>
                      <a:r>
                        <a:rPr sz="800" spc="20" dirty="0">
                          <a:latin typeface="Calibri"/>
                          <a:cs typeface="Calibri"/>
                        </a:rPr>
                        <a:t> </a:t>
                      </a:r>
                      <a:r>
                        <a:rPr sz="800" spc="-10" dirty="0">
                          <a:latin typeface="Calibri"/>
                          <a:cs typeface="Calibri"/>
                        </a:rPr>
                        <a:t>yapılan</a:t>
                      </a:r>
                      <a:r>
                        <a:rPr sz="800" spc="15" dirty="0">
                          <a:latin typeface="Calibri"/>
                          <a:cs typeface="Calibri"/>
                        </a:rPr>
                        <a:t> </a:t>
                      </a:r>
                      <a:r>
                        <a:rPr sz="800" spc="-10" dirty="0">
                          <a:latin typeface="Calibri"/>
                          <a:cs typeface="Calibri"/>
                        </a:rPr>
                        <a:t>“Yetkilendirme</a:t>
                      </a:r>
                      <a:r>
                        <a:rPr sz="800" spc="20" dirty="0">
                          <a:latin typeface="Calibri"/>
                          <a:cs typeface="Calibri"/>
                        </a:rPr>
                        <a:t> </a:t>
                      </a:r>
                      <a:r>
                        <a:rPr sz="800" spc="-10" dirty="0">
                          <a:latin typeface="Calibri"/>
                          <a:cs typeface="Calibri"/>
                        </a:rPr>
                        <a:t>Başvuruları”</a:t>
                      </a:r>
                      <a:endParaRPr sz="800">
                        <a:latin typeface="Calibri"/>
                        <a:cs typeface="Calibri"/>
                      </a:endParaRPr>
                    </a:p>
                    <a:p>
                      <a:pPr marL="68580" marR="260985">
                        <a:lnSpc>
                          <a:spcPct val="106400"/>
                        </a:lnSpc>
                        <a:spcBef>
                          <a:spcPts val="10"/>
                        </a:spcBef>
                      </a:pPr>
                      <a:r>
                        <a:rPr sz="800" spc="-10" dirty="0">
                          <a:latin typeface="Calibri"/>
                          <a:cs typeface="Calibri"/>
                        </a:rPr>
                        <a:t>uygulamasında</a:t>
                      </a:r>
                      <a:r>
                        <a:rPr sz="800" spc="10" dirty="0">
                          <a:latin typeface="Calibri"/>
                          <a:cs typeface="Calibri"/>
                        </a:rPr>
                        <a:t> </a:t>
                      </a:r>
                      <a:r>
                        <a:rPr sz="800" spc="-10" dirty="0">
                          <a:latin typeface="Calibri"/>
                          <a:cs typeface="Calibri"/>
                        </a:rPr>
                        <a:t>kullanıcılar</a:t>
                      </a:r>
                      <a:r>
                        <a:rPr sz="800" spc="15" dirty="0">
                          <a:latin typeface="Calibri"/>
                          <a:cs typeface="Calibri"/>
                        </a:rPr>
                        <a:t> </a:t>
                      </a:r>
                      <a:r>
                        <a:rPr sz="800" spc="-10" dirty="0">
                          <a:latin typeface="Calibri"/>
                          <a:cs typeface="Calibri"/>
                        </a:rPr>
                        <a:t>tarafından</a:t>
                      </a:r>
                      <a:r>
                        <a:rPr sz="800" spc="25" dirty="0">
                          <a:latin typeface="Calibri"/>
                          <a:cs typeface="Calibri"/>
                        </a:rPr>
                        <a:t> </a:t>
                      </a:r>
                      <a:r>
                        <a:rPr sz="800" dirty="0">
                          <a:latin typeface="Calibri"/>
                          <a:cs typeface="Calibri"/>
                        </a:rPr>
                        <a:t>beyan</a:t>
                      </a:r>
                      <a:r>
                        <a:rPr sz="800" spc="15" dirty="0">
                          <a:latin typeface="Calibri"/>
                          <a:cs typeface="Calibri"/>
                        </a:rPr>
                        <a:t> </a:t>
                      </a:r>
                      <a:r>
                        <a:rPr sz="800" dirty="0">
                          <a:latin typeface="Calibri"/>
                          <a:cs typeface="Calibri"/>
                        </a:rPr>
                        <a:t>edilen</a:t>
                      </a:r>
                      <a:r>
                        <a:rPr sz="800" spc="25" dirty="0">
                          <a:latin typeface="Calibri"/>
                          <a:cs typeface="Calibri"/>
                        </a:rPr>
                        <a:t> </a:t>
                      </a:r>
                      <a:r>
                        <a:rPr sz="800" spc="-10" dirty="0">
                          <a:latin typeface="Calibri"/>
                          <a:cs typeface="Calibri"/>
                        </a:rPr>
                        <a:t>elektronik</a:t>
                      </a:r>
                      <a:r>
                        <a:rPr sz="800" spc="10" dirty="0">
                          <a:latin typeface="Calibri"/>
                          <a:cs typeface="Calibri"/>
                        </a:rPr>
                        <a:t> </a:t>
                      </a:r>
                      <a:r>
                        <a:rPr sz="800" spc="-20" dirty="0">
                          <a:latin typeface="Calibri"/>
                          <a:cs typeface="Calibri"/>
                        </a:rPr>
                        <a:t>posta</a:t>
                      </a:r>
                      <a:r>
                        <a:rPr sz="800" spc="500" dirty="0">
                          <a:latin typeface="Calibri"/>
                          <a:cs typeface="Calibri"/>
                        </a:rPr>
                        <a:t> </a:t>
                      </a:r>
                      <a:r>
                        <a:rPr sz="800" spc="-10" dirty="0">
                          <a:latin typeface="Calibri"/>
                          <a:cs typeface="Calibri"/>
                        </a:rPr>
                        <a:t>adresine</a:t>
                      </a:r>
                      <a:r>
                        <a:rPr sz="800" spc="15" dirty="0">
                          <a:latin typeface="Calibri"/>
                          <a:cs typeface="Calibri"/>
                        </a:rPr>
                        <a:t> </a:t>
                      </a:r>
                      <a:r>
                        <a:rPr sz="800" dirty="0">
                          <a:latin typeface="Calibri"/>
                          <a:cs typeface="Calibri"/>
                        </a:rPr>
                        <a:t>iletilir.</a:t>
                      </a:r>
                      <a:r>
                        <a:rPr sz="800" spc="30" dirty="0">
                          <a:latin typeface="Calibri"/>
                          <a:cs typeface="Calibri"/>
                        </a:rPr>
                        <a:t> </a:t>
                      </a:r>
                      <a:r>
                        <a:rPr sz="800" spc="-10" dirty="0">
                          <a:latin typeface="Calibri"/>
                          <a:cs typeface="Calibri"/>
                        </a:rPr>
                        <a:t>Kullanıcıya</a:t>
                      </a:r>
                      <a:r>
                        <a:rPr sz="800" spc="25" dirty="0">
                          <a:latin typeface="Calibri"/>
                          <a:cs typeface="Calibri"/>
                        </a:rPr>
                        <a:t> </a:t>
                      </a:r>
                      <a:r>
                        <a:rPr sz="800" spc="-10" dirty="0">
                          <a:latin typeface="Calibri"/>
                          <a:cs typeface="Calibri"/>
                        </a:rPr>
                        <a:t>ulaşmayan</a:t>
                      </a:r>
                      <a:r>
                        <a:rPr sz="800" spc="20" dirty="0">
                          <a:latin typeface="Calibri"/>
                          <a:cs typeface="Calibri"/>
                        </a:rPr>
                        <a:t> </a:t>
                      </a:r>
                      <a:r>
                        <a:rPr sz="800" spc="-10" dirty="0">
                          <a:latin typeface="Calibri"/>
                          <a:cs typeface="Calibri"/>
                        </a:rPr>
                        <a:t>bildirimlerden</a:t>
                      </a:r>
                      <a:r>
                        <a:rPr sz="800" spc="25" dirty="0">
                          <a:latin typeface="Calibri"/>
                          <a:cs typeface="Calibri"/>
                        </a:rPr>
                        <a:t> </a:t>
                      </a:r>
                      <a:r>
                        <a:rPr sz="800" spc="-10" dirty="0">
                          <a:latin typeface="Calibri"/>
                          <a:cs typeface="Calibri"/>
                        </a:rPr>
                        <a:t>Bakanlık</a:t>
                      </a:r>
                      <a:r>
                        <a:rPr sz="800" spc="25" dirty="0">
                          <a:latin typeface="Calibri"/>
                          <a:cs typeface="Calibri"/>
                        </a:rPr>
                        <a:t> </a:t>
                      </a:r>
                      <a:r>
                        <a:rPr sz="800" spc="-10" dirty="0">
                          <a:latin typeface="Calibri"/>
                          <a:cs typeface="Calibri"/>
                        </a:rPr>
                        <a:t>sorumlu</a:t>
                      </a:r>
                      <a:r>
                        <a:rPr sz="800" spc="500" dirty="0">
                          <a:latin typeface="Calibri"/>
                          <a:cs typeface="Calibri"/>
                        </a:rPr>
                        <a:t> </a:t>
                      </a:r>
                      <a:r>
                        <a:rPr sz="800" spc="-10" dirty="0">
                          <a:latin typeface="Calibri"/>
                          <a:cs typeface="Calibri"/>
                        </a:rPr>
                        <a:t>değildir.</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800" dirty="0">
                          <a:latin typeface="Calibri"/>
                          <a:cs typeface="Calibri"/>
                        </a:rPr>
                        <a:t>(2)</a:t>
                      </a:r>
                      <a:r>
                        <a:rPr sz="800" spc="-15" dirty="0">
                          <a:latin typeface="Calibri"/>
                          <a:cs typeface="Calibri"/>
                        </a:rPr>
                        <a:t> </a:t>
                      </a:r>
                      <a:r>
                        <a:rPr sz="800" dirty="0">
                          <a:latin typeface="Calibri"/>
                          <a:cs typeface="Calibri"/>
                        </a:rPr>
                        <a:t>Denetim sürecine</a:t>
                      </a:r>
                      <a:r>
                        <a:rPr sz="800" spc="-15" dirty="0">
                          <a:latin typeface="Calibri"/>
                          <a:cs typeface="Calibri"/>
                        </a:rPr>
                        <a:t> </a:t>
                      </a:r>
                      <a:r>
                        <a:rPr sz="800" dirty="0">
                          <a:latin typeface="Calibri"/>
                          <a:cs typeface="Calibri"/>
                        </a:rPr>
                        <a:t>ve</a:t>
                      </a:r>
                      <a:r>
                        <a:rPr sz="800" spc="-10" dirty="0">
                          <a:latin typeface="Calibri"/>
                          <a:cs typeface="Calibri"/>
                        </a:rPr>
                        <a:t> sonucuna </a:t>
                      </a:r>
                      <a:r>
                        <a:rPr sz="800" dirty="0">
                          <a:latin typeface="Calibri"/>
                          <a:cs typeface="Calibri"/>
                        </a:rPr>
                        <a:t>ilişkin</a:t>
                      </a:r>
                      <a:r>
                        <a:rPr sz="800" spc="-10" dirty="0">
                          <a:latin typeface="Calibri"/>
                          <a:cs typeface="Calibri"/>
                        </a:rPr>
                        <a:t> bildirimler,</a:t>
                      </a:r>
                      <a:r>
                        <a:rPr sz="800" spc="-5" dirty="0">
                          <a:latin typeface="Calibri"/>
                          <a:cs typeface="Calibri"/>
                        </a:rPr>
                        <a:t> </a:t>
                      </a:r>
                      <a:r>
                        <a:rPr sz="800" dirty="0">
                          <a:latin typeface="Calibri"/>
                          <a:cs typeface="Calibri"/>
                        </a:rPr>
                        <a:t>Dış</a:t>
                      </a:r>
                      <a:r>
                        <a:rPr sz="800" spc="-10" dirty="0">
                          <a:latin typeface="Calibri"/>
                          <a:cs typeface="Calibri"/>
                        </a:rPr>
                        <a:t> </a:t>
                      </a:r>
                      <a:r>
                        <a:rPr sz="800" dirty="0">
                          <a:latin typeface="Calibri"/>
                          <a:cs typeface="Calibri"/>
                        </a:rPr>
                        <a:t>Ticarette</a:t>
                      </a:r>
                      <a:r>
                        <a:rPr sz="800" spc="-10" dirty="0">
                          <a:latin typeface="Calibri"/>
                          <a:cs typeface="Calibri"/>
                        </a:rPr>
                        <a:t> </a:t>
                      </a:r>
                      <a:r>
                        <a:rPr sz="800" dirty="0">
                          <a:latin typeface="Calibri"/>
                          <a:cs typeface="Calibri"/>
                        </a:rPr>
                        <a:t>Risk</a:t>
                      </a:r>
                      <a:r>
                        <a:rPr sz="800" spc="-15" dirty="0">
                          <a:latin typeface="Calibri"/>
                          <a:cs typeface="Calibri"/>
                        </a:rPr>
                        <a:t> </a:t>
                      </a:r>
                      <a:r>
                        <a:rPr sz="800" dirty="0">
                          <a:latin typeface="Calibri"/>
                          <a:cs typeface="Calibri"/>
                        </a:rPr>
                        <a:t>Esaslı</a:t>
                      </a:r>
                      <a:r>
                        <a:rPr sz="800" spc="-10" dirty="0">
                          <a:latin typeface="Calibri"/>
                          <a:cs typeface="Calibri"/>
                        </a:rPr>
                        <a:t> Kontrol</a:t>
                      </a:r>
                      <a:endParaRPr sz="800">
                        <a:latin typeface="Calibri"/>
                        <a:cs typeface="Calibri"/>
                      </a:endParaRPr>
                    </a:p>
                    <a:p>
                      <a:pPr marL="68580" marR="280035">
                        <a:lnSpc>
                          <a:spcPct val="106300"/>
                        </a:lnSpc>
                      </a:pPr>
                      <a:r>
                        <a:rPr sz="800" dirty="0">
                          <a:latin typeface="Calibri"/>
                          <a:cs typeface="Calibri"/>
                        </a:rPr>
                        <a:t>Sistemi</a:t>
                      </a:r>
                      <a:r>
                        <a:rPr sz="800" spc="-20" dirty="0">
                          <a:latin typeface="Calibri"/>
                          <a:cs typeface="Calibri"/>
                        </a:rPr>
                        <a:t> </a:t>
                      </a:r>
                      <a:r>
                        <a:rPr sz="800" spc="-10" dirty="0">
                          <a:latin typeface="Calibri"/>
                          <a:cs typeface="Calibri"/>
                        </a:rPr>
                        <a:t>Hakkında</a:t>
                      </a:r>
                      <a:r>
                        <a:rPr sz="800" spc="-15" dirty="0">
                          <a:latin typeface="Calibri"/>
                          <a:cs typeface="Calibri"/>
                        </a:rPr>
                        <a:t> </a:t>
                      </a:r>
                      <a:r>
                        <a:rPr sz="800" dirty="0">
                          <a:latin typeface="Calibri"/>
                          <a:cs typeface="Calibri"/>
                        </a:rPr>
                        <a:t>Tebliğ</a:t>
                      </a:r>
                      <a:r>
                        <a:rPr sz="800" spc="-10" dirty="0">
                          <a:latin typeface="Calibri"/>
                          <a:cs typeface="Calibri"/>
                        </a:rPr>
                        <a:t> </a:t>
                      </a:r>
                      <a:r>
                        <a:rPr sz="800" dirty="0">
                          <a:latin typeface="Calibri"/>
                          <a:cs typeface="Calibri"/>
                        </a:rPr>
                        <a:t>(Ürün</a:t>
                      </a:r>
                      <a:r>
                        <a:rPr sz="800" spc="-15" dirty="0">
                          <a:latin typeface="Calibri"/>
                          <a:cs typeface="Calibri"/>
                        </a:rPr>
                        <a:t> </a:t>
                      </a:r>
                      <a:r>
                        <a:rPr sz="800" dirty="0">
                          <a:latin typeface="Calibri"/>
                          <a:cs typeface="Calibri"/>
                        </a:rPr>
                        <a:t>Güvenliği</a:t>
                      </a:r>
                      <a:r>
                        <a:rPr sz="800" spc="-20" dirty="0">
                          <a:latin typeface="Calibri"/>
                          <a:cs typeface="Calibri"/>
                        </a:rPr>
                        <a:t> </a:t>
                      </a:r>
                      <a:r>
                        <a:rPr sz="800" dirty="0">
                          <a:latin typeface="Calibri"/>
                          <a:cs typeface="Calibri"/>
                        </a:rPr>
                        <a:t>ve</a:t>
                      </a:r>
                      <a:r>
                        <a:rPr sz="800" spc="-15" dirty="0">
                          <a:latin typeface="Calibri"/>
                          <a:cs typeface="Calibri"/>
                        </a:rPr>
                        <a:t> </a:t>
                      </a:r>
                      <a:r>
                        <a:rPr sz="800" dirty="0">
                          <a:latin typeface="Calibri"/>
                          <a:cs typeface="Calibri"/>
                        </a:rPr>
                        <a:t>Denetimi:</a:t>
                      </a:r>
                      <a:r>
                        <a:rPr sz="800" spc="-15" dirty="0">
                          <a:latin typeface="Calibri"/>
                          <a:cs typeface="Calibri"/>
                        </a:rPr>
                        <a:t> </a:t>
                      </a:r>
                      <a:r>
                        <a:rPr sz="800" dirty="0">
                          <a:latin typeface="Calibri"/>
                          <a:cs typeface="Calibri"/>
                        </a:rPr>
                        <a:t>2025/28)'in</a:t>
                      </a:r>
                      <a:r>
                        <a:rPr sz="800" spc="-15" dirty="0">
                          <a:latin typeface="Calibri"/>
                          <a:cs typeface="Calibri"/>
                        </a:rPr>
                        <a:t> </a:t>
                      </a:r>
                      <a:r>
                        <a:rPr sz="800" dirty="0">
                          <a:latin typeface="Calibri"/>
                          <a:cs typeface="Calibri"/>
                        </a:rPr>
                        <a:t>5</a:t>
                      </a:r>
                      <a:r>
                        <a:rPr sz="800" spc="-15" dirty="0">
                          <a:latin typeface="Calibri"/>
                          <a:cs typeface="Calibri"/>
                        </a:rPr>
                        <a:t> </a:t>
                      </a:r>
                      <a:r>
                        <a:rPr sz="800" dirty="0">
                          <a:latin typeface="Calibri"/>
                          <a:cs typeface="Calibri"/>
                        </a:rPr>
                        <a:t>inci</a:t>
                      </a:r>
                      <a:r>
                        <a:rPr sz="800" spc="-15" dirty="0">
                          <a:latin typeface="Calibri"/>
                          <a:cs typeface="Calibri"/>
                        </a:rPr>
                        <a:t> </a:t>
                      </a:r>
                      <a:r>
                        <a:rPr sz="800" spc="-10" dirty="0">
                          <a:latin typeface="Calibri"/>
                          <a:cs typeface="Calibri"/>
                        </a:rPr>
                        <a:t>maddesi</a:t>
                      </a:r>
                      <a:r>
                        <a:rPr sz="800" spc="500" dirty="0">
                          <a:latin typeface="Calibri"/>
                          <a:cs typeface="Calibri"/>
                        </a:rPr>
                        <a:t> </a:t>
                      </a:r>
                      <a:r>
                        <a:rPr sz="800" spc="-10" dirty="0">
                          <a:latin typeface="Calibri"/>
                          <a:cs typeface="Calibri"/>
                        </a:rPr>
                        <a:t>kapsamında</a:t>
                      </a:r>
                      <a:r>
                        <a:rPr sz="800" spc="25" dirty="0">
                          <a:latin typeface="Calibri"/>
                          <a:cs typeface="Calibri"/>
                        </a:rPr>
                        <a:t> </a:t>
                      </a:r>
                      <a:r>
                        <a:rPr sz="800" spc="-10" dirty="0">
                          <a:latin typeface="Calibri"/>
                          <a:cs typeface="Calibri"/>
                        </a:rPr>
                        <a:t>yapılan</a:t>
                      </a:r>
                      <a:r>
                        <a:rPr sz="800" spc="30" dirty="0">
                          <a:latin typeface="Calibri"/>
                          <a:cs typeface="Calibri"/>
                        </a:rPr>
                        <a:t> </a:t>
                      </a:r>
                      <a:r>
                        <a:rPr sz="800" spc="-10" dirty="0">
                          <a:latin typeface="Calibri"/>
                          <a:cs typeface="Calibri"/>
                        </a:rPr>
                        <a:t>"Yetkilendirme</a:t>
                      </a:r>
                      <a:r>
                        <a:rPr sz="800" spc="30" dirty="0">
                          <a:latin typeface="Calibri"/>
                          <a:cs typeface="Calibri"/>
                        </a:rPr>
                        <a:t> </a:t>
                      </a:r>
                      <a:r>
                        <a:rPr sz="800" spc="-10" dirty="0">
                          <a:latin typeface="Calibri"/>
                          <a:cs typeface="Calibri"/>
                        </a:rPr>
                        <a:t>Başvuruları"</a:t>
                      </a:r>
                      <a:r>
                        <a:rPr sz="800" spc="35" dirty="0">
                          <a:latin typeface="Calibri"/>
                          <a:cs typeface="Calibri"/>
                        </a:rPr>
                        <a:t> </a:t>
                      </a:r>
                      <a:r>
                        <a:rPr sz="800" spc="-10" dirty="0">
                          <a:latin typeface="Calibri"/>
                          <a:cs typeface="Calibri"/>
                        </a:rPr>
                        <a:t>uygulamasında</a:t>
                      </a:r>
                      <a:r>
                        <a:rPr sz="800" spc="30" dirty="0">
                          <a:latin typeface="Calibri"/>
                          <a:cs typeface="Calibri"/>
                        </a:rPr>
                        <a:t> </a:t>
                      </a:r>
                      <a:r>
                        <a:rPr sz="800" dirty="0">
                          <a:latin typeface="Calibri"/>
                          <a:cs typeface="Calibri"/>
                        </a:rPr>
                        <a:t>firma</a:t>
                      </a:r>
                      <a:r>
                        <a:rPr sz="800" spc="30" dirty="0">
                          <a:latin typeface="Calibri"/>
                          <a:cs typeface="Calibri"/>
                        </a:rPr>
                        <a:t> </a:t>
                      </a:r>
                      <a:r>
                        <a:rPr sz="800" spc="-10" dirty="0">
                          <a:latin typeface="Calibri"/>
                          <a:cs typeface="Calibri"/>
                        </a:rPr>
                        <a:t>kullanıcıları</a:t>
                      </a:r>
                      <a:endParaRPr sz="800">
                        <a:latin typeface="Calibri"/>
                        <a:cs typeface="Calibri"/>
                      </a:endParaRPr>
                    </a:p>
                    <a:p>
                      <a:pPr marL="68580" marR="519430">
                        <a:lnSpc>
                          <a:spcPct val="106500"/>
                        </a:lnSpc>
                        <a:spcBef>
                          <a:spcPts val="10"/>
                        </a:spcBef>
                      </a:pPr>
                      <a:r>
                        <a:rPr sz="800" spc="-10" dirty="0">
                          <a:latin typeface="Calibri"/>
                          <a:cs typeface="Calibri"/>
                        </a:rPr>
                        <a:t>tarafından </a:t>
                      </a:r>
                      <a:r>
                        <a:rPr sz="800" dirty="0">
                          <a:latin typeface="Calibri"/>
                          <a:cs typeface="Calibri"/>
                        </a:rPr>
                        <a:t>beyan</a:t>
                      </a:r>
                      <a:r>
                        <a:rPr sz="800" spc="-5" dirty="0">
                          <a:latin typeface="Calibri"/>
                          <a:cs typeface="Calibri"/>
                        </a:rPr>
                        <a:t> </a:t>
                      </a:r>
                      <a:r>
                        <a:rPr sz="800" dirty="0">
                          <a:latin typeface="Calibri"/>
                          <a:cs typeface="Calibri"/>
                        </a:rPr>
                        <a:t>edilen</a:t>
                      </a:r>
                      <a:r>
                        <a:rPr sz="800" spc="-5" dirty="0">
                          <a:latin typeface="Calibri"/>
                          <a:cs typeface="Calibri"/>
                        </a:rPr>
                        <a:t> </a:t>
                      </a:r>
                      <a:r>
                        <a:rPr sz="800" spc="-10" dirty="0">
                          <a:latin typeface="Calibri"/>
                          <a:cs typeface="Calibri"/>
                        </a:rPr>
                        <a:t>elektronik</a:t>
                      </a:r>
                      <a:r>
                        <a:rPr sz="800" spc="-5" dirty="0">
                          <a:latin typeface="Calibri"/>
                          <a:cs typeface="Calibri"/>
                        </a:rPr>
                        <a:t> </a:t>
                      </a:r>
                      <a:r>
                        <a:rPr sz="800" dirty="0">
                          <a:latin typeface="Calibri"/>
                          <a:cs typeface="Calibri"/>
                        </a:rPr>
                        <a:t>posta</a:t>
                      </a:r>
                      <a:r>
                        <a:rPr sz="800" spc="-5" dirty="0">
                          <a:latin typeface="Calibri"/>
                          <a:cs typeface="Calibri"/>
                        </a:rPr>
                        <a:t> </a:t>
                      </a:r>
                      <a:r>
                        <a:rPr sz="800" spc="-10" dirty="0">
                          <a:latin typeface="Calibri"/>
                          <a:cs typeface="Calibri"/>
                        </a:rPr>
                        <a:t>adresine</a:t>
                      </a:r>
                      <a:r>
                        <a:rPr sz="800" dirty="0">
                          <a:latin typeface="Calibri"/>
                          <a:cs typeface="Calibri"/>
                        </a:rPr>
                        <a:t> iletilir. Firma</a:t>
                      </a:r>
                      <a:r>
                        <a:rPr sz="800" spc="-5" dirty="0">
                          <a:latin typeface="Calibri"/>
                          <a:cs typeface="Calibri"/>
                        </a:rPr>
                        <a:t> </a:t>
                      </a:r>
                      <a:r>
                        <a:rPr sz="800" spc="-10" dirty="0">
                          <a:latin typeface="Calibri"/>
                          <a:cs typeface="Calibri"/>
                        </a:rPr>
                        <a:t>kullanıcısına</a:t>
                      </a:r>
                      <a:r>
                        <a:rPr sz="800" spc="500" dirty="0">
                          <a:latin typeface="Calibri"/>
                          <a:cs typeface="Calibri"/>
                        </a:rPr>
                        <a:t> </a:t>
                      </a:r>
                      <a:r>
                        <a:rPr sz="800" spc="-10" dirty="0">
                          <a:latin typeface="Calibri"/>
                          <a:cs typeface="Calibri"/>
                        </a:rPr>
                        <a:t>ulaşmayan</a:t>
                      </a:r>
                      <a:r>
                        <a:rPr sz="800" spc="25" dirty="0">
                          <a:latin typeface="Calibri"/>
                          <a:cs typeface="Calibri"/>
                        </a:rPr>
                        <a:t> </a:t>
                      </a:r>
                      <a:r>
                        <a:rPr sz="800" spc="-10" dirty="0">
                          <a:latin typeface="Calibri"/>
                          <a:cs typeface="Calibri"/>
                        </a:rPr>
                        <a:t>bildirimlerden</a:t>
                      </a:r>
                      <a:r>
                        <a:rPr sz="800" spc="35" dirty="0">
                          <a:latin typeface="Calibri"/>
                          <a:cs typeface="Calibri"/>
                        </a:rPr>
                        <a:t> </a:t>
                      </a:r>
                      <a:r>
                        <a:rPr sz="800" spc="-10" dirty="0">
                          <a:latin typeface="Calibri"/>
                          <a:cs typeface="Calibri"/>
                        </a:rPr>
                        <a:t>Bakanlık</a:t>
                      </a:r>
                      <a:r>
                        <a:rPr sz="800" spc="25" dirty="0">
                          <a:latin typeface="Calibri"/>
                          <a:cs typeface="Calibri"/>
                        </a:rPr>
                        <a:t> </a:t>
                      </a:r>
                      <a:r>
                        <a:rPr sz="800" spc="-10" dirty="0">
                          <a:latin typeface="Calibri"/>
                          <a:cs typeface="Calibri"/>
                        </a:rPr>
                        <a:t>so-</a:t>
                      </a:r>
                      <a:r>
                        <a:rPr sz="800" dirty="0">
                          <a:latin typeface="Calibri"/>
                          <a:cs typeface="Calibri"/>
                        </a:rPr>
                        <a:t>rumlu</a:t>
                      </a:r>
                      <a:r>
                        <a:rPr sz="800" spc="25" dirty="0">
                          <a:latin typeface="Calibri"/>
                          <a:cs typeface="Calibri"/>
                        </a:rPr>
                        <a:t> </a:t>
                      </a:r>
                      <a:r>
                        <a:rPr sz="800" spc="-10" dirty="0">
                          <a:latin typeface="Calibri"/>
                          <a:cs typeface="Calibri"/>
                        </a:rPr>
                        <a:t>değildir.</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dirty="0">
                          <a:latin typeface="Calibri"/>
                          <a:cs typeface="Calibri"/>
                        </a:rPr>
                        <a:t>Revize</a:t>
                      </a:r>
                      <a:r>
                        <a:rPr sz="800" spc="-25" dirty="0">
                          <a:latin typeface="Calibri"/>
                          <a:cs typeface="Calibri"/>
                        </a:rPr>
                        <a:t> </a:t>
                      </a:r>
                      <a:r>
                        <a:rPr sz="800" spc="-10" dirty="0">
                          <a:latin typeface="Calibri"/>
                          <a:cs typeface="Calibri"/>
                        </a:rPr>
                        <a:t>Edildi</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103615">
                <a:tc>
                  <a:txBody>
                    <a:bodyPr/>
                    <a:lstStyle/>
                    <a:p>
                      <a:pPr marL="68580" marR="563245">
                        <a:lnSpc>
                          <a:spcPts val="969"/>
                        </a:lnSpc>
                      </a:pPr>
                      <a:r>
                        <a:rPr sz="800" b="1" dirty="0">
                          <a:latin typeface="Calibri"/>
                          <a:cs typeface="Calibri"/>
                        </a:rPr>
                        <a:t>TAREKS</a:t>
                      </a:r>
                      <a:r>
                        <a:rPr sz="800" b="1" spc="-30" dirty="0">
                          <a:latin typeface="Calibri"/>
                          <a:cs typeface="Calibri"/>
                        </a:rPr>
                        <a:t> </a:t>
                      </a:r>
                      <a:r>
                        <a:rPr sz="800" b="1" dirty="0">
                          <a:latin typeface="Calibri"/>
                          <a:cs typeface="Calibri"/>
                        </a:rPr>
                        <a:t>referans</a:t>
                      </a:r>
                      <a:r>
                        <a:rPr sz="800" b="1" spc="-30" dirty="0">
                          <a:latin typeface="Calibri"/>
                          <a:cs typeface="Calibri"/>
                        </a:rPr>
                        <a:t> </a:t>
                      </a:r>
                      <a:r>
                        <a:rPr sz="800" b="1" spc="-10" dirty="0">
                          <a:latin typeface="Calibri"/>
                          <a:cs typeface="Calibri"/>
                        </a:rPr>
                        <a:t>numarasının</a:t>
                      </a:r>
                      <a:r>
                        <a:rPr sz="800" b="1" spc="500" dirty="0">
                          <a:latin typeface="Calibri"/>
                          <a:cs typeface="Calibri"/>
                        </a:rPr>
                        <a:t> </a:t>
                      </a:r>
                      <a:r>
                        <a:rPr sz="800" b="1" dirty="0">
                          <a:latin typeface="Calibri"/>
                          <a:cs typeface="Calibri"/>
                        </a:rPr>
                        <a:t>gümrüklere</a:t>
                      </a:r>
                      <a:r>
                        <a:rPr sz="800" b="1" spc="-30" dirty="0">
                          <a:latin typeface="Calibri"/>
                          <a:cs typeface="Calibri"/>
                        </a:rPr>
                        <a:t> </a:t>
                      </a:r>
                      <a:r>
                        <a:rPr sz="800" b="1" spc="-10" dirty="0">
                          <a:latin typeface="Calibri"/>
                          <a:cs typeface="Calibri"/>
                        </a:rPr>
                        <a:t>beyanı</a:t>
                      </a:r>
                      <a:endParaRPr sz="800">
                        <a:latin typeface="Calibri"/>
                        <a:cs typeface="Calibri"/>
                      </a:endParaRPr>
                    </a:p>
                    <a:p>
                      <a:pPr marL="68580">
                        <a:lnSpc>
                          <a:spcPts val="950"/>
                        </a:lnSpc>
                      </a:pPr>
                      <a:r>
                        <a:rPr sz="800" b="1" spc="-10" dirty="0">
                          <a:solidFill>
                            <a:srgbClr val="221F1F"/>
                          </a:solidFill>
                          <a:latin typeface="Calibri"/>
                          <a:cs typeface="Calibri"/>
                        </a:rPr>
                        <a:t>MADDE</a:t>
                      </a:r>
                      <a:r>
                        <a:rPr sz="800" b="1" spc="-55" dirty="0">
                          <a:solidFill>
                            <a:srgbClr val="221F1F"/>
                          </a:solidFill>
                          <a:latin typeface="Calibri"/>
                          <a:cs typeface="Calibri"/>
                        </a:rPr>
                        <a:t> </a:t>
                      </a:r>
                      <a:r>
                        <a:rPr sz="800" b="1" spc="-25" dirty="0">
                          <a:solidFill>
                            <a:srgbClr val="221F1F"/>
                          </a:solidFill>
                          <a:latin typeface="Calibri"/>
                          <a:cs typeface="Calibri"/>
                        </a:rPr>
                        <a:t>11</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marR="368935">
                        <a:lnSpc>
                          <a:spcPts val="969"/>
                        </a:lnSpc>
                      </a:pPr>
                      <a:r>
                        <a:rPr sz="800" dirty="0">
                          <a:latin typeface="Calibri"/>
                          <a:cs typeface="Calibri"/>
                        </a:rPr>
                        <a:t>(3)</a:t>
                      </a:r>
                      <a:r>
                        <a:rPr sz="800" spc="-20" dirty="0">
                          <a:latin typeface="Calibri"/>
                          <a:cs typeface="Calibri"/>
                        </a:rPr>
                        <a:t> </a:t>
                      </a:r>
                      <a:r>
                        <a:rPr sz="800" dirty="0">
                          <a:latin typeface="Calibri"/>
                          <a:cs typeface="Calibri"/>
                        </a:rPr>
                        <a:t>Gümrük</a:t>
                      </a:r>
                      <a:r>
                        <a:rPr sz="800" spc="-20" dirty="0">
                          <a:latin typeface="Calibri"/>
                          <a:cs typeface="Calibri"/>
                        </a:rPr>
                        <a:t> </a:t>
                      </a:r>
                      <a:r>
                        <a:rPr sz="800" spc="-10" dirty="0">
                          <a:latin typeface="Calibri"/>
                          <a:cs typeface="Calibri"/>
                        </a:rPr>
                        <a:t>idarelerine</a:t>
                      </a:r>
                      <a:r>
                        <a:rPr sz="800" spc="-15" dirty="0">
                          <a:latin typeface="Calibri"/>
                          <a:cs typeface="Calibri"/>
                        </a:rPr>
                        <a:t> </a:t>
                      </a:r>
                      <a:r>
                        <a:rPr sz="800" dirty="0">
                          <a:latin typeface="Calibri"/>
                          <a:cs typeface="Calibri"/>
                        </a:rPr>
                        <a:t>kapsam</a:t>
                      </a:r>
                      <a:r>
                        <a:rPr sz="800" spc="-5" dirty="0">
                          <a:latin typeface="Calibri"/>
                          <a:cs typeface="Calibri"/>
                        </a:rPr>
                        <a:t> </a:t>
                      </a:r>
                      <a:r>
                        <a:rPr sz="800" dirty="0">
                          <a:latin typeface="Calibri"/>
                          <a:cs typeface="Calibri"/>
                        </a:rPr>
                        <a:t>dışı</a:t>
                      </a:r>
                      <a:r>
                        <a:rPr sz="800" spc="-20" dirty="0">
                          <a:latin typeface="Calibri"/>
                          <a:cs typeface="Calibri"/>
                        </a:rPr>
                        <a:t> </a:t>
                      </a:r>
                      <a:r>
                        <a:rPr sz="800" dirty="0">
                          <a:latin typeface="Calibri"/>
                          <a:cs typeface="Calibri"/>
                        </a:rPr>
                        <a:t>olarak</a:t>
                      </a:r>
                      <a:r>
                        <a:rPr sz="800" spc="-25" dirty="0">
                          <a:latin typeface="Calibri"/>
                          <a:cs typeface="Calibri"/>
                        </a:rPr>
                        <a:t> </a:t>
                      </a:r>
                      <a:r>
                        <a:rPr sz="800" dirty="0">
                          <a:latin typeface="Calibri"/>
                          <a:cs typeface="Calibri"/>
                        </a:rPr>
                        <a:t>beyan</a:t>
                      </a:r>
                      <a:r>
                        <a:rPr sz="800" spc="-15" dirty="0">
                          <a:latin typeface="Calibri"/>
                          <a:cs typeface="Calibri"/>
                        </a:rPr>
                        <a:t> </a:t>
                      </a:r>
                      <a:r>
                        <a:rPr sz="800" dirty="0">
                          <a:latin typeface="Calibri"/>
                          <a:cs typeface="Calibri"/>
                        </a:rPr>
                        <a:t>edilen</a:t>
                      </a:r>
                      <a:r>
                        <a:rPr sz="800" spc="-15" dirty="0">
                          <a:latin typeface="Calibri"/>
                          <a:cs typeface="Calibri"/>
                        </a:rPr>
                        <a:t> </a:t>
                      </a:r>
                      <a:r>
                        <a:rPr sz="800" spc="-10" dirty="0">
                          <a:latin typeface="Calibri"/>
                          <a:cs typeface="Calibri"/>
                        </a:rPr>
                        <a:t>ürünlerin</a:t>
                      </a:r>
                      <a:r>
                        <a:rPr sz="800" spc="500" dirty="0">
                          <a:latin typeface="Calibri"/>
                          <a:cs typeface="Calibri"/>
                        </a:rPr>
                        <a:t> </a:t>
                      </a:r>
                      <a:r>
                        <a:rPr sz="800" spc="-10" dirty="0">
                          <a:latin typeface="Calibri"/>
                          <a:cs typeface="Calibri"/>
                        </a:rPr>
                        <a:t>ithalatında,</a:t>
                      </a:r>
                      <a:r>
                        <a:rPr sz="800" spc="20" dirty="0">
                          <a:latin typeface="Calibri"/>
                          <a:cs typeface="Calibri"/>
                        </a:rPr>
                        <a:t> </a:t>
                      </a:r>
                      <a:r>
                        <a:rPr sz="800" dirty="0">
                          <a:latin typeface="Calibri"/>
                          <a:cs typeface="Calibri"/>
                        </a:rPr>
                        <a:t>18090099262013095773484</a:t>
                      </a:r>
                      <a:r>
                        <a:rPr sz="800" spc="20" dirty="0">
                          <a:latin typeface="Calibri"/>
                          <a:cs typeface="Calibri"/>
                        </a:rPr>
                        <a:t> </a:t>
                      </a:r>
                      <a:r>
                        <a:rPr sz="800" dirty="0">
                          <a:latin typeface="Calibri"/>
                          <a:cs typeface="Calibri"/>
                        </a:rPr>
                        <a:t>olarak</a:t>
                      </a:r>
                      <a:r>
                        <a:rPr sz="800" spc="10" dirty="0">
                          <a:latin typeface="Calibri"/>
                          <a:cs typeface="Calibri"/>
                        </a:rPr>
                        <a:t> </a:t>
                      </a:r>
                      <a:r>
                        <a:rPr sz="800" spc="-10" dirty="0">
                          <a:latin typeface="Calibri"/>
                          <a:cs typeface="Calibri"/>
                        </a:rPr>
                        <a:t>belirlenen</a:t>
                      </a:r>
                      <a:r>
                        <a:rPr sz="800" spc="15" dirty="0">
                          <a:latin typeface="Calibri"/>
                          <a:cs typeface="Calibri"/>
                        </a:rPr>
                        <a:t> </a:t>
                      </a:r>
                      <a:r>
                        <a:rPr sz="800" dirty="0">
                          <a:latin typeface="Calibri"/>
                          <a:cs typeface="Calibri"/>
                        </a:rPr>
                        <a:t>23</a:t>
                      </a:r>
                      <a:r>
                        <a:rPr sz="800" spc="25" dirty="0">
                          <a:latin typeface="Calibri"/>
                          <a:cs typeface="Calibri"/>
                        </a:rPr>
                        <a:t> </a:t>
                      </a:r>
                      <a:r>
                        <a:rPr sz="800" spc="-10" dirty="0">
                          <a:latin typeface="Calibri"/>
                          <a:cs typeface="Calibri"/>
                        </a:rPr>
                        <a:t>haneli</a:t>
                      </a:r>
                      <a:endParaRPr sz="800" dirty="0">
                        <a:latin typeface="Calibri"/>
                        <a:cs typeface="Calibri"/>
                      </a:endParaRPr>
                    </a:p>
                    <a:p>
                      <a:pPr marL="68580" marR="100330">
                        <a:lnSpc>
                          <a:spcPts val="969"/>
                        </a:lnSpc>
                        <a:spcBef>
                          <a:spcPts val="20"/>
                        </a:spcBef>
                      </a:pPr>
                      <a:r>
                        <a:rPr sz="800" dirty="0">
                          <a:latin typeface="Calibri"/>
                          <a:cs typeface="Calibri"/>
                        </a:rPr>
                        <a:t>TAREKS</a:t>
                      </a:r>
                      <a:r>
                        <a:rPr sz="800" spc="10" dirty="0">
                          <a:latin typeface="Calibri"/>
                          <a:cs typeface="Calibri"/>
                        </a:rPr>
                        <a:t> </a:t>
                      </a:r>
                      <a:r>
                        <a:rPr sz="800" spc="-10" dirty="0">
                          <a:latin typeface="Calibri"/>
                          <a:cs typeface="Calibri"/>
                        </a:rPr>
                        <a:t>referans</a:t>
                      </a:r>
                      <a:r>
                        <a:rPr sz="800" spc="5" dirty="0">
                          <a:latin typeface="Calibri"/>
                          <a:cs typeface="Calibri"/>
                        </a:rPr>
                        <a:t> </a:t>
                      </a:r>
                      <a:r>
                        <a:rPr sz="800" spc="-10" dirty="0">
                          <a:latin typeface="Calibri"/>
                          <a:cs typeface="Calibri"/>
                        </a:rPr>
                        <a:t>numarası,</a:t>
                      </a:r>
                      <a:r>
                        <a:rPr sz="800" spc="10" dirty="0">
                          <a:latin typeface="Calibri"/>
                          <a:cs typeface="Calibri"/>
                        </a:rPr>
                        <a:t> </a:t>
                      </a:r>
                      <a:r>
                        <a:rPr sz="800" dirty="0">
                          <a:latin typeface="Calibri"/>
                          <a:cs typeface="Calibri"/>
                        </a:rPr>
                        <a:t>gümrük </a:t>
                      </a:r>
                      <a:r>
                        <a:rPr sz="800" spc="-10" dirty="0">
                          <a:latin typeface="Calibri"/>
                          <a:cs typeface="Calibri"/>
                        </a:rPr>
                        <a:t>beyannamesinin</a:t>
                      </a:r>
                      <a:r>
                        <a:rPr sz="800" spc="5" dirty="0">
                          <a:latin typeface="Calibri"/>
                          <a:cs typeface="Calibri"/>
                        </a:rPr>
                        <a:t> </a:t>
                      </a:r>
                      <a:r>
                        <a:rPr sz="800" dirty="0">
                          <a:latin typeface="Calibri"/>
                          <a:cs typeface="Calibri"/>
                        </a:rPr>
                        <a:t>44</a:t>
                      </a:r>
                      <a:r>
                        <a:rPr sz="800" spc="10" dirty="0">
                          <a:latin typeface="Calibri"/>
                          <a:cs typeface="Calibri"/>
                        </a:rPr>
                        <a:t> </a:t>
                      </a:r>
                      <a:r>
                        <a:rPr sz="800" dirty="0">
                          <a:latin typeface="Calibri"/>
                          <a:cs typeface="Calibri"/>
                        </a:rPr>
                        <a:t>numaralı</a:t>
                      </a:r>
                      <a:r>
                        <a:rPr sz="800" spc="5" dirty="0">
                          <a:latin typeface="Calibri"/>
                          <a:cs typeface="Calibri"/>
                        </a:rPr>
                        <a:t> </a:t>
                      </a:r>
                      <a:r>
                        <a:rPr sz="800" spc="-10" dirty="0">
                          <a:latin typeface="Calibri"/>
                          <a:cs typeface="Calibri"/>
                        </a:rPr>
                        <a:t>hanesine</a:t>
                      </a:r>
                      <a:r>
                        <a:rPr sz="800" spc="500" dirty="0">
                          <a:latin typeface="Calibri"/>
                          <a:cs typeface="Calibri"/>
                        </a:rPr>
                        <a:t> </a:t>
                      </a:r>
                      <a:r>
                        <a:rPr sz="800" spc="-10" dirty="0">
                          <a:latin typeface="Calibri"/>
                          <a:cs typeface="Calibri"/>
                        </a:rPr>
                        <a:t>ithalatçı </a:t>
                      </a:r>
                      <a:r>
                        <a:rPr sz="800" dirty="0">
                          <a:latin typeface="Calibri"/>
                          <a:cs typeface="Calibri"/>
                        </a:rPr>
                        <a:t>firma</a:t>
                      </a:r>
                      <a:r>
                        <a:rPr sz="800" spc="-5" dirty="0">
                          <a:latin typeface="Calibri"/>
                          <a:cs typeface="Calibri"/>
                        </a:rPr>
                        <a:t> </a:t>
                      </a:r>
                      <a:r>
                        <a:rPr sz="800" spc="-10" dirty="0">
                          <a:latin typeface="Calibri"/>
                          <a:cs typeface="Calibri"/>
                        </a:rPr>
                        <a:t>tarafından</a:t>
                      </a:r>
                      <a:r>
                        <a:rPr sz="800" spc="-5" dirty="0">
                          <a:latin typeface="Calibri"/>
                          <a:cs typeface="Calibri"/>
                        </a:rPr>
                        <a:t> </a:t>
                      </a:r>
                      <a:r>
                        <a:rPr sz="800" spc="-10" dirty="0">
                          <a:latin typeface="Calibri"/>
                          <a:cs typeface="Calibri"/>
                        </a:rPr>
                        <a:t>kaydedilir.</a:t>
                      </a:r>
                      <a:r>
                        <a:rPr sz="800" dirty="0">
                          <a:latin typeface="Calibri"/>
                          <a:cs typeface="Calibri"/>
                        </a:rPr>
                        <a:t> Kapsam</a:t>
                      </a:r>
                      <a:r>
                        <a:rPr sz="800" spc="5" dirty="0">
                          <a:latin typeface="Calibri"/>
                          <a:cs typeface="Calibri"/>
                        </a:rPr>
                        <a:t> </a:t>
                      </a:r>
                      <a:r>
                        <a:rPr sz="800" dirty="0">
                          <a:latin typeface="Calibri"/>
                          <a:cs typeface="Calibri"/>
                        </a:rPr>
                        <a:t>dışı</a:t>
                      </a:r>
                      <a:r>
                        <a:rPr sz="800" spc="-10" dirty="0">
                          <a:latin typeface="Calibri"/>
                          <a:cs typeface="Calibri"/>
                        </a:rPr>
                        <a:t> </a:t>
                      </a:r>
                      <a:r>
                        <a:rPr sz="800" dirty="0">
                          <a:latin typeface="Calibri"/>
                          <a:cs typeface="Calibri"/>
                        </a:rPr>
                        <a:t>olarak</a:t>
                      </a:r>
                      <a:r>
                        <a:rPr sz="800" spc="-5" dirty="0">
                          <a:latin typeface="Calibri"/>
                          <a:cs typeface="Calibri"/>
                        </a:rPr>
                        <a:t> </a:t>
                      </a:r>
                      <a:r>
                        <a:rPr sz="800" dirty="0">
                          <a:latin typeface="Calibri"/>
                          <a:cs typeface="Calibri"/>
                        </a:rPr>
                        <a:t>beyan </a:t>
                      </a:r>
                      <a:r>
                        <a:rPr sz="800" spc="-10" dirty="0">
                          <a:latin typeface="Calibri"/>
                          <a:cs typeface="Calibri"/>
                        </a:rPr>
                        <a:t>edilen</a:t>
                      </a:r>
                      <a:endParaRPr sz="800" dirty="0">
                        <a:latin typeface="Calibri"/>
                        <a:cs typeface="Calibri"/>
                      </a:endParaRPr>
                    </a:p>
                    <a:p>
                      <a:pPr marL="68580" marR="102235">
                        <a:lnSpc>
                          <a:spcPts val="969"/>
                        </a:lnSpc>
                      </a:pPr>
                      <a:r>
                        <a:rPr sz="800" spc="-10" dirty="0">
                          <a:latin typeface="Calibri"/>
                          <a:cs typeface="Calibri"/>
                        </a:rPr>
                        <a:t>ürünlerin,</a:t>
                      </a:r>
                      <a:r>
                        <a:rPr sz="800" spc="15" dirty="0">
                          <a:latin typeface="Calibri"/>
                          <a:cs typeface="Calibri"/>
                        </a:rPr>
                        <a:t> </a:t>
                      </a:r>
                      <a:r>
                        <a:rPr sz="800" dirty="0">
                          <a:latin typeface="Calibri"/>
                          <a:cs typeface="Calibri"/>
                        </a:rPr>
                        <a:t>gümrük</a:t>
                      </a:r>
                      <a:r>
                        <a:rPr sz="800" spc="10" dirty="0">
                          <a:latin typeface="Calibri"/>
                          <a:cs typeface="Calibri"/>
                        </a:rPr>
                        <a:t> </a:t>
                      </a:r>
                      <a:r>
                        <a:rPr sz="800" spc="-10" dirty="0">
                          <a:latin typeface="Calibri"/>
                          <a:cs typeface="Calibri"/>
                        </a:rPr>
                        <a:t>gözetiminde</a:t>
                      </a:r>
                      <a:r>
                        <a:rPr sz="800" spc="15" dirty="0">
                          <a:latin typeface="Calibri"/>
                          <a:cs typeface="Calibri"/>
                        </a:rPr>
                        <a:t> </a:t>
                      </a:r>
                      <a:r>
                        <a:rPr sz="800" spc="-10" dirty="0">
                          <a:latin typeface="Calibri"/>
                          <a:cs typeface="Calibri"/>
                        </a:rPr>
                        <a:t>bulunması</a:t>
                      </a:r>
                      <a:r>
                        <a:rPr sz="800" spc="10" dirty="0">
                          <a:latin typeface="Calibri"/>
                          <a:cs typeface="Calibri"/>
                        </a:rPr>
                        <a:t> </a:t>
                      </a:r>
                      <a:r>
                        <a:rPr sz="800" spc="-10" dirty="0">
                          <a:latin typeface="Calibri"/>
                          <a:cs typeface="Calibri"/>
                        </a:rPr>
                        <a:t>kaydıyla</a:t>
                      </a:r>
                      <a:r>
                        <a:rPr sz="800" spc="15" dirty="0">
                          <a:latin typeface="Calibri"/>
                          <a:cs typeface="Calibri"/>
                        </a:rPr>
                        <a:t> </a:t>
                      </a:r>
                      <a:r>
                        <a:rPr sz="800" dirty="0">
                          <a:latin typeface="Calibri"/>
                          <a:cs typeface="Calibri"/>
                        </a:rPr>
                        <a:t>ilgili</a:t>
                      </a:r>
                      <a:r>
                        <a:rPr sz="800" spc="15" dirty="0">
                          <a:latin typeface="Calibri"/>
                          <a:cs typeface="Calibri"/>
                        </a:rPr>
                        <a:t> </a:t>
                      </a:r>
                      <a:r>
                        <a:rPr sz="800" dirty="0">
                          <a:latin typeface="Calibri"/>
                          <a:cs typeface="Calibri"/>
                        </a:rPr>
                        <a:t>gümrük</a:t>
                      </a:r>
                      <a:r>
                        <a:rPr sz="800" spc="5" dirty="0">
                          <a:latin typeface="Calibri"/>
                          <a:cs typeface="Calibri"/>
                        </a:rPr>
                        <a:t> </a:t>
                      </a:r>
                      <a:r>
                        <a:rPr sz="800" spc="-10" dirty="0">
                          <a:latin typeface="Calibri"/>
                          <a:cs typeface="Calibri"/>
                        </a:rPr>
                        <a:t>idaresince</a:t>
                      </a:r>
                      <a:r>
                        <a:rPr sz="800" spc="500" dirty="0">
                          <a:latin typeface="Calibri"/>
                          <a:cs typeface="Calibri"/>
                        </a:rPr>
                        <a:t> </a:t>
                      </a:r>
                      <a:r>
                        <a:rPr sz="800" spc="-10" dirty="0">
                          <a:latin typeface="Calibri"/>
                          <a:cs typeface="Calibri"/>
                        </a:rPr>
                        <a:t>denetime</a:t>
                      </a:r>
                      <a:r>
                        <a:rPr sz="800" spc="15" dirty="0">
                          <a:latin typeface="Calibri"/>
                          <a:cs typeface="Calibri"/>
                        </a:rPr>
                        <a:t> </a:t>
                      </a:r>
                      <a:r>
                        <a:rPr sz="800" spc="-10" dirty="0">
                          <a:latin typeface="Calibri"/>
                          <a:cs typeface="Calibri"/>
                        </a:rPr>
                        <a:t>yönlendirilmesi</a:t>
                      </a:r>
                      <a:r>
                        <a:rPr sz="800" spc="10" dirty="0">
                          <a:latin typeface="Calibri"/>
                          <a:cs typeface="Calibri"/>
                        </a:rPr>
                        <a:t> </a:t>
                      </a:r>
                      <a:r>
                        <a:rPr sz="800" spc="-10" dirty="0">
                          <a:latin typeface="Calibri"/>
                          <a:cs typeface="Calibri"/>
                        </a:rPr>
                        <a:t>halinde,</a:t>
                      </a:r>
                      <a:r>
                        <a:rPr sz="800" spc="25" dirty="0">
                          <a:latin typeface="Calibri"/>
                          <a:cs typeface="Calibri"/>
                        </a:rPr>
                        <a:t> </a:t>
                      </a:r>
                      <a:r>
                        <a:rPr sz="800" dirty="0">
                          <a:latin typeface="Calibri"/>
                          <a:cs typeface="Calibri"/>
                        </a:rPr>
                        <a:t>5</a:t>
                      </a:r>
                      <a:r>
                        <a:rPr sz="800" spc="15" dirty="0">
                          <a:latin typeface="Calibri"/>
                          <a:cs typeface="Calibri"/>
                        </a:rPr>
                        <a:t> </a:t>
                      </a:r>
                      <a:r>
                        <a:rPr sz="800" dirty="0">
                          <a:latin typeface="Calibri"/>
                          <a:cs typeface="Calibri"/>
                        </a:rPr>
                        <a:t>inci</a:t>
                      </a:r>
                      <a:r>
                        <a:rPr sz="800" spc="20" dirty="0">
                          <a:latin typeface="Calibri"/>
                          <a:cs typeface="Calibri"/>
                        </a:rPr>
                        <a:t> </a:t>
                      </a:r>
                      <a:r>
                        <a:rPr sz="800" dirty="0">
                          <a:latin typeface="Calibri"/>
                          <a:cs typeface="Calibri"/>
                        </a:rPr>
                        <a:t>madde</a:t>
                      </a:r>
                      <a:r>
                        <a:rPr sz="800" spc="10" dirty="0">
                          <a:latin typeface="Calibri"/>
                          <a:cs typeface="Calibri"/>
                        </a:rPr>
                        <a:t> </a:t>
                      </a:r>
                      <a:r>
                        <a:rPr sz="800" spc="-10" dirty="0">
                          <a:latin typeface="Calibri"/>
                          <a:cs typeface="Calibri"/>
                        </a:rPr>
                        <a:t>çerçevesinde</a:t>
                      </a:r>
                      <a:r>
                        <a:rPr sz="800" spc="15" dirty="0">
                          <a:latin typeface="Calibri"/>
                          <a:cs typeface="Calibri"/>
                        </a:rPr>
                        <a:t> </a:t>
                      </a:r>
                      <a:r>
                        <a:rPr sz="800" spc="-10" dirty="0">
                          <a:latin typeface="Calibri"/>
                          <a:cs typeface="Calibri"/>
                        </a:rPr>
                        <a:t>TAREKS</a:t>
                      </a:r>
                      <a:r>
                        <a:rPr sz="800" spc="500" dirty="0">
                          <a:latin typeface="Calibri"/>
                          <a:cs typeface="Calibri"/>
                        </a:rPr>
                        <a:t> </a:t>
                      </a:r>
                      <a:r>
                        <a:rPr sz="800" spc="-10" dirty="0">
                          <a:latin typeface="Calibri"/>
                          <a:cs typeface="Calibri"/>
                        </a:rPr>
                        <a:t>üzerinden</a:t>
                      </a:r>
                      <a:r>
                        <a:rPr sz="800" spc="-5" dirty="0">
                          <a:latin typeface="Calibri"/>
                          <a:cs typeface="Calibri"/>
                        </a:rPr>
                        <a:t> </a:t>
                      </a:r>
                      <a:r>
                        <a:rPr sz="800" dirty="0">
                          <a:latin typeface="Calibri"/>
                          <a:cs typeface="Calibri"/>
                        </a:rPr>
                        <a:t>başvuru </a:t>
                      </a:r>
                      <a:r>
                        <a:rPr sz="800" spc="-10" dirty="0">
                          <a:latin typeface="Calibri"/>
                          <a:cs typeface="Calibri"/>
                        </a:rPr>
                        <a:t>yapılır.</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800" dirty="0">
                          <a:latin typeface="Calibri"/>
                          <a:cs typeface="Calibri"/>
                        </a:rPr>
                        <a:t>2026</a:t>
                      </a:r>
                      <a:r>
                        <a:rPr sz="800" spc="15" dirty="0">
                          <a:latin typeface="Calibri"/>
                          <a:cs typeface="Calibri"/>
                        </a:rPr>
                        <a:t> </a:t>
                      </a:r>
                      <a:r>
                        <a:rPr sz="800" spc="-10" dirty="0">
                          <a:latin typeface="Calibri"/>
                          <a:cs typeface="Calibri"/>
                        </a:rPr>
                        <a:t>Kaldırıldı.</a:t>
                      </a:r>
                      <a:endParaRPr sz="800" dirty="0">
                        <a:latin typeface="Calibri"/>
                        <a:cs typeface="Calibri"/>
                      </a:endParaRPr>
                    </a:p>
                    <a:p>
                      <a:pPr marL="68580">
                        <a:lnSpc>
                          <a:spcPct val="100000"/>
                        </a:lnSpc>
                        <a:spcBef>
                          <a:spcPts val="180"/>
                        </a:spcBef>
                      </a:pPr>
                      <a:r>
                        <a:rPr sz="800" dirty="0">
                          <a:latin typeface="Calibri"/>
                          <a:cs typeface="Calibri"/>
                        </a:rPr>
                        <a:t>Artık</a:t>
                      </a:r>
                      <a:r>
                        <a:rPr sz="800" spc="-20" dirty="0">
                          <a:latin typeface="Calibri"/>
                          <a:cs typeface="Calibri"/>
                        </a:rPr>
                        <a:t> </a:t>
                      </a:r>
                      <a:r>
                        <a:rPr sz="800" dirty="0">
                          <a:latin typeface="Calibri"/>
                          <a:cs typeface="Calibri"/>
                        </a:rPr>
                        <a:t>Kapsam</a:t>
                      </a:r>
                      <a:r>
                        <a:rPr sz="800" spc="-5" dirty="0">
                          <a:latin typeface="Calibri"/>
                          <a:cs typeface="Calibri"/>
                        </a:rPr>
                        <a:t> </a:t>
                      </a:r>
                      <a:r>
                        <a:rPr sz="800" dirty="0">
                          <a:latin typeface="Calibri"/>
                          <a:cs typeface="Calibri"/>
                        </a:rPr>
                        <a:t>dışı</a:t>
                      </a:r>
                      <a:r>
                        <a:rPr sz="800" spc="-25" dirty="0">
                          <a:latin typeface="Calibri"/>
                          <a:cs typeface="Calibri"/>
                        </a:rPr>
                        <a:t> </a:t>
                      </a:r>
                      <a:r>
                        <a:rPr sz="800" spc="-10" dirty="0">
                          <a:latin typeface="Calibri"/>
                          <a:cs typeface="Calibri"/>
                        </a:rPr>
                        <a:t>beyanı</a:t>
                      </a:r>
                      <a:r>
                        <a:rPr sz="800" spc="-15" dirty="0">
                          <a:latin typeface="Calibri"/>
                          <a:cs typeface="Calibri"/>
                        </a:rPr>
                        <a:t> </a:t>
                      </a:r>
                      <a:r>
                        <a:rPr sz="800" spc="-10" dirty="0">
                          <a:latin typeface="Calibri"/>
                          <a:cs typeface="Calibri"/>
                        </a:rPr>
                        <a:t>yapılamayacaktır.</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spc="-10" dirty="0">
                          <a:latin typeface="Calibri"/>
                          <a:cs typeface="Calibri"/>
                        </a:rPr>
                        <a:t>Çıkarıldı.</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216482">
                <a:tc>
                  <a:txBody>
                    <a:bodyPr/>
                    <a:lstStyle/>
                    <a:p>
                      <a:pPr marL="518159">
                        <a:lnSpc>
                          <a:spcPct val="100000"/>
                        </a:lnSpc>
                        <a:spcBef>
                          <a:spcPts val="75"/>
                        </a:spcBef>
                      </a:pPr>
                      <a:r>
                        <a:rPr sz="800" b="1" spc="-10" dirty="0">
                          <a:solidFill>
                            <a:srgbClr val="221F1F"/>
                          </a:solidFill>
                          <a:latin typeface="Calibri"/>
                          <a:cs typeface="Calibri"/>
                        </a:rPr>
                        <a:t>İthalatçının</a:t>
                      </a:r>
                      <a:r>
                        <a:rPr sz="800" b="1" spc="-5" dirty="0">
                          <a:solidFill>
                            <a:srgbClr val="221F1F"/>
                          </a:solidFill>
                          <a:latin typeface="Calibri"/>
                          <a:cs typeface="Calibri"/>
                        </a:rPr>
                        <a:t> </a:t>
                      </a:r>
                      <a:r>
                        <a:rPr sz="800" b="1" spc="-10" dirty="0">
                          <a:solidFill>
                            <a:srgbClr val="221F1F"/>
                          </a:solidFill>
                          <a:latin typeface="Calibri"/>
                          <a:cs typeface="Calibri"/>
                        </a:rPr>
                        <a:t>sorumluluğu</a:t>
                      </a:r>
                      <a:endParaRPr sz="800">
                        <a:latin typeface="Calibri"/>
                        <a:cs typeface="Calibri"/>
                      </a:endParaRPr>
                    </a:p>
                    <a:p>
                      <a:pPr marL="68580">
                        <a:lnSpc>
                          <a:spcPct val="100000"/>
                        </a:lnSpc>
                        <a:spcBef>
                          <a:spcPts val="10"/>
                        </a:spcBef>
                      </a:pPr>
                      <a:r>
                        <a:rPr sz="800" b="1" spc="-10" dirty="0">
                          <a:solidFill>
                            <a:srgbClr val="221F1F"/>
                          </a:solidFill>
                          <a:latin typeface="Calibri"/>
                          <a:cs typeface="Calibri"/>
                        </a:rPr>
                        <a:t>MADDE</a:t>
                      </a:r>
                      <a:r>
                        <a:rPr sz="800" b="1" spc="-25" dirty="0">
                          <a:solidFill>
                            <a:srgbClr val="221F1F"/>
                          </a:solidFill>
                          <a:latin typeface="Calibri"/>
                          <a:cs typeface="Calibri"/>
                        </a:rPr>
                        <a:t> </a:t>
                      </a:r>
                      <a:r>
                        <a:rPr sz="800" b="1" spc="-35" dirty="0">
                          <a:solidFill>
                            <a:srgbClr val="221F1F"/>
                          </a:solidFill>
                          <a:latin typeface="Calibri"/>
                          <a:cs typeface="Calibri"/>
                        </a:rPr>
                        <a:t>12</a:t>
                      </a:r>
                      <a:endParaRPr sz="800">
                        <a:latin typeface="Calibri"/>
                        <a:cs typeface="Calibri"/>
                      </a:endParaRPr>
                    </a:p>
                  </a:txBody>
                  <a:tcPr marL="0" marR="0" marT="863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marR="93345">
                        <a:lnSpc>
                          <a:spcPts val="969"/>
                        </a:lnSpc>
                      </a:pPr>
                      <a:r>
                        <a:rPr sz="800" dirty="0">
                          <a:latin typeface="Calibri"/>
                          <a:cs typeface="Calibri"/>
                        </a:rPr>
                        <a:t>(4) İthal</a:t>
                      </a:r>
                      <a:r>
                        <a:rPr sz="800" spc="5" dirty="0">
                          <a:latin typeface="Calibri"/>
                          <a:cs typeface="Calibri"/>
                        </a:rPr>
                        <a:t> </a:t>
                      </a:r>
                      <a:r>
                        <a:rPr sz="800" dirty="0">
                          <a:latin typeface="Calibri"/>
                          <a:cs typeface="Calibri"/>
                        </a:rPr>
                        <a:t>edilmiş</a:t>
                      </a:r>
                      <a:r>
                        <a:rPr sz="800" spc="5" dirty="0">
                          <a:latin typeface="Calibri"/>
                          <a:cs typeface="Calibri"/>
                        </a:rPr>
                        <a:t> </a:t>
                      </a:r>
                      <a:r>
                        <a:rPr sz="800" spc="-10" dirty="0">
                          <a:latin typeface="Calibri"/>
                          <a:cs typeface="Calibri"/>
                        </a:rPr>
                        <a:t>ürünün</a:t>
                      </a:r>
                      <a:r>
                        <a:rPr sz="800" spc="5" dirty="0">
                          <a:latin typeface="Calibri"/>
                          <a:cs typeface="Calibri"/>
                        </a:rPr>
                        <a:t> </a:t>
                      </a:r>
                      <a:r>
                        <a:rPr sz="800" dirty="0">
                          <a:latin typeface="Calibri"/>
                          <a:cs typeface="Calibri"/>
                        </a:rPr>
                        <a:t>GTİP’inin </a:t>
                      </a:r>
                      <a:r>
                        <a:rPr sz="800" spc="-10" dirty="0">
                          <a:latin typeface="Calibri"/>
                          <a:cs typeface="Calibri"/>
                        </a:rPr>
                        <a:t>Ek-</a:t>
                      </a:r>
                      <a:r>
                        <a:rPr sz="800" dirty="0">
                          <a:latin typeface="Calibri"/>
                          <a:cs typeface="Calibri"/>
                        </a:rPr>
                        <a:t>2’de </a:t>
                      </a:r>
                      <a:r>
                        <a:rPr sz="800" spc="-10" dirty="0">
                          <a:latin typeface="Calibri"/>
                          <a:cs typeface="Calibri"/>
                        </a:rPr>
                        <a:t>belirtildiğinin</a:t>
                      </a:r>
                      <a:r>
                        <a:rPr sz="800" spc="5" dirty="0">
                          <a:latin typeface="Calibri"/>
                          <a:cs typeface="Calibri"/>
                        </a:rPr>
                        <a:t> </a:t>
                      </a:r>
                      <a:r>
                        <a:rPr sz="800" spc="-10" dirty="0">
                          <a:latin typeface="Calibri"/>
                          <a:cs typeface="Calibri"/>
                        </a:rPr>
                        <a:t>sonradan</a:t>
                      </a:r>
                      <a:r>
                        <a:rPr sz="800" spc="5" dirty="0">
                          <a:latin typeface="Calibri"/>
                          <a:cs typeface="Calibri"/>
                        </a:rPr>
                        <a:t> </a:t>
                      </a:r>
                      <a:r>
                        <a:rPr sz="800" spc="-10" dirty="0">
                          <a:latin typeface="Calibri"/>
                          <a:cs typeface="Calibri"/>
                        </a:rPr>
                        <a:t>yapılan</a:t>
                      </a:r>
                      <a:r>
                        <a:rPr sz="800" spc="500" dirty="0">
                          <a:latin typeface="Calibri"/>
                          <a:cs typeface="Calibri"/>
                        </a:rPr>
                        <a:t> </a:t>
                      </a:r>
                      <a:r>
                        <a:rPr sz="800" dirty="0">
                          <a:latin typeface="Calibri"/>
                          <a:cs typeface="Calibri"/>
                        </a:rPr>
                        <a:t>kontrol</a:t>
                      </a:r>
                      <a:r>
                        <a:rPr sz="800" spc="-20" dirty="0">
                          <a:latin typeface="Calibri"/>
                          <a:cs typeface="Calibri"/>
                        </a:rPr>
                        <a:t> </a:t>
                      </a:r>
                      <a:r>
                        <a:rPr sz="800" spc="-10" dirty="0">
                          <a:latin typeface="Calibri"/>
                          <a:cs typeface="Calibri"/>
                        </a:rPr>
                        <a:t>sonucunda</a:t>
                      </a:r>
                      <a:r>
                        <a:rPr sz="800" spc="-15" dirty="0">
                          <a:latin typeface="Calibri"/>
                          <a:cs typeface="Calibri"/>
                        </a:rPr>
                        <a:t> </a:t>
                      </a:r>
                      <a:r>
                        <a:rPr sz="800" dirty="0">
                          <a:latin typeface="Calibri"/>
                          <a:cs typeface="Calibri"/>
                        </a:rPr>
                        <a:t>tespit</a:t>
                      </a:r>
                      <a:r>
                        <a:rPr sz="800" spc="-10" dirty="0">
                          <a:latin typeface="Calibri"/>
                          <a:cs typeface="Calibri"/>
                        </a:rPr>
                        <a:t> edilmesi</a:t>
                      </a:r>
                      <a:r>
                        <a:rPr sz="800" spc="-20" dirty="0">
                          <a:latin typeface="Calibri"/>
                          <a:cs typeface="Calibri"/>
                        </a:rPr>
                        <a:t> </a:t>
                      </a:r>
                      <a:r>
                        <a:rPr sz="800" dirty="0">
                          <a:latin typeface="Calibri"/>
                          <a:cs typeface="Calibri"/>
                        </a:rPr>
                        <a:t>halinde,</a:t>
                      </a:r>
                      <a:r>
                        <a:rPr sz="800" spc="-15" dirty="0">
                          <a:latin typeface="Calibri"/>
                          <a:cs typeface="Calibri"/>
                        </a:rPr>
                        <a:t> </a:t>
                      </a:r>
                      <a:r>
                        <a:rPr sz="800" dirty="0">
                          <a:latin typeface="Calibri"/>
                          <a:cs typeface="Calibri"/>
                        </a:rPr>
                        <a:t>şişme</a:t>
                      </a:r>
                      <a:r>
                        <a:rPr sz="800" spc="-20" dirty="0">
                          <a:latin typeface="Calibri"/>
                          <a:cs typeface="Calibri"/>
                        </a:rPr>
                        <a:t> </a:t>
                      </a:r>
                      <a:r>
                        <a:rPr sz="800" dirty="0">
                          <a:latin typeface="Calibri"/>
                          <a:cs typeface="Calibri"/>
                        </a:rPr>
                        <a:t>botlar</a:t>
                      </a:r>
                      <a:r>
                        <a:rPr sz="800" spc="-20" dirty="0">
                          <a:latin typeface="Calibri"/>
                          <a:cs typeface="Calibri"/>
                        </a:rPr>
                        <a:t> </a:t>
                      </a:r>
                      <a:r>
                        <a:rPr sz="800" dirty="0">
                          <a:latin typeface="Calibri"/>
                          <a:cs typeface="Calibri"/>
                        </a:rPr>
                        <a:t>hariç,</a:t>
                      </a:r>
                      <a:r>
                        <a:rPr sz="800" spc="-15" dirty="0">
                          <a:latin typeface="Calibri"/>
                          <a:cs typeface="Calibri"/>
                        </a:rPr>
                        <a:t> </a:t>
                      </a:r>
                      <a:r>
                        <a:rPr sz="800" dirty="0">
                          <a:latin typeface="Calibri"/>
                          <a:cs typeface="Calibri"/>
                        </a:rPr>
                        <a:t>keyfiyet</a:t>
                      </a:r>
                      <a:r>
                        <a:rPr sz="800" spc="-20" dirty="0">
                          <a:latin typeface="Calibri"/>
                          <a:cs typeface="Calibri"/>
                        </a:rPr>
                        <a:t> </a:t>
                      </a:r>
                      <a:r>
                        <a:rPr sz="800" spc="-10" dirty="0">
                          <a:latin typeface="Calibri"/>
                          <a:cs typeface="Calibri"/>
                        </a:rPr>
                        <a:t>ilgili</a:t>
                      </a:r>
                      <a:endParaRPr sz="800" dirty="0">
                        <a:latin typeface="Calibri"/>
                        <a:cs typeface="Calibri"/>
                      </a:endParaRPr>
                    </a:p>
                    <a:p>
                      <a:pPr marL="68580">
                        <a:lnSpc>
                          <a:spcPts val="950"/>
                        </a:lnSpc>
                      </a:pPr>
                      <a:r>
                        <a:rPr sz="800" dirty="0">
                          <a:latin typeface="Calibri"/>
                          <a:cs typeface="Calibri"/>
                        </a:rPr>
                        <a:t>gümrük </a:t>
                      </a:r>
                      <a:r>
                        <a:rPr sz="800" spc="-10" dirty="0">
                          <a:latin typeface="Calibri"/>
                          <a:cs typeface="Calibri"/>
                        </a:rPr>
                        <a:t>idaresi</a:t>
                      </a:r>
                      <a:r>
                        <a:rPr sz="800" dirty="0">
                          <a:latin typeface="Calibri"/>
                          <a:cs typeface="Calibri"/>
                        </a:rPr>
                        <a:t> </a:t>
                      </a:r>
                      <a:r>
                        <a:rPr sz="800" spc="-10" dirty="0">
                          <a:latin typeface="Calibri"/>
                          <a:cs typeface="Calibri"/>
                        </a:rPr>
                        <a:t>tarafından</a:t>
                      </a:r>
                      <a:r>
                        <a:rPr sz="800" spc="5" dirty="0">
                          <a:latin typeface="Calibri"/>
                          <a:cs typeface="Calibri"/>
                        </a:rPr>
                        <a:t> </a:t>
                      </a:r>
                      <a:r>
                        <a:rPr sz="800" dirty="0">
                          <a:latin typeface="Calibri"/>
                          <a:cs typeface="Calibri"/>
                        </a:rPr>
                        <a:t>Sanayi</a:t>
                      </a:r>
                      <a:r>
                        <a:rPr sz="800" spc="5" dirty="0">
                          <a:latin typeface="Calibri"/>
                          <a:cs typeface="Calibri"/>
                        </a:rPr>
                        <a:t> </a:t>
                      </a:r>
                      <a:r>
                        <a:rPr sz="800" dirty="0">
                          <a:latin typeface="Calibri"/>
                          <a:cs typeface="Calibri"/>
                        </a:rPr>
                        <a:t>ve</a:t>
                      </a:r>
                      <a:r>
                        <a:rPr sz="800" spc="10" dirty="0">
                          <a:latin typeface="Calibri"/>
                          <a:cs typeface="Calibri"/>
                        </a:rPr>
                        <a:t> </a:t>
                      </a:r>
                      <a:r>
                        <a:rPr sz="800" dirty="0">
                          <a:latin typeface="Calibri"/>
                          <a:cs typeface="Calibri"/>
                        </a:rPr>
                        <a:t>Teknoloji</a:t>
                      </a:r>
                      <a:r>
                        <a:rPr sz="800" spc="15" dirty="0">
                          <a:latin typeface="Calibri"/>
                          <a:cs typeface="Calibri"/>
                        </a:rPr>
                        <a:t> </a:t>
                      </a:r>
                      <a:r>
                        <a:rPr sz="800" spc="-10" dirty="0">
                          <a:latin typeface="Calibri"/>
                          <a:cs typeface="Calibri"/>
                        </a:rPr>
                        <a:t>Bakanlığına</a:t>
                      </a:r>
                      <a:r>
                        <a:rPr sz="800" spc="5" dirty="0">
                          <a:latin typeface="Calibri"/>
                          <a:cs typeface="Calibri"/>
                        </a:rPr>
                        <a:t> </a:t>
                      </a:r>
                      <a:r>
                        <a:rPr sz="800" spc="-10" dirty="0">
                          <a:latin typeface="Calibri"/>
                          <a:cs typeface="Calibri"/>
                        </a:rPr>
                        <a:t>bildirilir.</a:t>
                      </a:r>
                      <a:r>
                        <a:rPr sz="800" spc="15" dirty="0">
                          <a:latin typeface="Calibri"/>
                          <a:cs typeface="Calibri"/>
                        </a:rPr>
                        <a:t> </a:t>
                      </a:r>
                      <a:r>
                        <a:rPr sz="800" spc="-20" dirty="0">
                          <a:latin typeface="Calibri"/>
                          <a:cs typeface="Calibri"/>
                        </a:rPr>
                        <a:t>Şişme</a:t>
                      </a:r>
                      <a:endParaRPr sz="800" dirty="0">
                        <a:latin typeface="Calibri"/>
                        <a:cs typeface="Calibri"/>
                      </a:endParaRPr>
                    </a:p>
                    <a:p>
                      <a:pPr marL="68580" marR="207010">
                        <a:lnSpc>
                          <a:spcPct val="101299"/>
                        </a:lnSpc>
                        <a:spcBef>
                          <a:spcPts val="5"/>
                        </a:spcBef>
                      </a:pPr>
                      <a:r>
                        <a:rPr sz="800" spc="-10" dirty="0">
                          <a:latin typeface="Calibri"/>
                          <a:cs typeface="Calibri"/>
                        </a:rPr>
                        <a:t>botlara</a:t>
                      </a:r>
                      <a:r>
                        <a:rPr sz="800" spc="-15" dirty="0">
                          <a:latin typeface="Calibri"/>
                          <a:cs typeface="Calibri"/>
                        </a:rPr>
                        <a:t> </a:t>
                      </a:r>
                      <a:r>
                        <a:rPr sz="800" dirty="0">
                          <a:latin typeface="Calibri"/>
                          <a:cs typeface="Calibri"/>
                        </a:rPr>
                        <a:t>ilişkin</a:t>
                      </a:r>
                      <a:r>
                        <a:rPr sz="800" spc="-10" dirty="0">
                          <a:latin typeface="Calibri"/>
                          <a:cs typeface="Calibri"/>
                        </a:rPr>
                        <a:t> </a:t>
                      </a:r>
                      <a:r>
                        <a:rPr sz="800" dirty="0">
                          <a:latin typeface="Calibri"/>
                          <a:cs typeface="Calibri"/>
                        </a:rPr>
                        <a:t>bildirimler</a:t>
                      </a:r>
                      <a:r>
                        <a:rPr sz="800" spc="-5" dirty="0">
                          <a:latin typeface="Calibri"/>
                          <a:cs typeface="Calibri"/>
                        </a:rPr>
                        <a:t> </a:t>
                      </a:r>
                      <a:r>
                        <a:rPr sz="800" dirty="0">
                          <a:latin typeface="Calibri"/>
                          <a:cs typeface="Calibri"/>
                        </a:rPr>
                        <a:t>ise</a:t>
                      </a:r>
                      <a:r>
                        <a:rPr sz="800" spc="-15" dirty="0">
                          <a:latin typeface="Calibri"/>
                          <a:cs typeface="Calibri"/>
                        </a:rPr>
                        <a:t> </a:t>
                      </a:r>
                      <a:r>
                        <a:rPr sz="800" dirty="0">
                          <a:latin typeface="Calibri"/>
                          <a:cs typeface="Calibri"/>
                        </a:rPr>
                        <a:t>Ulaştırma</a:t>
                      </a:r>
                      <a:r>
                        <a:rPr sz="800" spc="-10" dirty="0">
                          <a:latin typeface="Calibri"/>
                          <a:cs typeface="Calibri"/>
                        </a:rPr>
                        <a:t> </a:t>
                      </a:r>
                      <a:r>
                        <a:rPr sz="800" dirty="0">
                          <a:latin typeface="Calibri"/>
                          <a:cs typeface="Calibri"/>
                        </a:rPr>
                        <a:t>ve</a:t>
                      </a:r>
                      <a:r>
                        <a:rPr sz="800" spc="-15" dirty="0">
                          <a:latin typeface="Calibri"/>
                          <a:cs typeface="Calibri"/>
                        </a:rPr>
                        <a:t> </a:t>
                      </a:r>
                      <a:r>
                        <a:rPr sz="800" spc="-10" dirty="0">
                          <a:latin typeface="Calibri"/>
                          <a:cs typeface="Calibri"/>
                        </a:rPr>
                        <a:t>Altyapı Bakanlığına</a:t>
                      </a:r>
                      <a:r>
                        <a:rPr sz="800" spc="-15" dirty="0">
                          <a:latin typeface="Calibri"/>
                          <a:cs typeface="Calibri"/>
                        </a:rPr>
                        <a:t> </a:t>
                      </a:r>
                      <a:r>
                        <a:rPr sz="800" dirty="0">
                          <a:latin typeface="Calibri"/>
                          <a:cs typeface="Calibri"/>
                        </a:rPr>
                        <a:t>iletilir.</a:t>
                      </a:r>
                      <a:r>
                        <a:rPr sz="800" spc="-5" dirty="0">
                          <a:latin typeface="Calibri"/>
                          <a:cs typeface="Calibri"/>
                        </a:rPr>
                        <a:t> </a:t>
                      </a:r>
                      <a:r>
                        <a:rPr sz="800" spc="-10" dirty="0">
                          <a:latin typeface="Calibri"/>
                          <a:cs typeface="Calibri"/>
                        </a:rPr>
                        <a:t>İlgili</a:t>
                      </a:r>
                      <a:r>
                        <a:rPr sz="800" spc="500" dirty="0">
                          <a:latin typeface="Calibri"/>
                          <a:cs typeface="Calibri"/>
                        </a:rPr>
                        <a:t> </a:t>
                      </a:r>
                      <a:r>
                        <a:rPr sz="800" spc="-10" dirty="0">
                          <a:latin typeface="Calibri"/>
                          <a:cs typeface="Calibri"/>
                        </a:rPr>
                        <a:t>Bakanlık</a:t>
                      </a:r>
                      <a:r>
                        <a:rPr sz="800" spc="5" dirty="0">
                          <a:latin typeface="Calibri"/>
                          <a:cs typeface="Calibri"/>
                        </a:rPr>
                        <a:t> </a:t>
                      </a:r>
                      <a:r>
                        <a:rPr sz="800" spc="-10" dirty="0">
                          <a:latin typeface="Calibri"/>
                          <a:cs typeface="Calibri"/>
                        </a:rPr>
                        <a:t>tarafından</a:t>
                      </a:r>
                      <a:r>
                        <a:rPr sz="800" spc="-5" dirty="0">
                          <a:latin typeface="Calibri"/>
                          <a:cs typeface="Calibri"/>
                        </a:rPr>
                        <a:t> </a:t>
                      </a:r>
                      <a:r>
                        <a:rPr sz="800" spc="-10" dirty="0">
                          <a:latin typeface="Calibri"/>
                          <a:cs typeface="Calibri"/>
                        </a:rPr>
                        <a:t>ürünün</a:t>
                      </a:r>
                      <a:r>
                        <a:rPr sz="800" spc="-5" dirty="0">
                          <a:latin typeface="Calibri"/>
                          <a:cs typeface="Calibri"/>
                        </a:rPr>
                        <a:t> </a:t>
                      </a:r>
                      <a:r>
                        <a:rPr sz="800" dirty="0">
                          <a:latin typeface="Calibri"/>
                          <a:cs typeface="Calibri"/>
                        </a:rPr>
                        <a:t>güvenli</a:t>
                      </a:r>
                      <a:r>
                        <a:rPr sz="800" spc="10" dirty="0">
                          <a:latin typeface="Calibri"/>
                          <a:cs typeface="Calibri"/>
                        </a:rPr>
                        <a:t> </a:t>
                      </a:r>
                      <a:r>
                        <a:rPr sz="800" spc="-10" dirty="0">
                          <a:latin typeface="Calibri"/>
                          <a:cs typeface="Calibri"/>
                        </a:rPr>
                        <a:t>olmadığının</a:t>
                      </a:r>
                      <a:r>
                        <a:rPr sz="800" spc="-5" dirty="0">
                          <a:latin typeface="Calibri"/>
                          <a:cs typeface="Calibri"/>
                        </a:rPr>
                        <a:t> </a:t>
                      </a:r>
                      <a:r>
                        <a:rPr sz="800" dirty="0">
                          <a:latin typeface="Calibri"/>
                          <a:cs typeface="Calibri"/>
                        </a:rPr>
                        <a:t>tespit</a:t>
                      </a:r>
                      <a:r>
                        <a:rPr sz="800" spc="-5" dirty="0">
                          <a:latin typeface="Calibri"/>
                          <a:cs typeface="Calibri"/>
                        </a:rPr>
                        <a:t> </a:t>
                      </a:r>
                      <a:r>
                        <a:rPr sz="800" dirty="0">
                          <a:latin typeface="Calibri"/>
                          <a:cs typeface="Calibri"/>
                        </a:rPr>
                        <a:t>edilerek</a:t>
                      </a:r>
                      <a:r>
                        <a:rPr sz="800" spc="-5" dirty="0">
                          <a:latin typeface="Calibri"/>
                          <a:cs typeface="Calibri"/>
                        </a:rPr>
                        <a:t> </a:t>
                      </a:r>
                      <a:r>
                        <a:rPr sz="800" spc="-10" dirty="0">
                          <a:latin typeface="Calibri"/>
                          <a:cs typeface="Calibri"/>
                        </a:rPr>
                        <a:t>gümrük</a:t>
                      </a:r>
                      <a:endParaRPr sz="800" dirty="0">
                        <a:latin typeface="Calibri"/>
                        <a:cs typeface="Calibri"/>
                      </a:endParaRPr>
                    </a:p>
                    <a:p>
                      <a:pPr marL="68580" marR="411480">
                        <a:lnSpc>
                          <a:spcPct val="101299"/>
                        </a:lnSpc>
                        <a:spcBef>
                          <a:spcPts val="10"/>
                        </a:spcBef>
                      </a:pPr>
                      <a:r>
                        <a:rPr sz="800" spc="-10" dirty="0">
                          <a:latin typeface="Calibri"/>
                          <a:cs typeface="Calibri"/>
                        </a:rPr>
                        <a:t>idaresine</a:t>
                      </a:r>
                      <a:r>
                        <a:rPr sz="800" spc="5" dirty="0">
                          <a:latin typeface="Calibri"/>
                          <a:cs typeface="Calibri"/>
                        </a:rPr>
                        <a:t> </a:t>
                      </a:r>
                      <a:r>
                        <a:rPr sz="800" dirty="0">
                          <a:latin typeface="Calibri"/>
                          <a:cs typeface="Calibri"/>
                        </a:rPr>
                        <a:t>bildirmesi</a:t>
                      </a:r>
                      <a:r>
                        <a:rPr sz="800" spc="5" dirty="0">
                          <a:latin typeface="Calibri"/>
                          <a:cs typeface="Calibri"/>
                        </a:rPr>
                        <a:t> </a:t>
                      </a:r>
                      <a:r>
                        <a:rPr sz="800" spc="-10" dirty="0">
                          <a:latin typeface="Calibri"/>
                          <a:cs typeface="Calibri"/>
                        </a:rPr>
                        <a:t>halinde,</a:t>
                      </a:r>
                      <a:r>
                        <a:rPr sz="800" spc="20" dirty="0">
                          <a:latin typeface="Calibri"/>
                          <a:cs typeface="Calibri"/>
                        </a:rPr>
                        <a:t> </a:t>
                      </a:r>
                      <a:r>
                        <a:rPr sz="800" dirty="0">
                          <a:latin typeface="Calibri"/>
                          <a:cs typeface="Calibri"/>
                        </a:rPr>
                        <a:t>uygunluk</a:t>
                      </a:r>
                      <a:r>
                        <a:rPr sz="800" spc="10" dirty="0">
                          <a:latin typeface="Calibri"/>
                          <a:cs typeface="Calibri"/>
                        </a:rPr>
                        <a:t> </a:t>
                      </a:r>
                      <a:r>
                        <a:rPr sz="800" spc="-10" dirty="0">
                          <a:latin typeface="Calibri"/>
                          <a:cs typeface="Calibri"/>
                        </a:rPr>
                        <a:t>değerlendirmesinin</a:t>
                      </a:r>
                      <a:r>
                        <a:rPr sz="800" spc="15" dirty="0">
                          <a:latin typeface="Calibri"/>
                          <a:cs typeface="Calibri"/>
                        </a:rPr>
                        <a:t> </a:t>
                      </a:r>
                      <a:r>
                        <a:rPr sz="800" spc="-10" dirty="0">
                          <a:latin typeface="Calibri"/>
                          <a:cs typeface="Calibri"/>
                        </a:rPr>
                        <a:t>olumsuz</a:t>
                      </a:r>
                      <a:r>
                        <a:rPr sz="800" spc="500" dirty="0">
                          <a:latin typeface="Calibri"/>
                          <a:cs typeface="Calibri"/>
                        </a:rPr>
                        <a:t> </a:t>
                      </a:r>
                      <a:r>
                        <a:rPr sz="800" spc="-10" dirty="0">
                          <a:latin typeface="Calibri"/>
                          <a:cs typeface="Calibri"/>
                        </a:rPr>
                        <a:t>sonuçlandığı</a:t>
                      </a:r>
                      <a:r>
                        <a:rPr sz="800" spc="-5" dirty="0">
                          <a:latin typeface="Calibri"/>
                          <a:cs typeface="Calibri"/>
                        </a:rPr>
                        <a:t> </a:t>
                      </a:r>
                      <a:r>
                        <a:rPr sz="800" dirty="0">
                          <a:latin typeface="Calibri"/>
                          <a:cs typeface="Calibri"/>
                        </a:rPr>
                        <a:t>kabul</a:t>
                      </a:r>
                      <a:r>
                        <a:rPr sz="800" spc="10" dirty="0">
                          <a:latin typeface="Calibri"/>
                          <a:cs typeface="Calibri"/>
                        </a:rPr>
                        <a:t> </a:t>
                      </a:r>
                      <a:r>
                        <a:rPr sz="800" spc="-10" dirty="0">
                          <a:latin typeface="Calibri"/>
                          <a:cs typeface="Calibri"/>
                        </a:rPr>
                        <a:t>edilir.</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8115" indent="359410">
                        <a:lnSpc>
                          <a:spcPts val="1080"/>
                        </a:lnSpc>
                      </a:pPr>
                      <a:r>
                        <a:rPr sz="800" dirty="0">
                          <a:solidFill>
                            <a:srgbClr val="221F1F"/>
                          </a:solidFill>
                          <a:latin typeface="Times New Roman"/>
                          <a:cs typeface="Times New Roman"/>
                        </a:rPr>
                        <a:t>(2)</a:t>
                      </a:r>
                      <a:r>
                        <a:rPr sz="800" spc="254" dirty="0">
                          <a:solidFill>
                            <a:srgbClr val="221F1F"/>
                          </a:solidFill>
                          <a:latin typeface="Times New Roman"/>
                          <a:cs typeface="Times New Roman"/>
                        </a:rPr>
                        <a:t> </a:t>
                      </a:r>
                      <a:r>
                        <a:rPr sz="800" spc="-10" dirty="0">
                          <a:latin typeface="Calibri"/>
                          <a:cs typeface="Calibri"/>
                        </a:rPr>
                        <a:t>İthal</a:t>
                      </a:r>
                      <a:r>
                        <a:rPr sz="800" spc="-20" dirty="0">
                          <a:latin typeface="Calibri"/>
                          <a:cs typeface="Calibri"/>
                        </a:rPr>
                        <a:t> </a:t>
                      </a:r>
                      <a:r>
                        <a:rPr sz="800" spc="-10" dirty="0">
                          <a:latin typeface="Calibri"/>
                          <a:cs typeface="Calibri"/>
                        </a:rPr>
                        <a:t>edilmiş ürünün</a:t>
                      </a:r>
                      <a:r>
                        <a:rPr sz="800" spc="-20" dirty="0">
                          <a:latin typeface="Calibri"/>
                          <a:cs typeface="Calibri"/>
                        </a:rPr>
                        <a:t> </a:t>
                      </a:r>
                      <a:r>
                        <a:rPr sz="800" spc="-10" dirty="0">
                          <a:latin typeface="Calibri"/>
                          <a:cs typeface="Calibri"/>
                        </a:rPr>
                        <a:t>GTİP'inin</a:t>
                      </a:r>
                      <a:r>
                        <a:rPr sz="800" spc="-15" dirty="0">
                          <a:latin typeface="Calibri"/>
                          <a:cs typeface="Calibri"/>
                        </a:rPr>
                        <a:t> </a:t>
                      </a:r>
                      <a:r>
                        <a:rPr sz="800" spc="-10" dirty="0">
                          <a:latin typeface="Calibri"/>
                          <a:cs typeface="Calibri"/>
                        </a:rPr>
                        <a:t>Ek-2'de</a:t>
                      </a:r>
                      <a:r>
                        <a:rPr sz="800" spc="-35" dirty="0">
                          <a:latin typeface="Calibri"/>
                          <a:cs typeface="Calibri"/>
                        </a:rPr>
                        <a:t> </a:t>
                      </a:r>
                      <a:r>
                        <a:rPr sz="800" spc="-10" dirty="0">
                          <a:latin typeface="Calibri"/>
                          <a:cs typeface="Calibri"/>
                        </a:rPr>
                        <a:t>yer</a:t>
                      </a:r>
                      <a:r>
                        <a:rPr sz="800" spc="-20" dirty="0">
                          <a:latin typeface="Calibri"/>
                          <a:cs typeface="Calibri"/>
                        </a:rPr>
                        <a:t> </a:t>
                      </a:r>
                      <a:r>
                        <a:rPr sz="800" spc="-10" dirty="0">
                          <a:latin typeface="Calibri"/>
                          <a:cs typeface="Calibri"/>
                        </a:rPr>
                        <a:t>aldığının</a:t>
                      </a:r>
                      <a:r>
                        <a:rPr sz="800" spc="-15" dirty="0">
                          <a:latin typeface="Calibri"/>
                          <a:cs typeface="Calibri"/>
                        </a:rPr>
                        <a:t> </a:t>
                      </a:r>
                      <a:r>
                        <a:rPr sz="800" spc="-10" dirty="0">
                          <a:latin typeface="Calibri"/>
                          <a:cs typeface="Calibri"/>
                        </a:rPr>
                        <a:t>sonradan</a:t>
                      </a:r>
                      <a:r>
                        <a:rPr sz="800" spc="-15" dirty="0">
                          <a:latin typeface="Calibri"/>
                          <a:cs typeface="Calibri"/>
                        </a:rPr>
                        <a:t> </a:t>
                      </a:r>
                      <a:r>
                        <a:rPr sz="800" spc="-10" dirty="0">
                          <a:latin typeface="Calibri"/>
                          <a:cs typeface="Calibri"/>
                        </a:rPr>
                        <a:t>yapılan</a:t>
                      </a:r>
                      <a:endParaRPr sz="800" dirty="0">
                        <a:latin typeface="Calibri"/>
                        <a:cs typeface="Calibri"/>
                      </a:endParaRPr>
                    </a:p>
                    <a:p>
                      <a:pPr marL="158115" marR="234950" algn="just">
                        <a:lnSpc>
                          <a:spcPts val="960"/>
                        </a:lnSpc>
                        <a:spcBef>
                          <a:spcPts val="20"/>
                        </a:spcBef>
                      </a:pPr>
                      <a:r>
                        <a:rPr sz="800" dirty="0">
                          <a:latin typeface="Calibri"/>
                          <a:cs typeface="Calibri"/>
                        </a:rPr>
                        <a:t>kontrol</a:t>
                      </a:r>
                      <a:r>
                        <a:rPr sz="800" spc="65" dirty="0">
                          <a:latin typeface="Calibri"/>
                          <a:cs typeface="Calibri"/>
                        </a:rPr>
                        <a:t> </a:t>
                      </a:r>
                      <a:r>
                        <a:rPr sz="800" spc="-10" dirty="0">
                          <a:latin typeface="Calibri"/>
                          <a:cs typeface="Calibri"/>
                        </a:rPr>
                        <a:t>ne-</a:t>
                      </a:r>
                      <a:r>
                        <a:rPr sz="800" dirty="0">
                          <a:latin typeface="Calibri"/>
                          <a:cs typeface="Calibri"/>
                        </a:rPr>
                        <a:t>ticesinde</a:t>
                      </a:r>
                      <a:r>
                        <a:rPr sz="800" spc="80" dirty="0">
                          <a:latin typeface="Calibri"/>
                          <a:cs typeface="Calibri"/>
                        </a:rPr>
                        <a:t> </a:t>
                      </a:r>
                      <a:r>
                        <a:rPr sz="800" dirty="0">
                          <a:latin typeface="Calibri"/>
                          <a:cs typeface="Calibri"/>
                        </a:rPr>
                        <a:t>tespit</a:t>
                      </a:r>
                      <a:r>
                        <a:rPr sz="800" spc="60" dirty="0">
                          <a:latin typeface="Calibri"/>
                          <a:cs typeface="Calibri"/>
                        </a:rPr>
                        <a:t> </a:t>
                      </a:r>
                      <a:r>
                        <a:rPr sz="800" dirty="0">
                          <a:latin typeface="Calibri"/>
                          <a:cs typeface="Calibri"/>
                        </a:rPr>
                        <a:t>edilmesi</a:t>
                      </a:r>
                      <a:r>
                        <a:rPr sz="800" spc="80" dirty="0">
                          <a:latin typeface="Calibri"/>
                          <a:cs typeface="Calibri"/>
                        </a:rPr>
                        <a:t> </a:t>
                      </a:r>
                      <a:r>
                        <a:rPr sz="800" dirty="0">
                          <a:latin typeface="Calibri"/>
                          <a:cs typeface="Calibri"/>
                        </a:rPr>
                        <a:t>halinde,</a:t>
                      </a:r>
                      <a:r>
                        <a:rPr sz="800" spc="70" dirty="0">
                          <a:latin typeface="Calibri"/>
                          <a:cs typeface="Calibri"/>
                        </a:rPr>
                        <a:t> </a:t>
                      </a:r>
                      <a:r>
                        <a:rPr sz="800" dirty="0">
                          <a:latin typeface="Calibri"/>
                          <a:cs typeface="Calibri"/>
                        </a:rPr>
                        <a:t>ilgili</a:t>
                      </a:r>
                      <a:r>
                        <a:rPr sz="800" spc="70" dirty="0">
                          <a:latin typeface="Calibri"/>
                          <a:cs typeface="Calibri"/>
                        </a:rPr>
                        <a:t> </a:t>
                      </a:r>
                      <a:r>
                        <a:rPr sz="800" dirty="0">
                          <a:latin typeface="Calibri"/>
                          <a:cs typeface="Calibri"/>
                        </a:rPr>
                        <a:t>gümrük</a:t>
                      </a:r>
                      <a:r>
                        <a:rPr sz="800" spc="65" dirty="0">
                          <a:latin typeface="Calibri"/>
                          <a:cs typeface="Calibri"/>
                        </a:rPr>
                        <a:t> </a:t>
                      </a:r>
                      <a:r>
                        <a:rPr sz="800" dirty="0">
                          <a:latin typeface="Calibri"/>
                          <a:cs typeface="Calibri"/>
                        </a:rPr>
                        <a:t>idaresi,</a:t>
                      </a:r>
                      <a:r>
                        <a:rPr sz="800" spc="70" dirty="0">
                          <a:latin typeface="Calibri"/>
                          <a:cs typeface="Calibri"/>
                        </a:rPr>
                        <a:t> </a:t>
                      </a:r>
                      <a:r>
                        <a:rPr sz="800" dirty="0">
                          <a:latin typeface="Calibri"/>
                          <a:cs typeface="Calibri"/>
                        </a:rPr>
                        <a:t>şişme</a:t>
                      </a:r>
                      <a:r>
                        <a:rPr sz="800" spc="70" dirty="0">
                          <a:latin typeface="Calibri"/>
                          <a:cs typeface="Calibri"/>
                        </a:rPr>
                        <a:t> </a:t>
                      </a:r>
                      <a:r>
                        <a:rPr sz="800" spc="-10" dirty="0">
                          <a:latin typeface="Calibri"/>
                          <a:cs typeface="Calibri"/>
                        </a:rPr>
                        <a:t>botlar</a:t>
                      </a:r>
                      <a:r>
                        <a:rPr sz="800" spc="500" dirty="0">
                          <a:latin typeface="Calibri"/>
                          <a:cs typeface="Calibri"/>
                        </a:rPr>
                        <a:t> </a:t>
                      </a:r>
                      <a:r>
                        <a:rPr sz="800" dirty="0">
                          <a:latin typeface="Calibri"/>
                          <a:cs typeface="Calibri"/>
                        </a:rPr>
                        <a:t>haricindeki</a:t>
                      </a:r>
                      <a:r>
                        <a:rPr sz="800" spc="180" dirty="0">
                          <a:latin typeface="Calibri"/>
                          <a:cs typeface="Calibri"/>
                        </a:rPr>
                        <a:t> </a:t>
                      </a:r>
                      <a:r>
                        <a:rPr sz="800" dirty="0">
                          <a:latin typeface="Calibri"/>
                          <a:cs typeface="Calibri"/>
                        </a:rPr>
                        <a:t>ürünlere</a:t>
                      </a:r>
                      <a:r>
                        <a:rPr sz="800" spc="195" dirty="0">
                          <a:latin typeface="Calibri"/>
                          <a:cs typeface="Calibri"/>
                        </a:rPr>
                        <a:t> </a:t>
                      </a:r>
                      <a:r>
                        <a:rPr sz="800" dirty="0">
                          <a:latin typeface="Calibri"/>
                          <a:cs typeface="Calibri"/>
                        </a:rPr>
                        <a:t>ilişkin</a:t>
                      </a:r>
                      <a:r>
                        <a:rPr sz="800" spc="200" dirty="0">
                          <a:latin typeface="Calibri"/>
                          <a:cs typeface="Calibri"/>
                        </a:rPr>
                        <a:t> </a:t>
                      </a:r>
                      <a:r>
                        <a:rPr sz="800" dirty="0">
                          <a:latin typeface="Calibri"/>
                          <a:cs typeface="Calibri"/>
                        </a:rPr>
                        <a:t>tespitleri</a:t>
                      </a:r>
                      <a:r>
                        <a:rPr sz="800" spc="185" dirty="0">
                          <a:latin typeface="Calibri"/>
                          <a:cs typeface="Calibri"/>
                        </a:rPr>
                        <a:t> </a:t>
                      </a:r>
                      <a:r>
                        <a:rPr sz="800" dirty="0">
                          <a:latin typeface="Calibri"/>
                          <a:cs typeface="Calibri"/>
                        </a:rPr>
                        <a:t>Sanayi</a:t>
                      </a:r>
                      <a:r>
                        <a:rPr sz="800" spc="185" dirty="0">
                          <a:latin typeface="Calibri"/>
                          <a:cs typeface="Calibri"/>
                        </a:rPr>
                        <a:t> </a:t>
                      </a:r>
                      <a:r>
                        <a:rPr sz="800" dirty="0">
                          <a:latin typeface="Calibri"/>
                          <a:cs typeface="Calibri"/>
                        </a:rPr>
                        <a:t>ve</a:t>
                      </a:r>
                      <a:r>
                        <a:rPr sz="800" spc="195" dirty="0">
                          <a:latin typeface="Calibri"/>
                          <a:cs typeface="Calibri"/>
                        </a:rPr>
                        <a:t> </a:t>
                      </a:r>
                      <a:r>
                        <a:rPr sz="800" dirty="0">
                          <a:latin typeface="Calibri"/>
                          <a:cs typeface="Calibri"/>
                        </a:rPr>
                        <a:t>Teknoloji</a:t>
                      </a:r>
                      <a:r>
                        <a:rPr sz="800" spc="190" dirty="0">
                          <a:latin typeface="Calibri"/>
                          <a:cs typeface="Calibri"/>
                        </a:rPr>
                        <a:t> </a:t>
                      </a:r>
                      <a:r>
                        <a:rPr sz="800" dirty="0">
                          <a:latin typeface="Calibri"/>
                          <a:cs typeface="Calibri"/>
                        </a:rPr>
                        <a:t>Bakanlığına;</a:t>
                      </a:r>
                      <a:r>
                        <a:rPr sz="800" spc="204" dirty="0">
                          <a:latin typeface="Calibri"/>
                          <a:cs typeface="Calibri"/>
                        </a:rPr>
                        <a:t> </a:t>
                      </a:r>
                      <a:r>
                        <a:rPr sz="800" spc="-10" dirty="0">
                          <a:latin typeface="Calibri"/>
                          <a:cs typeface="Calibri"/>
                        </a:rPr>
                        <a:t>şişme</a:t>
                      </a:r>
                      <a:endParaRPr sz="800" dirty="0">
                        <a:latin typeface="Calibri"/>
                        <a:cs typeface="Calibri"/>
                      </a:endParaRPr>
                    </a:p>
                    <a:p>
                      <a:pPr marL="158115" algn="just">
                        <a:lnSpc>
                          <a:spcPts val="930"/>
                        </a:lnSpc>
                      </a:pPr>
                      <a:r>
                        <a:rPr sz="800" spc="-10" dirty="0">
                          <a:latin typeface="Calibri"/>
                          <a:cs typeface="Calibri"/>
                        </a:rPr>
                        <a:t>botlara</a:t>
                      </a:r>
                      <a:r>
                        <a:rPr sz="800" spc="15" dirty="0">
                          <a:latin typeface="Calibri"/>
                          <a:cs typeface="Calibri"/>
                        </a:rPr>
                        <a:t> </a:t>
                      </a:r>
                      <a:r>
                        <a:rPr sz="800" spc="-10" dirty="0">
                          <a:latin typeface="Calibri"/>
                          <a:cs typeface="Calibri"/>
                        </a:rPr>
                        <a:t>ilişkin</a:t>
                      </a:r>
                      <a:r>
                        <a:rPr sz="800" spc="15" dirty="0">
                          <a:latin typeface="Calibri"/>
                          <a:cs typeface="Calibri"/>
                        </a:rPr>
                        <a:t> </a:t>
                      </a:r>
                      <a:r>
                        <a:rPr sz="800" spc="-10" dirty="0">
                          <a:latin typeface="Calibri"/>
                          <a:cs typeface="Calibri"/>
                        </a:rPr>
                        <a:t>tespitleri</a:t>
                      </a:r>
                      <a:r>
                        <a:rPr sz="800" spc="10" dirty="0">
                          <a:latin typeface="Calibri"/>
                          <a:cs typeface="Calibri"/>
                        </a:rPr>
                        <a:t> </a:t>
                      </a:r>
                      <a:r>
                        <a:rPr sz="800" dirty="0">
                          <a:latin typeface="Calibri"/>
                          <a:cs typeface="Calibri"/>
                        </a:rPr>
                        <a:t>ise</a:t>
                      </a:r>
                      <a:r>
                        <a:rPr sz="800" spc="10" dirty="0">
                          <a:latin typeface="Calibri"/>
                          <a:cs typeface="Calibri"/>
                        </a:rPr>
                        <a:t> </a:t>
                      </a:r>
                      <a:r>
                        <a:rPr sz="800" spc="-10" dirty="0">
                          <a:latin typeface="Calibri"/>
                          <a:cs typeface="Calibri"/>
                        </a:rPr>
                        <a:t>Ulaştırma</a:t>
                      </a:r>
                      <a:r>
                        <a:rPr sz="800" spc="20" dirty="0">
                          <a:latin typeface="Calibri"/>
                          <a:cs typeface="Calibri"/>
                        </a:rPr>
                        <a:t> </a:t>
                      </a:r>
                      <a:r>
                        <a:rPr sz="800" dirty="0">
                          <a:latin typeface="Calibri"/>
                          <a:cs typeface="Calibri"/>
                        </a:rPr>
                        <a:t>ve</a:t>
                      </a:r>
                      <a:r>
                        <a:rPr sz="800" spc="10" dirty="0">
                          <a:latin typeface="Calibri"/>
                          <a:cs typeface="Calibri"/>
                        </a:rPr>
                        <a:t> </a:t>
                      </a:r>
                      <a:r>
                        <a:rPr sz="800" spc="-10" dirty="0">
                          <a:latin typeface="Calibri"/>
                          <a:cs typeface="Calibri"/>
                        </a:rPr>
                        <a:t>Alt-yapı</a:t>
                      </a:r>
                      <a:r>
                        <a:rPr sz="800" spc="15" dirty="0">
                          <a:latin typeface="Calibri"/>
                          <a:cs typeface="Calibri"/>
                        </a:rPr>
                        <a:t> </a:t>
                      </a:r>
                      <a:r>
                        <a:rPr sz="800" spc="-10" dirty="0">
                          <a:latin typeface="Calibri"/>
                          <a:cs typeface="Calibri"/>
                        </a:rPr>
                        <a:t>Bakanlığına</a:t>
                      </a:r>
                      <a:r>
                        <a:rPr sz="800" spc="10" dirty="0">
                          <a:latin typeface="Calibri"/>
                          <a:cs typeface="Calibri"/>
                        </a:rPr>
                        <a:t> </a:t>
                      </a:r>
                      <a:r>
                        <a:rPr sz="800" spc="-10" dirty="0">
                          <a:latin typeface="Calibri"/>
                          <a:cs typeface="Calibri"/>
                        </a:rPr>
                        <a:t>bildirir.</a:t>
                      </a:r>
                      <a:r>
                        <a:rPr sz="800" spc="20" dirty="0">
                          <a:latin typeface="Calibri"/>
                          <a:cs typeface="Calibri"/>
                        </a:rPr>
                        <a:t> </a:t>
                      </a:r>
                      <a:r>
                        <a:rPr sz="800" spc="-10" dirty="0">
                          <a:latin typeface="Calibri"/>
                          <a:cs typeface="Calibri"/>
                        </a:rPr>
                        <a:t>İlgili</a:t>
                      </a:r>
                      <a:r>
                        <a:rPr sz="800" spc="10" dirty="0">
                          <a:latin typeface="Calibri"/>
                          <a:cs typeface="Calibri"/>
                        </a:rPr>
                        <a:t> </a:t>
                      </a:r>
                      <a:r>
                        <a:rPr sz="800" spc="-10" dirty="0">
                          <a:latin typeface="Calibri"/>
                          <a:cs typeface="Calibri"/>
                        </a:rPr>
                        <a:t>Bakanlık</a:t>
                      </a:r>
                      <a:endParaRPr sz="800" dirty="0">
                        <a:latin typeface="Calibri"/>
                        <a:cs typeface="Calibri"/>
                      </a:endParaRPr>
                    </a:p>
                    <a:p>
                      <a:pPr marL="158115" marR="234950" algn="just">
                        <a:lnSpc>
                          <a:spcPct val="100600"/>
                        </a:lnSpc>
                        <a:spcBef>
                          <a:spcPts val="10"/>
                        </a:spcBef>
                      </a:pPr>
                      <a:r>
                        <a:rPr sz="800" dirty="0">
                          <a:latin typeface="Calibri"/>
                          <a:cs typeface="Calibri"/>
                        </a:rPr>
                        <a:t>tarafından</a:t>
                      </a:r>
                      <a:r>
                        <a:rPr sz="800" spc="30" dirty="0">
                          <a:latin typeface="Calibri"/>
                          <a:cs typeface="Calibri"/>
                        </a:rPr>
                        <a:t> </a:t>
                      </a:r>
                      <a:r>
                        <a:rPr sz="800" dirty="0">
                          <a:latin typeface="Calibri"/>
                          <a:cs typeface="Calibri"/>
                        </a:rPr>
                        <a:t>ürünün</a:t>
                      </a:r>
                      <a:r>
                        <a:rPr sz="800" spc="30" dirty="0">
                          <a:latin typeface="Calibri"/>
                          <a:cs typeface="Calibri"/>
                        </a:rPr>
                        <a:t> </a:t>
                      </a:r>
                      <a:r>
                        <a:rPr sz="800" dirty="0">
                          <a:latin typeface="Calibri"/>
                          <a:cs typeface="Calibri"/>
                        </a:rPr>
                        <a:t>güvenli</a:t>
                      </a:r>
                      <a:r>
                        <a:rPr sz="800" spc="30" dirty="0">
                          <a:latin typeface="Calibri"/>
                          <a:cs typeface="Calibri"/>
                        </a:rPr>
                        <a:t> </a:t>
                      </a:r>
                      <a:r>
                        <a:rPr sz="800" dirty="0">
                          <a:latin typeface="Calibri"/>
                          <a:cs typeface="Calibri"/>
                        </a:rPr>
                        <a:t>olmadığının</a:t>
                      </a:r>
                      <a:r>
                        <a:rPr sz="800" spc="35" dirty="0">
                          <a:latin typeface="Calibri"/>
                          <a:cs typeface="Calibri"/>
                        </a:rPr>
                        <a:t> </a:t>
                      </a:r>
                      <a:r>
                        <a:rPr sz="800" dirty="0">
                          <a:latin typeface="Calibri"/>
                          <a:cs typeface="Calibri"/>
                        </a:rPr>
                        <a:t>belirlenerek</a:t>
                      </a:r>
                      <a:r>
                        <a:rPr sz="800" spc="35" dirty="0">
                          <a:latin typeface="Calibri"/>
                          <a:cs typeface="Calibri"/>
                        </a:rPr>
                        <a:t> </a:t>
                      </a:r>
                      <a:r>
                        <a:rPr sz="800" dirty="0">
                          <a:latin typeface="Calibri"/>
                          <a:cs typeface="Calibri"/>
                        </a:rPr>
                        <a:t>gümrük</a:t>
                      </a:r>
                      <a:r>
                        <a:rPr sz="800" spc="25" dirty="0">
                          <a:latin typeface="Calibri"/>
                          <a:cs typeface="Calibri"/>
                        </a:rPr>
                        <a:t> </a:t>
                      </a:r>
                      <a:r>
                        <a:rPr sz="800" dirty="0">
                          <a:latin typeface="Calibri"/>
                          <a:cs typeface="Calibri"/>
                        </a:rPr>
                        <a:t>idaresine</a:t>
                      </a:r>
                      <a:r>
                        <a:rPr sz="800" spc="30" dirty="0">
                          <a:latin typeface="Calibri"/>
                          <a:cs typeface="Calibri"/>
                        </a:rPr>
                        <a:t> </a:t>
                      </a:r>
                      <a:r>
                        <a:rPr sz="800" spc="-10" dirty="0">
                          <a:latin typeface="Calibri"/>
                          <a:cs typeface="Calibri"/>
                        </a:rPr>
                        <a:t>iletilmesi</a:t>
                      </a:r>
                      <a:r>
                        <a:rPr sz="800" spc="500" dirty="0">
                          <a:latin typeface="Calibri"/>
                          <a:cs typeface="Calibri"/>
                        </a:rPr>
                        <a:t> </a:t>
                      </a:r>
                      <a:r>
                        <a:rPr sz="800" dirty="0">
                          <a:latin typeface="Calibri"/>
                          <a:cs typeface="Calibri"/>
                        </a:rPr>
                        <a:t>halinde,</a:t>
                      </a:r>
                      <a:r>
                        <a:rPr sz="800" spc="65" dirty="0">
                          <a:latin typeface="Calibri"/>
                          <a:cs typeface="Calibri"/>
                        </a:rPr>
                        <a:t> </a:t>
                      </a:r>
                      <a:r>
                        <a:rPr sz="800" dirty="0">
                          <a:latin typeface="Calibri"/>
                          <a:cs typeface="Calibri"/>
                        </a:rPr>
                        <a:t>söz</a:t>
                      </a:r>
                      <a:r>
                        <a:rPr sz="800" spc="70" dirty="0">
                          <a:latin typeface="Calibri"/>
                          <a:cs typeface="Calibri"/>
                        </a:rPr>
                        <a:t> </a:t>
                      </a:r>
                      <a:r>
                        <a:rPr sz="800" dirty="0">
                          <a:latin typeface="Calibri"/>
                          <a:cs typeface="Calibri"/>
                        </a:rPr>
                        <a:t>konusu</a:t>
                      </a:r>
                      <a:r>
                        <a:rPr sz="800" spc="60" dirty="0">
                          <a:latin typeface="Calibri"/>
                          <a:cs typeface="Calibri"/>
                        </a:rPr>
                        <a:t> </a:t>
                      </a:r>
                      <a:r>
                        <a:rPr sz="800" dirty="0">
                          <a:latin typeface="Calibri"/>
                          <a:cs typeface="Calibri"/>
                        </a:rPr>
                        <a:t>ürünlerin</a:t>
                      </a:r>
                      <a:r>
                        <a:rPr sz="800" spc="65" dirty="0">
                          <a:latin typeface="Calibri"/>
                          <a:cs typeface="Calibri"/>
                        </a:rPr>
                        <a:t> </a:t>
                      </a:r>
                      <a:r>
                        <a:rPr sz="800" dirty="0">
                          <a:latin typeface="Calibri"/>
                          <a:cs typeface="Calibri"/>
                        </a:rPr>
                        <a:t>uygunluk</a:t>
                      </a:r>
                      <a:r>
                        <a:rPr sz="800" spc="55" dirty="0">
                          <a:latin typeface="Calibri"/>
                          <a:cs typeface="Calibri"/>
                        </a:rPr>
                        <a:t> </a:t>
                      </a:r>
                      <a:r>
                        <a:rPr sz="800" dirty="0">
                          <a:latin typeface="Calibri"/>
                          <a:cs typeface="Calibri"/>
                        </a:rPr>
                        <a:t>değerlendirmesi</a:t>
                      </a:r>
                      <a:r>
                        <a:rPr sz="800" spc="60" dirty="0">
                          <a:latin typeface="Calibri"/>
                          <a:cs typeface="Calibri"/>
                        </a:rPr>
                        <a:t> </a:t>
                      </a:r>
                      <a:r>
                        <a:rPr sz="800" dirty="0">
                          <a:latin typeface="Calibri"/>
                          <a:cs typeface="Calibri"/>
                        </a:rPr>
                        <a:t>olumsuz</a:t>
                      </a:r>
                      <a:r>
                        <a:rPr sz="800" spc="70" dirty="0">
                          <a:latin typeface="Calibri"/>
                          <a:cs typeface="Calibri"/>
                        </a:rPr>
                        <a:t> </a:t>
                      </a:r>
                      <a:r>
                        <a:rPr sz="800" spc="-10" dirty="0">
                          <a:latin typeface="Calibri"/>
                          <a:cs typeface="Calibri"/>
                        </a:rPr>
                        <a:t>sonuçlanmış</a:t>
                      </a:r>
                      <a:r>
                        <a:rPr sz="800" spc="500" dirty="0">
                          <a:latin typeface="Calibri"/>
                          <a:cs typeface="Calibri"/>
                        </a:rPr>
                        <a:t> </a:t>
                      </a:r>
                      <a:r>
                        <a:rPr sz="800" spc="-10" dirty="0">
                          <a:latin typeface="Calibri"/>
                          <a:cs typeface="Calibri"/>
                        </a:rPr>
                        <a:t>addedilir.</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dirty="0">
                          <a:latin typeface="Calibri"/>
                          <a:cs typeface="Calibri"/>
                        </a:rPr>
                        <a:t>Revize</a:t>
                      </a:r>
                      <a:r>
                        <a:rPr sz="800" spc="-25" dirty="0">
                          <a:latin typeface="Calibri"/>
                          <a:cs typeface="Calibri"/>
                        </a:rPr>
                        <a:t> </a:t>
                      </a:r>
                      <a:r>
                        <a:rPr sz="800" spc="-10" dirty="0">
                          <a:latin typeface="Calibri"/>
                          <a:cs typeface="Calibri"/>
                        </a:rPr>
                        <a:t>Edildi</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77753990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41760741"/>
              </p:ext>
            </p:extLst>
          </p:nvPr>
        </p:nvGraphicFramePr>
        <p:xfrm>
          <a:off x="1662197" y="688449"/>
          <a:ext cx="9151115" cy="1810202"/>
        </p:xfrm>
        <a:graphic>
          <a:graphicData uri="http://schemas.openxmlformats.org/drawingml/2006/table">
            <a:tbl>
              <a:tblPr firstRow="1" bandRow="1">
                <a:tableStyleId>{2D5ABB26-0587-4C30-8999-92F81FD0307C}</a:tableStyleId>
              </a:tblPr>
              <a:tblGrid>
                <a:gridCol w="1727898">
                  <a:extLst>
                    <a:ext uri="{9D8B030D-6E8A-4147-A177-3AD203B41FA5}">
                      <a16:colId xmlns:a16="http://schemas.microsoft.com/office/drawing/2014/main" val="20000"/>
                    </a:ext>
                  </a:extLst>
                </a:gridCol>
                <a:gridCol w="2968589">
                  <a:extLst>
                    <a:ext uri="{9D8B030D-6E8A-4147-A177-3AD203B41FA5}">
                      <a16:colId xmlns:a16="http://schemas.microsoft.com/office/drawing/2014/main" val="20001"/>
                    </a:ext>
                  </a:extLst>
                </a:gridCol>
                <a:gridCol w="3402308">
                  <a:extLst>
                    <a:ext uri="{9D8B030D-6E8A-4147-A177-3AD203B41FA5}">
                      <a16:colId xmlns:a16="http://schemas.microsoft.com/office/drawing/2014/main" val="20002"/>
                    </a:ext>
                  </a:extLst>
                </a:gridCol>
                <a:gridCol w="1052320">
                  <a:extLst>
                    <a:ext uri="{9D8B030D-6E8A-4147-A177-3AD203B41FA5}">
                      <a16:colId xmlns:a16="http://schemas.microsoft.com/office/drawing/2014/main" val="20003"/>
                    </a:ext>
                  </a:extLst>
                </a:gridCol>
              </a:tblGrid>
              <a:tr h="1596114">
                <a:tc>
                  <a:txBody>
                    <a:bodyPr/>
                    <a:lstStyle/>
                    <a:p>
                      <a:pPr marL="68580">
                        <a:lnSpc>
                          <a:spcPct val="100000"/>
                        </a:lnSpc>
                        <a:spcBef>
                          <a:spcPts val="290"/>
                        </a:spcBef>
                      </a:pPr>
                      <a:r>
                        <a:rPr sz="1050" b="1" spc="-10" dirty="0">
                          <a:solidFill>
                            <a:srgbClr val="221F1F"/>
                          </a:solidFill>
                          <a:latin typeface="Calibri"/>
                          <a:cs typeface="Calibri"/>
                        </a:rPr>
                        <a:t>Yaptırımlar</a:t>
                      </a:r>
                      <a:endParaRPr sz="1050" dirty="0">
                        <a:latin typeface="Calibri"/>
                        <a:cs typeface="Calibri"/>
                      </a:endParaRPr>
                    </a:p>
                    <a:p>
                      <a:pPr marL="68580">
                        <a:lnSpc>
                          <a:spcPct val="100000"/>
                        </a:lnSpc>
                        <a:spcBef>
                          <a:spcPts val="120"/>
                        </a:spcBef>
                      </a:pPr>
                      <a:r>
                        <a:rPr sz="1050" b="1" dirty="0">
                          <a:solidFill>
                            <a:srgbClr val="221F1F"/>
                          </a:solidFill>
                          <a:latin typeface="Calibri"/>
                          <a:cs typeface="Calibri"/>
                        </a:rPr>
                        <a:t>MADDE</a:t>
                      </a:r>
                      <a:r>
                        <a:rPr sz="1050" b="1" spc="-15" dirty="0">
                          <a:solidFill>
                            <a:srgbClr val="221F1F"/>
                          </a:solidFill>
                          <a:latin typeface="Calibri"/>
                          <a:cs typeface="Calibri"/>
                        </a:rPr>
                        <a:t> </a:t>
                      </a:r>
                      <a:r>
                        <a:rPr sz="1050" b="1" spc="-25" dirty="0">
                          <a:solidFill>
                            <a:srgbClr val="221F1F"/>
                          </a:solidFill>
                          <a:latin typeface="Calibri"/>
                          <a:cs typeface="Calibri"/>
                        </a:rPr>
                        <a:t>13</a:t>
                      </a:r>
                      <a:endParaRPr sz="1050" dirty="0">
                        <a:latin typeface="Calibri"/>
                        <a:cs typeface="Calibri"/>
                      </a:endParaRPr>
                    </a:p>
                  </a:txBody>
                  <a:tcPr marL="0" marR="0" marT="3339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marR="208915">
                        <a:lnSpc>
                          <a:spcPts val="969"/>
                        </a:lnSpc>
                        <a:spcBef>
                          <a:spcPts val="15"/>
                        </a:spcBef>
                      </a:pPr>
                      <a:r>
                        <a:rPr sz="1050" dirty="0">
                          <a:latin typeface="Calibri"/>
                          <a:cs typeface="Calibri"/>
                        </a:rPr>
                        <a:t>(2)</a:t>
                      </a:r>
                      <a:r>
                        <a:rPr sz="1050" spc="5" dirty="0">
                          <a:latin typeface="Calibri"/>
                          <a:cs typeface="Calibri"/>
                        </a:rPr>
                        <a:t> </a:t>
                      </a:r>
                      <a:r>
                        <a:rPr sz="1050" dirty="0">
                          <a:latin typeface="Calibri"/>
                          <a:cs typeface="Calibri"/>
                        </a:rPr>
                        <a:t>TAREKS</a:t>
                      </a:r>
                      <a:r>
                        <a:rPr sz="1050" spc="10" dirty="0">
                          <a:latin typeface="Calibri"/>
                          <a:cs typeface="Calibri"/>
                        </a:rPr>
                        <a:t> </a:t>
                      </a:r>
                      <a:r>
                        <a:rPr sz="1050" spc="-10" dirty="0">
                          <a:latin typeface="Calibri"/>
                          <a:cs typeface="Calibri"/>
                        </a:rPr>
                        <a:t>üzerinden</a:t>
                      </a:r>
                      <a:r>
                        <a:rPr sz="1050" spc="5" dirty="0">
                          <a:latin typeface="Calibri"/>
                          <a:cs typeface="Calibri"/>
                        </a:rPr>
                        <a:t> </a:t>
                      </a:r>
                      <a:r>
                        <a:rPr sz="1050" spc="-10" dirty="0">
                          <a:latin typeface="Calibri"/>
                          <a:cs typeface="Calibri"/>
                        </a:rPr>
                        <a:t>yürütülen</a:t>
                      </a:r>
                      <a:r>
                        <a:rPr sz="1050" spc="5" dirty="0">
                          <a:latin typeface="Calibri"/>
                          <a:cs typeface="Calibri"/>
                        </a:rPr>
                        <a:t> </a:t>
                      </a:r>
                      <a:r>
                        <a:rPr sz="1050" spc="-10" dirty="0">
                          <a:latin typeface="Calibri"/>
                          <a:cs typeface="Calibri"/>
                        </a:rPr>
                        <a:t>denetimlerde,</a:t>
                      </a:r>
                      <a:r>
                        <a:rPr sz="1050" spc="10" dirty="0">
                          <a:latin typeface="Calibri"/>
                          <a:cs typeface="Calibri"/>
                        </a:rPr>
                        <a:t> </a:t>
                      </a:r>
                      <a:r>
                        <a:rPr sz="1050" dirty="0">
                          <a:latin typeface="Calibri"/>
                          <a:cs typeface="Calibri"/>
                        </a:rPr>
                        <a:t>ilgili</a:t>
                      </a:r>
                      <a:r>
                        <a:rPr sz="1050" spc="5" dirty="0">
                          <a:latin typeface="Calibri"/>
                          <a:cs typeface="Calibri"/>
                        </a:rPr>
                        <a:t> </a:t>
                      </a:r>
                      <a:r>
                        <a:rPr sz="1050" dirty="0">
                          <a:latin typeface="Calibri"/>
                          <a:cs typeface="Calibri"/>
                        </a:rPr>
                        <a:t>mevzuata,</a:t>
                      </a:r>
                      <a:r>
                        <a:rPr sz="1050" spc="15" dirty="0">
                          <a:latin typeface="Calibri"/>
                          <a:cs typeface="Calibri"/>
                        </a:rPr>
                        <a:t> </a:t>
                      </a:r>
                      <a:r>
                        <a:rPr sz="1050" dirty="0">
                          <a:latin typeface="Calibri"/>
                          <a:cs typeface="Calibri"/>
                        </a:rPr>
                        <a:t>bu</a:t>
                      </a:r>
                      <a:r>
                        <a:rPr sz="1050" spc="5" dirty="0">
                          <a:latin typeface="Calibri"/>
                          <a:cs typeface="Calibri"/>
                        </a:rPr>
                        <a:t> </a:t>
                      </a:r>
                      <a:r>
                        <a:rPr sz="1050" spc="-10" dirty="0">
                          <a:latin typeface="Calibri"/>
                          <a:cs typeface="Calibri"/>
                        </a:rPr>
                        <a:t>Tebliğ</a:t>
                      </a:r>
                      <a:r>
                        <a:rPr sz="1050" spc="500" dirty="0">
                          <a:latin typeface="Calibri"/>
                          <a:cs typeface="Calibri"/>
                        </a:rPr>
                        <a:t> </a:t>
                      </a:r>
                      <a:r>
                        <a:rPr sz="1050" spc="-10" dirty="0">
                          <a:latin typeface="Calibri"/>
                          <a:cs typeface="Calibri"/>
                        </a:rPr>
                        <a:t>hükümlerine</a:t>
                      </a:r>
                      <a:r>
                        <a:rPr sz="1050" dirty="0">
                          <a:latin typeface="Calibri"/>
                          <a:cs typeface="Calibri"/>
                        </a:rPr>
                        <a:t> ve</a:t>
                      </a:r>
                      <a:r>
                        <a:rPr sz="1050" spc="10" dirty="0">
                          <a:latin typeface="Calibri"/>
                          <a:cs typeface="Calibri"/>
                        </a:rPr>
                        <a:t> </a:t>
                      </a:r>
                      <a:r>
                        <a:rPr sz="1050" dirty="0">
                          <a:latin typeface="Calibri"/>
                          <a:cs typeface="Calibri"/>
                        </a:rPr>
                        <a:t>bu</a:t>
                      </a:r>
                      <a:r>
                        <a:rPr sz="1050" spc="10" dirty="0">
                          <a:latin typeface="Calibri"/>
                          <a:cs typeface="Calibri"/>
                        </a:rPr>
                        <a:t> </a:t>
                      </a:r>
                      <a:r>
                        <a:rPr sz="1050" dirty="0">
                          <a:latin typeface="Calibri"/>
                          <a:cs typeface="Calibri"/>
                        </a:rPr>
                        <a:t>Tebliğe</a:t>
                      </a:r>
                      <a:r>
                        <a:rPr sz="1050" spc="5" dirty="0">
                          <a:latin typeface="Calibri"/>
                          <a:cs typeface="Calibri"/>
                        </a:rPr>
                        <a:t> </a:t>
                      </a:r>
                      <a:r>
                        <a:rPr sz="1050" spc="-10" dirty="0">
                          <a:latin typeface="Calibri"/>
                          <a:cs typeface="Calibri"/>
                        </a:rPr>
                        <a:t>ilişkin</a:t>
                      </a:r>
                      <a:r>
                        <a:rPr sz="1050" spc="10" dirty="0">
                          <a:latin typeface="Calibri"/>
                          <a:cs typeface="Calibri"/>
                        </a:rPr>
                        <a:t> </a:t>
                      </a:r>
                      <a:r>
                        <a:rPr sz="1050" spc="-10" dirty="0">
                          <a:latin typeface="Calibri"/>
                          <a:cs typeface="Calibri"/>
                        </a:rPr>
                        <a:t>uygulamalara</a:t>
                      </a:r>
                      <a:r>
                        <a:rPr sz="1050" spc="10" dirty="0">
                          <a:latin typeface="Calibri"/>
                          <a:cs typeface="Calibri"/>
                        </a:rPr>
                        <a:t> </a:t>
                      </a:r>
                      <a:r>
                        <a:rPr sz="1050" spc="-10" dirty="0">
                          <a:latin typeface="Calibri"/>
                          <a:cs typeface="Calibri"/>
                        </a:rPr>
                        <a:t>aykırı</a:t>
                      </a:r>
                      <a:r>
                        <a:rPr sz="1050" spc="5" dirty="0">
                          <a:latin typeface="Calibri"/>
                          <a:cs typeface="Calibri"/>
                        </a:rPr>
                        <a:t> </a:t>
                      </a:r>
                      <a:r>
                        <a:rPr sz="1050" dirty="0">
                          <a:latin typeface="Calibri"/>
                          <a:cs typeface="Calibri"/>
                        </a:rPr>
                        <a:t>hareket</a:t>
                      </a:r>
                      <a:r>
                        <a:rPr sz="1050" spc="20" dirty="0">
                          <a:latin typeface="Calibri"/>
                          <a:cs typeface="Calibri"/>
                        </a:rPr>
                        <a:t> </a:t>
                      </a:r>
                      <a:r>
                        <a:rPr sz="1050" spc="-20" dirty="0">
                          <a:latin typeface="Calibri"/>
                          <a:cs typeface="Calibri"/>
                        </a:rPr>
                        <a:t>eden</a:t>
                      </a:r>
                      <a:endParaRPr sz="1050" dirty="0">
                        <a:latin typeface="Calibri"/>
                        <a:cs typeface="Calibri"/>
                      </a:endParaRPr>
                    </a:p>
                    <a:p>
                      <a:pPr marL="68580">
                        <a:lnSpc>
                          <a:spcPts val="940"/>
                        </a:lnSpc>
                      </a:pPr>
                      <a:r>
                        <a:rPr sz="1050" spc="-10" dirty="0">
                          <a:latin typeface="Calibri"/>
                          <a:cs typeface="Calibri"/>
                        </a:rPr>
                        <a:t>kullanıcının</a:t>
                      </a:r>
                      <a:r>
                        <a:rPr sz="1050" spc="-15" dirty="0">
                          <a:latin typeface="Calibri"/>
                          <a:cs typeface="Calibri"/>
                        </a:rPr>
                        <a:t> </a:t>
                      </a:r>
                      <a:r>
                        <a:rPr sz="1050" dirty="0">
                          <a:latin typeface="Calibri"/>
                          <a:cs typeface="Calibri"/>
                        </a:rPr>
                        <a:t>yetkisi,</a:t>
                      </a:r>
                      <a:r>
                        <a:rPr sz="1050" spc="-10" dirty="0">
                          <a:latin typeface="Calibri"/>
                          <a:cs typeface="Calibri"/>
                        </a:rPr>
                        <a:t> fiilin </a:t>
                      </a:r>
                      <a:r>
                        <a:rPr sz="1050" dirty="0">
                          <a:latin typeface="Calibri"/>
                          <a:cs typeface="Calibri"/>
                        </a:rPr>
                        <a:t>ağırlığına</a:t>
                      </a:r>
                      <a:r>
                        <a:rPr sz="1050" spc="-15" dirty="0">
                          <a:latin typeface="Calibri"/>
                          <a:cs typeface="Calibri"/>
                        </a:rPr>
                        <a:t> </a:t>
                      </a:r>
                      <a:r>
                        <a:rPr sz="1050" dirty="0">
                          <a:latin typeface="Calibri"/>
                          <a:cs typeface="Calibri"/>
                        </a:rPr>
                        <a:t>göre</a:t>
                      </a:r>
                      <a:r>
                        <a:rPr sz="1050" spc="-10" dirty="0">
                          <a:latin typeface="Calibri"/>
                          <a:cs typeface="Calibri"/>
                        </a:rPr>
                        <a:t> </a:t>
                      </a:r>
                      <a:r>
                        <a:rPr sz="1050" dirty="0">
                          <a:latin typeface="Calibri"/>
                          <a:cs typeface="Calibri"/>
                        </a:rPr>
                        <a:t>3</a:t>
                      </a:r>
                      <a:r>
                        <a:rPr sz="1050" spc="-15" dirty="0">
                          <a:latin typeface="Calibri"/>
                          <a:cs typeface="Calibri"/>
                        </a:rPr>
                        <a:t> </a:t>
                      </a:r>
                      <a:r>
                        <a:rPr sz="1050" dirty="0">
                          <a:latin typeface="Calibri"/>
                          <a:cs typeface="Calibri"/>
                        </a:rPr>
                        <a:t>ila</a:t>
                      </a:r>
                      <a:r>
                        <a:rPr sz="1050" spc="-10" dirty="0">
                          <a:latin typeface="Calibri"/>
                          <a:cs typeface="Calibri"/>
                        </a:rPr>
                        <a:t> </a:t>
                      </a:r>
                      <a:r>
                        <a:rPr sz="1050" dirty="0">
                          <a:latin typeface="Calibri"/>
                          <a:cs typeface="Calibri"/>
                        </a:rPr>
                        <a:t>12</a:t>
                      </a:r>
                      <a:r>
                        <a:rPr sz="1050" spc="-10" dirty="0">
                          <a:latin typeface="Calibri"/>
                          <a:cs typeface="Calibri"/>
                        </a:rPr>
                        <a:t> </a:t>
                      </a:r>
                      <a:r>
                        <a:rPr sz="1050" dirty="0">
                          <a:latin typeface="Calibri"/>
                          <a:cs typeface="Calibri"/>
                        </a:rPr>
                        <a:t>ay</a:t>
                      </a:r>
                      <a:r>
                        <a:rPr sz="1050" spc="-20" dirty="0">
                          <a:latin typeface="Calibri"/>
                          <a:cs typeface="Calibri"/>
                        </a:rPr>
                        <a:t> </a:t>
                      </a:r>
                      <a:r>
                        <a:rPr sz="1050" dirty="0">
                          <a:latin typeface="Calibri"/>
                          <a:cs typeface="Calibri"/>
                        </a:rPr>
                        <a:t>süreyle</a:t>
                      </a:r>
                      <a:r>
                        <a:rPr sz="1050" spc="-10" dirty="0">
                          <a:latin typeface="Calibri"/>
                          <a:cs typeface="Calibri"/>
                        </a:rPr>
                        <a:t> </a:t>
                      </a:r>
                      <a:r>
                        <a:rPr sz="1050" dirty="0">
                          <a:latin typeface="Calibri"/>
                          <a:cs typeface="Calibri"/>
                        </a:rPr>
                        <a:t>askıya</a:t>
                      </a:r>
                      <a:r>
                        <a:rPr sz="1050" spc="-15" dirty="0">
                          <a:latin typeface="Calibri"/>
                          <a:cs typeface="Calibri"/>
                        </a:rPr>
                        <a:t> </a:t>
                      </a:r>
                      <a:r>
                        <a:rPr sz="1050" spc="-10" dirty="0">
                          <a:latin typeface="Calibri"/>
                          <a:cs typeface="Calibri"/>
                        </a:rPr>
                        <a:t>alınır;</a:t>
                      </a:r>
                      <a:endParaRPr sz="1050" dirty="0">
                        <a:latin typeface="Calibri"/>
                        <a:cs typeface="Calibri"/>
                      </a:endParaRPr>
                    </a:p>
                    <a:p>
                      <a:pPr marL="68580" marR="92710">
                        <a:lnSpc>
                          <a:spcPct val="101699"/>
                        </a:lnSpc>
                        <a:spcBef>
                          <a:spcPts val="5"/>
                        </a:spcBef>
                      </a:pPr>
                      <a:r>
                        <a:rPr sz="1050" spc="-10" dirty="0">
                          <a:latin typeface="Calibri"/>
                          <a:cs typeface="Calibri"/>
                        </a:rPr>
                        <a:t>firmanın</a:t>
                      </a:r>
                      <a:r>
                        <a:rPr sz="1050" spc="-15" dirty="0">
                          <a:latin typeface="Calibri"/>
                          <a:cs typeface="Calibri"/>
                        </a:rPr>
                        <a:t> </a:t>
                      </a:r>
                      <a:r>
                        <a:rPr sz="1050" dirty="0">
                          <a:latin typeface="Calibri"/>
                          <a:cs typeface="Calibri"/>
                        </a:rPr>
                        <a:t>denetim </a:t>
                      </a:r>
                      <a:r>
                        <a:rPr sz="1050" spc="-10" dirty="0">
                          <a:latin typeface="Calibri"/>
                          <a:cs typeface="Calibri"/>
                        </a:rPr>
                        <a:t>başvuruları </a:t>
                      </a:r>
                      <a:r>
                        <a:rPr sz="1050" dirty="0">
                          <a:latin typeface="Calibri"/>
                          <a:cs typeface="Calibri"/>
                        </a:rPr>
                        <a:t>6</a:t>
                      </a:r>
                      <a:r>
                        <a:rPr sz="1050" spc="-10" dirty="0">
                          <a:latin typeface="Calibri"/>
                          <a:cs typeface="Calibri"/>
                        </a:rPr>
                        <a:t> </a:t>
                      </a:r>
                      <a:r>
                        <a:rPr sz="1050" dirty="0">
                          <a:latin typeface="Calibri"/>
                          <a:cs typeface="Calibri"/>
                        </a:rPr>
                        <a:t>ila</a:t>
                      </a:r>
                      <a:r>
                        <a:rPr sz="1050" spc="-10" dirty="0">
                          <a:latin typeface="Calibri"/>
                          <a:cs typeface="Calibri"/>
                        </a:rPr>
                        <a:t> </a:t>
                      </a:r>
                      <a:r>
                        <a:rPr sz="1050" dirty="0">
                          <a:latin typeface="Calibri"/>
                          <a:cs typeface="Calibri"/>
                        </a:rPr>
                        <a:t>12</a:t>
                      </a:r>
                      <a:r>
                        <a:rPr sz="1050" spc="-10" dirty="0">
                          <a:latin typeface="Calibri"/>
                          <a:cs typeface="Calibri"/>
                        </a:rPr>
                        <a:t> </a:t>
                      </a:r>
                      <a:r>
                        <a:rPr sz="1050" dirty="0">
                          <a:latin typeface="Calibri"/>
                          <a:cs typeface="Calibri"/>
                        </a:rPr>
                        <a:t>ay</a:t>
                      </a:r>
                      <a:r>
                        <a:rPr sz="1050" spc="-10" dirty="0">
                          <a:latin typeface="Calibri"/>
                          <a:cs typeface="Calibri"/>
                        </a:rPr>
                        <a:t> </a:t>
                      </a:r>
                      <a:r>
                        <a:rPr sz="1050" dirty="0">
                          <a:latin typeface="Calibri"/>
                          <a:cs typeface="Calibri"/>
                        </a:rPr>
                        <a:t>süreyle fiili</a:t>
                      </a:r>
                      <a:r>
                        <a:rPr sz="1050" spc="-10" dirty="0">
                          <a:latin typeface="Calibri"/>
                          <a:cs typeface="Calibri"/>
                        </a:rPr>
                        <a:t> </a:t>
                      </a:r>
                      <a:r>
                        <a:rPr sz="1050" dirty="0">
                          <a:latin typeface="Calibri"/>
                          <a:cs typeface="Calibri"/>
                        </a:rPr>
                        <a:t>denetime</a:t>
                      </a:r>
                      <a:r>
                        <a:rPr sz="1050" spc="-10" dirty="0">
                          <a:latin typeface="Calibri"/>
                          <a:cs typeface="Calibri"/>
                        </a:rPr>
                        <a:t> yönlendirilir.</a:t>
                      </a:r>
                      <a:r>
                        <a:rPr sz="1050" spc="500" dirty="0">
                          <a:latin typeface="Calibri"/>
                          <a:cs typeface="Calibri"/>
                        </a:rPr>
                        <a:t> </a:t>
                      </a:r>
                      <a:r>
                        <a:rPr sz="1050" dirty="0">
                          <a:latin typeface="Calibri"/>
                          <a:cs typeface="Calibri"/>
                        </a:rPr>
                        <a:t>Bu</a:t>
                      </a:r>
                      <a:r>
                        <a:rPr sz="1050" spc="5" dirty="0">
                          <a:latin typeface="Calibri"/>
                          <a:cs typeface="Calibri"/>
                        </a:rPr>
                        <a:t> </a:t>
                      </a:r>
                      <a:r>
                        <a:rPr sz="1050" spc="-10" dirty="0">
                          <a:latin typeface="Calibri"/>
                          <a:cs typeface="Calibri"/>
                        </a:rPr>
                        <a:t>yaptırımlar</a:t>
                      </a:r>
                      <a:r>
                        <a:rPr sz="1050" spc="5" dirty="0">
                          <a:latin typeface="Calibri"/>
                          <a:cs typeface="Calibri"/>
                        </a:rPr>
                        <a:t> </a:t>
                      </a:r>
                      <a:r>
                        <a:rPr sz="1050" spc="-10" dirty="0">
                          <a:latin typeface="Calibri"/>
                          <a:cs typeface="Calibri"/>
                        </a:rPr>
                        <a:t>uygulanırken</a:t>
                      </a:r>
                      <a:r>
                        <a:rPr sz="1050" spc="15" dirty="0">
                          <a:latin typeface="Calibri"/>
                          <a:cs typeface="Calibri"/>
                        </a:rPr>
                        <a:t> </a:t>
                      </a:r>
                      <a:r>
                        <a:rPr sz="1050" spc="-10" dirty="0">
                          <a:latin typeface="Calibri"/>
                          <a:cs typeface="Calibri"/>
                        </a:rPr>
                        <a:t>belirlenen</a:t>
                      </a:r>
                      <a:r>
                        <a:rPr sz="1050" spc="5" dirty="0">
                          <a:latin typeface="Calibri"/>
                          <a:cs typeface="Calibri"/>
                        </a:rPr>
                        <a:t> </a:t>
                      </a:r>
                      <a:r>
                        <a:rPr sz="1050" dirty="0">
                          <a:latin typeface="Calibri"/>
                          <a:cs typeface="Calibri"/>
                        </a:rPr>
                        <a:t>süreler</a:t>
                      </a:r>
                      <a:r>
                        <a:rPr sz="1050" spc="15" dirty="0">
                          <a:latin typeface="Calibri"/>
                          <a:cs typeface="Calibri"/>
                        </a:rPr>
                        <a:t> </a:t>
                      </a:r>
                      <a:r>
                        <a:rPr sz="1050" dirty="0">
                          <a:latin typeface="Calibri"/>
                          <a:cs typeface="Calibri"/>
                        </a:rPr>
                        <a:t>ve</a:t>
                      </a:r>
                      <a:r>
                        <a:rPr sz="1050" spc="5" dirty="0">
                          <a:latin typeface="Calibri"/>
                          <a:cs typeface="Calibri"/>
                        </a:rPr>
                        <a:t> </a:t>
                      </a:r>
                      <a:r>
                        <a:rPr sz="1050" dirty="0">
                          <a:latin typeface="Calibri"/>
                          <a:cs typeface="Calibri"/>
                        </a:rPr>
                        <a:t>denetim</a:t>
                      </a:r>
                      <a:r>
                        <a:rPr sz="1050" spc="15" dirty="0">
                          <a:latin typeface="Calibri"/>
                          <a:cs typeface="Calibri"/>
                        </a:rPr>
                        <a:t> </a:t>
                      </a:r>
                      <a:r>
                        <a:rPr sz="1050" spc="-10" dirty="0">
                          <a:latin typeface="Calibri"/>
                          <a:cs typeface="Calibri"/>
                        </a:rPr>
                        <a:t>oranları,</a:t>
                      </a:r>
                      <a:r>
                        <a:rPr sz="1050" spc="500" dirty="0">
                          <a:latin typeface="Calibri"/>
                          <a:cs typeface="Calibri"/>
                        </a:rPr>
                        <a:t> </a:t>
                      </a:r>
                      <a:r>
                        <a:rPr sz="1050" spc="-10" dirty="0">
                          <a:latin typeface="Calibri"/>
                          <a:cs typeface="Calibri"/>
                        </a:rPr>
                        <a:t>firmanın</a:t>
                      </a:r>
                      <a:r>
                        <a:rPr sz="1050" spc="-15" dirty="0">
                          <a:latin typeface="Calibri"/>
                          <a:cs typeface="Calibri"/>
                        </a:rPr>
                        <a:t> </a:t>
                      </a:r>
                      <a:r>
                        <a:rPr sz="1050" dirty="0">
                          <a:latin typeface="Calibri"/>
                          <a:cs typeface="Calibri"/>
                        </a:rPr>
                        <a:t>başvuru</a:t>
                      </a:r>
                      <a:r>
                        <a:rPr sz="1050" spc="-15" dirty="0">
                          <a:latin typeface="Calibri"/>
                          <a:cs typeface="Calibri"/>
                        </a:rPr>
                        <a:t> </a:t>
                      </a:r>
                      <a:r>
                        <a:rPr sz="1050" dirty="0">
                          <a:latin typeface="Calibri"/>
                          <a:cs typeface="Calibri"/>
                        </a:rPr>
                        <a:t>sıklığı,</a:t>
                      </a:r>
                      <a:r>
                        <a:rPr sz="1050" spc="-10" dirty="0">
                          <a:latin typeface="Calibri"/>
                          <a:cs typeface="Calibri"/>
                        </a:rPr>
                        <a:t> </a:t>
                      </a:r>
                      <a:r>
                        <a:rPr sz="1050" dirty="0">
                          <a:latin typeface="Calibri"/>
                          <a:cs typeface="Calibri"/>
                        </a:rPr>
                        <a:t>varsa</a:t>
                      </a:r>
                      <a:r>
                        <a:rPr sz="1050" spc="-15" dirty="0">
                          <a:latin typeface="Calibri"/>
                          <a:cs typeface="Calibri"/>
                        </a:rPr>
                        <a:t> </a:t>
                      </a:r>
                      <a:r>
                        <a:rPr sz="1050" dirty="0">
                          <a:latin typeface="Calibri"/>
                          <a:cs typeface="Calibri"/>
                        </a:rPr>
                        <a:t>önceki</a:t>
                      </a:r>
                      <a:r>
                        <a:rPr sz="1050" spc="-5" dirty="0">
                          <a:latin typeface="Calibri"/>
                          <a:cs typeface="Calibri"/>
                        </a:rPr>
                        <a:t> </a:t>
                      </a:r>
                      <a:r>
                        <a:rPr sz="1050" spc="-10" dirty="0">
                          <a:latin typeface="Calibri"/>
                          <a:cs typeface="Calibri"/>
                        </a:rPr>
                        <a:t>ihlalleri</a:t>
                      </a:r>
                      <a:r>
                        <a:rPr sz="1050" spc="-15" dirty="0">
                          <a:latin typeface="Calibri"/>
                          <a:cs typeface="Calibri"/>
                        </a:rPr>
                        <a:t> </a:t>
                      </a:r>
                      <a:r>
                        <a:rPr sz="1050" spc="-10" dirty="0">
                          <a:latin typeface="Calibri"/>
                          <a:cs typeface="Calibri"/>
                        </a:rPr>
                        <a:t>ve/veya</a:t>
                      </a:r>
                      <a:r>
                        <a:rPr sz="1050" spc="-15" dirty="0">
                          <a:latin typeface="Calibri"/>
                          <a:cs typeface="Calibri"/>
                        </a:rPr>
                        <a:t> </a:t>
                      </a:r>
                      <a:r>
                        <a:rPr sz="1050" dirty="0">
                          <a:latin typeface="Calibri"/>
                          <a:cs typeface="Calibri"/>
                        </a:rPr>
                        <a:t>ürünün</a:t>
                      </a:r>
                      <a:r>
                        <a:rPr sz="1050" spc="-15" dirty="0">
                          <a:latin typeface="Calibri"/>
                          <a:cs typeface="Calibri"/>
                        </a:rPr>
                        <a:t> </a:t>
                      </a:r>
                      <a:r>
                        <a:rPr sz="1050" dirty="0">
                          <a:latin typeface="Calibri"/>
                          <a:cs typeface="Calibri"/>
                        </a:rPr>
                        <a:t>niteliği</a:t>
                      </a:r>
                      <a:r>
                        <a:rPr sz="1050" spc="-15" dirty="0">
                          <a:latin typeface="Calibri"/>
                          <a:cs typeface="Calibri"/>
                        </a:rPr>
                        <a:t> </a:t>
                      </a:r>
                      <a:r>
                        <a:rPr sz="1050" spc="-20" dirty="0">
                          <a:latin typeface="Calibri"/>
                          <a:cs typeface="Calibri"/>
                        </a:rPr>
                        <a:t>gibi</a:t>
                      </a:r>
                      <a:r>
                        <a:rPr sz="1050" spc="500" dirty="0">
                          <a:latin typeface="Calibri"/>
                          <a:cs typeface="Calibri"/>
                        </a:rPr>
                        <a:t> </a:t>
                      </a:r>
                      <a:r>
                        <a:rPr sz="1050" spc="-10" dirty="0">
                          <a:latin typeface="Calibri"/>
                          <a:cs typeface="Calibri"/>
                        </a:rPr>
                        <a:t>hususlar</a:t>
                      </a:r>
                      <a:r>
                        <a:rPr sz="1050" spc="-20" dirty="0">
                          <a:latin typeface="Calibri"/>
                          <a:cs typeface="Calibri"/>
                        </a:rPr>
                        <a:t> </a:t>
                      </a:r>
                      <a:r>
                        <a:rPr sz="1050" dirty="0">
                          <a:latin typeface="Calibri"/>
                          <a:cs typeface="Calibri"/>
                        </a:rPr>
                        <a:t>dikkate</a:t>
                      </a:r>
                      <a:r>
                        <a:rPr sz="1050" spc="-20" dirty="0">
                          <a:latin typeface="Calibri"/>
                          <a:cs typeface="Calibri"/>
                        </a:rPr>
                        <a:t> </a:t>
                      </a:r>
                      <a:r>
                        <a:rPr sz="1050" dirty="0">
                          <a:latin typeface="Calibri"/>
                          <a:cs typeface="Calibri"/>
                        </a:rPr>
                        <a:t>alınarak</a:t>
                      </a:r>
                      <a:r>
                        <a:rPr sz="1050" spc="-25" dirty="0">
                          <a:latin typeface="Calibri"/>
                          <a:cs typeface="Calibri"/>
                        </a:rPr>
                        <a:t> </a:t>
                      </a:r>
                      <a:r>
                        <a:rPr sz="1050" spc="-10" dirty="0">
                          <a:latin typeface="Calibri"/>
                          <a:cs typeface="Calibri"/>
                        </a:rPr>
                        <a:t>belirlenir.</a:t>
                      </a:r>
                      <a:endParaRPr sz="105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6845" marR="236854" indent="360680" algn="just">
                        <a:lnSpc>
                          <a:spcPts val="960"/>
                        </a:lnSpc>
                        <a:spcBef>
                          <a:spcPts val="20"/>
                        </a:spcBef>
                      </a:pPr>
                      <a:r>
                        <a:rPr sz="1050" dirty="0">
                          <a:latin typeface="Calibri"/>
                          <a:cs typeface="Calibri"/>
                        </a:rPr>
                        <a:t>(2) TAREKS </a:t>
                      </a:r>
                      <a:r>
                        <a:rPr sz="1050" spc="-10" dirty="0">
                          <a:latin typeface="Calibri"/>
                          <a:cs typeface="Calibri"/>
                        </a:rPr>
                        <a:t>üzerinden</a:t>
                      </a:r>
                      <a:r>
                        <a:rPr sz="1050" spc="5" dirty="0">
                          <a:latin typeface="Calibri"/>
                          <a:cs typeface="Calibri"/>
                        </a:rPr>
                        <a:t> </a:t>
                      </a:r>
                      <a:r>
                        <a:rPr sz="1050" spc="-10" dirty="0">
                          <a:latin typeface="Calibri"/>
                          <a:cs typeface="Calibri"/>
                        </a:rPr>
                        <a:t>yürütülen</a:t>
                      </a:r>
                      <a:r>
                        <a:rPr sz="1050" spc="5" dirty="0">
                          <a:latin typeface="Calibri"/>
                          <a:cs typeface="Calibri"/>
                        </a:rPr>
                        <a:t> </a:t>
                      </a:r>
                      <a:r>
                        <a:rPr sz="1050" spc="-10" dirty="0">
                          <a:latin typeface="Calibri"/>
                          <a:cs typeface="Calibri"/>
                        </a:rPr>
                        <a:t>denetimlerde,</a:t>
                      </a:r>
                      <a:r>
                        <a:rPr sz="1050" spc="5" dirty="0">
                          <a:latin typeface="Calibri"/>
                          <a:cs typeface="Calibri"/>
                        </a:rPr>
                        <a:t> </a:t>
                      </a:r>
                      <a:r>
                        <a:rPr sz="1050" dirty="0">
                          <a:latin typeface="Calibri"/>
                          <a:cs typeface="Calibri"/>
                        </a:rPr>
                        <a:t>ilgili</a:t>
                      </a:r>
                      <a:r>
                        <a:rPr sz="1050" spc="5" dirty="0">
                          <a:latin typeface="Calibri"/>
                          <a:cs typeface="Calibri"/>
                        </a:rPr>
                        <a:t> </a:t>
                      </a:r>
                      <a:r>
                        <a:rPr sz="1050" dirty="0">
                          <a:latin typeface="Calibri"/>
                          <a:cs typeface="Calibri"/>
                        </a:rPr>
                        <a:t>mevzuata,</a:t>
                      </a:r>
                      <a:r>
                        <a:rPr sz="1050" spc="10" dirty="0">
                          <a:latin typeface="Calibri"/>
                          <a:cs typeface="Calibri"/>
                        </a:rPr>
                        <a:t> </a:t>
                      </a:r>
                      <a:r>
                        <a:rPr sz="1050" dirty="0">
                          <a:latin typeface="Calibri"/>
                          <a:cs typeface="Calibri"/>
                        </a:rPr>
                        <a:t>bu</a:t>
                      </a:r>
                      <a:r>
                        <a:rPr sz="1050" spc="-10" dirty="0">
                          <a:latin typeface="Calibri"/>
                          <a:cs typeface="Calibri"/>
                        </a:rPr>
                        <a:t> Tebliğ</a:t>
                      </a:r>
                      <a:r>
                        <a:rPr sz="1050" spc="500" dirty="0">
                          <a:latin typeface="Calibri"/>
                          <a:cs typeface="Calibri"/>
                        </a:rPr>
                        <a:t> </a:t>
                      </a:r>
                      <a:r>
                        <a:rPr sz="1050" dirty="0">
                          <a:latin typeface="Calibri"/>
                          <a:cs typeface="Calibri"/>
                        </a:rPr>
                        <a:t>hükümlerine</a:t>
                      </a:r>
                      <a:r>
                        <a:rPr sz="1050" spc="229" dirty="0">
                          <a:latin typeface="Calibri"/>
                          <a:cs typeface="Calibri"/>
                        </a:rPr>
                        <a:t> </a:t>
                      </a:r>
                      <a:r>
                        <a:rPr sz="1050" dirty="0">
                          <a:latin typeface="Calibri"/>
                          <a:cs typeface="Calibri"/>
                        </a:rPr>
                        <a:t>ve</a:t>
                      </a:r>
                      <a:r>
                        <a:rPr sz="1050" spc="229" dirty="0">
                          <a:latin typeface="Calibri"/>
                          <a:cs typeface="Calibri"/>
                        </a:rPr>
                        <a:t> </a:t>
                      </a:r>
                      <a:r>
                        <a:rPr sz="1050" dirty="0">
                          <a:latin typeface="Calibri"/>
                          <a:cs typeface="Calibri"/>
                        </a:rPr>
                        <a:t>bu</a:t>
                      </a:r>
                      <a:r>
                        <a:rPr sz="1050" spc="229" dirty="0">
                          <a:latin typeface="Calibri"/>
                          <a:cs typeface="Calibri"/>
                        </a:rPr>
                        <a:t> </a:t>
                      </a:r>
                      <a:r>
                        <a:rPr sz="1050" dirty="0">
                          <a:latin typeface="Calibri"/>
                          <a:cs typeface="Calibri"/>
                        </a:rPr>
                        <a:t>Tebliğe</a:t>
                      </a:r>
                      <a:r>
                        <a:rPr sz="1050" spc="229" dirty="0">
                          <a:latin typeface="Calibri"/>
                          <a:cs typeface="Calibri"/>
                        </a:rPr>
                        <a:t> </a:t>
                      </a:r>
                      <a:r>
                        <a:rPr sz="1050" dirty="0">
                          <a:latin typeface="Calibri"/>
                          <a:cs typeface="Calibri"/>
                        </a:rPr>
                        <a:t>ilişkin</a:t>
                      </a:r>
                      <a:r>
                        <a:rPr sz="1050" spc="250" dirty="0">
                          <a:latin typeface="Calibri"/>
                          <a:cs typeface="Calibri"/>
                        </a:rPr>
                        <a:t> </a:t>
                      </a:r>
                      <a:r>
                        <a:rPr sz="1050" dirty="0">
                          <a:latin typeface="Calibri"/>
                          <a:cs typeface="Calibri"/>
                        </a:rPr>
                        <a:t>uygulamalara</a:t>
                      </a:r>
                      <a:r>
                        <a:rPr sz="1050" spc="229" dirty="0">
                          <a:latin typeface="Calibri"/>
                          <a:cs typeface="Calibri"/>
                        </a:rPr>
                        <a:t> </a:t>
                      </a:r>
                      <a:r>
                        <a:rPr sz="1050" dirty="0">
                          <a:latin typeface="Calibri"/>
                          <a:cs typeface="Calibri"/>
                        </a:rPr>
                        <a:t>aykırı</a:t>
                      </a:r>
                      <a:r>
                        <a:rPr sz="1050" spc="240" dirty="0">
                          <a:latin typeface="Calibri"/>
                          <a:cs typeface="Calibri"/>
                        </a:rPr>
                        <a:t> </a:t>
                      </a:r>
                      <a:r>
                        <a:rPr sz="1050" dirty="0">
                          <a:latin typeface="Calibri"/>
                          <a:cs typeface="Calibri"/>
                        </a:rPr>
                        <a:t>hareket</a:t>
                      </a:r>
                      <a:r>
                        <a:rPr sz="1050" spc="229" dirty="0">
                          <a:latin typeface="Calibri"/>
                          <a:cs typeface="Calibri"/>
                        </a:rPr>
                        <a:t> </a:t>
                      </a:r>
                      <a:r>
                        <a:rPr sz="1050" dirty="0">
                          <a:latin typeface="Calibri"/>
                          <a:cs typeface="Calibri"/>
                        </a:rPr>
                        <a:t>eden</a:t>
                      </a:r>
                      <a:r>
                        <a:rPr sz="1050" spc="250" dirty="0">
                          <a:latin typeface="Calibri"/>
                          <a:cs typeface="Calibri"/>
                        </a:rPr>
                        <a:t> </a:t>
                      </a:r>
                      <a:r>
                        <a:rPr sz="1050" spc="-10" dirty="0">
                          <a:latin typeface="Calibri"/>
                          <a:cs typeface="Calibri"/>
                        </a:rPr>
                        <a:t>firma</a:t>
                      </a:r>
                      <a:r>
                        <a:rPr sz="1050" spc="500" dirty="0">
                          <a:latin typeface="Calibri"/>
                          <a:cs typeface="Calibri"/>
                        </a:rPr>
                        <a:t> </a:t>
                      </a:r>
                      <a:r>
                        <a:rPr sz="1050" spc="-10" dirty="0">
                          <a:latin typeface="Calibri"/>
                          <a:cs typeface="Calibri"/>
                        </a:rPr>
                        <a:t>kullanıcısının</a:t>
                      </a:r>
                      <a:r>
                        <a:rPr sz="1050" spc="5" dirty="0">
                          <a:latin typeface="Calibri"/>
                          <a:cs typeface="Calibri"/>
                        </a:rPr>
                        <a:t> </a:t>
                      </a:r>
                      <a:r>
                        <a:rPr sz="1050" spc="-10" dirty="0">
                          <a:latin typeface="Calibri"/>
                          <a:cs typeface="Calibri"/>
                        </a:rPr>
                        <a:t>yetkisi,</a:t>
                      </a:r>
                      <a:r>
                        <a:rPr sz="1050" dirty="0">
                          <a:latin typeface="Calibri"/>
                          <a:cs typeface="Calibri"/>
                        </a:rPr>
                        <a:t> </a:t>
                      </a:r>
                      <a:r>
                        <a:rPr sz="1050" spc="-10" dirty="0">
                          <a:latin typeface="Calibri"/>
                          <a:cs typeface="Calibri"/>
                        </a:rPr>
                        <a:t>fiilin</a:t>
                      </a:r>
                      <a:r>
                        <a:rPr sz="1050" spc="-5" dirty="0">
                          <a:latin typeface="Calibri"/>
                          <a:cs typeface="Calibri"/>
                        </a:rPr>
                        <a:t> </a:t>
                      </a:r>
                      <a:r>
                        <a:rPr sz="1050" spc="-10" dirty="0">
                          <a:latin typeface="Calibri"/>
                          <a:cs typeface="Calibri"/>
                        </a:rPr>
                        <a:t>ağır-lığına </a:t>
                      </a:r>
                      <a:r>
                        <a:rPr sz="1050" dirty="0">
                          <a:latin typeface="Calibri"/>
                          <a:cs typeface="Calibri"/>
                        </a:rPr>
                        <a:t>göre</a:t>
                      </a:r>
                      <a:r>
                        <a:rPr sz="1050" spc="-5" dirty="0">
                          <a:latin typeface="Calibri"/>
                          <a:cs typeface="Calibri"/>
                        </a:rPr>
                        <a:t> </a:t>
                      </a:r>
                      <a:r>
                        <a:rPr sz="1050" dirty="0">
                          <a:latin typeface="Calibri"/>
                          <a:cs typeface="Calibri"/>
                        </a:rPr>
                        <a:t>1 </a:t>
                      </a:r>
                      <a:r>
                        <a:rPr sz="1050" spc="-10" dirty="0">
                          <a:latin typeface="Calibri"/>
                          <a:cs typeface="Calibri"/>
                        </a:rPr>
                        <a:t>ila</a:t>
                      </a:r>
                      <a:r>
                        <a:rPr sz="1050" spc="-5" dirty="0">
                          <a:latin typeface="Calibri"/>
                          <a:cs typeface="Calibri"/>
                        </a:rPr>
                        <a:t> </a:t>
                      </a:r>
                      <a:r>
                        <a:rPr sz="1050" dirty="0">
                          <a:latin typeface="Calibri"/>
                          <a:cs typeface="Calibri"/>
                        </a:rPr>
                        <a:t>12 ay</a:t>
                      </a:r>
                      <a:r>
                        <a:rPr sz="1050" spc="5" dirty="0">
                          <a:latin typeface="Calibri"/>
                          <a:cs typeface="Calibri"/>
                        </a:rPr>
                        <a:t> </a:t>
                      </a:r>
                      <a:r>
                        <a:rPr sz="1050" spc="-10" dirty="0">
                          <a:latin typeface="Calibri"/>
                          <a:cs typeface="Calibri"/>
                        </a:rPr>
                        <a:t>süreyle</a:t>
                      </a:r>
                      <a:r>
                        <a:rPr sz="1050" spc="-5" dirty="0">
                          <a:latin typeface="Calibri"/>
                          <a:cs typeface="Calibri"/>
                        </a:rPr>
                        <a:t> </a:t>
                      </a:r>
                      <a:r>
                        <a:rPr sz="1050" spc="-10" dirty="0">
                          <a:latin typeface="Calibri"/>
                          <a:cs typeface="Calibri"/>
                        </a:rPr>
                        <a:t>askıya</a:t>
                      </a:r>
                      <a:r>
                        <a:rPr sz="1050" spc="-5" dirty="0">
                          <a:latin typeface="Calibri"/>
                          <a:cs typeface="Calibri"/>
                        </a:rPr>
                        <a:t> </a:t>
                      </a:r>
                      <a:r>
                        <a:rPr sz="1050" spc="-10" dirty="0">
                          <a:latin typeface="Calibri"/>
                          <a:cs typeface="Calibri"/>
                        </a:rPr>
                        <a:t>alınır;</a:t>
                      </a:r>
                      <a:r>
                        <a:rPr sz="1050" dirty="0">
                          <a:latin typeface="Calibri"/>
                          <a:cs typeface="Calibri"/>
                        </a:rPr>
                        <a:t> </a:t>
                      </a:r>
                      <a:r>
                        <a:rPr sz="1050" spc="-10" dirty="0">
                          <a:latin typeface="Calibri"/>
                          <a:cs typeface="Calibri"/>
                        </a:rPr>
                        <a:t>firmanın</a:t>
                      </a:r>
                      <a:endParaRPr sz="1050" dirty="0">
                        <a:latin typeface="Calibri"/>
                        <a:cs typeface="Calibri"/>
                      </a:endParaRPr>
                    </a:p>
                    <a:p>
                      <a:pPr marL="156845" marR="239395" algn="just">
                        <a:lnSpc>
                          <a:spcPts val="960"/>
                        </a:lnSpc>
                        <a:spcBef>
                          <a:spcPts val="15"/>
                        </a:spcBef>
                      </a:pPr>
                      <a:r>
                        <a:rPr sz="1050" spc="-10" dirty="0">
                          <a:latin typeface="Calibri"/>
                          <a:cs typeface="Calibri"/>
                        </a:rPr>
                        <a:t>denetim</a:t>
                      </a:r>
                      <a:r>
                        <a:rPr sz="1050" spc="5" dirty="0">
                          <a:latin typeface="Calibri"/>
                          <a:cs typeface="Calibri"/>
                        </a:rPr>
                        <a:t> </a:t>
                      </a:r>
                      <a:r>
                        <a:rPr sz="1050" spc="-10" dirty="0">
                          <a:latin typeface="Calibri"/>
                          <a:cs typeface="Calibri"/>
                        </a:rPr>
                        <a:t>başvuruları</a:t>
                      </a:r>
                      <a:r>
                        <a:rPr sz="1050" spc="-5" dirty="0">
                          <a:latin typeface="Calibri"/>
                          <a:cs typeface="Calibri"/>
                        </a:rPr>
                        <a:t> </a:t>
                      </a:r>
                      <a:r>
                        <a:rPr sz="1050" dirty="0">
                          <a:latin typeface="Calibri"/>
                          <a:cs typeface="Calibri"/>
                        </a:rPr>
                        <a:t>1</a:t>
                      </a:r>
                      <a:r>
                        <a:rPr sz="1050" spc="5" dirty="0">
                          <a:latin typeface="Calibri"/>
                          <a:cs typeface="Calibri"/>
                        </a:rPr>
                        <a:t> </a:t>
                      </a:r>
                      <a:r>
                        <a:rPr sz="1050" dirty="0">
                          <a:latin typeface="Calibri"/>
                          <a:cs typeface="Calibri"/>
                        </a:rPr>
                        <a:t>ila 12 ay</a:t>
                      </a:r>
                      <a:r>
                        <a:rPr sz="1050" spc="-5" dirty="0">
                          <a:latin typeface="Calibri"/>
                          <a:cs typeface="Calibri"/>
                        </a:rPr>
                        <a:t> </a:t>
                      </a:r>
                      <a:r>
                        <a:rPr sz="1050" dirty="0">
                          <a:latin typeface="Calibri"/>
                          <a:cs typeface="Calibri"/>
                        </a:rPr>
                        <a:t>süreyle fiili denetime</a:t>
                      </a:r>
                      <a:r>
                        <a:rPr sz="1050" spc="-5" dirty="0">
                          <a:latin typeface="Calibri"/>
                          <a:cs typeface="Calibri"/>
                        </a:rPr>
                        <a:t> </a:t>
                      </a:r>
                      <a:r>
                        <a:rPr sz="1050" spc="-10" dirty="0">
                          <a:latin typeface="Calibri"/>
                          <a:cs typeface="Calibri"/>
                        </a:rPr>
                        <a:t>yönlendirilir.</a:t>
                      </a:r>
                      <a:r>
                        <a:rPr sz="1050" spc="5" dirty="0">
                          <a:latin typeface="Calibri"/>
                          <a:cs typeface="Calibri"/>
                        </a:rPr>
                        <a:t> </a:t>
                      </a:r>
                      <a:r>
                        <a:rPr sz="1050" dirty="0">
                          <a:latin typeface="Calibri"/>
                          <a:cs typeface="Calibri"/>
                        </a:rPr>
                        <a:t>Bu </a:t>
                      </a:r>
                      <a:r>
                        <a:rPr sz="1050" spc="-10" dirty="0">
                          <a:latin typeface="Calibri"/>
                          <a:cs typeface="Calibri"/>
                        </a:rPr>
                        <a:t>yaptırımlar</a:t>
                      </a:r>
                      <a:r>
                        <a:rPr sz="1050" spc="500" dirty="0">
                          <a:latin typeface="Calibri"/>
                          <a:cs typeface="Calibri"/>
                        </a:rPr>
                        <a:t> </a:t>
                      </a:r>
                      <a:r>
                        <a:rPr sz="1050" dirty="0">
                          <a:latin typeface="Calibri"/>
                          <a:cs typeface="Calibri"/>
                        </a:rPr>
                        <a:t>uygulanırken</a:t>
                      </a:r>
                      <a:r>
                        <a:rPr sz="1050" spc="105" dirty="0">
                          <a:latin typeface="Calibri"/>
                          <a:cs typeface="Calibri"/>
                        </a:rPr>
                        <a:t> </a:t>
                      </a:r>
                      <a:r>
                        <a:rPr sz="1050" dirty="0">
                          <a:latin typeface="Calibri"/>
                          <a:cs typeface="Calibri"/>
                        </a:rPr>
                        <a:t>belirlenen</a:t>
                      </a:r>
                      <a:r>
                        <a:rPr sz="1050" spc="110" dirty="0">
                          <a:latin typeface="Calibri"/>
                          <a:cs typeface="Calibri"/>
                        </a:rPr>
                        <a:t> </a:t>
                      </a:r>
                      <a:r>
                        <a:rPr sz="1050" dirty="0">
                          <a:latin typeface="Calibri"/>
                          <a:cs typeface="Calibri"/>
                        </a:rPr>
                        <a:t>süreler</a:t>
                      </a:r>
                      <a:r>
                        <a:rPr sz="1050" spc="110" dirty="0">
                          <a:latin typeface="Calibri"/>
                          <a:cs typeface="Calibri"/>
                        </a:rPr>
                        <a:t> </a:t>
                      </a:r>
                      <a:r>
                        <a:rPr sz="1050" dirty="0">
                          <a:latin typeface="Calibri"/>
                          <a:cs typeface="Calibri"/>
                        </a:rPr>
                        <a:t>ve</a:t>
                      </a:r>
                      <a:r>
                        <a:rPr sz="1050" spc="120" dirty="0">
                          <a:latin typeface="Calibri"/>
                          <a:cs typeface="Calibri"/>
                        </a:rPr>
                        <a:t> </a:t>
                      </a:r>
                      <a:r>
                        <a:rPr sz="1050" dirty="0">
                          <a:latin typeface="Calibri"/>
                          <a:cs typeface="Calibri"/>
                        </a:rPr>
                        <a:t>denetim</a:t>
                      </a:r>
                      <a:r>
                        <a:rPr sz="1050" spc="114" dirty="0">
                          <a:latin typeface="Calibri"/>
                          <a:cs typeface="Calibri"/>
                        </a:rPr>
                        <a:t> </a:t>
                      </a:r>
                      <a:r>
                        <a:rPr sz="1050" dirty="0">
                          <a:latin typeface="Calibri"/>
                          <a:cs typeface="Calibri"/>
                        </a:rPr>
                        <a:t>oranları,</a:t>
                      </a:r>
                      <a:r>
                        <a:rPr sz="1050" spc="114" dirty="0">
                          <a:latin typeface="Calibri"/>
                          <a:cs typeface="Calibri"/>
                        </a:rPr>
                        <a:t> </a:t>
                      </a:r>
                      <a:r>
                        <a:rPr sz="1050" dirty="0">
                          <a:latin typeface="Calibri"/>
                          <a:cs typeface="Calibri"/>
                        </a:rPr>
                        <a:t>firmanın</a:t>
                      </a:r>
                      <a:r>
                        <a:rPr sz="1050" spc="110" dirty="0">
                          <a:latin typeface="Calibri"/>
                          <a:cs typeface="Calibri"/>
                        </a:rPr>
                        <a:t> </a:t>
                      </a:r>
                      <a:r>
                        <a:rPr sz="1050" dirty="0">
                          <a:latin typeface="Calibri"/>
                          <a:cs typeface="Calibri"/>
                        </a:rPr>
                        <a:t>başvuru</a:t>
                      </a:r>
                      <a:r>
                        <a:rPr sz="1050" spc="120" dirty="0">
                          <a:latin typeface="Calibri"/>
                          <a:cs typeface="Calibri"/>
                        </a:rPr>
                        <a:t> </a:t>
                      </a:r>
                      <a:r>
                        <a:rPr sz="1050" spc="-10" dirty="0">
                          <a:latin typeface="Calibri"/>
                          <a:cs typeface="Calibri"/>
                        </a:rPr>
                        <a:t>sıklığı,</a:t>
                      </a:r>
                      <a:r>
                        <a:rPr sz="1050" spc="500" dirty="0">
                          <a:latin typeface="Calibri"/>
                          <a:cs typeface="Calibri"/>
                        </a:rPr>
                        <a:t> </a:t>
                      </a:r>
                      <a:r>
                        <a:rPr sz="1050" dirty="0">
                          <a:latin typeface="Calibri"/>
                          <a:cs typeface="Calibri"/>
                        </a:rPr>
                        <a:t>varsa</a:t>
                      </a:r>
                      <a:r>
                        <a:rPr sz="1050" spc="190" dirty="0">
                          <a:latin typeface="Calibri"/>
                          <a:cs typeface="Calibri"/>
                        </a:rPr>
                        <a:t> </a:t>
                      </a:r>
                      <a:r>
                        <a:rPr sz="1050" dirty="0">
                          <a:latin typeface="Calibri"/>
                          <a:cs typeface="Calibri"/>
                        </a:rPr>
                        <a:t>önceki</a:t>
                      </a:r>
                      <a:r>
                        <a:rPr sz="1050" spc="200" dirty="0">
                          <a:latin typeface="Calibri"/>
                          <a:cs typeface="Calibri"/>
                        </a:rPr>
                        <a:t> </a:t>
                      </a:r>
                      <a:r>
                        <a:rPr sz="1050" dirty="0">
                          <a:latin typeface="Calibri"/>
                          <a:cs typeface="Calibri"/>
                        </a:rPr>
                        <a:t>ihlalleri</a:t>
                      </a:r>
                      <a:r>
                        <a:rPr sz="1050" spc="200" dirty="0">
                          <a:latin typeface="Calibri"/>
                          <a:cs typeface="Calibri"/>
                        </a:rPr>
                        <a:t> </a:t>
                      </a:r>
                      <a:r>
                        <a:rPr sz="1050" dirty="0">
                          <a:latin typeface="Calibri"/>
                          <a:cs typeface="Calibri"/>
                        </a:rPr>
                        <a:t>ve/veya</a:t>
                      </a:r>
                      <a:r>
                        <a:rPr sz="1050" spc="204" dirty="0">
                          <a:latin typeface="Calibri"/>
                          <a:cs typeface="Calibri"/>
                        </a:rPr>
                        <a:t> </a:t>
                      </a:r>
                      <a:r>
                        <a:rPr sz="1050" dirty="0">
                          <a:latin typeface="Calibri"/>
                          <a:cs typeface="Calibri"/>
                        </a:rPr>
                        <a:t>ürünün</a:t>
                      </a:r>
                      <a:r>
                        <a:rPr sz="1050" spc="195" dirty="0">
                          <a:latin typeface="Calibri"/>
                          <a:cs typeface="Calibri"/>
                        </a:rPr>
                        <a:t> </a:t>
                      </a:r>
                      <a:r>
                        <a:rPr sz="1050" dirty="0">
                          <a:latin typeface="Calibri"/>
                          <a:cs typeface="Calibri"/>
                        </a:rPr>
                        <a:t>niteliği</a:t>
                      </a:r>
                      <a:r>
                        <a:rPr sz="1050" spc="190" dirty="0">
                          <a:latin typeface="Calibri"/>
                          <a:cs typeface="Calibri"/>
                        </a:rPr>
                        <a:t> </a:t>
                      </a:r>
                      <a:r>
                        <a:rPr sz="1050" dirty="0">
                          <a:latin typeface="Calibri"/>
                          <a:cs typeface="Calibri"/>
                        </a:rPr>
                        <a:t>gibi</a:t>
                      </a:r>
                      <a:r>
                        <a:rPr sz="1050" spc="200" dirty="0">
                          <a:latin typeface="Calibri"/>
                          <a:cs typeface="Calibri"/>
                        </a:rPr>
                        <a:t> </a:t>
                      </a:r>
                      <a:r>
                        <a:rPr sz="1050" dirty="0">
                          <a:latin typeface="Calibri"/>
                          <a:cs typeface="Calibri"/>
                        </a:rPr>
                        <a:t>hususlar</a:t>
                      </a:r>
                      <a:r>
                        <a:rPr sz="1050" spc="204" dirty="0">
                          <a:latin typeface="Calibri"/>
                          <a:cs typeface="Calibri"/>
                        </a:rPr>
                        <a:t> </a:t>
                      </a:r>
                      <a:r>
                        <a:rPr sz="1050" dirty="0">
                          <a:latin typeface="Calibri"/>
                          <a:cs typeface="Calibri"/>
                        </a:rPr>
                        <a:t>dikkate</a:t>
                      </a:r>
                      <a:r>
                        <a:rPr sz="1050" spc="200" dirty="0">
                          <a:latin typeface="Calibri"/>
                          <a:cs typeface="Calibri"/>
                        </a:rPr>
                        <a:t> </a:t>
                      </a:r>
                      <a:r>
                        <a:rPr sz="1050" spc="-10" dirty="0">
                          <a:latin typeface="Calibri"/>
                          <a:cs typeface="Calibri"/>
                        </a:rPr>
                        <a:t>alınarak</a:t>
                      </a:r>
                      <a:endParaRPr sz="1050" dirty="0">
                        <a:latin typeface="Calibri"/>
                        <a:cs typeface="Calibri"/>
                      </a:endParaRPr>
                    </a:p>
                    <a:p>
                      <a:pPr marL="156845">
                        <a:lnSpc>
                          <a:spcPts val="940"/>
                        </a:lnSpc>
                      </a:pPr>
                      <a:r>
                        <a:rPr sz="1050" spc="-10" dirty="0">
                          <a:latin typeface="Calibri"/>
                          <a:cs typeface="Calibri"/>
                        </a:rPr>
                        <a:t>belirlenir.</a:t>
                      </a:r>
                      <a:endParaRPr sz="1050" dirty="0">
                        <a:latin typeface="Calibri"/>
                        <a:cs typeface="Calibri"/>
                      </a:endParaRPr>
                    </a:p>
                  </a:txBody>
                  <a:tcPr marL="0" marR="0" marT="2303"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1050" dirty="0">
                          <a:latin typeface="Calibri"/>
                          <a:cs typeface="Calibri"/>
                        </a:rPr>
                        <a:t>Revize</a:t>
                      </a:r>
                      <a:r>
                        <a:rPr sz="1050" spc="-35" dirty="0">
                          <a:latin typeface="Calibri"/>
                          <a:cs typeface="Calibri"/>
                        </a:rPr>
                        <a:t> </a:t>
                      </a:r>
                      <a:r>
                        <a:rPr sz="1050" spc="-10" dirty="0">
                          <a:latin typeface="Calibri"/>
                          <a:cs typeface="Calibri"/>
                        </a:rPr>
                        <a:t>edildi.</a:t>
                      </a:r>
                      <a:endParaRPr sz="105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14088">
                <a:tc>
                  <a:txBody>
                    <a:bodyPr/>
                    <a:lstStyle/>
                    <a:p>
                      <a:pPr>
                        <a:lnSpc>
                          <a:spcPct val="100000"/>
                        </a:lnSpc>
                      </a:pPr>
                      <a:endParaRPr sz="105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5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5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5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5" name="object 5"/>
          <p:cNvSpPr txBox="1"/>
          <p:nvPr/>
        </p:nvSpPr>
        <p:spPr>
          <a:xfrm>
            <a:off x="1650680" y="1727226"/>
            <a:ext cx="9162631" cy="3131013"/>
          </a:xfrm>
          <a:prstGeom prst="rect">
            <a:avLst/>
          </a:prstGeom>
        </p:spPr>
        <p:txBody>
          <a:bodyPr vert="horz" wrap="square" lIns="0" tIns="12092" rIns="0" bIns="0" rtlCol="0">
            <a:spAutoFit/>
          </a:bodyPr>
          <a:lstStyle/>
          <a:p>
            <a:pPr marL="11516">
              <a:spcBef>
                <a:spcPts val="95"/>
              </a:spcBef>
            </a:pPr>
            <a:endParaRPr lang="tr-TR" sz="725" b="1" dirty="0" smtClean="0">
              <a:latin typeface="Calibri"/>
              <a:cs typeface="Calibri"/>
            </a:endParaRPr>
          </a:p>
          <a:p>
            <a:pPr marL="11516">
              <a:spcBef>
                <a:spcPts val="95"/>
              </a:spcBef>
            </a:pPr>
            <a:endParaRPr lang="tr-TR" sz="725" b="1" dirty="0">
              <a:latin typeface="Calibri"/>
              <a:cs typeface="Calibri"/>
            </a:endParaRPr>
          </a:p>
          <a:p>
            <a:pPr marL="11516">
              <a:spcBef>
                <a:spcPts val="95"/>
              </a:spcBef>
            </a:pPr>
            <a:endParaRPr lang="tr-TR" sz="725" b="1" dirty="0" smtClean="0">
              <a:latin typeface="Calibri"/>
              <a:cs typeface="Calibri"/>
            </a:endParaRPr>
          </a:p>
          <a:p>
            <a:pPr marL="11516">
              <a:spcBef>
                <a:spcPts val="95"/>
              </a:spcBef>
            </a:pPr>
            <a:endParaRPr lang="tr-TR" sz="725" b="1" dirty="0">
              <a:latin typeface="Calibri"/>
              <a:cs typeface="Calibri"/>
            </a:endParaRPr>
          </a:p>
          <a:p>
            <a:pPr marL="11516">
              <a:spcBef>
                <a:spcPts val="95"/>
              </a:spcBef>
            </a:pPr>
            <a:endParaRPr lang="tr-TR" sz="725" b="1" dirty="0" smtClean="0">
              <a:latin typeface="Calibri"/>
              <a:cs typeface="Calibri"/>
            </a:endParaRPr>
          </a:p>
          <a:p>
            <a:pPr marL="11516">
              <a:spcBef>
                <a:spcPts val="95"/>
              </a:spcBef>
            </a:pPr>
            <a:endParaRPr lang="tr-TR" sz="725" b="1" dirty="0">
              <a:latin typeface="Calibri"/>
              <a:cs typeface="Calibri"/>
            </a:endParaRPr>
          </a:p>
          <a:p>
            <a:pPr marL="11516">
              <a:spcBef>
                <a:spcPts val="95"/>
              </a:spcBef>
            </a:pPr>
            <a:endParaRPr lang="tr-TR" sz="725" b="1" dirty="0" smtClean="0">
              <a:latin typeface="Calibri"/>
              <a:cs typeface="Calibri"/>
            </a:endParaRPr>
          </a:p>
          <a:p>
            <a:pPr marL="11516">
              <a:spcBef>
                <a:spcPts val="95"/>
              </a:spcBef>
            </a:pPr>
            <a:endParaRPr lang="tr-TR" sz="725" b="1" dirty="0">
              <a:latin typeface="Calibri"/>
              <a:cs typeface="Calibri"/>
            </a:endParaRPr>
          </a:p>
          <a:p>
            <a:pPr marL="11516">
              <a:spcBef>
                <a:spcPts val="95"/>
              </a:spcBef>
            </a:pPr>
            <a:endParaRPr lang="tr-TR" sz="725" b="1" dirty="0" smtClean="0">
              <a:latin typeface="Calibri"/>
              <a:cs typeface="Calibri"/>
            </a:endParaRPr>
          </a:p>
          <a:p>
            <a:pPr marL="11516">
              <a:spcBef>
                <a:spcPts val="95"/>
              </a:spcBef>
            </a:pPr>
            <a:endParaRPr lang="tr-TR" sz="725" b="1" dirty="0">
              <a:latin typeface="Calibri"/>
              <a:cs typeface="Calibri"/>
            </a:endParaRPr>
          </a:p>
          <a:p>
            <a:pPr marL="11516">
              <a:spcBef>
                <a:spcPts val="95"/>
              </a:spcBef>
            </a:pPr>
            <a:r>
              <a:rPr sz="1200" b="1" dirty="0" err="1" smtClean="0">
                <a:latin typeface="Calibri"/>
                <a:cs typeface="Calibri"/>
              </a:rPr>
              <a:t>Geçiş</a:t>
            </a:r>
            <a:r>
              <a:rPr sz="1200" b="1" spc="-23" dirty="0" smtClean="0">
                <a:latin typeface="Calibri"/>
                <a:cs typeface="Calibri"/>
              </a:rPr>
              <a:t> </a:t>
            </a:r>
            <a:r>
              <a:rPr sz="1200" b="1" spc="-9" dirty="0">
                <a:latin typeface="Calibri"/>
                <a:cs typeface="Calibri"/>
              </a:rPr>
              <a:t>süreci</a:t>
            </a:r>
            <a:endParaRPr sz="1200" dirty="0">
              <a:latin typeface="Calibri"/>
              <a:cs typeface="Calibri"/>
            </a:endParaRPr>
          </a:p>
          <a:p>
            <a:pPr marL="419196">
              <a:spcBef>
                <a:spcPts val="18"/>
              </a:spcBef>
            </a:pPr>
            <a:r>
              <a:rPr sz="1200" b="1" dirty="0">
                <a:latin typeface="Calibri"/>
                <a:cs typeface="Calibri"/>
              </a:rPr>
              <a:t>GEÇİCİ</a:t>
            </a:r>
            <a:r>
              <a:rPr sz="1200" b="1" spc="-14" dirty="0">
                <a:latin typeface="Calibri"/>
                <a:cs typeface="Calibri"/>
              </a:rPr>
              <a:t> </a:t>
            </a:r>
            <a:r>
              <a:rPr sz="1200" b="1" dirty="0">
                <a:latin typeface="Calibri"/>
                <a:cs typeface="Calibri"/>
              </a:rPr>
              <a:t>MADDE 1</a:t>
            </a:r>
            <a:r>
              <a:rPr sz="1200" b="1" dirty="0">
                <a:solidFill>
                  <a:srgbClr val="221F1F"/>
                </a:solidFill>
                <a:latin typeface="Calibri"/>
                <a:cs typeface="Calibri"/>
              </a:rPr>
              <a:t>-</a:t>
            </a:r>
            <a:r>
              <a:rPr sz="1200" b="1" spc="9" dirty="0">
                <a:solidFill>
                  <a:srgbClr val="221F1F"/>
                </a:solidFill>
                <a:latin typeface="Calibri"/>
                <a:cs typeface="Calibri"/>
              </a:rPr>
              <a:t> </a:t>
            </a:r>
            <a:r>
              <a:rPr sz="1200" dirty="0">
                <a:solidFill>
                  <a:srgbClr val="221F1F"/>
                </a:solidFill>
                <a:latin typeface="Calibri"/>
                <a:cs typeface="Calibri"/>
              </a:rPr>
              <a:t>(1)</a:t>
            </a:r>
            <a:r>
              <a:rPr sz="1200" spc="-5" dirty="0">
                <a:solidFill>
                  <a:srgbClr val="221F1F"/>
                </a:solidFill>
                <a:latin typeface="Calibri"/>
                <a:cs typeface="Calibri"/>
              </a:rPr>
              <a:t> </a:t>
            </a:r>
            <a:r>
              <a:rPr sz="1200" dirty="0">
                <a:latin typeface="Calibri"/>
                <a:cs typeface="Calibri"/>
              </a:rPr>
              <a:t>1/1/2026</a:t>
            </a:r>
            <a:r>
              <a:rPr sz="1200" spc="5" dirty="0">
                <a:latin typeface="Calibri"/>
                <a:cs typeface="Calibri"/>
              </a:rPr>
              <a:t> </a:t>
            </a:r>
            <a:r>
              <a:rPr sz="1200" spc="-9" dirty="0">
                <a:latin typeface="Calibri"/>
                <a:cs typeface="Calibri"/>
              </a:rPr>
              <a:t>tarihinden</a:t>
            </a:r>
            <a:r>
              <a:rPr sz="1200" spc="-5" dirty="0">
                <a:latin typeface="Calibri"/>
                <a:cs typeface="Calibri"/>
              </a:rPr>
              <a:t> </a:t>
            </a:r>
            <a:r>
              <a:rPr sz="1200" dirty="0">
                <a:latin typeface="Calibri"/>
                <a:cs typeface="Calibri"/>
              </a:rPr>
              <a:t>önce çıkış</a:t>
            </a:r>
            <a:r>
              <a:rPr sz="1200" spc="-5" dirty="0">
                <a:latin typeface="Calibri"/>
                <a:cs typeface="Calibri"/>
              </a:rPr>
              <a:t> </a:t>
            </a:r>
            <a:r>
              <a:rPr sz="1200" spc="-9" dirty="0">
                <a:latin typeface="Calibri"/>
                <a:cs typeface="Calibri"/>
              </a:rPr>
              <a:t>ülkesinde</a:t>
            </a:r>
            <a:r>
              <a:rPr sz="1200" dirty="0">
                <a:latin typeface="Calibri"/>
                <a:cs typeface="Calibri"/>
              </a:rPr>
              <a:t> ihraç</a:t>
            </a:r>
            <a:r>
              <a:rPr sz="1200" spc="-5" dirty="0">
                <a:latin typeface="Calibri"/>
                <a:cs typeface="Calibri"/>
              </a:rPr>
              <a:t> </a:t>
            </a:r>
            <a:r>
              <a:rPr sz="1200" dirty="0">
                <a:latin typeface="Calibri"/>
                <a:cs typeface="Calibri"/>
              </a:rPr>
              <a:t>amacıyla </a:t>
            </a:r>
            <a:r>
              <a:rPr sz="1200" spc="-9" dirty="0">
                <a:latin typeface="Calibri"/>
                <a:cs typeface="Calibri"/>
              </a:rPr>
              <a:t>Türkiye'ye </a:t>
            </a:r>
            <a:r>
              <a:rPr sz="1200" dirty="0">
                <a:latin typeface="Calibri"/>
                <a:cs typeface="Calibri"/>
              </a:rPr>
              <a:t>sevk edilmek</a:t>
            </a:r>
            <a:r>
              <a:rPr sz="1200" spc="-5" dirty="0">
                <a:latin typeface="Calibri"/>
                <a:cs typeface="Calibri"/>
              </a:rPr>
              <a:t> </a:t>
            </a:r>
            <a:r>
              <a:rPr sz="1200" dirty="0">
                <a:latin typeface="Calibri"/>
                <a:cs typeface="Calibri"/>
              </a:rPr>
              <a:t>üzere taşıma</a:t>
            </a:r>
            <a:r>
              <a:rPr sz="1200" spc="-5" dirty="0">
                <a:latin typeface="Calibri"/>
                <a:cs typeface="Calibri"/>
              </a:rPr>
              <a:t> </a:t>
            </a:r>
            <a:r>
              <a:rPr sz="1200" dirty="0">
                <a:latin typeface="Calibri"/>
                <a:cs typeface="Calibri"/>
              </a:rPr>
              <a:t>belgesi</a:t>
            </a:r>
            <a:r>
              <a:rPr sz="1200" spc="-5" dirty="0">
                <a:latin typeface="Calibri"/>
                <a:cs typeface="Calibri"/>
              </a:rPr>
              <a:t> </a:t>
            </a:r>
            <a:r>
              <a:rPr sz="1200" spc="-9" dirty="0">
                <a:latin typeface="Calibri"/>
                <a:cs typeface="Calibri"/>
              </a:rPr>
              <a:t>düzenlenmiş</a:t>
            </a:r>
            <a:r>
              <a:rPr sz="1200" spc="-5" dirty="0">
                <a:latin typeface="Calibri"/>
                <a:cs typeface="Calibri"/>
              </a:rPr>
              <a:t> </a:t>
            </a:r>
            <a:r>
              <a:rPr sz="1200" dirty="0">
                <a:latin typeface="Calibri"/>
                <a:cs typeface="Calibri"/>
              </a:rPr>
              <a:t>veya Gümrük</a:t>
            </a:r>
            <a:r>
              <a:rPr sz="1200" spc="-5" dirty="0">
                <a:latin typeface="Calibri"/>
                <a:cs typeface="Calibri"/>
              </a:rPr>
              <a:t> </a:t>
            </a:r>
            <a:r>
              <a:rPr sz="1200" dirty="0">
                <a:latin typeface="Calibri"/>
                <a:cs typeface="Calibri"/>
              </a:rPr>
              <a:t>Mevzuatı </a:t>
            </a:r>
            <a:r>
              <a:rPr sz="1200" spc="-9" dirty="0">
                <a:latin typeface="Calibri"/>
                <a:cs typeface="Calibri"/>
              </a:rPr>
              <a:t>uyarınca</a:t>
            </a:r>
            <a:r>
              <a:rPr sz="1200" spc="-5" dirty="0">
                <a:latin typeface="Calibri"/>
                <a:cs typeface="Calibri"/>
              </a:rPr>
              <a:t> </a:t>
            </a:r>
            <a:r>
              <a:rPr sz="1200" dirty="0">
                <a:latin typeface="Calibri"/>
                <a:cs typeface="Calibri"/>
              </a:rPr>
              <a:t>gümrük</a:t>
            </a:r>
            <a:r>
              <a:rPr sz="1200" spc="-5" dirty="0">
                <a:latin typeface="Calibri"/>
                <a:cs typeface="Calibri"/>
              </a:rPr>
              <a:t> </a:t>
            </a:r>
            <a:r>
              <a:rPr sz="1200" spc="-9" dirty="0">
                <a:latin typeface="Calibri"/>
                <a:cs typeface="Calibri"/>
              </a:rPr>
              <a:t>idarelerine</a:t>
            </a:r>
            <a:r>
              <a:rPr sz="1200" spc="-5" dirty="0">
                <a:latin typeface="Calibri"/>
                <a:cs typeface="Calibri"/>
              </a:rPr>
              <a:t> </a:t>
            </a:r>
            <a:r>
              <a:rPr sz="1200" spc="-9" dirty="0">
                <a:latin typeface="Calibri"/>
                <a:cs typeface="Calibri"/>
              </a:rPr>
              <a:t>sunulmuş</a:t>
            </a:r>
            <a:r>
              <a:rPr sz="1200" dirty="0">
                <a:latin typeface="Calibri"/>
                <a:cs typeface="Calibri"/>
              </a:rPr>
              <a:t> olan</a:t>
            </a:r>
            <a:r>
              <a:rPr sz="1200" spc="-5" dirty="0">
                <a:latin typeface="Calibri"/>
                <a:cs typeface="Calibri"/>
              </a:rPr>
              <a:t> </a:t>
            </a:r>
            <a:r>
              <a:rPr sz="1200" spc="-9" dirty="0">
                <a:latin typeface="Calibri"/>
                <a:cs typeface="Calibri"/>
              </a:rPr>
              <a:t>ürünlerin</a:t>
            </a:r>
            <a:r>
              <a:rPr sz="1200" dirty="0">
                <a:latin typeface="Calibri"/>
                <a:cs typeface="Calibri"/>
              </a:rPr>
              <a:t> </a:t>
            </a:r>
            <a:r>
              <a:rPr sz="1200" spc="-9" dirty="0" err="1">
                <a:latin typeface="Calibri"/>
                <a:cs typeface="Calibri"/>
              </a:rPr>
              <a:t>ithalatı</a:t>
            </a:r>
            <a:r>
              <a:rPr sz="1200" spc="-9" dirty="0" smtClean="0">
                <a:latin typeface="Calibri"/>
                <a:cs typeface="Calibri"/>
              </a:rPr>
              <a:t>;</a:t>
            </a:r>
            <a:endParaRPr lang="tr-TR" sz="1200" spc="-9" dirty="0" smtClean="0">
              <a:latin typeface="Calibri"/>
              <a:cs typeface="Calibri"/>
            </a:endParaRPr>
          </a:p>
          <a:p>
            <a:pPr marL="419196">
              <a:spcBef>
                <a:spcPts val="18"/>
              </a:spcBef>
            </a:pPr>
            <a:endParaRPr sz="1200" dirty="0">
              <a:latin typeface="Calibri"/>
              <a:cs typeface="Calibri"/>
            </a:endParaRPr>
          </a:p>
          <a:p>
            <a:pPr marL="92707" marR="4607">
              <a:lnSpc>
                <a:spcPts val="898"/>
              </a:lnSpc>
              <a:spcBef>
                <a:spcPts val="18"/>
              </a:spcBef>
            </a:pPr>
            <a:r>
              <a:rPr sz="1200" dirty="0">
                <a:latin typeface="Calibri"/>
                <a:cs typeface="Calibri"/>
              </a:rPr>
              <a:t>28/2/2026 </a:t>
            </a:r>
            <a:r>
              <a:rPr sz="1200" spc="-9" dirty="0">
                <a:latin typeface="Calibri"/>
                <a:cs typeface="Calibri"/>
              </a:rPr>
              <a:t>tarihine</a:t>
            </a:r>
            <a:r>
              <a:rPr sz="1200" spc="-5" dirty="0">
                <a:latin typeface="Calibri"/>
                <a:cs typeface="Calibri"/>
              </a:rPr>
              <a:t> </a:t>
            </a:r>
            <a:r>
              <a:rPr sz="1200" dirty="0">
                <a:latin typeface="Calibri"/>
                <a:cs typeface="Calibri"/>
              </a:rPr>
              <a:t>kadar</a:t>
            </a:r>
            <a:r>
              <a:rPr sz="1200" spc="-5" dirty="0">
                <a:latin typeface="Calibri"/>
                <a:cs typeface="Calibri"/>
              </a:rPr>
              <a:t> </a:t>
            </a:r>
            <a:r>
              <a:rPr sz="1200" dirty="0">
                <a:latin typeface="Calibri"/>
                <a:cs typeface="Calibri"/>
              </a:rPr>
              <a:t>(bu</a:t>
            </a:r>
            <a:r>
              <a:rPr sz="1200" spc="9" dirty="0">
                <a:latin typeface="Calibri"/>
                <a:cs typeface="Calibri"/>
              </a:rPr>
              <a:t> </a:t>
            </a:r>
            <a:r>
              <a:rPr sz="1200" dirty="0">
                <a:latin typeface="Calibri"/>
                <a:cs typeface="Calibri"/>
              </a:rPr>
              <a:t>tarih dahil), TAREKS</a:t>
            </a:r>
            <a:r>
              <a:rPr sz="1200" spc="5" dirty="0">
                <a:latin typeface="Calibri"/>
                <a:cs typeface="Calibri"/>
              </a:rPr>
              <a:t> </a:t>
            </a:r>
            <a:r>
              <a:rPr sz="1200" spc="-9" dirty="0">
                <a:latin typeface="Calibri"/>
                <a:cs typeface="Calibri"/>
              </a:rPr>
              <a:t>başvurusunun</a:t>
            </a:r>
            <a:r>
              <a:rPr sz="1200" dirty="0">
                <a:latin typeface="Calibri"/>
                <a:cs typeface="Calibri"/>
              </a:rPr>
              <a:t> </a:t>
            </a:r>
            <a:r>
              <a:rPr sz="1200" spc="-9" dirty="0">
                <a:latin typeface="Calibri"/>
                <a:cs typeface="Calibri"/>
              </a:rPr>
              <a:t>gerçekleştirilmesi </a:t>
            </a:r>
            <a:r>
              <a:rPr sz="1200" dirty="0">
                <a:latin typeface="Calibri"/>
                <a:cs typeface="Calibri"/>
              </a:rPr>
              <a:t>ve</a:t>
            </a:r>
            <a:r>
              <a:rPr sz="1200" spc="9" dirty="0">
                <a:latin typeface="Calibri"/>
                <a:cs typeface="Calibri"/>
              </a:rPr>
              <a:t> </a:t>
            </a:r>
            <a:r>
              <a:rPr sz="1200" spc="-9" dirty="0">
                <a:latin typeface="Calibri"/>
                <a:cs typeface="Calibri"/>
              </a:rPr>
              <a:t>ithalatçı</a:t>
            </a:r>
            <a:r>
              <a:rPr sz="1200" dirty="0">
                <a:latin typeface="Calibri"/>
                <a:cs typeface="Calibri"/>
              </a:rPr>
              <a:t> </a:t>
            </a:r>
            <a:r>
              <a:rPr sz="1200" spc="-9" dirty="0">
                <a:latin typeface="Calibri"/>
                <a:cs typeface="Calibri"/>
              </a:rPr>
              <a:t>firmanın</a:t>
            </a:r>
            <a:r>
              <a:rPr sz="1200" spc="-5" dirty="0">
                <a:latin typeface="Calibri"/>
                <a:cs typeface="Calibri"/>
              </a:rPr>
              <a:t> </a:t>
            </a:r>
            <a:r>
              <a:rPr sz="1200" dirty="0">
                <a:latin typeface="Calibri"/>
                <a:cs typeface="Calibri"/>
              </a:rPr>
              <a:t>talebi halinde,</a:t>
            </a:r>
            <a:r>
              <a:rPr sz="1200" spc="5" dirty="0">
                <a:latin typeface="Calibri"/>
                <a:cs typeface="Calibri"/>
              </a:rPr>
              <a:t> </a:t>
            </a:r>
            <a:r>
              <a:rPr sz="1200" dirty="0">
                <a:latin typeface="Calibri"/>
                <a:cs typeface="Calibri"/>
              </a:rPr>
              <a:t>15</a:t>
            </a:r>
            <a:r>
              <a:rPr sz="1200" spc="-5" dirty="0">
                <a:latin typeface="Calibri"/>
                <a:cs typeface="Calibri"/>
              </a:rPr>
              <a:t> </a:t>
            </a:r>
            <a:r>
              <a:rPr sz="1200" dirty="0">
                <a:latin typeface="Calibri"/>
                <a:cs typeface="Calibri"/>
              </a:rPr>
              <a:t>inci </a:t>
            </a:r>
            <a:r>
              <a:rPr sz="1200" spc="-9" dirty="0" err="1">
                <a:latin typeface="Calibri"/>
                <a:cs typeface="Calibri"/>
              </a:rPr>
              <a:t>maddeyle</a:t>
            </a:r>
            <a:r>
              <a:rPr sz="1200" dirty="0">
                <a:latin typeface="Calibri"/>
                <a:cs typeface="Calibri"/>
              </a:rPr>
              <a:t> </a:t>
            </a:r>
            <a:r>
              <a:rPr sz="1200" spc="-9" dirty="0" err="1" smtClean="0">
                <a:latin typeface="Calibri"/>
                <a:cs typeface="Calibri"/>
              </a:rPr>
              <a:t>yürürlükten</a:t>
            </a:r>
            <a:endParaRPr lang="tr-TR" sz="1200" spc="-9" dirty="0" smtClean="0">
              <a:latin typeface="Calibri"/>
              <a:cs typeface="Calibri"/>
            </a:endParaRPr>
          </a:p>
          <a:p>
            <a:pPr marL="92707" marR="4607">
              <a:lnSpc>
                <a:spcPts val="898"/>
              </a:lnSpc>
              <a:spcBef>
                <a:spcPts val="18"/>
              </a:spcBef>
            </a:pPr>
            <a:endParaRPr lang="tr-TR" sz="1200" spc="-9" dirty="0">
              <a:latin typeface="Calibri"/>
              <a:cs typeface="Calibri"/>
            </a:endParaRPr>
          </a:p>
          <a:p>
            <a:pPr marL="92707" marR="4607">
              <a:lnSpc>
                <a:spcPts val="898"/>
              </a:lnSpc>
              <a:spcBef>
                <a:spcPts val="18"/>
              </a:spcBef>
            </a:pPr>
            <a:r>
              <a:rPr sz="1200" spc="-5" dirty="0" smtClean="0">
                <a:latin typeface="Calibri"/>
                <a:cs typeface="Calibri"/>
              </a:rPr>
              <a:t> </a:t>
            </a:r>
            <a:r>
              <a:rPr sz="1200" spc="-9" dirty="0">
                <a:latin typeface="Calibri"/>
                <a:cs typeface="Calibri"/>
              </a:rPr>
              <a:t>kaldırılan</a:t>
            </a:r>
            <a:r>
              <a:rPr sz="1200" spc="9" dirty="0">
                <a:latin typeface="Calibri"/>
                <a:cs typeface="Calibri"/>
              </a:rPr>
              <a:t> </a:t>
            </a:r>
            <a:r>
              <a:rPr sz="1200" dirty="0">
                <a:latin typeface="Calibri"/>
                <a:cs typeface="Calibri"/>
              </a:rPr>
              <a:t>"CE"</a:t>
            </a:r>
            <a:r>
              <a:rPr sz="1200" spc="5" dirty="0">
                <a:latin typeface="Calibri"/>
                <a:cs typeface="Calibri"/>
              </a:rPr>
              <a:t> </a:t>
            </a:r>
            <a:r>
              <a:rPr sz="1200" dirty="0">
                <a:latin typeface="Calibri"/>
                <a:cs typeface="Calibri"/>
              </a:rPr>
              <a:t>İşareti</a:t>
            </a:r>
            <a:r>
              <a:rPr sz="1200" spc="-5" dirty="0">
                <a:latin typeface="Calibri"/>
                <a:cs typeface="Calibri"/>
              </a:rPr>
              <a:t> </a:t>
            </a:r>
            <a:r>
              <a:rPr sz="1200" dirty="0">
                <a:latin typeface="Calibri"/>
                <a:cs typeface="Calibri"/>
              </a:rPr>
              <a:t>Taşıması Gereken</a:t>
            </a:r>
            <a:r>
              <a:rPr sz="1200" spc="9" dirty="0">
                <a:latin typeface="Calibri"/>
                <a:cs typeface="Calibri"/>
              </a:rPr>
              <a:t> </a:t>
            </a:r>
            <a:r>
              <a:rPr sz="1200" dirty="0">
                <a:latin typeface="Calibri"/>
                <a:cs typeface="Calibri"/>
              </a:rPr>
              <a:t>Bazı</a:t>
            </a:r>
            <a:r>
              <a:rPr sz="1200" spc="-5" dirty="0">
                <a:latin typeface="Calibri"/>
                <a:cs typeface="Calibri"/>
              </a:rPr>
              <a:t> </a:t>
            </a:r>
            <a:r>
              <a:rPr sz="1200" spc="-9" dirty="0">
                <a:latin typeface="Calibri"/>
                <a:cs typeface="Calibri"/>
              </a:rPr>
              <a:t>Ürünlerin</a:t>
            </a:r>
            <a:r>
              <a:rPr sz="1200" dirty="0">
                <a:latin typeface="Calibri"/>
                <a:cs typeface="Calibri"/>
              </a:rPr>
              <a:t> İthalat</a:t>
            </a:r>
            <a:r>
              <a:rPr sz="1200" spc="-5" dirty="0">
                <a:latin typeface="Calibri"/>
                <a:cs typeface="Calibri"/>
              </a:rPr>
              <a:t> </a:t>
            </a:r>
            <a:r>
              <a:rPr sz="1200" dirty="0">
                <a:latin typeface="Calibri"/>
                <a:cs typeface="Calibri"/>
              </a:rPr>
              <a:t>Denetimi</a:t>
            </a:r>
            <a:r>
              <a:rPr sz="1200" spc="-5" dirty="0">
                <a:latin typeface="Calibri"/>
                <a:cs typeface="Calibri"/>
              </a:rPr>
              <a:t> </a:t>
            </a:r>
            <a:r>
              <a:rPr sz="1200" dirty="0">
                <a:latin typeface="Calibri"/>
                <a:cs typeface="Calibri"/>
              </a:rPr>
              <a:t>Tebliği </a:t>
            </a:r>
            <a:r>
              <a:rPr sz="1200" spc="-9" dirty="0">
                <a:latin typeface="Calibri"/>
                <a:cs typeface="Calibri"/>
              </a:rPr>
              <a:t>(Ürün</a:t>
            </a:r>
            <a:r>
              <a:rPr sz="1200" spc="453" dirty="0">
                <a:latin typeface="Calibri"/>
                <a:cs typeface="Calibri"/>
              </a:rPr>
              <a:t> </a:t>
            </a:r>
            <a:r>
              <a:rPr sz="1200" spc="-9" dirty="0">
                <a:latin typeface="Calibri"/>
                <a:cs typeface="Calibri"/>
              </a:rPr>
              <a:t>Güvenliği</a:t>
            </a:r>
            <a:r>
              <a:rPr sz="1200" spc="-5" dirty="0">
                <a:latin typeface="Calibri"/>
                <a:cs typeface="Calibri"/>
              </a:rPr>
              <a:t> </a:t>
            </a:r>
            <a:r>
              <a:rPr sz="1200" dirty="0">
                <a:latin typeface="Calibri"/>
                <a:cs typeface="Calibri"/>
              </a:rPr>
              <a:t>ve Denetimi:</a:t>
            </a:r>
            <a:r>
              <a:rPr sz="1200" spc="5" dirty="0">
                <a:latin typeface="Calibri"/>
                <a:cs typeface="Calibri"/>
              </a:rPr>
              <a:t> </a:t>
            </a:r>
            <a:r>
              <a:rPr sz="1200" dirty="0">
                <a:latin typeface="Calibri"/>
                <a:cs typeface="Calibri"/>
              </a:rPr>
              <a:t>2025/9)'ne göre </a:t>
            </a:r>
            <a:r>
              <a:rPr sz="1200" spc="-9" dirty="0">
                <a:latin typeface="Calibri"/>
                <a:cs typeface="Calibri"/>
              </a:rPr>
              <a:t>sonuçlandırılır.</a:t>
            </a:r>
            <a:endParaRPr sz="1200" dirty="0">
              <a:latin typeface="Calibri"/>
              <a:cs typeface="Calibri"/>
            </a:endParaRPr>
          </a:p>
          <a:p>
            <a:pPr marL="419196">
              <a:spcBef>
                <a:spcPts val="118"/>
              </a:spcBef>
            </a:pPr>
            <a:r>
              <a:rPr sz="1200" spc="-9" dirty="0">
                <a:latin typeface="Calibri"/>
                <a:cs typeface="Calibri"/>
              </a:rPr>
              <a:t>Yürürlük</a:t>
            </a:r>
            <a:endParaRPr sz="1200" dirty="0">
              <a:latin typeface="Calibri"/>
              <a:cs typeface="Calibri"/>
            </a:endParaRPr>
          </a:p>
          <a:p>
            <a:pPr marL="419196">
              <a:spcBef>
                <a:spcPts val="281"/>
              </a:spcBef>
            </a:pPr>
            <a:r>
              <a:rPr sz="1200" b="1" dirty="0">
                <a:latin typeface="Calibri"/>
                <a:cs typeface="Calibri"/>
              </a:rPr>
              <a:t>MADDE</a:t>
            </a:r>
            <a:r>
              <a:rPr sz="1200" b="1" spc="-9" dirty="0">
                <a:latin typeface="Calibri"/>
                <a:cs typeface="Calibri"/>
              </a:rPr>
              <a:t> </a:t>
            </a:r>
            <a:r>
              <a:rPr sz="1200" b="1" dirty="0">
                <a:latin typeface="Calibri"/>
                <a:cs typeface="Calibri"/>
              </a:rPr>
              <a:t>16-</a:t>
            </a:r>
            <a:r>
              <a:rPr sz="1200" b="1" spc="-14" dirty="0">
                <a:latin typeface="Calibri"/>
                <a:cs typeface="Calibri"/>
              </a:rPr>
              <a:t> </a:t>
            </a:r>
            <a:r>
              <a:rPr sz="1200" dirty="0">
                <a:solidFill>
                  <a:srgbClr val="221F1F"/>
                </a:solidFill>
                <a:latin typeface="Calibri"/>
                <a:cs typeface="Calibri"/>
              </a:rPr>
              <a:t>(1)</a:t>
            </a:r>
            <a:r>
              <a:rPr sz="1200" spc="-23" dirty="0">
                <a:solidFill>
                  <a:srgbClr val="221F1F"/>
                </a:solidFill>
                <a:latin typeface="Calibri"/>
                <a:cs typeface="Calibri"/>
              </a:rPr>
              <a:t> </a:t>
            </a:r>
            <a:r>
              <a:rPr sz="1200" dirty="0">
                <a:latin typeface="Calibri"/>
                <a:cs typeface="Calibri"/>
              </a:rPr>
              <a:t>Bu</a:t>
            </a:r>
            <a:r>
              <a:rPr sz="1200" spc="-9" dirty="0">
                <a:latin typeface="Calibri"/>
                <a:cs typeface="Calibri"/>
              </a:rPr>
              <a:t> </a:t>
            </a:r>
            <a:r>
              <a:rPr sz="1200" dirty="0">
                <a:latin typeface="Calibri"/>
                <a:cs typeface="Calibri"/>
              </a:rPr>
              <a:t>Tebliğ 1/1/2026</a:t>
            </a:r>
            <a:r>
              <a:rPr sz="1200" spc="-5" dirty="0">
                <a:latin typeface="Calibri"/>
                <a:cs typeface="Calibri"/>
              </a:rPr>
              <a:t> </a:t>
            </a:r>
            <a:r>
              <a:rPr sz="1200" spc="-9" dirty="0">
                <a:latin typeface="Calibri"/>
                <a:cs typeface="Calibri"/>
              </a:rPr>
              <a:t>tarihinde </a:t>
            </a:r>
            <a:r>
              <a:rPr sz="1200" dirty="0">
                <a:latin typeface="Calibri"/>
                <a:cs typeface="Calibri"/>
              </a:rPr>
              <a:t>yürürlüğe</a:t>
            </a:r>
            <a:r>
              <a:rPr sz="1200" spc="-9" dirty="0">
                <a:latin typeface="Calibri"/>
                <a:cs typeface="Calibri"/>
              </a:rPr>
              <a:t> girer.</a:t>
            </a:r>
            <a:endParaRPr sz="1200" dirty="0">
              <a:latin typeface="Calibri"/>
              <a:cs typeface="Calibri"/>
            </a:endParaRPr>
          </a:p>
          <a:p>
            <a:pPr marL="419196">
              <a:spcBef>
                <a:spcPts val="45"/>
              </a:spcBef>
            </a:pPr>
            <a:r>
              <a:rPr sz="1200" b="1" spc="-9" dirty="0">
                <a:latin typeface="Calibri"/>
                <a:cs typeface="Calibri"/>
              </a:rPr>
              <a:t>Yürütme</a:t>
            </a:r>
            <a:endParaRPr sz="1200" dirty="0">
              <a:latin typeface="Calibri"/>
              <a:cs typeface="Calibri"/>
            </a:endParaRPr>
          </a:p>
          <a:p>
            <a:pPr marL="419196">
              <a:spcBef>
                <a:spcPts val="41"/>
              </a:spcBef>
            </a:pPr>
            <a:r>
              <a:rPr sz="1200" b="1" dirty="0">
                <a:latin typeface="Calibri"/>
                <a:cs typeface="Calibri"/>
              </a:rPr>
              <a:t>MADDE</a:t>
            </a:r>
            <a:r>
              <a:rPr sz="1200" b="1" spc="-9" dirty="0">
                <a:latin typeface="Calibri"/>
                <a:cs typeface="Calibri"/>
              </a:rPr>
              <a:t> </a:t>
            </a:r>
            <a:r>
              <a:rPr sz="1200" b="1" dirty="0">
                <a:latin typeface="Calibri"/>
                <a:cs typeface="Calibri"/>
              </a:rPr>
              <a:t>17</a:t>
            </a:r>
            <a:r>
              <a:rPr sz="1200" b="1" dirty="0">
                <a:solidFill>
                  <a:srgbClr val="221F1F"/>
                </a:solidFill>
                <a:latin typeface="Calibri"/>
                <a:cs typeface="Calibri"/>
              </a:rPr>
              <a:t>-</a:t>
            </a:r>
            <a:r>
              <a:rPr sz="1200" b="1" spc="-23" dirty="0">
                <a:solidFill>
                  <a:srgbClr val="221F1F"/>
                </a:solidFill>
                <a:latin typeface="Calibri"/>
                <a:cs typeface="Calibri"/>
              </a:rPr>
              <a:t> </a:t>
            </a:r>
            <a:r>
              <a:rPr sz="1200" b="1" dirty="0">
                <a:latin typeface="Calibri"/>
                <a:cs typeface="Calibri"/>
              </a:rPr>
              <a:t>(1)</a:t>
            </a:r>
            <a:r>
              <a:rPr sz="1200" b="1" spc="-14" dirty="0">
                <a:latin typeface="Calibri"/>
                <a:cs typeface="Calibri"/>
              </a:rPr>
              <a:t> </a:t>
            </a:r>
            <a:r>
              <a:rPr sz="1200" dirty="0">
                <a:latin typeface="Calibri"/>
                <a:cs typeface="Calibri"/>
              </a:rPr>
              <a:t>Bu</a:t>
            </a:r>
            <a:r>
              <a:rPr sz="1200" spc="-9" dirty="0">
                <a:latin typeface="Calibri"/>
                <a:cs typeface="Calibri"/>
              </a:rPr>
              <a:t> </a:t>
            </a:r>
            <a:r>
              <a:rPr sz="1200" dirty="0">
                <a:latin typeface="Calibri"/>
                <a:cs typeface="Calibri"/>
              </a:rPr>
              <a:t>Tebliğ</a:t>
            </a:r>
            <a:r>
              <a:rPr sz="1200" spc="-5" dirty="0">
                <a:latin typeface="Calibri"/>
                <a:cs typeface="Calibri"/>
              </a:rPr>
              <a:t> </a:t>
            </a:r>
            <a:r>
              <a:rPr sz="1200" spc="-9" dirty="0">
                <a:latin typeface="Calibri"/>
                <a:cs typeface="Calibri"/>
              </a:rPr>
              <a:t>hükümlerini</a:t>
            </a:r>
            <a:r>
              <a:rPr sz="1200" spc="-14" dirty="0">
                <a:latin typeface="Calibri"/>
                <a:cs typeface="Calibri"/>
              </a:rPr>
              <a:t> </a:t>
            </a:r>
            <a:r>
              <a:rPr sz="1200" dirty="0">
                <a:latin typeface="Calibri"/>
                <a:cs typeface="Calibri"/>
              </a:rPr>
              <a:t>Ticaret</a:t>
            </a:r>
            <a:r>
              <a:rPr sz="1200" spc="-14" dirty="0">
                <a:latin typeface="Calibri"/>
                <a:cs typeface="Calibri"/>
              </a:rPr>
              <a:t> </a:t>
            </a:r>
            <a:r>
              <a:rPr sz="1200" dirty="0">
                <a:latin typeface="Calibri"/>
                <a:cs typeface="Calibri"/>
              </a:rPr>
              <a:t>Bakanı</a:t>
            </a:r>
            <a:r>
              <a:rPr sz="1200" spc="-9" dirty="0">
                <a:latin typeface="Calibri"/>
                <a:cs typeface="Calibri"/>
              </a:rPr>
              <a:t> yürütür</a:t>
            </a:r>
            <a:r>
              <a:rPr sz="725" b="1" spc="-9" dirty="0">
                <a:latin typeface="Calibri"/>
                <a:cs typeface="Calibri"/>
              </a:rPr>
              <a:t>.</a:t>
            </a:r>
            <a:endParaRPr sz="725" dirty="0">
              <a:latin typeface="Calibri"/>
              <a:cs typeface="Calibri"/>
            </a:endParaRPr>
          </a:p>
        </p:txBody>
      </p:sp>
    </p:spTree>
    <p:extLst>
      <p:ext uri="{BB962C8B-B14F-4D97-AF65-F5344CB8AC3E}">
        <p14:creationId xmlns:p14="http://schemas.microsoft.com/office/powerpoint/2010/main" val="220423616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084057" y="632376"/>
            <a:ext cx="2025154" cy="722495"/>
          </a:xfrm>
          <a:prstGeom prst="rect">
            <a:avLst/>
          </a:prstGeom>
        </p:spPr>
        <p:txBody>
          <a:bodyPr vert="horz" wrap="square" lIns="0" tIns="49520" rIns="0" bIns="0" rtlCol="0">
            <a:spAutoFit/>
          </a:bodyPr>
          <a:lstStyle/>
          <a:p>
            <a:pPr algn="ctr">
              <a:spcBef>
                <a:spcPts val="390"/>
              </a:spcBef>
            </a:pPr>
            <a:r>
              <a:rPr sz="1270" b="1" spc="-9" dirty="0">
                <a:solidFill>
                  <a:srgbClr val="ED0000"/>
                </a:solidFill>
                <a:latin typeface="Calibri"/>
                <a:cs typeface="Calibri"/>
              </a:rPr>
              <a:t>Ek-</a:t>
            </a:r>
            <a:r>
              <a:rPr sz="1270" b="1" dirty="0">
                <a:solidFill>
                  <a:srgbClr val="ED0000"/>
                </a:solidFill>
                <a:latin typeface="Calibri"/>
                <a:cs typeface="Calibri"/>
              </a:rPr>
              <a:t>1</a:t>
            </a:r>
            <a:r>
              <a:rPr sz="1270" b="1" spc="-9" dirty="0">
                <a:solidFill>
                  <a:srgbClr val="ED0000"/>
                </a:solidFill>
                <a:latin typeface="Calibri"/>
                <a:cs typeface="Calibri"/>
              </a:rPr>
              <a:t> </a:t>
            </a:r>
            <a:r>
              <a:rPr sz="1400" b="1" spc="-9" dirty="0">
                <a:solidFill>
                  <a:srgbClr val="ED0000"/>
                </a:solidFill>
                <a:latin typeface="Calibri"/>
                <a:cs typeface="Calibri"/>
              </a:rPr>
              <a:t>Listesinden</a:t>
            </a:r>
            <a:endParaRPr sz="1400" dirty="0">
              <a:latin typeface="Calibri"/>
              <a:cs typeface="Calibri"/>
            </a:endParaRPr>
          </a:p>
          <a:p>
            <a:pPr algn="ctr">
              <a:spcBef>
                <a:spcPts val="172"/>
              </a:spcBef>
            </a:pPr>
            <a:r>
              <a:rPr sz="725" spc="-9" dirty="0">
                <a:latin typeface="Calibri"/>
                <a:cs typeface="Calibri"/>
              </a:rPr>
              <a:t>Makine</a:t>
            </a:r>
            <a:r>
              <a:rPr sz="725" spc="-14" dirty="0">
                <a:latin typeface="Calibri"/>
                <a:cs typeface="Calibri"/>
              </a:rPr>
              <a:t> </a:t>
            </a:r>
            <a:r>
              <a:rPr sz="725" dirty="0">
                <a:latin typeface="Calibri"/>
                <a:cs typeface="Calibri"/>
              </a:rPr>
              <a:t>Direktifi</a:t>
            </a:r>
            <a:r>
              <a:rPr sz="725" spc="-9" dirty="0">
                <a:latin typeface="Calibri"/>
                <a:cs typeface="Calibri"/>
              </a:rPr>
              <a:t> Çıkarıldı.</a:t>
            </a:r>
            <a:endParaRPr sz="725" dirty="0">
              <a:latin typeface="Calibri"/>
              <a:cs typeface="Calibri"/>
            </a:endParaRPr>
          </a:p>
          <a:p>
            <a:pPr>
              <a:spcBef>
                <a:spcPts val="136"/>
              </a:spcBef>
            </a:pPr>
            <a:endParaRPr sz="725" dirty="0">
              <a:latin typeface="Calibri"/>
              <a:cs typeface="Calibri"/>
            </a:endParaRPr>
          </a:p>
          <a:p>
            <a:pPr algn="ctr">
              <a:spcBef>
                <a:spcPts val="5"/>
              </a:spcBef>
            </a:pPr>
            <a:r>
              <a:rPr sz="1270" b="1" dirty="0">
                <a:solidFill>
                  <a:srgbClr val="ED0000"/>
                </a:solidFill>
                <a:latin typeface="Calibri"/>
                <a:cs typeface="Calibri"/>
              </a:rPr>
              <a:t>2026</a:t>
            </a:r>
            <a:r>
              <a:rPr sz="1270" b="1" spc="-41" dirty="0">
                <a:solidFill>
                  <a:srgbClr val="ED0000"/>
                </a:solidFill>
                <a:latin typeface="Calibri"/>
                <a:cs typeface="Calibri"/>
              </a:rPr>
              <a:t> </a:t>
            </a:r>
            <a:r>
              <a:rPr sz="1270" b="1" dirty="0">
                <a:solidFill>
                  <a:srgbClr val="ED0000"/>
                </a:solidFill>
                <a:latin typeface="Calibri"/>
                <a:cs typeface="Calibri"/>
              </a:rPr>
              <a:t>Eklenen</a:t>
            </a:r>
            <a:r>
              <a:rPr sz="1270" b="1" spc="-23"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dirty="0">
                <a:solidFill>
                  <a:srgbClr val="ED0000"/>
                </a:solidFill>
                <a:latin typeface="Calibri"/>
                <a:cs typeface="Calibri"/>
              </a:rPr>
              <a:t>Listesi</a:t>
            </a:r>
            <a:r>
              <a:rPr sz="1270" b="1" spc="-18" dirty="0">
                <a:solidFill>
                  <a:srgbClr val="ED0000"/>
                </a:solidFill>
                <a:latin typeface="Calibri"/>
                <a:cs typeface="Calibri"/>
              </a:rPr>
              <a:t> </a:t>
            </a:r>
            <a:r>
              <a:rPr sz="1270" b="1" spc="-9" dirty="0">
                <a:solidFill>
                  <a:srgbClr val="ED0000"/>
                </a:solidFill>
                <a:latin typeface="Calibri"/>
                <a:cs typeface="Calibri"/>
              </a:rPr>
              <a:t>EK-</a:t>
            </a:r>
            <a:r>
              <a:rPr sz="1270" b="1" spc="-45" dirty="0">
                <a:solidFill>
                  <a:srgbClr val="ED0000"/>
                </a:solidFill>
                <a:latin typeface="Calibri"/>
                <a:cs typeface="Calibri"/>
              </a:rPr>
              <a:t>2</a:t>
            </a:r>
            <a:endParaRPr sz="1270" dirty="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1417625718"/>
              </p:ext>
            </p:extLst>
          </p:nvPr>
        </p:nvGraphicFramePr>
        <p:xfrm>
          <a:off x="414670" y="1334867"/>
          <a:ext cx="11121655" cy="1953005"/>
        </p:xfrm>
        <a:graphic>
          <a:graphicData uri="http://schemas.openxmlformats.org/drawingml/2006/table">
            <a:tbl>
              <a:tblPr firstRow="1" bandRow="1">
                <a:tableStyleId>{2D5ABB26-0587-4C30-8999-92F81FD0307C}</a:tableStyleId>
              </a:tblPr>
              <a:tblGrid>
                <a:gridCol w="344492">
                  <a:extLst>
                    <a:ext uri="{9D8B030D-6E8A-4147-A177-3AD203B41FA5}">
                      <a16:colId xmlns:a16="http://schemas.microsoft.com/office/drawing/2014/main" val="20000"/>
                    </a:ext>
                  </a:extLst>
                </a:gridCol>
                <a:gridCol w="1010311">
                  <a:extLst>
                    <a:ext uri="{9D8B030D-6E8A-4147-A177-3AD203B41FA5}">
                      <a16:colId xmlns:a16="http://schemas.microsoft.com/office/drawing/2014/main" val="20001"/>
                    </a:ext>
                  </a:extLst>
                </a:gridCol>
                <a:gridCol w="3793903">
                  <a:extLst>
                    <a:ext uri="{9D8B030D-6E8A-4147-A177-3AD203B41FA5}">
                      <a16:colId xmlns:a16="http://schemas.microsoft.com/office/drawing/2014/main" val="20002"/>
                    </a:ext>
                  </a:extLst>
                </a:gridCol>
                <a:gridCol w="3176655">
                  <a:extLst>
                    <a:ext uri="{9D8B030D-6E8A-4147-A177-3AD203B41FA5}">
                      <a16:colId xmlns:a16="http://schemas.microsoft.com/office/drawing/2014/main" val="20003"/>
                    </a:ext>
                  </a:extLst>
                </a:gridCol>
                <a:gridCol w="2796294">
                  <a:extLst>
                    <a:ext uri="{9D8B030D-6E8A-4147-A177-3AD203B41FA5}">
                      <a16:colId xmlns:a16="http://schemas.microsoft.com/office/drawing/2014/main" val="20004"/>
                    </a:ext>
                  </a:extLst>
                </a:gridCol>
              </a:tblGrid>
              <a:tr h="128385">
                <a:tc>
                  <a:txBody>
                    <a:bodyPr/>
                    <a:lstStyle/>
                    <a:p>
                      <a:pPr algn="ctr">
                        <a:lnSpc>
                          <a:spcPct val="100000"/>
                        </a:lnSpc>
                        <a:spcBef>
                          <a:spcPts val="5"/>
                        </a:spcBef>
                      </a:pPr>
                      <a:r>
                        <a:rPr sz="700" b="1" spc="-25" dirty="0">
                          <a:latin typeface="Calibri"/>
                          <a:cs typeface="Calibri"/>
                        </a:rPr>
                        <a:t>No</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5"/>
                        </a:spcBef>
                      </a:pPr>
                      <a:r>
                        <a:rPr sz="700" b="1" dirty="0">
                          <a:latin typeface="Calibri"/>
                          <a:cs typeface="Calibri"/>
                        </a:rPr>
                        <a:t>GTİP</a:t>
                      </a:r>
                      <a:r>
                        <a:rPr sz="700" b="1" spc="-30" dirty="0">
                          <a:latin typeface="Calibri"/>
                          <a:cs typeface="Calibri"/>
                        </a:rPr>
                        <a:t> </a:t>
                      </a:r>
                      <a:r>
                        <a:rPr sz="700" b="1" spc="-20" dirty="0">
                          <a:latin typeface="Calibri"/>
                          <a:cs typeface="Calibri"/>
                        </a:rPr>
                        <a:t>Kodu</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ct val="100000"/>
                        </a:lnSpc>
                        <a:spcBef>
                          <a:spcPts val="5"/>
                        </a:spcBef>
                      </a:pPr>
                      <a:r>
                        <a:rPr sz="700" b="1" spc="-10" dirty="0">
                          <a:latin typeface="Calibri"/>
                          <a:cs typeface="Calibri"/>
                        </a:rPr>
                        <a:t>Açıklama</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5"/>
                        </a:spcBef>
                      </a:pPr>
                      <a:r>
                        <a:rPr sz="700" b="1" dirty="0">
                          <a:latin typeface="Calibri"/>
                          <a:cs typeface="Calibri"/>
                        </a:rPr>
                        <a:t>Mevzuat</a:t>
                      </a:r>
                      <a:r>
                        <a:rPr sz="700" b="1" spc="-20" dirty="0">
                          <a:latin typeface="Calibri"/>
                          <a:cs typeface="Calibri"/>
                        </a:rPr>
                        <a:t> </a:t>
                      </a:r>
                      <a:r>
                        <a:rPr sz="700" b="1" spc="-10" dirty="0">
                          <a:latin typeface="Calibri"/>
                          <a:cs typeface="Calibri"/>
                        </a:rPr>
                        <a:t>Kapsamı</a:t>
                      </a:r>
                      <a:endParaRPr sz="7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8385">
                <a:tc>
                  <a:txBody>
                    <a:bodyPr/>
                    <a:lstStyle/>
                    <a:p>
                      <a:pPr algn="ctr">
                        <a:lnSpc>
                          <a:spcPct val="100000"/>
                        </a:lnSpc>
                      </a:pPr>
                      <a:r>
                        <a:rPr sz="700" spc="-25" dirty="0">
                          <a:latin typeface="Calibri"/>
                          <a:cs typeface="Calibri"/>
                        </a:rPr>
                        <a:t>72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pPr>
                      <a:r>
                        <a:rPr sz="700" spc="-10" dirty="0">
                          <a:latin typeface="Calibri"/>
                          <a:cs typeface="Calibri"/>
                        </a:rPr>
                        <a:t>8423.89.20.00.00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pPr>
                      <a:r>
                        <a:rPr sz="700" dirty="0">
                          <a:latin typeface="Calibri"/>
                          <a:cs typeface="Calibri"/>
                        </a:rPr>
                        <a:t>Ağırlık</a:t>
                      </a:r>
                      <a:r>
                        <a:rPr sz="700" spc="5" dirty="0">
                          <a:latin typeface="Calibri"/>
                          <a:cs typeface="Calibri"/>
                        </a:rPr>
                        <a:t> </a:t>
                      </a:r>
                      <a:r>
                        <a:rPr sz="700" spc="-10" dirty="0">
                          <a:latin typeface="Calibri"/>
                          <a:cs typeface="Calibri"/>
                        </a:rPr>
                        <a:t>ölçümünü</a:t>
                      </a:r>
                      <a:r>
                        <a:rPr sz="700" spc="5" dirty="0">
                          <a:latin typeface="Calibri"/>
                          <a:cs typeface="Calibri"/>
                        </a:rPr>
                        <a:t> </a:t>
                      </a:r>
                      <a:r>
                        <a:rPr sz="700" spc="-10" dirty="0">
                          <a:latin typeface="Calibri"/>
                          <a:cs typeface="Calibri"/>
                        </a:rPr>
                        <a:t>elektronik</a:t>
                      </a:r>
                      <a:r>
                        <a:rPr sz="700" spc="5" dirty="0">
                          <a:latin typeface="Calibri"/>
                          <a:cs typeface="Calibri"/>
                        </a:rPr>
                        <a:t> </a:t>
                      </a:r>
                      <a:r>
                        <a:rPr sz="700" dirty="0">
                          <a:latin typeface="Calibri"/>
                          <a:cs typeface="Calibri"/>
                        </a:rPr>
                        <a:t>olarak </a:t>
                      </a:r>
                      <a:r>
                        <a:rPr sz="700" spc="-10" dirty="0">
                          <a:latin typeface="Calibri"/>
                          <a:cs typeface="Calibri"/>
                        </a:rPr>
                        <a:t>yapanlar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pPr>
                      <a:r>
                        <a:rPr sz="70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Korelasyona</a:t>
                      </a:r>
                      <a:r>
                        <a:rPr sz="700" spc="10" dirty="0">
                          <a:latin typeface="Calibri"/>
                          <a:cs typeface="Calibri"/>
                        </a:rPr>
                        <a:t> </a:t>
                      </a:r>
                      <a:r>
                        <a:rPr sz="700" dirty="0">
                          <a:latin typeface="Calibri"/>
                          <a:cs typeface="Calibri"/>
                        </a:rPr>
                        <a:t>Uğramış</a:t>
                      </a:r>
                      <a:r>
                        <a:rPr sz="700" spc="5" dirty="0">
                          <a:latin typeface="Calibri"/>
                          <a:cs typeface="Calibri"/>
                        </a:rPr>
                        <a:t>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374289">
                <a:tc>
                  <a:txBody>
                    <a:bodyPr/>
                    <a:lstStyle/>
                    <a:p>
                      <a:pPr algn="ctr">
                        <a:lnSpc>
                          <a:spcPct val="100000"/>
                        </a:lnSpc>
                      </a:pPr>
                      <a:r>
                        <a:rPr sz="700" spc="-25" dirty="0">
                          <a:latin typeface="Calibri"/>
                          <a:cs typeface="Calibri"/>
                        </a:rPr>
                        <a:t>73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pPr>
                      <a:r>
                        <a:rPr sz="700" spc="-10" dirty="0">
                          <a:latin typeface="Calibri"/>
                          <a:cs typeface="Calibri"/>
                        </a:rPr>
                        <a:t>8424.10.00.00.11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pPr>
                      <a:r>
                        <a:rPr sz="700" dirty="0">
                          <a:latin typeface="Calibri"/>
                          <a:cs typeface="Calibri"/>
                        </a:rPr>
                        <a:t>Yangın</a:t>
                      </a:r>
                      <a:r>
                        <a:rPr sz="700" spc="-40" dirty="0">
                          <a:latin typeface="Calibri"/>
                          <a:cs typeface="Calibri"/>
                        </a:rPr>
                        <a:t> </a:t>
                      </a:r>
                      <a:r>
                        <a:rPr sz="700" dirty="0">
                          <a:latin typeface="Calibri"/>
                          <a:cs typeface="Calibri"/>
                        </a:rPr>
                        <a:t>söndürme</a:t>
                      </a:r>
                      <a:r>
                        <a:rPr sz="700" spc="-35" dirty="0">
                          <a:latin typeface="Calibri"/>
                          <a:cs typeface="Calibri"/>
                        </a:rPr>
                        <a:t> </a:t>
                      </a:r>
                      <a:r>
                        <a:rPr sz="700" spc="-10" dirty="0">
                          <a:latin typeface="Calibri"/>
                          <a:cs typeface="Calibri"/>
                        </a:rPr>
                        <a:t>tüpleri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a:lnSpc>
                          <a:spcPct val="100000"/>
                        </a:lnSpc>
                      </a:pPr>
                      <a:r>
                        <a:rPr sz="700" spc="-10" dirty="0">
                          <a:latin typeface="Calibri"/>
                          <a:cs typeface="Calibri"/>
                        </a:rPr>
                        <a:t>Basınçlı </a:t>
                      </a:r>
                      <a:r>
                        <a:rPr sz="700" dirty="0">
                          <a:latin typeface="Calibri"/>
                          <a:cs typeface="Calibri"/>
                        </a:rPr>
                        <a:t>Ekipmanlar,</a:t>
                      </a:r>
                      <a:r>
                        <a:rPr sz="700" spc="-5" dirty="0">
                          <a:latin typeface="Calibri"/>
                          <a:cs typeface="Calibri"/>
                        </a:rPr>
                        <a:t> </a:t>
                      </a:r>
                      <a:r>
                        <a:rPr sz="700" dirty="0">
                          <a:latin typeface="Calibri"/>
                          <a:cs typeface="Calibri"/>
                        </a:rPr>
                        <a:t>Basit</a:t>
                      </a:r>
                      <a:r>
                        <a:rPr sz="700" spc="-5" dirty="0">
                          <a:latin typeface="Calibri"/>
                          <a:cs typeface="Calibri"/>
                        </a:rPr>
                        <a:t> </a:t>
                      </a:r>
                      <a:r>
                        <a:rPr sz="700" spc="-10" dirty="0">
                          <a:latin typeface="Calibri"/>
                          <a:cs typeface="Calibri"/>
                        </a:rPr>
                        <a:t>Basınçlı</a:t>
                      </a:r>
                      <a:r>
                        <a:rPr sz="700" dirty="0">
                          <a:latin typeface="Calibri"/>
                          <a:cs typeface="Calibri"/>
                        </a:rPr>
                        <a:t> Kaplar,</a:t>
                      </a:r>
                      <a:r>
                        <a:rPr sz="700" spc="-5" dirty="0">
                          <a:latin typeface="Calibri"/>
                          <a:cs typeface="Calibri"/>
                        </a:rPr>
                        <a:t> </a:t>
                      </a:r>
                      <a:r>
                        <a:rPr sz="700" spc="-10" dirty="0">
                          <a:latin typeface="Calibri"/>
                          <a:cs typeface="Calibri"/>
                        </a:rPr>
                        <a:t>Piroteknik</a:t>
                      </a:r>
                      <a:r>
                        <a:rPr sz="700" spc="-5" dirty="0">
                          <a:latin typeface="Calibri"/>
                          <a:cs typeface="Calibri"/>
                        </a:rPr>
                        <a:t> </a:t>
                      </a:r>
                      <a:r>
                        <a:rPr sz="700" spc="-10" dirty="0">
                          <a:latin typeface="Calibri"/>
                          <a:cs typeface="Calibri"/>
                        </a:rPr>
                        <a:t>Maddeler</a:t>
                      </a:r>
                      <a:endParaRPr sz="700">
                        <a:latin typeface="Calibri"/>
                        <a:cs typeface="Calibri"/>
                      </a:endParaRPr>
                    </a:p>
                    <a:p>
                      <a:pPr marL="1211580" marR="96520" indent="-1109980">
                        <a:lnSpc>
                          <a:spcPts val="1060"/>
                        </a:lnSpc>
                        <a:spcBef>
                          <a:spcPts val="35"/>
                        </a:spcBef>
                      </a:pPr>
                      <a:r>
                        <a:rPr sz="700" dirty="0">
                          <a:latin typeface="Calibri"/>
                          <a:cs typeface="Calibri"/>
                        </a:rPr>
                        <a:t>(Yangın</a:t>
                      </a:r>
                      <a:r>
                        <a:rPr sz="700" spc="-30" dirty="0">
                          <a:latin typeface="Calibri"/>
                          <a:cs typeface="Calibri"/>
                        </a:rPr>
                        <a:t> </a:t>
                      </a:r>
                      <a:r>
                        <a:rPr sz="700" dirty="0">
                          <a:latin typeface="Calibri"/>
                          <a:cs typeface="Calibri"/>
                        </a:rPr>
                        <a:t>Söndürme</a:t>
                      </a:r>
                      <a:r>
                        <a:rPr sz="700" spc="-25" dirty="0">
                          <a:latin typeface="Calibri"/>
                          <a:cs typeface="Calibri"/>
                        </a:rPr>
                        <a:t> </a:t>
                      </a:r>
                      <a:r>
                        <a:rPr sz="700" dirty="0">
                          <a:latin typeface="Calibri"/>
                          <a:cs typeface="Calibri"/>
                        </a:rPr>
                        <a:t>Topu,</a:t>
                      </a:r>
                      <a:r>
                        <a:rPr sz="700" spc="-20" dirty="0">
                          <a:latin typeface="Calibri"/>
                          <a:cs typeface="Calibri"/>
                        </a:rPr>
                        <a:t> </a:t>
                      </a:r>
                      <a:r>
                        <a:rPr sz="700" spc="-10" dirty="0">
                          <a:latin typeface="Calibri"/>
                          <a:cs typeface="Calibri"/>
                        </a:rPr>
                        <a:t>Basınçsız</a:t>
                      </a:r>
                      <a:r>
                        <a:rPr sz="700" spc="-20" dirty="0">
                          <a:latin typeface="Calibri"/>
                          <a:cs typeface="Calibri"/>
                        </a:rPr>
                        <a:t> </a:t>
                      </a:r>
                      <a:r>
                        <a:rPr sz="700" dirty="0">
                          <a:latin typeface="Calibri"/>
                          <a:cs typeface="Calibri"/>
                        </a:rPr>
                        <a:t>Aerosol</a:t>
                      </a:r>
                      <a:r>
                        <a:rPr sz="700" spc="-25" dirty="0">
                          <a:latin typeface="Calibri"/>
                          <a:cs typeface="Calibri"/>
                        </a:rPr>
                        <a:t> </a:t>
                      </a:r>
                      <a:r>
                        <a:rPr sz="700" dirty="0">
                          <a:latin typeface="Calibri"/>
                          <a:cs typeface="Calibri"/>
                        </a:rPr>
                        <a:t>Yangın</a:t>
                      </a:r>
                      <a:r>
                        <a:rPr sz="700" spc="-25" dirty="0">
                          <a:latin typeface="Calibri"/>
                          <a:cs typeface="Calibri"/>
                        </a:rPr>
                        <a:t> </a:t>
                      </a:r>
                      <a:r>
                        <a:rPr sz="700" spc="-10" dirty="0">
                          <a:latin typeface="Calibri"/>
                          <a:cs typeface="Calibri"/>
                        </a:rPr>
                        <a:t>Söndürme</a:t>
                      </a:r>
                      <a:r>
                        <a:rPr sz="700" spc="500" dirty="0">
                          <a:latin typeface="Calibri"/>
                          <a:cs typeface="Calibri"/>
                        </a:rPr>
                        <a:t> </a:t>
                      </a:r>
                      <a:r>
                        <a:rPr sz="700" spc="-10" dirty="0">
                          <a:latin typeface="Calibri"/>
                          <a:cs typeface="Calibri"/>
                        </a:rPr>
                        <a:t>Cihazı)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Korelasyona</a:t>
                      </a:r>
                      <a:r>
                        <a:rPr sz="700" spc="10" dirty="0">
                          <a:latin typeface="Calibri"/>
                          <a:cs typeface="Calibri"/>
                        </a:rPr>
                        <a:t> </a:t>
                      </a:r>
                      <a:r>
                        <a:rPr sz="700" dirty="0">
                          <a:latin typeface="Calibri"/>
                          <a:cs typeface="Calibri"/>
                        </a:rPr>
                        <a:t>Uğramış</a:t>
                      </a:r>
                      <a:r>
                        <a:rPr sz="700" spc="5" dirty="0">
                          <a:latin typeface="Calibri"/>
                          <a:cs typeface="Calibri"/>
                        </a:rPr>
                        <a:t>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374289">
                <a:tc>
                  <a:txBody>
                    <a:bodyPr/>
                    <a:lstStyle/>
                    <a:p>
                      <a:pPr algn="ctr">
                        <a:lnSpc>
                          <a:spcPts val="950"/>
                        </a:lnSpc>
                      </a:pPr>
                      <a:r>
                        <a:rPr sz="700" spc="-25" dirty="0">
                          <a:latin typeface="Calibri"/>
                          <a:cs typeface="Calibri"/>
                        </a:rPr>
                        <a:t>74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8424.10.00.00.19</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71120">
                        <a:lnSpc>
                          <a:spcPts val="950"/>
                        </a:lnSpc>
                      </a:pPr>
                      <a:r>
                        <a:rPr sz="700" spc="-10" dirty="0">
                          <a:latin typeface="Calibri"/>
                          <a:cs typeface="Calibri"/>
                        </a:rPr>
                        <a:t>Basınçlı </a:t>
                      </a:r>
                      <a:r>
                        <a:rPr sz="700" dirty="0">
                          <a:latin typeface="Calibri"/>
                          <a:cs typeface="Calibri"/>
                        </a:rPr>
                        <a:t>Ekipmanlar,</a:t>
                      </a:r>
                      <a:r>
                        <a:rPr sz="700" spc="-5" dirty="0">
                          <a:latin typeface="Calibri"/>
                          <a:cs typeface="Calibri"/>
                        </a:rPr>
                        <a:t> </a:t>
                      </a:r>
                      <a:r>
                        <a:rPr sz="700" dirty="0">
                          <a:latin typeface="Calibri"/>
                          <a:cs typeface="Calibri"/>
                        </a:rPr>
                        <a:t>Basit</a:t>
                      </a:r>
                      <a:r>
                        <a:rPr sz="700" spc="-5" dirty="0">
                          <a:latin typeface="Calibri"/>
                          <a:cs typeface="Calibri"/>
                        </a:rPr>
                        <a:t> </a:t>
                      </a:r>
                      <a:r>
                        <a:rPr sz="700" spc="-10" dirty="0">
                          <a:latin typeface="Calibri"/>
                          <a:cs typeface="Calibri"/>
                        </a:rPr>
                        <a:t>Basınçlı</a:t>
                      </a:r>
                      <a:r>
                        <a:rPr sz="700" dirty="0">
                          <a:latin typeface="Calibri"/>
                          <a:cs typeface="Calibri"/>
                        </a:rPr>
                        <a:t> Kaplar,</a:t>
                      </a:r>
                      <a:r>
                        <a:rPr sz="700" spc="-5" dirty="0">
                          <a:latin typeface="Calibri"/>
                          <a:cs typeface="Calibri"/>
                        </a:rPr>
                        <a:t> </a:t>
                      </a:r>
                      <a:r>
                        <a:rPr sz="700" spc="-10" dirty="0">
                          <a:latin typeface="Calibri"/>
                          <a:cs typeface="Calibri"/>
                        </a:rPr>
                        <a:t>Piroteknik</a:t>
                      </a:r>
                      <a:r>
                        <a:rPr sz="700" spc="-5" dirty="0">
                          <a:latin typeface="Calibri"/>
                          <a:cs typeface="Calibri"/>
                        </a:rPr>
                        <a:t> </a:t>
                      </a:r>
                      <a:r>
                        <a:rPr sz="700" spc="-10" dirty="0">
                          <a:latin typeface="Calibri"/>
                          <a:cs typeface="Calibri"/>
                        </a:rPr>
                        <a:t>Maddeler</a:t>
                      </a:r>
                      <a:endParaRPr sz="700">
                        <a:latin typeface="Calibri"/>
                        <a:cs typeface="Calibri"/>
                      </a:endParaRPr>
                    </a:p>
                    <a:p>
                      <a:pPr marL="1211580" marR="96520" indent="-1109980">
                        <a:lnSpc>
                          <a:spcPct val="110000"/>
                        </a:lnSpc>
                      </a:pPr>
                      <a:r>
                        <a:rPr sz="700" dirty="0">
                          <a:latin typeface="Calibri"/>
                          <a:cs typeface="Calibri"/>
                        </a:rPr>
                        <a:t>(Yangın</a:t>
                      </a:r>
                      <a:r>
                        <a:rPr sz="700" spc="-30" dirty="0">
                          <a:latin typeface="Calibri"/>
                          <a:cs typeface="Calibri"/>
                        </a:rPr>
                        <a:t> </a:t>
                      </a:r>
                      <a:r>
                        <a:rPr sz="700" dirty="0">
                          <a:latin typeface="Calibri"/>
                          <a:cs typeface="Calibri"/>
                        </a:rPr>
                        <a:t>Söndürme</a:t>
                      </a:r>
                      <a:r>
                        <a:rPr sz="700" spc="-25" dirty="0">
                          <a:latin typeface="Calibri"/>
                          <a:cs typeface="Calibri"/>
                        </a:rPr>
                        <a:t> </a:t>
                      </a:r>
                      <a:r>
                        <a:rPr sz="700" dirty="0">
                          <a:latin typeface="Calibri"/>
                          <a:cs typeface="Calibri"/>
                        </a:rPr>
                        <a:t>Topu,</a:t>
                      </a:r>
                      <a:r>
                        <a:rPr sz="700" spc="-20" dirty="0">
                          <a:latin typeface="Calibri"/>
                          <a:cs typeface="Calibri"/>
                        </a:rPr>
                        <a:t> </a:t>
                      </a:r>
                      <a:r>
                        <a:rPr sz="700" spc="-10" dirty="0">
                          <a:latin typeface="Calibri"/>
                          <a:cs typeface="Calibri"/>
                        </a:rPr>
                        <a:t>Basınçsız</a:t>
                      </a:r>
                      <a:r>
                        <a:rPr sz="700" spc="-20" dirty="0">
                          <a:latin typeface="Calibri"/>
                          <a:cs typeface="Calibri"/>
                        </a:rPr>
                        <a:t> </a:t>
                      </a:r>
                      <a:r>
                        <a:rPr sz="700" dirty="0">
                          <a:latin typeface="Calibri"/>
                          <a:cs typeface="Calibri"/>
                        </a:rPr>
                        <a:t>Aerosol</a:t>
                      </a:r>
                      <a:r>
                        <a:rPr sz="700" spc="-25" dirty="0">
                          <a:latin typeface="Calibri"/>
                          <a:cs typeface="Calibri"/>
                        </a:rPr>
                        <a:t> </a:t>
                      </a:r>
                      <a:r>
                        <a:rPr sz="700" dirty="0">
                          <a:latin typeface="Calibri"/>
                          <a:cs typeface="Calibri"/>
                        </a:rPr>
                        <a:t>Yangın</a:t>
                      </a:r>
                      <a:r>
                        <a:rPr sz="700" spc="-25" dirty="0">
                          <a:latin typeface="Calibri"/>
                          <a:cs typeface="Calibri"/>
                        </a:rPr>
                        <a:t> </a:t>
                      </a:r>
                      <a:r>
                        <a:rPr sz="700" spc="-10" dirty="0">
                          <a:latin typeface="Calibri"/>
                          <a:cs typeface="Calibri"/>
                        </a:rPr>
                        <a:t>Söndürme</a:t>
                      </a:r>
                      <a:r>
                        <a:rPr sz="700" spc="500" dirty="0">
                          <a:latin typeface="Calibri"/>
                          <a:cs typeface="Calibri"/>
                        </a:rPr>
                        <a:t> </a:t>
                      </a:r>
                      <a:r>
                        <a:rPr sz="700" spc="-10" dirty="0">
                          <a:latin typeface="Calibri"/>
                          <a:cs typeface="Calibri"/>
                        </a:rPr>
                        <a:t>Cihazı)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Korelasyona</a:t>
                      </a:r>
                      <a:r>
                        <a:rPr sz="700" spc="10" dirty="0">
                          <a:latin typeface="Calibri"/>
                          <a:cs typeface="Calibri"/>
                        </a:rPr>
                        <a:t> </a:t>
                      </a:r>
                      <a:r>
                        <a:rPr sz="700" dirty="0">
                          <a:latin typeface="Calibri"/>
                          <a:cs typeface="Calibri"/>
                        </a:rPr>
                        <a:t>Uğramış</a:t>
                      </a:r>
                      <a:r>
                        <a:rPr sz="700" spc="5" dirty="0">
                          <a:latin typeface="Calibri"/>
                          <a:cs typeface="Calibri"/>
                        </a:rPr>
                        <a:t>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18166">
                <a:tc>
                  <a:txBody>
                    <a:bodyPr/>
                    <a:lstStyle/>
                    <a:p>
                      <a:pPr algn="ctr">
                        <a:lnSpc>
                          <a:spcPts val="919"/>
                        </a:lnSpc>
                      </a:pPr>
                      <a:r>
                        <a:rPr sz="700" spc="-25" dirty="0">
                          <a:latin typeface="Calibri"/>
                          <a:cs typeface="Calibri"/>
                        </a:rPr>
                        <a:t>94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8501.33.90.31.00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dirty="0">
                          <a:latin typeface="Calibri"/>
                          <a:cs typeface="Calibri"/>
                        </a:rPr>
                        <a:t>Motorlar</a:t>
                      </a:r>
                      <a:r>
                        <a:rPr sz="700" spc="5" dirty="0">
                          <a:latin typeface="Calibri"/>
                          <a:cs typeface="Calibri"/>
                        </a:rPr>
                        <a:t> </a:t>
                      </a:r>
                      <a:r>
                        <a:rPr sz="700" dirty="0">
                          <a:latin typeface="Calibri"/>
                          <a:cs typeface="Calibri"/>
                        </a:rPr>
                        <a:t>(motorlu</a:t>
                      </a:r>
                      <a:r>
                        <a:rPr sz="700" spc="5" dirty="0">
                          <a:latin typeface="Calibri"/>
                          <a:cs typeface="Calibri"/>
                        </a:rPr>
                        <a:t> </a:t>
                      </a:r>
                      <a:r>
                        <a:rPr sz="70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dirty="0">
                          <a:latin typeface="Calibri"/>
                          <a:cs typeface="Calibri"/>
                        </a:rPr>
                        <a:t>LVD,</a:t>
                      </a:r>
                      <a:r>
                        <a:rPr sz="700" spc="5" dirty="0">
                          <a:latin typeface="Calibri"/>
                          <a:cs typeface="Calibri"/>
                        </a:rPr>
                        <a:t> </a:t>
                      </a:r>
                      <a:r>
                        <a:rPr sz="700" dirty="0">
                          <a:latin typeface="Calibri"/>
                          <a:cs typeface="Calibri"/>
                        </a:rPr>
                        <a:t>EMC</a:t>
                      </a:r>
                      <a:r>
                        <a:rPr sz="700" spc="5" dirty="0">
                          <a:latin typeface="Calibri"/>
                          <a:cs typeface="Calibri"/>
                        </a:rPr>
                        <a:t> </a:t>
                      </a:r>
                      <a:r>
                        <a:rPr sz="700" dirty="0">
                          <a:latin typeface="Calibri"/>
                          <a:cs typeface="Calibri"/>
                        </a:rPr>
                        <a:t>(Asenkron </a:t>
                      </a:r>
                      <a:r>
                        <a:rPr sz="700" spc="-10" dirty="0">
                          <a:latin typeface="Calibri"/>
                          <a:cs typeface="Calibri"/>
                        </a:rPr>
                        <a:t>“İndüksiyon”</a:t>
                      </a:r>
                      <a:r>
                        <a:rPr sz="700" spc="5" dirty="0">
                          <a:latin typeface="Calibri"/>
                          <a:cs typeface="Calibri"/>
                        </a:rPr>
                        <a:t> </a:t>
                      </a:r>
                      <a:r>
                        <a:rPr sz="700" spc="-10" dirty="0">
                          <a:latin typeface="Calibri"/>
                          <a:cs typeface="Calibri"/>
                        </a:rPr>
                        <a:t>Motorları</a:t>
                      </a:r>
                      <a:r>
                        <a:rPr sz="70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Korelasyona</a:t>
                      </a:r>
                      <a:r>
                        <a:rPr sz="700" spc="10" dirty="0">
                          <a:latin typeface="Calibri"/>
                          <a:cs typeface="Calibri"/>
                        </a:rPr>
                        <a:t> </a:t>
                      </a:r>
                      <a:r>
                        <a:rPr sz="700" dirty="0">
                          <a:latin typeface="Calibri"/>
                          <a:cs typeface="Calibri"/>
                        </a:rPr>
                        <a:t>Uğramış</a:t>
                      </a:r>
                      <a:r>
                        <a:rPr sz="700" spc="5" dirty="0">
                          <a:latin typeface="Calibri"/>
                          <a:cs typeface="Calibri"/>
                        </a:rPr>
                        <a:t>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32839">
                <a:tc>
                  <a:txBody>
                    <a:bodyPr/>
                    <a:lstStyle/>
                    <a:p>
                      <a:pPr algn="ctr">
                        <a:lnSpc>
                          <a:spcPts val="940"/>
                        </a:lnSpc>
                      </a:pPr>
                      <a:r>
                        <a:rPr sz="700" spc="-25" dirty="0">
                          <a:latin typeface="Calibri"/>
                          <a:cs typeface="Calibri"/>
                        </a:rPr>
                        <a:t>95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8501.33.90.41.00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dirty="0">
                          <a:latin typeface="Calibri"/>
                          <a:cs typeface="Calibri"/>
                        </a:rPr>
                        <a:t>Çıkış</a:t>
                      </a:r>
                      <a:r>
                        <a:rPr sz="700" spc="-20" dirty="0">
                          <a:latin typeface="Calibri"/>
                          <a:cs typeface="Calibri"/>
                        </a:rPr>
                        <a:t> </a:t>
                      </a:r>
                      <a:r>
                        <a:rPr sz="700" dirty="0">
                          <a:latin typeface="Calibri"/>
                          <a:cs typeface="Calibri"/>
                        </a:rPr>
                        <a:t>gücü</a:t>
                      </a:r>
                      <a:r>
                        <a:rPr sz="700" spc="-20" dirty="0">
                          <a:latin typeface="Calibri"/>
                          <a:cs typeface="Calibri"/>
                        </a:rPr>
                        <a:t> </a:t>
                      </a:r>
                      <a:r>
                        <a:rPr sz="700" dirty="0">
                          <a:latin typeface="Calibri"/>
                          <a:cs typeface="Calibri"/>
                        </a:rPr>
                        <a:t>75</a:t>
                      </a:r>
                      <a:r>
                        <a:rPr sz="700" spc="-10" dirty="0">
                          <a:latin typeface="Calibri"/>
                          <a:cs typeface="Calibri"/>
                        </a:rPr>
                        <a:t> </a:t>
                      </a:r>
                      <a:r>
                        <a:rPr sz="700" dirty="0">
                          <a:latin typeface="Calibri"/>
                          <a:cs typeface="Calibri"/>
                        </a:rPr>
                        <a:t>kW’ı</a:t>
                      </a:r>
                      <a:r>
                        <a:rPr sz="700" spc="-20" dirty="0">
                          <a:latin typeface="Calibri"/>
                          <a:cs typeface="Calibri"/>
                        </a:rPr>
                        <a:t> </a:t>
                      </a:r>
                      <a:r>
                        <a:rPr sz="700" dirty="0">
                          <a:latin typeface="Calibri"/>
                          <a:cs typeface="Calibri"/>
                        </a:rPr>
                        <a:t>geçen</a:t>
                      </a:r>
                      <a:r>
                        <a:rPr sz="700" spc="-15" dirty="0">
                          <a:latin typeface="Calibri"/>
                          <a:cs typeface="Calibri"/>
                        </a:rPr>
                        <a:t> </a:t>
                      </a:r>
                      <a:r>
                        <a:rPr sz="700" dirty="0">
                          <a:latin typeface="Calibri"/>
                          <a:cs typeface="Calibri"/>
                        </a:rPr>
                        <a:t>fakat</a:t>
                      </a:r>
                      <a:r>
                        <a:rPr sz="700" spc="-25" dirty="0">
                          <a:latin typeface="Calibri"/>
                          <a:cs typeface="Calibri"/>
                        </a:rPr>
                        <a:t> </a:t>
                      </a:r>
                      <a:r>
                        <a:rPr sz="700" dirty="0">
                          <a:latin typeface="Calibri"/>
                          <a:cs typeface="Calibri"/>
                        </a:rPr>
                        <a:t>100</a:t>
                      </a:r>
                      <a:r>
                        <a:rPr sz="700" spc="-10" dirty="0">
                          <a:latin typeface="Calibri"/>
                          <a:cs typeface="Calibri"/>
                        </a:rPr>
                        <a:t> </a:t>
                      </a:r>
                      <a:r>
                        <a:rPr sz="700" dirty="0">
                          <a:latin typeface="Calibri"/>
                          <a:cs typeface="Calibri"/>
                        </a:rPr>
                        <a:t>kW’dan</a:t>
                      </a:r>
                      <a:r>
                        <a:rPr sz="700" spc="-20" dirty="0">
                          <a:latin typeface="Calibri"/>
                          <a:cs typeface="Calibri"/>
                        </a:rPr>
                        <a:t> </a:t>
                      </a:r>
                      <a:r>
                        <a:rPr sz="700" dirty="0">
                          <a:latin typeface="Calibri"/>
                          <a:cs typeface="Calibri"/>
                        </a:rPr>
                        <a:t>az</a:t>
                      </a:r>
                      <a:r>
                        <a:rPr sz="700" spc="-5" dirty="0">
                          <a:latin typeface="Calibri"/>
                          <a:cs typeface="Calibri"/>
                        </a:rPr>
                        <a:t> </a:t>
                      </a:r>
                      <a:r>
                        <a:rPr sz="700" spc="-10" dirty="0">
                          <a:latin typeface="Calibri"/>
                          <a:cs typeface="Calibri"/>
                        </a:rPr>
                        <a:t>olanlar</a:t>
                      </a:r>
                      <a:r>
                        <a:rPr sz="700" spc="-20" dirty="0">
                          <a:latin typeface="Calibri"/>
                          <a:cs typeface="Calibri"/>
                        </a:rPr>
                        <a:t> </a:t>
                      </a:r>
                      <a:r>
                        <a:rPr sz="700" dirty="0">
                          <a:latin typeface="Calibri"/>
                          <a:cs typeface="Calibri"/>
                        </a:rPr>
                        <a:t>(motorlu</a:t>
                      </a:r>
                      <a:r>
                        <a:rPr sz="700" spc="-15" dirty="0">
                          <a:latin typeface="Calibri"/>
                          <a:cs typeface="Calibri"/>
                        </a:rPr>
                        <a:t> </a:t>
                      </a:r>
                      <a:r>
                        <a:rPr sz="700" spc="-20" dirty="0">
                          <a:latin typeface="Calibri"/>
                          <a:cs typeface="Calibri"/>
                        </a:rPr>
                        <a:t>kara</a:t>
                      </a:r>
                      <a:endParaRPr sz="700" dirty="0">
                        <a:latin typeface="Calibri"/>
                        <a:cs typeface="Calibri"/>
                      </a:endParaRPr>
                    </a:p>
                    <a:p>
                      <a:pPr algn="ctr">
                        <a:lnSpc>
                          <a:spcPts val="940"/>
                        </a:lnSpc>
                        <a:spcBef>
                          <a:spcPts val="20"/>
                        </a:spcBef>
                      </a:pPr>
                      <a:r>
                        <a:rPr sz="700" spc="-10" dirty="0">
                          <a:latin typeface="Calibri"/>
                          <a:cs typeface="Calibri"/>
                        </a:rPr>
                        <a:t>taşıtlarında</a:t>
                      </a:r>
                      <a:r>
                        <a:rPr sz="700" spc="45" dirty="0">
                          <a:latin typeface="Calibri"/>
                          <a:cs typeface="Calibri"/>
                        </a:rPr>
                        <a:t> </a:t>
                      </a:r>
                      <a:r>
                        <a:rPr sz="700" spc="-10" dirty="0">
                          <a:latin typeface="Calibri"/>
                          <a:cs typeface="Calibri"/>
                        </a:rPr>
                        <a:t>kullanılanlar</a:t>
                      </a:r>
                      <a:r>
                        <a:rPr sz="700" spc="45" dirty="0">
                          <a:latin typeface="Calibri"/>
                          <a:cs typeface="Calibri"/>
                        </a:rPr>
                        <a:t> </a:t>
                      </a:r>
                      <a:r>
                        <a:rPr sz="700" spc="-10" dirty="0">
                          <a:latin typeface="Calibri"/>
                          <a:cs typeface="Calibri"/>
                        </a:rPr>
                        <a:t>hariç)</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dirty="0">
                          <a:latin typeface="Calibri"/>
                          <a:cs typeface="Calibri"/>
                        </a:rPr>
                        <a:t>LVD,</a:t>
                      </a:r>
                      <a:r>
                        <a:rPr sz="700" spc="5" dirty="0">
                          <a:latin typeface="Calibri"/>
                          <a:cs typeface="Calibri"/>
                        </a:rPr>
                        <a:t> </a:t>
                      </a:r>
                      <a:r>
                        <a:rPr sz="700" dirty="0">
                          <a:latin typeface="Calibri"/>
                          <a:cs typeface="Calibri"/>
                        </a:rPr>
                        <a:t>EMC</a:t>
                      </a:r>
                      <a:r>
                        <a:rPr sz="700" spc="5" dirty="0">
                          <a:latin typeface="Calibri"/>
                          <a:cs typeface="Calibri"/>
                        </a:rPr>
                        <a:t> </a:t>
                      </a:r>
                      <a:r>
                        <a:rPr sz="700" dirty="0">
                          <a:latin typeface="Calibri"/>
                          <a:cs typeface="Calibri"/>
                        </a:rPr>
                        <a:t>(Asenkron </a:t>
                      </a:r>
                      <a:r>
                        <a:rPr sz="700" spc="-10" dirty="0">
                          <a:latin typeface="Calibri"/>
                          <a:cs typeface="Calibri"/>
                        </a:rPr>
                        <a:t>“İndüksiyon”</a:t>
                      </a:r>
                      <a:r>
                        <a:rPr sz="700" spc="5" dirty="0">
                          <a:latin typeface="Calibri"/>
                          <a:cs typeface="Calibri"/>
                        </a:rPr>
                        <a:t> </a:t>
                      </a:r>
                      <a:r>
                        <a:rPr sz="700" spc="-10" dirty="0">
                          <a:latin typeface="Calibri"/>
                          <a:cs typeface="Calibri"/>
                        </a:rPr>
                        <a:t>Motorları</a:t>
                      </a:r>
                      <a:r>
                        <a:rPr sz="700" dirty="0">
                          <a:latin typeface="Calibri"/>
                          <a:cs typeface="Calibri"/>
                        </a:rPr>
                        <a:t> </a:t>
                      </a:r>
                      <a:r>
                        <a:rPr sz="700" spc="-10" dirty="0">
                          <a:latin typeface="Calibri"/>
                          <a:cs typeface="Calibri"/>
                        </a:rPr>
                        <a:t>Hariç)</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Korelasyona</a:t>
                      </a:r>
                      <a:r>
                        <a:rPr sz="700" spc="10" dirty="0">
                          <a:latin typeface="Calibri"/>
                          <a:cs typeface="Calibri"/>
                        </a:rPr>
                        <a:t> </a:t>
                      </a:r>
                      <a:r>
                        <a:rPr sz="700" dirty="0">
                          <a:latin typeface="Calibri"/>
                          <a:cs typeface="Calibri"/>
                        </a:rPr>
                        <a:t>Uğramış</a:t>
                      </a:r>
                      <a:r>
                        <a:rPr sz="700" spc="5" dirty="0">
                          <a:latin typeface="Calibri"/>
                          <a:cs typeface="Calibri"/>
                        </a:rPr>
                        <a:t>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19913">
                <a:tc>
                  <a:txBody>
                    <a:bodyPr/>
                    <a:lstStyle/>
                    <a:p>
                      <a:pPr algn="ctr">
                        <a:lnSpc>
                          <a:spcPts val="930"/>
                        </a:lnSpc>
                      </a:pPr>
                      <a:r>
                        <a:rPr sz="700" spc="-25" dirty="0">
                          <a:latin typeface="Calibri"/>
                          <a:cs typeface="Calibri"/>
                        </a:rPr>
                        <a:t>96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8501.33.90.42.00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dirty="0">
                          <a:latin typeface="Calibri"/>
                          <a:cs typeface="Calibri"/>
                        </a:rPr>
                        <a:t>Çıkış</a:t>
                      </a:r>
                      <a:r>
                        <a:rPr sz="700" spc="-5" dirty="0">
                          <a:latin typeface="Calibri"/>
                          <a:cs typeface="Calibri"/>
                        </a:rPr>
                        <a:t> </a:t>
                      </a:r>
                      <a:r>
                        <a:rPr sz="700" dirty="0">
                          <a:latin typeface="Calibri"/>
                          <a:cs typeface="Calibri"/>
                        </a:rPr>
                        <a:t>gücü</a:t>
                      </a:r>
                      <a:r>
                        <a:rPr sz="700" spc="-5" dirty="0">
                          <a:latin typeface="Calibri"/>
                          <a:cs typeface="Calibri"/>
                        </a:rPr>
                        <a:t> </a:t>
                      </a:r>
                      <a:r>
                        <a:rPr sz="700" dirty="0">
                          <a:latin typeface="Calibri"/>
                          <a:cs typeface="Calibri"/>
                        </a:rPr>
                        <a:t>100</a:t>
                      </a:r>
                      <a:r>
                        <a:rPr sz="700" spc="5" dirty="0">
                          <a:latin typeface="Calibri"/>
                          <a:cs typeface="Calibri"/>
                        </a:rPr>
                        <a:t> </a:t>
                      </a:r>
                      <a:r>
                        <a:rPr sz="700" dirty="0">
                          <a:latin typeface="Calibri"/>
                          <a:cs typeface="Calibri"/>
                        </a:rPr>
                        <a:t>kW</a:t>
                      </a:r>
                      <a:r>
                        <a:rPr sz="700" spc="5" dirty="0">
                          <a:latin typeface="Calibri"/>
                          <a:cs typeface="Calibri"/>
                        </a:rPr>
                        <a:t> </a:t>
                      </a:r>
                      <a:r>
                        <a:rPr sz="700" spc="-10" dirty="0">
                          <a:latin typeface="Calibri"/>
                          <a:cs typeface="Calibri"/>
                        </a:rPr>
                        <a:t>olanlar</a:t>
                      </a:r>
                      <a:r>
                        <a:rPr sz="700" spc="-5" dirty="0">
                          <a:latin typeface="Calibri"/>
                          <a:cs typeface="Calibri"/>
                        </a:rPr>
                        <a:t> </a:t>
                      </a:r>
                      <a:r>
                        <a:rPr sz="700" dirty="0">
                          <a:latin typeface="Calibri"/>
                          <a:cs typeface="Calibri"/>
                        </a:rPr>
                        <a:t>(motorlu</a:t>
                      </a:r>
                      <a:r>
                        <a:rPr sz="700" spc="10" dirty="0">
                          <a:latin typeface="Calibri"/>
                          <a:cs typeface="Calibri"/>
                        </a:rPr>
                        <a:t> </a:t>
                      </a:r>
                      <a:r>
                        <a:rPr sz="700" dirty="0">
                          <a:latin typeface="Calibri"/>
                          <a:cs typeface="Calibri"/>
                        </a:rPr>
                        <a:t>kara</a:t>
                      </a:r>
                      <a:r>
                        <a:rPr sz="700" spc="-5" dirty="0">
                          <a:latin typeface="Calibri"/>
                          <a:cs typeface="Calibri"/>
                        </a:rPr>
                        <a:t> </a:t>
                      </a:r>
                      <a:r>
                        <a:rPr sz="700" spc="-10" dirty="0">
                          <a:latin typeface="Calibri"/>
                          <a:cs typeface="Calibri"/>
                        </a:rPr>
                        <a:t>taşıtlarında</a:t>
                      </a:r>
                      <a:r>
                        <a:rPr sz="700" spc="-5" dirty="0">
                          <a:latin typeface="Calibri"/>
                          <a:cs typeface="Calibri"/>
                        </a:rPr>
                        <a:t> </a:t>
                      </a:r>
                      <a:r>
                        <a:rPr sz="700" spc="-10" dirty="0">
                          <a:latin typeface="Calibri"/>
                          <a:cs typeface="Calibri"/>
                        </a:rPr>
                        <a:t>kullanılanlar</a:t>
                      </a:r>
                      <a:r>
                        <a:rPr sz="70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dirty="0">
                          <a:latin typeface="Calibri"/>
                          <a:cs typeface="Calibri"/>
                        </a:rPr>
                        <a:t>LVD,</a:t>
                      </a:r>
                      <a:r>
                        <a:rPr sz="700" spc="5" dirty="0">
                          <a:latin typeface="Calibri"/>
                          <a:cs typeface="Calibri"/>
                        </a:rPr>
                        <a:t> </a:t>
                      </a:r>
                      <a:r>
                        <a:rPr sz="700" dirty="0">
                          <a:latin typeface="Calibri"/>
                          <a:cs typeface="Calibri"/>
                        </a:rPr>
                        <a:t>EMC</a:t>
                      </a:r>
                      <a:r>
                        <a:rPr sz="700" spc="5" dirty="0">
                          <a:latin typeface="Calibri"/>
                          <a:cs typeface="Calibri"/>
                        </a:rPr>
                        <a:t> </a:t>
                      </a:r>
                      <a:r>
                        <a:rPr sz="700" dirty="0">
                          <a:latin typeface="Calibri"/>
                          <a:cs typeface="Calibri"/>
                        </a:rPr>
                        <a:t>(Asenkron </a:t>
                      </a:r>
                      <a:r>
                        <a:rPr sz="700" spc="-10" dirty="0">
                          <a:latin typeface="Calibri"/>
                          <a:cs typeface="Calibri"/>
                        </a:rPr>
                        <a:t>“İndüksiyon”</a:t>
                      </a:r>
                      <a:r>
                        <a:rPr sz="700" spc="5" dirty="0">
                          <a:latin typeface="Calibri"/>
                          <a:cs typeface="Calibri"/>
                        </a:rPr>
                        <a:t> </a:t>
                      </a:r>
                      <a:r>
                        <a:rPr sz="700" spc="-10" dirty="0">
                          <a:latin typeface="Calibri"/>
                          <a:cs typeface="Calibri"/>
                        </a:rPr>
                        <a:t>Motorları</a:t>
                      </a:r>
                      <a:r>
                        <a:rPr sz="70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Korelasyona</a:t>
                      </a:r>
                      <a:r>
                        <a:rPr sz="700" spc="10" dirty="0">
                          <a:latin typeface="Calibri"/>
                          <a:cs typeface="Calibri"/>
                        </a:rPr>
                        <a:t> </a:t>
                      </a:r>
                      <a:r>
                        <a:rPr sz="700" dirty="0">
                          <a:latin typeface="Calibri"/>
                          <a:cs typeface="Calibri"/>
                        </a:rPr>
                        <a:t>Uğramış</a:t>
                      </a:r>
                      <a:r>
                        <a:rPr sz="700" spc="5" dirty="0">
                          <a:latin typeface="Calibri"/>
                          <a:cs typeface="Calibri"/>
                        </a:rPr>
                        <a:t>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18747">
                <a:tc>
                  <a:txBody>
                    <a:bodyPr/>
                    <a:lstStyle/>
                    <a:p>
                      <a:pPr algn="ctr">
                        <a:lnSpc>
                          <a:spcPts val="919"/>
                        </a:lnSpc>
                      </a:pPr>
                      <a:r>
                        <a:rPr sz="700" spc="-25" dirty="0">
                          <a:latin typeface="Calibri"/>
                          <a:cs typeface="Calibri"/>
                        </a:rPr>
                        <a:t>97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8501.33.90.43.00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dirty="0">
                          <a:latin typeface="Calibri"/>
                          <a:cs typeface="Calibri"/>
                        </a:rPr>
                        <a:t>Çıkış</a:t>
                      </a:r>
                      <a:r>
                        <a:rPr sz="700" spc="-15" dirty="0">
                          <a:latin typeface="Calibri"/>
                          <a:cs typeface="Calibri"/>
                        </a:rPr>
                        <a:t> </a:t>
                      </a:r>
                      <a:r>
                        <a:rPr sz="700" dirty="0">
                          <a:latin typeface="Calibri"/>
                          <a:cs typeface="Calibri"/>
                        </a:rPr>
                        <a:t>gücü</a:t>
                      </a:r>
                      <a:r>
                        <a:rPr sz="700" spc="-10" dirty="0">
                          <a:latin typeface="Calibri"/>
                          <a:cs typeface="Calibri"/>
                        </a:rPr>
                        <a:t> </a:t>
                      </a:r>
                      <a:r>
                        <a:rPr sz="700" dirty="0">
                          <a:latin typeface="Calibri"/>
                          <a:cs typeface="Calibri"/>
                        </a:rPr>
                        <a:t>100</a:t>
                      </a:r>
                      <a:r>
                        <a:rPr sz="700" spc="-5" dirty="0">
                          <a:latin typeface="Calibri"/>
                          <a:cs typeface="Calibri"/>
                        </a:rPr>
                        <a:t> </a:t>
                      </a:r>
                      <a:r>
                        <a:rPr sz="700" dirty="0">
                          <a:latin typeface="Calibri"/>
                          <a:cs typeface="Calibri"/>
                        </a:rPr>
                        <a:t>kW’ı</a:t>
                      </a:r>
                      <a:r>
                        <a:rPr sz="700" spc="-10" dirty="0">
                          <a:latin typeface="Calibri"/>
                          <a:cs typeface="Calibri"/>
                        </a:rPr>
                        <a:t> </a:t>
                      </a:r>
                      <a:r>
                        <a:rPr sz="700" dirty="0">
                          <a:latin typeface="Calibri"/>
                          <a:cs typeface="Calibri"/>
                        </a:rPr>
                        <a:t>geçenler</a:t>
                      </a:r>
                      <a:r>
                        <a:rPr sz="700" spc="-10" dirty="0">
                          <a:latin typeface="Calibri"/>
                          <a:cs typeface="Calibri"/>
                        </a:rPr>
                        <a:t> </a:t>
                      </a:r>
                      <a:r>
                        <a:rPr sz="700" dirty="0">
                          <a:latin typeface="Calibri"/>
                          <a:cs typeface="Calibri"/>
                        </a:rPr>
                        <a:t>(motorlu</a:t>
                      </a:r>
                      <a:r>
                        <a:rPr sz="700" spc="-5" dirty="0">
                          <a:latin typeface="Calibri"/>
                          <a:cs typeface="Calibri"/>
                        </a:rPr>
                        <a:t> </a:t>
                      </a:r>
                      <a:r>
                        <a:rPr sz="700" dirty="0">
                          <a:latin typeface="Calibri"/>
                          <a:cs typeface="Calibri"/>
                        </a:rPr>
                        <a:t>kara</a:t>
                      </a:r>
                      <a:r>
                        <a:rPr sz="700" spc="-10" dirty="0">
                          <a:latin typeface="Calibri"/>
                          <a:cs typeface="Calibri"/>
                        </a:rPr>
                        <a:t> taşıtlarında</a:t>
                      </a:r>
                      <a:r>
                        <a:rPr sz="700" dirty="0">
                          <a:latin typeface="Calibri"/>
                          <a:cs typeface="Calibri"/>
                        </a:rPr>
                        <a:t> </a:t>
                      </a:r>
                      <a:r>
                        <a:rPr sz="700" spc="-10" dirty="0">
                          <a:latin typeface="Calibri"/>
                          <a:cs typeface="Calibri"/>
                        </a:rPr>
                        <a:t>kullanılanlar 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dirty="0">
                          <a:latin typeface="Calibri"/>
                          <a:cs typeface="Calibri"/>
                        </a:rPr>
                        <a:t>LVD,</a:t>
                      </a:r>
                      <a:r>
                        <a:rPr sz="700" spc="5" dirty="0">
                          <a:latin typeface="Calibri"/>
                          <a:cs typeface="Calibri"/>
                        </a:rPr>
                        <a:t> </a:t>
                      </a:r>
                      <a:r>
                        <a:rPr sz="700" dirty="0">
                          <a:latin typeface="Calibri"/>
                          <a:cs typeface="Calibri"/>
                        </a:rPr>
                        <a:t>EMC</a:t>
                      </a:r>
                      <a:r>
                        <a:rPr sz="700" spc="5" dirty="0">
                          <a:latin typeface="Calibri"/>
                          <a:cs typeface="Calibri"/>
                        </a:rPr>
                        <a:t> </a:t>
                      </a:r>
                      <a:r>
                        <a:rPr sz="700" dirty="0">
                          <a:latin typeface="Calibri"/>
                          <a:cs typeface="Calibri"/>
                        </a:rPr>
                        <a:t>(Asenkron </a:t>
                      </a:r>
                      <a:r>
                        <a:rPr sz="700" spc="-10" dirty="0">
                          <a:latin typeface="Calibri"/>
                          <a:cs typeface="Calibri"/>
                        </a:rPr>
                        <a:t>“İndüksiyon”</a:t>
                      </a:r>
                      <a:r>
                        <a:rPr sz="700" spc="5" dirty="0">
                          <a:latin typeface="Calibri"/>
                          <a:cs typeface="Calibri"/>
                        </a:rPr>
                        <a:t> </a:t>
                      </a:r>
                      <a:r>
                        <a:rPr sz="700" spc="-10" dirty="0">
                          <a:latin typeface="Calibri"/>
                          <a:cs typeface="Calibri"/>
                        </a:rPr>
                        <a:t>Motorları</a:t>
                      </a:r>
                      <a:r>
                        <a:rPr sz="70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Korelasyona</a:t>
                      </a:r>
                      <a:r>
                        <a:rPr sz="700" spc="10" dirty="0">
                          <a:latin typeface="Calibri"/>
                          <a:cs typeface="Calibri"/>
                        </a:rPr>
                        <a:t> </a:t>
                      </a:r>
                      <a:r>
                        <a:rPr sz="700" dirty="0">
                          <a:latin typeface="Calibri"/>
                          <a:cs typeface="Calibri"/>
                        </a:rPr>
                        <a:t>Uğramış</a:t>
                      </a:r>
                      <a:r>
                        <a:rPr sz="700" spc="5" dirty="0">
                          <a:latin typeface="Calibri"/>
                          <a:cs typeface="Calibri"/>
                        </a:rPr>
                        <a:t>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19913">
                <a:tc>
                  <a:txBody>
                    <a:bodyPr/>
                    <a:lstStyle/>
                    <a:p>
                      <a:pPr algn="ctr">
                        <a:lnSpc>
                          <a:spcPts val="930"/>
                        </a:lnSpc>
                      </a:pPr>
                      <a:r>
                        <a:rPr sz="700" spc="-25" dirty="0">
                          <a:latin typeface="Calibri"/>
                          <a:cs typeface="Calibri"/>
                        </a:rPr>
                        <a:t>130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8504.40.84.90.00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Korelasyona</a:t>
                      </a:r>
                      <a:r>
                        <a:rPr sz="700" spc="10" dirty="0">
                          <a:latin typeface="Calibri"/>
                          <a:cs typeface="Calibri"/>
                        </a:rPr>
                        <a:t> </a:t>
                      </a:r>
                      <a:r>
                        <a:rPr sz="700" dirty="0">
                          <a:latin typeface="Calibri"/>
                          <a:cs typeface="Calibri"/>
                        </a:rPr>
                        <a:t>Uğramış</a:t>
                      </a:r>
                      <a:r>
                        <a:rPr sz="700" spc="5" dirty="0">
                          <a:latin typeface="Calibri"/>
                          <a:cs typeface="Calibri"/>
                        </a:rPr>
                        <a:t>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118166">
                <a:tc>
                  <a:txBody>
                    <a:bodyPr/>
                    <a:lstStyle/>
                    <a:p>
                      <a:pPr algn="ctr">
                        <a:lnSpc>
                          <a:spcPts val="919"/>
                        </a:lnSpc>
                      </a:pPr>
                      <a:r>
                        <a:rPr sz="700" spc="-25" dirty="0">
                          <a:latin typeface="Calibri"/>
                          <a:cs typeface="Calibri"/>
                        </a:rPr>
                        <a:t>131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8504.40.87.90.11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dirty="0">
                          <a:latin typeface="Calibri"/>
                          <a:cs typeface="Calibri"/>
                        </a:rPr>
                        <a:t>Gücü</a:t>
                      </a:r>
                      <a:r>
                        <a:rPr sz="700" spc="-20" dirty="0">
                          <a:latin typeface="Calibri"/>
                          <a:cs typeface="Calibri"/>
                        </a:rPr>
                        <a:t> </a:t>
                      </a:r>
                      <a:r>
                        <a:rPr sz="700" dirty="0">
                          <a:latin typeface="Calibri"/>
                          <a:cs typeface="Calibri"/>
                        </a:rPr>
                        <a:t>50</a:t>
                      </a:r>
                      <a:r>
                        <a:rPr sz="700" spc="-10" dirty="0">
                          <a:latin typeface="Calibri"/>
                          <a:cs typeface="Calibri"/>
                        </a:rPr>
                        <a:t> </a:t>
                      </a:r>
                      <a:r>
                        <a:rPr sz="700" dirty="0">
                          <a:latin typeface="Calibri"/>
                          <a:cs typeface="Calibri"/>
                        </a:rPr>
                        <a:t>kVA’dan</a:t>
                      </a:r>
                      <a:r>
                        <a:rPr sz="700" spc="-15" dirty="0">
                          <a:latin typeface="Calibri"/>
                          <a:cs typeface="Calibri"/>
                        </a:rPr>
                        <a:t> </a:t>
                      </a:r>
                      <a:r>
                        <a:rPr sz="700" dirty="0">
                          <a:latin typeface="Calibri"/>
                          <a:cs typeface="Calibri"/>
                        </a:rPr>
                        <a:t>az</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Korelasyona</a:t>
                      </a:r>
                      <a:r>
                        <a:rPr sz="700" spc="10" dirty="0">
                          <a:latin typeface="Calibri"/>
                          <a:cs typeface="Calibri"/>
                        </a:rPr>
                        <a:t> </a:t>
                      </a:r>
                      <a:r>
                        <a:rPr sz="700" dirty="0">
                          <a:latin typeface="Calibri"/>
                          <a:cs typeface="Calibri"/>
                        </a:rPr>
                        <a:t>Uğramış</a:t>
                      </a:r>
                      <a:r>
                        <a:rPr sz="700" spc="5" dirty="0">
                          <a:latin typeface="Calibri"/>
                          <a:cs typeface="Calibri"/>
                        </a:rPr>
                        <a:t>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119913">
                <a:tc>
                  <a:txBody>
                    <a:bodyPr/>
                    <a:lstStyle/>
                    <a:p>
                      <a:pPr algn="ctr">
                        <a:lnSpc>
                          <a:spcPts val="930"/>
                        </a:lnSpc>
                      </a:pPr>
                      <a:r>
                        <a:rPr sz="700" spc="-25" dirty="0">
                          <a:latin typeface="Calibri"/>
                          <a:cs typeface="Calibri"/>
                        </a:rPr>
                        <a:t>132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8504.40.87.90.12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dirty="0">
                          <a:latin typeface="Calibri"/>
                          <a:cs typeface="Calibri"/>
                        </a:rPr>
                        <a:t>Gücü</a:t>
                      </a:r>
                      <a:r>
                        <a:rPr sz="700" spc="-25" dirty="0">
                          <a:latin typeface="Calibri"/>
                          <a:cs typeface="Calibri"/>
                        </a:rPr>
                        <a:t> </a:t>
                      </a:r>
                      <a:r>
                        <a:rPr sz="700" dirty="0">
                          <a:latin typeface="Calibri"/>
                          <a:cs typeface="Calibri"/>
                        </a:rPr>
                        <a:t>50</a:t>
                      </a:r>
                      <a:r>
                        <a:rPr sz="700" spc="-15" dirty="0">
                          <a:latin typeface="Calibri"/>
                          <a:cs typeface="Calibri"/>
                        </a:rPr>
                        <a:t> </a:t>
                      </a:r>
                      <a:r>
                        <a:rPr sz="700" dirty="0">
                          <a:latin typeface="Calibri"/>
                          <a:cs typeface="Calibri"/>
                        </a:rPr>
                        <a:t>kVA</a:t>
                      </a:r>
                      <a:r>
                        <a:rPr sz="700" spc="-15" dirty="0">
                          <a:latin typeface="Calibri"/>
                          <a:cs typeface="Calibri"/>
                        </a:rPr>
                        <a:t> </a:t>
                      </a:r>
                      <a:r>
                        <a:rPr sz="700" dirty="0">
                          <a:latin typeface="Calibri"/>
                          <a:cs typeface="Calibri"/>
                        </a:rPr>
                        <a:t>veya</a:t>
                      </a:r>
                      <a:r>
                        <a:rPr sz="700" spc="-20" dirty="0">
                          <a:latin typeface="Calibri"/>
                          <a:cs typeface="Calibri"/>
                        </a:rPr>
                        <a:t> </a:t>
                      </a:r>
                      <a:r>
                        <a:rPr sz="700" dirty="0">
                          <a:latin typeface="Calibri"/>
                          <a:cs typeface="Calibri"/>
                        </a:rPr>
                        <a:t>daha</a:t>
                      </a:r>
                      <a:r>
                        <a:rPr sz="700" spc="-20" dirty="0">
                          <a:latin typeface="Calibri"/>
                          <a:cs typeface="Calibri"/>
                        </a:rPr>
                        <a:t> </a:t>
                      </a:r>
                      <a:r>
                        <a:rPr sz="700" dirty="0">
                          <a:latin typeface="Calibri"/>
                          <a:cs typeface="Calibri"/>
                        </a:rPr>
                        <a:t>fazla</a:t>
                      </a:r>
                      <a:r>
                        <a:rPr sz="700" spc="-2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dirty="0">
                          <a:latin typeface="Calibri"/>
                          <a:cs typeface="Calibri"/>
                        </a:rPr>
                        <a:t>LVD,</a:t>
                      </a:r>
                      <a:r>
                        <a:rPr sz="700" spc="-5" dirty="0">
                          <a:latin typeface="Calibri"/>
                          <a:cs typeface="Calibri"/>
                        </a:rPr>
                        <a:t> </a:t>
                      </a:r>
                      <a:r>
                        <a:rPr sz="700" spc="-25" dirty="0">
                          <a:latin typeface="Calibri"/>
                          <a:cs typeface="Calibri"/>
                        </a:rPr>
                        <a:t>EMC</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30"/>
                        </a:lnSpc>
                      </a:pPr>
                      <a:r>
                        <a:rPr sz="700" spc="-10" dirty="0">
                          <a:latin typeface="Calibri"/>
                          <a:cs typeface="Calibri"/>
                        </a:rPr>
                        <a:t>Eklendi</a:t>
                      </a:r>
                      <a:r>
                        <a:rPr sz="700" spc="5"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Korelasyona</a:t>
                      </a:r>
                      <a:r>
                        <a:rPr sz="700" spc="10" dirty="0">
                          <a:latin typeface="Calibri"/>
                          <a:cs typeface="Calibri"/>
                        </a:rPr>
                        <a:t> </a:t>
                      </a:r>
                      <a:r>
                        <a:rPr sz="700" dirty="0">
                          <a:latin typeface="Calibri"/>
                          <a:cs typeface="Calibri"/>
                        </a:rPr>
                        <a:t>Uğramış</a:t>
                      </a:r>
                      <a:r>
                        <a:rPr sz="700" spc="5" dirty="0">
                          <a:latin typeface="Calibri"/>
                          <a:cs typeface="Calibri"/>
                        </a:rPr>
                        <a:t> </a:t>
                      </a:r>
                      <a:r>
                        <a:rPr sz="700" spc="-10" dirty="0">
                          <a:latin typeface="Calibri"/>
                          <a:cs typeface="Calibri"/>
                        </a:rPr>
                        <a:t>olabilir.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bl>
          </a:graphicData>
        </a:graphic>
      </p:graphicFrame>
      <p:sp>
        <p:nvSpPr>
          <p:cNvPr id="6" name="object 6"/>
          <p:cNvSpPr txBox="1"/>
          <p:nvPr/>
        </p:nvSpPr>
        <p:spPr>
          <a:xfrm>
            <a:off x="5225016" y="3278135"/>
            <a:ext cx="1742427" cy="207648"/>
          </a:xfrm>
          <a:prstGeom prst="rect">
            <a:avLst/>
          </a:prstGeom>
        </p:spPr>
        <p:txBody>
          <a:bodyPr vert="horz" wrap="square" lIns="0" tIns="12092" rIns="0" bIns="0" rtlCol="0">
            <a:spAutoFit/>
          </a:bodyPr>
          <a:lstStyle/>
          <a:p>
            <a:pPr marL="11516">
              <a:spcBef>
                <a:spcPts val="95"/>
              </a:spcBef>
            </a:pPr>
            <a:r>
              <a:rPr sz="1270" b="1" dirty="0">
                <a:solidFill>
                  <a:srgbClr val="ED0000"/>
                </a:solidFill>
                <a:latin typeface="Calibri"/>
                <a:cs typeface="Calibri"/>
              </a:rPr>
              <a:t>2026</a:t>
            </a:r>
            <a:r>
              <a:rPr sz="1270" b="1" spc="-41" dirty="0">
                <a:solidFill>
                  <a:srgbClr val="ED0000"/>
                </a:solidFill>
                <a:latin typeface="Calibri"/>
                <a:cs typeface="Calibri"/>
              </a:rPr>
              <a:t> </a:t>
            </a:r>
            <a:r>
              <a:rPr sz="1270" b="1" dirty="0">
                <a:solidFill>
                  <a:srgbClr val="ED0000"/>
                </a:solidFill>
                <a:latin typeface="Calibri"/>
                <a:cs typeface="Calibri"/>
              </a:rPr>
              <a:t>Çıkarılan</a:t>
            </a:r>
            <a:r>
              <a:rPr sz="1270" b="1" spc="-36" dirty="0">
                <a:solidFill>
                  <a:srgbClr val="ED0000"/>
                </a:solidFill>
                <a:latin typeface="Calibri"/>
                <a:cs typeface="Calibri"/>
              </a:rPr>
              <a:t> </a:t>
            </a:r>
            <a:r>
              <a:rPr sz="1270" b="1" dirty="0">
                <a:solidFill>
                  <a:srgbClr val="ED0000"/>
                </a:solidFill>
                <a:latin typeface="Calibri"/>
                <a:cs typeface="Calibri"/>
              </a:rPr>
              <a:t>Gtip</a:t>
            </a:r>
            <a:r>
              <a:rPr sz="1270" b="1" spc="-32" dirty="0">
                <a:solidFill>
                  <a:srgbClr val="ED0000"/>
                </a:solidFill>
                <a:latin typeface="Calibri"/>
                <a:cs typeface="Calibri"/>
              </a:rPr>
              <a:t> </a:t>
            </a:r>
            <a:r>
              <a:rPr sz="1270" b="1" spc="-9" dirty="0">
                <a:solidFill>
                  <a:srgbClr val="ED0000"/>
                </a:solidFill>
                <a:latin typeface="Calibri"/>
                <a:cs typeface="Calibri"/>
              </a:rPr>
              <a:t>Listesi</a:t>
            </a:r>
            <a:endParaRPr sz="1270">
              <a:latin typeface="Calibri"/>
              <a:cs typeface="Calibri"/>
            </a:endParaRPr>
          </a:p>
        </p:txBody>
      </p:sp>
      <p:graphicFrame>
        <p:nvGraphicFramePr>
          <p:cNvPr id="7" name="object 7"/>
          <p:cNvGraphicFramePr>
            <a:graphicFrameLocks noGrp="1"/>
          </p:cNvGraphicFramePr>
          <p:nvPr>
            <p:extLst>
              <p:ext uri="{D42A27DB-BD31-4B8C-83A1-F6EECF244321}">
                <p14:modId xmlns:p14="http://schemas.microsoft.com/office/powerpoint/2010/main" val="2144659470"/>
              </p:ext>
            </p:extLst>
          </p:nvPr>
        </p:nvGraphicFramePr>
        <p:xfrm>
          <a:off x="414670" y="3509385"/>
          <a:ext cx="11121656" cy="2832450"/>
        </p:xfrm>
        <a:graphic>
          <a:graphicData uri="http://schemas.openxmlformats.org/drawingml/2006/table">
            <a:tbl>
              <a:tblPr firstRow="1" bandRow="1">
                <a:tableStyleId>{2D5ABB26-0587-4C30-8999-92F81FD0307C}</a:tableStyleId>
              </a:tblPr>
              <a:tblGrid>
                <a:gridCol w="412550">
                  <a:extLst>
                    <a:ext uri="{9D8B030D-6E8A-4147-A177-3AD203B41FA5}">
                      <a16:colId xmlns:a16="http://schemas.microsoft.com/office/drawing/2014/main" val="20000"/>
                    </a:ext>
                  </a:extLst>
                </a:gridCol>
                <a:gridCol w="2021643">
                  <a:extLst>
                    <a:ext uri="{9D8B030D-6E8A-4147-A177-3AD203B41FA5}">
                      <a16:colId xmlns:a16="http://schemas.microsoft.com/office/drawing/2014/main" val="20001"/>
                    </a:ext>
                  </a:extLst>
                </a:gridCol>
                <a:gridCol w="3763769">
                  <a:extLst>
                    <a:ext uri="{9D8B030D-6E8A-4147-A177-3AD203B41FA5}">
                      <a16:colId xmlns:a16="http://schemas.microsoft.com/office/drawing/2014/main" val="20002"/>
                    </a:ext>
                  </a:extLst>
                </a:gridCol>
                <a:gridCol w="2274256">
                  <a:extLst>
                    <a:ext uri="{9D8B030D-6E8A-4147-A177-3AD203B41FA5}">
                      <a16:colId xmlns:a16="http://schemas.microsoft.com/office/drawing/2014/main" val="20003"/>
                    </a:ext>
                  </a:extLst>
                </a:gridCol>
                <a:gridCol w="2649438">
                  <a:extLst>
                    <a:ext uri="{9D8B030D-6E8A-4147-A177-3AD203B41FA5}">
                      <a16:colId xmlns:a16="http://schemas.microsoft.com/office/drawing/2014/main" val="20004"/>
                    </a:ext>
                  </a:extLst>
                </a:gridCol>
              </a:tblGrid>
              <a:tr h="228024">
                <a:tc>
                  <a:txBody>
                    <a:bodyPr/>
                    <a:lstStyle/>
                    <a:p>
                      <a:pPr marL="68580">
                        <a:lnSpc>
                          <a:spcPts val="940"/>
                        </a:lnSpc>
                      </a:pPr>
                      <a:r>
                        <a:rPr sz="700" b="1" spc="-25" dirty="0">
                          <a:latin typeface="Calibri"/>
                          <a:cs typeface="Calibri"/>
                        </a:rPr>
                        <a:t>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20" dirty="0">
                          <a:latin typeface="Calibri"/>
                          <a:cs typeface="Calibri"/>
                        </a:rPr>
                        <a:t>GTİP</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dirty="0">
                          <a:latin typeface="Calibri"/>
                          <a:cs typeface="Calibri"/>
                        </a:rPr>
                        <a:t>Ürün </a:t>
                      </a:r>
                      <a:r>
                        <a:rPr sz="700" b="1" spc="-10" dirty="0">
                          <a:latin typeface="Calibri"/>
                          <a:cs typeface="Calibri"/>
                        </a:rPr>
                        <a:t>Tanımı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dirty="0">
                          <a:latin typeface="Calibri"/>
                          <a:cs typeface="Calibri"/>
                        </a:rPr>
                        <a:t>Uygulanan</a:t>
                      </a:r>
                      <a:r>
                        <a:rPr sz="700" b="1" spc="-25" dirty="0">
                          <a:latin typeface="Calibri"/>
                          <a:cs typeface="Calibri"/>
                        </a:rPr>
                        <a:t> </a:t>
                      </a:r>
                      <a:r>
                        <a:rPr sz="700" b="1" spc="-10" dirty="0">
                          <a:latin typeface="Calibri"/>
                          <a:cs typeface="Calibri"/>
                        </a:rPr>
                        <a:t>Mevzuat</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marL="68580">
                        <a:lnSpc>
                          <a:spcPts val="940"/>
                        </a:lnSpc>
                      </a:pPr>
                      <a:r>
                        <a:rPr sz="700" spc="-25" dirty="0">
                          <a:latin typeface="Calibri"/>
                          <a:cs typeface="Calibri"/>
                        </a:rPr>
                        <a:t>90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8419.39.00.00.00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a:t>
                      </a:r>
                      <a:r>
                        <a:rPr sz="700" spc="25" dirty="0">
                          <a:latin typeface="Calibri"/>
                          <a:cs typeface="Calibri"/>
                        </a:rPr>
                        <a:t> </a:t>
                      </a:r>
                      <a:r>
                        <a:rPr sz="700" spc="-10" dirty="0">
                          <a:latin typeface="Calibri"/>
                          <a:cs typeface="Calibri"/>
                        </a:rPr>
                        <a:t>görülmektedir.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8024">
                <a:tc>
                  <a:txBody>
                    <a:bodyPr/>
                    <a:lstStyle/>
                    <a:p>
                      <a:pPr marL="68580">
                        <a:lnSpc>
                          <a:spcPts val="940"/>
                        </a:lnSpc>
                      </a:pPr>
                      <a:r>
                        <a:rPr sz="700" spc="-25" dirty="0">
                          <a:latin typeface="Calibri"/>
                          <a:cs typeface="Calibri"/>
                        </a:rPr>
                        <a:t>113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8423.89.20.10.00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Köprü</a:t>
                      </a:r>
                      <a:r>
                        <a:rPr sz="700" spc="-45" dirty="0">
                          <a:latin typeface="Calibri"/>
                          <a:cs typeface="Calibri"/>
                        </a:rPr>
                        <a:t> </a:t>
                      </a:r>
                      <a:r>
                        <a:rPr sz="700" dirty="0">
                          <a:latin typeface="Calibri"/>
                          <a:cs typeface="Calibri"/>
                        </a:rPr>
                        <a:t>tipi</a:t>
                      </a:r>
                      <a:r>
                        <a:rPr sz="700" spc="-30" dirty="0">
                          <a:latin typeface="Calibri"/>
                          <a:cs typeface="Calibri"/>
                        </a:rPr>
                        <a:t> </a:t>
                      </a:r>
                      <a:r>
                        <a:rPr sz="700" spc="-10" dirty="0">
                          <a:latin typeface="Calibri"/>
                          <a:cs typeface="Calibri"/>
                        </a:rPr>
                        <a:t>basküller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LVD,</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 </a:t>
                      </a:r>
                      <a:r>
                        <a:rPr sz="700" dirty="0">
                          <a:latin typeface="Calibri"/>
                          <a:cs typeface="Calibri"/>
                        </a:rPr>
                        <a:t>veya</a:t>
                      </a:r>
                      <a:r>
                        <a:rPr sz="700" spc="5" dirty="0">
                          <a:latin typeface="Calibri"/>
                          <a:cs typeface="Calibri"/>
                        </a:rPr>
                        <a:t> </a:t>
                      </a:r>
                      <a:r>
                        <a:rPr sz="700" dirty="0">
                          <a:latin typeface="Calibri"/>
                          <a:cs typeface="Calibri"/>
                        </a:rPr>
                        <a:t>veya </a:t>
                      </a:r>
                      <a:r>
                        <a:rPr sz="700" spc="-10" dirty="0">
                          <a:latin typeface="Calibri"/>
                          <a:cs typeface="Calibri"/>
                        </a:rPr>
                        <a:t>Korelasyona</a:t>
                      </a:r>
                      <a:r>
                        <a:rPr sz="700" dirty="0">
                          <a:latin typeface="Calibri"/>
                          <a:cs typeface="Calibri"/>
                        </a:rPr>
                        <a:t> Uğramış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7448">
                <a:tc>
                  <a:txBody>
                    <a:bodyPr/>
                    <a:lstStyle/>
                    <a:p>
                      <a:pPr marL="68580">
                        <a:lnSpc>
                          <a:spcPts val="940"/>
                        </a:lnSpc>
                      </a:pPr>
                      <a:r>
                        <a:rPr sz="700" spc="-25" dirty="0">
                          <a:latin typeface="Calibri"/>
                          <a:cs typeface="Calibri"/>
                        </a:rPr>
                        <a:t>114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8423.89.20.90.00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LVD,</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 </a:t>
                      </a:r>
                      <a:r>
                        <a:rPr sz="700" dirty="0">
                          <a:latin typeface="Calibri"/>
                          <a:cs typeface="Calibri"/>
                        </a:rPr>
                        <a:t>veya</a:t>
                      </a:r>
                      <a:r>
                        <a:rPr sz="700" spc="5" dirty="0">
                          <a:latin typeface="Calibri"/>
                          <a:cs typeface="Calibri"/>
                        </a:rPr>
                        <a:t> </a:t>
                      </a:r>
                      <a:r>
                        <a:rPr sz="700" dirty="0">
                          <a:latin typeface="Calibri"/>
                          <a:cs typeface="Calibri"/>
                        </a:rPr>
                        <a:t>veya </a:t>
                      </a:r>
                      <a:r>
                        <a:rPr sz="700" spc="-10" dirty="0">
                          <a:latin typeface="Calibri"/>
                          <a:cs typeface="Calibri"/>
                        </a:rPr>
                        <a:t>Korelasyona</a:t>
                      </a:r>
                      <a:r>
                        <a:rPr sz="700" dirty="0">
                          <a:latin typeface="Calibri"/>
                          <a:cs typeface="Calibri"/>
                        </a:rPr>
                        <a:t> Uğramış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619005">
                <a:tc>
                  <a:txBody>
                    <a:bodyPr/>
                    <a:lstStyle/>
                    <a:p>
                      <a:pPr marL="68580">
                        <a:lnSpc>
                          <a:spcPts val="940"/>
                        </a:lnSpc>
                      </a:pPr>
                      <a:r>
                        <a:rPr sz="700" spc="-25" dirty="0">
                          <a:latin typeface="Calibri"/>
                          <a:cs typeface="Calibri"/>
                        </a:rPr>
                        <a:t>115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8424.10.00.00.00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Yangın</a:t>
                      </a:r>
                      <a:r>
                        <a:rPr sz="700" dirty="0">
                          <a:latin typeface="Calibri"/>
                          <a:cs typeface="Calibri"/>
                        </a:rPr>
                        <a:t> söndürme </a:t>
                      </a:r>
                      <a:r>
                        <a:rPr sz="700" spc="-10" dirty="0">
                          <a:latin typeface="Calibri"/>
                          <a:cs typeface="Calibri"/>
                        </a:rPr>
                        <a:t>cihazları</a:t>
                      </a:r>
                      <a:r>
                        <a:rPr sz="700" dirty="0">
                          <a:latin typeface="Calibri"/>
                          <a:cs typeface="Calibri"/>
                        </a:rPr>
                        <a:t> </a:t>
                      </a:r>
                      <a:r>
                        <a:rPr sz="700" spc="-10" dirty="0">
                          <a:latin typeface="Calibri"/>
                          <a:cs typeface="Calibri"/>
                        </a:rPr>
                        <a:t>(doldurulmuş</a:t>
                      </a:r>
                      <a:r>
                        <a:rPr sz="700" spc="5" dirty="0">
                          <a:latin typeface="Calibri"/>
                          <a:cs typeface="Calibri"/>
                        </a:rPr>
                        <a:t> </a:t>
                      </a:r>
                      <a:r>
                        <a:rPr sz="700" spc="-10" dirty="0">
                          <a:latin typeface="Calibri"/>
                          <a:cs typeface="Calibri"/>
                        </a:rPr>
                        <a:t>olsun</a:t>
                      </a:r>
                      <a:r>
                        <a:rPr sz="700" dirty="0">
                          <a:latin typeface="Calibri"/>
                          <a:cs typeface="Calibri"/>
                        </a:rPr>
                        <a:t> </a:t>
                      </a:r>
                      <a:r>
                        <a:rPr sz="700" spc="-10" dirty="0">
                          <a:latin typeface="Calibri"/>
                          <a:cs typeface="Calibri"/>
                        </a:rPr>
                        <a:t>olmasın)</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Basınçlı</a:t>
                      </a:r>
                      <a:r>
                        <a:rPr sz="700" dirty="0">
                          <a:latin typeface="Calibri"/>
                          <a:cs typeface="Calibri"/>
                        </a:rPr>
                        <a:t> </a:t>
                      </a:r>
                      <a:r>
                        <a:rPr sz="700" spc="-10" dirty="0">
                          <a:latin typeface="Calibri"/>
                          <a:cs typeface="Calibri"/>
                        </a:rPr>
                        <a:t>ekipmanlar,</a:t>
                      </a:r>
                      <a:r>
                        <a:rPr sz="700" dirty="0">
                          <a:latin typeface="Calibri"/>
                          <a:cs typeface="Calibri"/>
                        </a:rPr>
                        <a:t> Basit</a:t>
                      </a:r>
                      <a:r>
                        <a:rPr sz="700" spc="-10" dirty="0">
                          <a:latin typeface="Calibri"/>
                          <a:cs typeface="Calibri"/>
                        </a:rPr>
                        <a:t> basınçlı</a:t>
                      </a:r>
                      <a:r>
                        <a:rPr sz="700" spc="-5" dirty="0">
                          <a:latin typeface="Calibri"/>
                          <a:cs typeface="Calibri"/>
                        </a:rPr>
                        <a:t> </a:t>
                      </a:r>
                      <a:r>
                        <a:rPr sz="700" spc="-10" dirty="0">
                          <a:latin typeface="Calibri"/>
                          <a:cs typeface="Calibri"/>
                        </a:rPr>
                        <a:t>kaplar,</a:t>
                      </a:r>
                      <a:endParaRPr sz="700">
                        <a:latin typeface="Calibri"/>
                        <a:cs typeface="Calibri"/>
                      </a:endParaRPr>
                    </a:p>
                    <a:p>
                      <a:pPr marL="67945" marR="160020">
                        <a:lnSpc>
                          <a:spcPct val="117500"/>
                        </a:lnSpc>
                        <a:spcBef>
                          <a:spcPts val="10"/>
                        </a:spcBef>
                      </a:pPr>
                      <a:r>
                        <a:rPr sz="700" spc="-10" dirty="0">
                          <a:latin typeface="Calibri"/>
                          <a:cs typeface="Calibri"/>
                        </a:rPr>
                        <a:t>Piroteknik</a:t>
                      </a:r>
                      <a:r>
                        <a:rPr sz="700" spc="5" dirty="0">
                          <a:latin typeface="Calibri"/>
                          <a:cs typeface="Calibri"/>
                        </a:rPr>
                        <a:t> </a:t>
                      </a:r>
                      <a:r>
                        <a:rPr sz="700" spc="-10" dirty="0">
                          <a:latin typeface="Calibri"/>
                          <a:cs typeface="Calibri"/>
                        </a:rPr>
                        <a:t>Maddeler</a:t>
                      </a:r>
                      <a:r>
                        <a:rPr sz="700" spc="10" dirty="0">
                          <a:latin typeface="Calibri"/>
                          <a:cs typeface="Calibri"/>
                        </a:rPr>
                        <a:t> </a:t>
                      </a:r>
                      <a:r>
                        <a:rPr sz="700" spc="-10" dirty="0">
                          <a:latin typeface="Calibri"/>
                          <a:cs typeface="Calibri"/>
                        </a:rPr>
                        <a:t>(Yangın</a:t>
                      </a:r>
                      <a:r>
                        <a:rPr sz="700" spc="10" dirty="0">
                          <a:latin typeface="Calibri"/>
                          <a:cs typeface="Calibri"/>
                        </a:rPr>
                        <a:t> </a:t>
                      </a:r>
                      <a:r>
                        <a:rPr sz="700" spc="-10" dirty="0">
                          <a:latin typeface="Calibri"/>
                          <a:cs typeface="Calibri"/>
                        </a:rPr>
                        <a:t>Söndürme</a:t>
                      </a:r>
                      <a:r>
                        <a:rPr sz="700" spc="500" dirty="0">
                          <a:latin typeface="Calibri"/>
                          <a:cs typeface="Calibri"/>
                        </a:rPr>
                        <a:t> </a:t>
                      </a:r>
                      <a:r>
                        <a:rPr sz="700" spc="-20" dirty="0">
                          <a:latin typeface="Calibri"/>
                          <a:cs typeface="Calibri"/>
                        </a:rPr>
                        <a:t>Topu,</a:t>
                      </a:r>
                      <a:r>
                        <a:rPr sz="700" spc="5" dirty="0">
                          <a:latin typeface="Calibri"/>
                          <a:cs typeface="Calibri"/>
                        </a:rPr>
                        <a:t> </a:t>
                      </a:r>
                      <a:r>
                        <a:rPr sz="700" spc="-10" dirty="0">
                          <a:latin typeface="Calibri"/>
                          <a:cs typeface="Calibri"/>
                        </a:rPr>
                        <a:t>Basınçsız</a:t>
                      </a:r>
                      <a:r>
                        <a:rPr sz="700" spc="5" dirty="0">
                          <a:latin typeface="Calibri"/>
                          <a:cs typeface="Calibri"/>
                        </a:rPr>
                        <a:t> </a:t>
                      </a:r>
                      <a:r>
                        <a:rPr sz="700" spc="-10" dirty="0">
                          <a:latin typeface="Calibri"/>
                          <a:cs typeface="Calibri"/>
                        </a:rPr>
                        <a:t>Aerosol</a:t>
                      </a:r>
                      <a:r>
                        <a:rPr sz="700" spc="5" dirty="0">
                          <a:latin typeface="Calibri"/>
                          <a:cs typeface="Calibri"/>
                        </a:rPr>
                        <a:t> </a:t>
                      </a:r>
                      <a:r>
                        <a:rPr sz="700" spc="-10" dirty="0">
                          <a:latin typeface="Calibri"/>
                          <a:cs typeface="Calibri"/>
                        </a:rPr>
                        <a:t>Yangın</a:t>
                      </a:r>
                      <a:r>
                        <a:rPr sz="700" dirty="0">
                          <a:latin typeface="Calibri"/>
                          <a:cs typeface="Calibri"/>
                        </a:rPr>
                        <a:t> </a:t>
                      </a:r>
                      <a:r>
                        <a:rPr sz="700" spc="-10" dirty="0">
                          <a:latin typeface="Calibri"/>
                          <a:cs typeface="Calibri"/>
                        </a:rPr>
                        <a:t>Söndürme</a:t>
                      </a:r>
                      <a:r>
                        <a:rPr sz="700" spc="500" dirty="0">
                          <a:latin typeface="Calibri"/>
                          <a:cs typeface="Calibri"/>
                        </a:rPr>
                        <a:t> </a:t>
                      </a:r>
                      <a:r>
                        <a:rPr sz="700" spc="-10" dirty="0">
                          <a:latin typeface="Calibri"/>
                          <a:cs typeface="Calibri"/>
                        </a:rPr>
                        <a:t>Cihazı)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 </a:t>
                      </a:r>
                      <a:r>
                        <a:rPr sz="700" dirty="0">
                          <a:latin typeface="Calibri"/>
                          <a:cs typeface="Calibri"/>
                        </a:rPr>
                        <a:t>veya</a:t>
                      </a:r>
                      <a:r>
                        <a:rPr sz="700" spc="5" dirty="0">
                          <a:latin typeface="Calibri"/>
                          <a:cs typeface="Calibri"/>
                        </a:rPr>
                        <a:t> </a:t>
                      </a:r>
                      <a:r>
                        <a:rPr sz="700" dirty="0">
                          <a:latin typeface="Calibri"/>
                          <a:cs typeface="Calibri"/>
                        </a:rPr>
                        <a:t>veya </a:t>
                      </a:r>
                      <a:r>
                        <a:rPr sz="700" spc="-10" dirty="0">
                          <a:latin typeface="Calibri"/>
                          <a:cs typeface="Calibri"/>
                        </a:rPr>
                        <a:t>Korelasyona</a:t>
                      </a:r>
                      <a:r>
                        <a:rPr sz="700" dirty="0">
                          <a:latin typeface="Calibri"/>
                          <a:cs typeface="Calibri"/>
                        </a:rPr>
                        <a:t> Uğramış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8024">
                <a:tc>
                  <a:txBody>
                    <a:bodyPr/>
                    <a:lstStyle/>
                    <a:p>
                      <a:pPr marL="68580">
                        <a:lnSpc>
                          <a:spcPts val="940"/>
                        </a:lnSpc>
                      </a:pPr>
                      <a:r>
                        <a:rPr sz="700" spc="-25" dirty="0">
                          <a:latin typeface="Calibri"/>
                          <a:cs typeface="Calibri"/>
                        </a:rPr>
                        <a:t>365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8472.90.80.90.19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15" dirty="0">
                          <a:latin typeface="Calibri"/>
                          <a:cs typeface="Calibri"/>
                        </a:rPr>
                        <a:t> </a:t>
                      </a:r>
                      <a:r>
                        <a:rPr sz="700" dirty="0">
                          <a:latin typeface="Calibri"/>
                          <a:cs typeface="Calibri"/>
                        </a:rPr>
                        <a:t>(sadece</a:t>
                      </a:r>
                      <a:r>
                        <a:rPr sz="700" spc="-5" dirty="0">
                          <a:latin typeface="Calibri"/>
                          <a:cs typeface="Calibri"/>
                        </a:rPr>
                        <a:t> </a:t>
                      </a:r>
                      <a:r>
                        <a:rPr sz="700" dirty="0">
                          <a:latin typeface="Calibri"/>
                          <a:cs typeface="Calibri"/>
                        </a:rPr>
                        <a:t>evrak</a:t>
                      </a:r>
                      <a:r>
                        <a:rPr sz="700" spc="-20" dirty="0">
                          <a:latin typeface="Calibri"/>
                          <a:cs typeface="Calibri"/>
                        </a:rPr>
                        <a:t> </a:t>
                      </a:r>
                      <a:r>
                        <a:rPr sz="700" dirty="0">
                          <a:latin typeface="Calibri"/>
                          <a:cs typeface="Calibri"/>
                        </a:rPr>
                        <a:t>imha</a:t>
                      </a:r>
                      <a:r>
                        <a:rPr sz="700" spc="-15" dirty="0">
                          <a:latin typeface="Calibri"/>
                          <a:cs typeface="Calibri"/>
                        </a:rPr>
                        <a:t> </a:t>
                      </a:r>
                      <a:r>
                        <a:rPr sz="700" spc="-10" dirty="0">
                          <a:latin typeface="Calibri"/>
                          <a:cs typeface="Calibri"/>
                        </a:rPr>
                        <a:t>makineleri</a:t>
                      </a:r>
                      <a:r>
                        <a:rPr sz="700" spc="-15" dirty="0">
                          <a:latin typeface="Calibri"/>
                          <a:cs typeface="Calibri"/>
                        </a:rPr>
                        <a:t> </a:t>
                      </a:r>
                      <a:r>
                        <a:rPr sz="700" dirty="0">
                          <a:latin typeface="Calibri"/>
                          <a:cs typeface="Calibri"/>
                        </a:rPr>
                        <a:t>ve</a:t>
                      </a:r>
                      <a:r>
                        <a:rPr sz="700" spc="-15" dirty="0">
                          <a:latin typeface="Calibri"/>
                          <a:cs typeface="Calibri"/>
                        </a:rPr>
                        <a:t> </a:t>
                      </a:r>
                      <a:r>
                        <a:rPr sz="700" spc="-10" dirty="0">
                          <a:latin typeface="Calibri"/>
                          <a:cs typeface="Calibri"/>
                        </a:rPr>
                        <a:t>otomatik </a:t>
                      </a:r>
                      <a:r>
                        <a:rPr sz="700" dirty="0">
                          <a:latin typeface="Calibri"/>
                          <a:cs typeface="Calibri"/>
                        </a:rPr>
                        <a:t>vezne</a:t>
                      </a:r>
                      <a:r>
                        <a:rPr sz="700" spc="-20"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LVD,</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a:t>
                      </a:r>
                      <a:r>
                        <a:rPr sz="700" spc="25" dirty="0">
                          <a:latin typeface="Calibri"/>
                          <a:cs typeface="Calibri"/>
                        </a:rPr>
                        <a:t> </a:t>
                      </a:r>
                      <a:r>
                        <a:rPr sz="700" spc="-10" dirty="0">
                          <a:latin typeface="Calibri"/>
                          <a:cs typeface="Calibri"/>
                        </a:rPr>
                        <a:t>görülmektedir.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358735">
                <a:tc>
                  <a:txBody>
                    <a:bodyPr/>
                    <a:lstStyle/>
                    <a:p>
                      <a:pPr marL="68580">
                        <a:lnSpc>
                          <a:spcPts val="940"/>
                        </a:lnSpc>
                      </a:pPr>
                      <a:r>
                        <a:rPr sz="700" spc="-25" dirty="0">
                          <a:latin typeface="Calibri"/>
                          <a:cs typeface="Calibri"/>
                        </a:rPr>
                        <a:t>403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8501.33.00.31.00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Motorlar</a:t>
                      </a:r>
                      <a:r>
                        <a:rPr sz="700" spc="10" dirty="0">
                          <a:latin typeface="Calibri"/>
                          <a:cs typeface="Calibri"/>
                        </a:rPr>
                        <a:t> </a:t>
                      </a:r>
                      <a:r>
                        <a:rPr sz="700" dirty="0">
                          <a:latin typeface="Calibri"/>
                          <a:cs typeface="Calibri"/>
                        </a:rPr>
                        <a:t>(motorlu</a:t>
                      </a:r>
                      <a:r>
                        <a:rPr sz="700" spc="10" dirty="0">
                          <a:latin typeface="Calibri"/>
                          <a:cs typeface="Calibri"/>
                        </a:rPr>
                        <a:t> </a:t>
                      </a:r>
                      <a:r>
                        <a:rPr sz="700" spc="-10" dirty="0">
                          <a:latin typeface="Calibri"/>
                          <a:cs typeface="Calibri"/>
                        </a:rPr>
                        <a:t>kara</a:t>
                      </a:r>
                      <a:r>
                        <a:rPr sz="700" spc="10" dirty="0">
                          <a:latin typeface="Calibri"/>
                          <a:cs typeface="Calibri"/>
                        </a:rPr>
                        <a:t> </a:t>
                      </a:r>
                      <a:r>
                        <a:rPr sz="700" spc="-10" dirty="0">
                          <a:latin typeface="Calibri"/>
                          <a:cs typeface="Calibri"/>
                        </a:rPr>
                        <a:t>taşıtlarında</a:t>
                      </a:r>
                      <a:r>
                        <a:rPr sz="700" spc="15" dirty="0">
                          <a:latin typeface="Calibri"/>
                          <a:cs typeface="Calibri"/>
                        </a:rPr>
                        <a:t> </a:t>
                      </a:r>
                      <a:r>
                        <a:rPr sz="700" spc="-10" dirty="0">
                          <a:latin typeface="Calibri"/>
                          <a:cs typeface="Calibri"/>
                        </a:rPr>
                        <a:t>kullanılanlar</a:t>
                      </a:r>
                      <a:r>
                        <a:rPr sz="700" spc="1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LVD,</a:t>
                      </a:r>
                      <a:r>
                        <a:rPr sz="700" spc="5" dirty="0">
                          <a:latin typeface="Calibri"/>
                          <a:cs typeface="Calibri"/>
                        </a:rPr>
                        <a:t> </a:t>
                      </a:r>
                      <a:r>
                        <a:rPr sz="700" dirty="0">
                          <a:latin typeface="Calibri"/>
                          <a:cs typeface="Calibri"/>
                        </a:rPr>
                        <a:t>EMC</a:t>
                      </a:r>
                      <a:r>
                        <a:rPr sz="700" spc="5" dirty="0">
                          <a:latin typeface="Calibri"/>
                          <a:cs typeface="Calibri"/>
                        </a:rPr>
                        <a:t> </a:t>
                      </a:r>
                      <a:r>
                        <a:rPr sz="700" spc="-10" dirty="0">
                          <a:latin typeface="Calibri"/>
                          <a:cs typeface="Calibri"/>
                        </a:rPr>
                        <a:t>(Asenkron</a:t>
                      </a:r>
                      <a:r>
                        <a:rPr sz="700" dirty="0">
                          <a:latin typeface="Calibri"/>
                          <a:cs typeface="Calibri"/>
                        </a:rPr>
                        <a:t> </a:t>
                      </a:r>
                      <a:r>
                        <a:rPr sz="700" spc="-10" dirty="0">
                          <a:latin typeface="Calibri"/>
                          <a:cs typeface="Calibri"/>
                        </a:rPr>
                        <a:t>“İndüksiyon”</a:t>
                      </a:r>
                      <a:endParaRPr sz="700">
                        <a:latin typeface="Calibri"/>
                        <a:cs typeface="Calibri"/>
                      </a:endParaRPr>
                    </a:p>
                    <a:p>
                      <a:pPr marL="67945">
                        <a:lnSpc>
                          <a:spcPct val="100000"/>
                        </a:lnSpc>
                        <a:spcBef>
                          <a:spcPts val="180"/>
                        </a:spcBef>
                      </a:pPr>
                      <a:r>
                        <a:rPr sz="700" spc="-10" dirty="0">
                          <a:latin typeface="Calibri"/>
                          <a:cs typeface="Calibri"/>
                        </a:rPr>
                        <a:t>motorları</a:t>
                      </a:r>
                      <a:r>
                        <a:rPr sz="700" spc="4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 </a:t>
                      </a:r>
                      <a:r>
                        <a:rPr sz="700" dirty="0">
                          <a:latin typeface="Calibri"/>
                          <a:cs typeface="Calibri"/>
                        </a:rPr>
                        <a:t>veya</a:t>
                      </a:r>
                      <a:r>
                        <a:rPr sz="700" spc="5" dirty="0">
                          <a:latin typeface="Calibri"/>
                          <a:cs typeface="Calibri"/>
                        </a:rPr>
                        <a:t> </a:t>
                      </a:r>
                      <a:r>
                        <a:rPr sz="700" dirty="0">
                          <a:latin typeface="Calibri"/>
                          <a:cs typeface="Calibri"/>
                        </a:rPr>
                        <a:t>veya </a:t>
                      </a:r>
                      <a:r>
                        <a:rPr sz="700" spc="-10" dirty="0">
                          <a:latin typeface="Calibri"/>
                          <a:cs typeface="Calibri"/>
                        </a:rPr>
                        <a:t>Korelasyona</a:t>
                      </a:r>
                      <a:r>
                        <a:rPr sz="700" dirty="0">
                          <a:latin typeface="Calibri"/>
                          <a:cs typeface="Calibri"/>
                        </a:rPr>
                        <a:t> Uğramış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357583">
                <a:tc>
                  <a:txBody>
                    <a:bodyPr/>
                    <a:lstStyle/>
                    <a:p>
                      <a:pPr marL="68580">
                        <a:lnSpc>
                          <a:spcPts val="940"/>
                        </a:lnSpc>
                      </a:pPr>
                      <a:r>
                        <a:rPr sz="700" spc="-25" dirty="0">
                          <a:latin typeface="Calibri"/>
                          <a:cs typeface="Calibri"/>
                        </a:rPr>
                        <a:t>404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8501.33.00.41.00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Çıkış</a:t>
                      </a:r>
                      <a:r>
                        <a:rPr sz="700" spc="-20" dirty="0">
                          <a:latin typeface="Calibri"/>
                          <a:cs typeface="Calibri"/>
                        </a:rPr>
                        <a:t> </a:t>
                      </a:r>
                      <a:r>
                        <a:rPr sz="700" dirty="0">
                          <a:latin typeface="Calibri"/>
                          <a:cs typeface="Calibri"/>
                        </a:rPr>
                        <a:t>gücü</a:t>
                      </a:r>
                      <a:r>
                        <a:rPr sz="700" spc="-15" dirty="0">
                          <a:latin typeface="Calibri"/>
                          <a:cs typeface="Calibri"/>
                        </a:rPr>
                        <a:t> </a:t>
                      </a:r>
                      <a:r>
                        <a:rPr sz="700" dirty="0">
                          <a:latin typeface="Calibri"/>
                          <a:cs typeface="Calibri"/>
                        </a:rPr>
                        <a:t>75</a:t>
                      </a:r>
                      <a:r>
                        <a:rPr sz="700" spc="-10" dirty="0">
                          <a:latin typeface="Calibri"/>
                          <a:cs typeface="Calibri"/>
                        </a:rPr>
                        <a:t> </a:t>
                      </a:r>
                      <a:r>
                        <a:rPr sz="700" dirty="0">
                          <a:latin typeface="Calibri"/>
                          <a:cs typeface="Calibri"/>
                        </a:rPr>
                        <a:t>kW’ı</a:t>
                      </a:r>
                      <a:r>
                        <a:rPr sz="700" spc="-20" dirty="0">
                          <a:latin typeface="Calibri"/>
                          <a:cs typeface="Calibri"/>
                        </a:rPr>
                        <a:t> </a:t>
                      </a:r>
                      <a:r>
                        <a:rPr sz="700" dirty="0">
                          <a:latin typeface="Calibri"/>
                          <a:cs typeface="Calibri"/>
                        </a:rPr>
                        <a:t>geçen</a:t>
                      </a:r>
                      <a:r>
                        <a:rPr sz="700" spc="-15" dirty="0">
                          <a:latin typeface="Calibri"/>
                          <a:cs typeface="Calibri"/>
                        </a:rPr>
                        <a:t> </a:t>
                      </a:r>
                      <a:r>
                        <a:rPr sz="700" spc="-10" dirty="0">
                          <a:latin typeface="Calibri"/>
                          <a:cs typeface="Calibri"/>
                        </a:rPr>
                        <a:t>fakat</a:t>
                      </a:r>
                      <a:r>
                        <a:rPr sz="700" spc="-15" dirty="0">
                          <a:latin typeface="Calibri"/>
                          <a:cs typeface="Calibri"/>
                        </a:rPr>
                        <a:t> </a:t>
                      </a:r>
                      <a:r>
                        <a:rPr sz="700" dirty="0">
                          <a:latin typeface="Calibri"/>
                          <a:cs typeface="Calibri"/>
                        </a:rPr>
                        <a:t>100</a:t>
                      </a:r>
                      <a:r>
                        <a:rPr sz="700" spc="-15" dirty="0">
                          <a:latin typeface="Calibri"/>
                          <a:cs typeface="Calibri"/>
                        </a:rPr>
                        <a:t> </a:t>
                      </a:r>
                      <a:r>
                        <a:rPr sz="700" spc="-10" dirty="0">
                          <a:latin typeface="Calibri"/>
                          <a:cs typeface="Calibri"/>
                        </a:rPr>
                        <a:t>kW’dan</a:t>
                      </a:r>
                      <a:r>
                        <a:rPr sz="700" spc="-15" dirty="0">
                          <a:latin typeface="Calibri"/>
                          <a:cs typeface="Calibri"/>
                        </a:rPr>
                        <a:t> </a:t>
                      </a:r>
                      <a:r>
                        <a:rPr sz="700" dirty="0">
                          <a:latin typeface="Calibri"/>
                          <a:cs typeface="Calibri"/>
                        </a:rPr>
                        <a:t>az</a:t>
                      </a:r>
                      <a:r>
                        <a:rPr sz="700" spc="-20" dirty="0">
                          <a:latin typeface="Calibri"/>
                          <a:cs typeface="Calibri"/>
                        </a:rPr>
                        <a:t> </a:t>
                      </a:r>
                      <a:r>
                        <a:rPr sz="700" spc="-10" dirty="0">
                          <a:latin typeface="Calibri"/>
                          <a:cs typeface="Calibri"/>
                        </a:rPr>
                        <a:t>olanlar</a:t>
                      </a:r>
                      <a:r>
                        <a:rPr sz="700" spc="-20" dirty="0">
                          <a:latin typeface="Calibri"/>
                          <a:cs typeface="Calibri"/>
                        </a:rPr>
                        <a:t> </a:t>
                      </a:r>
                      <a:r>
                        <a:rPr sz="700" dirty="0">
                          <a:latin typeface="Calibri"/>
                          <a:cs typeface="Calibri"/>
                        </a:rPr>
                        <a:t>(motorlu</a:t>
                      </a:r>
                      <a:r>
                        <a:rPr sz="700" spc="-15" dirty="0">
                          <a:latin typeface="Calibri"/>
                          <a:cs typeface="Calibri"/>
                        </a:rPr>
                        <a:t> </a:t>
                      </a:r>
                      <a:r>
                        <a:rPr sz="700" spc="-20" dirty="0">
                          <a:latin typeface="Calibri"/>
                          <a:cs typeface="Calibri"/>
                        </a:rPr>
                        <a:t>kara</a:t>
                      </a:r>
                      <a:endParaRPr sz="700">
                        <a:latin typeface="Calibri"/>
                        <a:cs typeface="Calibri"/>
                      </a:endParaRPr>
                    </a:p>
                    <a:p>
                      <a:pPr marL="67945">
                        <a:lnSpc>
                          <a:spcPct val="100000"/>
                        </a:lnSpc>
                        <a:spcBef>
                          <a:spcPts val="165"/>
                        </a:spcBef>
                      </a:pPr>
                      <a:r>
                        <a:rPr sz="700" spc="-10" dirty="0">
                          <a:latin typeface="Calibri"/>
                          <a:cs typeface="Calibri"/>
                        </a:rPr>
                        <a:t>taşıtlarında</a:t>
                      </a:r>
                      <a:r>
                        <a:rPr sz="700" spc="30" dirty="0">
                          <a:latin typeface="Calibri"/>
                          <a:cs typeface="Calibri"/>
                        </a:rPr>
                        <a:t> </a:t>
                      </a:r>
                      <a:r>
                        <a:rPr sz="700" spc="-10" dirty="0">
                          <a:latin typeface="Calibri"/>
                          <a:cs typeface="Calibri"/>
                        </a:rPr>
                        <a:t>kullanılanlar</a:t>
                      </a:r>
                      <a:r>
                        <a:rPr sz="700" spc="3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LVD,</a:t>
                      </a:r>
                      <a:r>
                        <a:rPr sz="700" spc="5" dirty="0">
                          <a:latin typeface="Calibri"/>
                          <a:cs typeface="Calibri"/>
                        </a:rPr>
                        <a:t> </a:t>
                      </a:r>
                      <a:r>
                        <a:rPr sz="700" dirty="0">
                          <a:latin typeface="Calibri"/>
                          <a:cs typeface="Calibri"/>
                        </a:rPr>
                        <a:t>EMC</a:t>
                      </a:r>
                      <a:r>
                        <a:rPr sz="700" spc="5" dirty="0">
                          <a:latin typeface="Calibri"/>
                          <a:cs typeface="Calibri"/>
                        </a:rPr>
                        <a:t> </a:t>
                      </a:r>
                      <a:r>
                        <a:rPr sz="700" spc="-10" dirty="0">
                          <a:latin typeface="Calibri"/>
                          <a:cs typeface="Calibri"/>
                        </a:rPr>
                        <a:t>(Asenkron</a:t>
                      </a:r>
                      <a:r>
                        <a:rPr sz="700" dirty="0">
                          <a:latin typeface="Calibri"/>
                          <a:cs typeface="Calibri"/>
                        </a:rPr>
                        <a:t> </a:t>
                      </a:r>
                      <a:r>
                        <a:rPr sz="700" spc="-10" dirty="0">
                          <a:latin typeface="Calibri"/>
                          <a:cs typeface="Calibri"/>
                        </a:rPr>
                        <a:t>“İndüksiyon”</a:t>
                      </a:r>
                      <a:endParaRPr sz="700">
                        <a:latin typeface="Calibri"/>
                        <a:cs typeface="Calibri"/>
                      </a:endParaRPr>
                    </a:p>
                    <a:p>
                      <a:pPr marL="67945">
                        <a:lnSpc>
                          <a:spcPct val="100000"/>
                        </a:lnSpc>
                        <a:spcBef>
                          <a:spcPts val="165"/>
                        </a:spcBef>
                      </a:pPr>
                      <a:r>
                        <a:rPr sz="700" spc="-10" dirty="0">
                          <a:latin typeface="Calibri"/>
                          <a:cs typeface="Calibri"/>
                        </a:rPr>
                        <a:t>motorları</a:t>
                      </a:r>
                      <a:r>
                        <a:rPr sz="700" spc="4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 </a:t>
                      </a:r>
                      <a:r>
                        <a:rPr sz="700" dirty="0">
                          <a:latin typeface="Calibri"/>
                          <a:cs typeface="Calibri"/>
                        </a:rPr>
                        <a:t>veya</a:t>
                      </a:r>
                      <a:r>
                        <a:rPr sz="700" spc="5" dirty="0">
                          <a:latin typeface="Calibri"/>
                          <a:cs typeface="Calibri"/>
                        </a:rPr>
                        <a:t> </a:t>
                      </a:r>
                      <a:r>
                        <a:rPr sz="700" dirty="0">
                          <a:latin typeface="Calibri"/>
                          <a:cs typeface="Calibri"/>
                        </a:rPr>
                        <a:t>veya </a:t>
                      </a:r>
                      <a:r>
                        <a:rPr sz="700" spc="-10" dirty="0">
                          <a:latin typeface="Calibri"/>
                          <a:cs typeface="Calibri"/>
                        </a:rPr>
                        <a:t>Korelasyona</a:t>
                      </a:r>
                      <a:r>
                        <a:rPr sz="700" dirty="0">
                          <a:latin typeface="Calibri"/>
                          <a:cs typeface="Calibri"/>
                        </a:rPr>
                        <a:t> Uğramış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357583">
                <a:tc>
                  <a:txBody>
                    <a:bodyPr/>
                    <a:lstStyle/>
                    <a:p>
                      <a:pPr marL="68580">
                        <a:lnSpc>
                          <a:spcPts val="940"/>
                        </a:lnSpc>
                      </a:pPr>
                      <a:r>
                        <a:rPr sz="700" spc="-25" dirty="0">
                          <a:latin typeface="Calibri"/>
                          <a:cs typeface="Calibri"/>
                        </a:rPr>
                        <a:t>405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8501.33.00.42.00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Çıkış</a:t>
                      </a:r>
                      <a:r>
                        <a:rPr sz="700" spc="-10" dirty="0">
                          <a:latin typeface="Calibri"/>
                          <a:cs typeface="Calibri"/>
                        </a:rPr>
                        <a:t> </a:t>
                      </a:r>
                      <a:r>
                        <a:rPr sz="700" dirty="0">
                          <a:latin typeface="Calibri"/>
                          <a:cs typeface="Calibri"/>
                        </a:rPr>
                        <a:t>gücü</a:t>
                      </a:r>
                      <a:r>
                        <a:rPr sz="700" spc="-5" dirty="0">
                          <a:latin typeface="Calibri"/>
                          <a:cs typeface="Calibri"/>
                        </a:rPr>
                        <a:t> </a:t>
                      </a:r>
                      <a:r>
                        <a:rPr sz="700" dirty="0">
                          <a:latin typeface="Calibri"/>
                          <a:cs typeface="Calibri"/>
                        </a:rPr>
                        <a:t>100</a:t>
                      </a:r>
                      <a:r>
                        <a:rPr sz="700" spc="-5" dirty="0">
                          <a:latin typeface="Calibri"/>
                          <a:cs typeface="Calibri"/>
                        </a:rPr>
                        <a:t> </a:t>
                      </a:r>
                      <a:r>
                        <a:rPr sz="700" dirty="0">
                          <a:latin typeface="Calibri"/>
                          <a:cs typeface="Calibri"/>
                        </a:rPr>
                        <a:t>kW</a:t>
                      </a:r>
                      <a:r>
                        <a:rPr sz="700" spc="5" dirty="0">
                          <a:latin typeface="Calibri"/>
                          <a:cs typeface="Calibri"/>
                        </a:rPr>
                        <a:t> </a:t>
                      </a:r>
                      <a:r>
                        <a:rPr sz="700" spc="-10" dirty="0">
                          <a:latin typeface="Calibri"/>
                          <a:cs typeface="Calibri"/>
                        </a:rPr>
                        <a:t>olanlar </a:t>
                      </a:r>
                      <a:r>
                        <a:rPr sz="700" dirty="0">
                          <a:latin typeface="Calibri"/>
                          <a:cs typeface="Calibri"/>
                        </a:rPr>
                        <a:t>(motorlu</a:t>
                      </a:r>
                      <a:r>
                        <a:rPr sz="700" spc="-5" dirty="0">
                          <a:latin typeface="Calibri"/>
                          <a:cs typeface="Calibri"/>
                        </a:rPr>
                        <a:t> </a:t>
                      </a:r>
                      <a:r>
                        <a:rPr sz="700" dirty="0">
                          <a:latin typeface="Calibri"/>
                          <a:cs typeface="Calibri"/>
                        </a:rPr>
                        <a:t>kara</a:t>
                      </a:r>
                      <a:r>
                        <a:rPr sz="700" spc="-5" dirty="0">
                          <a:latin typeface="Calibri"/>
                          <a:cs typeface="Calibri"/>
                        </a:rPr>
                        <a:t> </a:t>
                      </a:r>
                      <a:r>
                        <a:rPr sz="700" spc="-10" dirty="0">
                          <a:latin typeface="Calibri"/>
                          <a:cs typeface="Calibri"/>
                        </a:rPr>
                        <a:t>taşıtlarında 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LVD,</a:t>
                      </a:r>
                      <a:r>
                        <a:rPr sz="700" spc="5" dirty="0">
                          <a:latin typeface="Calibri"/>
                          <a:cs typeface="Calibri"/>
                        </a:rPr>
                        <a:t> </a:t>
                      </a:r>
                      <a:r>
                        <a:rPr sz="700" dirty="0">
                          <a:latin typeface="Calibri"/>
                          <a:cs typeface="Calibri"/>
                        </a:rPr>
                        <a:t>EMC</a:t>
                      </a:r>
                      <a:r>
                        <a:rPr sz="700" spc="5" dirty="0">
                          <a:latin typeface="Calibri"/>
                          <a:cs typeface="Calibri"/>
                        </a:rPr>
                        <a:t> </a:t>
                      </a:r>
                      <a:r>
                        <a:rPr sz="700" spc="-10" dirty="0">
                          <a:latin typeface="Calibri"/>
                          <a:cs typeface="Calibri"/>
                        </a:rPr>
                        <a:t>(Asenkron</a:t>
                      </a:r>
                      <a:r>
                        <a:rPr sz="700" dirty="0">
                          <a:latin typeface="Calibri"/>
                          <a:cs typeface="Calibri"/>
                        </a:rPr>
                        <a:t> </a:t>
                      </a:r>
                      <a:r>
                        <a:rPr sz="700" spc="-10" dirty="0">
                          <a:latin typeface="Calibri"/>
                          <a:cs typeface="Calibri"/>
                        </a:rPr>
                        <a:t>“İndüksiyon”</a:t>
                      </a:r>
                      <a:endParaRPr sz="700" dirty="0">
                        <a:latin typeface="Calibri"/>
                        <a:cs typeface="Calibri"/>
                      </a:endParaRPr>
                    </a:p>
                    <a:p>
                      <a:pPr marL="67945">
                        <a:lnSpc>
                          <a:spcPct val="100000"/>
                        </a:lnSpc>
                        <a:spcBef>
                          <a:spcPts val="165"/>
                        </a:spcBef>
                      </a:pPr>
                      <a:r>
                        <a:rPr sz="700" spc="-10" dirty="0">
                          <a:latin typeface="Calibri"/>
                          <a:cs typeface="Calibri"/>
                        </a:rPr>
                        <a:t>motorları</a:t>
                      </a:r>
                      <a:r>
                        <a:rPr sz="700" spc="40" dirty="0">
                          <a:latin typeface="Calibri"/>
                          <a:cs typeface="Calibri"/>
                        </a:rPr>
                        <a:t> </a:t>
                      </a:r>
                      <a:r>
                        <a:rPr sz="700" spc="-10" dirty="0">
                          <a:latin typeface="Calibri"/>
                          <a:cs typeface="Calibri"/>
                        </a:rPr>
                        <a:t>hariç)</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 </a:t>
                      </a:r>
                      <a:r>
                        <a:rPr sz="700" dirty="0">
                          <a:latin typeface="Calibri"/>
                          <a:cs typeface="Calibri"/>
                        </a:rPr>
                        <a:t>veya</a:t>
                      </a:r>
                      <a:r>
                        <a:rPr sz="700" spc="5" dirty="0">
                          <a:latin typeface="Calibri"/>
                          <a:cs typeface="Calibri"/>
                        </a:rPr>
                        <a:t> </a:t>
                      </a:r>
                      <a:r>
                        <a:rPr sz="700" dirty="0">
                          <a:latin typeface="Calibri"/>
                          <a:cs typeface="Calibri"/>
                        </a:rPr>
                        <a:t>veya </a:t>
                      </a:r>
                      <a:r>
                        <a:rPr sz="700" spc="-10" dirty="0">
                          <a:latin typeface="Calibri"/>
                          <a:cs typeface="Calibri"/>
                        </a:rPr>
                        <a:t>Korelasyona</a:t>
                      </a:r>
                      <a:r>
                        <a:rPr sz="700" dirty="0">
                          <a:latin typeface="Calibri"/>
                          <a:cs typeface="Calibri"/>
                        </a:rPr>
                        <a:t> Uğramış </a:t>
                      </a:r>
                      <a:r>
                        <a:rPr sz="700" spc="-10" dirty="0">
                          <a:latin typeface="Calibri"/>
                          <a:cs typeface="Calibri"/>
                        </a:rPr>
                        <a:t>olabilir.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10214829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2344504725"/>
              </p:ext>
            </p:extLst>
          </p:nvPr>
        </p:nvGraphicFramePr>
        <p:xfrm>
          <a:off x="765542" y="1499190"/>
          <a:ext cx="10792048" cy="2604979"/>
        </p:xfrm>
        <a:graphic>
          <a:graphicData uri="http://schemas.openxmlformats.org/drawingml/2006/table">
            <a:tbl>
              <a:tblPr firstRow="1" bandRow="1">
                <a:tableStyleId>{2D5ABB26-0587-4C30-8999-92F81FD0307C}</a:tableStyleId>
              </a:tblPr>
              <a:tblGrid>
                <a:gridCol w="930549">
                  <a:extLst>
                    <a:ext uri="{9D8B030D-6E8A-4147-A177-3AD203B41FA5}">
                      <a16:colId xmlns:a16="http://schemas.microsoft.com/office/drawing/2014/main" val="20000"/>
                    </a:ext>
                  </a:extLst>
                </a:gridCol>
                <a:gridCol w="1861634">
                  <a:extLst>
                    <a:ext uri="{9D8B030D-6E8A-4147-A177-3AD203B41FA5}">
                      <a16:colId xmlns:a16="http://schemas.microsoft.com/office/drawing/2014/main" val="20001"/>
                    </a:ext>
                  </a:extLst>
                </a:gridCol>
                <a:gridCol w="3465875">
                  <a:extLst>
                    <a:ext uri="{9D8B030D-6E8A-4147-A177-3AD203B41FA5}">
                      <a16:colId xmlns:a16="http://schemas.microsoft.com/office/drawing/2014/main" val="20002"/>
                    </a:ext>
                  </a:extLst>
                </a:gridCol>
                <a:gridCol w="2094252">
                  <a:extLst>
                    <a:ext uri="{9D8B030D-6E8A-4147-A177-3AD203B41FA5}">
                      <a16:colId xmlns:a16="http://schemas.microsoft.com/office/drawing/2014/main" val="20003"/>
                    </a:ext>
                  </a:extLst>
                </a:gridCol>
                <a:gridCol w="2439738">
                  <a:extLst>
                    <a:ext uri="{9D8B030D-6E8A-4147-A177-3AD203B41FA5}">
                      <a16:colId xmlns:a16="http://schemas.microsoft.com/office/drawing/2014/main" val="20004"/>
                    </a:ext>
                  </a:extLst>
                </a:gridCol>
              </a:tblGrid>
              <a:tr h="441366">
                <a:tc>
                  <a:txBody>
                    <a:bodyPr/>
                    <a:lstStyle/>
                    <a:p>
                      <a:pPr marL="68580">
                        <a:lnSpc>
                          <a:spcPts val="950"/>
                        </a:lnSpc>
                      </a:pPr>
                      <a:r>
                        <a:rPr sz="700" spc="-25" dirty="0">
                          <a:latin typeface="Calibri"/>
                          <a:cs typeface="Calibri"/>
                        </a:rPr>
                        <a:t>406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8501.33.00.43.00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Çıkış</a:t>
                      </a:r>
                      <a:r>
                        <a:rPr sz="700" spc="-15" dirty="0">
                          <a:latin typeface="Calibri"/>
                          <a:cs typeface="Calibri"/>
                        </a:rPr>
                        <a:t> </a:t>
                      </a:r>
                      <a:r>
                        <a:rPr sz="700" dirty="0">
                          <a:latin typeface="Calibri"/>
                          <a:cs typeface="Calibri"/>
                        </a:rPr>
                        <a:t>gücü</a:t>
                      </a:r>
                      <a:r>
                        <a:rPr sz="700" spc="-15" dirty="0">
                          <a:latin typeface="Calibri"/>
                          <a:cs typeface="Calibri"/>
                        </a:rPr>
                        <a:t> </a:t>
                      </a:r>
                      <a:r>
                        <a:rPr sz="700" dirty="0">
                          <a:latin typeface="Calibri"/>
                          <a:cs typeface="Calibri"/>
                        </a:rPr>
                        <a:t>100</a:t>
                      </a:r>
                      <a:r>
                        <a:rPr sz="700" spc="-10" dirty="0">
                          <a:latin typeface="Calibri"/>
                          <a:cs typeface="Calibri"/>
                        </a:rPr>
                        <a:t> </a:t>
                      </a:r>
                      <a:r>
                        <a:rPr sz="700" dirty="0">
                          <a:latin typeface="Calibri"/>
                          <a:cs typeface="Calibri"/>
                        </a:rPr>
                        <a:t>kW’ı</a:t>
                      </a:r>
                      <a:r>
                        <a:rPr sz="700" spc="-15" dirty="0">
                          <a:latin typeface="Calibri"/>
                          <a:cs typeface="Calibri"/>
                        </a:rPr>
                        <a:t> </a:t>
                      </a:r>
                      <a:r>
                        <a:rPr sz="700" dirty="0">
                          <a:latin typeface="Calibri"/>
                          <a:cs typeface="Calibri"/>
                        </a:rPr>
                        <a:t>geçenler (motorlu</a:t>
                      </a:r>
                      <a:r>
                        <a:rPr sz="700" spc="-5" dirty="0">
                          <a:latin typeface="Calibri"/>
                          <a:cs typeface="Calibri"/>
                        </a:rPr>
                        <a:t> </a:t>
                      </a:r>
                      <a:r>
                        <a:rPr sz="700" spc="-10" dirty="0">
                          <a:latin typeface="Calibri"/>
                          <a:cs typeface="Calibri"/>
                        </a:rPr>
                        <a:t>kara</a:t>
                      </a:r>
                      <a:r>
                        <a:rPr sz="700" spc="-15" dirty="0">
                          <a:latin typeface="Calibri"/>
                          <a:cs typeface="Calibri"/>
                        </a:rPr>
                        <a:t> </a:t>
                      </a:r>
                      <a:r>
                        <a:rPr sz="700" spc="-10" dirty="0">
                          <a:latin typeface="Calibri"/>
                          <a:cs typeface="Calibri"/>
                        </a:rPr>
                        <a:t>taşıtlarında</a:t>
                      </a:r>
                      <a:r>
                        <a:rPr sz="700" spc="-15" dirty="0">
                          <a:latin typeface="Calibri"/>
                          <a:cs typeface="Calibri"/>
                        </a:rPr>
                        <a:t> </a:t>
                      </a:r>
                      <a:r>
                        <a:rPr sz="700" spc="-10" dirty="0">
                          <a:latin typeface="Calibri"/>
                          <a:cs typeface="Calibri"/>
                        </a:rPr>
                        <a:t>kullanılanlar 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20" dirty="0">
                          <a:latin typeface="Calibri"/>
                          <a:cs typeface="Calibri"/>
                        </a:rPr>
                        <a:t>LVD,</a:t>
                      </a:r>
                      <a:r>
                        <a:rPr sz="700" spc="5" dirty="0">
                          <a:latin typeface="Calibri"/>
                          <a:cs typeface="Calibri"/>
                        </a:rPr>
                        <a:t> </a:t>
                      </a:r>
                      <a:r>
                        <a:rPr sz="700" dirty="0">
                          <a:latin typeface="Calibri"/>
                          <a:cs typeface="Calibri"/>
                        </a:rPr>
                        <a:t>EMC</a:t>
                      </a:r>
                      <a:r>
                        <a:rPr sz="700" spc="5" dirty="0">
                          <a:latin typeface="Calibri"/>
                          <a:cs typeface="Calibri"/>
                        </a:rPr>
                        <a:t> </a:t>
                      </a:r>
                      <a:r>
                        <a:rPr sz="700" spc="-10" dirty="0">
                          <a:latin typeface="Calibri"/>
                          <a:cs typeface="Calibri"/>
                        </a:rPr>
                        <a:t>(Asenkron</a:t>
                      </a:r>
                      <a:r>
                        <a:rPr sz="700" dirty="0">
                          <a:latin typeface="Calibri"/>
                          <a:cs typeface="Calibri"/>
                        </a:rPr>
                        <a:t> </a:t>
                      </a:r>
                      <a:r>
                        <a:rPr sz="700" spc="-10" dirty="0">
                          <a:latin typeface="Calibri"/>
                          <a:cs typeface="Calibri"/>
                        </a:rPr>
                        <a:t>“İndüksiyon”</a:t>
                      </a:r>
                      <a:endParaRPr sz="700">
                        <a:latin typeface="Calibri"/>
                        <a:cs typeface="Calibri"/>
                      </a:endParaRPr>
                    </a:p>
                    <a:p>
                      <a:pPr marL="67945">
                        <a:lnSpc>
                          <a:spcPct val="100000"/>
                        </a:lnSpc>
                        <a:spcBef>
                          <a:spcPts val="165"/>
                        </a:spcBef>
                      </a:pPr>
                      <a:r>
                        <a:rPr sz="700" spc="-10" dirty="0">
                          <a:latin typeface="Calibri"/>
                          <a:cs typeface="Calibri"/>
                        </a:rPr>
                        <a:t>motorları</a:t>
                      </a:r>
                      <a:r>
                        <a:rPr sz="700" spc="4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Çıkarıldı </a:t>
                      </a:r>
                      <a:r>
                        <a:rPr sz="700" dirty="0">
                          <a:latin typeface="Calibri"/>
                          <a:cs typeface="Calibri"/>
                        </a:rPr>
                        <a:t>veya</a:t>
                      </a:r>
                      <a:r>
                        <a:rPr sz="700" spc="5" dirty="0">
                          <a:latin typeface="Calibri"/>
                          <a:cs typeface="Calibri"/>
                        </a:rPr>
                        <a:t> </a:t>
                      </a:r>
                      <a:r>
                        <a:rPr sz="700" dirty="0">
                          <a:latin typeface="Calibri"/>
                          <a:cs typeface="Calibri"/>
                        </a:rPr>
                        <a:t>veya </a:t>
                      </a:r>
                      <a:r>
                        <a:rPr sz="700" spc="-10" dirty="0">
                          <a:latin typeface="Calibri"/>
                          <a:cs typeface="Calibri"/>
                        </a:rPr>
                        <a:t>Korelasyona</a:t>
                      </a:r>
                      <a:r>
                        <a:rPr sz="700" dirty="0">
                          <a:latin typeface="Calibri"/>
                          <a:cs typeface="Calibri"/>
                        </a:rPr>
                        <a:t> Uğramış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80547">
                <a:tc>
                  <a:txBody>
                    <a:bodyPr/>
                    <a:lstStyle/>
                    <a:p>
                      <a:pPr marL="68580">
                        <a:lnSpc>
                          <a:spcPts val="940"/>
                        </a:lnSpc>
                      </a:pPr>
                      <a:r>
                        <a:rPr sz="700" spc="-25" dirty="0">
                          <a:latin typeface="Calibri"/>
                          <a:cs typeface="Calibri"/>
                        </a:rPr>
                        <a:t>439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8504.40.85.90.00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LVD,</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 </a:t>
                      </a:r>
                      <a:r>
                        <a:rPr sz="700" dirty="0">
                          <a:latin typeface="Calibri"/>
                          <a:cs typeface="Calibri"/>
                        </a:rPr>
                        <a:t>veya</a:t>
                      </a:r>
                      <a:r>
                        <a:rPr sz="700" spc="5" dirty="0">
                          <a:latin typeface="Calibri"/>
                          <a:cs typeface="Calibri"/>
                        </a:rPr>
                        <a:t> </a:t>
                      </a:r>
                      <a:r>
                        <a:rPr sz="700" dirty="0">
                          <a:latin typeface="Calibri"/>
                          <a:cs typeface="Calibri"/>
                        </a:rPr>
                        <a:t>veya </a:t>
                      </a:r>
                      <a:r>
                        <a:rPr sz="700" spc="-10" dirty="0">
                          <a:latin typeface="Calibri"/>
                          <a:cs typeface="Calibri"/>
                        </a:rPr>
                        <a:t>Korelasyona</a:t>
                      </a:r>
                      <a:r>
                        <a:rPr sz="700" dirty="0">
                          <a:latin typeface="Calibri"/>
                          <a:cs typeface="Calibri"/>
                        </a:rPr>
                        <a:t> Uğramış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80547">
                <a:tc>
                  <a:txBody>
                    <a:bodyPr/>
                    <a:lstStyle/>
                    <a:p>
                      <a:pPr marL="68580">
                        <a:lnSpc>
                          <a:spcPts val="940"/>
                        </a:lnSpc>
                      </a:pPr>
                      <a:r>
                        <a:rPr sz="700" spc="-25" dirty="0">
                          <a:latin typeface="Calibri"/>
                          <a:cs typeface="Calibri"/>
                        </a:rPr>
                        <a:t>440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8504.40.86.90.11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LVD,</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 </a:t>
                      </a:r>
                      <a:r>
                        <a:rPr sz="700" dirty="0">
                          <a:latin typeface="Calibri"/>
                          <a:cs typeface="Calibri"/>
                        </a:rPr>
                        <a:t>veya</a:t>
                      </a:r>
                      <a:r>
                        <a:rPr sz="700" spc="5" dirty="0">
                          <a:latin typeface="Calibri"/>
                          <a:cs typeface="Calibri"/>
                        </a:rPr>
                        <a:t> </a:t>
                      </a:r>
                      <a:r>
                        <a:rPr sz="700" dirty="0">
                          <a:latin typeface="Calibri"/>
                          <a:cs typeface="Calibri"/>
                        </a:rPr>
                        <a:t>veya </a:t>
                      </a:r>
                      <a:r>
                        <a:rPr sz="700" spc="-10" dirty="0">
                          <a:latin typeface="Calibri"/>
                          <a:cs typeface="Calibri"/>
                        </a:rPr>
                        <a:t>Korelasyona</a:t>
                      </a:r>
                      <a:r>
                        <a:rPr sz="700" dirty="0">
                          <a:latin typeface="Calibri"/>
                          <a:cs typeface="Calibri"/>
                        </a:rPr>
                        <a:t> Uğramış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80547">
                <a:tc>
                  <a:txBody>
                    <a:bodyPr/>
                    <a:lstStyle/>
                    <a:p>
                      <a:pPr marL="68580">
                        <a:lnSpc>
                          <a:spcPts val="940"/>
                        </a:lnSpc>
                      </a:pPr>
                      <a:r>
                        <a:rPr sz="700" spc="-25" dirty="0">
                          <a:latin typeface="Calibri"/>
                          <a:cs typeface="Calibri"/>
                        </a:rPr>
                        <a:t>441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8504.40.86.90.12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LVD,</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 </a:t>
                      </a:r>
                      <a:r>
                        <a:rPr sz="700" dirty="0">
                          <a:latin typeface="Calibri"/>
                          <a:cs typeface="Calibri"/>
                        </a:rPr>
                        <a:t>veya</a:t>
                      </a:r>
                      <a:r>
                        <a:rPr sz="700" spc="5" dirty="0">
                          <a:latin typeface="Calibri"/>
                          <a:cs typeface="Calibri"/>
                        </a:rPr>
                        <a:t> </a:t>
                      </a:r>
                      <a:r>
                        <a:rPr sz="700" dirty="0">
                          <a:latin typeface="Calibri"/>
                          <a:cs typeface="Calibri"/>
                        </a:rPr>
                        <a:t>veya </a:t>
                      </a:r>
                      <a:r>
                        <a:rPr sz="700" spc="-10" dirty="0">
                          <a:latin typeface="Calibri"/>
                          <a:cs typeface="Calibri"/>
                        </a:rPr>
                        <a:t>Korelasyona</a:t>
                      </a:r>
                      <a:r>
                        <a:rPr sz="700" dirty="0">
                          <a:latin typeface="Calibri"/>
                          <a:cs typeface="Calibri"/>
                        </a:rPr>
                        <a:t> Uğramış </a:t>
                      </a:r>
                      <a:r>
                        <a:rPr sz="700" spc="-10" dirty="0">
                          <a:latin typeface="Calibri"/>
                          <a:cs typeface="Calibri"/>
                        </a:rPr>
                        <a:t>olabilir.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439949">
                <a:tc>
                  <a:txBody>
                    <a:bodyPr/>
                    <a:lstStyle/>
                    <a:p>
                      <a:pPr marL="68580">
                        <a:lnSpc>
                          <a:spcPts val="940"/>
                        </a:lnSpc>
                      </a:pPr>
                      <a:r>
                        <a:rPr sz="700" spc="-25" dirty="0">
                          <a:latin typeface="Calibri"/>
                          <a:cs typeface="Calibri"/>
                        </a:rPr>
                        <a:t>549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8536.50.80.00.13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Komütatörler </a:t>
                      </a:r>
                      <a:r>
                        <a:rPr sz="700" dirty="0">
                          <a:latin typeface="Calibri"/>
                          <a:cs typeface="Calibri"/>
                        </a:rPr>
                        <a:t>(AC</a:t>
                      </a:r>
                      <a:r>
                        <a:rPr sz="700" spc="-5" dirty="0">
                          <a:latin typeface="Calibri"/>
                          <a:cs typeface="Calibri"/>
                        </a:rPr>
                        <a:t> </a:t>
                      </a:r>
                      <a:r>
                        <a:rPr sz="700" dirty="0">
                          <a:latin typeface="Calibri"/>
                          <a:cs typeface="Calibri"/>
                        </a:rPr>
                        <a:t>için</a:t>
                      </a:r>
                      <a:r>
                        <a:rPr sz="700" spc="-5" dirty="0">
                          <a:latin typeface="Calibri"/>
                          <a:cs typeface="Calibri"/>
                        </a:rPr>
                        <a:t> </a:t>
                      </a:r>
                      <a:r>
                        <a:rPr sz="700" dirty="0">
                          <a:latin typeface="Calibri"/>
                          <a:cs typeface="Calibri"/>
                        </a:rPr>
                        <a:t>50-1000</a:t>
                      </a:r>
                      <a:r>
                        <a:rPr sz="700" spc="-5" dirty="0">
                          <a:latin typeface="Calibri"/>
                          <a:cs typeface="Calibri"/>
                        </a:rPr>
                        <a:t> </a:t>
                      </a:r>
                      <a:r>
                        <a:rPr sz="700" dirty="0">
                          <a:latin typeface="Calibri"/>
                          <a:cs typeface="Calibri"/>
                        </a:rPr>
                        <a:t>volt</a:t>
                      </a:r>
                      <a:r>
                        <a:rPr sz="700" spc="-10" dirty="0">
                          <a:latin typeface="Calibri"/>
                          <a:cs typeface="Calibri"/>
                        </a:rPr>
                        <a:t> </a:t>
                      </a:r>
                      <a:r>
                        <a:rPr sz="700" dirty="0">
                          <a:latin typeface="Calibri"/>
                          <a:cs typeface="Calibri"/>
                        </a:rPr>
                        <a:t>–</a:t>
                      </a:r>
                      <a:r>
                        <a:rPr sz="700" spc="-15" dirty="0">
                          <a:latin typeface="Calibri"/>
                          <a:cs typeface="Calibri"/>
                        </a:rPr>
                        <a:t> </a:t>
                      </a:r>
                      <a:r>
                        <a:rPr sz="700" dirty="0">
                          <a:latin typeface="Calibri"/>
                          <a:cs typeface="Calibri"/>
                        </a:rPr>
                        <a:t>DC için</a:t>
                      </a:r>
                      <a:r>
                        <a:rPr sz="700" spc="-10" dirty="0">
                          <a:latin typeface="Calibri"/>
                          <a:cs typeface="Calibri"/>
                        </a:rPr>
                        <a:t> </a:t>
                      </a:r>
                      <a:r>
                        <a:rPr sz="700" dirty="0">
                          <a:latin typeface="Calibri"/>
                          <a:cs typeface="Calibri"/>
                        </a:rPr>
                        <a:t>75-1500</a:t>
                      </a:r>
                      <a:r>
                        <a:rPr sz="700" spc="-15" dirty="0">
                          <a:latin typeface="Calibri"/>
                          <a:cs typeface="Calibri"/>
                        </a:rPr>
                        <a:t> </a:t>
                      </a:r>
                      <a:r>
                        <a:rPr sz="700" dirty="0">
                          <a:latin typeface="Calibri"/>
                          <a:cs typeface="Calibri"/>
                        </a:rPr>
                        <a:t>volt</a:t>
                      </a:r>
                      <a:r>
                        <a:rPr sz="700" spc="-10" dirty="0">
                          <a:latin typeface="Calibri"/>
                          <a:cs typeface="Calibri"/>
                        </a:rPr>
                        <a:t> aralıklarında</a:t>
                      </a:r>
                      <a:endParaRPr sz="700">
                        <a:latin typeface="Calibri"/>
                        <a:cs typeface="Calibri"/>
                      </a:endParaRPr>
                    </a:p>
                    <a:p>
                      <a:pPr marL="67945">
                        <a:lnSpc>
                          <a:spcPct val="100000"/>
                        </a:lnSpc>
                        <a:spcBef>
                          <a:spcPts val="180"/>
                        </a:spcBef>
                      </a:pPr>
                      <a:r>
                        <a:rPr sz="700" spc="-10" dirty="0">
                          <a:latin typeface="Calibri"/>
                          <a:cs typeface="Calibri"/>
                        </a:rPr>
                        <a:t>kullanılmak</a:t>
                      </a:r>
                      <a:r>
                        <a:rPr sz="700" spc="20" dirty="0">
                          <a:latin typeface="Calibri"/>
                          <a:cs typeface="Calibri"/>
                        </a:rPr>
                        <a:t> </a:t>
                      </a:r>
                      <a:r>
                        <a:rPr sz="700" spc="-10" dirty="0">
                          <a:latin typeface="Calibri"/>
                          <a:cs typeface="Calibri"/>
                        </a:rPr>
                        <a:t>üzere</a:t>
                      </a:r>
                      <a:r>
                        <a:rPr sz="700" spc="25" dirty="0">
                          <a:latin typeface="Calibri"/>
                          <a:cs typeface="Calibri"/>
                        </a:rPr>
                        <a:t> </a:t>
                      </a:r>
                      <a:r>
                        <a:rPr sz="700" spc="-10" dirty="0">
                          <a:latin typeface="Calibri"/>
                          <a:cs typeface="Calibri"/>
                        </a:rPr>
                        <a:t>tasarlanmış</a:t>
                      </a:r>
                      <a:r>
                        <a:rPr sz="700" spc="2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5" dirty="0">
                          <a:latin typeface="Calibri"/>
                          <a:cs typeface="Calibri"/>
                        </a:rPr>
                        <a:t>LVD</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a:t>
                      </a:r>
                      <a:r>
                        <a:rPr sz="700" spc="25" dirty="0">
                          <a:latin typeface="Calibri"/>
                          <a:cs typeface="Calibri"/>
                        </a:rPr>
                        <a:t> </a:t>
                      </a:r>
                      <a:r>
                        <a:rPr sz="700" spc="-10" dirty="0">
                          <a:latin typeface="Calibri"/>
                          <a:cs typeface="Calibri"/>
                        </a:rPr>
                        <a:t>görülmektedir.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442074">
                <a:tc>
                  <a:txBody>
                    <a:bodyPr/>
                    <a:lstStyle/>
                    <a:p>
                      <a:pPr marL="68580">
                        <a:lnSpc>
                          <a:spcPts val="955"/>
                        </a:lnSpc>
                      </a:pPr>
                      <a:r>
                        <a:rPr sz="700" spc="-25" dirty="0">
                          <a:latin typeface="Calibri"/>
                          <a:cs typeface="Calibri"/>
                        </a:rPr>
                        <a:t>563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5"/>
                        </a:lnSpc>
                      </a:pPr>
                      <a:r>
                        <a:rPr sz="700" spc="-10" dirty="0">
                          <a:latin typeface="Calibri"/>
                          <a:cs typeface="Calibri"/>
                        </a:rPr>
                        <a:t>8539.22.90.00.13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5"/>
                        </a:lnSpc>
                      </a:pPr>
                      <a:r>
                        <a:rPr sz="700" dirty="0">
                          <a:latin typeface="Calibri"/>
                          <a:cs typeface="Calibri"/>
                        </a:rPr>
                        <a:t>Cam </a:t>
                      </a:r>
                      <a:r>
                        <a:rPr sz="700" spc="-10" dirty="0">
                          <a:latin typeface="Calibri"/>
                          <a:cs typeface="Calibri"/>
                        </a:rPr>
                        <a:t>kavanoz </a:t>
                      </a:r>
                      <a:r>
                        <a:rPr sz="700" dirty="0">
                          <a:latin typeface="Calibri"/>
                          <a:cs typeface="Calibri"/>
                        </a:rPr>
                        <a:t>çapı</a:t>
                      </a:r>
                      <a:r>
                        <a:rPr sz="700" spc="-5" dirty="0">
                          <a:latin typeface="Calibri"/>
                          <a:cs typeface="Calibri"/>
                        </a:rPr>
                        <a:t> </a:t>
                      </a:r>
                      <a:r>
                        <a:rPr sz="700" dirty="0">
                          <a:latin typeface="Calibri"/>
                          <a:cs typeface="Calibri"/>
                        </a:rPr>
                        <a:t>25</a:t>
                      </a:r>
                      <a:r>
                        <a:rPr sz="700" spc="-20" dirty="0">
                          <a:latin typeface="Calibri"/>
                          <a:cs typeface="Calibri"/>
                        </a:rPr>
                        <a:t> </a:t>
                      </a:r>
                      <a:r>
                        <a:rPr sz="700" spc="-10" dirty="0">
                          <a:latin typeface="Calibri"/>
                          <a:cs typeface="Calibri"/>
                        </a:rPr>
                        <a:t>mm’den </a:t>
                      </a:r>
                      <a:r>
                        <a:rPr sz="700" dirty="0">
                          <a:latin typeface="Calibri"/>
                          <a:cs typeface="Calibri"/>
                        </a:rPr>
                        <a:t>az</a:t>
                      </a:r>
                      <a:r>
                        <a:rPr sz="700" spc="-10" dirty="0">
                          <a:latin typeface="Calibri"/>
                          <a:cs typeface="Calibri"/>
                        </a:rPr>
                        <a:t> dekoratif ampuller </a:t>
                      </a:r>
                      <a:r>
                        <a:rPr sz="700" dirty="0">
                          <a:latin typeface="Calibri"/>
                          <a:cs typeface="Calibri"/>
                        </a:rPr>
                        <a:t>(25 mm </a:t>
                      </a:r>
                      <a:r>
                        <a:rPr sz="700" spc="-10" dirty="0">
                          <a:latin typeface="Calibri"/>
                          <a:cs typeface="Calibri"/>
                        </a:rPr>
                        <a:t>hariç)</a:t>
                      </a:r>
                      <a:endParaRPr sz="700">
                        <a:latin typeface="Calibri"/>
                        <a:cs typeface="Calibri"/>
                      </a:endParaRPr>
                    </a:p>
                    <a:p>
                      <a:pPr marL="67945">
                        <a:lnSpc>
                          <a:spcPct val="100000"/>
                        </a:lnSpc>
                        <a:spcBef>
                          <a:spcPts val="165"/>
                        </a:spcBef>
                      </a:pPr>
                      <a:r>
                        <a:rPr sz="700" dirty="0">
                          <a:latin typeface="Calibri"/>
                          <a:cs typeface="Calibri"/>
                        </a:rPr>
                        <a:t>(motorlu</a:t>
                      </a:r>
                      <a:r>
                        <a:rPr sz="700" spc="5" dirty="0">
                          <a:latin typeface="Calibri"/>
                          <a:cs typeface="Calibri"/>
                        </a:rPr>
                        <a:t>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spc="1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5"/>
                        </a:lnSpc>
                      </a:pPr>
                      <a:r>
                        <a:rPr sz="700" spc="-20" dirty="0">
                          <a:latin typeface="Calibri"/>
                          <a:cs typeface="Calibri"/>
                        </a:rPr>
                        <a:t>LVD,</a:t>
                      </a:r>
                      <a:r>
                        <a:rPr sz="700" spc="30" dirty="0">
                          <a:latin typeface="Calibri"/>
                          <a:cs typeface="Calibri"/>
                        </a:rPr>
                        <a:t> </a:t>
                      </a:r>
                      <a:r>
                        <a:rPr sz="700" dirty="0">
                          <a:latin typeface="Calibri"/>
                          <a:cs typeface="Calibri"/>
                        </a:rPr>
                        <a:t>ENERJİ</a:t>
                      </a:r>
                      <a:r>
                        <a:rPr sz="700" spc="35" dirty="0">
                          <a:latin typeface="Calibri"/>
                          <a:cs typeface="Calibri"/>
                        </a:rPr>
                        <a:t> </a:t>
                      </a:r>
                      <a:r>
                        <a:rPr sz="700" spc="-10" dirty="0">
                          <a:latin typeface="Calibri"/>
                          <a:cs typeface="Calibri"/>
                        </a:rPr>
                        <a:t>ETİKETLEMESİ,</a:t>
                      </a:r>
                      <a:r>
                        <a:rPr sz="700" spc="20" dirty="0">
                          <a:latin typeface="Calibri"/>
                          <a:cs typeface="Calibri"/>
                        </a:rPr>
                        <a:t> </a:t>
                      </a:r>
                      <a:r>
                        <a:rPr sz="700" spc="-10" dirty="0">
                          <a:latin typeface="Calibri"/>
                          <a:cs typeface="Calibri"/>
                        </a:rPr>
                        <a:t>EKO-TASARIM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5"/>
                        </a:lnSpc>
                      </a:pPr>
                      <a:r>
                        <a:rPr sz="700" spc="-10" dirty="0">
                          <a:latin typeface="Calibri"/>
                          <a:cs typeface="Calibri"/>
                        </a:rPr>
                        <a:t>Çıkarıldı</a:t>
                      </a:r>
                      <a:r>
                        <a:rPr sz="700" spc="25" dirty="0">
                          <a:latin typeface="Calibri"/>
                          <a:cs typeface="Calibri"/>
                        </a:rPr>
                        <a:t> </a:t>
                      </a:r>
                      <a:r>
                        <a:rPr sz="700" spc="-10" dirty="0">
                          <a:latin typeface="Calibri"/>
                          <a:cs typeface="Calibri"/>
                        </a:rPr>
                        <a:t>görülmektedir.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439949">
                <a:tc>
                  <a:txBody>
                    <a:bodyPr/>
                    <a:lstStyle/>
                    <a:p>
                      <a:pPr marL="68580">
                        <a:lnSpc>
                          <a:spcPts val="940"/>
                        </a:lnSpc>
                      </a:pPr>
                      <a:r>
                        <a:rPr sz="700" spc="-25" dirty="0">
                          <a:latin typeface="Calibri"/>
                          <a:cs typeface="Calibri"/>
                        </a:rPr>
                        <a:t>564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8539.22.90.00.14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Tüp</a:t>
                      </a:r>
                      <a:r>
                        <a:rPr sz="700" spc="-5" dirty="0">
                          <a:latin typeface="Calibri"/>
                          <a:cs typeface="Calibri"/>
                        </a:rPr>
                        <a:t> </a:t>
                      </a:r>
                      <a:r>
                        <a:rPr sz="700" spc="-10" dirty="0">
                          <a:latin typeface="Calibri"/>
                          <a:cs typeface="Calibri"/>
                        </a:rPr>
                        <a:t>şeklinde</a:t>
                      </a:r>
                      <a:r>
                        <a:rPr sz="700" dirty="0">
                          <a:latin typeface="Calibri"/>
                          <a:cs typeface="Calibri"/>
                        </a:rPr>
                        <a:t> </a:t>
                      </a:r>
                      <a:r>
                        <a:rPr sz="700" spc="-10" dirty="0">
                          <a:latin typeface="Calibri"/>
                          <a:cs typeface="Calibri"/>
                        </a:rPr>
                        <a:t>flamanlı</a:t>
                      </a:r>
                      <a:r>
                        <a:rPr sz="700" spc="-5" dirty="0">
                          <a:latin typeface="Calibri"/>
                          <a:cs typeface="Calibri"/>
                        </a:rPr>
                        <a:t> </a:t>
                      </a:r>
                      <a:r>
                        <a:rPr sz="700" dirty="0">
                          <a:latin typeface="Calibri"/>
                          <a:cs typeface="Calibri"/>
                        </a:rPr>
                        <a:t>ampuller</a:t>
                      </a:r>
                      <a:r>
                        <a:rPr sz="700" spc="10" dirty="0">
                          <a:latin typeface="Calibri"/>
                          <a:cs typeface="Calibri"/>
                        </a:rPr>
                        <a:t> </a:t>
                      </a:r>
                      <a:r>
                        <a:rPr sz="700" dirty="0">
                          <a:latin typeface="Calibri"/>
                          <a:cs typeface="Calibri"/>
                        </a:rPr>
                        <a:t>(motorlu</a:t>
                      </a:r>
                      <a:r>
                        <a:rPr sz="700" spc="-5" dirty="0">
                          <a:latin typeface="Calibri"/>
                          <a:cs typeface="Calibri"/>
                        </a:rPr>
                        <a:t> </a:t>
                      </a:r>
                      <a:r>
                        <a:rPr sz="700" spc="-10" dirty="0">
                          <a:latin typeface="Calibri"/>
                          <a:cs typeface="Calibri"/>
                        </a:rPr>
                        <a:t>kara</a:t>
                      </a:r>
                      <a:r>
                        <a:rPr sz="700"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endParaRPr sz="700">
                        <a:latin typeface="Calibri"/>
                        <a:cs typeface="Calibri"/>
                      </a:endParaRPr>
                    </a:p>
                    <a:p>
                      <a:pPr marL="67945">
                        <a:lnSpc>
                          <a:spcPct val="100000"/>
                        </a:lnSpc>
                        <a:spcBef>
                          <a:spcPts val="165"/>
                        </a:spcBef>
                      </a:pP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LVD,</a:t>
                      </a:r>
                      <a:r>
                        <a:rPr sz="700" spc="30" dirty="0">
                          <a:latin typeface="Calibri"/>
                          <a:cs typeface="Calibri"/>
                        </a:rPr>
                        <a:t> </a:t>
                      </a:r>
                      <a:r>
                        <a:rPr sz="700" dirty="0">
                          <a:latin typeface="Calibri"/>
                          <a:cs typeface="Calibri"/>
                        </a:rPr>
                        <a:t>ENERJİ</a:t>
                      </a:r>
                      <a:r>
                        <a:rPr sz="700" spc="35" dirty="0">
                          <a:latin typeface="Calibri"/>
                          <a:cs typeface="Calibri"/>
                        </a:rPr>
                        <a:t> </a:t>
                      </a:r>
                      <a:r>
                        <a:rPr sz="700" spc="-10" dirty="0">
                          <a:latin typeface="Calibri"/>
                          <a:cs typeface="Calibri"/>
                        </a:rPr>
                        <a:t>ETİKETLEMESİ,</a:t>
                      </a:r>
                      <a:r>
                        <a:rPr sz="700" spc="20" dirty="0">
                          <a:latin typeface="Calibri"/>
                          <a:cs typeface="Calibri"/>
                        </a:rPr>
                        <a:t> </a:t>
                      </a:r>
                      <a:r>
                        <a:rPr sz="700" spc="-10" dirty="0">
                          <a:latin typeface="Calibri"/>
                          <a:cs typeface="Calibri"/>
                        </a:rPr>
                        <a:t>EKO-TASARIM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Çıkarıldı</a:t>
                      </a:r>
                      <a:r>
                        <a:rPr sz="700" spc="25" dirty="0">
                          <a:latin typeface="Calibri"/>
                          <a:cs typeface="Calibri"/>
                        </a:rPr>
                        <a:t> </a:t>
                      </a:r>
                      <a:r>
                        <a:rPr sz="700" spc="-10" dirty="0">
                          <a:latin typeface="Calibri"/>
                          <a:cs typeface="Calibri"/>
                        </a:rPr>
                        <a:t>görülmektedir.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58569494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659219" y="835628"/>
            <a:ext cx="10664455" cy="5990188"/>
          </a:xfrm>
          <a:prstGeom prst="rect">
            <a:avLst/>
          </a:prstGeom>
        </p:spPr>
        <p:txBody>
          <a:bodyPr vert="horz" wrap="square" lIns="0" tIns="11516" rIns="0" bIns="0" rtlCol="0">
            <a:spAutoFit/>
          </a:bodyPr>
          <a:lstStyle/>
          <a:p>
            <a:pPr marL="3335138" marR="3223428" indent="-576" algn="ctr">
              <a:lnSpc>
                <a:spcPct val="110000"/>
              </a:lnSpc>
              <a:spcBef>
                <a:spcPts val="91"/>
              </a:spcBef>
            </a:pPr>
            <a:r>
              <a:rPr sz="1400" b="1" dirty="0">
                <a:solidFill>
                  <a:srgbClr val="FF0000"/>
                </a:solidFill>
                <a:latin typeface="Calibri"/>
                <a:cs typeface="Calibri"/>
              </a:rPr>
              <a:t>Makinaların</a:t>
            </a:r>
            <a:r>
              <a:rPr sz="1400" b="1" spc="-50" dirty="0">
                <a:solidFill>
                  <a:srgbClr val="FF0000"/>
                </a:solidFill>
                <a:latin typeface="Calibri"/>
                <a:cs typeface="Calibri"/>
              </a:rPr>
              <a:t> </a:t>
            </a:r>
            <a:r>
              <a:rPr sz="1400" b="1" dirty="0">
                <a:solidFill>
                  <a:srgbClr val="FF0000"/>
                </a:solidFill>
                <a:latin typeface="Calibri"/>
                <a:cs typeface="Calibri"/>
              </a:rPr>
              <a:t>İthalat</a:t>
            </a:r>
            <a:r>
              <a:rPr sz="1400" b="1" spc="-50" dirty="0">
                <a:solidFill>
                  <a:srgbClr val="FF0000"/>
                </a:solidFill>
                <a:latin typeface="Calibri"/>
                <a:cs typeface="Calibri"/>
              </a:rPr>
              <a:t> </a:t>
            </a:r>
            <a:r>
              <a:rPr sz="1400" b="1" dirty="0" err="1" smtClean="0">
                <a:solidFill>
                  <a:srgbClr val="FF0000"/>
                </a:solidFill>
                <a:latin typeface="Calibri"/>
                <a:cs typeface="Calibri"/>
              </a:rPr>
              <a:t>Denetimi</a:t>
            </a:r>
            <a:r>
              <a:rPr lang="tr-TR" sz="1400" b="1" spc="-36" dirty="0">
                <a:solidFill>
                  <a:srgbClr val="FF0000"/>
                </a:solidFill>
                <a:latin typeface="Calibri"/>
                <a:cs typeface="Calibri"/>
              </a:rPr>
              <a:t> </a:t>
            </a:r>
            <a:r>
              <a:rPr sz="1400" b="1" spc="-9" dirty="0" err="1" smtClean="0">
                <a:solidFill>
                  <a:srgbClr val="FF0000"/>
                </a:solidFill>
                <a:latin typeface="Calibri"/>
                <a:cs typeface="Calibri"/>
              </a:rPr>
              <a:t>Tebliği</a:t>
            </a:r>
            <a:r>
              <a:rPr sz="1400" b="1" spc="-9" dirty="0" smtClean="0">
                <a:solidFill>
                  <a:srgbClr val="FF0000"/>
                </a:solidFill>
                <a:latin typeface="Calibri"/>
                <a:cs typeface="Calibri"/>
              </a:rPr>
              <a:t> </a:t>
            </a:r>
            <a:r>
              <a:rPr sz="1400" b="1" dirty="0">
                <a:solidFill>
                  <a:srgbClr val="FF0000"/>
                </a:solidFill>
                <a:latin typeface="Calibri"/>
                <a:cs typeface="Calibri"/>
              </a:rPr>
              <a:t>(Ürün</a:t>
            </a:r>
            <a:r>
              <a:rPr sz="1400" b="1" spc="-9" dirty="0">
                <a:solidFill>
                  <a:srgbClr val="FF0000"/>
                </a:solidFill>
                <a:latin typeface="Calibri"/>
                <a:cs typeface="Calibri"/>
              </a:rPr>
              <a:t> </a:t>
            </a:r>
            <a:r>
              <a:rPr sz="1400" b="1" spc="-9" dirty="0" err="1">
                <a:solidFill>
                  <a:srgbClr val="FF0000"/>
                </a:solidFill>
                <a:latin typeface="Calibri"/>
                <a:cs typeface="Calibri"/>
              </a:rPr>
              <a:t>Güvenliği</a:t>
            </a:r>
            <a:r>
              <a:rPr sz="1400" b="1" spc="-18" dirty="0">
                <a:solidFill>
                  <a:srgbClr val="FF0000"/>
                </a:solidFill>
                <a:latin typeface="Calibri"/>
                <a:cs typeface="Calibri"/>
              </a:rPr>
              <a:t> </a:t>
            </a:r>
            <a:r>
              <a:rPr sz="1400" b="1" dirty="0" err="1" smtClean="0">
                <a:solidFill>
                  <a:srgbClr val="FF0000"/>
                </a:solidFill>
                <a:latin typeface="Calibri"/>
                <a:cs typeface="Calibri"/>
              </a:rPr>
              <a:t>ve</a:t>
            </a:r>
            <a:r>
              <a:rPr lang="tr-TR" sz="1400" b="1" spc="-14" dirty="0">
                <a:solidFill>
                  <a:srgbClr val="FF0000"/>
                </a:solidFill>
                <a:latin typeface="Calibri"/>
                <a:cs typeface="Calibri"/>
              </a:rPr>
              <a:t> </a:t>
            </a:r>
            <a:r>
              <a:rPr sz="1400" b="1" dirty="0" err="1" smtClean="0">
                <a:solidFill>
                  <a:srgbClr val="FF0000"/>
                </a:solidFill>
                <a:latin typeface="Calibri"/>
                <a:cs typeface="Calibri"/>
              </a:rPr>
              <a:t>Denetimi</a:t>
            </a:r>
            <a:r>
              <a:rPr sz="1400" b="1" dirty="0">
                <a:solidFill>
                  <a:srgbClr val="FF0000"/>
                </a:solidFill>
                <a:latin typeface="Calibri"/>
                <a:cs typeface="Calibri"/>
              </a:rPr>
              <a:t>:</a:t>
            </a:r>
            <a:r>
              <a:rPr sz="1400" b="1" spc="-14" dirty="0">
                <a:solidFill>
                  <a:srgbClr val="FF0000"/>
                </a:solidFill>
                <a:latin typeface="Calibri"/>
                <a:cs typeface="Calibri"/>
              </a:rPr>
              <a:t> </a:t>
            </a:r>
            <a:r>
              <a:rPr sz="1400" b="1" spc="-9" dirty="0">
                <a:solidFill>
                  <a:srgbClr val="FF0000"/>
                </a:solidFill>
                <a:latin typeface="Calibri"/>
                <a:cs typeface="Calibri"/>
              </a:rPr>
              <a:t>2026/32)</a:t>
            </a:r>
            <a:endParaRPr sz="1400" dirty="0">
              <a:latin typeface="Calibri"/>
              <a:cs typeface="Calibri"/>
            </a:endParaRPr>
          </a:p>
          <a:p>
            <a:pPr marL="11516"/>
            <a:r>
              <a:rPr sz="1400" spc="-9" dirty="0" smtClean="0">
                <a:latin typeface="Calibri"/>
                <a:cs typeface="Calibri"/>
              </a:rPr>
              <a:t>31.12.2025</a:t>
            </a:r>
            <a:r>
              <a:rPr sz="1400" spc="-36" dirty="0" smtClean="0">
                <a:latin typeface="Calibri"/>
                <a:cs typeface="Calibri"/>
              </a:rPr>
              <a:t> </a:t>
            </a:r>
            <a:r>
              <a:rPr sz="1400" dirty="0">
                <a:latin typeface="Calibri"/>
                <a:cs typeface="Calibri"/>
              </a:rPr>
              <a:t>tarihli</a:t>
            </a:r>
            <a:r>
              <a:rPr sz="1400" spc="-23" dirty="0">
                <a:latin typeface="Calibri"/>
                <a:cs typeface="Calibri"/>
              </a:rPr>
              <a:t> </a:t>
            </a:r>
            <a:r>
              <a:rPr sz="1400" dirty="0">
                <a:latin typeface="Calibri"/>
                <a:cs typeface="Calibri"/>
              </a:rPr>
              <a:t>Resmî</a:t>
            </a:r>
            <a:r>
              <a:rPr sz="1400" spc="-36" dirty="0">
                <a:latin typeface="Calibri"/>
                <a:cs typeface="Calibri"/>
              </a:rPr>
              <a:t> </a:t>
            </a:r>
            <a:r>
              <a:rPr sz="1400" dirty="0">
                <a:latin typeface="Calibri"/>
                <a:cs typeface="Calibri"/>
              </a:rPr>
              <a:t>Gazete’de</a:t>
            </a:r>
            <a:r>
              <a:rPr sz="1400" spc="-36" dirty="0">
                <a:latin typeface="Calibri"/>
                <a:cs typeface="Calibri"/>
              </a:rPr>
              <a:t> </a:t>
            </a:r>
            <a:r>
              <a:rPr sz="1400" dirty="0">
                <a:latin typeface="Calibri"/>
                <a:cs typeface="Calibri"/>
              </a:rPr>
              <a:t>yayımlanan</a:t>
            </a:r>
            <a:r>
              <a:rPr sz="1400" spc="-27" dirty="0">
                <a:latin typeface="Calibri"/>
                <a:cs typeface="Calibri"/>
              </a:rPr>
              <a:t> </a:t>
            </a:r>
            <a:r>
              <a:rPr sz="1400" b="1" dirty="0">
                <a:latin typeface="Calibri"/>
                <a:cs typeface="Calibri"/>
              </a:rPr>
              <a:t>Makinaların</a:t>
            </a:r>
            <a:r>
              <a:rPr sz="1400" b="1" spc="-32" dirty="0">
                <a:latin typeface="Calibri"/>
                <a:cs typeface="Calibri"/>
              </a:rPr>
              <a:t> </a:t>
            </a:r>
            <a:r>
              <a:rPr sz="1400" b="1" dirty="0">
                <a:latin typeface="Calibri"/>
                <a:cs typeface="Calibri"/>
              </a:rPr>
              <a:t>İthalat</a:t>
            </a:r>
            <a:r>
              <a:rPr sz="1400" b="1" spc="-27" dirty="0">
                <a:latin typeface="Calibri"/>
                <a:cs typeface="Calibri"/>
              </a:rPr>
              <a:t> </a:t>
            </a:r>
            <a:r>
              <a:rPr sz="1400" b="1" dirty="0">
                <a:latin typeface="Calibri"/>
                <a:cs typeface="Calibri"/>
              </a:rPr>
              <a:t>Denetimi</a:t>
            </a:r>
            <a:r>
              <a:rPr sz="1400" b="1" spc="-18" dirty="0">
                <a:latin typeface="Calibri"/>
                <a:cs typeface="Calibri"/>
              </a:rPr>
              <a:t> </a:t>
            </a:r>
            <a:r>
              <a:rPr sz="1400" b="1" dirty="0">
                <a:latin typeface="Calibri"/>
                <a:cs typeface="Calibri"/>
              </a:rPr>
              <a:t>Tebliği</a:t>
            </a:r>
            <a:r>
              <a:rPr sz="1400" b="1" spc="-23" dirty="0">
                <a:latin typeface="Calibri"/>
                <a:cs typeface="Calibri"/>
              </a:rPr>
              <a:t> </a:t>
            </a:r>
            <a:r>
              <a:rPr sz="1400" b="1" dirty="0">
                <a:latin typeface="Calibri"/>
                <a:cs typeface="Calibri"/>
              </a:rPr>
              <a:t>(Ürün</a:t>
            </a:r>
            <a:r>
              <a:rPr sz="1400" b="1" spc="-32" dirty="0">
                <a:latin typeface="Calibri"/>
                <a:cs typeface="Calibri"/>
              </a:rPr>
              <a:t> </a:t>
            </a:r>
            <a:r>
              <a:rPr sz="1400" b="1" dirty="0">
                <a:latin typeface="Calibri"/>
                <a:cs typeface="Calibri"/>
              </a:rPr>
              <a:t>Güvenliği</a:t>
            </a:r>
            <a:r>
              <a:rPr sz="1400" b="1" spc="-23" dirty="0">
                <a:latin typeface="Calibri"/>
                <a:cs typeface="Calibri"/>
              </a:rPr>
              <a:t> </a:t>
            </a:r>
            <a:r>
              <a:rPr sz="1400" b="1" dirty="0">
                <a:latin typeface="Calibri"/>
                <a:cs typeface="Calibri"/>
              </a:rPr>
              <a:t>ve</a:t>
            </a:r>
            <a:r>
              <a:rPr sz="1400" b="1" spc="-27" dirty="0">
                <a:latin typeface="Calibri"/>
                <a:cs typeface="Calibri"/>
              </a:rPr>
              <a:t> </a:t>
            </a:r>
            <a:r>
              <a:rPr sz="1400" b="1" dirty="0">
                <a:latin typeface="Calibri"/>
                <a:cs typeface="Calibri"/>
              </a:rPr>
              <a:t>Denetimi:</a:t>
            </a:r>
            <a:r>
              <a:rPr sz="1400" b="1" spc="-36" dirty="0">
                <a:latin typeface="Calibri"/>
                <a:cs typeface="Calibri"/>
              </a:rPr>
              <a:t> </a:t>
            </a:r>
            <a:r>
              <a:rPr sz="1400" b="1" dirty="0">
                <a:latin typeface="Calibri"/>
                <a:cs typeface="Calibri"/>
              </a:rPr>
              <a:t>2026/32)</a:t>
            </a:r>
            <a:r>
              <a:rPr sz="1400" b="1" spc="-23" dirty="0">
                <a:latin typeface="Calibri"/>
                <a:cs typeface="Calibri"/>
              </a:rPr>
              <a:t> </a:t>
            </a:r>
            <a:r>
              <a:rPr sz="1400" dirty="0">
                <a:latin typeface="Calibri"/>
                <a:cs typeface="Calibri"/>
              </a:rPr>
              <a:t>tamamen</a:t>
            </a:r>
            <a:r>
              <a:rPr sz="1400" spc="-27" dirty="0">
                <a:latin typeface="Calibri"/>
                <a:cs typeface="Calibri"/>
              </a:rPr>
              <a:t> </a:t>
            </a:r>
            <a:r>
              <a:rPr sz="1400" b="1" dirty="0">
                <a:latin typeface="Calibri"/>
                <a:cs typeface="Calibri"/>
              </a:rPr>
              <a:t>yeni</a:t>
            </a:r>
            <a:r>
              <a:rPr sz="1400" b="1" spc="-32" dirty="0">
                <a:latin typeface="Calibri"/>
                <a:cs typeface="Calibri"/>
              </a:rPr>
              <a:t> </a:t>
            </a:r>
            <a:r>
              <a:rPr sz="1400" dirty="0">
                <a:latin typeface="Calibri"/>
                <a:cs typeface="Calibri"/>
              </a:rPr>
              <a:t>bir</a:t>
            </a:r>
            <a:r>
              <a:rPr sz="1400" spc="-36" dirty="0">
                <a:latin typeface="Calibri"/>
                <a:cs typeface="Calibri"/>
              </a:rPr>
              <a:t> </a:t>
            </a:r>
            <a:r>
              <a:rPr sz="1400" dirty="0">
                <a:latin typeface="Calibri"/>
                <a:cs typeface="Calibri"/>
              </a:rPr>
              <a:t>Tebliğ</a:t>
            </a:r>
            <a:r>
              <a:rPr sz="1400" spc="-27" dirty="0">
                <a:latin typeface="Calibri"/>
                <a:cs typeface="Calibri"/>
              </a:rPr>
              <a:t> </a:t>
            </a:r>
            <a:r>
              <a:rPr sz="1400" spc="-9" dirty="0">
                <a:latin typeface="Calibri"/>
                <a:cs typeface="Calibri"/>
              </a:rPr>
              <a:t>olup,</a:t>
            </a:r>
            <a:endParaRPr sz="1400" dirty="0">
              <a:latin typeface="Calibri"/>
              <a:cs typeface="Calibri"/>
            </a:endParaRPr>
          </a:p>
          <a:p>
            <a:pPr marL="11516">
              <a:spcBef>
                <a:spcPts val="131"/>
              </a:spcBef>
            </a:pPr>
            <a:r>
              <a:rPr sz="1400" b="1" dirty="0">
                <a:latin typeface="Calibri"/>
                <a:cs typeface="Calibri"/>
              </a:rPr>
              <a:t>2025</a:t>
            </a:r>
            <a:r>
              <a:rPr sz="1400" b="1" spc="-36" dirty="0">
                <a:latin typeface="Calibri"/>
                <a:cs typeface="Calibri"/>
              </a:rPr>
              <a:t> </a:t>
            </a:r>
            <a:r>
              <a:rPr sz="1400" b="1" dirty="0">
                <a:latin typeface="Calibri"/>
                <a:cs typeface="Calibri"/>
              </a:rPr>
              <a:t>yılında</a:t>
            </a:r>
            <a:r>
              <a:rPr sz="1400" b="1" spc="-36" dirty="0">
                <a:latin typeface="Calibri"/>
                <a:cs typeface="Calibri"/>
              </a:rPr>
              <a:t> </a:t>
            </a:r>
            <a:r>
              <a:rPr sz="1400" b="1" dirty="0">
                <a:latin typeface="Calibri"/>
                <a:cs typeface="Calibri"/>
              </a:rPr>
              <a:t>bu</a:t>
            </a:r>
            <a:r>
              <a:rPr sz="1400" b="1" spc="-32" dirty="0">
                <a:latin typeface="Calibri"/>
                <a:cs typeface="Calibri"/>
              </a:rPr>
              <a:t> </a:t>
            </a:r>
            <a:r>
              <a:rPr sz="1400" b="1" dirty="0">
                <a:latin typeface="Calibri"/>
                <a:cs typeface="Calibri"/>
              </a:rPr>
              <a:t>numara</a:t>
            </a:r>
            <a:r>
              <a:rPr sz="1400" b="1" spc="-41" dirty="0">
                <a:latin typeface="Calibri"/>
                <a:cs typeface="Calibri"/>
              </a:rPr>
              <a:t> </a:t>
            </a:r>
            <a:r>
              <a:rPr sz="1400" b="1" dirty="0">
                <a:latin typeface="Calibri"/>
                <a:cs typeface="Calibri"/>
              </a:rPr>
              <a:t>ile</a:t>
            </a:r>
            <a:r>
              <a:rPr sz="1400" b="1" spc="-32" dirty="0">
                <a:latin typeface="Calibri"/>
                <a:cs typeface="Calibri"/>
              </a:rPr>
              <a:t> </a:t>
            </a:r>
            <a:r>
              <a:rPr sz="1400" b="1" dirty="0">
                <a:latin typeface="Calibri"/>
                <a:cs typeface="Calibri"/>
              </a:rPr>
              <a:t>yayımlanmış</a:t>
            </a:r>
            <a:r>
              <a:rPr sz="1400" b="1" spc="-23" dirty="0">
                <a:latin typeface="Calibri"/>
                <a:cs typeface="Calibri"/>
              </a:rPr>
              <a:t> </a:t>
            </a:r>
            <a:r>
              <a:rPr sz="1400" b="1" dirty="0">
                <a:latin typeface="Calibri"/>
                <a:cs typeface="Calibri"/>
              </a:rPr>
              <a:t>herhangi</a:t>
            </a:r>
            <a:r>
              <a:rPr sz="1400" b="1" spc="-18" dirty="0">
                <a:latin typeface="Calibri"/>
                <a:cs typeface="Calibri"/>
              </a:rPr>
              <a:t> </a:t>
            </a:r>
            <a:r>
              <a:rPr sz="1400" b="1" dirty="0">
                <a:latin typeface="Calibri"/>
                <a:cs typeface="Calibri"/>
              </a:rPr>
              <a:t>bir</a:t>
            </a:r>
            <a:r>
              <a:rPr sz="1400" b="1" spc="-32" dirty="0">
                <a:latin typeface="Calibri"/>
                <a:cs typeface="Calibri"/>
              </a:rPr>
              <a:t> </a:t>
            </a:r>
            <a:r>
              <a:rPr sz="1400" b="1" dirty="0">
                <a:latin typeface="Calibri"/>
                <a:cs typeface="Calibri"/>
              </a:rPr>
              <a:t>Tebliğ</a:t>
            </a:r>
            <a:r>
              <a:rPr sz="1400" b="1" spc="-32" dirty="0">
                <a:latin typeface="Calibri"/>
                <a:cs typeface="Calibri"/>
              </a:rPr>
              <a:t> </a:t>
            </a:r>
            <a:r>
              <a:rPr sz="1400" b="1" spc="-9" dirty="0">
                <a:latin typeface="Calibri"/>
                <a:cs typeface="Calibri"/>
              </a:rPr>
              <a:t>bulunmamaktadır</a:t>
            </a:r>
            <a:r>
              <a:rPr sz="1400" spc="-9" dirty="0">
                <a:latin typeface="Calibri"/>
                <a:cs typeface="Calibri"/>
              </a:rPr>
              <a:t>.</a:t>
            </a:r>
            <a:endParaRPr sz="1400" dirty="0">
              <a:latin typeface="Calibri"/>
              <a:cs typeface="Calibri"/>
            </a:endParaRPr>
          </a:p>
          <a:p>
            <a:pPr marL="11516" marR="529753">
              <a:lnSpc>
                <a:spcPct val="110000"/>
              </a:lnSpc>
            </a:pPr>
            <a:r>
              <a:rPr sz="1400" dirty="0">
                <a:latin typeface="Calibri"/>
                <a:cs typeface="Calibri"/>
              </a:rPr>
              <a:t>Her</a:t>
            </a:r>
            <a:r>
              <a:rPr sz="1400" spc="-18" dirty="0">
                <a:latin typeface="Calibri"/>
                <a:cs typeface="Calibri"/>
              </a:rPr>
              <a:t> </a:t>
            </a:r>
            <a:r>
              <a:rPr sz="1400" dirty="0">
                <a:latin typeface="Calibri"/>
                <a:cs typeface="Calibri"/>
              </a:rPr>
              <a:t>ne</a:t>
            </a:r>
            <a:r>
              <a:rPr sz="1400" spc="-27" dirty="0">
                <a:latin typeface="Calibri"/>
                <a:cs typeface="Calibri"/>
              </a:rPr>
              <a:t> </a:t>
            </a:r>
            <a:r>
              <a:rPr sz="1400" dirty="0">
                <a:latin typeface="Calibri"/>
                <a:cs typeface="Calibri"/>
              </a:rPr>
              <a:t>kadar</a:t>
            </a:r>
            <a:r>
              <a:rPr sz="1400" spc="-18" dirty="0">
                <a:latin typeface="Calibri"/>
                <a:cs typeface="Calibri"/>
              </a:rPr>
              <a:t> </a:t>
            </a:r>
            <a:r>
              <a:rPr sz="1400" dirty="0">
                <a:latin typeface="Calibri"/>
                <a:cs typeface="Calibri"/>
              </a:rPr>
              <a:t>GTİP’lerin</a:t>
            </a:r>
            <a:r>
              <a:rPr sz="1400" spc="-14" dirty="0">
                <a:latin typeface="Calibri"/>
                <a:cs typeface="Calibri"/>
              </a:rPr>
              <a:t> </a:t>
            </a:r>
            <a:r>
              <a:rPr sz="1400" dirty="0">
                <a:latin typeface="Calibri"/>
                <a:cs typeface="Calibri"/>
              </a:rPr>
              <a:t>büyük</a:t>
            </a:r>
            <a:r>
              <a:rPr sz="1400" spc="-23" dirty="0">
                <a:latin typeface="Calibri"/>
                <a:cs typeface="Calibri"/>
              </a:rPr>
              <a:t> </a:t>
            </a:r>
            <a:r>
              <a:rPr sz="1400" dirty="0">
                <a:latin typeface="Calibri"/>
                <a:cs typeface="Calibri"/>
              </a:rPr>
              <a:t>bir</a:t>
            </a:r>
            <a:r>
              <a:rPr sz="1400" spc="-32" dirty="0">
                <a:latin typeface="Calibri"/>
                <a:cs typeface="Calibri"/>
              </a:rPr>
              <a:t> </a:t>
            </a:r>
            <a:r>
              <a:rPr sz="1400" dirty="0">
                <a:latin typeface="Calibri"/>
                <a:cs typeface="Calibri"/>
              </a:rPr>
              <a:t>kısmı</a:t>
            </a:r>
            <a:r>
              <a:rPr sz="1400" spc="-18" dirty="0">
                <a:latin typeface="Calibri"/>
                <a:cs typeface="Calibri"/>
              </a:rPr>
              <a:t> </a:t>
            </a:r>
            <a:r>
              <a:rPr sz="1400" dirty="0">
                <a:latin typeface="Calibri"/>
                <a:cs typeface="Calibri"/>
              </a:rPr>
              <a:t>2025/9</a:t>
            </a:r>
            <a:r>
              <a:rPr sz="1400" spc="-18" dirty="0">
                <a:latin typeface="Calibri"/>
                <a:cs typeface="Calibri"/>
              </a:rPr>
              <a:t> </a:t>
            </a:r>
            <a:r>
              <a:rPr sz="1400" dirty="0">
                <a:latin typeface="Calibri"/>
                <a:cs typeface="Calibri"/>
              </a:rPr>
              <a:t>sayılı</a:t>
            </a:r>
            <a:r>
              <a:rPr sz="1400" spc="-14" dirty="0">
                <a:latin typeface="Calibri"/>
                <a:cs typeface="Calibri"/>
              </a:rPr>
              <a:t> </a:t>
            </a:r>
            <a:r>
              <a:rPr sz="1400" dirty="0">
                <a:latin typeface="Calibri"/>
                <a:cs typeface="Calibri"/>
              </a:rPr>
              <a:t>Tebliğ’de</a:t>
            </a:r>
            <a:r>
              <a:rPr sz="1400" spc="-18" dirty="0">
                <a:latin typeface="Calibri"/>
                <a:cs typeface="Calibri"/>
              </a:rPr>
              <a:t> </a:t>
            </a:r>
            <a:r>
              <a:rPr sz="1400" dirty="0">
                <a:latin typeface="Calibri"/>
                <a:cs typeface="Calibri"/>
              </a:rPr>
              <a:t>yer</a:t>
            </a:r>
            <a:r>
              <a:rPr sz="1400" spc="-32" dirty="0">
                <a:latin typeface="Calibri"/>
                <a:cs typeface="Calibri"/>
              </a:rPr>
              <a:t> </a:t>
            </a:r>
            <a:r>
              <a:rPr sz="1400" dirty="0">
                <a:latin typeface="Calibri"/>
                <a:cs typeface="Calibri"/>
              </a:rPr>
              <a:t>alan</a:t>
            </a:r>
            <a:r>
              <a:rPr sz="1400" spc="-14" dirty="0">
                <a:latin typeface="Calibri"/>
                <a:cs typeface="Calibri"/>
              </a:rPr>
              <a:t> </a:t>
            </a:r>
            <a:r>
              <a:rPr sz="1400" dirty="0">
                <a:latin typeface="Calibri"/>
                <a:cs typeface="Calibri"/>
              </a:rPr>
              <a:t>ürünlerden</a:t>
            </a:r>
            <a:r>
              <a:rPr sz="1400" spc="-23" dirty="0">
                <a:latin typeface="Calibri"/>
                <a:cs typeface="Calibri"/>
              </a:rPr>
              <a:t> </a:t>
            </a:r>
            <a:r>
              <a:rPr sz="1400" dirty="0">
                <a:latin typeface="Calibri"/>
                <a:cs typeface="Calibri"/>
              </a:rPr>
              <a:t>oluşsa</a:t>
            </a:r>
            <a:r>
              <a:rPr sz="1400" spc="-32" dirty="0">
                <a:latin typeface="Calibri"/>
                <a:cs typeface="Calibri"/>
              </a:rPr>
              <a:t> </a:t>
            </a:r>
            <a:r>
              <a:rPr sz="1400" dirty="0">
                <a:latin typeface="Calibri"/>
                <a:cs typeface="Calibri"/>
              </a:rPr>
              <a:t>da,</a:t>
            </a:r>
            <a:r>
              <a:rPr sz="1400" spc="-23" dirty="0">
                <a:latin typeface="Calibri"/>
                <a:cs typeface="Calibri"/>
              </a:rPr>
              <a:t> </a:t>
            </a:r>
            <a:r>
              <a:rPr sz="1400" b="1" dirty="0">
                <a:latin typeface="Calibri"/>
                <a:cs typeface="Calibri"/>
              </a:rPr>
              <a:t>yeni</a:t>
            </a:r>
            <a:r>
              <a:rPr sz="1400" b="1" spc="-23" dirty="0">
                <a:latin typeface="Calibri"/>
                <a:cs typeface="Calibri"/>
              </a:rPr>
              <a:t> </a:t>
            </a:r>
            <a:r>
              <a:rPr sz="1400" b="1" dirty="0">
                <a:latin typeface="Calibri"/>
                <a:cs typeface="Calibri"/>
              </a:rPr>
              <a:t>eklenen</a:t>
            </a:r>
            <a:r>
              <a:rPr sz="1400" b="1" spc="-18" dirty="0">
                <a:latin typeface="Calibri"/>
                <a:cs typeface="Calibri"/>
              </a:rPr>
              <a:t> </a:t>
            </a:r>
            <a:r>
              <a:rPr sz="1400" b="1" dirty="0">
                <a:latin typeface="Calibri"/>
                <a:cs typeface="Calibri"/>
              </a:rPr>
              <a:t>GTİP’ler</a:t>
            </a:r>
            <a:r>
              <a:rPr sz="1400" b="1" spc="-27" dirty="0">
                <a:latin typeface="Calibri"/>
                <a:cs typeface="Calibri"/>
              </a:rPr>
              <a:t> </a:t>
            </a:r>
            <a:r>
              <a:rPr sz="1400" b="1" dirty="0">
                <a:latin typeface="Calibri"/>
                <a:cs typeface="Calibri"/>
              </a:rPr>
              <a:t>de</a:t>
            </a:r>
            <a:r>
              <a:rPr sz="1400" b="1" spc="-18" dirty="0">
                <a:latin typeface="Calibri"/>
                <a:cs typeface="Calibri"/>
              </a:rPr>
              <a:t> </a:t>
            </a:r>
            <a:r>
              <a:rPr sz="1400" b="1" dirty="0">
                <a:latin typeface="Calibri"/>
                <a:cs typeface="Calibri"/>
              </a:rPr>
              <a:t>mevcuttur</a:t>
            </a:r>
            <a:r>
              <a:rPr sz="1400" dirty="0">
                <a:latin typeface="Calibri"/>
                <a:cs typeface="Calibri"/>
              </a:rPr>
              <a:t>.</a:t>
            </a:r>
            <a:r>
              <a:rPr sz="1400" spc="-23" dirty="0">
                <a:latin typeface="Calibri"/>
                <a:cs typeface="Calibri"/>
              </a:rPr>
              <a:t> </a:t>
            </a:r>
            <a:r>
              <a:rPr sz="1400" dirty="0">
                <a:latin typeface="Calibri"/>
                <a:cs typeface="Calibri"/>
              </a:rPr>
              <a:t>Tebliğ</a:t>
            </a:r>
            <a:r>
              <a:rPr sz="1400" spc="-32" dirty="0">
                <a:latin typeface="Calibri"/>
                <a:cs typeface="Calibri"/>
              </a:rPr>
              <a:t> </a:t>
            </a:r>
            <a:r>
              <a:rPr sz="1400" b="1" spc="-9" dirty="0">
                <a:latin typeface="Calibri"/>
                <a:cs typeface="Calibri"/>
              </a:rPr>
              <a:t>tamamen yürürlüktedir</a:t>
            </a:r>
            <a:r>
              <a:rPr sz="1400" spc="-9" dirty="0">
                <a:latin typeface="Calibri"/>
                <a:cs typeface="Calibri"/>
              </a:rPr>
              <a:t>.</a:t>
            </a:r>
            <a:endParaRPr sz="1400" dirty="0">
              <a:latin typeface="Calibri"/>
              <a:cs typeface="Calibri"/>
            </a:endParaRPr>
          </a:p>
          <a:p>
            <a:pPr marL="11516">
              <a:spcBef>
                <a:spcPts val="118"/>
              </a:spcBef>
            </a:pPr>
            <a:r>
              <a:rPr sz="1400" dirty="0">
                <a:latin typeface="Calibri"/>
                <a:cs typeface="Calibri"/>
              </a:rPr>
              <a:t>Sadece</a:t>
            </a:r>
            <a:r>
              <a:rPr sz="1400" spc="-23" dirty="0">
                <a:latin typeface="Calibri"/>
                <a:cs typeface="Calibri"/>
              </a:rPr>
              <a:t> </a:t>
            </a:r>
            <a:r>
              <a:rPr sz="1400" b="1" dirty="0">
                <a:latin typeface="Calibri"/>
                <a:cs typeface="Calibri"/>
              </a:rPr>
              <a:t>konşimento</a:t>
            </a:r>
            <a:r>
              <a:rPr sz="1400" b="1" spc="-32" dirty="0">
                <a:latin typeface="Calibri"/>
                <a:cs typeface="Calibri"/>
              </a:rPr>
              <a:t> </a:t>
            </a:r>
            <a:r>
              <a:rPr sz="1400" b="1" dirty="0">
                <a:latin typeface="Calibri"/>
                <a:cs typeface="Calibri"/>
              </a:rPr>
              <a:t>tarihi</a:t>
            </a:r>
            <a:r>
              <a:rPr sz="1400" b="1" spc="-14" dirty="0">
                <a:latin typeface="Calibri"/>
                <a:cs typeface="Calibri"/>
              </a:rPr>
              <a:t> </a:t>
            </a:r>
            <a:r>
              <a:rPr sz="1400" b="1" dirty="0">
                <a:latin typeface="Calibri"/>
                <a:cs typeface="Calibri"/>
              </a:rPr>
              <a:t>2025</a:t>
            </a:r>
            <a:r>
              <a:rPr sz="1400" b="1" spc="-32" dirty="0">
                <a:latin typeface="Calibri"/>
                <a:cs typeface="Calibri"/>
              </a:rPr>
              <a:t> </a:t>
            </a:r>
            <a:r>
              <a:rPr sz="1400" b="1" dirty="0">
                <a:latin typeface="Calibri"/>
                <a:cs typeface="Calibri"/>
              </a:rPr>
              <a:t>yılı</a:t>
            </a:r>
            <a:r>
              <a:rPr sz="1400" b="1" spc="-27" dirty="0">
                <a:latin typeface="Calibri"/>
                <a:cs typeface="Calibri"/>
              </a:rPr>
              <a:t> </a:t>
            </a:r>
            <a:r>
              <a:rPr sz="1400" b="1" dirty="0">
                <a:latin typeface="Calibri"/>
                <a:cs typeface="Calibri"/>
              </a:rPr>
              <a:t>içinde</a:t>
            </a:r>
            <a:r>
              <a:rPr sz="1400" b="1" spc="-27" dirty="0">
                <a:latin typeface="Calibri"/>
                <a:cs typeface="Calibri"/>
              </a:rPr>
              <a:t> </a:t>
            </a:r>
            <a:r>
              <a:rPr sz="1400" b="1" dirty="0">
                <a:latin typeface="Calibri"/>
                <a:cs typeface="Calibri"/>
              </a:rPr>
              <a:t>kalan</a:t>
            </a:r>
            <a:r>
              <a:rPr sz="1400" b="1" spc="-27" dirty="0">
                <a:latin typeface="Calibri"/>
                <a:cs typeface="Calibri"/>
              </a:rPr>
              <a:t> </a:t>
            </a:r>
            <a:r>
              <a:rPr sz="1400" b="1" dirty="0">
                <a:latin typeface="Calibri"/>
                <a:cs typeface="Calibri"/>
              </a:rPr>
              <a:t>işlemler</a:t>
            </a:r>
            <a:r>
              <a:rPr sz="1400" b="1" spc="-18" dirty="0">
                <a:latin typeface="Calibri"/>
                <a:cs typeface="Calibri"/>
              </a:rPr>
              <a:t> </a:t>
            </a:r>
            <a:r>
              <a:rPr sz="1400" dirty="0">
                <a:latin typeface="Calibri"/>
                <a:cs typeface="Calibri"/>
              </a:rPr>
              <a:t>için</a:t>
            </a:r>
            <a:r>
              <a:rPr sz="1400" spc="-32" dirty="0">
                <a:latin typeface="Calibri"/>
                <a:cs typeface="Calibri"/>
              </a:rPr>
              <a:t> </a:t>
            </a:r>
            <a:r>
              <a:rPr sz="1400" dirty="0">
                <a:latin typeface="Calibri"/>
                <a:cs typeface="Calibri"/>
              </a:rPr>
              <a:t>eski</a:t>
            </a:r>
            <a:r>
              <a:rPr sz="1400" spc="-18" dirty="0">
                <a:latin typeface="Calibri"/>
                <a:cs typeface="Calibri"/>
              </a:rPr>
              <a:t> </a:t>
            </a:r>
            <a:r>
              <a:rPr sz="1400" dirty="0">
                <a:latin typeface="Calibri"/>
                <a:cs typeface="Calibri"/>
              </a:rPr>
              <a:t>Tebliğ</a:t>
            </a:r>
            <a:r>
              <a:rPr sz="1400" spc="-27" dirty="0">
                <a:latin typeface="Calibri"/>
                <a:cs typeface="Calibri"/>
              </a:rPr>
              <a:t> </a:t>
            </a:r>
            <a:r>
              <a:rPr sz="1400" dirty="0">
                <a:latin typeface="Calibri"/>
                <a:cs typeface="Calibri"/>
              </a:rPr>
              <a:t>hükümleri</a:t>
            </a:r>
            <a:r>
              <a:rPr sz="1400" spc="-32" dirty="0">
                <a:latin typeface="Calibri"/>
                <a:cs typeface="Calibri"/>
              </a:rPr>
              <a:t> </a:t>
            </a:r>
            <a:r>
              <a:rPr sz="1400" dirty="0">
                <a:latin typeface="Calibri"/>
                <a:cs typeface="Calibri"/>
              </a:rPr>
              <a:t>uygulanacak</a:t>
            </a:r>
            <a:r>
              <a:rPr sz="1400" spc="-32" dirty="0">
                <a:latin typeface="Calibri"/>
                <a:cs typeface="Calibri"/>
              </a:rPr>
              <a:t> </a:t>
            </a:r>
            <a:r>
              <a:rPr sz="1400" dirty="0">
                <a:latin typeface="Calibri"/>
                <a:cs typeface="Calibri"/>
              </a:rPr>
              <a:t>olup,</a:t>
            </a:r>
            <a:r>
              <a:rPr sz="1400" spc="-32" dirty="0">
                <a:latin typeface="Calibri"/>
                <a:cs typeface="Calibri"/>
              </a:rPr>
              <a:t> </a:t>
            </a:r>
            <a:r>
              <a:rPr sz="1400" dirty="0">
                <a:latin typeface="Calibri"/>
                <a:cs typeface="Calibri"/>
              </a:rPr>
              <a:t>bunun</a:t>
            </a:r>
            <a:r>
              <a:rPr sz="1400" spc="-18" dirty="0">
                <a:latin typeface="Calibri"/>
                <a:cs typeface="Calibri"/>
              </a:rPr>
              <a:t> </a:t>
            </a:r>
            <a:r>
              <a:rPr sz="1400" dirty="0">
                <a:latin typeface="Calibri"/>
                <a:cs typeface="Calibri"/>
              </a:rPr>
              <a:t>dışındaki</a:t>
            </a:r>
            <a:r>
              <a:rPr sz="1400" spc="-32" dirty="0">
                <a:latin typeface="Calibri"/>
                <a:cs typeface="Calibri"/>
              </a:rPr>
              <a:t> </a:t>
            </a:r>
            <a:r>
              <a:rPr sz="1400" dirty="0">
                <a:latin typeface="Calibri"/>
                <a:cs typeface="Calibri"/>
              </a:rPr>
              <a:t>tüm</a:t>
            </a:r>
            <a:r>
              <a:rPr sz="1400" spc="-36" dirty="0">
                <a:latin typeface="Calibri"/>
                <a:cs typeface="Calibri"/>
              </a:rPr>
              <a:t> </a:t>
            </a:r>
            <a:r>
              <a:rPr sz="1400" dirty="0">
                <a:latin typeface="Calibri"/>
                <a:cs typeface="Calibri"/>
              </a:rPr>
              <a:t>işlemler</a:t>
            </a:r>
            <a:r>
              <a:rPr sz="1400" spc="-27" dirty="0">
                <a:latin typeface="Calibri"/>
                <a:cs typeface="Calibri"/>
              </a:rPr>
              <a:t> </a:t>
            </a:r>
            <a:r>
              <a:rPr sz="1400" b="1" spc="-9" dirty="0">
                <a:latin typeface="Calibri"/>
                <a:cs typeface="Calibri"/>
              </a:rPr>
              <a:t>2026/32</a:t>
            </a:r>
            <a:r>
              <a:rPr sz="1400" b="1" spc="-32" dirty="0">
                <a:latin typeface="Calibri"/>
                <a:cs typeface="Calibri"/>
              </a:rPr>
              <a:t> </a:t>
            </a:r>
            <a:r>
              <a:rPr sz="1400" b="1" spc="-9" dirty="0">
                <a:latin typeface="Calibri"/>
                <a:cs typeface="Calibri"/>
              </a:rPr>
              <a:t>Tebliği</a:t>
            </a:r>
            <a:endParaRPr sz="1400" dirty="0">
              <a:latin typeface="Calibri"/>
              <a:cs typeface="Calibri"/>
            </a:endParaRPr>
          </a:p>
          <a:p>
            <a:pPr marL="11516">
              <a:spcBef>
                <a:spcPts val="131"/>
              </a:spcBef>
            </a:pPr>
            <a:r>
              <a:rPr sz="1400" dirty="0">
                <a:latin typeface="Calibri"/>
                <a:cs typeface="Calibri"/>
              </a:rPr>
              <a:t>kapsamında</a:t>
            </a:r>
            <a:r>
              <a:rPr sz="1400" spc="-32" dirty="0">
                <a:latin typeface="Calibri"/>
                <a:cs typeface="Calibri"/>
              </a:rPr>
              <a:t> </a:t>
            </a:r>
            <a:r>
              <a:rPr sz="1400" spc="-9" dirty="0">
                <a:latin typeface="Calibri"/>
                <a:cs typeface="Calibri"/>
              </a:rPr>
              <a:t>değerlendirilecektir.</a:t>
            </a:r>
            <a:endParaRPr sz="1400" dirty="0">
              <a:latin typeface="Calibri"/>
              <a:cs typeface="Calibri"/>
            </a:endParaRPr>
          </a:p>
          <a:p>
            <a:pPr marL="11516">
              <a:spcBef>
                <a:spcPts val="131"/>
              </a:spcBef>
            </a:pPr>
            <a:r>
              <a:rPr sz="1400" b="1" dirty="0">
                <a:latin typeface="Calibri"/>
                <a:cs typeface="Calibri"/>
              </a:rPr>
              <a:t>Önemli</a:t>
            </a:r>
            <a:r>
              <a:rPr sz="1400" b="1" spc="-18" dirty="0">
                <a:latin typeface="Calibri"/>
                <a:cs typeface="Calibri"/>
              </a:rPr>
              <a:t> </a:t>
            </a:r>
            <a:r>
              <a:rPr sz="1400" b="1" spc="-9" dirty="0">
                <a:latin typeface="Calibri"/>
                <a:cs typeface="Calibri"/>
              </a:rPr>
              <a:t>Hususlar:</a:t>
            </a:r>
            <a:endParaRPr sz="1400" dirty="0">
              <a:latin typeface="Calibri"/>
              <a:cs typeface="Calibri"/>
            </a:endParaRPr>
          </a:p>
          <a:p>
            <a:pPr marL="206719" marR="3425541" indent="-206719" algn="ctr">
              <a:spcBef>
                <a:spcPts val="131"/>
              </a:spcBef>
              <a:buSzPct val="83333"/>
              <a:buFont typeface="Symbol"/>
              <a:buChar char=""/>
              <a:tabLst>
                <a:tab pos="206719" algn="l"/>
              </a:tabLst>
            </a:pPr>
            <a:r>
              <a:rPr sz="1400" b="1" spc="-9" dirty="0">
                <a:solidFill>
                  <a:srgbClr val="FF0000"/>
                </a:solidFill>
                <a:latin typeface="Calibri"/>
                <a:cs typeface="Calibri"/>
              </a:rPr>
              <a:t>EK-</a:t>
            </a:r>
            <a:r>
              <a:rPr sz="1400" b="1" dirty="0">
                <a:solidFill>
                  <a:srgbClr val="FF0000"/>
                </a:solidFill>
                <a:latin typeface="Calibri"/>
                <a:cs typeface="Calibri"/>
              </a:rPr>
              <a:t>2A</a:t>
            </a:r>
            <a:r>
              <a:rPr sz="1400" b="1" spc="-18" dirty="0">
                <a:solidFill>
                  <a:srgbClr val="FF0000"/>
                </a:solidFill>
                <a:latin typeface="Calibri"/>
                <a:cs typeface="Calibri"/>
              </a:rPr>
              <a:t> </a:t>
            </a:r>
            <a:r>
              <a:rPr sz="1400" b="1" dirty="0">
                <a:solidFill>
                  <a:srgbClr val="FF0000"/>
                </a:solidFill>
                <a:latin typeface="Calibri"/>
                <a:cs typeface="Calibri"/>
              </a:rPr>
              <a:t>listesinde</a:t>
            </a:r>
            <a:r>
              <a:rPr sz="1400" b="1" spc="-18" dirty="0">
                <a:solidFill>
                  <a:srgbClr val="FF0000"/>
                </a:solidFill>
                <a:latin typeface="Calibri"/>
                <a:cs typeface="Calibri"/>
              </a:rPr>
              <a:t> </a:t>
            </a:r>
            <a:r>
              <a:rPr sz="1400" b="1" dirty="0">
                <a:solidFill>
                  <a:srgbClr val="FF0000"/>
                </a:solidFill>
                <a:latin typeface="Calibri"/>
                <a:cs typeface="Calibri"/>
              </a:rPr>
              <a:t>yer</a:t>
            </a:r>
            <a:r>
              <a:rPr sz="1400" b="1" spc="-9" dirty="0">
                <a:solidFill>
                  <a:srgbClr val="FF0000"/>
                </a:solidFill>
                <a:latin typeface="Calibri"/>
                <a:cs typeface="Calibri"/>
              </a:rPr>
              <a:t> </a:t>
            </a:r>
            <a:r>
              <a:rPr sz="1400" b="1" dirty="0">
                <a:solidFill>
                  <a:srgbClr val="FF0000"/>
                </a:solidFill>
                <a:latin typeface="Calibri"/>
                <a:cs typeface="Calibri"/>
              </a:rPr>
              <a:t>alan</a:t>
            </a:r>
            <a:r>
              <a:rPr sz="1400" b="1" spc="-27" dirty="0">
                <a:solidFill>
                  <a:srgbClr val="FF0000"/>
                </a:solidFill>
                <a:latin typeface="Calibri"/>
                <a:cs typeface="Calibri"/>
              </a:rPr>
              <a:t> </a:t>
            </a:r>
            <a:r>
              <a:rPr sz="1400" b="1" dirty="0">
                <a:solidFill>
                  <a:srgbClr val="FF0000"/>
                </a:solidFill>
                <a:latin typeface="Calibri"/>
                <a:cs typeface="Calibri"/>
              </a:rPr>
              <a:t>bazı</a:t>
            </a:r>
            <a:r>
              <a:rPr sz="1400" b="1" spc="-23" dirty="0">
                <a:solidFill>
                  <a:srgbClr val="FF0000"/>
                </a:solidFill>
                <a:latin typeface="Calibri"/>
                <a:cs typeface="Calibri"/>
              </a:rPr>
              <a:t> </a:t>
            </a:r>
            <a:r>
              <a:rPr sz="1400" b="1" dirty="0">
                <a:solidFill>
                  <a:srgbClr val="FF0000"/>
                </a:solidFill>
                <a:latin typeface="Calibri"/>
                <a:cs typeface="Calibri"/>
              </a:rPr>
              <a:t>ürünler</a:t>
            </a:r>
            <a:r>
              <a:rPr sz="1400" b="1" spc="-23" dirty="0">
                <a:solidFill>
                  <a:srgbClr val="FF0000"/>
                </a:solidFill>
                <a:latin typeface="Calibri"/>
                <a:cs typeface="Calibri"/>
              </a:rPr>
              <a:t> </a:t>
            </a:r>
            <a:r>
              <a:rPr sz="1400" b="1" dirty="0">
                <a:solidFill>
                  <a:srgbClr val="FF0000"/>
                </a:solidFill>
                <a:latin typeface="Calibri"/>
                <a:cs typeface="Calibri"/>
              </a:rPr>
              <a:t>için</a:t>
            </a:r>
            <a:r>
              <a:rPr sz="1400" b="1" spc="-23" dirty="0">
                <a:solidFill>
                  <a:srgbClr val="FF0000"/>
                </a:solidFill>
                <a:latin typeface="Calibri"/>
                <a:cs typeface="Calibri"/>
              </a:rPr>
              <a:t> </a:t>
            </a:r>
            <a:r>
              <a:rPr sz="1400" b="1" dirty="0">
                <a:solidFill>
                  <a:srgbClr val="FF0000"/>
                </a:solidFill>
                <a:latin typeface="Calibri"/>
                <a:cs typeface="Calibri"/>
              </a:rPr>
              <a:t>ön</a:t>
            </a:r>
            <a:r>
              <a:rPr sz="1400" b="1" spc="-23" dirty="0">
                <a:solidFill>
                  <a:srgbClr val="FF0000"/>
                </a:solidFill>
                <a:latin typeface="Calibri"/>
                <a:cs typeface="Calibri"/>
              </a:rPr>
              <a:t> </a:t>
            </a:r>
            <a:r>
              <a:rPr sz="1400" b="1" dirty="0">
                <a:solidFill>
                  <a:srgbClr val="FF0000"/>
                </a:solidFill>
                <a:latin typeface="Calibri"/>
                <a:cs typeface="Calibri"/>
              </a:rPr>
              <a:t>izin</a:t>
            </a:r>
            <a:r>
              <a:rPr sz="1400" b="1" spc="-23" dirty="0">
                <a:solidFill>
                  <a:srgbClr val="FF0000"/>
                </a:solidFill>
                <a:latin typeface="Calibri"/>
                <a:cs typeface="Calibri"/>
              </a:rPr>
              <a:t> </a:t>
            </a:r>
            <a:r>
              <a:rPr sz="1400" b="1" dirty="0">
                <a:solidFill>
                  <a:srgbClr val="FF0000"/>
                </a:solidFill>
                <a:latin typeface="Calibri"/>
                <a:cs typeface="Calibri"/>
              </a:rPr>
              <a:t>başvuru</a:t>
            </a:r>
            <a:r>
              <a:rPr sz="1400" b="1" spc="-23" dirty="0">
                <a:solidFill>
                  <a:srgbClr val="FF0000"/>
                </a:solidFill>
                <a:latin typeface="Calibri"/>
                <a:cs typeface="Calibri"/>
              </a:rPr>
              <a:t> </a:t>
            </a:r>
            <a:r>
              <a:rPr sz="1400" b="1" spc="-9" dirty="0">
                <a:solidFill>
                  <a:srgbClr val="FF0000"/>
                </a:solidFill>
                <a:latin typeface="Calibri"/>
                <a:cs typeface="Calibri"/>
              </a:rPr>
              <a:t>zorunluluğu</a:t>
            </a:r>
            <a:r>
              <a:rPr sz="1400" b="1" spc="-27" dirty="0">
                <a:solidFill>
                  <a:srgbClr val="FF0000"/>
                </a:solidFill>
                <a:latin typeface="Calibri"/>
                <a:cs typeface="Calibri"/>
              </a:rPr>
              <a:t> </a:t>
            </a:r>
            <a:r>
              <a:rPr sz="1400" b="1" spc="-9" dirty="0" err="1">
                <a:solidFill>
                  <a:srgbClr val="FF0000"/>
                </a:solidFill>
                <a:latin typeface="Calibri"/>
                <a:cs typeface="Calibri"/>
              </a:rPr>
              <a:t>getirilmiştir</a:t>
            </a:r>
            <a:r>
              <a:rPr sz="1400" b="1" spc="-9" dirty="0" smtClean="0">
                <a:solidFill>
                  <a:srgbClr val="FF0000"/>
                </a:solidFill>
                <a:latin typeface="Calibri"/>
                <a:cs typeface="Calibri"/>
              </a:rPr>
              <a:t>.</a:t>
            </a:r>
            <a:r>
              <a:rPr lang="tr-TR" sz="1400" b="1" spc="-9" dirty="0" smtClean="0">
                <a:solidFill>
                  <a:srgbClr val="FF0000"/>
                </a:solidFill>
                <a:latin typeface="Calibri"/>
                <a:cs typeface="Calibri"/>
              </a:rPr>
              <a:t> (22 GTİP)</a:t>
            </a:r>
            <a:endParaRPr sz="1400" dirty="0">
              <a:solidFill>
                <a:srgbClr val="FF0000"/>
              </a:solidFill>
              <a:latin typeface="Calibri"/>
              <a:cs typeface="Calibri"/>
            </a:endParaRPr>
          </a:p>
          <a:p>
            <a:pPr marR="3414025" algn="ctr">
              <a:spcBef>
                <a:spcPts val="118"/>
              </a:spcBef>
            </a:pPr>
            <a:r>
              <a:rPr sz="1400" dirty="0">
                <a:latin typeface="Calibri"/>
                <a:cs typeface="Calibri"/>
              </a:rPr>
              <a:t>Bu</a:t>
            </a:r>
            <a:r>
              <a:rPr sz="1400" spc="-18" dirty="0">
                <a:latin typeface="Calibri"/>
                <a:cs typeface="Calibri"/>
              </a:rPr>
              <a:t> </a:t>
            </a:r>
            <a:r>
              <a:rPr sz="1400" dirty="0">
                <a:latin typeface="Calibri"/>
                <a:cs typeface="Calibri"/>
              </a:rPr>
              <a:t>kapsamda</a:t>
            </a:r>
            <a:r>
              <a:rPr sz="1400" spc="-32" dirty="0">
                <a:latin typeface="Calibri"/>
                <a:cs typeface="Calibri"/>
              </a:rPr>
              <a:t> </a:t>
            </a:r>
            <a:r>
              <a:rPr sz="1400" dirty="0">
                <a:latin typeface="Calibri"/>
                <a:cs typeface="Calibri"/>
              </a:rPr>
              <a:t>ilgili</a:t>
            </a:r>
            <a:r>
              <a:rPr sz="1400" spc="-32" dirty="0">
                <a:latin typeface="Calibri"/>
                <a:cs typeface="Calibri"/>
              </a:rPr>
              <a:t> </a:t>
            </a:r>
            <a:r>
              <a:rPr sz="1400" dirty="0">
                <a:latin typeface="Calibri"/>
                <a:cs typeface="Calibri"/>
              </a:rPr>
              <a:t>belgelerin</a:t>
            </a:r>
            <a:r>
              <a:rPr sz="1400" spc="-14" dirty="0">
                <a:latin typeface="Calibri"/>
                <a:cs typeface="Calibri"/>
              </a:rPr>
              <a:t> </a:t>
            </a:r>
            <a:r>
              <a:rPr sz="1400" dirty="0">
                <a:latin typeface="Calibri"/>
                <a:cs typeface="Calibri"/>
              </a:rPr>
              <a:t>(Ateşe</a:t>
            </a:r>
            <a:r>
              <a:rPr sz="1400" spc="-27" dirty="0">
                <a:latin typeface="Calibri"/>
                <a:cs typeface="Calibri"/>
              </a:rPr>
              <a:t> </a:t>
            </a:r>
            <a:r>
              <a:rPr sz="1400" dirty="0">
                <a:latin typeface="Calibri"/>
                <a:cs typeface="Calibri"/>
              </a:rPr>
              <a:t>onaylı</a:t>
            </a:r>
            <a:r>
              <a:rPr sz="1400" spc="-32" dirty="0">
                <a:latin typeface="Calibri"/>
                <a:cs typeface="Calibri"/>
              </a:rPr>
              <a:t> </a:t>
            </a:r>
            <a:r>
              <a:rPr sz="1400" dirty="0">
                <a:latin typeface="Calibri"/>
                <a:cs typeface="Calibri"/>
              </a:rPr>
              <a:t>belgeler)</a:t>
            </a:r>
            <a:r>
              <a:rPr sz="1400" spc="-23" dirty="0">
                <a:latin typeface="Calibri"/>
                <a:cs typeface="Calibri"/>
              </a:rPr>
              <a:t> </a:t>
            </a:r>
            <a:r>
              <a:rPr sz="1400" dirty="0">
                <a:latin typeface="Calibri"/>
                <a:cs typeface="Calibri"/>
              </a:rPr>
              <a:t>temin</a:t>
            </a:r>
            <a:r>
              <a:rPr sz="1400" spc="-18" dirty="0">
                <a:latin typeface="Calibri"/>
                <a:cs typeface="Calibri"/>
              </a:rPr>
              <a:t> </a:t>
            </a:r>
            <a:r>
              <a:rPr sz="1400" dirty="0">
                <a:latin typeface="Calibri"/>
                <a:cs typeface="Calibri"/>
              </a:rPr>
              <a:t>edilmesi</a:t>
            </a:r>
            <a:r>
              <a:rPr sz="1400" spc="-32" dirty="0">
                <a:latin typeface="Calibri"/>
                <a:cs typeface="Calibri"/>
              </a:rPr>
              <a:t> </a:t>
            </a:r>
            <a:r>
              <a:rPr sz="1400" spc="-9" dirty="0">
                <a:latin typeface="Calibri"/>
                <a:cs typeface="Calibri"/>
              </a:rPr>
              <a:t>gerekecektir.</a:t>
            </a:r>
            <a:endParaRPr sz="1400" dirty="0">
              <a:latin typeface="Calibri"/>
              <a:cs typeface="Calibri"/>
            </a:endParaRPr>
          </a:p>
          <a:p>
            <a:pPr marL="425530" indent="-206719">
              <a:spcBef>
                <a:spcPts val="131"/>
              </a:spcBef>
              <a:buSzPct val="83333"/>
              <a:buFont typeface="Symbol"/>
              <a:buChar char=""/>
              <a:tabLst>
                <a:tab pos="425530" algn="l"/>
              </a:tabLst>
            </a:pPr>
            <a:r>
              <a:rPr sz="1400" b="1" spc="-9" dirty="0">
                <a:solidFill>
                  <a:srgbClr val="FF0000"/>
                </a:solidFill>
                <a:latin typeface="Calibri"/>
                <a:cs typeface="Calibri"/>
              </a:rPr>
              <a:t>EK-</a:t>
            </a:r>
            <a:r>
              <a:rPr sz="1400" b="1" dirty="0">
                <a:solidFill>
                  <a:srgbClr val="FF0000"/>
                </a:solidFill>
                <a:latin typeface="Calibri"/>
                <a:cs typeface="Calibri"/>
              </a:rPr>
              <a:t>2A</a:t>
            </a:r>
            <a:r>
              <a:rPr sz="1400" b="1" spc="-5" dirty="0">
                <a:solidFill>
                  <a:srgbClr val="FF0000"/>
                </a:solidFill>
                <a:latin typeface="Calibri"/>
                <a:cs typeface="Calibri"/>
              </a:rPr>
              <a:t> </a:t>
            </a:r>
            <a:r>
              <a:rPr sz="1400" b="1" dirty="0" err="1">
                <a:solidFill>
                  <a:srgbClr val="FF0000"/>
                </a:solidFill>
                <a:latin typeface="Calibri"/>
                <a:cs typeface="Calibri"/>
              </a:rPr>
              <a:t>ve</a:t>
            </a:r>
            <a:r>
              <a:rPr sz="1400" b="1" spc="-9" dirty="0">
                <a:solidFill>
                  <a:srgbClr val="FF0000"/>
                </a:solidFill>
                <a:latin typeface="Calibri"/>
                <a:cs typeface="Calibri"/>
              </a:rPr>
              <a:t> </a:t>
            </a:r>
            <a:r>
              <a:rPr sz="1400" b="1" spc="-9" dirty="0" smtClean="0">
                <a:solidFill>
                  <a:srgbClr val="FF0000"/>
                </a:solidFill>
                <a:latin typeface="Calibri"/>
                <a:cs typeface="Calibri"/>
              </a:rPr>
              <a:t>EK-</a:t>
            </a:r>
            <a:r>
              <a:rPr sz="1400" b="1" dirty="0" smtClean="0">
                <a:solidFill>
                  <a:srgbClr val="FF0000"/>
                </a:solidFill>
                <a:latin typeface="Calibri"/>
                <a:cs typeface="Calibri"/>
              </a:rPr>
              <a:t>2B</a:t>
            </a:r>
            <a:r>
              <a:rPr lang="tr-TR" sz="1400" b="1" dirty="0" smtClean="0">
                <a:solidFill>
                  <a:srgbClr val="FF0000"/>
                </a:solidFill>
                <a:latin typeface="Calibri"/>
                <a:cs typeface="Calibri"/>
              </a:rPr>
              <a:t> (285 GTİP)</a:t>
            </a:r>
            <a:r>
              <a:rPr sz="1400" b="1" spc="-14" dirty="0" smtClean="0">
                <a:solidFill>
                  <a:srgbClr val="FF0000"/>
                </a:solidFill>
                <a:latin typeface="Calibri"/>
                <a:cs typeface="Calibri"/>
              </a:rPr>
              <a:t> </a:t>
            </a:r>
            <a:r>
              <a:rPr sz="1400" b="1" spc="-9" dirty="0">
                <a:solidFill>
                  <a:srgbClr val="FF0000"/>
                </a:solidFill>
                <a:latin typeface="Calibri"/>
                <a:cs typeface="Calibri"/>
              </a:rPr>
              <a:t>listelerinde </a:t>
            </a:r>
            <a:r>
              <a:rPr sz="1400" b="1" dirty="0">
                <a:solidFill>
                  <a:srgbClr val="FF0000"/>
                </a:solidFill>
                <a:latin typeface="Calibri"/>
                <a:cs typeface="Calibri"/>
              </a:rPr>
              <a:t>yer</a:t>
            </a:r>
            <a:r>
              <a:rPr sz="1400" b="1" spc="5" dirty="0">
                <a:solidFill>
                  <a:srgbClr val="FF0000"/>
                </a:solidFill>
                <a:latin typeface="Calibri"/>
                <a:cs typeface="Calibri"/>
              </a:rPr>
              <a:t> </a:t>
            </a:r>
            <a:r>
              <a:rPr sz="1400" b="1" dirty="0">
                <a:solidFill>
                  <a:srgbClr val="FF0000"/>
                </a:solidFill>
                <a:latin typeface="Calibri"/>
                <a:cs typeface="Calibri"/>
              </a:rPr>
              <a:t>alan</a:t>
            </a:r>
            <a:r>
              <a:rPr sz="1400" b="1" spc="-5" dirty="0">
                <a:solidFill>
                  <a:srgbClr val="FF0000"/>
                </a:solidFill>
                <a:latin typeface="Calibri"/>
                <a:cs typeface="Calibri"/>
              </a:rPr>
              <a:t> </a:t>
            </a:r>
            <a:r>
              <a:rPr sz="1400" b="1" dirty="0">
                <a:solidFill>
                  <a:srgbClr val="FF0000"/>
                </a:solidFill>
                <a:latin typeface="Calibri"/>
                <a:cs typeface="Calibri"/>
              </a:rPr>
              <a:t>ürünler</a:t>
            </a:r>
            <a:r>
              <a:rPr sz="1400" b="1" spc="-9" dirty="0">
                <a:solidFill>
                  <a:srgbClr val="FF0000"/>
                </a:solidFill>
                <a:latin typeface="Calibri"/>
                <a:cs typeface="Calibri"/>
              </a:rPr>
              <a:t> </a:t>
            </a:r>
            <a:r>
              <a:rPr sz="1400" b="1" dirty="0">
                <a:solidFill>
                  <a:srgbClr val="FF0000"/>
                </a:solidFill>
                <a:latin typeface="Calibri"/>
                <a:cs typeface="Calibri"/>
              </a:rPr>
              <a:t>için</a:t>
            </a:r>
            <a:r>
              <a:rPr sz="1400" b="1" spc="-14" dirty="0">
                <a:solidFill>
                  <a:srgbClr val="FF0000"/>
                </a:solidFill>
                <a:latin typeface="Calibri"/>
                <a:cs typeface="Calibri"/>
              </a:rPr>
              <a:t> </a:t>
            </a:r>
            <a:r>
              <a:rPr sz="1400" b="1" dirty="0">
                <a:solidFill>
                  <a:srgbClr val="FF0000"/>
                </a:solidFill>
                <a:latin typeface="Calibri"/>
                <a:cs typeface="Calibri"/>
              </a:rPr>
              <a:t>Gürültü</a:t>
            </a:r>
            <a:r>
              <a:rPr sz="1400" b="1" spc="-9" dirty="0">
                <a:solidFill>
                  <a:srgbClr val="FF0000"/>
                </a:solidFill>
                <a:latin typeface="Calibri"/>
                <a:cs typeface="Calibri"/>
              </a:rPr>
              <a:t> Sertifikalarında</a:t>
            </a:r>
            <a:r>
              <a:rPr sz="1400" b="1" spc="-18" dirty="0">
                <a:solidFill>
                  <a:srgbClr val="FF0000"/>
                </a:solidFill>
                <a:latin typeface="Calibri"/>
                <a:cs typeface="Calibri"/>
              </a:rPr>
              <a:t> </a:t>
            </a:r>
            <a:r>
              <a:rPr sz="1400" b="1" dirty="0">
                <a:solidFill>
                  <a:srgbClr val="FF0000"/>
                </a:solidFill>
                <a:latin typeface="Calibri"/>
                <a:cs typeface="Calibri"/>
              </a:rPr>
              <a:t>artık</a:t>
            </a:r>
            <a:r>
              <a:rPr sz="1400" b="1" spc="-18" dirty="0">
                <a:solidFill>
                  <a:srgbClr val="FF0000"/>
                </a:solidFill>
                <a:latin typeface="Calibri"/>
                <a:cs typeface="Calibri"/>
              </a:rPr>
              <a:t> </a:t>
            </a:r>
            <a:r>
              <a:rPr sz="1400" b="1" dirty="0">
                <a:solidFill>
                  <a:srgbClr val="FF0000"/>
                </a:solidFill>
                <a:latin typeface="Calibri"/>
                <a:cs typeface="Calibri"/>
              </a:rPr>
              <a:t>Ateşe</a:t>
            </a:r>
            <a:r>
              <a:rPr sz="1400" b="1" spc="-5" dirty="0">
                <a:solidFill>
                  <a:srgbClr val="FF0000"/>
                </a:solidFill>
                <a:latin typeface="Calibri"/>
                <a:cs typeface="Calibri"/>
              </a:rPr>
              <a:t> </a:t>
            </a:r>
            <a:r>
              <a:rPr sz="1400" b="1" dirty="0">
                <a:solidFill>
                  <a:srgbClr val="FF0000"/>
                </a:solidFill>
                <a:latin typeface="Calibri"/>
                <a:cs typeface="Calibri"/>
              </a:rPr>
              <a:t>Onayı</a:t>
            </a:r>
            <a:r>
              <a:rPr sz="1400" b="1" spc="-14" dirty="0">
                <a:solidFill>
                  <a:srgbClr val="FF0000"/>
                </a:solidFill>
                <a:latin typeface="Calibri"/>
                <a:cs typeface="Calibri"/>
              </a:rPr>
              <a:t> </a:t>
            </a:r>
            <a:r>
              <a:rPr sz="1400" b="1" dirty="0">
                <a:solidFill>
                  <a:srgbClr val="FF0000"/>
                </a:solidFill>
                <a:latin typeface="Calibri"/>
                <a:cs typeface="Calibri"/>
              </a:rPr>
              <a:t>zorunlu hale</a:t>
            </a:r>
            <a:r>
              <a:rPr sz="1400" b="1" spc="-9" dirty="0">
                <a:solidFill>
                  <a:srgbClr val="FF0000"/>
                </a:solidFill>
                <a:latin typeface="Calibri"/>
                <a:cs typeface="Calibri"/>
              </a:rPr>
              <a:t> gelmiştir.</a:t>
            </a:r>
            <a:endParaRPr sz="1400" dirty="0">
              <a:solidFill>
                <a:srgbClr val="FF0000"/>
              </a:solidFill>
              <a:latin typeface="Calibri"/>
              <a:cs typeface="Calibri"/>
            </a:endParaRPr>
          </a:p>
          <a:p>
            <a:pPr marL="425530" indent="-206719">
              <a:spcBef>
                <a:spcPts val="131"/>
              </a:spcBef>
              <a:buSzPct val="83333"/>
              <a:buFont typeface="Symbol"/>
              <a:buChar char=""/>
              <a:tabLst>
                <a:tab pos="425530" algn="l"/>
              </a:tabLst>
            </a:pPr>
            <a:r>
              <a:rPr sz="1400" b="1" dirty="0">
                <a:solidFill>
                  <a:srgbClr val="FF0000"/>
                </a:solidFill>
                <a:latin typeface="Calibri"/>
                <a:cs typeface="Calibri"/>
              </a:rPr>
              <a:t>Makine</a:t>
            </a:r>
            <a:r>
              <a:rPr sz="1400" b="1" spc="-32" dirty="0">
                <a:solidFill>
                  <a:srgbClr val="FF0000"/>
                </a:solidFill>
                <a:latin typeface="Calibri"/>
                <a:cs typeface="Calibri"/>
              </a:rPr>
              <a:t> </a:t>
            </a:r>
            <a:r>
              <a:rPr sz="1400" b="1" dirty="0">
                <a:solidFill>
                  <a:srgbClr val="FF0000"/>
                </a:solidFill>
                <a:latin typeface="Calibri"/>
                <a:cs typeface="Calibri"/>
              </a:rPr>
              <a:t>Direktifi’ne</a:t>
            </a:r>
            <a:r>
              <a:rPr sz="1400" b="1" spc="-27" dirty="0">
                <a:solidFill>
                  <a:srgbClr val="FF0000"/>
                </a:solidFill>
                <a:latin typeface="Calibri"/>
                <a:cs typeface="Calibri"/>
              </a:rPr>
              <a:t> </a:t>
            </a:r>
            <a:r>
              <a:rPr sz="1400" b="1" dirty="0">
                <a:solidFill>
                  <a:srgbClr val="FF0000"/>
                </a:solidFill>
                <a:latin typeface="Calibri"/>
                <a:cs typeface="Calibri"/>
              </a:rPr>
              <a:t>tabi</a:t>
            </a:r>
            <a:r>
              <a:rPr sz="1400" b="1" spc="-45" dirty="0">
                <a:solidFill>
                  <a:srgbClr val="FF0000"/>
                </a:solidFill>
                <a:latin typeface="Calibri"/>
                <a:cs typeface="Calibri"/>
              </a:rPr>
              <a:t> </a:t>
            </a:r>
            <a:r>
              <a:rPr sz="1400" b="1" dirty="0">
                <a:solidFill>
                  <a:srgbClr val="FF0000"/>
                </a:solidFill>
                <a:latin typeface="Calibri"/>
                <a:cs typeface="Calibri"/>
              </a:rPr>
              <a:t>olan</a:t>
            </a:r>
            <a:r>
              <a:rPr sz="1400" b="1" spc="-23" dirty="0">
                <a:solidFill>
                  <a:srgbClr val="FF0000"/>
                </a:solidFill>
                <a:latin typeface="Calibri"/>
                <a:cs typeface="Calibri"/>
              </a:rPr>
              <a:t> </a:t>
            </a:r>
            <a:r>
              <a:rPr sz="1400" b="1" dirty="0">
                <a:solidFill>
                  <a:srgbClr val="FF0000"/>
                </a:solidFill>
                <a:latin typeface="Calibri"/>
                <a:cs typeface="Calibri"/>
              </a:rPr>
              <a:t>tüm</a:t>
            </a:r>
            <a:r>
              <a:rPr sz="1400" b="1" spc="-32" dirty="0">
                <a:solidFill>
                  <a:srgbClr val="FF0000"/>
                </a:solidFill>
                <a:latin typeface="Calibri"/>
                <a:cs typeface="Calibri"/>
              </a:rPr>
              <a:t> </a:t>
            </a:r>
            <a:r>
              <a:rPr sz="1400" b="1" dirty="0">
                <a:solidFill>
                  <a:srgbClr val="FF0000"/>
                </a:solidFill>
                <a:latin typeface="Calibri"/>
                <a:cs typeface="Calibri"/>
              </a:rPr>
              <a:t>ürünler</a:t>
            </a:r>
            <a:r>
              <a:rPr sz="1400" b="1" spc="-23" dirty="0">
                <a:solidFill>
                  <a:srgbClr val="FF0000"/>
                </a:solidFill>
                <a:latin typeface="Calibri"/>
                <a:cs typeface="Calibri"/>
              </a:rPr>
              <a:t> </a:t>
            </a:r>
            <a:r>
              <a:rPr sz="1400" b="1" dirty="0">
                <a:solidFill>
                  <a:srgbClr val="FF0000"/>
                </a:solidFill>
                <a:latin typeface="Calibri"/>
                <a:cs typeface="Calibri"/>
              </a:rPr>
              <a:t>kapsama</a:t>
            </a:r>
            <a:r>
              <a:rPr sz="1400" b="1" spc="-27" dirty="0">
                <a:solidFill>
                  <a:srgbClr val="FF0000"/>
                </a:solidFill>
                <a:latin typeface="Calibri"/>
                <a:cs typeface="Calibri"/>
              </a:rPr>
              <a:t> </a:t>
            </a:r>
            <a:r>
              <a:rPr sz="1400" b="1" spc="-9" dirty="0">
                <a:solidFill>
                  <a:srgbClr val="FF0000"/>
                </a:solidFill>
                <a:latin typeface="Calibri"/>
                <a:cs typeface="Calibri"/>
              </a:rPr>
              <a:t>alınmıştır.</a:t>
            </a:r>
            <a:endParaRPr sz="1400" dirty="0">
              <a:solidFill>
                <a:srgbClr val="FF0000"/>
              </a:solidFill>
              <a:latin typeface="Calibri"/>
              <a:cs typeface="Calibri"/>
            </a:endParaRPr>
          </a:p>
          <a:p>
            <a:pPr marL="426105">
              <a:spcBef>
                <a:spcPts val="118"/>
              </a:spcBef>
            </a:pPr>
            <a:r>
              <a:rPr sz="1400" dirty="0">
                <a:latin typeface="Calibri"/>
                <a:cs typeface="Calibri"/>
              </a:rPr>
              <a:t>Ayrıca</a:t>
            </a:r>
            <a:r>
              <a:rPr sz="1400" spc="-18" dirty="0">
                <a:latin typeface="Calibri"/>
                <a:cs typeface="Calibri"/>
              </a:rPr>
              <a:t> </a:t>
            </a:r>
            <a:r>
              <a:rPr sz="1400" dirty="0">
                <a:latin typeface="Calibri"/>
                <a:cs typeface="Calibri"/>
              </a:rPr>
              <a:t>bazı</a:t>
            </a:r>
            <a:r>
              <a:rPr sz="1400" spc="-27" dirty="0">
                <a:latin typeface="Calibri"/>
                <a:cs typeface="Calibri"/>
              </a:rPr>
              <a:t> </a:t>
            </a:r>
            <a:r>
              <a:rPr sz="1400" dirty="0">
                <a:latin typeface="Calibri"/>
                <a:cs typeface="Calibri"/>
              </a:rPr>
              <a:t>ürünler</a:t>
            </a:r>
            <a:r>
              <a:rPr sz="1400" spc="-18" dirty="0">
                <a:latin typeface="Calibri"/>
                <a:cs typeface="Calibri"/>
              </a:rPr>
              <a:t> </a:t>
            </a:r>
            <a:r>
              <a:rPr sz="1400" dirty="0">
                <a:latin typeface="Calibri"/>
                <a:cs typeface="Calibri"/>
              </a:rPr>
              <a:t>için</a:t>
            </a:r>
            <a:r>
              <a:rPr sz="1400" spc="-23" dirty="0">
                <a:latin typeface="Calibri"/>
                <a:cs typeface="Calibri"/>
              </a:rPr>
              <a:t> </a:t>
            </a:r>
            <a:r>
              <a:rPr sz="1400" b="1" dirty="0">
                <a:latin typeface="Calibri"/>
                <a:cs typeface="Calibri"/>
              </a:rPr>
              <a:t>EMC</a:t>
            </a:r>
            <a:r>
              <a:rPr sz="1400" b="1" spc="-18" dirty="0">
                <a:latin typeface="Calibri"/>
                <a:cs typeface="Calibri"/>
              </a:rPr>
              <a:t> </a:t>
            </a:r>
            <a:r>
              <a:rPr sz="1400" b="1" dirty="0">
                <a:latin typeface="Calibri"/>
                <a:cs typeface="Calibri"/>
              </a:rPr>
              <a:t>Yönetmeliği</a:t>
            </a:r>
            <a:r>
              <a:rPr sz="1400" b="1" spc="-14" dirty="0">
                <a:latin typeface="Calibri"/>
                <a:cs typeface="Calibri"/>
              </a:rPr>
              <a:t> </a:t>
            </a:r>
            <a:r>
              <a:rPr sz="1400" dirty="0">
                <a:latin typeface="Calibri"/>
                <a:cs typeface="Calibri"/>
              </a:rPr>
              <a:t>şartı</a:t>
            </a:r>
            <a:r>
              <a:rPr sz="1400" spc="-18" dirty="0">
                <a:latin typeface="Calibri"/>
                <a:cs typeface="Calibri"/>
              </a:rPr>
              <a:t> </a:t>
            </a:r>
            <a:r>
              <a:rPr sz="1400" spc="-9" dirty="0">
                <a:latin typeface="Calibri"/>
                <a:cs typeface="Calibri"/>
              </a:rPr>
              <a:t>getirilmiştir.</a:t>
            </a:r>
            <a:endParaRPr sz="1400" dirty="0">
              <a:latin typeface="Calibri"/>
              <a:cs typeface="Calibri"/>
            </a:endParaRPr>
          </a:p>
          <a:p>
            <a:pPr marL="425530" indent="-206719">
              <a:spcBef>
                <a:spcPts val="131"/>
              </a:spcBef>
              <a:buSzPct val="83333"/>
              <a:buFont typeface="Symbol"/>
              <a:buChar char=""/>
              <a:tabLst>
                <a:tab pos="425530" algn="l"/>
              </a:tabLst>
            </a:pPr>
            <a:r>
              <a:rPr sz="1400" b="1" dirty="0">
                <a:solidFill>
                  <a:srgbClr val="FF0000"/>
                </a:solidFill>
                <a:latin typeface="Calibri"/>
                <a:cs typeface="Calibri"/>
              </a:rPr>
              <a:t>En önemli</a:t>
            </a:r>
            <a:r>
              <a:rPr sz="1400" b="1" spc="5" dirty="0">
                <a:solidFill>
                  <a:srgbClr val="FF0000"/>
                </a:solidFill>
                <a:latin typeface="Calibri"/>
                <a:cs typeface="Calibri"/>
              </a:rPr>
              <a:t> </a:t>
            </a:r>
            <a:r>
              <a:rPr sz="1400" b="1" spc="-9" dirty="0">
                <a:solidFill>
                  <a:srgbClr val="FF0000"/>
                </a:solidFill>
                <a:latin typeface="Calibri"/>
                <a:cs typeface="Calibri"/>
              </a:rPr>
              <a:t>değişikliklerden</a:t>
            </a:r>
            <a:r>
              <a:rPr sz="1400" b="1" dirty="0">
                <a:solidFill>
                  <a:srgbClr val="FF0000"/>
                </a:solidFill>
                <a:latin typeface="Calibri"/>
                <a:cs typeface="Calibri"/>
              </a:rPr>
              <a:t> </a:t>
            </a:r>
            <a:r>
              <a:rPr sz="1400" b="1" spc="-18" dirty="0">
                <a:solidFill>
                  <a:srgbClr val="FF0000"/>
                </a:solidFill>
                <a:latin typeface="Calibri"/>
                <a:cs typeface="Calibri"/>
              </a:rPr>
              <a:t>biri:</a:t>
            </a:r>
            <a:endParaRPr sz="1400" dirty="0">
              <a:solidFill>
                <a:srgbClr val="FF0000"/>
              </a:solidFill>
              <a:latin typeface="Calibri"/>
              <a:cs typeface="Calibri"/>
            </a:endParaRPr>
          </a:p>
          <a:p>
            <a:pPr marL="426105">
              <a:spcBef>
                <a:spcPts val="131"/>
              </a:spcBef>
            </a:pPr>
            <a:r>
              <a:rPr sz="1400" dirty="0">
                <a:latin typeface="Calibri"/>
                <a:cs typeface="Calibri"/>
              </a:rPr>
              <a:t>Bazı</a:t>
            </a:r>
            <a:r>
              <a:rPr sz="1400" spc="-23" dirty="0">
                <a:latin typeface="Calibri"/>
                <a:cs typeface="Calibri"/>
              </a:rPr>
              <a:t> </a:t>
            </a:r>
            <a:r>
              <a:rPr sz="1400" dirty="0">
                <a:latin typeface="Calibri"/>
                <a:cs typeface="Calibri"/>
              </a:rPr>
              <a:t>GTİP’lerin</a:t>
            </a:r>
            <a:r>
              <a:rPr sz="1400" spc="-14" dirty="0">
                <a:latin typeface="Calibri"/>
                <a:cs typeface="Calibri"/>
              </a:rPr>
              <a:t> </a:t>
            </a:r>
            <a:r>
              <a:rPr sz="1400" dirty="0">
                <a:latin typeface="Calibri"/>
                <a:cs typeface="Calibri"/>
              </a:rPr>
              <a:t>karşısında</a:t>
            </a:r>
            <a:r>
              <a:rPr sz="1400" spc="-32" dirty="0">
                <a:latin typeface="Calibri"/>
                <a:cs typeface="Calibri"/>
              </a:rPr>
              <a:t> </a:t>
            </a:r>
            <a:r>
              <a:rPr sz="1400" dirty="0">
                <a:latin typeface="Calibri"/>
                <a:cs typeface="Calibri"/>
              </a:rPr>
              <a:t>açıkça</a:t>
            </a:r>
            <a:r>
              <a:rPr sz="1400" spc="-23" dirty="0">
                <a:latin typeface="Calibri"/>
                <a:cs typeface="Calibri"/>
              </a:rPr>
              <a:t> </a:t>
            </a:r>
            <a:r>
              <a:rPr sz="1400" i="1" dirty="0">
                <a:latin typeface="Calibri"/>
                <a:cs typeface="Calibri"/>
              </a:rPr>
              <a:t>Emisyon</a:t>
            </a:r>
            <a:r>
              <a:rPr sz="1400" i="1" spc="-27" dirty="0">
                <a:latin typeface="Calibri"/>
                <a:cs typeface="Calibri"/>
              </a:rPr>
              <a:t> </a:t>
            </a:r>
            <a:r>
              <a:rPr sz="1400" dirty="0">
                <a:latin typeface="Calibri"/>
                <a:cs typeface="Calibri"/>
              </a:rPr>
              <a:t>veya</a:t>
            </a:r>
            <a:r>
              <a:rPr sz="1400" spc="-23" dirty="0">
                <a:latin typeface="Calibri"/>
                <a:cs typeface="Calibri"/>
              </a:rPr>
              <a:t> </a:t>
            </a:r>
            <a:r>
              <a:rPr sz="1400" i="1" dirty="0">
                <a:latin typeface="Calibri"/>
                <a:cs typeface="Calibri"/>
              </a:rPr>
              <a:t>Gürültü</a:t>
            </a:r>
            <a:r>
              <a:rPr sz="1400" i="1" spc="-27" dirty="0">
                <a:latin typeface="Calibri"/>
                <a:cs typeface="Calibri"/>
              </a:rPr>
              <a:t> </a:t>
            </a:r>
            <a:r>
              <a:rPr sz="1400" dirty="0">
                <a:latin typeface="Calibri"/>
                <a:cs typeface="Calibri"/>
              </a:rPr>
              <a:t>ibaresi</a:t>
            </a:r>
            <a:r>
              <a:rPr sz="1400" spc="-18" dirty="0">
                <a:latin typeface="Calibri"/>
                <a:cs typeface="Calibri"/>
              </a:rPr>
              <a:t> </a:t>
            </a:r>
            <a:r>
              <a:rPr sz="1400" dirty="0">
                <a:latin typeface="Calibri"/>
                <a:cs typeface="Calibri"/>
              </a:rPr>
              <a:t>yer</a:t>
            </a:r>
            <a:r>
              <a:rPr sz="1400" spc="-18" dirty="0">
                <a:latin typeface="Calibri"/>
                <a:cs typeface="Calibri"/>
              </a:rPr>
              <a:t> </a:t>
            </a:r>
            <a:r>
              <a:rPr sz="1400" dirty="0">
                <a:latin typeface="Calibri"/>
                <a:cs typeface="Calibri"/>
              </a:rPr>
              <a:t>almasa</a:t>
            </a:r>
            <a:r>
              <a:rPr sz="1400" spc="-32" dirty="0">
                <a:latin typeface="Calibri"/>
                <a:cs typeface="Calibri"/>
              </a:rPr>
              <a:t> </a:t>
            </a:r>
            <a:r>
              <a:rPr sz="1400" dirty="0">
                <a:latin typeface="Calibri"/>
                <a:cs typeface="Calibri"/>
              </a:rPr>
              <a:t>dahi,</a:t>
            </a:r>
            <a:r>
              <a:rPr sz="1400" spc="-23" dirty="0">
                <a:latin typeface="Calibri"/>
                <a:cs typeface="Calibri"/>
              </a:rPr>
              <a:t> </a:t>
            </a:r>
            <a:r>
              <a:rPr sz="1400" dirty="0">
                <a:latin typeface="Calibri"/>
                <a:cs typeface="Calibri"/>
              </a:rPr>
              <a:t>Tebliğ</a:t>
            </a:r>
            <a:r>
              <a:rPr sz="1400" spc="-32" dirty="0">
                <a:latin typeface="Calibri"/>
                <a:cs typeface="Calibri"/>
              </a:rPr>
              <a:t> </a:t>
            </a:r>
            <a:r>
              <a:rPr sz="1400" dirty="0">
                <a:latin typeface="Calibri"/>
                <a:cs typeface="Calibri"/>
              </a:rPr>
              <a:t>tablosu</a:t>
            </a:r>
            <a:r>
              <a:rPr sz="1400" spc="-27" dirty="0">
                <a:latin typeface="Calibri"/>
                <a:cs typeface="Calibri"/>
              </a:rPr>
              <a:t> </a:t>
            </a:r>
            <a:r>
              <a:rPr sz="1400" dirty="0">
                <a:latin typeface="Calibri"/>
                <a:cs typeface="Calibri"/>
              </a:rPr>
              <a:t>altına</a:t>
            </a:r>
            <a:r>
              <a:rPr sz="1400" spc="-32" dirty="0">
                <a:latin typeface="Calibri"/>
                <a:cs typeface="Calibri"/>
              </a:rPr>
              <a:t> </a:t>
            </a:r>
            <a:r>
              <a:rPr sz="1400" dirty="0">
                <a:latin typeface="Calibri"/>
                <a:cs typeface="Calibri"/>
              </a:rPr>
              <a:t>eklenen</a:t>
            </a:r>
            <a:r>
              <a:rPr sz="1400" spc="-27" dirty="0">
                <a:latin typeface="Calibri"/>
                <a:cs typeface="Calibri"/>
              </a:rPr>
              <a:t> </a:t>
            </a:r>
            <a:r>
              <a:rPr sz="1400" dirty="0">
                <a:latin typeface="Calibri"/>
                <a:cs typeface="Calibri"/>
              </a:rPr>
              <a:t>hüküm</a:t>
            </a:r>
            <a:r>
              <a:rPr sz="1400" spc="-18" dirty="0">
                <a:latin typeface="Calibri"/>
                <a:cs typeface="Calibri"/>
              </a:rPr>
              <a:t> </a:t>
            </a:r>
            <a:r>
              <a:rPr sz="1400" spc="-9" dirty="0">
                <a:latin typeface="Calibri"/>
                <a:cs typeface="Calibri"/>
              </a:rPr>
              <a:t>gereği;</a:t>
            </a:r>
            <a:endParaRPr sz="1400" dirty="0">
              <a:latin typeface="Calibri"/>
              <a:cs typeface="Calibri"/>
            </a:endParaRPr>
          </a:p>
          <a:p>
            <a:pPr marL="1234554" marR="4607">
              <a:lnSpc>
                <a:spcPct val="109700"/>
              </a:lnSpc>
            </a:pPr>
            <a:r>
              <a:rPr sz="1400" i="1" dirty="0">
                <a:latin typeface="Calibri"/>
                <a:cs typeface="Calibri"/>
              </a:rPr>
              <a:t>“</a:t>
            </a:r>
            <a:r>
              <a:rPr sz="1400" u="sng" dirty="0">
                <a:uFill>
                  <a:solidFill>
                    <a:srgbClr val="000000"/>
                  </a:solidFill>
                </a:uFill>
                <a:latin typeface="Calibri"/>
                <a:cs typeface="Calibri"/>
              </a:rPr>
              <a:t>İçten</a:t>
            </a:r>
            <a:r>
              <a:rPr sz="1400" u="sng" spc="-9" dirty="0">
                <a:uFill>
                  <a:solidFill>
                    <a:srgbClr val="000000"/>
                  </a:solidFill>
                </a:uFill>
                <a:latin typeface="Calibri"/>
                <a:cs typeface="Calibri"/>
              </a:rPr>
              <a:t> </a:t>
            </a:r>
            <a:r>
              <a:rPr sz="1400" u="sng" dirty="0">
                <a:uFill>
                  <a:solidFill>
                    <a:srgbClr val="000000"/>
                  </a:solidFill>
                </a:uFill>
                <a:latin typeface="Calibri"/>
                <a:cs typeface="Calibri"/>
              </a:rPr>
              <a:t>yanmalı</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motor</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barındıran</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ürünlerde,</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GTİP</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karşılığında</a:t>
            </a:r>
            <a:r>
              <a:rPr sz="1400" u="sng" spc="-23" dirty="0">
                <a:uFill>
                  <a:solidFill>
                    <a:srgbClr val="000000"/>
                  </a:solidFill>
                </a:uFill>
                <a:latin typeface="Calibri"/>
                <a:cs typeface="Calibri"/>
              </a:rPr>
              <a:t> </a:t>
            </a:r>
            <a:r>
              <a:rPr sz="1400" u="sng" spc="-9" dirty="0">
                <a:uFill>
                  <a:solidFill>
                    <a:srgbClr val="000000"/>
                  </a:solidFill>
                </a:uFill>
                <a:latin typeface="Calibri"/>
                <a:cs typeface="Calibri"/>
              </a:rPr>
              <a:t>belirtilmemiş</a:t>
            </a:r>
            <a:r>
              <a:rPr sz="1400" u="sng" spc="-27" dirty="0">
                <a:uFill>
                  <a:solidFill>
                    <a:srgbClr val="000000"/>
                  </a:solidFill>
                </a:uFill>
                <a:latin typeface="Calibri"/>
                <a:cs typeface="Calibri"/>
              </a:rPr>
              <a:t> </a:t>
            </a:r>
            <a:r>
              <a:rPr sz="1400" u="sng" dirty="0">
                <a:uFill>
                  <a:solidFill>
                    <a:srgbClr val="000000"/>
                  </a:solidFill>
                </a:uFill>
                <a:latin typeface="Calibri"/>
                <a:cs typeface="Calibri"/>
              </a:rPr>
              <a:t>olsa</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bile;</a:t>
            </a:r>
            <a:r>
              <a:rPr sz="1400" u="sng" spc="-18" dirty="0">
                <a:uFill>
                  <a:solidFill>
                    <a:srgbClr val="000000"/>
                  </a:solidFill>
                </a:uFill>
                <a:latin typeface="Calibri"/>
                <a:cs typeface="Calibri"/>
              </a:rPr>
              <a:t> </a:t>
            </a:r>
            <a:r>
              <a:rPr sz="1400" u="sng" dirty="0">
                <a:uFill>
                  <a:solidFill>
                    <a:srgbClr val="000000"/>
                  </a:solidFill>
                </a:uFill>
                <a:latin typeface="Calibri"/>
                <a:cs typeface="Calibri"/>
              </a:rPr>
              <a:t>Karayolu</a:t>
            </a:r>
            <a:r>
              <a:rPr sz="1400" u="sng" spc="-18" dirty="0">
                <a:uFill>
                  <a:solidFill>
                    <a:srgbClr val="000000"/>
                  </a:solidFill>
                </a:uFill>
                <a:latin typeface="Calibri"/>
                <a:cs typeface="Calibri"/>
              </a:rPr>
              <a:t> </a:t>
            </a:r>
            <a:r>
              <a:rPr sz="1400" u="sng" dirty="0">
                <a:uFill>
                  <a:solidFill>
                    <a:srgbClr val="000000"/>
                  </a:solidFill>
                </a:uFill>
                <a:latin typeface="Calibri"/>
                <a:cs typeface="Calibri"/>
              </a:rPr>
              <a:t>Dışında</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Kullanılan</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Hareketli</a:t>
            </a:r>
            <a:r>
              <a:rPr sz="1400" u="sng" spc="-27" dirty="0">
                <a:uFill>
                  <a:solidFill>
                    <a:srgbClr val="000000"/>
                  </a:solidFill>
                </a:uFill>
                <a:latin typeface="Calibri"/>
                <a:cs typeface="Calibri"/>
              </a:rPr>
              <a:t> </a:t>
            </a:r>
            <a:r>
              <a:rPr sz="1400" u="sng" spc="-9" dirty="0">
                <a:uFill>
                  <a:solidFill>
                    <a:srgbClr val="000000"/>
                  </a:solidFill>
                </a:uFill>
                <a:latin typeface="Calibri"/>
                <a:cs typeface="Calibri"/>
              </a:rPr>
              <a:t>Makinalara</a:t>
            </a:r>
            <a:r>
              <a:rPr sz="1400" spc="-9" dirty="0">
                <a:latin typeface="Calibri"/>
                <a:cs typeface="Calibri"/>
              </a:rPr>
              <a:t> </a:t>
            </a:r>
            <a:r>
              <a:rPr sz="1400" u="sng" dirty="0">
                <a:uFill>
                  <a:solidFill>
                    <a:srgbClr val="000000"/>
                  </a:solidFill>
                </a:uFill>
                <a:latin typeface="Calibri"/>
                <a:cs typeface="Calibri"/>
              </a:rPr>
              <a:t>Takılan</a:t>
            </a:r>
            <a:r>
              <a:rPr sz="1400" u="sng" spc="-9" dirty="0">
                <a:uFill>
                  <a:solidFill>
                    <a:srgbClr val="000000"/>
                  </a:solidFill>
                </a:uFill>
                <a:latin typeface="Calibri"/>
                <a:cs typeface="Calibri"/>
              </a:rPr>
              <a:t> </a:t>
            </a:r>
            <a:r>
              <a:rPr sz="1400" u="sng" dirty="0">
                <a:uFill>
                  <a:solidFill>
                    <a:srgbClr val="000000"/>
                  </a:solidFill>
                </a:uFill>
                <a:latin typeface="Calibri"/>
                <a:cs typeface="Calibri"/>
              </a:rPr>
              <a:t>İçten</a:t>
            </a:r>
            <a:r>
              <a:rPr sz="1400" u="sng" spc="-9" dirty="0">
                <a:uFill>
                  <a:solidFill>
                    <a:srgbClr val="000000"/>
                  </a:solidFill>
                </a:uFill>
                <a:latin typeface="Calibri"/>
                <a:cs typeface="Calibri"/>
              </a:rPr>
              <a:t> </a:t>
            </a:r>
            <a:r>
              <a:rPr sz="1400" u="sng" dirty="0">
                <a:uFill>
                  <a:solidFill>
                    <a:srgbClr val="000000"/>
                  </a:solidFill>
                </a:uFill>
                <a:latin typeface="Calibri"/>
                <a:cs typeface="Calibri"/>
              </a:rPr>
              <a:t>Yanmalı</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Motorlar</a:t>
            </a:r>
            <a:r>
              <a:rPr sz="1400" u="sng" spc="-27" dirty="0">
                <a:uFill>
                  <a:solidFill>
                    <a:srgbClr val="000000"/>
                  </a:solidFill>
                </a:uFill>
                <a:latin typeface="Calibri"/>
                <a:cs typeface="Calibri"/>
              </a:rPr>
              <a:t> </a:t>
            </a:r>
            <a:r>
              <a:rPr sz="1400" u="sng" dirty="0">
                <a:uFill>
                  <a:solidFill>
                    <a:srgbClr val="000000"/>
                  </a:solidFill>
                </a:uFill>
                <a:latin typeface="Calibri"/>
                <a:cs typeface="Calibri"/>
              </a:rPr>
              <a:t>İçin</a:t>
            </a:r>
            <a:r>
              <a:rPr sz="1400" u="sng" spc="-5" dirty="0">
                <a:uFill>
                  <a:solidFill>
                    <a:srgbClr val="000000"/>
                  </a:solidFill>
                </a:uFill>
                <a:latin typeface="Calibri"/>
                <a:cs typeface="Calibri"/>
              </a:rPr>
              <a:t> </a:t>
            </a:r>
            <a:r>
              <a:rPr sz="1400" u="sng" dirty="0">
                <a:uFill>
                  <a:solidFill>
                    <a:srgbClr val="000000"/>
                  </a:solidFill>
                </a:uFill>
                <a:latin typeface="Calibri"/>
                <a:cs typeface="Calibri"/>
              </a:rPr>
              <a:t>Gaz</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ve</a:t>
            </a:r>
            <a:r>
              <a:rPr sz="1400" u="sng" spc="-18" dirty="0">
                <a:uFill>
                  <a:solidFill>
                    <a:srgbClr val="000000"/>
                  </a:solidFill>
                </a:uFill>
                <a:latin typeface="Calibri"/>
                <a:cs typeface="Calibri"/>
              </a:rPr>
              <a:t> </a:t>
            </a:r>
            <a:r>
              <a:rPr sz="1400" u="sng" dirty="0">
                <a:uFill>
                  <a:solidFill>
                    <a:srgbClr val="000000"/>
                  </a:solidFill>
                </a:uFill>
                <a:latin typeface="Calibri"/>
                <a:cs typeface="Calibri"/>
              </a:rPr>
              <a:t>Partikül</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Halindeki</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Kirletici</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Emisyon</a:t>
            </a:r>
            <a:r>
              <a:rPr sz="1400" u="sng" spc="-9" dirty="0">
                <a:uFill>
                  <a:solidFill>
                    <a:srgbClr val="000000"/>
                  </a:solidFill>
                </a:uFill>
                <a:latin typeface="Calibri"/>
                <a:cs typeface="Calibri"/>
              </a:rPr>
              <a:t> </a:t>
            </a:r>
            <a:r>
              <a:rPr sz="1400" u="sng" dirty="0">
                <a:uFill>
                  <a:solidFill>
                    <a:srgbClr val="000000"/>
                  </a:solidFill>
                </a:uFill>
                <a:latin typeface="Calibri"/>
                <a:cs typeface="Calibri"/>
              </a:rPr>
              <a:t>Sınırları</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ve</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Tip</a:t>
            </a:r>
            <a:r>
              <a:rPr sz="1400" u="sng" spc="-9" dirty="0">
                <a:uFill>
                  <a:solidFill>
                    <a:srgbClr val="000000"/>
                  </a:solidFill>
                </a:uFill>
                <a:latin typeface="Calibri"/>
                <a:cs typeface="Calibri"/>
              </a:rPr>
              <a:t> </a:t>
            </a:r>
            <a:r>
              <a:rPr sz="1400" u="sng" dirty="0">
                <a:uFill>
                  <a:solidFill>
                    <a:srgbClr val="000000"/>
                  </a:solidFill>
                </a:uFill>
                <a:latin typeface="Calibri"/>
                <a:cs typeface="Calibri"/>
              </a:rPr>
              <a:t>Onayı</a:t>
            </a:r>
            <a:r>
              <a:rPr sz="1400" u="sng" spc="-9" dirty="0">
                <a:uFill>
                  <a:solidFill>
                    <a:srgbClr val="000000"/>
                  </a:solidFill>
                </a:uFill>
                <a:latin typeface="Calibri"/>
                <a:cs typeface="Calibri"/>
              </a:rPr>
              <a:t> </a:t>
            </a:r>
            <a:r>
              <a:rPr sz="1400" u="sng" dirty="0">
                <a:uFill>
                  <a:solidFill>
                    <a:srgbClr val="000000"/>
                  </a:solidFill>
                </a:uFill>
                <a:latin typeface="Calibri"/>
                <a:cs typeface="Calibri"/>
              </a:rPr>
              <a:t>ile</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İlgili</a:t>
            </a:r>
            <a:r>
              <a:rPr sz="1400" u="sng" spc="-9" dirty="0">
                <a:uFill>
                  <a:solidFill>
                    <a:srgbClr val="000000"/>
                  </a:solidFill>
                </a:uFill>
                <a:latin typeface="Calibri"/>
                <a:cs typeface="Calibri"/>
              </a:rPr>
              <a:t> Gereklilikler</a:t>
            </a:r>
            <a:r>
              <a:rPr sz="1400" u="sng" spc="-14" dirty="0">
                <a:uFill>
                  <a:solidFill>
                    <a:srgbClr val="000000"/>
                  </a:solidFill>
                </a:uFill>
                <a:latin typeface="Calibri"/>
                <a:cs typeface="Calibri"/>
              </a:rPr>
              <a:t> </a:t>
            </a:r>
            <a:r>
              <a:rPr sz="1400" u="sng" spc="-9" dirty="0">
                <a:uFill>
                  <a:solidFill>
                    <a:srgbClr val="000000"/>
                  </a:solidFill>
                </a:uFill>
                <a:latin typeface="Calibri"/>
                <a:cs typeface="Calibri"/>
              </a:rPr>
              <a:t>Hakkında</a:t>
            </a:r>
            <a:r>
              <a:rPr sz="1400" spc="-9" dirty="0">
                <a:latin typeface="Calibri"/>
                <a:cs typeface="Calibri"/>
              </a:rPr>
              <a:t> </a:t>
            </a:r>
            <a:r>
              <a:rPr sz="1400" u="sng" dirty="0">
                <a:uFill>
                  <a:solidFill>
                    <a:srgbClr val="000000"/>
                  </a:solidFill>
                </a:uFill>
                <a:latin typeface="Calibri"/>
                <a:cs typeface="Calibri"/>
              </a:rPr>
              <a:t>Yönetmelik</a:t>
            </a:r>
            <a:r>
              <a:rPr sz="1400" u="sng" spc="-23" dirty="0">
                <a:uFill>
                  <a:solidFill>
                    <a:srgbClr val="000000"/>
                  </a:solidFill>
                </a:uFill>
                <a:latin typeface="Calibri"/>
                <a:cs typeface="Calibri"/>
              </a:rPr>
              <a:t> </a:t>
            </a:r>
            <a:r>
              <a:rPr sz="1400" u="sng" spc="-9" dirty="0">
                <a:uFill>
                  <a:solidFill>
                    <a:srgbClr val="000000"/>
                  </a:solidFill>
                </a:uFill>
                <a:latin typeface="Calibri"/>
                <a:cs typeface="Calibri"/>
              </a:rPr>
              <a:t>(2016/1628/AB)</a:t>
            </a:r>
            <a:r>
              <a:rPr sz="1400" u="sng" spc="-18" dirty="0">
                <a:uFill>
                  <a:solidFill>
                    <a:srgbClr val="000000"/>
                  </a:solidFill>
                </a:uFill>
                <a:latin typeface="Calibri"/>
                <a:cs typeface="Calibri"/>
              </a:rPr>
              <a:t> </a:t>
            </a:r>
            <a:r>
              <a:rPr sz="1400" u="sng" dirty="0">
                <a:uFill>
                  <a:solidFill>
                    <a:srgbClr val="000000"/>
                  </a:solidFill>
                </a:uFill>
                <a:latin typeface="Calibri"/>
                <a:cs typeface="Calibri"/>
              </a:rPr>
              <a:t>ve</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Açık</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Alanda</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Kullanılan</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Teçhizat</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Tarafından</a:t>
            </a:r>
            <a:r>
              <a:rPr sz="1400" u="sng" spc="-18" dirty="0">
                <a:uFill>
                  <a:solidFill>
                    <a:srgbClr val="000000"/>
                  </a:solidFill>
                </a:uFill>
                <a:latin typeface="Calibri"/>
                <a:cs typeface="Calibri"/>
              </a:rPr>
              <a:t> </a:t>
            </a:r>
            <a:r>
              <a:rPr sz="1400" u="sng" dirty="0">
                <a:uFill>
                  <a:solidFill>
                    <a:srgbClr val="000000"/>
                  </a:solidFill>
                </a:uFill>
                <a:latin typeface="Calibri"/>
                <a:cs typeface="Calibri"/>
              </a:rPr>
              <a:t>Oluşturulan</a:t>
            </a:r>
            <a:r>
              <a:rPr sz="1400" u="sng" spc="-9" dirty="0">
                <a:uFill>
                  <a:solidFill>
                    <a:srgbClr val="000000"/>
                  </a:solidFill>
                </a:uFill>
                <a:latin typeface="Calibri"/>
                <a:cs typeface="Calibri"/>
              </a:rPr>
              <a:t> </a:t>
            </a:r>
            <a:r>
              <a:rPr sz="1400" u="sng" dirty="0">
                <a:uFill>
                  <a:solidFill>
                    <a:srgbClr val="000000"/>
                  </a:solidFill>
                </a:uFill>
                <a:latin typeface="Calibri"/>
                <a:cs typeface="Calibri"/>
              </a:rPr>
              <a:t>Çevredeki</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Gürültü</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Emisyonu</a:t>
            </a:r>
            <a:r>
              <a:rPr sz="1400" u="sng" spc="-9" dirty="0">
                <a:uFill>
                  <a:solidFill>
                    <a:srgbClr val="000000"/>
                  </a:solidFill>
                </a:uFill>
                <a:latin typeface="Calibri"/>
                <a:cs typeface="Calibri"/>
              </a:rPr>
              <a:t> </a:t>
            </a:r>
            <a:r>
              <a:rPr sz="1400" u="sng" dirty="0">
                <a:uFill>
                  <a:solidFill>
                    <a:srgbClr val="000000"/>
                  </a:solidFill>
                </a:uFill>
                <a:latin typeface="Calibri"/>
                <a:cs typeface="Calibri"/>
              </a:rPr>
              <a:t>ile</a:t>
            </a:r>
            <a:r>
              <a:rPr sz="1400" u="sng" spc="-23" dirty="0">
                <a:uFill>
                  <a:solidFill>
                    <a:srgbClr val="000000"/>
                  </a:solidFill>
                </a:uFill>
                <a:latin typeface="Calibri"/>
                <a:cs typeface="Calibri"/>
              </a:rPr>
              <a:t> </a:t>
            </a:r>
            <a:r>
              <a:rPr sz="1400" u="sng" dirty="0">
                <a:uFill>
                  <a:solidFill>
                    <a:srgbClr val="000000"/>
                  </a:solidFill>
                </a:uFill>
                <a:latin typeface="Calibri"/>
                <a:cs typeface="Calibri"/>
              </a:rPr>
              <a:t>İlgili</a:t>
            </a:r>
            <a:r>
              <a:rPr sz="1400" u="sng" spc="-23" dirty="0">
                <a:uFill>
                  <a:solidFill>
                    <a:srgbClr val="000000"/>
                  </a:solidFill>
                </a:uFill>
                <a:latin typeface="Calibri"/>
                <a:cs typeface="Calibri"/>
              </a:rPr>
              <a:t> </a:t>
            </a:r>
            <a:r>
              <a:rPr sz="1400" u="sng" spc="-9" dirty="0">
                <a:uFill>
                  <a:solidFill>
                    <a:srgbClr val="000000"/>
                  </a:solidFill>
                </a:uFill>
                <a:latin typeface="Calibri"/>
                <a:cs typeface="Calibri"/>
              </a:rPr>
              <a:t>Yönetmelik</a:t>
            </a:r>
            <a:r>
              <a:rPr sz="1400" spc="-9" dirty="0">
                <a:latin typeface="Calibri"/>
                <a:cs typeface="Calibri"/>
              </a:rPr>
              <a:t> </a:t>
            </a:r>
            <a:r>
              <a:rPr sz="1400" u="sng" spc="-9" dirty="0">
                <a:uFill>
                  <a:solidFill>
                    <a:srgbClr val="000000"/>
                  </a:solidFill>
                </a:uFill>
                <a:latin typeface="Calibri"/>
                <a:cs typeface="Calibri"/>
              </a:rPr>
              <a:t>(2000/14/AT) </a:t>
            </a:r>
            <a:r>
              <a:rPr sz="1400" u="sng" dirty="0">
                <a:uFill>
                  <a:solidFill>
                    <a:srgbClr val="000000"/>
                  </a:solidFill>
                </a:uFill>
                <a:latin typeface="Calibri"/>
                <a:cs typeface="Calibri"/>
              </a:rPr>
              <a:t>hükümlerine</a:t>
            </a:r>
            <a:r>
              <a:rPr sz="1400" u="sng" spc="-14" dirty="0">
                <a:uFill>
                  <a:solidFill>
                    <a:srgbClr val="000000"/>
                  </a:solidFill>
                </a:uFill>
                <a:latin typeface="Calibri"/>
                <a:cs typeface="Calibri"/>
              </a:rPr>
              <a:t> </a:t>
            </a:r>
            <a:r>
              <a:rPr sz="1400" u="sng" dirty="0">
                <a:uFill>
                  <a:solidFill>
                    <a:srgbClr val="000000"/>
                  </a:solidFill>
                </a:uFill>
                <a:latin typeface="Calibri"/>
                <a:cs typeface="Calibri"/>
              </a:rPr>
              <a:t>uygunluk</a:t>
            </a:r>
            <a:r>
              <a:rPr sz="1400" u="sng" spc="-9" dirty="0">
                <a:uFill>
                  <a:solidFill>
                    <a:srgbClr val="000000"/>
                  </a:solidFill>
                </a:uFill>
                <a:latin typeface="Calibri"/>
                <a:cs typeface="Calibri"/>
              </a:rPr>
              <a:t> aranacaktır</a:t>
            </a:r>
            <a:r>
              <a:rPr sz="1400" i="1" spc="-9" dirty="0">
                <a:latin typeface="Calibri"/>
                <a:cs typeface="Calibri"/>
              </a:rPr>
              <a:t>.”</a:t>
            </a:r>
            <a:endParaRPr sz="1400" dirty="0">
              <a:latin typeface="Calibri"/>
              <a:cs typeface="Calibri"/>
            </a:endParaRPr>
          </a:p>
          <a:p>
            <a:pPr marL="11516">
              <a:spcBef>
                <a:spcPts val="131"/>
              </a:spcBef>
            </a:pPr>
            <a:r>
              <a:rPr sz="1400" dirty="0">
                <a:latin typeface="Calibri"/>
                <a:cs typeface="Calibri"/>
              </a:rPr>
              <a:t>Bu</a:t>
            </a:r>
            <a:r>
              <a:rPr sz="1400" spc="-18" dirty="0">
                <a:latin typeface="Calibri"/>
                <a:cs typeface="Calibri"/>
              </a:rPr>
              <a:t> </a:t>
            </a:r>
            <a:r>
              <a:rPr sz="1400" dirty="0">
                <a:latin typeface="Calibri"/>
                <a:cs typeface="Calibri"/>
              </a:rPr>
              <a:t>kapsamda</a:t>
            </a:r>
            <a:r>
              <a:rPr sz="1400" spc="-32" dirty="0">
                <a:latin typeface="Calibri"/>
                <a:cs typeface="Calibri"/>
              </a:rPr>
              <a:t> </a:t>
            </a:r>
            <a:r>
              <a:rPr sz="1400" b="1" dirty="0">
                <a:latin typeface="Calibri"/>
                <a:cs typeface="Calibri"/>
              </a:rPr>
              <a:t>içten</a:t>
            </a:r>
            <a:r>
              <a:rPr sz="1400" b="1" spc="-27" dirty="0">
                <a:latin typeface="Calibri"/>
                <a:cs typeface="Calibri"/>
              </a:rPr>
              <a:t> </a:t>
            </a:r>
            <a:r>
              <a:rPr sz="1400" b="1" dirty="0">
                <a:latin typeface="Calibri"/>
                <a:cs typeface="Calibri"/>
              </a:rPr>
              <a:t>yanmalı</a:t>
            </a:r>
            <a:r>
              <a:rPr sz="1400" b="1" spc="-18" dirty="0">
                <a:latin typeface="Calibri"/>
                <a:cs typeface="Calibri"/>
              </a:rPr>
              <a:t> </a:t>
            </a:r>
            <a:r>
              <a:rPr sz="1400" b="1" dirty="0">
                <a:latin typeface="Calibri"/>
                <a:cs typeface="Calibri"/>
              </a:rPr>
              <a:t>motorlara</a:t>
            </a:r>
            <a:r>
              <a:rPr sz="1400" b="1" spc="-27" dirty="0">
                <a:latin typeface="Calibri"/>
                <a:cs typeface="Calibri"/>
              </a:rPr>
              <a:t> </a:t>
            </a:r>
            <a:r>
              <a:rPr sz="1400" b="1" dirty="0">
                <a:latin typeface="Calibri"/>
                <a:cs typeface="Calibri"/>
              </a:rPr>
              <a:t>ilişkin</a:t>
            </a:r>
            <a:r>
              <a:rPr sz="1400" b="1" spc="-27" dirty="0">
                <a:latin typeface="Calibri"/>
                <a:cs typeface="Calibri"/>
              </a:rPr>
              <a:t> </a:t>
            </a:r>
            <a:r>
              <a:rPr sz="1400" b="1" dirty="0">
                <a:latin typeface="Calibri"/>
                <a:cs typeface="Calibri"/>
              </a:rPr>
              <a:t>emisyon</a:t>
            </a:r>
            <a:r>
              <a:rPr sz="1400" b="1" spc="-23" dirty="0">
                <a:latin typeface="Calibri"/>
                <a:cs typeface="Calibri"/>
              </a:rPr>
              <a:t> </a:t>
            </a:r>
            <a:r>
              <a:rPr sz="1400" b="1" dirty="0">
                <a:latin typeface="Calibri"/>
                <a:cs typeface="Calibri"/>
              </a:rPr>
              <a:t>belgeleri</a:t>
            </a:r>
            <a:r>
              <a:rPr sz="1400" b="1" spc="-27" dirty="0">
                <a:latin typeface="Calibri"/>
                <a:cs typeface="Calibri"/>
              </a:rPr>
              <a:t> </a:t>
            </a:r>
            <a:r>
              <a:rPr sz="1400" b="1" dirty="0">
                <a:latin typeface="Calibri"/>
                <a:cs typeface="Calibri"/>
              </a:rPr>
              <a:t>ve</a:t>
            </a:r>
            <a:r>
              <a:rPr sz="1400" b="1" spc="-27" dirty="0">
                <a:latin typeface="Calibri"/>
                <a:cs typeface="Calibri"/>
              </a:rPr>
              <a:t> </a:t>
            </a:r>
            <a:r>
              <a:rPr sz="1400" b="1" dirty="0">
                <a:latin typeface="Calibri"/>
                <a:cs typeface="Calibri"/>
              </a:rPr>
              <a:t>gürültü</a:t>
            </a:r>
            <a:r>
              <a:rPr sz="1400" b="1" spc="-27" dirty="0">
                <a:latin typeface="Calibri"/>
                <a:cs typeface="Calibri"/>
              </a:rPr>
              <a:t> </a:t>
            </a:r>
            <a:r>
              <a:rPr sz="1400" b="1" dirty="0">
                <a:latin typeface="Calibri"/>
                <a:cs typeface="Calibri"/>
              </a:rPr>
              <a:t>test</a:t>
            </a:r>
            <a:r>
              <a:rPr sz="1400" b="1" spc="-32" dirty="0">
                <a:latin typeface="Calibri"/>
                <a:cs typeface="Calibri"/>
              </a:rPr>
              <a:t> </a:t>
            </a:r>
            <a:r>
              <a:rPr sz="1400" b="1" dirty="0">
                <a:latin typeface="Calibri"/>
                <a:cs typeface="Calibri"/>
              </a:rPr>
              <a:t>raporları</a:t>
            </a:r>
            <a:r>
              <a:rPr sz="1400" b="1" spc="-27" dirty="0">
                <a:latin typeface="Calibri"/>
                <a:cs typeface="Calibri"/>
              </a:rPr>
              <a:t> </a:t>
            </a:r>
            <a:r>
              <a:rPr sz="1400" b="1" dirty="0">
                <a:latin typeface="Calibri"/>
                <a:cs typeface="Calibri"/>
              </a:rPr>
              <a:t>talep</a:t>
            </a:r>
            <a:r>
              <a:rPr sz="1400" b="1" spc="-32" dirty="0">
                <a:latin typeface="Calibri"/>
                <a:cs typeface="Calibri"/>
              </a:rPr>
              <a:t> </a:t>
            </a:r>
            <a:r>
              <a:rPr sz="1400" b="1" spc="-9" dirty="0">
                <a:latin typeface="Calibri"/>
                <a:cs typeface="Calibri"/>
              </a:rPr>
              <a:t>edilecektir.</a:t>
            </a:r>
            <a:endParaRPr sz="1400" dirty="0">
              <a:latin typeface="Calibri"/>
              <a:cs typeface="Calibri"/>
            </a:endParaRPr>
          </a:p>
          <a:p>
            <a:pPr>
              <a:spcBef>
                <a:spcPts val="95"/>
              </a:spcBef>
            </a:pPr>
            <a:endParaRPr sz="1400" dirty="0">
              <a:latin typeface="Calibri"/>
              <a:cs typeface="Calibri"/>
            </a:endParaRPr>
          </a:p>
          <a:p>
            <a:pPr marL="11516" marR="4800019">
              <a:lnSpc>
                <a:spcPct val="110000"/>
              </a:lnSpc>
              <a:spcBef>
                <a:spcPts val="5"/>
              </a:spcBef>
            </a:pPr>
            <a:r>
              <a:rPr sz="1400" dirty="0">
                <a:latin typeface="Calibri"/>
                <a:cs typeface="Calibri"/>
              </a:rPr>
              <a:t>İlgili</a:t>
            </a:r>
            <a:r>
              <a:rPr sz="1400" spc="-27" dirty="0">
                <a:latin typeface="Calibri"/>
                <a:cs typeface="Calibri"/>
              </a:rPr>
              <a:t> </a:t>
            </a:r>
            <a:r>
              <a:rPr sz="1400" dirty="0">
                <a:latin typeface="Calibri"/>
                <a:cs typeface="Calibri"/>
              </a:rPr>
              <a:t>GTİP</a:t>
            </a:r>
            <a:r>
              <a:rPr sz="1400" spc="-23" dirty="0">
                <a:latin typeface="Calibri"/>
                <a:cs typeface="Calibri"/>
              </a:rPr>
              <a:t> </a:t>
            </a:r>
            <a:r>
              <a:rPr sz="1400" dirty="0">
                <a:latin typeface="Calibri"/>
                <a:cs typeface="Calibri"/>
              </a:rPr>
              <a:t>listesine</a:t>
            </a:r>
            <a:r>
              <a:rPr sz="1400" spc="-32" dirty="0">
                <a:latin typeface="Calibri"/>
                <a:cs typeface="Calibri"/>
              </a:rPr>
              <a:t> </a:t>
            </a:r>
            <a:r>
              <a:rPr sz="1400" dirty="0">
                <a:latin typeface="Calibri"/>
                <a:cs typeface="Calibri"/>
              </a:rPr>
              <a:t>aşağıdaki</a:t>
            </a:r>
            <a:r>
              <a:rPr sz="1400" spc="-23" dirty="0">
                <a:latin typeface="Calibri"/>
                <a:cs typeface="Calibri"/>
              </a:rPr>
              <a:t> </a:t>
            </a:r>
            <a:r>
              <a:rPr sz="1400" dirty="0">
                <a:latin typeface="Calibri"/>
                <a:cs typeface="Calibri"/>
              </a:rPr>
              <a:t>bağlantıdan</a:t>
            </a:r>
            <a:r>
              <a:rPr sz="1400" spc="-32" dirty="0">
                <a:latin typeface="Calibri"/>
                <a:cs typeface="Calibri"/>
              </a:rPr>
              <a:t> </a:t>
            </a:r>
            <a:r>
              <a:rPr sz="1400" spc="-9" dirty="0">
                <a:latin typeface="Calibri"/>
                <a:cs typeface="Calibri"/>
              </a:rPr>
              <a:t>ulaşabilirsiniz: </a:t>
            </a:r>
            <a:r>
              <a:rPr sz="1400" u="sng" spc="-9" dirty="0">
                <a:solidFill>
                  <a:srgbClr val="0562C1"/>
                </a:solidFill>
                <a:uFill>
                  <a:solidFill>
                    <a:srgbClr val="0562C1"/>
                  </a:solidFill>
                </a:uFill>
                <a:latin typeface="Calibri"/>
                <a:cs typeface="Calibri"/>
                <a:hlinkClick r:id="rId2"/>
              </a:rPr>
              <a:t>https://</a:t>
            </a:r>
            <a:r>
              <a:rPr sz="1400" u="sng" spc="-9" dirty="0" smtClean="0">
                <a:solidFill>
                  <a:srgbClr val="0562C1"/>
                </a:solidFill>
                <a:uFill>
                  <a:solidFill>
                    <a:srgbClr val="0562C1"/>
                  </a:solidFill>
                </a:uFill>
                <a:latin typeface="Calibri"/>
                <a:cs typeface="Calibri"/>
                <a:hlinkClick r:id="rId2"/>
              </a:rPr>
              <a:t>www.resmigazete.gov.tr/eskiler/2025/12/20251231M4-73.pdf</a:t>
            </a:r>
            <a:endParaRPr sz="1400" dirty="0">
              <a:latin typeface="Calibri"/>
              <a:cs typeface="Calibri"/>
            </a:endParaRPr>
          </a:p>
        </p:txBody>
      </p:sp>
    </p:spTree>
    <p:extLst>
      <p:ext uri="{BB962C8B-B14F-4D97-AF65-F5344CB8AC3E}">
        <p14:creationId xmlns:p14="http://schemas.microsoft.com/office/powerpoint/2010/main" val="105178080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o 4"/>
          <p:cNvGraphicFramePr>
            <a:graphicFrameLocks noGrp="1"/>
          </p:cNvGraphicFramePr>
          <p:nvPr>
            <p:extLst>
              <p:ext uri="{D42A27DB-BD31-4B8C-83A1-F6EECF244321}">
                <p14:modId xmlns:p14="http://schemas.microsoft.com/office/powerpoint/2010/main" val="535043812"/>
              </p:ext>
            </p:extLst>
          </p:nvPr>
        </p:nvGraphicFramePr>
        <p:xfrm>
          <a:off x="346998" y="1159929"/>
          <a:ext cx="11396270" cy="5322303"/>
        </p:xfrm>
        <a:graphic>
          <a:graphicData uri="http://schemas.openxmlformats.org/drawingml/2006/table">
            <a:tbl>
              <a:tblPr/>
              <a:tblGrid>
                <a:gridCol w="1447935">
                  <a:extLst>
                    <a:ext uri="{9D8B030D-6E8A-4147-A177-3AD203B41FA5}">
                      <a16:colId xmlns:a16="http://schemas.microsoft.com/office/drawing/2014/main" val="3020464769"/>
                    </a:ext>
                  </a:extLst>
                </a:gridCol>
                <a:gridCol w="2471577">
                  <a:extLst>
                    <a:ext uri="{9D8B030D-6E8A-4147-A177-3AD203B41FA5}">
                      <a16:colId xmlns:a16="http://schemas.microsoft.com/office/drawing/2014/main" val="3361010411"/>
                    </a:ext>
                  </a:extLst>
                </a:gridCol>
                <a:gridCol w="5546447">
                  <a:extLst>
                    <a:ext uri="{9D8B030D-6E8A-4147-A177-3AD203B41FA5}">
                      <a16:colId xmlns:a16="http://schemas.microsoft.com/office/drawing/2014/main" val="2172803531"/>
                    </a:ext>
                  </a:extLst>
                </a:gridCol>
                <a:gridCol w="1930311">
                  <a:extLst>
                    <a:ext uri="{9D8B030D-6E8A-4147-A177-3AD203B41FA5}">
                      <a16:colId xmlns:a16="http://schemas.microsoft.com/office/drawing/2014/main" val="3852189799"/>
                    </a:ext>
                  </a:extLst>
                </a:gridCol>
              </a:tblGrid>
              <a:tr h="584204">
                <a:tc>
                  <a:txBody>
                    <a:bodyPr/>
                    <a:lstStyle/>
                    <a:p>
                      <a:pPr algn="ctr">
                        <a:spcAft>
                          <a:spcPts val="0"/>
                        </a:spcAft>
                      </a:pPr>
                      <a:r>
                        <a:rPr lang="tr-TR" sz="900" b="1">
                          <a:effectLst/>
                          <a:latin typeface="Times New Roman" panose="02020603050405020304" pitchFamily="18" charset="0"/>
                        </a:rPr>
                        <a:t>SIRA NO</a:t>
                      </a:r>
                      <a:endParaRPr lang="tr-TR" sz="900">
                        <a:effectLst/>
                        <a:latin typeface="Times New Roman" panose="02020603050405020304" pitchFamily="18" charset="0"/>
                      </a:endParaRP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D9D9"/>
                    </a:solidFill>
                  </a:tcPr>
                </a:tc>
                <a:tc>
                  <a:txBody>
                    <a:bodyPr/>
                    <a:lstStyle/>
                    <a:p>
                      <a:pPr algn="ctr">
                        <a:spcAft>
                          <a:spcPts val="0"/>
                        </a:spcAft>
                      </a:pPr>
                      <a:r>
                        <a:rPr lang="tr-TR" sz="900" b="1">
                          <a:effectLst/>
                          <a:latin typeface="Times New Roman" panose="02020603050405020304" pitchFamily="18" charset="0"/>
                        </a:rPr>
                        <a:t>GTİP</a:t>
                      </a:r>
                      <a:endParaRPr lang="tr-TR" sz="900">
                        <a:effectLst/>
                        <a:latin typeface="Times New Roman" panose="02020603050405020304" pitchFamily="18" charset="0"/>
                      </a:endParaRP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D9D9"/>
                    </a:solidFill>
                  </a:tcPr>
                </a:tc>
                <a:tc>
                  <a:txBody>
                    <a:bodyPr/>
                    <a:lstStyle/>
                    <a:p>
                      <a:pPr algn="l">
                        <a:spcAft>
                          <a:spcPts val="0"/>
                        </a:spcAft>
                      </a:pPr>
                      <a:r>
                        <a:rPr lang="tr-TR" sz="900" b="1" dirty="0">
                          <a:effectLst/>
                          <a:latin typeface="Times New Roman" panose="02020603050405020304" pitchFamily="18" charset="0"/>
                        </a:rPr>
                        <a:t>MADDE ADI</a:t>
                      </a:r>
                      <a:endParaRPr lang="tr-TR" sz="900" dirty="0">
                        <a:effectLst/>
                        <a:latin typeface="Times New Roman" panose="02020603050405020304" pitchFamily="18" charset="0"/>
                      </a:endParaRP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D9D9"/>
                    </a:solidFill>
                  </a:tcPr>
                </a:tc>
                <a:tc>
                  <a:txBody>
                    <a:bodyPr/>
                    <a:lstStyle/>
                    <a:p>
                      <a:pPr algn="ctr">
                        <a:spcAft>
                          <a:spcPts val="0"/>
                        </a:spcAft>
                      </a:pPr>
                      <a:r>
                        <a:rPr lang="tr-TR" sz="900" b="1">
                          <a:effectLst/>
                          <a:latin typeface="Times New Roman" panose="02020603050405020304" pitchFamily="18" charset="0"/>
                        </a:rPr>
                        <a:t>İLGİLİ YÖNETMELİK</a:t>
                      </a:r>
                      <a:endParaRPr lang="tr-TR" sz="900">
                        <a:effectLst/>
                        <a:latin typeface="Times New Roman" panose="02020603050405020304" pitchFamily="18" charset="0"/>
                      </a:endParaRPr>
                    </a:p>
                    <a:p>
                      <a:pPr algn="ctr">
                        <a:spcAft>
                          <a:spcPts val="0"/>
                        </a:spcAft>
                      </a:pPr>
                      <a:r>
                        <a:rPr lang="tr-TR" sz="900" b="1">
                          <a:effectLst/>
                          <a:latin typeface="Times New Roman" panose="02020603050405020304" pitchFamily="18" charset="0"/>
                        </a:rPr>
                        <a:t>VEYA YÖNETMELİKLER</a:t>
                      </a:r>
                      <a:endParaRPr lang="tr-TR" sz="900">
                        <a:effectLst/>
                        <a:latin typeface="Times New Roman" panose="02020603050405020304" pitchFamily="18" charset="0"/>
                      </a:endParaRP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D9D9"/>
                    </a:solidFill>
                  </a:tcPr>
                </a:tc>
                <a:extLst>
                  <a:ext uri="{0D108BD9-81ED-4DB2-BD59-A6C34878D82A}">
                    <a16:rowId xmlns:a16="http://schemas.microsoft.com/office/drawing/2014/main" val="1205266942"/>
                  </a:ext>
                </a:extLst>
              </a:tr>
              <a:tr h="188114">
                <a:tc>
                  <a:txBody>
                    <a:bodyPr/>
                    <a:lstStyle/>
                    <a:p>
                      <a:pPr algn="ctr">
                        <a:spcAft>
                          <a:spcPts val="0"/>
                        </a:spcAft>
                      </a:pPr>
                      <a:r>
                        <a:rPr lang="tr-TR" sz="900">
                          <a:effectLst/>
                          <a:latin typeface="Times New Roman" panose="02020603050405020304" pitchFamily="18" charset="0"/>
                        </a:rPr>
                        <a:t>1.</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8413.50.61.90.00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Diğerleri (Pistonlu Pompalar)</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LVD,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61971943"/>
                  </a:ext>
                </a:extLst>
              </a:tr>
              <a:tr h="188114">
                <a:tc>
                  <a:txBody>
                    <a:bodyPr/>
                    <a:lstStyle/>
                    <a:p>
                      <a:pPr algn="ctr">
                        <a:spcAft>
                          <a:spcPts val="0"/>
                        </a:spcAft>
                      </a:pPr>
                      <a:r>
                        <a:rPr lang="tr-TR" sz="900">
                          <a:effectLst/>
                          <a:latin typeface="Times New Roman" panose="02020603050405020304" pitchFamily="18" charset="0"/>
                        </a:rPr>
                        <a:t>2.</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8414.59.95.90.00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Diğer fanlar (Eksenel ve Santrifüjlü olmayan)</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LVD,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422863620"/>
                  </a:ext>
                </a:extLst>
              </a:tr>
              <a:tr h="376227">
                <a:tc>
                  <a:txBody>
                    <a:bodyPr/>
                    <a:lstStyle/>
                    <a:p>
                      <a:pPr algn="ctr">
                        <a:spcAft>
                          <a:spcPts val="0"/>
                        </a:spcAft>
                      </a:pPr>
                      <a:r>
                        <a:rPr lang="tr-TR" sz="900">
                          <a:effectLst/>
                          <a:latin typeface="Times New Roman" panose="02020603050405020304" pitchFamily="18" charset="0"/>
                        </a:rPr>
                        <a:t>3.</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8414.80.19.90.00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dirty="0">
                          <a:effectLst/>
                          <a:latin typeface="Times New Roman" panose="02020603050405020304" pitchFamily="18" charset="0"/>
                        </a:rPr>
                        <a:t>Diğerleri (Çok kademeli turbo kompresör)</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LVD, EMC, Gürültü (sadece 350 kW altı için)</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565079547"/>
                  </a:ext>
                </a:extLst>
              </a:tr>
              <a:tr h="376227">
                <a:tc>
                  <a:txBody>
                    <a:bodyPr/>
                    <a:lstStyle/>
                    <a:p>
                      <a:pPr algn="ctr">
                        <a:spcAft>
                          <a:spcPts val="0"/>
                        </a:spcAft>
                      </a:pPr>
                      <a:r>
                        <a:rPr lang="tr-TR" sz="900">
                          <a:effectLst/>
                          <a:latin typeface="Times New Roman" panose="02020603050405020304" pitchFamily="18" charset="0"/>
                        </a:rPr>
                        <a:t>4.</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8414.80.22.90.11</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Pistonlu kompresörler; hava tankı ihtiva eden, monometre basıncı =&lt;15 bar, debisi =&lt; 60 m3/h,</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LVD, EMC, Gürültü (sadece 350 kW altı için)</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900741078"/>
                  </a:ext>
                </a:extLst>
              </a:tr>
              <a:tr h="376227">
                <a:tc>
                  <a:txBody>
                    <a:bodyPr/>
                    <a:lstStyle/>
                    <a:p>
                      <a:pPr algn="ctr">
                        <a:spcAft>
                          <a:spcPts val="0"/>
                        </a:spcAft>
                      </a:pPr>
                      <a:r>
                        <a:rPr lang="tr-TR" sz="900">
                          <a:effectLst/>
                          <a:latin typeface="Times New Roman" panose="02020603050405020304" pitchFamily="18" charset="0"/>
                        </a:rPr>
                        <a:t>5.</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8414.80.22.90.19</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dirty="0">
                          <a:effectLst/>
                          <a:latin typeface="Times New Roman" panose="02020603050405020304" pitchFamily="18" charset="0"/>
                        </a:rPr>
                        <a:t>Pistonlu diğer kompresörler; </a:t>
                      </a:r>
                      <a:r>
                        <a:rPr lang="tr-TR" sz="900" dirty="0" err="1">
                          <a:effectLst/>
                          <a:latin typeface="Times New Roman" panose="02020603050405020304" pitchFamily="18" charset="0"/>
                        </a:rPr>
                        <a:t>monometre</a:t>
                      </a:r>
                      <a:r>
                        <a:rPr lang="tr-TR" sz="900" dirty="0">
                          <a:effectLst/>
                          <a:latin typeface="Times New Roman" panose="02020603050405020304" pitchFamily="18" charset="0"/>
                        </a:rPr>
                        <a:t> basıncı =&lt;15 bar, debisi =&lt;60 m3/h, sivil hava taşıtlarında kullanılanlar hariç </a:t>
                      </a:r>
                      <a:r>
                        <a:rPr lang="tr-TR" sz="900" i="1" dirty="0">
                          <a:effectLst/>
                          <a:latin typeface="Times New Roman" panose="02020603050405020304" pitchFamily="18" charset="0"/>
                        </a:rPr>
                        <a:t>(motorlu kara taşıtlarında kullanılanlar hariç)</a:t>
                      </a:r>
                      <a:endParaRPr lang="tr-TR" sz="900" dirty="0">
                        <a:effectLst/>
                        <a:latin typeface="Times New Roman" panose="02020603050405020304" pitchFamily="18" charset="0"/>
                      </a:endParaRP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Gürültü,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24901445"/>
                  </a:ext>
                </a:extLst>
              </a:tr>
              <a:tr h="188114">
                <a:tc>
                  <a:txBody>
                    <a:bodyPr/>
                    <a:lstStyle/>
                    <a:p>
                      <a:pPr algn="ctr">
                        <a:spcAft>
                          <a:spcPts val="0"/>
                        </a:spcAft>
                      </a:pPr>
                      <a:r>
                        <a:rPr lang="tr-TR" sz="900">
                          <a:effectLst/>
                          <a:latin typeface="Times New Roman" panose="02020603050405020304" pitchFamily="18" charset="0"/>
                        </a:rPr>
                        <a:t>6.</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8414.80.73.90.00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Döner hareketli, tek şaftlı kompresörler; sivil hava taşıtlarında kullanılmaya mahsus olanlar hariç</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Gürültü,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957055075"/>
                  </a:ext>
                </a:extLst>
              </a:tr>
              <a:tr h="188114">
                <a:tc>
                  <a:txBody>
                    <a:bodyPr/>
                    <a:lstStyle/>
                    <a:p>
                      <a:pPr algn="ctr">
                        <a:spcAft>
                          <a:spcPts val="0"/>
                        </a:spcAft>
                      </a:pPr>
                      <a:r>
                        <a:rPr lang="tr-TR" sz="900">
                          <a:effectLst/>
                          <a:latin typeface="Times New Roman" panose="02020603050405020304" pitchFamily="18" charset="0"/>
                        </a:rPr>
                        <a:t>7.</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8414.80.75.90.00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Döner hareketli, çok şaftlı, vidalı kompresörler; sivil hava taşıtlarında kullanılmaya mahsus olanlar hariç</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Gürültü,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4146019883"/>
                  </a:ext>
                </a:extLst>
              </a:tr>
              <a:tr h="188114">
                <a:tc>
                  <a:txBody>
                    <a:bodyPr/>
                    <a:lstStyle/>
                    <a:p>
                      <a:pPr algn="ctr">
                        <a:spcAft>
                          <a:spcPts val="0"/>
                        </a:spcAft>
                      </a:pPr>
                      <a:r>
                        <a:rPr lang="tr-TR" sz="900">
                          <a:effectLst/>
                          <a:latin typeface="Times New Roman" panose="02020603050405020304" pitchFamily="18" charset="0"/>
                        </a:rPr>
                        <a:t>8.</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8417.10.00.00.12</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Metallerin, metal cevherlerinin ve piritleri için elektrikli olmayan ısıl işlem fırınları</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dirty="0">
                          <a:effectLst/>
                          <a:latin typeface="Times New Roman" panose="02020603050405020304" pitchFamily="18" charset="0"/>
                        </a:rPr>
                        <a:t>Makine,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247771569"/>
                  </a:ext>
                </a:extLst>
              </a:tr>
              <a:tr h="188114">
                <a:tc>
                  <a:txBody>
                    <a:bodyPr/>
                    <a:lstStyle/>
                    <a:p>
                      <a:pPr algn="ctr">
                        <a:spcAft>
                          <a:spcPts val="0"/>
                        </a:spcAft>
                      </a:pPr>
                      <a:r>
                        <a:rPr lang="tr-TR" sz="900">
                          <a:effectLst/>
                          <a:latin typeface="Times New Roman" panose="02020603050405020304" pitchFamily="18" charset="0"/>
                        </a:rPr>
                        <a:t>9.</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8419.39.00.00.00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Diğerleri (Kurutucular)</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LVD,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351144325"/>
                  </a:ext>
                </a:extLst>
              </a:tr>
              <a:tr h="282171">
                <a:tc>
                  <a:txBody>
                    <a:bodyPr/>
                    <a:lstStyle/>
                    <a:p>
                      <a:pPr algn="ctr">
                        <a:spcAft>
                          <a:spcPts val="0"/>
                        </a:spcAft>
                      </a:pPr>
                      <a:r>
                        <a:rPr lang="tr-TR" sz="900">
                          <a:effectLst/>
                          <a:latin typeface="Times New Roman" panose="02020603050405020304" pitchFamily="18" charset="0"/>
                        </a:rPr>
                        <a:t>10.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8421.39.25.90.00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Diğerleri (Gazların filtre edilmesi veya arıtılmasına mahsus makina ve cihazlar) (</a:t>
                      </a:r>
                      <a:r>
                        <a:rPr lang="tr-TR" sz="900" i="1">
                          <a:effectLst/>
                          <a:latin typeface="Times New Roman" panose="02020603050405020304" pitchFamily="18" charset="0"/>
                        </a:rPr>
                        <a:t>Motorlu kara taşıtlarında kullanılanlar hariç</a:t>
                      </a:r>
                      <a:r>
                        <a:rPr lang="tr-TR" sz="900">
                          <a:effectLst/>
                          <a:latin typeface="Times New Roman" panose="02020603050405020304" pitchFamily="18" charset="0"/>
                        </a:rPr>
                        <a:t>)</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852081415"/>
                  </a:ext>
                </a:extLst>
              </a:tr>
              <a:tr h="282171">
                <a:tc>
                  <a:txBody>
                    <a:bodyPr/>
                    <a:lstStyle/>
                    <a:p>
                      <a:pPr algn="ctr">
                        <a:spcAft>
                          <a:spcPts val="0"/>
                        </a:spcAft>
                      </a:pPr>
                      <a:r>
                        <a:rPr lang="tr-TR" sz="900">
                          <a:effectLst/>
                          <a:latin typeface="Times New Roman" panose="02020603050405020304" pitchFamily="18" charset="0"/>
                        </a:rPr>
                        <a:t>11.</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8422.30.00.00.00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Şişe, kutu, çuval, vb kapları doldurma, kapama, mühürleme, etiketleme, kapsülleme makinaları ve içecekleri gazlandırmaya mahsus makinalar</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839041172"/>
                  </a:ext>
                </a:extLst>
              </a:tr>
              <a:tr h="188114">
                <a:tc>
                  <a:txBody>
                    <a:bodyPr/>
                    <a:lstStyle/>
                    <a:p>
                      <a:pPr algn="ctr">
                        <a:spcAft>
                          <a:spcPts val="0"/>
                        </a:spcAft>
                      </a:pPr>
                      <a:r>
                        <a:rPr lang="tr-TR" sz="900">
                          <a:effectLst/>
                          <a:latin typeface="Times New Roman" panose="02020603050405020304" pitchFamily="18" charset="0"/>
                        </a:rPr>
                        <a:t>12.</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8422.40.00.00.19</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Diğer paketleme veya ambalajlama makinaları (ısı ile büzerek ambalajlamaya mahsus makinalar dahil)</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942397554"/>
                  </a:ext>
                </a:extLst>
              </a:tr>
              <a:tr h="188114">
                <a:tc>
                  <a:txBody>
                    <a:bodyPr/>
                    <a:lstStyle/>
                    <a:p>
                      <a:pPr algn="ctr">
                        <a:spcAft>
                          <a:spcPts val="0"/>
                        </a:spcAft>
                      </a:pPr>
                      <a:r>
                        <a:rPr lang="tr-TR" sz="900">
                          <a:effectLst/>
                          <a:latin typeface="Times New Roman" panose="02020603050405020304" pitchFamily="18" charset="0"/>
                        </a:rPr>
                        <a:t>13.</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8443.32.10.10.11</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Net baskı eni 180 cm'yi geçen veya en az dört baskı kafasına sahip olanlar</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LVD,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734572007"/>
                  </a:ext>
                </a:extLst>
              </a:tr>
              <a:tr h="111301">
                <a:tc>
                  <a:txBody>
                    <a:bodyPr/>
                    <a:lstStyle/>
                    <a:p>
                      <a:pPr algn="ctr">
                        <a:spcAft>
                          <a:spcPts val="0"/>
                        </a:spcAft>
                      </a:pPr>
                      <a:r>
                        <a:rPr lang="tr-TR" sz="900">
                          <a:effectLst/>
                          <a:latin typeface="Times New Roman" panose="02020603050405020304" pitchFamily="18" charset="0"/>
                        </a:rPr>
                        <a:t>14.</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8451.40.00.00.13</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Tekstil sanayi için boyama makinaları</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544954991"/>
                  </a:ext>
                </a:extLst>
              </a:tr>
              <a:tr h="188114">
                <a:tc>
                  <a:txBody>
                    <a:bodyPr/>
                    <a:lstStyle/>
                    <a:p>
                      <a:pPr algn="ctr">
                        <a:spcAft>
                          <a:spcPts val="0"/>
                        </a:spcAft>
                      </a:pPr>
                      <a:r>
                        <a:rPr lang="tr-TR" sz="900">
                          <a:effectLst/>
                          <a:latin typeface="Times New Roman" panose="02020603050405020304" pitchFamily="18" charset="0"/>
                        </a:rPr>
                        <a:t>15.</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8452.21.00.00.00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Diğer dikiş makineleri, otomatik üniteler (sanayi tipi otomatik üniteli dikiş makineleri)</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79858984"/>
                  </a:ext>
                </a:extLst>
              </a:tr>
              <a:tr h="188114">
                <a:tc>
                  <a:txBody>
                    <a:bodyPr/>
                    <a:lstStyle/>
                    <a:p>
                      <a:pPr algn="ctr">
                        <a:spcAft>
                          <a:spcPts val="0"/>
                        </a:spcAft>
                      </a:pPr>
                      <a:r>
                        <a:rPr lang="tr-TR" sz="900">
                          <a:effectLst/>
                          <a:latin typeface="Times New Roman" panose="02020603050405020304" pitchFamily="18" charset="0"/>
                        </a:rPr>
                        <a:t>16.</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8452.29.00.00.19</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Diğer dikiş makineleri, diğerleri (sanayi tipi otomatik olmayan)</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531475858"/>
                  </a:ext>
                </a:extLst>
              </a:tr>
              <a:tr h="188114">
                <a:tc>
                  <a:txBody>
                    <a:bodyPr/>
                    <a:lstStyle/>
                    <a:p>
                      <a:pPr algn="ctr">
                        <a:spcAft>
                          <a:spcPts val="0"/>
                        </a:spcAft>
                      </a:pPr>
                      <a:r>
                        <a:rPr lang="tr-TR" sz="900">
                          <a:effectLst/>
                          <a:latin typeface="Times New Roman" panose="02020603050405020304" pitchFamily="18" charset="0"/>
                        </a:rPr>
                        <a:t>17.</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8456.11.90.00.00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Lazer ile maddelerin aşındırılarak işlenmesine mahsus diğer makina ve aletler</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561349148"/>
                  </a:ext>
                </a:extLst>
              </a:tr>
              <a:tr h="188114">
                <a:tc>
                  <a:txBody>
                    <a:bodyPr/>
                    <a:lstStyle/>
                    <a:p>
                      <a:pPr algn="ctr">
                        <a:spcAft>
                          <a:spcPts val="0"/>
                        </a:spcAft>
                      </a:pPr>
                      <a:r>
                        <a:rPr lang="tr-TR" sz="900">
                          <a:effectLst/>
                          <a:latin typeface="Times New Roman" panose="02020603050405020304" pitchFamily="18" charset="0"/>
                        </a:rPr>
                        <a:t>18.</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8462.62.10.00.00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Soğuk metal işlemeye mahsus mekanik presler; nümerik kontrollü olanlar</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465740844"/>
                  </a:ext>
                </a:extLst>
              </a:tr>
              <a:tr h="111301">
                <a:tc>
                  <a:txBody>
                    <a:bodyPr/>
                    <a:lstStyle/>
                    <a:p>
                      <a:pPr algn="ctr">
                        <a:spcAft>
                          <a:spcPts val="0"/>
                        </a:spcAft>
                      </a:pPr>
                      <a:r>
                        <a:rPr lang="tr-TR" sz="900">
                          <a:effectLst/>
                          <a:latin typeface="Times New Roman" panose="02020603050405020304" pitchFamily="18" charset="0"/>
                        </a:rPr>
                        <a:t>19.</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8477.10.00.00.00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Kauçuk veya plastik için enjeksiyon makinaları</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863968409"/>
                  </a:ext>
                </a:extLst>
              </a:tr>
              <a:tr h="111301">
                <a:tc>
                  <a:txBody>
                    <a:bodyPr/>
                    <a:lstStyle/>
                    <a:p>
                      <a:pPr algn="ctr">
                        <a:spcAft>
                          <a:spcPts val="0"/>
                        </a:spcAft>
                      </a:pPr>
                      <a:r>
                        <a:rPr lang="tr-TR" sz="900">
                          <a:effectLst/>
                          <a:latin typeface="Times New Roman" panose="02020603050405020304" pitchFamily="18" charset="0"/>
                        </a:rPr>
                        <a:t>20.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8477.20.00.00.00</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Kauçuk veya plastik için ekstrüzyon makinaları</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 EMC</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725109783"/>
                  </a:ext>
                </a:extLst>
              </a:tr>
              <a:tr h="188114">
                <a:tc>
                  <a:txBody>
                    <a:bodyPr/>
                    <a:lstStyle/>
                    <a:p>
                      <a:pPr algn="ctr">
                        <a:spcAft>
                          <a:spcPts val="0"/>
                        </a:spcAft>
                      </a:pPr>
                      <a:r>
                        <a:rPr lang="tr-TR" sz="900">
                          <a:effectLst/>
                          <a:latin typeface="Times New Roman" panose="02020603050405020304" pitchFamily="18" charset="0"/>
                        </a:rPr>
                        <a:t>21.</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8483.40.51.90.22</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Sonsuz Vidalı Redüktörler; Sivil Hava Taşıtlarında Kullanılanlar Hariç</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Makine</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699195929"/>
                  </a:ext>
                </a:extLst>
              </a:tr>
              <a:tr h="188114">
                <a:tc>
                  <a:txBody>
                    <a:bodyPr/>
                    <a:lstStyle/>
                    <a:p>
                      <a:pPr algn="ctr">
                        <a:spcAft>
                          <a:spcPts val="0"/>
                        </a:spcAft>
                      </a:pPr>
                      <a:r>
                        <a:rPr lang="tr-TR" sz="900">
                          <a:effectLst/>
                          <a:latin typeface="Times New Roman" panose="02020603050405020304" pitchFamily="18" charset="0"/>
                        </a:rPr>
                        <a:t>22.</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a:effectLst/>
                          <a:latin typeface="Times New Roman" panose="02020603050405020304" pitchFamily="18" charset="0"/>
                        </a:rPr>
                        <a:t>8483.40.51.90.29</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l">
                        <a:spcAft>
                          <a:spcPts val="0"/>
                        </a:spcAft>
                      </a:pPr>
                      <a:r>
                        <a:rPr lang="tr-TR" sz="900">
                          <a:effectLst/>
                          <a:latin typeface="Times New Roman" panose="02020603050405020304" pitchFamily="18" charset="0"/>
                        </a:rPr>
                        <a:t>Dişli Kutuları; Sonsuz Vidalı Redüktörler ve Sivil Hava Taşıtlarında Kullanılanlar Hariç</a:t>
                      </a:r>
                    </a:p>
                  </a:txBody>
                  <a:tcPr marL="3324" marR="3324"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a:spcAft>
                          <a:spcPts val="0"/>
                        </a:spcAft>
                      </a:pPr>
                      <a:r>
                        <a:rPr lang="tr-TR" sz="900" dirty="0">
                          <a:effectLst/>
                          <a:latin typeface="Times New Roman" panose="02020603050405020304" pitchFamily="18" charset="0"/>
                        </a:rPr>
                        <a:t>Makine</a:t>
                      </a:r>
                    </a:p>
                  </a:txBody>
                  <a:tcPr marL="3324" marR="3324"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279202038"/>
                  </a:ext>
                </a:extLst>
              </a:tr>
            </a:tbl>
          </a:graphicData>
        </a:graphic>
      </p:graphicFrame>
      <p:sp>
        <p:nvSpPr>
          <p:cNvPr id="6" name="Rectangle 2"/>
          <p:cNvSpPr>
            <a:spLocks noChangeArrowheads="1"/>
          </p:cNvSpPr>
          <p:nvPr/>
        </p:nvSpPr>
        <p:spPr bwMode="auto">
          <a:xfrm>
            <a:off x="237068" y="819156"/>
            <a:ext cx="4809066"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Ek-2/AÖN İZİN ve FİİLİ DENETİME TABİ ÜRÜNLER LİSTESİ</a:t>
            </a:r>
            <a:endParaRPr kumimoji="0" lang="tr-TR" altLang="tr-TR" sz="800" b="0" i="0" u="none" strike="noStrike" cap="none" normalizeH="0" baseline="0" dirty="0" smtClean="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4727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311085" y="260648"/>
            <a:ext cx="10218655" cy="566936"/>
          </a:xfrm>
        </p:spPr>
        <p:txBody>
          <a:bodyPr>
            <a:normAutofit fontScale="90000"/>
          </a:bodyPr>
          <a:lstStyle/>
          <a:p>
            <a:r>
              <a:rPr lang="tr-TR" sz="2800" b="1" u="sng" dirty="0" smtClean="0"/>
              <a:t/>
            </a:r>
            <a:br>
              <a:rPr lang="tr-TR" sz="2800" b="1" u="sng" dirty="0" smtClean="0"/>
            </a:br>
            <a:r>
              <a:rPr lang="tr-TR" sz="2800" b="1" u="sng" dirty="0" smtClean="0">
                <a:solidFill>
                  <a:srgbClr val="FF0000"/>
                </a:solidFill>
              </a:rPr>
              <a:t>SERBEST DOLAŞIMA GİRİŞ REJİMİ / İTHALAT </a:t>
            </a:r>
            <a:r>
              <a:rPr lang="tr-TR" sz="2800" b="1" u="sng" dirty="0"/>
              <a:t/>
            </a:r>
            <a:br>
              <a:rPr lang="tr-TR" sz="2800" b="1" u="sng" dirty="0"/>
            </a:br>
            <a:endParaRPr lang="tr-TR" sz="2800" dirty="0">
              <a:effectLst>
                <a:outerShdw blurRad="38100" dist="38100" dir="2700000" algn="tl">
                  <a:srgbClr val="000000">
                    <a:alpha val="43137"/>
                  </a:srgbClr>
                </a:outerShdw>
              </a:effectLst>
            </a:endParaRPr>
          </a:p>
        </p:txBody>
      </p:sp>
      <p:sp>
        <p:nvSpPr>
          <p:cNvPr id="2" name="İçerik Yer Tutucusu 1"/>
          <p:cNvSpPr>
            <a:spLocks noGrp="1"/>
          </p:cNvSpPr>
          <p:nvPr>
            <p:ph idx="1"/>
          </p:nvPr>
        </p:nvSpPr>
        <p:spPr>
          <a:xfrm>
            <a:off x="838200" y="970961"/>
            <a:ext cx="10515600" cy="5206002"/>
          </a:xfrm>
        </p:spPr>
        <p:txBody>
          <a:bodyPr>
            <a:normAutofit/>
          </a:bodyPr>
          <a:lstStyle/>
          <a:p>
            <a:pPr lvl="1">
              <a:spcBef>
                <a:spcPts val="0"/>
              </a:spcBef>
              <a:spcAft>
                <a:spcPts val="600"/>
              </a:spcAft>
              <a:buFont typeface="Courier New" panose="02070309020205020404" pitchFamily="49" charset="0"/>
              <a:buChar char="o"/>
            </a:pPr>
            <a:endParaRPr lang="tr-TR" dirty="0" smtClean="0">
              <a:latin typeface="Cambria" panose="02040503050406030204" pitchFamily="18" charset="0"/>
              <a:ea typeface="Cambria" panose="02040503050406030204" pitchFamily="18" charset="0"/>
            </a:endParaRPr>
          </a:p>
          <a:p>
            <a:pPr lvl="1">
              <a:spcBef>
                <a:spcPts val="0"/>
              </a:spcBef>
              <a:spcAft>
                <a:spcPts val="600"/>
              </a:spcAft>
              <a:buFont typeface="Courier New" panose="02070309020205020404" pitchFamily="49" charset="0"/>
              <a:buChar char="o"/>
            </a:pPr>
            <a:r>
              <a:rPr lang="tr-TR" sz="3200" dirty="0" smtClean="0">
                <a:latin typeface="Cambria" panose="02040503050406030204" pitchFamily="18" charset="0"/>
                <a:ea typeface="Cambria" panose="02040503050406030204" pitchFamily="18" charset="0"/>
              </a:rPr>
              <a:t>TGB gelen Eşyanın Ticaret </a:t>
            </a:r>
            <a:r>
              <a:rPr lang="tr-TR" sz="3200" dirty="0">
                <a:latin typeface="Cambria" panose="02040503050406030204" pitchFamily="18" charset="0"/>
                <a:ea typeface="Cambria" panose="02040503050406030204" pitchFamily="18" charset="0"/>
              </a:rPr>
              <a:t>politikası önlemlerinin uygulanması, </a:t>
            </a:r>
            <a:endParaRPr lang="tr-TR" sz="3200" dirty="0" smtClean="0">
              <a:latin typeface="Cambria" panose="02040503050406030204" pitchFamily="18" charset="0"/>
              <a:ea typeface="Cambria" panose="02040503050406030204" pitchFamily="18" charset="0"/>
            </a:endParaRPr>
          </a:p>
          <a:p>
            <a:pPr marL="457200" lvl="1" indent="0">
              <a:spcBef>
                <a:spcPts val="0"/>
              </a:spcBef>
              <a:spcAft>
                <a:spcPts val="600"/>
              </a:spcAft>
              <a:buNone/>
            </a:pPr>
            <a:endParaRPr lang="tr-TR" sz="3200" dirty="0">
              <a:latin typeface="Cambria" panose="02040503050406030204" pitchFamily="18" charset="0"/>
              <a:ea typeface="Cambria" panose="02040503050406030204" pitchFamily="18" charset="0"/>
            </a:endParaRPr>
          </a:p>
          <a:p>
            <a:pPr lvl="1">
              <a:spcBef>
                <a:spcPts val="0"/>
              </a:spcBef>
              <a:spcAft>
                <a:spcPts val="600"/>
              </a:spcAft>
              <a:buFont typeface="Courier New" panose="02070309020205020404" pitchFamily="49" charset="0"/>
              <a:buChar char="o"/>
            </a:pPr>
            <a:r>
              <a:rPr lang="tr-TR" sz="3200" dirty="0">
                <a:latin typeface="Cambria" panose="02040503050406030204" pitchFamily="18" charset="0"/>
                <a:ea typeface="Cambria" panose="02040503050406030204" pitchFamily="18" charset="0"/>
              </a:rPr>
              <a:t>Eşyanın ithali için öngörülen diğer işlemlerin tamamlanması</a:t>
            </a:r>
            <a:r>
              <a:rPr lang="tr-TR" sz="3200" dirty="0" smtClean="0">
                <a:latin typeface="Cambria" panose="02040503050406030204" pitchFamily="18" charset="0"/>
                <a:ea typeface="Cambria" panose="02040503050406030204" pitchFamily="18" charset="0"/>
              </a:rPr>
              <a:t>,</a:t>
            </a:r>
          </a:p>
          <a:p>
            <a:pPr marL="457200" lvl="1" indent="0">
              <a:spcBef>
                <a:spcPts val="0"/>
              </a:spcBef>
              <a:spcAft>
                <a:spcPts val="600"/>
              </a:spcAft>
              <a:buNone/>
            </a:pPr>
            <a:endParaRPr lang="tr-TR" sz="3200" dirty="0">
              <a:latin typeface="Cambria" panose="02040503050406030204" pitchFamily="18" charset="0"/>
              <a:ea typeface="Cambria" panose="02040503050406030204" pitchFamily="18" charset="0"/>
            </a:endParaRPr>
          </a:p>
          <a:p>
            <a:pPr lvl="1">
              <a:spcBef>
                <a:spcPts val="0"/>
              </a:spcBef>
              <a:spcAft>
                <a:spcPts val="600"/>
              </a:spcAft>
              <a:buFont typeface="Courier New" panose="02070309020205020404" pitchFamily="49" charset="0"/>
              <a:buChar char="o"/>
            </a:pPr>
            <a:r>
              <a:rPr lang="tr-TR" sz="3200" dirty="0">
                <a:latin typeface="Cambria" panose="02040503050406030204" pitchFamily="18" charset="0"/>
                <a:ea typeface="Cambria" panose="02040503050406030204" pitchFamily="18" charset="0"/>
              </a:rPr>
              <a:t>Kanunen ödenmesi gereken vergilerin tahsili ile mümkündür. </a:t>
            </a:r>
            <a:endParaRPr lang="tr-TR" sz="3200" dirty="0" smtClean="0">
              <a:latin typeface="Cambria" panose="02040503050406030204" pitchFamily="18" charset="0"/>
              <a:ea typeface="Cambria" panose="02040503050406030204" pitchFamily="18" charset="0"/>
            </a:endParaRPr>
          </a:p>
          <a:p>
            <a:pPr marL="457200" lvl="1" indent="0">
              <a:spcBef>
                <a:spcPts val="0"/>
              </a:spcBef>
              <a:spcAft>
                <a:spcPts val="600"/>
              </a:spcAft>
              <a:buNone/>
            </a:pPr>
            <a:endParaRPr lang="tr-TR" sz="2500" dirty="0">
              <a:latin typeface="Cambria" panose="02040503050406030204" pitchFamily="18" charset="0"/>
              <a:ea typeface="Cambria" panose="02040503050406030204" pitchFamily="18" charset="0"/>
            </a:endParaRPr>
          </a:p>
          <a:p>
            <a:endParaRPr lang="tr-TR" dirty="0"/>
          </a:p>
        </p:txBody>
      </p:sp>
    </p:spTree>
    <p:extLst>
      <p:ext uri="{BB962C8B-B14F-4D97-AF65-F5344CB8AC3E}">
        <p14:creationId xmlns:p14="http://schemas.microsoft.com/office/powerpoint/2010/main" val="2330149256"/>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rot="10800000" flipV="1">
            <a:off x="465666" y="344741"/>
            <a:ext cx="9999133" cy="295465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İthalat Denetim Ön İzni başvurusu</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MADDE 5-</a:t>
            </a:r>
            <a:r>
              <a:rPr kumimoji="0" lang="tr-TR" altLang="tr-TR"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(1) Bu Tebliğin Ek-2/A'sı kapsamındaki ürünleri ithal etmek isteyen firmaların, fiili denetim başvurusu öncesinde İthalat Denetim Ön İzni almış olmaları gerekir.</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(2) İthalat Denetim Ön İzni başvurusu, firma kullanıcısı tarafından Bakanlık internet sayfasındaki "E-İşlemler" kısmında yer alan "Dış Ticarette Risk Esaslı Kontrol Sistemi (TAREKS) Uygulaması" bölümü kullanılarak TAREKS üzerinden yapılır. Başvuru için, firma ekranında "Denetim Başvurusu" başlığı altındaki "Ön İzin" alt başlığından "Yeni Başvuru" kutucuğu altındaki "Ürün Grubu Bazında Başvuru" seçeneği ile birlikte alınmak istenen ön izin belgesinin (İthalat Denetim Ön İzni) işaretlenmesi yeterlidir.</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(3) Başvuruya ilişkin </a:t>
            </a:r>
            <a:r>
              <a:rPr kumimoji="0" lang="tr-TR" altLang="tr-TR" sz="1100" b="0" i="0" u="sng" strike="noStrike" cap="none" normalizeH="0" baseline="0" dirty="0" smtClean="0">
                <a:ln>
                  <a:noFill/>
                </a:ln>
                <a:solidFill>
                  <a:srgbClr val="0563C1"/>
                </a:solidFill>
                <a:effectLst/>
                <a:latin typeface="Times New Roman" panose="02020603050405020304" pitchFamily="18" charset="0"/>
                <a:cs typeface="Times New Roman" panose="02020603050405020304" pitchFamily="18" charset="0"/>
                <a:hlinkClick r:id="rId2"/>
              </a:rPr>
              <a:t>Ek-3'te</a:t>
            </a:r>
            <a:r>
              <a:rPr kumimoji="0" lang="tr-TR" altLang="tr-TR"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belirtilen 2, 3, 4, 5 ve 6 numaralı belgeler başvuru esnasında </a:t>
            </a:r>
            <a:r>
              <a:rPr kumimoji="0" lang="tr-TR" altLang="tr-TR" sz="11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TAREKS'e</a:t>
            </a:r>
            <a:r>
              <a:rPr kumimoji="0" lang="tr-TR" altLang="tr-TR"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yüklenir. Bununla beraber aynı ekte yer alan 2, 3, 4 ve 5 numaralı belgeler ürünün gümrük bölgesine ulaşmasını müteakip denetim birimine iletilir ve başvurular sonuçlandırılır.</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(4) </a:t>
            </a:r>
            <a:r>
              <a:rPr kumimoji="0" lang="tr-TR" altLang="tr-TR" sz="11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TAREKS'e</a:t>
            </a:r>
            <a:r>
              <a:rPr kumimoji="0" lang="tr-TR" altLang="tr-TR"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yüklenen, ancak ilgilisince düzenlenmediği anlaşılan AB Uygunluk Beyanı, Tip Onay Belgesi veya test raporunun tespiti halinde, diğer şartlar uygun olsa dahi İthalat Denetim Ön İzni olumsuz olarak sonuçlandırılır.</a:t>
            </a:r>
            <a:endParaRPr kumimoji="0" lang="tr-TR" altLang="tr-TR" sz="800" b="0" i="0" u="none" strike="noStrike" cap="none" normalizeH="0" baseline="0" dirty="0" smtClean="0">
              <a:ln>
                <a:noFill/>
              </a:ln>
              <a:solidFill>
                <a:schemeClr val="tx1"/>
              </a:solidFill>
              <a:effectLst/>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(5) Ek-2/A'da belirtilen ürünler için her hâlükârda İthalat Denetim Ön İzni başvurusu yapılması zorunludur.</a:t>
            </a:r>
            <a:endParaRPr kumimoji="0" lang="tr-TR" altLang="tr-TR" sz="800" b="1" i="0" u="none" strike="noStrike" cap="none" normalizeH="0" baseline="0" dirty="0" smtClean="0">
              <a:ln>
                <a:noFill/>
              </a:ln>
              <a:solidFill>
                <a:srgbClr val="FF0000"/>
              </a:solidFill>
              <a:effectLst/>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(6) Ek-2/B 'de belirtilen ürünler için İthalat Denetim Ön İzni başvurusu yapılmaz, 6 </a:t>
            </a:r>
            <a:r>
              <a:rPr kumimoji="0" lang="tr-TR" altLang="tr-TR" sz="11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ıncı</a:t>
            </a:r>
            <a:r>
              <a:rPr kumimoji="0" lang="tr-TR" altLang="tr-TR"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madde çerçevesinde TAREKS üzerinden başvuru yapılır</a:t>
            </a:r>
          </a:p>
          <a:p>
            <a:pPr marL="0" marR="0" lvl="0" indent="450850" algn="just" defTabSz="914400" rtl="0" eaLnBrk="0" fontAlgn="base" latinLnBrk="0" hangingPunct="0">
              <a:lnSpc>
                <a:spcPct val="100000"/>
              </a:lnSpc>
              <a:spcBef>
                <a:spcPct val="0"/>
              </a:spcBef>
              <a:spcAft>
                <a:spcPct val="0"/>
              </a:spcAft>
              <a:buClrTx/>
              <a:buSzTx/>
              <a:buFontTx/>
              <a:buNone/>
              <a:tabLst/>
            </a:pPr>
            <a:endParaRPr lang="tr-TR" altLang="tr-TR" sz="1100" dirty="0">
              <a:solidFill>
                <a:srgbClr val="000000"/>
              </a:solidFill>
              <a:latin typeface="Times New Roman" panose="02020603050405020304" pitchFamily="18" charset="0"/>
              <a:cs typeface="Times New Roman" panose="02020603050405020304" pitchFamily="18" charset="0"/>
            </a:endParaRPr>
          </a:p>
        </p:txBody>
      </p:sp>
      <p:sp>
        <p:nvSpPr>
          <p:cNvPr id="7" name="Dikdörtgen 6"/>
          <p:cNvSpPr/>
          <p:nvPr/>
        </p:nvSpPr>
        <p:spPr>
          <a:xfrm>
            <a:off x="389466" y="3531317"/>
            <a:ext cx="11802533" cy="2939266"/>
          </a:xfrm>
          <a:prstGeom prst="rect">
            <a:avLst/>
          </a:prstGeom>
        </p:spPr>
        <p:txBody>
          <a:bodyPr wrap="square">
            <a:spAutoFit/>
          </a:bodyPr>
          <a:lstStyle/>
          <a:p>
            <a:pPr lvl="0" algn="just" eaLnBrk="0" fontAlgn="base" hangingPunct="0">
              <a:spcBef>
                <a:spcPct val="0"/>
              </a:spcBef>
              <a:spcAft>
                <a:spcPct val="0"/>
              </a:spcAft>
            </a:pPr>
            <a:r>
              <a:rPr lang="tr-TR" altLang="tr-TR" sz="1000" b="1" dirty="0" smtClean="0">
                <a:solidFill>
                  <a:srgbClr val="000000"/>
                </a:solidFill>
                <a:latin typeface="Times New Roman" panose="02020603050405020304" pitchFamily="18" charset="0"/>
                <a:cs typeface="Times New Roman" panose="02020603050405020304" pitchFamily="18" charset="0"/>
              </a:rPr>
              <a:t>Ek-3</a:t>
            </a:r>
            <a:r>
              <a:rPr lang="tr-TR" altLang="tr-TR" sz="1000" dirty="0" smtClean="0"/>
              <a:t> </a:t>
            </a:r>
            <a:r>
              <a:rPr lang="tr-TR" altLang="tr-TR" sz="1000" b="1" dirty="0" smtClean="0">
                <a:solidFill>
                  <a:srgbClr val="000000"/>
                </a:solidFill>
                <a:latin typeface="Times New Roman" panose="02020603050405020304" pitchFamily="18" charset="0"/>
                <a:cs typeface="Times New Roman" panose="02020603050405020304" pitchFamily="18" charset="0"/>
              </a:rPr>
              <a:t>TAREKS'E </a:t>
            </a:r>
            <a:r>
              <a:rPr lang="tr-TR" altLang="tr-TR" sz="1000" b="1" dirty="0">
                <a:solidFill>
                  <a:srgbClr val="000000"/>
                </a:solidFill>
                <a:latin typeface="Times New Roman" panose="02020603050405020304" pitchFamily="18" charset="0"/>
                <a:cs typeface="Times New Roman" panose="02020603050405020304" pitchFamily="18" charset="0"/>
              </a:rPr>
              <a:t>YÜKLENMESİ GEREKEN BELGELER</a:t>
            </a:r>
            <a:endParaRPr lang="tr-TR" altLang="tr-TR" sz="1000" dirty="0"/>
          </a:p>
          <a:p>
            <a:pPr lvl="0" algn="just" eaLnBrk="0" fontAlgn="base" hangingPunct="0">
              <a:spcBef>
                <a:spcPct val="0"/>
              </a:spcBef>
              <a:spcAft>
                <a:spcPct val="0"/>
              </a:spcAft>
            </a:pPr>
            <a:r>
              <a:rPr lang="tr-TR" altLang="tr-TR" sz="1000" dirty="0">
                <a:solidFill>
                  <a:srgbClr val="000000"/>
                </a:solidFill>
                <a:latin typeface="Times New Roman" panose="02020603050405020304" pitchFamily="18" charset="0"/>
                <a:cs typeface="Times New Roman" panose="02020603050405020304" pitchFamily="18" charset="0"/>
              </a:rPr>
              <a:t> </a:t>
            </a:r>
            <a:endParaRPr lang="tr-TR" altLang="tr-TR" sz="1100" dirty="0"/>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1. Aşağıdaki gümrük belgelerinden eşyanın durumuna uygun olan biri veya birkaçı (**)</a:t>
            </a:r>
            <a:endParaRPr lang="tr-TR" altLang="tr-TR" sz="1100" dirty="0"/>
          </a:p>
          <a:p>
            <a:pPr marL="171450" lvl="0" indent="-171450" algn="just" eaLnBrk="0" fontAlgn="base" hangingPunct="0">
              <a:spcBef>
                <a:spcPct val="0"/>
              </a:spcBef>
              <a:spcAft>
                <a:spcPct val="0"/>
              </a:spcAft>
              <a:buFontTx/>
              <a:buChar char="-"/>
            </a:pPr>
            <a:r>
              <a:rPr lang="tr-TR" altLang="tr-TR" sz="1100" dirty="0" smtClean="0">
                <a:solidFill>
                  <a:srgbClr val="000000"/>
                </a:solidFill>
                <a:latin typeface="Times New Roman" panose="02020603050405020304" pitchFamily="18" charset="0"/>
                <a:cs typeface="Times New Roman" panose="02020603050405020304" pitchFamily="18" charset="0"/>
              </a:rPr>
              <a:t>Özet </a:t>
            </a:r>
            <a:r>
              <a:rPr lang="tr-TR" altLang="tr-TR" sz="1100" dirty="0">
                <a:solidFill>
                  <a:srgbClr val="000000"/>
                </a:solidFill>
                <a:latin typeface="Times New Roman" panose="02020603050405020304" pitchFamily="18" charset="0"/>
                <a:cs typeface="Times New Roman" panose="02020603050405020304" pitchFamily="18" charset="0"/>
              </a:rPr>
              <a:t>Beyan, Tır Karnesi, Transit Refakat Belgesi veya Taşıma Belgesi (Konşimento, CMR Belgesi, CIM Taşıma Belgesi) </a:t>
            </a:r>
            <a:endParaRPr lang="tr-TR" altLang="tr-TR" sz="1100" dirty="0" smtClean="0">
              <a:solidFill>
                <a:srgbClr val="000000"/>
              </a:solidFill>
              <a:latin typeface="Times New Roman" panose="02020603050405020304" pitchFamily="18" charset="0"/>
              <a:cs typeface="Times New Roman" panose="02020603050405020304" pitchFamily="18" charset="0"/>
            </a:endParaRPr>
          </a:p>
          <a:p>
            <a:pPr marL="171450" lvl="0" indent="-171450" algn="just" eaLnBrk="0" fontAlgn="base" hangingPunct="0">
              <a:spcBef>
                <a:spcPct val="0"/>
              </a:spcBef>
              <a:spcAft>
                <a:spcPct val="0"/>
              </a:spcAft>
              <a:buFontTx/>
              <a:buChar char="-"/>
            </a:pPr>
            <a:r>
              <a:rPr lang="tr-TR" altLang="tr-TR" sz="1100" dirty="0" smtClean="0">
                <a:solidFill>
                  <a:srgbClr val="000000"/>
                </a:solidFill>
                <a:latin typeface="Times New Roman" panose="02020603050405020304" pitchFamily="18" charset="0"/>
                <a:cs typeface="Times New Roman" panose="02020603050405020304" pitchFamily="18" charset="0"/>
              </a:rPr>
              <a:t>(</a:t>
            </a:r>
            <a:r>
              <a:rPr lang="tr-TR" altLang="tr-TR" sz="1100" dirty="0">
                <a:solidFill>
                  <a:srgbClr val="000000"/>
                </a:solidFill>
                <a:latin typeface="Times New Roman" panose="02020603050405020304" pitchFamily="18" charset="0"/>
                <a:cs typeface="Times New Roman" panose="02020603050405020304" pitchFamily="18" charset="0"/>
              </a:rPr>
              <a:t>Eşyanın geçici depolama statüsünde bulunması ya da tam beyanlı yaygın basitleştirilmiş usule tabi olması durumunda)</a:t>
            </a:r>
            <a:endParaRPr lang="tr-TR" altLang="tr-TR" sz="1100" dirty="0"/>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 Serbest Bölge İşlem Formu, Ön Statü Belgesi (Serbest Bölgede bulunması durumunda)</a:t>
            </a:r>
            <a:endParaRPr lang="tr-TR" altLang="tr-TR" sz="1100" dirty="0"/>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 Önceki gümrük rejimine ilişkin Gümrük Beyannamesi (Antrepo, geçici ithalat vb.)</a:t>
            </a:r>
            <a:endParaRPr lang="tr-TR" altLang="tr-TR" sz="1100" dirty="0"/>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 Gümrük Beyannamesi (12. Maddenin üçüncü fıkrası kapsamında, gerek görülmesi halinde)</a:t>
            </a:r>
            <a:endParaRPr lang="tr-TR" altLang="tr-TR" sz="1100" dirty="0"/>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 </a:t>
            </a:r>
            <a:endParaRPr lang="tr-TR" altLang="tr-TR" sz="1100" dirty="0"/>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2. Fatura veya proforma fatura (**)</a:t>
            </a:r>
            <a:endParaRPr lang="tr-TR" altLang="tr-TR" sz="1100" dirty="0"/>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3. </a:t>
            </a:r>
            <a:r>
              <a:rPr lang="tr-TR" altLang="tr-TR" sz="1100" b="1" dirty="0">
                <a:solidFill>
                  <a:srgbClr val="FF0000"/>
                </a:solidFill>
                <a:latin typeface="Times New Roman" panose="02020603050405020304" pitchFamily="18" charset="0"/>
                <a:cs typeface="Times New Roman" panose="02020603050405020304" pitchFamily="18" charset="0"/>
              </a:rPr>
              <a:t>AB Uygunluk Beyanı (Ek-2/A kapsamı ürünlerde Ticaret Müşavirliği/Ataşeliği Onaylı*) - Türkçe tercümesinin onaylı örneği ile birlikte (**)</a:t>
            </a:r>
            <a:endParaRPr lang="tr-TR" altLang="tr-TR" sz="1100" b="1" dirty="0">
              <a:solidFill>
                <a:srgbClr val="FF0000"/>
              </a:solidFill>
            </a:endParaRPr>
          </a:p>
          <a:p>
            <a:pPr lvl="0" algn="just" eaLnBrk="0" fontAlgn="base" hangingPunct="0">
              <a:spcBef>
                <a:spcPct val="0"/>
              </a:spcBef>
              <a:spcAft>
                <a:spcPct val="0"/>
              </a:spcAft>
            </a:pPr>
            <a:r>
              <a:rPr lang="tr-TR" altLang="tr-TR" sz="1100" b="1" dirty="0">
                <a:solidFill>
                  <a:srgbClr val="FF0000"/>
                </a:solidFill>
                <a:latin typeface="Times New Roman" panose="02020603050405020304" pitchFamily="18" charset="0"/>
                <a:cs typeface="Times New Roman" panose="02020603050405020304" pitchFamily="18" charset="0"/>
              </a:rPr>
              <a:t>4. Tip Onay Belgesi (Ek-2/A kapsamı ürünlerde Ticaret Müşavirliği/Ataşeliği Onaylı*) - Türkçe tercümesinin onaylı örneği ile birlikte (**)</a:t>
            </a:r>
            <a:endParaRPr lang="tr-TR" altLang="tr-TR" sz="1100" b="1" dirty="0">
              <a:solidFill>
                <a:srgbClr val="FF0000"/>
              </a:solidFill>
            </a:endParaRPr>
          </a:p>
          <a:p>
            <a:pPr lvl="0" algn="just" eaLnBrk="0" fontAlgn="base" hangingPunct="0">
              <a:spcBef>
                <a:spcPct val="0"/>
              </a:spcBef>
              <a:spcAft>
                <a:spcPct val="0"/>
              </a:spcAft>
            </a:pPr>
            <a:r>
              <a:rPr lang="tr-TR" altLang="tr-TR" sz="1100" b="1" dirty="0">
                <a:solidFill>
                  <a:srgbClr val="FF0000"/>
                </a:solidFill>
                <a:latin typeface="Times New Roman" panose="02020603050405020304" pitchFamily="18" charset="0"/>
                <a:cs typeface="Times New Roman" panose="02020603050405020304" pitchFamily="18" charset="0"/>
              </a:rPr>
              <a:t>5. Gürültü Sertifikası (Ek-2/A kapsamı ürünlerde Ticaret Müşavirliği/Ataşeliği Onaylı*) - Türkçe tercümesinin onaylı örneği ile birlikte (**)</a:t>
            </a:r>
            <a:endParaRPr lang="tr-TR" altLang="tr-TR" sz="1100" b="1" dirty="0">
              <a:solidFill>
                <a:srgbClr val="FF0000"/>
              </a:solidFill>
            </a:endParaRPr>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6. İthal edilmek istenen ürüne ait fotoğraflar</a:t>
            </a:r>
            <a:endParaRPr lang="tr-TR" altLang="tr-TR" sz="1100" dirty="0"/>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 </a:t>
            </a:r>
            <a:endParaRPr lang="tr-TR" altLang="tr-TR" sz="1100" dirty="0"/>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 </a:t>
            </a:r>
            <a:r>
              <a:rPr lang="tr-TR" altLang="tr-TR" sz="1100" b="1" dirty="0">
                <a:solidFill>
                  <a:srgbClr val="FF0000"/>
                </a:solidFill>
                <a:latin typeface="Times New Roman" panose="02020603050405020304" pitchFamily="18" charset="0"/>
                <a:cs typeface="Times New Roman" panose="02020603050405020304" pitchFamily="18" charset="0"/>
              </a:rPr>
              <a:t>Ek-2/A kapsamı ürünlere ait belgeler ürünün çıkış ülkesinde onaylatılması gerekmektedir.</a:t>
            </a:r>
            <a:endParaRPr lang="tr-TR" altLang="tr-TR" sz="1100" b="1" dirty="0">
              <a:solidFill>
                <a:srgbClr val="FF0000"/>
              </a:solidFill>
            </a:endParaRPr>
          </a:p>
          <a:p>
            <a:pPr lvl="0" algn="just" eaLnBrk="0" fontAlgn="base" hangingPunct="0">
              <a:spcBef>
                <a:spcPct val="0"/>
              </a:spcBef>
              <a:spcAft>
                <a:spcPct val="0"/>
              </a:spcAft>
            </a:pPr>
            <a:r>
              <a:rPr lang="tr-TR" altLang="tr-TR" sz="1100" dirty="0">
                <a:solidFill>
                  <a:srgbClr val="000000"/>
                </a:solidFill>
                <a:latin typeface="Times New Roman" panose="02020603050405020304" pitchFamily="18" charset="0"/>
                <a:cs typeface="Times New Roman" panose="02020603050405020304" pitchFamily="18" charset="0"/>
              </a:rPr>
              <a:t>** İlgili denetim birimince talep edilmesi durumunda belgelerin asıllarının veya onaylı örneklerinin ibraz edilmesi zorunludur.</a:t>
            </a:r>
            <a:endParaRPr lang="tr-TR" altLang="tr-TR" sz="1100" dirty="0">
              <a:latin typeface="Arial" panose="020B0604020202020204" pitchFamily="34" charset="0"/>
            </a:endParaRPr>
          </a:p>
        </p:txBody>
      </p:sp>
    </p:spTree>
    <p:extLst>
      <p:ext uri="{BB962C8B-B14F-4D97-AF65-F5344CB8AC3E}">
        <p14:creationId xmlns:p14="http://schemas.microsoft.com/office/powerpoint/2010/main" val="363214673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180214" y="606056"/>
            <a:ext cx="8366781" cy="487351"/>
          </a:xfrm>
          <a:prstGeom prst="rect">
            <a:avLst/>
          </a:prstGeom>
        </p:spPr>
        <p:txBody>
          <a:bodyPr vert="horz" wrap="square" lIns="0" tIns="30518" rIns="0" bIns="0" rtlCol="0">
            <a:spAutoFit/>
          </a:bodyPr>
          <a:lstStyle/>
          <a:p>
            <a:pPr algn="ctr">
              <a:spcBef>
                <a:spcPts val="240"/>
              </a:spcBef>
            </a:pPr>
            <a:r>
              <a:rPr sz="1400" b="1" dirty="0" err="1" smtClean="0">
                <a:solidFill>
                  <a:srgbClr val="ED0000"/>
                </a:solidFill>
                <a:latin typeface="Calibri"/>
                <a:cs typeface="Calibri"/>
              </a:rPr>
              <a:t>Aşağıdaki</a:t>
            </a:r>
            <a:r>
              <a:rPr sz="1400" b="1" spc="-41" dirty="0" smtClean="0">
                <a:solidFill>
                  <a:srgbClr val="ED0000"/>
                </a:solidFill>
                <a:latin typeface="Calibri"/>
                <a:cs typeface="Calibri"/>
              </a:rPr>
              <a:t> </a:t>
            </a:r>
            <a:r>
              <a:rPr sz="1400" b="1" dirty="0">
                <a:solidFill>
                  <a:srgbClr val="ED0000"/>
                </a:solidFill>
                <a:latin typeface="Calibri"/>
                <a:cs typeface="Calibri"/>
              </a:rPr>
              <a:t>Gtip</a:t>
            </a:r>
            <a:r>
              <a:rPr sz="1400" b="1" spc="-23" dirty="0">
                <a:solidFill>
                  <a:srgbClr val="ED0000"/>
                </a:solidFill>
                <a:latin typeface="Calibri"/>
                <a:cs typeface="Calibri"/>
              </a:rPr>
              <a:t> </a:t>
            </a:r>
            <a:r>
              <a:rPr sz="1400" b="1" dirty="0">
                <a:solidFill>
                  <a:srgbClr val="ED0000"/>
                </a:solidFill>
                <a:latin typeface="Calibri"/>
                <a:cs typeface="Calibri"/>
              </a:rPr>
              <a:t>Listesi</a:t>
            </a:r>
            <a:r>
              <a:rPr sz="1400" b="1" spc="-32" dirty="0">
                <a:solidFill>
                  <a:srgbClr val="ED0000"/>
                </a:solidFill>
                <a:latin typeface="Calibri"/>
                <a:cs typeface="Calibri"/>
              </a:rPr>
              <a:t> </a:t>
            </a:r>
            <a:r>
              <a:rPr sz="1400" b="1" dirty="0">
                <a:solidFill>
                  <a:srgbClr val="ED0000"/>
                </a:solidFill>
                <a:latin typeface="Calibri"/>
                <a:cs typeface="Calibri"/>
              </a:rPr>
              <a:t>2025/9</a:t>
            </a:r>
            <a:r>
              <a:rPr sz="1400" b="1" spc="-27" dirty="0">
                <a:solidFill>
                  <a:srgbClr val="ED0000"/>
                </a:solidFill>
                <a:latin typeface="Calibri"/>
                <a:cs typeface="Calibri"/>
              </a:rPr>
              <a:t> </a:t>
            </a:r>
            <a:r>
              <a:rPr sz="1400" b="1" dirty="0">
                <a:solidFill>
                  <a:srgbClr val="ED0000"/>
                </a:solidFill>
                <a:latin typeface="Calibri"/>
                <a:cs typeface="Calibri"/>
              </a:rPr>
              <a:t>gtip</a:t>
            </a:r>
            <a:r>
              <a:rPr sz="1400" b="1" spc="-23" dirty="0">
                <a:solidFill>
                  <a:srgbClr val="ED0000"/>
                </a:solidFill>
                <a:latin typeface="Calibri"/>
                <a:cs typeface="Calibri"/>
              </a:rPr>
              <a:t> </a:t>
            </a:r>
            <a:r>
              <a:rPr sz="1400" b="1" spc="-9" dirty="0">
                <a:solidFill>
                  <a:srgbClr val="ED0000"/>
                </a:solidFill>
                <a:latin typeface="Calibri"/>
                <a:cs typeface="Calibri"/>
              </a:rPr>
              <a:t>listesinde</a:t>
            </a:r>
            <a:r>
              <a:rPr sz="1400" b="1" spc="-23" dirty="0">
                <a:solidFill>
                  <a:srgbClr val="ED0000"/>
                </a:solidFill>
                <a:latin typeface="Calibri"/>
                <a:cs typeface="Calibri"/>
              </a:rPr>
              <a:t> </a:t>
            </a:r>
            <a:r>
              <a:rPr sz="1400" b="1" spc="-9" dirty="0">
                <a:solidFill>
                  <a:srgbClr val="ED0000"/>
                </a:solidFill>
                <a:latin typeface="Calibri"/>
                <a:cs typeface="Calibri"/>
              </a:rPr>
              <a:t>çıkarılmış</a:t>
            </a:r>
            <a:r>
              <a:rPr sz="1400" b="1" spc="-23" dirty="0">
                <a:solidFill>
                  <a:srgbClr val="ED0000"/>
                </a:solidFill>
                <a:latin typeface="Calibri"/>
                <a:cs typeface="Calibri"/>
              </a:rPr>
              <a:t> </a:t>
            </a:r>
            <a:r>
              <a:rPr sz="1400" b="1" spc="-18" dirty="0">
                <a:solidFill>
                  <a:srgbClr val="ED0000"/>
                </a:solidFill>
                <a:latin typeface="Calibri"/>
                <a:cs typeface="Calibri"/>
              </a:rPr>
              <a:t>olup</a:t>
            </a:r>
            <a:endParaRPr sz="1400" dirty="0">
              <a:latin typeface="Calibri"/>
              <a:cs typeface="Calibri"/>
            </a:endParaRPr>
          </a:p>
          <a:p>
            <a:pPr algn="ctr">
              <a:spcBef>
                <a:spcPts val="154"/>
              </a:spcBef>
            </a:pPr>
            <a:r>
              <a:rPr sz="1400" b="1" dirty="0">
                <a:solidFill>
                  <a:srgbClr val="ED0000"/>
                </a:solidFill>
                <a:latin typeface="Calibri"/>
                <a:cs typeface="Calibri"/>
              </a:rPr>
              <a:t>Makinaların</a:t>
            </a:r>
            <a:r>
              <a:rPr sz="1400" b="1" spc="-41" dirty="0">
                <a:solidFill>
                  <a:srgbClr val="ED0000"/>
                </a:solidFill>
                <a:latin typeface="Calibri"/>
                <a:cs typeface="Calibri"/>
              </a:rPr>
              <a:t> </a:t>
            </a:r>
            <a:r>
              <a:rPr sz="1400" b="1" dirty="0">
                <a:solidFill>
                  <a:srgbClr val="ED0000"/>
                </a:solidFill>
                <a:latin typeface="Calibri"/>
                <a:cs typeface="Calibri"/>
              </a:rPr>
              <a:t>İthalat</a:t>
            </a:r>
            <a:r>
              <a:rPr sz="1400" b="1" spc="-41" dirty="0">
                <a:solidFill>
                  <a:srgbClr val="ED0000"/>
                </a:solidFill>
                <a:latin typeface="Calibri"/>
                <a:cs typeface="Calibri"/>
              </a:rPr>
              <a:t> </a:t>
            </a:r>
            <a:r>
              <a:rPr sz="1400" b="1" dirty="0">
                <a:solidFill>
                  <a:srgbClr val="ED0000"/>
                </a:solidFill>
                <a:latin typeface="Calibri"/>
                <a:cs typeface="Calibri"/>
              </a:rPr>
              <a:t>Denetimi</a:t>
            </a:r>
            <a:r>
              <a:rPr sz="1400" b="1" spc="-41" dirty="0">
                <a:solidFill>
                  <a:srgbClr val="ED0000"/>
                </a:solidFill>
                <a:latin typeface="Calibri"/>
                <a:cs typeface="Calibri"/>
              </a:rPr>
              <a:t> </a:t>
            </a:r>
            <a:r>
              <a:rPr sz="1400" b="1" dirty="0">
                <a:solidFill>
                  <a:srgbClr val="ED0000"/>
                </a:solidFill>
                <a:latin typeface="Calibri"/>
                <a:cs typeface="Calibri"/>
              </a:rPr>
              <a:t>Tebliği</a:t>
            </a:r>
            <a:r>
              <a:rPr sz="1400" b="1" spc="-36" dirty="0">
                <a:solidFill>
                  <a:srgbClr val="ED0000"/>
                </a:solidFill>
                <a:latin typeface="Calibri"/>
                <a:cs typeface="Calibri"/>
              </a:rPr>
              <a:t> </a:t>
            </a:r>
            <a:r>
              <a:rPr sz="1400" b="1" dirty="0">
                <a:solidFill>
                  <a:srgbClr val="ED0000"/>
                </a:solidFill>
                <a:latin typeface="Calibri"/>
                <a:cs typeface="Calibri"/>
              </a:rPr>
              <a:t>(Ürün</a:t>
            </a:r>
            <a:r>
              <a:rPr sz="1400" b="1" spc="-36" dirty="0">
                <a:solidFill>
                  <a:srgbClr val="ED0000"/>
                </a:solidFill>
                <a:latin typeface="Calibri"/>
                <a:cs typeface="Calibri"/>
              </a:rPr>
              <a:t> </a:t>
            </a:r>
            <a:r>
              <a:rPr sz="1400" b="1" dirty="0">
                <a:solidFill>
                  <a:srgbClr val="ED0000"/>
                </a:solidFill>
                <a:latin typeface="Calibri"/>
                <a:cs typeface="Calibri"/>
              </a:rPr>
              <a:t>Güvenliği</a:t>
            </a:r>
            <a:r>
              <a:rPr sz="1400" b="1" spc="-45" dirty="0">
                <a:solidFill>
                  <a:srgbClr val="ED0000"/>
                </a:solidFill>
                <a:latin typeface="Calibri"/>
                <a:cs typeface="Calibri"/>
              </a:rPr>
              <a:t> </a:t>
            </a:r>
            <a:r>
              <a:rPr sz="1400" b="1" dirty="0">
                <a:solidFill>
                  <a:srgbClr val="ED0000"/>
                </a:solidFill>
                <a:latin typeface="Calibri"/>
                <a:cs typeface="Calibri"/>
              </a:rPr>
              <a:t>ve</a:t>
            </a:r>
            <a:r>
              <a:rPr sz="1400" b="1" spc="-45" dirty="0">
                <a:solidFill>
                  <a:srgbClr val="ED0000"/>
                </a:solidFill>
                <a:latin typeface="Calibri"/>
                <a:cs typeface="Calibri"/>
              </a:rPr>
              <a:t> </a:t>
            </a:r>
            <a:r>
              <a:rPr sz="1400" b="1" dirty="0">
                <a:solidFill>
                  <a:srgbClr val="ED0000"/>
                </a:solidFill>
                <a:latin typeface="Calibri"/>
                <a:cs typeface="Calibri"/>
              </a:rPr>
              <a:t>Denetimi:</a:t>
            </a:r>
            <a:r>
              <a:rPr sz="1400" b="1" spc="-41" dirty="0">
                <a:solidFill>
                  <a:srgbClr val="ED0000"/>
                </a:solidFill>
                <a:latin typeface="Calibri"/>
                <a:cs typeface="Calibri"/>
              </a:rPr>
              <a:t> </a:t>
            </a:r>
            <a:r>
              <a:rPr sz="1400" b="1" dirty="0">
                <a:solidFill>
                  <a:srgbClr val="ED0000"/>
                </a:solidFill>
                <a:latin typeface="Calibri"/>
                <a:cs typeface="Calibri"/>
              </a:rPr>
              <a:t>2026/32)</a:t>
            </a:r>
            <a:r>
              <a:rPr sz="1400" b="1" spc="-41" dirty="0">
                <a:solidFill>
                  <a:srgbClr val="ED0000"/>
                </a:solidFill>
                <a:latin typeface="Calibri"/>
                <a:cs typeface="Calibri"/>
              </a:rPr>
              <a:t> </a:t>
            </a:r>
            <a:r>
              <a:rPr sz="1400" b="1" dirty="0">
                <a:solidFill>
                  <a:srgbClr val="ED0000"/>
                </a:solidFill>
                <a:latin typeface="Calibri"/>
                <a:cs typeface="Calibri"/>
              </a:rPr>
              <a:t>kapsamına</a:t>
            </a:r>
            <a:r>
              <a:rPr sz="1400" b="1" spc="-36" dirty="0">
                <a:solidFill>
                  <a:srgbClr val="ED0000"/>
                </a:solidFill>
                <a:latin typeface="Calibri"/>
                <a:cs typeface="Calibri"/>
              </a:rPr>
              <a:t> </a:t>
            </a:r>
            <a:r>
              <a:rPr sz="1400" b="1" dirty="0">
                <a:solidFill>
                  <a:srgbClr val="ED0000"/>
                </a:solidFill>
                <a:latin typeface="Calibri"/>
                <a:cs typeface="Calibri"/>
              </a:rPr>
              <a:t>dahil</a:t>
            </a:r>
            <a:r>
              <a:rPr sz="1400" b="1" spc="-36" dirty="0">
                <a:solidFill>
                  <a:srgbClr val="ED0000"/>
                </a:solidFill>
                <a:latin typeface="Calibri"/>
                <a:cs typeface="Calibri"/>
              </a:rPr>
              <a:t> </a:t>
            </a:r>
            <a:r>
              <a:rPr sz="1400" b="1" spc="-9" dirty="0">
                <a:solidFill>
                  <a:srgbClr val="ED0000"/>
                </a:solidFill>
                <a:latin typeface="Calibri"/>
                <a:cs typeface="Calibri"/>
              </a:rPr>
              <a:t>edilmiştir.</a:t>
            </a:r>
            <a:endParaRPr sz="1400" dirty="0">
              <a:latin typeface="Calibri"/>
              <a:cs typeface="Calibri"/>
            </a:endParaRPr>
          </a:p>
        </p:txBody>
      </p:sp>
      <p:graphicFrame>
        <p:nvGraphicFramePr>
          <p:cNvPr id="6" name="object 6"/>
          <p:cNvGraphicFramePr>
            <a:graphicFrameLocks noGrp="1"/>
          </p:cNvGraphicFramePr>
          <p:nvPr>
            <p:extLst>
              <p:ext uri="{D42A27DB-BD31-4B8C-83A1-F6EECF244321}">
                <p14:modId xmlns:p14="http://schemas.microsoft.com/office/powerpoint/2010/main" val="3599326343"/>
              </p:ext>
            </p:extLst>
          </p:nvPr>
        </p:nvGraphicFramePr>
        <p:xfrm>
          <a:off x="499731" y="1531087"/>
          <a:ext cx="11025962" cy="3391786"/>
        </p:xfrm>
        <a:graphic>
          <a:graphicData uri="http://schemas.openxmlformats.org/drawingml/2006/table">
            <a:tbl>
              <a:tblPr firstRow="1" bandRow="1">
                <a:tableStyleId>{2D5ABB26-0587-4C30-8999-92F81FD0307C}</a:tableStyleId>
              </a:tblPr>
              <a:tblGrid>
                <a:gridCol w="910959">
                  <a:extLst>
                    <a:ext uri="{9D8B030D-6E8A-4147-A177-3AD203B41FA5}">
                      <a16:colId xmlns:a16="http://schemas.microsoft.com/office/drawing/2014/main" val="20000"/>
                    </a:ext>
                  </a:extLst>
                </a:gridCol>
                <a:gridCol w="948829">
                  <a:extLst>
                    <a:ext uri="{9D8B030D-6E8A-4147-A177-3AD203B41FA5}">
                      <a16:colId xmlns:a16="http://schemas.microsoft.com/office/drawing/2014/main" val="20001"/>
                    </a:ext>
                  </a:extLst>
                </a:gridCol>
                <a:gridCol w="3997438">
                  <a:extLst>
                    <a:ext uri="{9D8B030D-6E8A-4147-A177-3AD203B41FA5}">
                      <a16:colId xmlns:a16="http://schemas.microsoft.com/office/drawing/2014/main" val="20002"/>
                    </a:ext>
                  </a:extLst>
                </a:gridCol>
                <a:gridCol w="3718121">
                  <a:extLst>
                    <a:ext uri="{9D8B030D-6E8A-4147-A177-3AD203B41FA5}">
                      <a16:colId xmlns:a16="http://schemas.microsoft.com/office/drawing/2014/main" val="20003"/>
                    </a:ext>
                  </a:extLst>
                </a:gridCol>
                <a:gridCol w="1450615">
                  <a:extLst>
                    <a:ext uri="{9D8B030D-6E8A-4147-A177-3AD203B41FA5}">
                      <a16:colId xmlns:a16="http://schemas.microsoft.com/office/drawing/2014/main" val="20004"/>
                    </a:ext>
                  </a:extLst>
                </a:gridCol>
              </a:tblGrid>
              <a:tr h="282649">
                <a:tc>
                  <a:txBody>
                    <a:bodyPr/>
                    <a:lstStyle/>
                    <a:p>
                      <a:pPr marL="68580">
                        <a:lnSpc>
                          <a:spcPts val="950"/>
                        </a:lnSpc>
                      </a:pPr>
                      <a:r>
                        <a:rPr sz="700" b="1" spc="-25" dirty="0">
                          <a:latin typeface="Calibri"/>
                          <a:cs typeface="Calibri"/>
                        </a:rPr>
                        <a:t>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b="1" dirty="0">
                          <a:latin typeface="Calibri"/>
                          <a:cs typeface="Calibri"/>
                        </a:rPr>
                        <a:t>GTİP</a:t>
                      </a:r>
                      <a:r>
                        <a:rPr sz="700" b="1" spc="-30" dirty="0">
                          <a:latin typeface="Calibri"/>
                          <a:cs typeface="Calibri"/>
                        </a:rPr>
                        <a:t> </a:t>
                      </a:r>
                      <a:r>
                        <a:rPr sz="700" b="1" spc="-20" dirty="0">
                          <a:latin typeface="Calibri"/>
                          <a:cs typeface="Calibri"/>
                        </a:rPr>
                        <a:t>Kodu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b="1" dirty="0">
                          <a:latin typeface="Calibri"/>
                          <a:cs typeface="Calibri"/>
                        </a:rPr>
                        <a:t>Mevzuat</a:t>
                      </a:r>
                      <a:r>
                        <a:rPr sz="700" b="1" spc="-20" dirty="0">
                          <a:latin typeface="Calibri"/>
                          <a:cs typeface="Calibri"/>
                        </a:rPr>
                        <a:t> </a:t>
                      </a:r>
                      <a:r>
                        <a:rPr sz="700" b="1" spc="-10" dirty="0">
                          <a:latin typeface="Calibri"/>
                          <a:cs typeface="Calibri"/>
                        </a:rPr>
                        <a:t>Kapsamı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84076">
                <a:tc>
                  <a:txBody>
                    <a:bodyPr/>
                    <a:lstStyle/>
                    <a:p>
                      <a:pPr marL="68580">
                        <a:lnSpc>
                          <a:spcPts val="950"/>
                        </a:lnSpc>
                      </a:pPr>
                      <a:r>
                        <a:rPr sz="700" spc="-25" dirty="0">
                          <a:latin typeface="Calibri"/>
                          <a:cs typeface="Calibri"/>
                        </a:rPr>
                        <a:t>30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8413.70.21.90.00</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Diğerleri</a:t>
                      </a:r>
                      <a:r>
                        <a:rPr sz="700" spc="-5" dirty="0">
                          <a:latin typeface="Calibri"/>
                          <a:cs typeface="Calibri"/>
                        </a:rPr>
                        <a:t> </a:t>
                      </a:r>
                      <a:r>
                        <a:rPr sz="700" dirty="0">
                          <a:latin typeface="Calibri"/>
                          <a:cs typeface="Calibri"/>
                        </a:rPr>
                        <a:t>(motorlu kara</a:t>
                      </a:r>
                      <a:r>
                        <a:rPr sz="700" spc="5" dirty="0">
                          <a:latin typeface="Calibri"/>
                          <a:cs typeface="Calibri"/>
                        </a:rPr>
                        <a:t> </a:t>
                      </a:r>
                      <a:r>
                        <a:rPr sz="700" spc="-10" dirty="0">
                          <a:latin typeface="Calibri"/>
                          <a:cs typeface="Calibri"/>
                        </a:rPr>
                        <a:t>taşıtlarında</a:t>
                      </a:r>
                      <a:r>
                        <a:rPr sz="700" spc="10" dirty="0">
                          <a:latin typeface="Calibri"/>
                          <a:cs typeface="Calibri"/>
                        </a:rPr>
                        <a:t> </a:t>
                      </a:r>
                      <a:r>
                        <a:rPr sz="700" spc="-10" dirty="0">
                          <a:latin typeface="Calibri"/>
                          <a:cs typeface="Calibri"/>
                        </a:rPr>
                        <a:t>kullanılanlar</a:t>
                      </a:r>
                      <a:r>
                        <a:rPr sz="70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r>
                        <a:rPr sz="700" spc="10" dirty="0">
                          <a:latin typeface="Calibri"/>
                          <a:cs typeface="Calibri"/>
                        </a:rPr>
                        <a:t> </a:t>
                      </a:r>
                      <a:r>
                        <a:rPr sz="700" dirty="0">
                          <a:latin typeface="Calibri"/>
                          <a:cs typeface="Calibri"/>
                        </a:rPr>
                        <a:t>LVD,</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82649">
                <a:tc>
                  <a:txBody>
                    <a:bodyPr/>
                    <a:lstStyle/>
                    <a:p>
                      <a:pPr marL="68580">
                        <a:lnSpc>
                          <a:spcPts val="940"/>
                        </a:lnSpc>
                      </a:pPr>
                      <a:r>
                        <a:rPr sz="700" spc="-25" dirty="0">
                          <a:latin typeface="Calibri"/>
                          <a:cs typeface="Calibri"/>
                        </a:rPr>
                        <a:t>31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8413.70.29.90.00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(motorlu kara</a:t>
                      </a:r>
                      <a:r>
                        <a:rPr sz="700" spc="5" dirty="0">
                          <a:latin typeface="Calibri"/>
                          <a:cs typeface="Calibri"/>
                        </a:rPr>
                        <a:t> </a:t>
                      </a:r>
                      <a:r>
                        <a:rPr sz="700" spc="-10" dirty="0">
                          <a:latin typeface="Calibri"/>
                          <a:cs typeface="Calibri"/>
                        </a:rPr>
                        <a:t>taşıtlarında</a:t>
                      </a:r>
                      <a:r>
                        <a:rPr sz="700" spc="10" dirty="0">
                          <a:latin typeface="Calibri"/>
                          <a:cs typeface="Calibri"/>
                        </a:rPr>
                        <a:t> </a:t>
                      </a:r>
                      <a:r>
                        <a:rPr sz="700" spc="-10" dirty="0">
                          <a:latin typeface="Calibri"/>
                          <a:cs typeface="Calibri"/>
                        </a:rPr>
                        <a:t>kullanılanlar</a:t>
                      </a:r>
                      <a:r>
                        <a:rPr sz="70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10" dirty="0">
                          <a:latin typeface="Calibri"/>
                          <a:cs typeface="Calibri"/>
                        </a:rPr>
                        <a:t> </a:t>
                      </a:r>
                      <a:r>
                        <a:rPr sz="700" dirty="0">
                          <a:latin typeface="Calibri"/>
                          <a:cs typeface="Calibri"/>
                        </a:rPr>
                        <a:t>LVD,</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81935">
                <a:tc>
                  <a:txBody>
                    <a:bodyPr/>
                    <a:lstStyle/>
                    <a:p>
                      <a:pPr marL="68580">
                        <a:lnSpc>
                          <a:spcPts val="940"/>
                        </a:lnSpc>
                      </a:pPr>
                      <a:r>
                        <a:rPr sz="700" spc="-25" dirty="0">
                          <a:latin typeface="Calibri"/>
                          <a:cs typeface="Calibri"/>
                        </a:rPr>
                        <a:t>32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8413.70.30.90.00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15" dirty="0">
                          <a:latin typeface="Calibri"/>
                          <a:cs typeface="Calibri"/>
                        </a:rPr>
                        <a:t> </a:t>
                      </a:r>
                      <a:r>
                        <a:rPr sz="700" dirty="0">
                          <a:latin typeface="Calibri"/>
                          <a:cs typeface="Calibri"/>
                        </a:rPr>
                        <a:t>LVD,</a:t>
                      </a:r>
                      <a:r>
                        <a:rPr sz="700" spc="20" dirty="0">
                          <a:latin typeface="Calibri"/>
                          <a:cs typeface="Calibri"/>
                        </a:rPr>
                        <a:t> </a:t>
                      </a:r>
                      <a:r>
                        <a:rPr sz="700" dirty="0">
                          <a:latin typeface="Calibri"/>
                          <a:cs typeface="Calibri"/>
                        </a:rPr>
                        <a:t>EMC,</a:t>
                      </a:r>
                      <a:r>
                        <a:rPr sz="700" spc="5" dirty="0">
                          <a:latin typeface="Calibri"/>
                          <a:cs typeface="Calibri"/>
                        </a:rPr>
                        <a:t> </a:t>
                      </a:r>
                      <a:r>
                        <a:rPr sz="700" spc="-10" dirty="0">
                          <a:latin typeface="Calibri"/>
                          <a:cs typeface="Calibri"/>
                        </a:rPr>
                        <a:t>EKO-TASARIM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81935">
                <a:tc>
                  <a:txBody>
                    <a:bodyPr/>
                    <a:lstStyle/>
                    <a:p>
                      <a:pPr marL="68580">
                        <a:lnSpc>
                          <a:spcPts val="940"/>
                        </a:lnSpc>
                      </a:pPr>
                      <a:r>
                        <a:rPr sz="700" spc="-25" dirty="0">
                          <a:latin typeface="Calibri"/>
                          <a:cs typeface="Calibri"/>
                        </a:rPr>
                        <a:t>33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8413.70.45.90.00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82649">
                <a:tc>
                  <a:txBody>
                    <a:bodyPr/>
                    <a:lstStyle/>
                    <a:p>
                      <a:pPr marL="68580">
                        <a:lnSpc>
                          <a:spcPts val="940"/>
                        </a:lnSpc>
                      </a:pPr>
                      <a:r>
                        <a:rPr sz="700" spc="-25" dirty="0">
                          <a:latin typeface="Calibri"/>
                          <a:cs typeface="Calibri"/>
                        </a:rPr>
                        <a:t>34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8413.70.51.90.00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82649">
                <a:tc>
                  <a:txBody>
                    <a:bodyPr/>
                    <a:lstStyle/>
                    <a:p>
                      <a:pPr marL="68580">
                        <a:lnSpc>
                          <a:spcPts val="940"/>
                        </a:lnSpc>
                      </a:pPr>
                      <a:r>
                        <a:rPr sz="700" spc="-25" dirty="0">
                          <a:latin typeface="Calibri"/>
                          <a:cs typeface="Calibri"/>
                        </a:rPr>
                        <a:t>35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8413.70.59.90.00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81935">
                <a:tc>
                  <a:txBody>
                    <a:bodyPr/>
                    <a:lstStyle/>
                    <a:p>
                      <a:pPr marL="68580">
                        <a:lnSpc>
                          <a:spcPts val="940"/>
                        </a:lnSpc>
                      </a:pPr>
                      <a:r>
                        <a:rPr sz="700" spc="-25" dirty="0">
                          <a:latin typeface="Calibri"/>
                          <a:cs typeface="Calibri"/>
                        </a:rPr>
                        <a:t>36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8413.70.65.90.00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82649">
                <a:tc>
                  <a:txBody>
                    <a:bodyPr/>
                    <a:lstStyle/>
                    <a:p>
                      <a:pPr marL="68580">
                        <a:lnSpc>
                          <a:spcPts val="940"/>
                        </a:lnSpc>
                      </a:pPr>
                      <a:r>
                        <a:rPr sz="700" spc="-25" dirty="0">
                          <a:latin typeface="Calibri"/>
                          <a:cs typeface="Calibri"/>
                        </a:rPr>
                        <a:t>37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8413.70.75.90.00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81935">
                <a:tc>
                  <a:txBody>
                    <a:bodyPr/>
                    <a:lstStyle/>
                    <a:p>
                      <a:pPr marL="68580">
                        <a:lnSpc>
                          <a:spcPts val="940"/>
                        </a:lnSpc>
                      </a:pPr>
                      <a:r>
                        <a:rPr sz="700" spc="-25" dirty="0">
                          <a:latin typeface="Calibri"/>
                          <a:cs typeface="Calibri"/>
                        </a:rPr>
                        <a:t>38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spc="-10" dirty="0">
                          <a:latin typeface="Calibri"/>
                          <a:cs typeface="Calibri"/>
                        </a:rPr>
                        <a:t>8413.70.81.90.00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(motorlu kara</a:t>
                      </a:r>
                      <a:r>
                        <a:rPr sz="700" spc="5" dirty="0">
                          <a:latin typeface="Calibri"/>
                          <a:cs typeface="Calibri"/>
                        </a:rPr>
                        <a:t> </a:t>
                      </a:r>
                      <a:r>
                        <a:rPr sz="700" spc="-10" dirty="0">
                          <a:latin typeface="Calibri"/>
                          <a:cs typeface="Calibri"/>
                        </a:rPr>
                        <a:t>taşıtlarında</a:t>
                      </a:r>
                      <a:r>
                        <a:rPr sz="700" spc="10" dirty="0">
                          <a:latin typeface="Calibri"/>
                          <a:cs typeface="Calibri"/>
                        </a:rPr>
                        <a:t> </a:t>
                      </a:r>
                      <a:r>
                        <a:rPr sz="700" spc="-10" dirty="0">
                          <a:latin typeface="Calibri"/>
                          <a:cs typeface="Calibri"/>
                        </a:rPr>
                        <a:t>kullanılanlar</a:t>
                      </a:r>
                      <a:r>
                        <a:rPr sz="70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10" dirty="0">
                          <a:latin typeface="Calibri"/>
                          <a:cs typeface="Calibri"/>
                        </a:rPr>
                        <a:t> </a:t>
                      </a:r>
                      <a:r>
                        <a:rPr sz="700" dirty="0">
                          <a:latin typeface="Calibri"/>
                          <a:cs typeface="Calibri"/>
                        </a:rPr>
                        <a:t>LVD,</a:t>
                      </a:r>
                      <a:r>
                        <a:rPr sz="700" spc="1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82649">
                <a:tc>
                  <a:txBody>
                    <a:bodyPr/>
                    <a:lstStyle/>
                    <a:p>
                      <a:pPr marL="68580">
                        <a:lnSpc>
                          <a:spcPts val="950"/>
                        </a:lnSpc>
                      </a:pPr>
                      <a:r>
                        <a:rPr sz="700" spc="-25" dirty="0">
                          <a:latin typeface="Calibri"/>
                          <a:cs typeface="Calibri"/>
                        </a:rPr>
                        <a:t>39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8413.70.89.90.00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84076">
                <a:tc>
                  <a:txBody>
                    <a:bodyPr/>
                    <a:lstStyle/>
                    <a:p>
                      <a:pPr marL="68580">
                        <a:lnSpc>
                          <a:spcPts val="950"/>
                        </a:lnSpc>
                      </a:pPr>
                      <a:r>
                        <a:rPr sz="700" spc="-25" dirty="0">
                          <a:latin typeface="Calibri"/>
                          <a:cs typeface="Calibri"/>
                        </a:rPr>
                        <a:t>40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spc="-10" dirty="0">
                          <a:latin typeface="Calibri"/>
                          <a:cs typeface="Calibri"/>
                        </a:rPr>
                        <a:t>8413.81.00.00.00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Pompalar</a:t>
                      </a:r>
                      <a:r>
                        <a:rPr sz="700" spc="10" dirty="0">
                          <a:latin typeface="Calibri"/>
                          <a:cs typeface="Calibri"/>
                        </a:rPr>
                        <a:t> </a:t>
                      </a:r>
                      <a:r>
                        <a:rPr sz="700" dirty="0">
                          <a:latin typeface="Calibri"/>
                          <a:cs typeface="Calibri"/>
                        </a:rPr>
                        <a:t>(motorlu</a:t>
                      </a:r>
                      <a:r>
                        <a:rPr sz="700" spc="10" dirty="0">
                          <a:latin typeface="Calibri"/>
                          <a:cs typeface="Calibri"/>
                        </a:rPr>
                        <a:t> </a:t>
                      </a:r>
                      <a:r>
                        <a:rPr sz="700" spc="-10" dirty="0">
                          <a:latin typeface="Calibri"/>
                          <a:cs typeface="Calibri"/>
                        </a:rPr>
                        <a:t>kara</a:t>
                      </a:r>
                      <a:r>
                        <a:rPr sz="700" spc="10" dirty="0">
                          <a:latin typeface="Calibri"/>
                          <a:cs typeface="Calibri"/>
                        </a:rPr>
                        <a:t> </a:t>
                      </a:r>
                      <a:r>
                        <a:rPr sz="700" spc="-10" dirty="0">
                          <a:latin typeface="Calibri"/>
                          <a:cs typeface="Calibri"/>
                        </a:rPr>
                        <a:t>taşıtlarında</a:t>
                      </a:r>
                      <a:r>
                        <a:rPr sz="700" spc="15" dirty="0">
                          <a:latin typeface="Calibri"/>
                          <a:cs typeface="Calibri"/>
                        </a:rPr>
                        <a:t> </a:t>
                      </a:r>
                      <a:r>
                        <a:rPr sz="700" spc="-10" dirty="0">
                          <a:latin typeface="Calibri"/>
                          <a:cs typeface="Calibri"/>
                        </a:rPr>
                        <a:t>kullanılanlar</a:t>
                      </a:r>
                      <a:r>
                        <a:rPr sz="700" spc="10" dirty="0">
                          <a:latin typeface="Calibri"/>
                          <a:cs typeface="Calibri"/>
                        </a:rPr>
                        <a:t> </a:t>
                      </a:r>
                      <a:r>
                        <a:rPr sz="700" spc="-10" dirty="0">
                          <a:latin typeface="Calibri"/>
                          <a:cs typeface="Calibri"/>
                        </a:rPr>
                        <a:t>hariç)</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r>
                        <a:rPr sz="700" dirty="0">
                          <a:latin typeface="Calibri"/>
                          <a:cs typeface="Calibri"/>
                        </a:rPr>
                        <a:t> </a:t>
                      </a:r>
                      <a:r>
                        <a:rPr sz="700" spc="-20" dirty="0">
                          <a:latin typeface="Calibri"/>
                          <a:cs typeface="Calibri"/>
                        </a:rPr>
                        <a:t>LVD,</a:t>
                      </a:r>
                      <a:r>
                        <a:rPr sz="700" dirty="0">
                          <a:latin typeface="Calibri"/>
                          <a:cs typeface="Calibri"/>
                        </a:rPr>
                        <a:t> EMC, </a:t>
                      </a:r>
                      <a:r>
                        <a:rPr sz="700" spc="-10" dirty="0">
                          <a:latin typeface="Calibri"/>
                          <a:cs typeface="Calibri"/>
                        </a:rPr>
                        <a:t>EKO-TASARIM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46866731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1103630851"/>
              </p:ext>
            </p:extLst>
          </p:nvPr>
        </p:nvGraphicFramePr>
        <p:xfrm>
          <a:off x="701748" y="688449"/>
          <a:ext cx="9771322" cy="5698869"/>
        </p:xfrm>
        <a:graphic>
          <a:graphicData uri="http://schemas.openxmlformats.org/drawingml/2006/table">
            <a:tbl>
              <a:tblPr firstRow="1" bandRow="1">
                <a:tableStyleId>{2D5ABB26-0587-4C30-8999-92F81FD0307C}</a:tableStyleId>
              </a:tblPr>
              <a:tblGrid>
                <a:gridCol w="302849">
                  <a:extLst>
                    <a:ext uri="{9D8B030D-6E8A-4147-A177-3AD203B41FA5}">
                      <a16:colId xmlns:a16="http://schemas.microsoft.com/office/drawing/2014/main" val="20000"/>
                    </a:ext>
                  </a:extLst>
                </a:gridCol>
                <a:gridCol w="888182">
                  <a:extLst>
                    <a:ext uri="{9D8B030D-6E8A-4147-A177-3AD203B41FA5}">
                      <a16:colId xmlns:a16="http://schemas.microsoft.com/office/drawing/2014/main" val="20001"/>
                    </a:ext>
                  </a:extLst>
                </a:gridCol>
                <a:gridCol w="3741929">
                  <a:extLst>
                    <a:ext uri="{9D8B030D-6E8A-4147-A177-3AD203B41FA5}">
                      <a16:colId xmlns:a16="http://schemas.microsoft.com/office/drawing/2014/main" val="20002"/>
                    </a:ext>
                  </a:extLst>
                </a:gridCol>
                <a:gridCol w="3480467">
                  <a:extLst>
                    <a:ext uri="{9D8B030D-6E8A-4147-A177-3AD203B41FA5}">
                      <a16:colId xmlns:a16="http://schemas.microsoft.com/office/drawing/2014/main" val="20003"/>
                    </a:ext>
                  </a:extLst>
                </a:gridCol>
                <a:gridCol w="1357895">
                  <a:extLst>
                    <a:ext uri="{9D8B030D-6E8A-4147-A177-3AD203B41FA5}">
                      <a16:colId xmlns:a16="http://schemas.microsoft.com/office/drawing/2014/main" val="20004"/>
                    </a:ext>
                  </a:extLst>
                </a:gridCol>
              </a:tblGrid>
              <a:tr h="229175">
                <a:tc>
                  <a:txBody>
                    <a:bodyPr/>
                    <a:lstStyle/>
                    <a:p>
                      <a:pPr marL="68580">
                        <a:lnSpc>
                          <a:spcPts val="950"/>
                        </a:lnSpc>
                      </a:pPr>
                      <a:r>
                        <a:rPr sz="700" spc="-25" dirty="0">
                          <a:latin typeface="Calibri"/>
                          <a:cs typeface="Calibri"/>
                        </a:rPr>
                        <a:t>41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8414.40.10.00.11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Vidalı</a:t>
                      </a:r>
                      <a:r>
                        <a:rPr sz="700" spc="-4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r>
                        <a:rPr sz="700" spc="20" dirty="0">
                          <a:latin typeface="Calibri"/>
                          <a:cs typeface="Calibri"/>
                        </a:rPr>
                        <a:t> </a:t>
                      </a:r>
                      <a:r>
                        <a:rPr sz="700" spc="-10" dirty="0">
                          <a:latin typeface="Calibri"/>
                          <a:cs typeface="Calibri"/>
                        </a:rPr>
                        <a:t>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marL="68580">
                        <a:lnSpc>
                          <a:spcPts val="940"/>
                        </a:lnSpc>
                      </a:pPr>
                      <a:r>
                        <a:rPr sz="700" spc="-25" dirty="0">
                          <a:latin typeface="Calibri"/>
                          <a:cs typeface="Calibri"/>
                        </a:rPr>
                        <a:t>42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8414.40.10.00.12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Pistonlu</a:t>
                      </a:r>
                      <a:r>
                        <a:rPr sz="700" spc="1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20" dirty="0">
                          <a:latin typeface="Calibri"/>
                          <a:cs typeface="Calibri"/>
                        </a:rPr>
                        <a:t> </a:t>
                      </a:r>
                      <a:r>
                        <a:rPr sz="700" spc="-10" dirty="0">
                          <a:latin typeface="Calibri"/>
                          <a:cs typeface="Calibri"/>
                        </a:rPr>
                        <a:t>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marL="68580">
                        <a:lnSpc>
                          <a:spcPts val="940"/>
                        </a:lnSpc>
                      </a:pPr>
                      <a:r>
                        <a:rPr sz="700" spc="-25" dirty="0">
                          <a:latin typeface="Calibri"/>
                          <a:cs typeface="Calibri"/>
                        </a:rPr>
                        <a:t>43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8414.40.10.00.19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20" dirty="0">
                          <a:latin typeface="Calibri"/>
                          <a:cs typeface="Calibri"/>
                        </a:rPr>
                        <a:t> </a:t>
                      </a:r>
                      <a:r>
                        <a:rPr sz="700" spc="-10" dirty="0">
                          <a:latin typeface="Calibri"/>
                          <a:cs typeface="Calibri"/>
                        </a:rPr>
                        <a:t>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marL="68580">
                        <a:lnSpc>
                          <a:spcPts val="940"/>
                        </a:lnSpc>
                      </a:pPr>
                      <a:r>
                        <a:rPr sz="700" spc="-25" dirty="0">
                          <a:latin typeface="Calibri"/>
                          <a:cs typeface="Calibri"/>
                        </a:rPr>
                        <a:t>44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8414.40.90.00.11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Vidalı</a:t>
                      </a:r>
                      <a:r>
                        <a:rPr sz="700" spc="-4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20" dirty="0">
                          <a:latin typeface="Calibri"/>
                          <a:cs typeface="Calibri"/>
                        </a:rPr>
                        <a:t> </a:t>
                      </a:r>
                      <a:r>
                        <a:rPr sz="700" spc="-10" dirty="0">
                          <a:latin typeface="Calibri"/>
                          <a:cs typeface="Calibri"/>
                        </a:rPr>
                        <a:t>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marL="68580">
                        <a:lnSpc>
                          <a:spcPts val="940"/>
                        </a:lnSpc>
                      </a:pPr>
                      <a:r>
                        <a:rPr sz="700" spc="-25" dirty="0">
                          <a:latin typeface="Calibri"/>
                          <a:cs typeface="Calibri"/>
                        </a:rPr>
                        <a:t>45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8414.40.90.00.12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Pistonlu</a:t>
                      </a:r>
                      <a:r>
                        <a:rPr sz="700" spc="1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20" dirty="0">
                          <a:latin typeface="Calibri"/>
                          <a:cs typeface="Calibri"/>
                        </a:rPr>
                        <a:t> </a:t>
                      </a:r>
                      <a:r>
                        <a:rPr sz="700" spc="-10" dirty="0">
                          <a:latin typeface="Calibri"/>
                          <a:cs typeface="Calibri"/>
                        </a:rPr>
                        <a:t>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marL="68580">
                        <a:lnSpc>
                          <a:spcPts val="940"/>
                        </a:lnSpc>
                      </a:pPr>
                      <a:r>
                        <a:rPr sz="700" spc="-25" dirty="0">
                          <a:latin typeface="Calibri"/>
                          <a:cs typeface="Calibri"/>
                        </a:rPr>
                        <a:t>46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8414.40.90.00.19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20" dirty="0">
                          <a:latin typeface="Calibri"/>
                          <a:cs typeface="Calibri"/>
                        </a:rPr>
                        <a:t> </a:t>
                      </a:r>
                      <a:r>
                        <a:rPr sz="700" spc="-10" dirty="0">
                          <a:latin typeface="Calibri"/>
                          <a:cs typeface="Calibri"/>
                        </a:rPr>
                        <a:t>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marL="68580">
                        <a:lnSpc>
                          <a:spcPts val="944"/>
                        </a:lnSpc>
                      </a:pPr>
                      <a:r>
                        <a:rPr sz="700" spc="-25" dirty="0">
                          <a:latin typeface="Calibri"/>
                          <a:cs typeface="Calibri"/>
                        </a:rPr>
                        <a:t>50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8414.59.95.90.00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8024">
                <a:tc>
                  <a:txBody>
                    <a:bodyPr/>
                    <a:lstStyle/>
                    <a:p>
                      <a:pPr marL="68580">
                        <a:lnSpc>
                          <a:spcPts val="940"/>
                        </a:lnSpc>
                      </a:pPr>
                      <a:r>
                        <a:rPr sz="700" spc="-25" dirty="0">
                          <a:latin typeface="Calibri"/>
                          <a:cs typeface="Calibri"/>
                        </a:rPr>
                        <a:t>52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8414.80.11.90.00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marL="68580">
                        <a:lnSpc>
                          <a:spcPts val="940"/>
                        </a:lnSpc>
                      </a:pPr>
                      <a:r>
                        <a:rPr sz="700" spc="-25" dirty="0">
                          <a:latin typeface="Calibri"/>
                          <a:cs typeface="Calibri"/>
                        </a:rPr>
                        <a:t>53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8414.80.19.90.00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EMC,</a:t>
                      </a:r>
                      <a:r>
                        <a:rPr sz="700" spc="-10" dirty="0">
                          <a:latin typeface="Calibri"/>
                          <a:cs typeface="Calibri"/>
                        </a:rPr>
                        <a:t> </a:t>
                      </a:r>
                      <a:r>
                        <a:rPr sz="700" dirty="0">
                          <a:latin typeface="Calibri"/>
                          <a:cs typeface="Calibri"/>
                        </a:rPr>
                        <a:t>Gürültü</a:t>
                      </a:r>
                      <a:r>
                        <a:rPr sz="700" spc="-15" dirty="0">
                          <a:latin typeface="Calibri"/>
                          <a:cs typeface="Calibri"/>
                        </a:rPr>
                        <a:t> </a:t>
                      </a:r>
                      <a:r>
                        <a:rPr sz="700" dirty="0">
                          <a:latin typeface="Calibri"/>
                          <a:cs typeface="Calibri"/>
                        </a:rPr>
                        <a:t>(sadece</a:t>
                      </a:r>
                      <a:r>
                        <a:rPr sz="700" spc="-15" dirty="0">
                          <a:latin typeface="Calibri"/>
                          <a:cs typeface="Calibri"/>
                        </a:rPr>
                        <a:t> </a:t>
                      </a:r>
                      <a:r>
                        <a:rPr sz="700" dirty="0">
                          <a:latin typeface="Calibri"/>
                          <a:cs typeface="Calibri"/>
                        </a:rPr>
                        <a:t>350</a:t>
                      </a:r>
                      <a:r>
                        <a:rPr sz="700" spc="-10" dirty="0">
                          <a:latin typeface="Calibri"/>
                          <a:cs typeface="Calibri"/>
                        </a:rPr>
                        <a:t> </a:t>
                      </a:r>
                      <a:r>
                        <a:rPr sz="700" dirty="0">
                          <a:latin typeface="Calibri"/>
                          <a:cs typeface="Calibri"/>
                        </a:rPr>
                        <a:t>kW</a:t>
                      </a:r>
                      <a:r>
                        <a:rPr sz="700" spc="-5" dirty="0">
                          <a:latin typeface="Calibri"/>
                          <a:cs typeface="Calibri"/>
                        </a:rPr>
                        <a:t> </a:t>
                      </a:r>
                      <a:r>
                        <a:rPr sz="700" dirty="0">
                          <a:latin typeface="Calibri"/>
                          <a:cs typeface="Calibri"/>
                        </a:rPr>
                        <a:t>altı</a:t>
                      </a:r>
                      <a:r>
                        <a:rPr sz="700" spc="-15" dirty="0">
                          <a:latin typeface="Calibri"/>
                          <a:cs typeface="Calibri"/>
                        </a:rPr>
                        <a:t> </a:t>
                      </a:r>
                      <a:r>
                        <a:rPr sz="700" spc="-20" dirty="0">
                          <a:latin typeface="Calibri"/>
                          <a:cs typeface="Calibri"/>
                        </a:rPr>
                        <a:t>için)</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8024">
                <a:tc>
                  <a:txBody>
                    <a:bodyPr/>
                    <a:lstStyle/>
                    <a:p>
                      <a:pPr marL="68580">
                        <a:lnSpc>
                          <a:spcPts val="940"/>
                        </a:lnSpc>
                      </a:pPr>
                      <a:r>
                        <a:rPr sz="700" spc="-25" dirty="0">
                          <a:latin typeface="Calibri"/>
                          <a:cs typeface="Calibri"/>
                        </a:rPr>
                        <a:t>54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8414.80.22.90.11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Hava</a:t>
                      </a:r>
                      <a:r>
                        <a:rPr sz="700" spc="-15" dirty="0">
                          <a:latin typeface="Calibri"/>
                          <a:cs typeface="Calibri"/>
                        </a:rPr>
                        <a:t> </a:t>
                      </a:r>
                      <a:r>
                        <a:rPr sz="700" dirty="0">
                          <a:latin typeface="Calibri"/>
                          <a:cs typeface="Calibri"/>
                        </a:rPr>
                        <a:t>tankı</a:t>
                      </a:r>
                      <a:r>
                        <a:rPr sz="700" spc="-10" dirty="0">
                          <a:latin typeface="Calibri"/>
                          <a:cs typeface="Calibri"/>
                        </a:rPr>
                        <a:t> ihtiva edenler </a:t>
                      </a:r>
                      <a:r>
                        <a:rPr sz="700" dirty="0">
                          <a:latin typeface="Calibri"/>
                          <a:cs typeface="Calibri"/>
                        </a:rPr>
                        <a:t>(motorlu</a:t>
                      </a:r>
                      <a:r>
                        <a:rPr sz="700" spc="-10" dirty="0">
                          <a:latin typeface="Calibri"/>
                          <a:cs typeface="Calibri"/>
                        </a:rPr>
                        <a:t> </a:t>
                      </a:r>
                      <a:r>
                        <a:rPr sz="700" dirty="0">
                          <a:latin typeface="Calibri"/>
                          <a:cs typeface="Calibri"/>
                        </a:rPr>
                        <a:t>kara</a:t>
                      </a:r>
                      <a:r>
                        <a:rPr sz="700" spc="-10" dirty="0">
                          <a:latin typeface="Calibri"/>
                          <a:cs typeface="Calibri"/>
                        </a:rPr>
                        <a:t> taşıtlarında kullanılanlar 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9175">
                <a:tc>
                  <a:txBody>
                    <a:bodyPr/>
                    <a:lstStyle/>
                    <a:p>
                      <a:pPr marL="68580">
                        <a:lnSpc>
                          <a:spcPts val="950"/>
                        </a:lnSpc>
                      </a:pPr>
                      <a:r>
                        <a:rPr sz="700" spc="-25" dirty="0">
                          <a:latin typeface="Calibri"/>
                          <a:cs typeface="Calibri"/>
                        </a:rPr>
                        <a:t>55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8414.80.22.90.19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marL="68580">
                        <a:lnSpc>
                          <a:spcPts val="940"/>
                        </a:lnSpc>
                      </a:pPr>
                      <a:r>
                        <a:rPr sz="700" spc="-25" dirty="0">
                          <a:latin typeface="Calibri"/>
                          <a:cs typeface="Calibri"/>
                        </a:rPr>
                        <a:t>56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8414.80.28.90.00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marL="68580">
                        <a:lnSpc>
                          <a:spcPts val="940"/>
                        </a:lnSpc>
                      </a:pPr>
                      <a:r>
                        <a:rPr sz="700" spc="-25" dirty="0">
                          <a:latin typeface="Calibri"/>
                          <a:cs typeface="Calibri"/>
                        </a:rPr>
                        <a:t>57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8414.80.51.90.00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marL="68580">
                        <a:lnSpc>
                          <a:spcPts val="940"/>
                        </a:lnSpc>
                      </a:pPr>
                      <a:r>
                        <a:rPr sz="700" spc="-25" dirty="0">
                          <a:latin typeface="Calibri"/>
                          <a:cs typeface="Calibri"/>
                        </a:rPr>
                        <a:t>58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8414.80.59.90.00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marL="68580">
                        <a:lnSpc>
                          <a:spcPts val="940"/>
                        </a:lnSpc>
                      </a:pPr>
                      <a:r>
                        <a:rPr sz="700" spc="-25" dirty="0">
                          <a:latin typeface="Calibri"/>
                          <a:cs typeface="Calibri"/>
                        </a:rPr>
                        <a:t>59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8414.80.73.90.00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marL="68580">
                        <a:lnSpc>
                          <a:spcPts val="940"/>
                        </a:lnSpc>
                      </a:pPr>
                      <a:r>
                        <a:rPr sz="700" spc="-25" dirty="0">
                          <a:latin typeface="Calibri"/>
                          <a:cs typeface="Calibri"/>
                        </a:rPr>
                        <a:t>60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8414.80.75.90.00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EMC,</a:t>
                      </a:r>
                      <a:r>
                        <a:rPr sz="700" spc="-10" dirty="0">
                          <a:latin typeface="Calibri"/>
                          <a:cs typeface="Calibri"/>
                        </a:rPr>
                        <a:t> </a:t>
                      </a:r>
                      <a:r>
                        <a:rPr sz="700" dirty="0">
                          <a:latin typeface="Calibri"/>
                          <a:cs typeface="Calibri"/>
                        </a:rPr>
                        <a:t>Gürültü</a:t>
                      </a:r>
                      <a:r>
                        <a:rPr sz="700" spc="-15" dirty="0">
                          <a:latin typeface="Calibri"/>
                          <a:cs typeface="Calibri"/>
                        </a:rPr>
                        <a:t> </a:t>
                      </a:r>
                      <a:r>
                        <a:rPr sz="700" dirty="0">
                          <a:latin typeface="Calibri"/>
                          <a:cs typeface="Calibri"/>
                        </a:rPr>
                        <a:t>(sadece</a:t>
                      </a:r>
                      <a:r>
                        <a:rPr sz="700" spc="-15" dirty="0">
                          <a:latin typeface="Calibri"/>
                          <a:cs typeface="Calibri"/>
                        </a:rPr>
                        <a:t> </a:t>
                      </a:r>
                      <a:r>
                        <a:rPr sz="700" dirty="0">
                          <a:latin typeface="Calibri"/>
                          <a:cs typeface="Calibri"/>
                        </a:rPr>
                        <a:t>350</a:t>
                      </a:r>
                      <a:r>
                        <a:rPr sz="700" spc="-10" dirty="0">
                          <a:latin typeface="Calibri"/>
                          <a:cs typeface="Calibri"/>
                        </a:rPr>
                        <a:t> </a:t>
                      </a:r>
                      <a:r>
                        <a:rPr sz="700" dirty="0">
                          <a:latin typeface="Calibri"/>
                          <a:cs typeface="Calibri"/>
                        </a:rPr>
                        <a:t>kW</a:t>
                      </a:r>
                      <a:r>
                        <a:rPr sz="700" spc="-5" dirty="0">
                          <a:latin typeface="Calibri"/>
                          <a:cs typeface="Calibri"/>
                        </a:rPr>
                        <a:t> </a:t>
                      </a:r>
                      <a:r>
                        <a:rPr sz="700" dirty="0">
                          <a:latin typeface="Calibri"/>
                          <a:cs typeface="Calibri"/>
                        </a:rPr>
                        <a:t>altı</a:t>
                      </a:r>
                      <a:r>
                        <a:rPr sz="700" spc="-15" dirty="0">
                          <a:latin typeface="Calibri"/>
                          <a:cs typeface="Calibri"/>
                        </a:rPr>
                        <a:t> </a:t>
                      </a:r>
                      <a:r>
                        <a:rPr sz="700" spc="-20" dirty="0">
                          <a:latin typeface="Calibri"/>
                          <a:cs typeface="Calibri"/>
                        </a:rPr>
                        <a:t>için)</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marL="68580">
                        <a:lnSpc>
                          <a:spcPts val="940"/>
                        </a:lnSpc>
                      </a:pPr>
                      <a:r>
                        <a:rPr sz="700" spc="-25" dirty="0">
                          <a:latin typeface="Calibri"/>
                          <a:cs typeface="Calibri"/>
                        </a:rPr>
                        <a:t>61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8414.80.78.90.00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marL="68580">
                        <a:lnSpc>
                          <a:spcPts val="940"/>
                        </a:lnSpc>
                      </a:pPr>
                      <a:r>
                        <a:rPr sz="700" spc="-25" dirty="0">
                          <a:latin typeface="Calibri"/>
                          <a:cs typeface="Calibri"/>
                        </a:rPr>
                        <a:t>62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8415.10.10.00.00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Tek </a:t>
                      </a:r>
                      <a:r>
                        <a:rPr sz="700" dirty="0">
                          <a:latin typeface="Calibri"/>
                          <a:cs typeface="Calibri"/>
                        </a:rPr>
                        <a:t>bir</a:t>
                      </a:r>
                      <a:r>
                        <a:rPr sz="700" spc="-15" dirty="0">
                          <a:latin typeface="Calibri"/>
                          <a:cs typeface="Calibri"/>
                        </a:rPr>
                        <a:t> </a:t>
                      </a:r>
                      <a:r>
                        <a:rPr sz="700" dirty="0">
                          <a:latin typeface="Calibri"/>
                          <a:cs typeface="Calibri"/>
                        </a:rPr>
                        <a:t>gövde</a:t>
                      </a:r>
                      <a:r>
                        <a:rPr sz="700" spc="-25" dirty="0">
                          <a:latin typeface="Calibri"/>
                          <a:cs typeface="Calibri"/>
                        </a:rPr>
                        <a:t> </a:t>
                      </a:r>
                      <a:r>
                        <a:rPr sz="700" spc="-10" dirty="0">
                          <a:latin typeface="Calibri"/>
                          <a:cs typeface="Calibri"/>
                        </a:rPr>
                        <a:t>halinde</a:t>
                      </a:r>
                      <a:r>
                        <a:rPr sz="700" spc="-15" dirty="0">
                          <a:latin typeface="Calibri"/>
                          <a:cs typeface="Calibri"/>
                        </a:rPr>
                        <a:t> </a:t>
                      </a:r>
                      <a:r>
                        <a:rPr sz="700" dirty="0">
                          <a:latin typeface="Calibri"/>
                          <a:cs typeface="Calibri"/>
                        </a:rPr>
                        <a:t>(self</a:t>
                      </a:r>
                      <a:r>
                        <a:rPr sz="700" spc="-20" dirty="0">
                          <a:latin typeface="Calibri"/>
                          <a:cs typeface="Calibri"/>
                        </a:rPr>
                        <a:t> </a:t>
                      </a:r>
                      <a:r>
                        <a:rPr sz="700" spc="-10" dirty="0">
                          <a:latin typeface="Calibri"/>
                          <a:cs typeface="Calibri"/>
                        </a:rPr>
                        <a:t>contained)</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10" dirty="0">
                          <a:latin typeface="Calibri"/>
                          <a:cs typeface="Calibri"/>
                        </a:rPr>
                        <a:t> </a:t>
                      </a:r>
                      <a:r>
                        <a:rPr sz="700" dirty="0">
                          <a:latin typeface="Calibri"/>
                          <a:cs typeface="Calibri"/>
                        </a:rPr>
                        <a:t>EMC,</a:t>
                      </a:r>
                      <a:r>
                        <a:rPr sz="700" spc="10" dirty="0">
                          <a:latin typeface="Calibri"/>
                          <a:cs typeface="Calibri"/>
                        </a:rPr>
                        <a:t> </a:t>
                      </a:r>
                      <a:r>
                        <a:rPr sz="700" dirty="0">
                          <a:latin typeface="Calibri"/>
                          <a:cs typeface="Calibri"/>
                        </a:rPr>
                        <a:t>Enerji </a:t>
                      </a:r>
                      <a:r>
                        <a:rPr sz="700" spc="-10" dirty="0">
                          <a:latin typeface="Calibri"/>
                          <a:cs typeface="Calibri"/>
                        </a:rPr>
                        <a:t>Etiketlemesi,</a:t>
                      </a:r>
                      <a:r>
                        <a:rPr sz="700" spc="10" dirty="0">
                          <a:latin typeface="Calibri"/>
                          <a:cs typeface="Calibri"/>
                        </a:rPr>
                        <a:t> </a:t>
                      </a:r>
                      <a:r>
                        <a:rPr sz="700" spc="-10" dirty="0">
                          <a:latin typeface="Calibri"/>
                          <a:cs typeface="Calibri"/>
                        </a:rPr>
                        <a:t>Eko-Tasarım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7448">
                <a:tc>
                  <a:txBody>
                    <a:bodyPr/>
                    <a:lstStyle/>
                    <a:p>
                      <a:pPr marL="68580">
                        <a:lnSpc>
                          <a:spcPts val="940"/>
                        </a:lnSpc>
                      </a:pPr>
                      <a:r>
                        <a:rPr sz="700" spc="-25" dirty="0">
                          <a:latin typeface="Calibri"/>
                          <a:cs typeface="Calibri"/>
                        </a:rPr>
                        <a:t>63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8415.10.90.00.11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Değişken </a:t>
                      </a:r>
                      <a:r>
                        <a:rPr sz="700" dirty="0">
                          <a:latin typeface="Calibri"/>
                          <a:cs typeface="Calibri"/>
                        </a:rPr>
                        <a:t>debili</a:t>
                      </a:r>
                      <a:r>
                        <a:rPr sz="700" spc="-10" dirty="0">
                          <a:latin typeface="Calibri"/>
                          <a:cs typeface="Calibri"/>
                        </a:rPr>
                        <a:t> </a:t>
                      </a:r>
                      <a:r>
                        <a:rPr sz="700" dirty="0">
                          <a:latin typeface="Calibri"/>
                          <a:cs typeface="Calibri"/>
                        </a:rPr>
                        <a:t>(VRF)</a:t>
                      </a:r>
                      <a:r>
                        <a:rPr sz="700" spc="-10" dirty="0">
                          <a:latin typeface="Calibri"/>
                          <a:cs typeface="Calibri"/>
                        </a:rPr>
                        <a:t>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10" dirty="0">
                          <a:latin typeface="Calibri"/>
                          <a:cs typeface="Calibri"/>
                        </a:rPr>
                        <a:t> </a:t>
                      </a:r>
                      <a:r>
                        <a:rPr sz="700" dirty="0">
                          <a:latin typeface="Calibri"/>
                          <a:cs typeface="Calibri"/>
                        </a:rPr>
                        <a:t>EMC,</a:t>
                      </a:r>
                      <a:r>
                        <a:rPr sz="700" spc="10" dirty="0">
                          <a:latin typeface="Calibri"/>
                          <a:cs typeface="Calibri"/>
                        </a:rPr>
                        <a:t> </a:t>
                      </a:r>
                      <a:r>
                        <a:rPr sz="700" dirty="0">
                          <a:latin typeface="Calibri"/>
                          <a:cs typeface="Calibri"/>
                        </a:rPr>
                        <a:t>Enerji </a:t>
                      </a:r>
                      <a:r>
                        <a:rPr sz="700" spc="-10" dirty="0">
                          <a:latin typeface="Calibri"/>
                          <a:cs typeface="Calibri"/>
                        </a:rPr>
                        <a:t>Etiketlemesi,</a:t>
                      </a:r>
                      <a:r>
                        <a:rPr sz="700" spc="10" dirty="0">
                          <a:latin typeface="Calibri"/>
                          <a:cs typeface="Calibri"/>
                        </a:rPr>
                        <a:t> </a:t>
                      </a:r>
                      <a:r>
                        <a:rPr sz="700" spc="-10" dirty="0">
                          <a:latin typeface="Calibri"/>
                          <a:cs typeface="Calibri"/>
                        </a:rPr>
                        <a:t>Eko-Tasarım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8024">
                <a:tc>
                  <a:txBody>
                    <a:bodyPr/>
                    <a:lstStyle/>
                    <a:p>
                      <a:pPr marL="68580">
                        <a:lnSpc>
                          <a:spcPts val="944"/>
                        </a:lnSpc>
                      </a:pPr>
                      <a:r>
                        <a:rPr sz="700" spc="-25" dirty="0">
                          <a:latin typeface="Calibri"/>
                          <a:cs typeface="Calibri"/>
                        </a:rPr>
                        <a:t>64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8415.10.90.00.19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10" dirty="0">
                          <a:latin typeface="Calibri"/>
                          <a:cs typeface="Calibri"/>
                        </a:rPr>
                        <a:t> </a:t>
                      </a:r>
                      <a:r>
                        <a:rPr sz="700" dirty="0">
                          <a:latin typeface="Calibri"/>
                          <a:cs typeface="Calibri"/>
                        </a:rPr>
                        <a:t>EMC,</a:t>
                      </a:r>
                      <a:r>
                        <a:rPr sz="700" spc="10" dirty="0">
                          <a:latin typeface="Calibri"/>
                          <a:cs typeface="Calibri"/>
                        </a:rPr>
                        <a:t> </a:t>
                      </a:r>
                      <a:r>
                        <a:rPr sz="700" dirty="0">
                          <a:latin typeface="Calibri"/>
                          <a:cs typeface="Calibri"/>
                        </a:rPr>
                        <a:t>Enerji </a:t>
                      </a:r>
                      <a:r>
                        <a:rPr sz="700" spc="-10" dirty="0">
                          <a:latin typeface="Calibri"/>
                          <a:cs typeface="Calibri"/>
                        </a:rPr>
                        <a:t>Etiketlemesi,</a:t>
                      </a:r>
                      <a:r>
                        <a:rPr sz="700" spc="10" dirty="0">
                          <a:latin typeface="Calibri"/>
                          <a:cs typeface="Calibri"/>
                        </a:rPr>
                        <a:t> </a:t>
                      </a:r>
                      <a:r>
                        <a:rPr sz="700" spc="-10" dirty="0">
                          <a:latin typeface="Calibri"/>
                          <a:cs typeface="Calibri"/>
                        </a:rPr>
                        <a:t>Eko-Tasarım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9175">
                <a:tc>
                  <a:txBody>
                    <a:bodyPr/>
                    <a:lstStyle/>
                    <a:p>
                      <a:pPr marL="68580">
                        <a:lnSpc>
                          <a:spcPts val="950"/>
                        </a:lnSpc>
                      </a:pPr>
                      <a:r>
                        <a:rPr sz="700" spc="-25" dirty="0">
                          <a:latin typeface="Calibri"/>
                          <a:cs typeface="Calibri"/>
                        </a:rPr>
                        <a:t>65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8415.81.00.90.00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10" dirty="0">
                          <a:latin typeface="Calibri"/>
                          <a:cs typeface="Calibri"/>
                        </a:rPr>
                        <a:t> </a:t>
                      </a:r>
                      <a:r>
                        <a:rPr sz="700" dirty="0">
                          <a:latin typeface="Calibri"/>
                          <a:cs typeface="Calibri"/>
                        </a:rPr>
                        <a:t>EMC,</a:t>
                      </a:r>
                      <a:r>
                        <a:rPr sz="700" spc="10" dirty="0">
                          <a:latin typeface="Calibri"/>
                          <a:cs typeface="Calibri"/>
                        </a:rPr>
                        <a:t> </a:t>
                      </a:r>
                      <a:r>
                        <a:rPr sz="700" dirty="0">
                          <a:latin typeface="Calibri"/>
                          <a:cs typeface="Calibri"/>
                        </a:rPr>
                        <a:t>Enerji </a:t>
                      </a:r>
                      <a:r>
                        <a:rPr sz="700" spc="-10" dirty="0">
                          <a:latin typeface="Calibri"/>
                          <a:cs typeface="Calibri"/>
                        </a:rPr>
                        <a:t>Etiketlemesi,</a:t>
                      </a:r>
                      <a:r>
                        <a:rPr sz="700" spc="10" dirty="0">
                          <a:latin typeface="Calibri"/>
                          <a:cs typeface="Calibri"/>
                        </a:rPr>
                        <a:t> </a:t>
                      </a:r>
                      <a:r>
                        <a:rPr sz="700" spc="-10" dirty="0">
                          <a:latin typeface="Calibri"/>
                          <a:cs typeface="Calibri"/>
                        </a:rPr>
                        <a:t>Eko-Tasarım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marL="68580">
                        <a:lnSpc>
                          <a:spcPts val="940"/>
                        </a:lnSpc>
                      </a:pPr>
                      <a:r>
                        <a:rPr sz="700" spc="-25" dirty="0">
                          <a:latin typeface="Calibri"/>
                          <a:cs typeface="Calibri"/>
                        </a:rPr>
                        <a:t>66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8415.82.00.90.00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10" dirty="0">
                          <a:latin typeface="Calibri"/>
                          <a:cs typeface="Calibri"/>
                        </a:rPr>
                        <a:t> </a:t>
                      </a:r>
                      <a:r>
                        <a:rPr sz="700" dirty="0">
                          <a:latin typeface="Calibri"/>
                          <a:cs typeface="Calibri"/>
                        </a:rPr>
                        <a:t>EMC,</a:t>
                      </a:r>
                      <a:r>
                        <a:rPr sz="700" spc="10" dirty="0">
                          <a:latin typeface="Calibri"/>
                          <a:cs typeface="Calibri"/>
                        </a:rPr>
                        <a:t> </a:t>
                      </a:r>
                      <a:r>
                        <a:rPr sz="700" dirty="0">
                          <a:latin typeface="Calibri"/>
                          <a:cs typeface="Calibri"/>
                        </a:rPr>
                        <a:t>Enerji </a:t>
                      </a:r>
                      <a:r>
                        <a:rPr sz="700" spc="-10" dirty="0">
                          <a:latin typeface="Calibri"/>
                          <a:cs typeface="Calibri"/>
                        </a:rPr>
                        <a:t>Etiketlemesi,</a:t>
                      </a:r>
                      <a:r>
                        <a:rPr sz="700" spc="10" dirty="0">
                          <a:latin typeface="Calibri"/>
                          <a:cs typeface="Calibri"/>
                        </a:rPr>
                        <a:t> </a:t>
                      </a:r>
                      <a:r>
                        <a:rPr sz="700" spc="-10" dirty="0">
                          <a:latin typeface="Calibri"/>
                          <a:cs typeface="Calibri"/>
                        </a:rPr>
                        <a:t>Eko-Tasarım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8024">
                <a:tc>
                  <a:txBody>
                    <a:bodyPr/>
                    <a:lstStyle/>
                    <a:p>
                      <a:pPr marL="68580">
                        <a:lnSpc>
                          <a:spcPts val="940"/>
                        </a:lnSpc>
                      </a:pPr>
                      <a:r>
                        <a:rPr sz="700" spc="-25" dirty="0">
                          <a:latin typeface="Calibri"/>
                          <a:cs typeface="Calibri"/>
                        </a:rPr>
                        <a:t>67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8415.83.00.90.00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10" dirty="0">
                          <a:latin typeface="Calibri"/>
                          <a:cs typeface="Calibri"/>
                        </a:rPr>
                        <a:t> </a:t>
                      </a:r>
                      <a:r>
                        <a:rPr sz="700" dirty="0">
                          <a:latin typeface="Calibri"/>
                          <a:cs typeface="Calibri"/>
                        </a:rPr>
                        <a:t>EMC,</a:t>
                      </a:r>
                      <a:r>
                        <a:rPr sz="700" spc="10" dirty="0">
                          <a:latin typeface="Calibri"/>
                          <a:cs typeface="Calibri"/>
                        </a:rPr>
                        <a:t> </a:t>
                      </a:r>
                      <a:r>
                        <a:rPr sz="700" dirty="0">
                          <a:latin typeface="Calibri"/>
                          <a:cs typeface="Calibri"/>
                        </a:rPr>
                        <a:t>Enerji </a:t>
                      </a:r>
                      <a:r>
                        <a:rPr sz="700" spc="-10" dirty="0">
                          <a:latin typeface="Calibri"/>
                          <a:cs typeface="Calibri"/>
                        </a:rPr>
                        <a:t>Etiketlemesi,</a:t>
                      </a:r>
                      <a:r>
                        <a:rPr sz="700" spc="10" dirty="0">
                          <a:latin typeface="Calibri"/>
                          <a:cs typeface="Calibri"/>
                        </a:rPr>
                        <a:t> </a:t>
                      </a:r>
                      <a:r>
                        <a:rPr sz="700" spc="-10" dirty="0">
                          <a:latin typeface="Calibri"/>
                          <a:cs typeface="Calibri"/>
                        </a:rPr>
                        <a:t>Eko-Tasarım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227448">
                <a:tc>
                  <a:txBody>
                    <a:bodyPr/>
                    <a:lstStyle/>
                    <a:p>
                      <a:pPr marL="68580">
                        <a:lnSpc>
                          <a:spcPts val="940"/>
                        </a:lnSpc>
                      </a:pPr>
                      <a:r>
                        <a:rPr sz="700" spc="-25" dirty="0">
                          <a:latin typeface="Calibri"/>
                          <a:cs typeface="Calibri"/>
                        </a:rPr>
                        <a:t>86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8418.61.00.00.00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Isı</a:t>
                      </a:r>
                      <a:r>
                        <a:rPr sz="700" spc="-5" dirty="0">
                          <a:latin typeface="Calibri"/>
                          <a:cs typeface="Calibri"/>
                        </a:rPr>
                        <a:t> </a:t>
                      </a:r>
                      <a:r>
                        <a:rPr sz="700" spc="-10" dirty="0">
                          <a:latin typeface="Calibri"/>
                          <a:cs typeface="Calibri"/>
                        </a:rPr>
                        <a:t>pompaları</a:t>
                      </a:r>
                      <a:r>
                        <a:rPr sz="700" dirty="0">
                          <a:latin typeface="Calibri"/>
                          <a:cs typeface="Calibri"/>
                        </a:rPr>
                        <a:t> (84.15</a:t>
                      </a:r>
                      <a:r>
                        <a:rPr sz="700" spc="5" dirty="0">
                          <a:latin typeface="Calibri"/>
                          <a:cs typeface="Calibri"/>
                        </a:rPr>
                        <a:t> </a:t>
                      </a:r>
                      <a:r>
                        <a:rPr sz="700" spc="-10" dirty="0">
                          <a:latin typeface="Calibri"/>
                          <a:cs typeface="Calibri"/>
                        </a:rPr>
                        <a:t>pozisyonunda</a:t>
                      </a:r>
                      <a:r>
                        <a:rPr sz="700" dirty="0">
                          <a:latin typeface="Calibri"/>
                          <a:cs typeface="Calibri"/>
                        </a:rPr>
                        <a:t> yer alan klima</a:t>
                      </a:r>
                      <a:r>
                        <a:rPr sz="700" spc="-5" dirty="0">
                          <a:latin typeface="Calibri"/>
                          <a:cs typeface="Calibri"/>
                        </a:rPr>
                        <a:t> </a:t>
                      </a:r>
                      <a:r>
                        <a:rPr sz="700" spc="-10" dirty="0">
                          <a:latin typeface="Calibri"/>
                          <a:cs typeface="Calibri"/>
                        </a:rPr>
                        <a:t>cihazları</a:t>
                      </a:r>
                      <a:r>
                        <a:rPr sz="70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r h="227448">
                <a:tc>
                  <a:txBody>
                    <a:bodyPr/>
                    <a:lstStyle/>
                    <a:p>
                      <a:pPr marL="68580">
                        <a:lnSpc>
                          <a:spcPts val="940"/>
                        </a:lnSpc>
                      </a:pPr>
                      <a:r>
                        <a:rPr sz="700" spc="-25" dirty="0">
                          <a:latin typeface="Calibri"/>
                          <a:cs typeface="Calibri"/>
                        </a:rPr>
                        <a:t>87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8418.69.00.99.12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Buz</a:t>
                      </a:r>
                      <a:r>
                        <a:rPr sz="700" spc="-40" dirty="0">
                          <a:latin typeface="Calibri"/>
                          <a:cs typeface="Calibri"/>
                        </a:rPr>
                        <a:t> </a:t>
                      </a:r>
                      <a:r>
                        <a:rPr sz="700" dirty="0">
                          <a:latin typeface="Calibri"/>
                          <a:cs typeface="Calibri"/>
                        </a:rPr>
                        <a:t>yapma</a:t>
                      </a:r>
                      <a:r>
                        <a:rPr sz="700" spc="-30"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5" dirty="0">
                          <a:latin typeface="Calibri"/>
                          <a:cs typeface="Calibri"/>
                        </a:rPr>
                        <a:t> </a:t>
                      </a:r>
                      <a:r>
                        <a:rPr sz="700" spc="-25" dirty="0">
                          <a:latin typeface="Calibri"/>
                          <a:cs typeface="Calibri"/>
                        </a:rPr>
                        <a:t>EMC</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4"/>
                  </a:ext>
                </a:extLst>
              </a:tr>
            </a:tbl>
          </a:graphicData>
        </a:graphic>
      </p:graphicFrame>
    </p:spTree>
    <p:extLst>
      <p:ext uri="{BB962C8B-B14F-4D97-AF65-F5344CB8AC3E}">
        <p14:creationId xmlns:p14="http://schemas.microsoft.com/office/powerpoint/2010/main" val="29301035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2707662849"/>
              </p:ext>
            </p:extLst>
          </p:nvPr>
        </p:nvGraphicFramePr>
        <p:xfrm>
          <a:off x="744278" y="688448"/>
          <a:ext cx="9739425" cy="5566432"/>
        </p:xfrm>
        <a:graphic>
          <a:graphicData uri="http://schemas.openxmlformats.org/drawingml/2006/table">
            <a:tbl>
              <a:tblPr firstRow="1" bandRow="1">
                <a:tableStyleId>{2D5ABB26-0587-4C30-8999-92F81FD0307C}</a:tableStyleId>
              </a:tblPr>
              <a:tblGrid>
                <a:gridCol w="301861">
                  <a:extLst>
                    <a:ext uri="{9D8B030D-6E8A-4147-A177-3AD203B41FA5}">
                      <a16:colId xmlns:a16="http://schemas.microsoft.com/office/drawing/2014/main" val="20000"/>
                    </a:ext>
                  </a:extLst>
                </a:gridCol>
                <a:gridCol w="885283">
                  <a:extLst>
                    <a:ext uri="{9D8B030D-6E8A-4147-A177-3AD203B41FA5}">
                      <a16:colId xmlns:a16="http://schemas.microsoft.com/office/drawing/2014/main" val="20001"/>
                    </a:ext>
                  </a:extLst>
                </a:gridCol>
                <a:gridCol w="3729715">
                  <a:extLst>
                    <a:ext uri="{9D8B030D-6E8A-4147-A177-3AD203B41FA5}">
                      <a16:colId xmlns:a16="http://schemas.microsoft.com/office/drawing/2014/main" val="20002"/>
                    </a:ext>
                  </a:extLst>
                </a:gridCol>
                <a:gridCol w="3469105">
                  <a:extLst>
                    <a:ext uri="{9D8B030D-6E8A-4147-A177-3AD203B41FA5}">
                      <a16:colId xmlns:a16="http://schemas.microsoft.com/office/drawing/2014/main" val="20003"/>
                    </a:ext>
                  </a:extLst>
                </a:gridCol>
                <a:gridCol w="1353461">
                  <a:extLst>
                    <a:ext uri="{9D8B030D-6E8A-4147-A177-3AD203B41FA5}">
                      <a16:colId xmlns:a16="http://schemas.microsoft.com/office/drawing/2014/main" val="20004"/>
                    </a:ext>
                  </a:extLst>
                </a:gridCol>
              </a:tblGrid>
              <a:tr h="229175">
                <a:tc>
                  <a:txBody>
                    <a:bodyPr/>
                    <a:lstStyle/>
                    <a:p>
                      <a:pPr marR="43815" algn="ctr">
                        <a:lnSpc>
                          <a:spcPts val="950"/>
                        </a:lnSpc>
                      </a:pPr>
                      <a:r>
                        <a:rPr sz="700" spc="-25" dirty="0">
                          <a:latin typeface="Calibri"/>
                          <a:cs typeface="Calibri"/>
                        </a:rPr>
                        <a:t>98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8421.39.25.90.00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Diğerleri</a:t>
                      </a:r>
                      <a:r>
                        <a:rPr sz="700" spc="-5" dirty="0">
                          <a:latin typeface="Calibri"/>
                          <a:cs typeface="Calibri"/>
                        </a:rPr>
                        <a:t> </a:t>
                      </a:r>
                      <a:r>
                        <a:rPr sz="700" dirty="0">
                          <a:latin typeface="Calibri"/>
                          <a:cs typeface="Calibri"/>
                        </a:rPr>
                        <a:t>(motorlu </a:t>
                      </a:r>
                      <a:r>
                        <a:rPr sz="700" spc="-10" dirty="0">
                          <a:latin typeface="Calibri"/>
                          <a:cs typeface="Calibri"/>
                        </a:rPr>
                        <a:t>kara</a:t>
                      </a:r>
                      <a:r>
                        <a:rPr sz="700" spc="-5" dirty="0">
                          <a:latin typeface="Calibri"/>
                          <a:cs typeface="Calibri"/>
                        </a:rPr>
                        <a:t> </a:t>
                      </a:r>
                      <a:r>
                        <a:rPr sz="700" spc="-10" dirty="0">
                          <a:latin typeface="Calibri"/>
                          <a:cs typeface="Calibri"/>
                        </a:rPr>
                        <a:t>taşıtlarında</a:t>
                      </a:r>
                      <a:r>
                        <a:rPr sz="700" dirty="0">
                          <a:latin typeface="Calibri"/>
                          <a:cs typeface="Calibri"/>
                        </a:rPr>
                        <a:t> </a:t>
                      </a:r>
                      <a:r>
                        <a:rPr sz="700" spc="-10" dirty="0">
                          <a:latin typeface="Calibri"/>
                          <a:cs typeface="Calibri"/>
                        </a:rPr>
                        <a:t>kullanılanlar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617278">
                <a:tc>
                  <a:txBody>
                    <a:bodyPr/>
                    <a:lstStyle/>
                    <a:p>
                      <a:pPr algn="ctr">
                        <a:lnSpc>
                          <a:spcPts val="940"/>
                        </a:lnSpc>
                      </a:pPr>
                      <a:r>
                        <a:rPr sz="700" spc="-25" dirty="0">
                          <a:latin typeface="Calibri"/>
                          <a:cs typeface="Calibri"/>
                        </a:rPr>
                        <a:t>102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8422.30.00.00.00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Şişeleri,</a:t>
                      </a:r>
                      <a:r>
                        <a:rPr sz="700" spc="-10" dirty="0">
                          <a:latin typeface="Calibri"/>
                          <a:cs typeface="Calibri"/>
                        </a:rPr>
                        <a:t> </a:t>
                      </a:r>
                      <a:r>
                        <a:rPr sz="700" dirty="0">
                          <a:latin typeface="Calibri"/>
                          <a:cs typeface="Calibri"/>
                        </a:rPr>
                        <a:t>kutuları,</a:t>
                      </a:r>
                      <a:r>
                        <a:rPr sz="700" spc="-10" dirty="0">
                          <a:latin typeface="Calibri"/>
                          <a:cs typeface="Calibri"/>
                        </a:rPr>
                        <a:t> çuvalları</a:t>
                      </a:r>
                      <a:r>
                        <a:rPr sz="700" spc="-15" dirty="0">
                          <a:latin typeface="Calibri"/>
                          <a:cs typeface="Calibri"/>
                        </a:rPr>
                        <a:t> </a:t>
                      </a:r>
                      <a:r>
                        <a:rPr sz="700" dirty="0">
                          <a:latin typeface="Calibri"/>
                          <a:cs typeface="Calibri"/>
                        </a:rPr>
                        <a:t>veya</a:t>
                      </a:r>
                      <a:r>
                        <a:rPr sz="700" spc="-15" dirty="0">
                          <a:latin typeface="Calibri"/>
                          <a:cs typeface="Calibri"/>
                        </a:rPr>
                        <a:t> </a:t>
                      </a:r>
                      <a:r>
                        <a:rPr sz="700" dirty="0">
                          <a:latin typeface="Calibri"/>
                          <a:cs typeface="Calibri"/>
                        </a:rPr>
                        <a:t>diğer</a:t>
                      </a:r>
                      <a:r>
                        <a:rPr sz="700" spc="-5" dirty="0">
                          <a:latin typeface="Calibri"/>
                          <a:cs typeface="Calibri"/>
                        </a:rPr>
                        <a:t> </a:t>
                      </a:r>
                      <a:r>
                        <a:rPr sz="700" spc="-10" dirty="0">
                          <a:latin typeface="Calibri"/>
                          <a:cs typeface="Calibri"/>
                        </a:rPr>
                        <a:t>kapları</a:t>
                      </a:r>
                      <a:r>
                        <a:rPr sz="700" spc="-15" dirty="0">
                          <a:latin typeface="Calibri"/>
                          <a:cs typeface="Calibri"/>
                        </a:rPr>
                        <a:t> </a:t>
                      </a:r>
                      <a:r>
                        <a:rPr sz="700" spc="-10" dirty="0">
                          <a:latin typeface="Calibri"/>
                          <a:cs typeface="Calibri"/>
                        </a:rPr>
                        <a:t>doldurmaya, kapamaya, mühürlemeye</a:t>
                      </a:r>
                      <a:endParaRPr sz="700">
                        <a:latin typeface="Calibri"/>
                        <a:cs typeface="Calibri"/>
                      </a:endParaRPr>
                    </a:p>
                    <a:p>
                      <a:pPr marL="67945" marR="107950">
                        <a:lnSpc>
                          <a:spcPct val="117500"/>
                        </a:lnSpc>
                      </a:pPr>
                      <a:r>
                        <a:rPr sz="700" dirty="0">
                          <a:latin typeface="Calibri"/>
                          <a:cs typeface="Calibri"/>
                        </a:rPr>
                        <a:t>veya</a:t>
                      </a:r>
                      <a:r>
                        <a:rPr sz="700" spc="-20" dirty="0">
                          <a:latin typeface="Calibri"/>
                          <a:cs typeface="Calibri"/>
                        </a:rPr>
                        <a:t> </a:t>
                      </a:r>
                      <a:r>
                        <a:rPr sz="700" spc="-10" dirty="0">
                          <a:latin typeface="Calibri"/>
                          <a:cs typeface="Calibri"/>
                        </a:rPr>
                        <a:t>etiketlemeye</a:t>
                      </a:r>
                      <a:r>
                        <a:rPr sz="700" spc="-30" dirty="0">
                          <a:latin typeface="Calibri"/>
                          <a:cs typeface="Calibri"/>
                        </a:rPr>
                        <a:t> </a:t>
                      </a:r>
                      <a:r>
                        <a:rPr sz="700" spc="-10" dirty="0">
                          <a:latin typeface="Calibri"/>
                          <a:cs typeface="Calibri"/>
                        </a:rPr>
                        <a:t>mahsus</a:t>
                      </a:r>
                      <a:r>
                        <a:rPr sz="700" spc="-35" dirty="0">
                          <a:latin typeface="Calibri"/>
                          <a:cs typeface="Calibri"/>
                        </a:rPr>
                        <a:t> </a:t>
                      </a:r>
                      <a:r>
                        <a:rPr sz="700" dirty="0">
                          <a:latin typeface="Calibri"/>
                          <a:cs typeface="Calibri"/>
                        </a:rPr>
                        <a:t>makineler;</a:t>
                      </a:r>
                      <a:r>
                        <a:rPr sz="700" spc="-5" dirty="0">
                          <a:latin typeface="Calibri"/>
                          <a:cs typeface="Calibri"/>
                        </a:rPr>
                        <a:t> </a:t>
                      </a:r>
                      <a:r>
                        <a:rPr sz="700" dirty="0">
                          <a:latin typeface="Calibri"/>
                          <a:cs typeface="Calibri"/>
                        </a:rPr>
                        <a:t>şişeleri,</a:t>
                      </a:r>
                      <a:r>
                        <a:rPr sz="700" spc="-10" dirty="0">
                          <a:latin typeface="Calibri"/>
                          <a:cs typeface="Calibri"/>
                        </a:rPr>
                        <a:t> kavanozları,</a:t>
                      </a:r>
                      <a:r>
                        <a:rPr sz="700" spc="-15" dirty="0">
                          <a:latin typeface="Calibri"/>
                          <a:cs typeface="Calibri"/>
                        </a:rPr>
                        <a:t> </a:t>
                      </a:r>
                      <a:r>
                        <a:rPr sz="700" dirty="0">
                          <a:latin typeface="Calibri"/>
                          <a:cs typeface="Calibri"/>
                        </a:rPr>
                        <a:t>tüpleri</a:t>
                      </a:r>
                      <a:r>
                        <a:rPr sz="700" spc="-20" dirty="0">
                          <a:latin typeface="Calibri"/>
                          <a:cs typeface="Calibri"/>
                        </a:rPr>
                        <a:t> </a:t>
                      </a:r>
                      <a:r>
                        <a:rPr sz="700" dirty="0">
                          <a:latin typeface="Calibri"/>
                          <a:cs typeface="Calibri"/>
                        </a:rPr>
                        <a:t>ve</a:t>
                      </a:r>
                      <a:r>
                        <a:rPr sz="700" spc="-15" dirty="0">
                          <a:latin typeface="Calibri"/>
                          <a:cs typeface="Calibri"/>
                        </a:rPr>
                        <a:t> </a:t>
                      </a:r>
                      <a:r>
                        <a:rPr sz="700" dirty="0">
                          <a:latin typeface="Calibri"/>
                          <a:cs typeface="Calibri"/>
                        </a:rPr>
                        <a:t>benzeri</a:t>
                      </a:r>
                      <a:r>
                        <a:rPr sz="700" spc="-20" dirty="0">
                          <a:latin typeface="Calibri"/>
                          <a:cs typeface="Calibri"/>
                        </a:rPr>
                        <a:t> </a:t>
                      </a:r>
                      <a:r>
                        <a:rPr sz="700" spc="-10" dirty="0">
                          <a:latin typeface="Calibri"/>
                          <a:cs typeface="Calibri"/>
                        </a:rPr>
                        <a:t>kapları</a:t>
                      </a:r>
                      <a:r>
                        <a:rPr sz="700" spc="500" dirty="0">
                          <a:latin typeface="Calibri"/>
                          <a:cs typeface="Calibri"/>
                        </a:rPr>
                        <a:t> </a:t>
                      </a:r>
                      <a:r>
                        <a:rPr sz="700" spc="-10" dirty="0">
                          <a:latin typeface="Calibri"/>
                          <a:cs typeface="Calibri"/>
                        </a:rPr>
                        <a:t>kapsüllemeye</a:t>
                      </a:r>
                      <a:r>
                        <a:rPr sz="700" spc="20" dirty="0">
                          <a:latin typeface="Calibri"/>
                          <a:cs typeface="Calibri"/>
                        </a:rPr>
                        <a:t> </a:t>
                      </a:r>
                      <a:r>
                        <a:rPr sz="700" spc="-10" dirty="0">
                          <a:latin typeface="Calibri"/>
                          <a:cs typeface="Calibri"/>
                        </a:rPr>
                        <a:t>mahsus</a:t>
                      </a:r>
                      <a:r>
                        <a:rPr sz="700" dirty="0">
                          <a:latin typeface="Calibri"/>
                          <a:cs typeface="Calibri"/>
                        </a:rPr>
                        <a:t> </a:t>
                      </a:r>
                      <a:r>
                        <a:rPr sz="700" spc="-10" dirty="0">
                          <a:latin typeface="Calibri"/>
                          <a:cs typeface="Calibri"/>
                        </a:rPr>
                        <a:t>makineler;</a:t>
                      </a:r>
                      <a:r>
                        <a:rPr sz="700" spc="30" dirty="0">
                          <a:latin typeface="Calibri"/>
                          <a:cs typeface="Calibri"/>
                        </a:rPr>
                        <a:t> </a:t>
                      </a:r>
                      <a:r>
                        <a:rPr sz="700" spc="-10" dirty="0">
                          <a:latin typeface="Calibri"/>
                          <a:cs typeface="Calibri"/>
                        </a:rPr>
                        <a:t>içecekleri</a:t>
                      </a:r>
                      <a:r>
                        <a:rPr sz="700" spc="20" dirty="0">
                          <a:latin typeface="Calibri"/>
                          <a:cs typeface="Calibri"/>
                        </a:rPr>
                        <a:t> </a:t>
                      </a:r>
                      <a:r>
                        <a:rPr sz="700" spc="-10" dirty="0">
                          <a:latin typeface="Calibri"/>
                          <a:cs typeface="Calibri"/>
                        </a:rPr>
                        <a:t>gazlandırmaya</a:t>
                      </a:r>
                      <a:r>
                        <a:rPr sz="700" spc="20" dirty="0">
                          <a:latin typeface="Calibri"/>
                          <a:cs typeface="Calibri"/>
                        </a:rPr>
                        <a:t> </a:t>
                      </a:r>
                      <a:r>
                        <a:rPr sz="700" dirty="0">
                          <a:latin typeface="Calibri"/>
                          <a:cs typeface="Calibri"/>
                        </a:rPr>
                        <a:t>mahsus</a:t>
                      </a:r>
                      <a:r>
                        <a:rPr sz="700" spc="20" dirty="0">
                          <a:latin typeface="Calibri"/>
                          <a:cs typeface="Calibri"/>
                        </a:rPr>
                        <a:t> </a:t>
                      </a:r>
                      <a:r>
                        <a:rPr sz="700" spc="-10" dirty="0">
                          <a:latin typeface="Calibri"/>
                          <a:cs typeface="Calibri"/>
                        </a:rPr>
                        <a:t>makineler</a:t>
                      </a:r>
                      <a:endParaRPr sz="700">
                        <a:latin typeface="Calibri"/>
                        <a:cs typeface="Calibri"/>
                      </a:endParaRPr>
                    </a:p>
                    <a:p>
                      <a:pPr marL="67945">
                        <a:lnSpc>
                          <a:spcPct val="100000"/>
                        </a:lnSpc>
                        <a:spcBef>
                          <a:spcPts val="180"/>
                        </a:spcBef>
                      </a:pPr>
                      <a:r>
                        <a:rPr sz="700" dirty="0">
                          <a:latin typeface="Calibri"/>
                          <a:cs typeface="Calibri"/>
                        </a:rPr>
                        <a:t>(sadece</a:t>
                      </a:r>
                      <a:r>
                        <a:rPr sz="700" spc="5" dirty="0">
                          <a:latin typeface="Calibri"/>
                          <a:cs typeface="Calibri"/>
                        </a:rPr>
                        <a:t> </a:t>
                      </a:r>
                      <a:r>
                        <a:rPr sz="700" spc="-10" dirty="0">
                          <a:latin typeface="Calibri"/>
                          <a:cs typeface="Calibri"/>
                        </a:rPr>
                        <a:t>ambalajlama,</a:t>
                      </a:r>
                      <a:r>
                        <a:rPr sz="700" spc="15" dirty="0">
                          <a:latin typeface="Calibri"/>
                          <a:cs typeface="Calibri"/>
                        </a:rPr>
                        <a:t> </a:t>
                      </a:r>
                      <a:r>
                        <a:rPr sz="700" spc="-10" dirty="0">
                          <a:latin typeface="Calibri"/>
                          <a:cs typeface="Calibri"/>
                        </a:rPr>
                        <a:t>paketleme</a:t>
                      </a:r>
                      <a:r>
                        <a:rPr sz="700" spc="10" dirty="0">
                          <a:latin typeface="Calibri"/>
                          <a:cs typeface="Calibri"/>
                        </a:rPr>
                        <a:t> </a:t>
                      </a:r>
                      <a:r>
                        <a:rPr sz="700" spc="-10" dirty="0">
                          <a:latin typeface="Calibri"/>
                          <a:cs typeface="Calibri"/>
                        </a:rPr>
                        <a:t>veya</a:t>
                      </a:r>
                      <a:r>
                        <a:rPr sz="700" spc="10" dirty="0">
                          <a:latin typeface="Calibri"/>
                          <a:cs typeface="Calibri"/>
                        </a:rPr>
                        <a:t> </a:t>
                      </a:r>
                      <a:r>
                        <a:rPr sz="700" spc="-10" dirty="0">
                          <a:latin typeface="Calibri"/>
                          <a:cs typeface="Calibri"/>
                        </a:rPr>
                        <a:t>streç</a:t>
                      </a:r>
                      <a:r>
                        <a:rPr sz="700" spc="10"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359311">
                <a:tc>
                  <a:txBody>
                    <a:bodyPr/>
                    <a:lstStyle/>
                    <a:p>
                      <a:pPr algn="ctr">
                        <a:lnSpc>
                          <a:spcPts val="950"/>
                        </a:lnSpc>
                      </a:pPr>
                      <a:r>
                        <a:rPr sz="700" spc="-25" dirty="0">
                          <a:latin typeface="Calibri"/>
                          <a:cs typeface="Calibri"/>
                        </a:rPr>
                        <a:t>103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8422.40.00.00.11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Sigara,</a:t>
                      </a:r>
                      <a:r>
                        <a:rPr sz="700" spc="10" dirty="0">
                          <a:latin typeface="Calibri"/>
                          <a:cs typeface="Calibri"/>
                        </a:rPr>
                        <a:t> </a:t>
                      </a:r>
                      <a:r>
                        <a:rPr sz="700" spc="-10" dirty="0">
                          <a:latin typeface="Calibri"/>
                          <a:cs typeface="Calibri"/>
                        </a:rPr>
                        <a:t>puro,</a:t>
                      </a:r>
                      <a:r>
                        <a:rPr sz="700" spc="10" dirty="0">
                          <a:latin typeface="Calibri"/>
                          <a:cs typeface="Calibri"/>
                        </a:rPr>
                        <a:t> </a:t>
                      </a:r>
                      <a:r>
                        <a:rPr sz="700" spc="-10" dirty="0">
                          <a:latin typeface="Calibri"/>
                          <a:cs typeface="Calibri"/>
                        </a:rPr>
                        <a:t>sigarillo</a:t>
                      </a:r>
                      <a:r>
                        <a:rPr sz="700" spc="10" dirty="0">
                          <a:latin typeface="Calibri"/>
                          <a:cs typeface="Calibri"/>
                        </a:rPr>
                        <a:t> </a:t>
                      </a:r>
                      <a:r>
                        <a:rPr sz="700" dirty="0">
                          <a:latin typeface="Calibri"/>
                          <a:cs typeface="Calibri"/>
                        </a:rPr>
                        <a:t>veya</a:t>
                      </a:r>
                      <a:r>
                        <a:rPr sz="700" spc="5" dirty="0">
                          <a:latin typeface="Calibri"/>
                          <a:cs typeface="Calibri"/>
                        </a:rPr>
                        <a:t> </a:t>
                      </a:r>
                      <a:r>
                        <a:rPr sz="700" spc="-10" dirty="0">
                          <a:latin typeface="Calibri"/>
                          <a:cs typeface="Calibri"/>
                        </a:rPr>
                        <a:t>makaron</a:t>
                      </a:r>
                      <a:r>
                        <a:rPr sz="700" spc="10" dirty="0">
                          <a:latin typeface="Calibri"/>
                          <a:cs typeface="Calibri"/>
                        </a:rPr>
                        <a:t> </a:t>
                      </a:r>
                      <a:r>
                        <a:rPr sz="700" spc="-10" dirty="0">
                          <a:latin typeface="Calibri"/>
                          <a:cs typeface="Calibri"/>
                        </a:rPr>
                        <a:t>paketleme</a:t>
                      </a:r>
                      <a:r>
                        <a:rPr sz="700" spc="5" dirty="0">
                          <a:latin typeface="Calibri"/>
                          <a:cs typeface="Calibri"/>
                        </a:rPr>
                        <a:t> </a:t>
                      </a:r>
                      <a:r>
                        <a:rPr sz="700" dirty="0">
                          <a:latin typeface="Calibri"/>
                          <a:cs typeface="Calibri"/>
                        </a:rPr>
                        <a:t>veya</a:t>
                      </a:r>
                      <a:r>
                        <a:rPr sz="700" spc="5" dirty="0">
                          <a:latin typeface="Calibri"/>
                          <a:cs typeface="Calibri"/>
                        </a:rPr>
                        <a:t> </a:t>
                      </a:r>
                      <a:r>
                        <a:rPr sz="700" spc="-10" dirty="0">
                          <a:latin typeface="Calibri"/>
                          <a:cs typeface="Calibri"/>
                        </a:rPr>
                        <a:t>ambalajlama</a:t>
                      </a:r>
                      <a:r>
                        <a:rPr sz="700" spc="10" dirty="0">
                          <a:latin typeface="Calibri"/>
                          <a:cs typeface="Calibri"/>
                        </a:rPr>
                        <a:t> </a:t>
                      </a:r>
                      <a:r>
                        <a:rPr sz="700" spc="-10" dirty="0">
                          <a:latin typeface="Calibri"/>
                          <a:cs typeface="Calibri"/>
                        </a:rPr>
                        <a:t>makineleri</a:t>
                      </a:r>
                      <a:r>
                        <a:rPr sz="700" spc="5" dirty="0">
                          <a:latin typeface="Calibri"/>
                          <a:cs typeface="Calibri"/>
                        </a:rPr>
                        <a:t> </a:t>
                      </a:r>
                      <a:r>
                        <a:rPr sz="700" spc="-10" dirty="0">
                          <a:latin typeface="Calibri"/>
                          <a:cs typeface="Calibri"/>
                        </a:rPr>
                        <a:t>(sadece</a:t>
                      </a:r>
                      <a:endParaRPr sz="700">
                        <a:latin typeface="Calibri"/>
                        <a:cs typeface="Calibri"/>
                      </a:endParaRPr>
                    </a:p>
                    <a:p>
                      <a:pPr marL="67945">
                        <a:lnSpc>
                          <a:spcPct val="100000"/>
                        </a:lnSpc>
                        <a:spcBef>
                          <a:spcPts val="165"/>
                        </a:spcBef>
                      </a:pPr>
                      <a:r>
                        <a:rPr sz="700" spc="-10" dirty="0">
                          <a:latin typeface="Calibri"/>
                          <a:cs typeface="Calibri"/>
                        </a:rPr>
                        <a:t>ambalajlama,</a:t>
                      </a:r>
                      <a:r>
                        <a:rPr sz="700" spc="15" dirty="0">
                          <a:latin typeface="Calibri"/>
                          <a:cs typeface="Calibri"/>
                        </a:rPr>
                        <a:t> </a:t>
                      </a:r>
                      <a:r>
                        <a:rPr sz="700" spc="-10" dirty="0">
                          <a:latin typeface="Calibri"/>
                          <a:cs typeface="Calibri"/>
                        </a:rPr>
                        <a:t>paketleme</a:t>
                      </a:r>
                      <a:r>
                        <a:rPr sz="700" spc="10"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streç</a:t>
                      </a:r>
                      <a:r>
                        <a:rPr sz="700" spc="10"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7448">
                <a:tc>
                  <a:txBody>
                    <a:bodyPr/>
                    <a:lstStyle/>
                    <a:p>
                      <a:pPr algn="ctr">
                        <a:lnSpc>
                          <a:spcPts val="940"/>
                        </a:lnSpc>
                      </a:pPr>
                      <a:r>
                        <a:rPr sz="700" spc="-25" dirty="0">
                          <a:latin typeface="Calibri"/>
                          <a:cs typeface="Calibri"/>
                        </a:rPr>
                        <a:t>104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8422.40.00.00.19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10" dirty="0">
                          <a:latin typeface="Calibri"/>
                          <a:cs typeface="Calibri"/>
                        </a:rPr>
                        <a:t> </a:t>
                      </a:r>
                      <a:r>
                        <a:rPr sz="700" dirty="0">
                          <a:latin typeface="Calibri"/>
                          <a:cs typeface="Calibri"/>
                        </a:rPr>
                        <a:t>(sadece</a:t>
                      </a:r>
                      <a:r>
                        <a:rPr sz="700" spc="5" dirty="0">
                          <a:latin typeface="Calibri"/>
                          <a:cs typeface="Calibri"/>
                        </a:rPr>
                        <a:t> </a:t>
                      </a:r>
                      <a:r>
                        <a:rPr sz="700" spc="-10" dirty="0">
                          <a:latin typeface="Calibri"/>
                          <a:cs typeface="Calibri"/>
                        </a:rPr>
                        <a:t>ambalajlama,</a:t>
                      </a:r>
                      <a:r>
                        <a:rPr sz="700" dirty="0">
                          <a:latin typeface="Calibri"/>
                          <a:cs typeface="Calibri"/>
                        </a:rPr>
                        <a:t> </a:t>
                      </a:r>
                      <a:r>
                        <a:rPr sz="700" spc="-10" dirty="0">
                          <a:latin typeface="Calibri"/>
                          <a:cs typeface="Calibri"/>
                        </a:rPr>
                        <a:t>paketleme</a:t>
                      </a:r>
                      <a:r>
                        <a:rPr sz="700" spc="-5" dirty="0">
                          <a:latin typeface="Calibri"/>
                          <a:cs typeface="Calibri"/>
                        </a:rPr>
                        <a:t> </a:t>
                      </a:r>
                      <a:r>
                        <a:rPr sz="700" dirty="0">
                          <a:latin typeface="Calibri"/>
                          <a:cs typeface="Calibri"/>
                        </a:rPr>
                        <a:t>veya</a:t>
                      </a:r>
                      <a:r>
                        <a:rPr sz="700" spc="-5" dirty="0">
                          <a:latin typeface="Calibri"/>
                          <a:cs typeface="Calibri"/>
                        </a:rPr>
                        <a:t> </a:t>
                      </a:r>
                      <a:r>
                        <a:rPr sz="700" spc="-10" dirty="0">
                          <a:latin typeface="Calibri"/>
                          <a:cs typeface="Calibri"/>
                        </a:rPr>
                        <a:t>streç</a:t>
                      </a:r>
                      <a:r>
                        <a:rPr sz="700" spc="-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4"/>
                        </a:lnSpc>
                      </a:pPr>
                      <a:r>
                        <a:rPr sz="700" spc="-25" dirty="0">
                          <a:latin typeface="Calibri"/>
                          <a:cs typeface="Calibri"/>
                        </a:rPr>
                        <a:t>116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8424.41.00.10.00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Zirai</a:t>
                      </a:r>
                      <a:r>
                        <a:rPr sz="700" spc="-5" dirty="0">
                          <a:latin typeface="Calibri"/>
                          <a:cs typeface="Calibri"/>
                        </a:rPr>
                        <a:t> </a:t>
                      </a:r>
                      <a:r>
                        <a:rPr sz="700" spc="-10" dirty="0">
                          <a:latin typeface="Calibri"/>
                          <a:cs typeface="Calibri"/>
                        </a:rPr>
                        <a:t>mücadelede</a:t>
                      </a:r>
                      <a:r>
                        <a:rPr sz="700" dirty="0">
                          <a:latin typeface="Calibri"/>
                          <a:cs typeface="Calibri"/>
                        </a:rPr>
                        <a:t> </a:t>
                      </a:r>
                      <a:r>
                        <a:rPr sz="700" spc="-10" dirty="0">
                          <a:latin typeface="Calibri"/>
                          <a:cs typeface="Calibri"/>
                        </a:rPr>
                        <a:t>kullanılan</a:t>
                      </a:r>
                      <a:r>
                        <a:rPr sz="700" spc="15" dirty="0">
                          <a:latin typeface="Calibri"/>
                          <a:cs typeface="Calibri"/>
                        </a:rPr>
                        <a:t> </a:t>
                      </a:r>
                      <a:r>
                        <a:rPr sz="700" dirty="0">
                          <a:latin typeface="Calibri"/>
                          <a:cs typeface="Calibri"/>
                        </a:rPr>
                        <a:t>türde</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8024">
                <a:tc>
                  <a:txBody>
                    <a:bodyPr/>
                    <a:lstStyle/>
                    <a:p>
                      <a:pPr algn="ctr">
                        <a:lnSpc>
                          <a:spcPts val="940"/>
                        </a:lnSpc>
                      </a:pPr>
                      <a:r>
                        <a:rPr sz="700" spc="-25" dirty="0">
                          <a:latin typeface="Calibri"/>
                          <a:cs typeface="Calibri"/>
                        </a:rPr>
                        <a:t>117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8424.41.00.90.00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357583">
                <a:tc>
                  <a:txBody>
                    <a:bodyPr/>
                    <a:lstStyle/>
                    <a:p>
                      <a:pPr algn="ctr">
                        <a:lnSpc>
                          <a:spcPts val="940"/>
                        </a:lnSpc>
                      </a:pPr>
                      <a:r>
                        <a:rPr sz="700" spc="-25" dirty="0">
                          <a:latin typeface="Calibri"/>
                          <a:cs typeface="Calibri"/>
                        </a:rPr>
                        <a:t>118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8424.49.10.00.00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Traktörler</a:t>
                      </a:r>
                      <a:r>
                        <a:rPr sz="700" spc="-20" dirty="0">
                          <a:latin typeface="Calibri"/>
                          <a:cs typeface="Calibri"/>
                        </a:rPr>
                        <a:t> </a:t>
                      </a:r>
                      <a:r>
                        <a:rPr sz="700" spc="-10" dirty="0">
                          <a:latin typeface="Calibri"/>
                          <a:cs typeface="Calibri"/>
                        </a:rPr>
                        <a:t>tarafindan</a:t>
                      </a:r>
                      <a:r>
                        <a:rPr sz="700" spc="-20" dirty="0">
                          <a:latin typeface="Calibri"/>
                          <a:cs typeface="Calibri"/>
                        </a:rPr>
                        <a:t> </a:t>
                      </a:r>
                      <a:r>
                        <a:rPr sz="700" dirty="0">
                          <a:latin typeface="Calibri"/>
                          <a:cs typeface="Calibri"/>
                        </a:rPr>
                        <a:t>çekilmek</a:t>
                      </a:r>
                      <a:r>
                        <a:rPr sz="700" spc="-15" dirty="0">
                          <a:latin typeface="Calibri"/>
                          <a:cs typeface="Calibri"/>
                        </a:rPr>
                        <a:t> </a:t>
                      </a:r>
                      <a:r>
                        <a:rPr sz="700" dirty="0">
                          <a:latin typeface="Calibri"/>
                          <a:cs typeface="Calibri"/>
                        </a:rPr>
                        <a:t>veya</a:t>
                      </a:r>
                      <a:r>
                        <a:rPr sz="700" spc="-20" dirty="0">
                          <a:latin typeface="Calibri"/>
                          <a:cs typeface="Calibri"/>
                        </a:rPr>
                        <a:t> </a:t>
                      </a:r>
                      <a:r>
                        <a:rPr sz="700" spc="-10" dirty="0">
                          <a:latin typeface="Calibri"/>
                          <a:cs typeface="Calibri"/>
                        </a:rPr>
                        <a:t>bunlara</a:t>
                      </a:r>
                      <a:r>
                        <a:rPr sz="700" spc="-20" dirty="0">
                          <a:latin typeface="Calibri"/>
                          <a:cs typeface="Calibri"/>
                        </a:rPr>
                        <a:t> </a:t>
                      </a:r>
                      <a:r>
                        <a:rPr sz="700" dirty="0">
                          <a:latin typeface="Calibri"/>
                          <a:cs typeface="Calibri"/>
                        </a:rPr>
                        <a:t>monte</a:t>
                      </a:r>
                      <a:r>
                        <a:rPr sz="700" spc="-15" dirty="0">
                          <a:latin typeface="Calibri"/>
                          <a:cs typeface="Calibri"/>
                        </a:rPr>
                        <a:t> </a:t>
                      </a:r>
                      <a:r>
                        <a:rPr sz="700" dirty="0">
                          <a:latin typeface="Calibri"/>
                          <a:cs typeface="Calibri"/>
                        </a:rPr>
                        <a:t>edilmek</a:t>
                      </a:r>
                      <a:r>
                        <a:rPr sz="700" spc="-20" dirty="0">
                          <a:latin typeface="Calibri"/>
                          <a:cs typeface="Calibri"/>
                        </a:rPr>
                        <a:t> </a:t>
                      </a:r>
                      <a:r>
                        <a:rPr sz="700" spc="-10" dirty="0">
                          <a:latin typeface="Calibri"/>
                          <a:cs typeface="Calibri"/>
                        </a:rPr>
                        <a:t>üzere</a:t>
                      </a:r>
                      <a:r>
                        <a:rPr sz="700" spc="-20" dirty="0">
                          <a:latin typeface="Calibri"/>
                          <a:cs typeface="Calibri"/>
                        </a:rPr>
                        <a:t> </a:t>
                      </a:r>
                      <a:r>
                        <a:rPr sz="700" spc="-10" dirty="0">
                          <a:latin typeface="Calibri"/>
                          <a:cs typeface="Calibri"/>
                        </a:rPr>
                        <a:t>yapılmış</a:t>
                      </a:r>
                      <a:endParaRPr sz="700">
                        <a:latin typeface="Calibri"/>
                        <a:cs typeface="Calibri"/>
                      </a:endParaRPr>
                    </a:p>
                    <a:p>
                      <a:pPr marL="67945">
                        <a:lnSpc>
                          <a:spcPct val="100000"/>
                        </a:lnSpc>
                        <a:spcBef>
                          <a:spcPts val="180"/>
                        </a:spcBef>
                      </a:pPr>
                      <a:r>
                        <a:rPr sz="700" spc="-10" dirty="0">
                          <a:latin typeface="Calibri"/>
                          <a:cs typeface="Calibri"/>
                        </a:rPr>
                        <a:t>pülverizatörler</a:t>
                      </a:r>
                      <a:r>
                        <a:rPr sz="700" dirty="0">
                          <a:latin typeface="Calibri"/>
                          <a:cs typeface="Calibri"/>
                        </a:rPr>
                        <a:t> ve</a:t>
                      </a:r>
                      <a:r>
                        <a:rPr sz="700" spc="5" dirty="0">
                          <a:latin typeface="Calibri"/>
                          <a:cs typeface="Calibri"/>
                        </a:rPr>
                        <a:t> </a:t>
                      </a:r>
                      <a:r>
                        <a:rPr sz="700" dirty="0">
                          <a:latin typeface="Calibri"/>
                          <a:cs typeface="Calibri"/>
                        </a:rPr>
                        <a:t>toz </a:t>
                      </a:r>
                      <a:r>
                        <a:rPr sz="700" spc="-10" dirty="0">
                          <a:latin typeface="Calibri"/>
                          <a:cs typeface="Calibri"/>
                        </a:rPr>
                        <a:t>dağıtıcılar</a:t>
                      </a:r>
                      <a:r>
                        <a:rPr sz="700" spc="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 </a:t>
                      </a:r>
                      <a:r>
                        <a:rPr sz="700" spc="-10" dirty="0">
                          <a:latin typeface="Calibri"/>
                          <a:cs typeface="Calibri"/>
                        </a:rPr>
                        <a:t>olanlar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9175">
                <a:tc>
                  <a:txBody>
                    <a:bodyPr/>
                    <a:lstStyle/>
                    <a:p>
                      <a:pPr algn="ctr">
                        <a:lnSpc>
                          <a:spcPts val="950"/>
                        </a:lnSpc>
                      </a:pPr>
                      <a:r>
                        <a:rPr sz="700" spc="-25" dirty="0">
                          <a:latin typeface="Calibri"/>
                          <a:cs typeface="Calibri"/>
                        </a:rPr>
                        <a:t>119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8424.49.90.00.00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7448">
                <a:tc>
                  <a:txBody>
                    <a:bodyPr/>
                    <a:lstStyle/>
                    <a:p>
                      <a:pPr algn="ctr">
                        <a:lnSpc>
                          <a:spcPts val="940"/>
                        </a:lnSpc>
                      </a:pPr>
                      <a:r>
                        <a:rPr sz="700" spc="-25" dirty="0">
                          <a:latin typeface="Calibri"/>
                          <a:cs typeface="Calibri"/>
                        </a:rPr>
                        <a:t>120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8424.82.90.00.00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8024">
                <a:tc>
                  <a:txBody>
                    <a:bodyPr/>
                    <a:lstStyle/>
                    <a:p>
                      <a:pPr algn="ctr">
                        <a:lnSpc>
                          <a:spcPts val="940"/>
                        </a:lnSpc>
                      </a:pPr>
                      <a:r>
                        <a:rPr sz="700" spc="-25" dirty="0">
                          <a:latin typeface="Calibri"/>
                          <a:cs typeface="Calibri"/>
                        </a:rPr>
                        <a:t>121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8425.11.00.00.00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Elektrik</a:t>
                      </a:r>
                      <a:r>
                        <a:rPr sz="700" spc="-45" dirty="0">
                          <a:latin typeface="Calibri"/>
                          <a:cs typeface="Calibri"/>
                        </a:rPr>
                        <a:t> </a:t>
                      </a:r>
                      <a:r>
                        <a:rPr sz="700" dirty="0">
                          <a:latin typeface="Calibri"/>
                          <a:cs typeface="Calibri"/>
                        </a:rPr>
                        <a:t>motorlu</a:t>
                      </a:r>
                      <a:r>
                        <a:rPr sz="700" spc="-4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7448">
                <a:tc>
                  <a:txBody>
                    <a:bodyPr/>
                    <a:lstStyle/>
                    <a:p>
                      <a:pPr algn="ctr">
                        <a:lnSpc>
                          <a:spcPts val="940"/>
                        </a:lnSpc>
                      </a:pPr>
                      <a:r>
                        <a:rPr sz="700" spc="-25" dirty="0">
                          <a:latin typeface="Calibri"/>
                          <a:cs typeface="Calibri"/>
                        </a:rPr>
                        <a:t>122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8425.19.00.00.00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357583">
                <a:tc>
                  <a:txBody>
                    <a:bodyPr/>
                    <a:lstStyle/>
                    <a:p>
                      <a:pPr algn="ctr">
                        <a:lnSpc>
                          <a:spcPts val="940"/>
                        </a:lnSpc>
                      </a:pPr>
                      <a:r>
                        <a:rPr sz="700" spc="-25" dirty="0">
                          <a:latin typeface="Calibri"/>
                          <a:cs typeface="Calibri"/>
                        </a:rPr>
                        <a:t>123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8425.39.00.00.10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Maden</a:t>
                      </a:r>
                      <a:r>
                        <a:rPr sz="700" spc="20" dirty="0">
                          <a:latin typeface="Calibri"/>
                          <a:cs typeface="Calibri"/>
                        </a:rPr>
                        <a:t> </a:t>
                      </a:r>
                      <a:r>
                        <a:rPr sz="700" spc="-10" dirty="0">
                          <a:latin typeface="Calibri"/>
                          <a:cs typeface="Calibri"/>
                        </a:rPr>
                        <a:t>kuyularına</a:t>
                      </a:r>
                      <a:r>
                        <a:rPr sz="700" spc="20" dirty="0">
                          <a:latin typeface="Calibri"/>
                          <a:cs typeface="Calibri"/>
                        </a:rPr>
                        <a:t> </a:t>
                      </a:r>
                      <a:r>
                        <a:rPr sz="700" spc="-10" dirty="0">
                          <a:latin typeface="Calibri"/>
                          <a:cs typeface="Calibri"/>
                        </a:rPr>
                        <a:t>skiplerin</a:t>
                      </a:r>
                      <a:r>
                        <a:rPr sz="700" spc="20" dirty="0">
                          <a:latin typeface="Calibri"/>
                          <a:cs typeface="Calibri"/>
                        </a:rPr>
                        <a:t> </a:t>
                      </a:r>
                      <a:r>
                        <a:rPr sz="700" spc="-10" dirty="0">
                          <a:latin typeface="Calibri"/>
                          <a:cs typeface="Calibri"/>
                        </a:rPr>
                        <a:t>indirilip</a:t>
                      </a:r>
                      <a:r>
                        <a:rPr sz="700" spc="35" dirty="0">
                          <a:latin typeface="Calibri"/>
                          <a:cs typeface="Calibri"/>
                        </a:rPr>
                        <a:t> </a:t>
                      </a:r>
                      <a:r>
                        <a:rPr sz="700" spc="-10" dirty="0">
                          <a:latin typeface="Calibri"/>
                          <a:cs typeface="Calibri"/>
                        </a:rPr>
                        <a:t>çıkarılmasını</a:t>
                      </a:r>
                      <a:r>
                        <a:rPr sz="700" spc="15" dirty="0">
                          <a:latin typeface="Calibri"/>
                          <a:cs typeface="Calibri"/>
                        </a:rPr>
                        <a:t> </a:t>
                      </a:r>
                      <a:r>
                        <a:rPr sz="700" spc="-10" dirty="0">
                          <a:latin typeface="Calibri"/>
                          <a:cs typeface="Calibri"/>
                        </a:rPr>
                        <a:t>sağlayan</a:t>
                      </a:r>
                      <a:r>
                        <a:rPr sz="700" spc="20" dirty="0">
                          <a:latin typeface="Calibri"/>
                          <a:cs typeface="Calibri"/>
                        </a:rPr>
                        <a:t> </a:t>
                      </a:r>
                      <a:r>
                        <a:rPr sz="700" spc="-10" dirty="0">
                          <a:latin typeface="Calibri"/>
                          <a:cs typeface="Calibri"/>
                        </a:rPr>
                        <a:t>bucurgatlar;</a:t>
                      </a:r>
                      <a:r>
                        <a:rPr sz="700" spc="40" dirty="0">
                          <a:latin typeface="Calibri"/>
                          <a:cs typeface="Calibri"/>
                        </a:rPr>
                        <a:t> </a:t>
                      </a:r>
                      <a:r>
                        <a:rPr sz="700" spc="-10" dirty="0">
                          <a:latin typeface="Calibri"/>
                          <a:cs typeface="Calibri"/>
                        </a:rPr>
                        <a:t>özellikle</a:t>
                      </a:r>
                      <a:r>
                        <a:rPr sz="700" spc="20" dirty="0">
                          <a:latin typeface="Calibri"/>
                          <a:cs typeface="Calibri"/>
                        </a:rPr>
                        <a:t> </a:t>
                      </a:r>
                      <a:r>
                        <a:rPr sz="700" spc="-25" dirty="0">
                          <a:latin typeface="Calibri"/>
                          <a:cs typeface="Calibri"/>
                        </a:rPr>
                        <a:t>yer</a:t>
                      </a:r>
                      <a:endParaRPr sz="700">
                        <a:latin typeface="Calibri"/>
                        <a:cs typeface="Calibri"/>
                      </a:endParaRPr>
                    </a:p>
                    <a:p>
                      <a:pPr marL="67945">
                        <a:lnSpc>
                          <a:spcPct val="100000"/>
                        </a:lnSpc>
                        <a:spcBef>
                          <a:spcPts val="165"/>
                        </a:spcBef>
                      </a:pPr>
                      <a:r>
                        <a:rPr sz="700" spc="-10" dirty="0">
                          <a:latin typeface="Calibri"/>
                          <a:cs typeface="Calibri"/>
                        </a:rPr>
                        <a:t>altında</a:t>
                      </a:r>
                      <a:r>
                        <a:rPr sz="700" spc="-15" dirty="0">
                          <a:latin typeface="Calibri"/>
                          <a:cs typeface="Calibri"/>
                        </a:rPr>
                        <a:t> </a:t>
                      </a:r>
                      <a:r>
                        <a:rPr sz="700" spc="-10" dirty="0">
                          <a:latin typeface="Calibri"/>
                          <a:cs typeface="Calibri"/>
                        </a:rPr>
                        <a:t>kullanılmak</a:t>
                      </a:r>
                      <a:r>
                        <a:rPr sz="700" spc="-15" dirty="0">
                          <a:latin typeface="Calibri"/>
                          <a:cs typeface="Calibri"/>
                        </a:rPr>
                        <a:t> </a:t>
                      </a:r>
                      <a:r>
                        <a:rPr sz="700" dirty="0">
                          <a:latin typeface="Calibri"/>
                          <a:cs typeface="Calibri"/>
                        </a:rPr>
                        <a:t>üzere imal</a:t>
                      </a:r>
                      <a:r>
                        <a:rPr sz="700" spc="-15" dirty="0">
                          <a:latin typeface="Calibri"/>
                          <a:cs typeface="Calibri"/>
                        </a:rPr>
                        <a:t> </a:t>
                      </a:r>
                      <a:r>
                        <a:rPr sz="700" dirty="0">
                          <a:latin typeface="Calibri"/>
                          <a:cs typeface="Calibri"/>
                        </a:rPr>
                        <a:t>edilmiş </a:t>
                      </a:r>
                      <a:r>
                        <a:rPr sz="700" spc="-10" dirty="0">
                          <a:latin typeface="Calibri"/>
                          <a:cs typeface="Calibri"/>
                        </a:rPr>
                        <a:t>bucurgatlar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7448">
                <a:tc>
                  <a:txBody>
                    <a:bodyPr/>
                    <a:lstStyle/>
                    <a:p>
                      <a:pPr algn="ctr">
                        <a:lnSpc>
                          <a:spcPts val="940"/>
                        </a:lnSpc>
                      </a:pPr>
                      <a:r>
                        <a:rPr sz="700" spc="-25" dirty="0">
                          <a:latin typeface="Calibri"/>
                          <a:cs typeface="Calibri"/>
                        </a:rPr>
                        <a:t>124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8425.41.00.00.00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Servis</a:t>
                      </a:r>
                      <a:r>
                        <a:rPr sz="700" spc="-5" dirty="0">
                          <a:latin typeface="Calibri"/>
                          <a:cs typeface="Calibri"/>
                        </a:rPr>
                        <a:t> </a:t>
                      </a:r>
                      <a:r>
                        <a:rPr sz="700" spc="-10" dirty="0">
                          <a:latin typeface="Calibri"/>
                          <a:cs typeface="Calibri"/>
                        </a:rPr>
                        <a:t>istasyonları</a:t>
                      </a:r>
                      <a:r>
                        <a:rPr sz="700" dirty="0">
                          <a:latin typeface="Calibri"/>
                          <a:cs typeface="Calibri"/>
                        </a:rPr>
                        <a:t> veya </a:t>
                      </a:r>
                      <a:r>
                        <a:rPr sz="700" spc="-10" dirty="0">
                          <a:latin typeface="Calibri"/>
                          <a:cs typeface="Calibri"/>
                        </a:rPr>
                        <a:t>garajlarda</a:t>
                      </a:r>
                      <a:r>
                        <a:rPr sz="700" dirty="0">
                          <a:latin typeface="Calibri"/>
                          <a:cs typeface="Calibri"/>
                        </a:rPr>
                        <a:t> </a:t>
                      </a:r>
                      <a:r>
                        <a:rPr sz="700" spc="-10" dirty="0">
                          <a:latin typeface="Calibri"/>
                          <a:cs typeface="Calibri"/>
                        </a:rPr>
                        <a:t>kullanılan</a:t>
                      </a:r>
                      <a:r>
                        <a:rPr sz="700" spc="-5" dirty="0">
                          <a:latin typeface="Calibri"/>
                          <a:cs typeface="Calibri"/>
                        </a:rPr>
                        <a:t> </a:t>
                      </a:r>
                      <a:r>
                        <a:rPr sz="700" spc="-10" dirty="0">
                          <a:latin typeface="Calibri"/>
                          <a:cs typeface="Calibri"/>
                        </a:rPr>
                        <a:t>türdeki</a:t>
                      </a:r>
                      <a:r>
                        <a:rPr sz="700" dirty="0">
                          <a:latin typeface="Calibri"/>
                          <a:cs typeface="Calibri"/>
                        </a:rPr>
                        <a:t> sabit </a:t>
                      </a:r>
                      <a:r>
                        <a:rPr sz="700" spc="-10" dirty="0">
                          <a:latin typeface="Calibri"/>
                          <a:cs typeface="Calibri"/>
                        </a:rPr>
                        <a:t>kriko</a:t>
                      </a:r>
                      <a:r>
                        <a:rPr sz="700" dirty="0">
                          <a:latin typeface="Calibri"/>
                          <a:cs typeface="Calibri"/>
                        </a:rPr>
                        <a:t> </a:t>
                      </a:r>
                      <a:r>
                        <a:rPr sz="700" spc="-10" dirty="0">
                          <a:latin typeface="Calibri"/>
                          <a:cs typeface="Calibri"/>
                        </a:rPr>
                        <a:t>sistemleri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125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8425.42.00.00.00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 </a:t>
                      </a:r>
                      <a:r>
                        <a:rPr sz="700" spc="-10" dirty="0">
                          <a:latin typeface="Calibri"/>
                          <a:cs typeface="Calibri"/>
                        </a:rPr>
                        <a:t>hidrolik</a:t>
                      </a:r>
                      <a:r>
                        <a:rPr sz="700" spc="15" dirty="0">
                          <a:latin typeface="Calibri"/>
                          <a:cs typeface="Calibri"/>
                        </a:rPr>
                        <a:t> </a:t>
                      </a:r>
                      <a:r>
                        <a:rPr sz="700" spc="-10" dirty="0">
                          <a:latin typeface="Calibri"/>
                          <a:cs typeface="Calibri"/>
                        </a:rPr>
                        <a:t>krikolar</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ağır yük </a:t>
                      </a:r>
                      <a:r>
                        <a:rPr sz="700" spc="-10" dirty="0">
                          <a:latin typeface="Calibri"/>
                          <a:cs typeface="Calibri"/>
                        </a:rPr>
                        <a:t>kaldırıcıları</a:t>
                      </a:r>
                      <a:r>
                        <a:rPr sz="700" spc="5" dirty="0">
                          <a:latin typeface="Calibri"/>
                          <a:cs typeface="Calibri"/>
                        </a:rPr>
                        <a:t> </a:t>
                      </a:r>
                      <a:r>
                        <a:rPr sz="700" spc="-10" dirty="0">
                          <a:latin typeface="Calibri"/>
                          <a:cs typeface="Calibri"/>
                        </a:rPr>
                        <a:t>(hidrolik)</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9175">
                <a:tc>
                  <a:txBody>
                    <a:bodyPr/>
                    <a:lstStyle/>
                    <a:p>
                      <a:pPr algn="ctr">
                        <a:lnSpc>
                          <a:spcPts val="950"/>
                        </a:lnSpc>
                      </a:pPr>
                      <a:r>
                        <a:rPr sz="700" spc="-25" dirty="0">
                          <a:latin typeface="Calibri"/>
                          <a:cs typeface="Calibri"/>
                        </a:rPr>
                        <a:t>126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8425.49.00.00.00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algn="ctr">
                        <a:lnSpc>
                          <a:spcPts val="940"/>
                        </a:lnSpc>
                      </a:pPr>
                      <a:r>
                        <a:rPr sz="700" spc="-25" dirty="0">
                          <a:latin typeface="Calibri"/>
                          <a:cs typeface="Calibri"/>
                        </a:rPr>
                        <a:t>127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8427.10.10.00.00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Kaldırma</a:t>
                      </a:r>
                      <a:r>
                        <a:rPr sz="700" spc="-5" dirty="0">
                          <a:latin typeface="Calibri"/>
                          <a:cs typeface="Calibri"/>
                        </a:rPr>
                        <a:t> </a:t>
                      </a:r>
                      <a:r>
                        <a:rPr sz="700" spc="-10" dirty="0">
                          <a:latin typeface="Calibri"/>
                          <a:cs typeface="Calibri"/>
                        </a:rPr>
                        <a:t>yüksekliği</a:t>
                      </a:r>
                      <a:r>
                        <a:rPr sz="700" dirty="0">
                          <a:latin typeface="Calibri"/>
                          <a:cs typeface="Calibri"/>
                        </a:rPr>
                        <a:t> 1 m</a:t>
                      </a:r>
                      <a:r>
                        <a:rPr sz="700" spc="10" dirty="0">
                          <a:latin typeface="Calibri"/>
                          <a:cs typeface="Calibri"/>
                        </a:rPr>
                        <a:t> </a:t>
                      </a:r>
                      <a:r>
                        <a:rPr sz="700" dirty="0">
                          <a:latin typeface="Calibri"/>
                          <a:cs typeface="Calibri"/>
                        </a:rPr>
                        <a:t>veya</a:t>
                      </a:r>
                      <a:r>
                        <a:rPr sz="700" spc="-5" dirty="0">
                          <a:latin typeface="Calibri"/>
                          <a:cs typeface="Calibri"/>
                        </a:rPr>
                        <a:t> </a:t>
                      </a:r>
                      <a:r>
                        <a:rPr sz="700" dirty="0">
                          <a:latin typeface="Calibri"/>
                          <a:cs typeface="Calibri"/>
                        </a:rPr>
                        <a:t>daha </a:t>
                      </a:r>
                      <a:r>
                        <a:rPr sz="700" spc="-10" dirty="0">
                          <a:latin typeface="Calibri"/>
                          <a:cs typeface="Calibri"/>
                        </a:rPr>
                        <a:t>fazla</a:t>
                      </a:r>
                      <a:r>
                        <a:rPr sz="70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128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8427.10.90.00.00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0"/>
                        </a:lnSpc>
                      </a:pPr>
                      <a:r>
                        <a:rPr sz="700" spc="-25" dirty="0">
                          <a:latin typeface="Calibri"/>
                          <a:cs typeface="Calibri"/>
                        </a:rPr>
                        <a:t>129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8427.20.11.00.00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Arazi</a:t>
                      </a:r>
                      <a:r>
                        <a:rPr sz="700" spc="-10" dirty="0">
                          <a:latin typeface="Calibri"/>
                          <a:cs typeface="Calibri"/>
                        </a:rPr>
                        <a:t> forkliftleri</a:t>
                      </a:r>
                      <a:r>
                        <a:rPr sz="700" spc="5"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istiflemeye</a:t>
                      </a:r>
                      <a:r>
                        <a:rPr sz="700" spc="-5" dirty="0">
                          <a:latin typeface="Calibri"/>
                          <a:cs typeface="Calibri"/>
                        </a:rPr>
                        <a:t> </a:t>
                      </a:r>
                      <a:r>
                        <a:rPr sz="700" spc="-10" dirty="0">
                          <a:latin typeface="Calibri"/>
                          <a:cs typeface="Calibri"/>
                        </a:rPr>
                        <a:t>mahsus</a:t>
                      </a:r>
                      <a:r>
                        <a:rPr sz="700" spc="-5" dirty="0">
                          <a:latin typeface="Calibri"/>
                          <a:cs typeface="Calibri"/>
                        </a:rPr>
                        <a:t> </a:t>
                      </a:r>
                      <a:r>
                        <a:rPr sz="700" dirty="0">
                          <a:latin typeface="Calibri"/>
                          <a:cs typeface="Calibri"/>
                        </a:rPr>
                        <a:t>diğer</a:t>
                      </a:r>
                      <a:r>
                        <a:rPr sz="700" spc="-5" dirty="0">
                          <a:latin typeface="Calibri"/>
                          <a:cs typeface="Calibri"/>
                        </a:rPr>
                        <a:t> </a:t>
                      </a:r>
                      <a:r>
                        <a:rPr sz="700" dirty="0">
                          <a:latin typeface="Calibri"/>
                          <a:cs typeface="Calibri"/>
                        </a:rPr>
                        <a:t>yük</a:t>
                      </a:r>
                      <a:r>
                        <a:rPr sz="700" spc="-15" dirty="0">
                          <a:latin typeface="Calibri"/>
                          <a:cs typeface="Calibri"/>
                        </a:rPr>
                        <a:t> </a:t>
                      </a:r>
                      <a:r>
                        <a:rPr sz="700" spc="-10" dirty="0">
                          <a:latin typeface="Calibri"/>
                          <a:cs typeface="Calibri"/>
                        </a:rPr>
                        <a:t>arabaları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7448">
                <a:tc>
                  <a:txBody>
                    <a:bodyPr/>
                    <a:lstStyle/>
                    <a:p>
                      <a:pPr algn="ctr">
                        <a:lnSpc>
                          <a:spcPts val="940"/>
                        </a:lnSpc>
                      </a:pPr>
                      <a:r>
                        <a:rPr sz="700" spc="-25" dirty="0">
                          <a:latin typeface="Calibri"/>
                          <a:cs typeface="Calibri"/>
                        </a:rPr>
                        <a:t>130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8427.20.19.00.00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7448">
                <a:tc>
                  <a:txBody>
                    <a:bodyPr/>
                    <a:lstStyle/>
                    <a:p>
                      <a:pPr algn="ctr">
                        <a:lnSpc>
                          <a:spcPts val="940"/>
                        </a:lnSpc>
                      </a:pPr>
                      <a:r>
                        <a:rPr sz="700" spc="-25" dirty="0">
                          <a:latin typeface="Calibri"/>
                          <a:cs typeface="Calibri"/>
                        </a:rPr>
                        <a:t>131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8427.20.90.00.00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7448">
                <a:tc>
                  <a:txBody>
                    <a:bodyPr/>
                    <a:lstStyle/>
                    <a:p>
                      <a:pPr algn="ctr">
                        <a:lnSpc>
                          <a:spcPts val="940"/>
                        </a:lnSpc>
                      </a:pPr>
                      <a:r>
                        <a:rPr sz="700" spc="-25" dirty="0">
                          <a:latin typeface="Calibri"/>
                          <a:cs typeface="Calibri"/>
                        </a:rPr>
                        <a:t>132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8428.70.00.00.00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Sınai</a:t>
                      </a:r>
                      <a:r>
                        <a:rPr sz="700" spc="-30" dirty="0">
                          <a:latin typeface="Calibri"/>
                          <a:cs typeface="Calibri"/>
                        </a:rPr>
                        <a:t> </a:t>
                      </a:r>
                      <a:r>
                        <a:rPr sz="700" spc="-10" dirty="0">
                          <a:latin typeface="Calibri"/>
                          <a:cs typeface="Calibri"/>
                        </a:rPr>
                        <a:t>robotlar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288730200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666401588"/>
              </p:ext>
            </p:extLst>
          </p:nvPr>
        </p:nvGraphicFramePr>
        <p:xfrm>
          <a:off x="637954" y="688448"/>
          <a:ext cx="9588966" cy="5600980"/>
        </p:xfrm>
        <a:graphic>
          <a:graphicData uri="http://schemas.openxmlformats.org/drawingml/2006/table">
            <a:tbl>
              <a:tblPr firstRow="1" bandRow="1">
                <a:tableStyleId>{2D5ABB26-0587-4C30-8999-92F81FD0307C}</a:tableStyleId>
              </a:tblPr>
              <a:tblGrid>
                <a:gridCol w="297197">
                  <a:extLst>
                    <a:ext uri="{9D8B030D-6E8A-4147-A177-3AD203B41FA5}">
                      <a16:colId xmlns:a16="http://schemas.microsoft.com/office/drawing/2014/main" val="20000"/>
                    </a:ext>
                  </a:extLst>
                </a:gridCol>
                <a:gridCol w="871606">
                  <a:extLst>
                    <a:ext uri="{9D8B030D-6E8A-4147-A177-3AD203B41FA5}">
                      <a16:colId xmlns:a16="http://schemas.microsoft.com/office/drawing/2014/main" val="20001"/>
                    </a:ext>
                  </a:extLst>
                </a:gridCol>
                <a:gridCol w="3672097">
                  <a:extLst>
                    <a:ext uri="{9D8B030D-6E8A-4147-A177-3AD203B41FA5}">
                      <a16:colId xmlns:a16="http://schemas.microsoft.com/office/drawing/2014/main" val="20002"/>
                    </a:ext>
                  </a:extLst>
                </a:gridCol>
                <a:gridCol w="3415513">
                  <a:extLst>
                    <a:ext uri="{9D8B030D-6E8A-4147-A177-3AD203B41FA5}">
                      <a16:colId xmlns:a16="http://schemas.microsoft.com/office/drawing/2014/main" val="20003"/>
                    </a:ext>
                  </a:extLst>
                </a:gridCol>
                <a:gridCol w="1332553">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133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8430.50.00.00.00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Kendinden</a:t>
                      </a:r>
                      <a:r>
                        <a:rPr sz="700" spc="-15" dirty="0">
                          <a:latin typeface="Calibri"/>
                          <a:cs typeface="Calibri"/>
                        </a:rPr>
                        <a:t> </a:t>
                      </a:r>
                      <a:r>
                        <a:rPr sz="700" spc="-10" dirty="0">
                          <a:latin typeface="Calibri"/>
                          <a:cs typeface="Calibri"/>
                        </a:rPr>
                        <a:t>hareketli </a:t>
                      </a:r>
                      <a:r>
                        <a:rPr sz="700" dirty="0">
                          <a:latin typeface="Calibri"/>
                          <a:cs typeface="Calibri"/>
                        </a:rPr>
                        <a:t>diğer</a:t>
                      </a:r>
                      <a:r>
                        <a:rPr sz="700" spc="-10" dirty="0">
                          <a:latin typeface="Calibri"/>
                          <a:cs typeface="Calibri"/>
                        </a:rPr>
                        <a:t> </a:t>
                      </a:r>
                      <a:r>
                        <a:rPr sz="700" dirty="0">
                          <a:latin typeface="Calibri"/>
                          <a:cs typeface="Calibri"/>
                        </a:rPr>
                        <a:t>makina</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cihazlar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135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8432.29.90.00.11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Gübreli</a:t>
                      </a:r>
                      <a:r>
                        <a:rPr sz="700" spc="-5" dirty="0">
                          <a:latin typeface="Calibri"/>
                          <a:cs typeface="Calibri"/>
                        </a:rPr>
                        <a:t> </a:t>
                      </a:r>
                      <a:r>
                        <a:rPr sz="700" dirty="0">
                          <a:latin typeface="Calibri"/>
                          <a:cs typeface="Calibri"/>
                        </a:rPr>
                        <a:t>çapa</a:t>
                      </a:r>
                      <a:r>
                        <a:rPr sz="700" spc="-5" dirty="0">
                          <a:latin typeface="Calibri"/>
                          <a:cs typeface="Calibri"/>
                        </a:rPr>
                        <a:t> </a:t>
                      </a:r>
                      <a:r>
                        <a:rPr sz="700" spc="-10" dirty="0">
                          <a:latin typeface="Calibri"/>
                          <a:cs typeface="Calibri"/>
                        </a:rPr>
                        <a:t>makinaları</a:t>
                      </a:r>
                      <a:r>
                        <a:rPr sz="700" spc="10" dirty="0">
                          <a:latin typeface="Calibri"/>
                          <a:cs typeface="Calibri"/>
                        </a:rPr>
                        <a:t> </a:t>
                      </a:r>
                      <a:r>
                        <a:rPr sz="700" dirty="0">
                          <a:latin typeface="Calibri"/>
                          <a:cs typeface="Calibri"/>
                        </a:rPr>
                        <a:t>(çekili</a:t>
                      </a:r>
                      <a:r>
                        <a:rPr sz="700" spc="5" dirty="0">
                          <a:latin typeface="Calibri"/>
                          <a:cs typeface="Calibri"/>
                        </a:rPr>
                        <a:t> </a:t>
                      </a:r>
                      <a:r>
                        <a:rPr sz="700" dirty="0">
                          <a:latin typeface="Calibri"/>
                          <a:cs typeface="Calibri"/>
                        </a:rPr>
                        <a:t>tipte </a:t>
                      </a:r>
                      <a:r>
                        <a:rPr sz="700" spc="-10" dirty="0">
                          <a:latin typeface="Calibri"/>
                          <a:cs typeface="Calibri"/>
                        </a:rPr>
                        <a:t>olanlar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136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8432.29.90.00.19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a:t>
                      </a:r>
                      <a:r>
                        <a:rPr sz="700" spc="-20" dirty="0">
                          <a:latin typeface="Calibri"/>
                          <a:cs typeface="Calibri"/>
                        </a:rPr>
                        <a:t> </a:t>
                      </a:r>
                      <a:r>
                        <a:rPr sz="700" dirty="0">
                          <a:latin typeface="Calibri"/>
                          <a:cs typeface="Calibri"/>
                        </a:rPr>
                        <a:t>çapa</a:t>
                      </a:r>
                      <a:r>
                        <a:rPr sz="700" spc="-20" dirty="0">
                          <a:latin typeface="Calibri"/>
                          <a:cs typeface="Calibri"/>
                        </a:rPr>
                        <a:t> </a:t>
                      </a:r>
                      <a:r>
                        <a:rPr sz="700" spc="-10" dirty="0">
                          <a:latin typeface="Calibri"/>
                          <a:cs typeface="Calibri"/>
                        </a:rPr>
                        <a:t>makinaları</a:t>
                      </a:r>
                      <a:r>
                        <a:rPr sz="700" spc="-20" dirty="0">
                          <a:latin typeface="Calibri"/>
                          <a:cs typeface="Calibri"/>
                        </a:rPr>
                        <a:t> </a:t>
                      </a:r>
                      <a:r>
                        <a:rPr sz="700" dirty="0">
                          <a:latin typeface="Calibri"/>
                          <a:cs typeface="Calibri"/>
                        </a:rPr>
                        <a:t>(çekili</a:t>
                      </a:r>
                      <a:r>
                        <a:rPr sz="700" spc="-20" dirty="0">
                          <a:latin typeface="Calibri"/>
                          <a:cs typeface="Calibri"/>
                        </a:rPr>
                        <a:t> </a:t>
                      </a:r>
                      <a:r>
                        <a:rPr sz="700" dirty="0">
                          <a:latin typeface="Calibri"/>
                          <a:cs typeface="Calibri"/>
                        </a:rPr>
                        <a:t>tipte</a:t>
                      </a:r>
                      <a:r>
                        <a:rPr sz="700" spc="-20" dirty="0">
                          <a:latin typeface="Calibri"/>
                          <a:cs typeface="Calibri"/>
                        </a:rPr>
                        <a:t> </a:t>
                      </a:r>
                      <a:r>
                        <a:rPr sz="700" dirty="0">
                          <a:latin typeface="Calibri"/>
                          <a:cs typeface="Calibri"/>
                        </a:rPr>
                        <a:t>olanlar</a:t>
                      </a:r>
                      <a:r>
                        <a:rPr sz="700" spc="-2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137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8432.39.90.00.11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Tek</a:t>
                      </a:r>
                      <a:r>
                        <a:rPr sz="700" spc="-15" dirty="0">
                          <a:latin typeface="Calibri"/>
                          <a:cs typeface="Calibri"/>
                        </a:rPr>
                        <a:t> </a:t>
                      </a:r>
                      <a:r>
                        <a:rPr sz="700" dirty="0">
                          <a:latin typeface="Calibri"/>
                          <a:cs typeface="Calibri"/>
                        </a:rPr>
                        <a:t>dane</a:t>
                      </a:r>
                      <a:r>
                        <a:rPr sz="700" spc="-10" dirty="0">
                          <a:latin typeface="Calibri"/>
                          <a:cs typeface="Calibri"/>
                        </a:rPr>
                        <a:t> </a:t>
                      </a:r>
                      <a:r>
                        <a:rPr sz="700" dirty="0">
                          <a:latin typeface="Calibri"/>
                          <a:cs typeface="Calibri"/>
                        </a:rPr>
                        <a:t>ekim </a:t>
                      </a:r>
                      <a:r>
                        <a:rPr sz="700" spc="-10" dirty="0">
                          <a:latin typeface="Calibri"/>
                          <a:cs typeface="Calibri"/>
                        </a:rPr>
                        <a:t>makinaları </a:t>
                      </a:r>
                      <a:r>
                        <a:rPr sz="700" dirty="0">
                          <a:latin typeface="Calibri"/>
                          <a:cs typeface="Calibri"/>
                        </a:rPr>
                        <a:t>(çekili</a:t>
                      </a:r>
                      <a:r>
                        <a:rPr sz="700" spc="-15" dirty="0">
                          <a:latin typeface="Calibri"/>
                          <a:cs typeface="Calibri"/>
                        </a:rPr>
                        <a:t> </a:t>
                      </a:r>
                      <a:r>
                        <a:rPr sz="700" dirty="0">
                          <a:latin typeface="Calibri"/>
                          <a:cs typeface="Calibri"/>
                        </a:rPr>
                        <a:t>tipte </a:t>
                      </a:r>
                      <a:r>
                        <a:rPr sz="700" spc="-10" dirty="0">
                          <a:latin typeface="Calibri"/>
                          <a:cs typeface="Calibri"/>
                        </a:rPr>
                        <a:t>olanlar 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0"/>
                        </a:lnSpc>
                      </a:pPr>
                      <a:r>
                        <a:rPr sz="700" spc="-25" dirty="0">
                          <a:latin typeface="Calibri"/>
                          <a:cs typeface="Calibri"/>
                        </a:rPr>
                        <a:t>138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8432.39.90.00.12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Yumru</a:t>
                      </a:r>
                      <a:r>
                        <a:rPr sz="700" spc="-15" dirty="0">
                          <a:latin typeface="Calibri"/>
                          <a:cs typeface="Calibri"/>
                        </a:rPr>
                        <a:t> </a:t>
                      </a:r>
                      <a:r>
                        <a:rPr sz="700" dirty="0">
                          <a:latin typeface="Calibri"/>
                          <a:cs typeface="Calibri"/>
                        </a:rPr>
                        <a:t>dikim</a:t>
                      </a:r>
                      <a:r>
                        <a:rPr sz="700" spc="-5" dirty="0">
                          <a:latin typeface="Calibri"/>
                          <a:cs typeface="Calibri"/>
                        </a:rPr>
                        <a:t> </a:t>
                      </a:r>
                      <a:r>
                        <a:rPr sz="700" spc="-10" dirty="0">
                          <a:latin typeface="Calibri"/>
                          <a:cs typeface="Calibri"/>
                        </a:rPr>
                        <a:t>makinaları</a:t>
                      </a:r>
                      <a:r>
                        <a:rPr sz="700" spc="-1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15" dirty="0">
                          <a:latin typeface="Calibri"/>
                          <a:cs typeface="Calibri"/>
                        </a:rPr>
                        <a:t> </a:t>
                      </a:r>
                      <a:r>
                        <a:rPr sz="700" spc="-10" dirty="0">
                          <a:latin typeface="Calibri"/>
                          <a:cs typeface="Calibri"/>
                        </a:rPr>
                        <a:t>olanlar</a:t>
                      </a:r>
                      <a:r>
                        <a:rPr sz="700" spc="-1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algn="ctr">
                        <a:lnSpc>
                          <a:spcPts val="940"/>
                        </a:lnSpc>
                      </a:pPr>
                      <a:r>
                        <a:rPr sz="700" spc="-25" dirty="0">
                          <a:latin typeface="Calibri"/>
                          <a:cs typeface="Calibri"/>
                        </a:rPr>
                        <a:t>139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8432.39.90.00.13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Fide</a:t>
                      </a:r>
                      <a:r>
                        <a:rPr sz="700" spc="-25" dirty="0">
                          <a:latin typeface="Calibri"/>
                          <a:cs typeface="Calibri"/>
                        </a:rPr>
                        <a:t> </a:t>
                      </a:r>
                      <a:r>
                        <a:rPr sz="700" dirty="0">
                          <a:latin typeface="Calibri"/>
                          <a:cs typeface="Calibri"/>
                        </a:rPr>
                        <a:t>dikim</a:t>
                      </a:r>
                      <a:r>
                        <a:rPr sz="700" spc="-10" dirty="0">
                          <a:latin typeface="Calibri"/>
                          <a:cs typeface="Calibri"/>
                        </a:rPr>
                        <a:t> makinaları</a:t>
                      </a:r>
                      <a:r>
                        <a:rPr sz="700" spc="-20" dirty="0">
                          <a:latin typeface="Calibri"/>
                          <a:cs typeface="Calibri"/>
                        </a:rPr>
                        <a:t> </a:t>
                      </a:r>
                      <a:r>
                        <a:rPr sz="700" dirty="0">
                          <a:latin typeface="Calibri"/>
                          <a:cs typeface="Calibri"/>
                        </a:rPr>
                        <a:t>(çekili</a:t>
                      </a:r>
                      <a:r>
                        <a:rPr sz="700" spc="-20" dirty="0">
                          <a:latin typeface="Calibri"/>
                          <a:cs typeface="Calibri"/>
                        </a:rPr>
                        <a:t> </a:t>
                      </a:r>
                      <a:r>
                        <a:rPr sz="700" dirty="0">
                          <a:latin typeface="Calibri"/>
                          <a:cs typeface="Calibri"/>
                        </a:rPr>
                        <a:t>tipte</a:t>
                      </a:r>
                      <a:r>
                        <a:rPr sz="700" spc="-15" dirty="0">
                          <a:latin typeface="Calibri"/>
                          <a:cs typeface="Calibri"/>
                        </a:rPr>
                        <a:t> </a:t>
                      </a:r>
                      <a:r>
                        <a:rPr sz="700" dirty="0">
                          <a:latin typeface="Calibri"/>
                          <a:cs typeface="Calibri"/>
                        </a:rPr>
                        <a:t>olanlar</a:t>
                      </a:r>
                      <a:r>
                        <a:rPr sz="700" spc="-2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4"/>
                        </a:lnSpc>
                      </a:pPr>
                      <a:r>
                        <a:rPr sz="700" spc="-25" dirty="0">
                          <a:latin typeface="Calibri"/>
                          <a:cs typeface="Calibri"/>
                        </a:rPr>
                        <a:t>140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8432.39.90.00.14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dirty="0">
                          <a:latin typeface="Calibri"/>
                          <a:cs typeface="Calibri"/>
                        </a:rPr>
                        <a:t>Fidan</a:t>
                      </a:r>
                      <a:r>
                        <a:rPr sz="700" spc="-25" dirty="0">
                          <a:latin typeface="Calibri"/>
                          <a:cs typeface="Calibri"/>
                        </a:rPr>
                        <a:t> </a:t>
                      </a:r>
                      <a:r>
                        <a:rPr sz="700" dirty="0">
                          <a:latin typeface="Calibri"/>
                          <a:cs typeface="Calibri"/>
                        </a:rPr>
                        <a:t>dikim</a:t>
                      </a:r>
                      <a:r>
                        <a:rPr sz="700" spc="-10" dirty="0">
                          <a:latin typeface="Calibri"/>
                          <a:cs typeface="Calibri"/>
                        </a:rPr>
                        <a:t> makinaları</a:t>
                      </a:r>
                      <a:r>
                        <a:rPr sz="700" spc="-20" dirty="0">
                          <a:latin typeface="Calibri"/>
                          <a:cs typeface="Calibri"/>
                        </a:rPr>
                        <a:t> </a:t>
                      </a:r>
                      <a:r>
                        <a:rPr sz="700" dirty="0">
                          <a:latin typeface="Calibri"/>
                          <a:cs typeface="Calibri"/>
                        </a:rPr>
                        <a:t>(çekili</a:t>
                      </a:r>
                      <a:r>
                        <a:rPr sz="700" spc="-20" dirty="0">
                          <a:latin typeface="Calibri"/>
                          <a:cs typeface="Calibri"/>
                        </a:rPr>
                        <a:t> </a:t>
                      </a:r>
                      <a:r>
                        <a:rPr sz="700" dirty="0">
                          <a:latin typeface="Calibri"/>
                          <a:cs typeface="Calibri"/>
                        </a:rPr>
                        <a:t>tipte</a:t>
                      </a:r>
                      <a:r>
                        <a:rPr sz="700" spc="-20" dirty="0">
                          <a:latin typeface="Calibri"/>
                          <a:cs typeface="Calibri"/>
                        </a:rPr>
                        <a:t> </a:t>
                      </a:r>
                      <a:r>
                        <a:rPr sz="70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8024">
                <a:tc>
                  <a:txBody>
                    <a:bodyPr/>
                    <a:lstStyle/>
                    <a:p>
                      <a:pPr algn="ctr">
                        <a:lnSpc>
                          <a:spcPts val="940"/>
                        </a:lnSpc>
                      </a:pPr>
                      <a:r>
                        <a:rPr sz="700" spc="-25" dirty="0">
                          <a:latin typeface="Calibri"/>
                          <a:cs typeface="Calibri"/>
                        </a:rPr>
                        <a:t>141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8432.41.00.00.00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Hayvan gübresi</a:t>
                      </a:r>
                      <a:r>
                        <a:rPr sz="700" dirty="0">
                          <a:latin typeface="Calibri"/>
                          <a:cs typeface="Calibri"/>
                        </a:rPr>
                        <a:t> </a:t>
                      </a:r>
                      <a:r>
                        <a:rPr sz="700" spc="-10" dirty="0">
                          <a:latin typeface="Calibri"/>
                          <a:cs typeface="Calibri"/>
                        </a:rPr>
                        <a:t>dağıtıcıları</a:t>
                      </a:r>
                      <a:r>
                        <a:rPr sz="700" spc="20"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10" dirty="0">
                          <a:latin typeface="Calibri"/>
                          <a:cs typeface="Calibri"/>
                        </a:rPr>
                        <a:t> </a:t>
                      </a:r>
                      <a:r>
                        <a:rPr sz="700" spc="-10" dirty="0">
                          <a:latin typeface="Calibri"/>
                          <a:cs typeface="Calibri"/>
                        </a:rPr>
                        <a:t>olanlar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142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8432.42.00.00.00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a:t>
                      </a:r>
                      <a:r>
                        <a:rPr sz="700" spc="-20" dirty="0">
                          <a:latin typeface="Calibri"/>
                          <a:cs typeface="Calibri"/>
                        </a:rPr>
                        <a:t> </a:t>
                      </a:r>
                      <a:r>
                        <a:rPr sz="700" dirty="0">
                          <a:latin typeface="Calibri"/>
                          <a:cs typeface="Calibri"/>
                        </a:rPr>
                        <a:t>gübre</a:t>
                      </a:r>
                      <a:r>
                        <a:rPr sz="700" spc="-15" dirty="0">
                          <a:latin typeface="Calibri"/>
                          <a:cs typeface="Calibri"/>
                        </a:rPr>
                        <a:t> </a:t>
                      </a:r>
                      <a:r>
                        <a:rPr sz="700" spc="-10" dirty="0">
                          <a:latin typeface="Calibri"/>
                          <a:cs typeface="Calibri"/>
                        </a:rPr>
                        <a:t>dağıtıcıları</a:t>
                      </a:r>
                      <a:r>
                        <a:rPr sz="700" spc="-15" dirty="0">
                          <a:latin typeface="Calibri"/>
                          <a:cs typeface="Calibri"/>
                        </a:rPr>
                        <a:t> </a:t>
                      </a:r>
                      <a:r>
                        <a:rPr sz="700" dirty="0">
                          <a:latin typeface="Calibri"/>
                          <a:cs typeface="Calibri"/>
                        </a:rPr>
                        <a:t>(çekili</a:t>
                      </a:r>
                      <a:r>
                        <a:rPr sz="700" spc="-20" dirty="0">
                          <a:latin typeface="Calibri"/>
                          <a:cs typeface="Calibri"/>
                        </a:rPr>
                        <a:t> </a:t>
                      </a:r>
                      <a:r>
                        <a:rPr sz="700" dirty="0">
                          <a:latin typeface="Calibri"/>
                          <a:cs typeface="Calibri"/>
                        </a:rPr>
                        <a:t>tipte</a:t>
                      </a:r>
                      <a:r>
                        <a:rPr sz="700" spc="-15" dirty="0">
                          <a:latin typeface="Calibri"/>
                          <a:cs typeface="Calibri"/>
                        </a:rPr>
                        <a:t> </a:t>
                      </a:r>
                      <a:r>
                        <a:rPr sz="700" dirty="0">
                          <a:latin typeface="Calibri"/>
                          <a:cs typeface="Calibri"/>
                        </a:rPr>
                        <a:t>olanlar</a:t>
                      </a:r>
                      <a:r>
                        <a:rPr sz="700" spc="-1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8024">
                <a:tc>
                  <a:txBody>
                    <a:bodyPr/>
                    <a:lstStyle/>
                    <a:p>
                      <a:pPr algn="ctr">
                        <a:lnSpc>
                          <a:spcPts val="940"/>
                        </a:lnSpc>
                      </a:pPr>
                      <a:r>
                        <a:rPr sz="700" spc="-25" dirty="0">
                          <a:latin typeface="Calibri"/>
                          <a:cs typeface="Calibri"/>
                        </a:rPr>
                        <a:t>143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8432.80.00.00.11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Çimenlikler</a:t>
                      </a:r>
                      <a:r>
                        <a:rPr sz="700" dirty="0">
                          <a:latin typeface="Calibri"/>
                          <a:cs typeface="Calibri"/>
                        </a:rPr>
                        <a:t> ve</a:t>
                      </a:r>
                      <a:r>
                        <a:rPr sz="700" spc="5" dirty="0">
                          <a:latin typeface="Calibri"/>
                          <a:cs typeface="Calibri"/>
                        </a:rPr>
                        <a:t> </a:t>
                      </a:r>
                      <a:r>
                        <a:rPr sz="700" dirty="0">
                          <a:latin typeface="Calibri"/>
                          <a:cs typeface="Calibri"/>
                        </a:rPr>
                        <a:t>spor</a:t>
                      </a:r>
                      <a:r>
                        <a:rPr sz="700" spc="5" dirty="0">
                          <a:latin typeface="Calibri"/>
                          <a:cs typeface="Calibri"/>
                        </a:rPr>
                        <a:t> </a:t>
                      </a:r>
                      <a:r>
                        <a:rPr sz="700" spc="-10" dirty="0">
                          <a:latin typeface="Calibri"/>
                          <a:cs typeface="Calibri"/>
                        </a:rPr>
                        <a:t>sahaları</a:t>
                      </a:r>
                      <a:r>
                        <a:rPr sz="700" spc="5" dirty="0">
                          <a:latin typeface="Calibri"/>
                          <a:cs typeface="Calibri"/>
                        </a:rPr>
                        <a:t> </a:t>
                      </a:r>
                      <a:r>
                        <a:rPr sz="700" dirty="0">
                          <a:latin typeface="Calibri"/>
                          <a:cs typeface="Calibri"/>
                        </a:rPr>
                        <a:t>için</a:t>
                      </a:r>
                      <a:r>
                        <a:rPr sz="700" spc="5" dirty="0">
                          <a:latin typeface="Calibri"/>
                          <a:cs typeface="Calibri"/>
                        </a:rPr>
                        <a:t> </a:t>
                      </a:r>
                      <a:r>
                        <a:rPr sz="700" spc="-10" dirty="0">
                          <a:latin typeface="Calibri"/>
                          <a:cs typeface="Calibri"/>
                        </a:rPr>
                        <a:t>silindirler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9175">
                <a:tc>
                  <a:txBody>
                    <a:bodyPr/>
                    <a:lstStyle/>
                    <a:p>
                      <a:pPr algn="ctr">
                        <a:lnSpc>
                          <a:spcPts val="950"/>
                        </a:lnSpc>
                      </a:pPr>
                      <a:r>
                        <a:rPr sz="700" spc="-25" dirty="0">
                          <a:latin typeface="Calibri"/>
                          <a:cs typeface="Calibri"/>
                        </a:rPr>
                        <a:t>144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8432.80.00.00.12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20" dirty="0">
                          <a:latin typeface="Calibri"/>
                          <a:cs typeface="Calibri"/>
                        </a:rPr>
                        <a:t>Taş</a:t>
                      </a:r>
                      <a:r>
                        <a:rPr sz="700" spc="-15" dirty="0">
                          <a:latin typeface="Calibri"/>
                          <a:cs typeface="Calibri"/>
                        </a:rPr>
                        <a:t> </a:t>
                      </a:r>
                      <a:r>
                        <a:rPr sz="700" spc="-10" dirty="0">
                          <a:latin typeface="Calibri"/>
                          <a:cs typeface="Calibri"/>
                        </a:rPr>
                        <a:t>parçalarını</a:t>
                      </a:r>
                      <a:r>
                        <a:rPr sz="700" spc="-20" dirty="0">
                          <a:latin typeface="Calibri"/>
                          <a:cs typeface="Calibri"/>
                        </a:rPr>
                        <a:t> </a:t>
                      </a:r>
                      <a:r>
                        <a:rPr sz="700" dirty="0">
                          <a:latin typeface="Calibri"/>
                          <a:cs typeface="Calibri"/>
                        </a:rPr>
                        <a:t>sökme,</a:t>
                      </a:r>
                      <a:r>
                        <a:rPr sz="700" spc="-5" dirty="0">
                          <a:latin typeface="Calibri"/>
                          <a:cs typeface="Calibri"/>
                        </a:rPr>
                        <a:t> </a:t>
                      </a:r>
                      <a:r>
                        <a:rPr sz="700" dirty="0">
                          <a:latin typeface="Calibri"/>
                          <a:cs typeface="Calibri"/>
                        </a:rPr>
                        <a:t>toplama</a:t>
                      </a:r>
                      <a:r>
                        <a:rPr sz="700" spc="-1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145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8432.80.00.00.19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146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8433.11.10.00.00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Elektrik</a:t>
                      </a:r>
                      <a:r>
                        <a:rPr sz="700" spc="-45" dirty="0">
                          <a:latin typeface="Calibri"/>
                          <a:cs typeface="Calibri"/>
                        </a:rPr>
                        <a:t> </a:t>
                      </a:r>
                      <a:r>
                        <a:rPr sz="700" dirty="0">
                          <a:latin typeface="Calibri"/>
                          <a:cs typeface="Calibri"/>
                        </a:rPr>
                        <a:t>motorlu</a:t>
                      </a:r>
                      <a:r>
                        <a:rPr sz="700" spc="-4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147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8433.11.51.00.00</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Oturacak</a:t>
                      </a:r>
                      <a:r>
                        <a:rPr sz="700" spc="-35" dirty="0">
                          <a:latin typeface="Calibri"/>
                          <a:cs typeface="Calibri"/>
                        </a:rPr>
                        <a:t> </a:t>
                      </a:r>
                      <a:r>
                        <a:rPr sz="700" dirty="0">
                          <a:latin typeface="Calibri"/>
                          <a:cs typeface="Calibri"/>
                        </a:rPr>
                        <a:t>yeri</a:t>
                      </a:r>
                      <a:r>
                        <a:rPr sz="700" spc="-3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40"/>
                        </a:lnSpc>
                      </a:pPr>
                      <a:r>
                        <a:rPr sz="700" spc="-25" dirty="0">
                          <a:latin typeface="Calibri"/>
                          <a:cs typeface="Calibri"/>
                        </a:rPr>
                        <a:t>148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8433.11.59.00.00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algn="ctr">
                        <a:lnSpc>
                          <a:spcPts val="940"/>
                        </a:lnSpc>
                      </a:pPr>
                      <a:r>
                        <a:rPr sz="700" spc="-25" dirty="0">
                          <a:latin typeface="Calibri"/>
                          <a:cs typeface="Calibri"/>
                        </a:rPr>
                        <a:t>149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8433.11.90.00.00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150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8433.19.10.00.00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Elektrik</a:t>
                      </a:r>
                      <a:r>
                        <a:rPr sz="700" spc="-45" dirty="0">
                          <a:latin typeface="Calibri"/>
                          <a:cs typeface="Calibri"/>
                        </a:rPr>
                        <a:t> </a:t>
                      </a:r>
                      <a:r>
                        <a:rPr sz="700" dirty="0">
                          <a:latin typeface="Calibri"/>
                          <a:cs typeface="Calibri"/>
                        </a:rPr>
                        <a:t>motorlu</a:t>
                      </a:r>
                      <a:r>
                        <a:rPr sz="700" spc="-4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0"/>
                        </a:lnSpc>
                      </a:pPr>
                      <a:r>
                        <a:rPr sz="700" spc="-25" dirty="0">
                          <a:latin typeface="Calibri"/>
                          <a:cs typeface="Calibri"/>
                        </a:rPr>
                        <a:t>151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8433.19.51.00.00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Oturacak</a:t>
                      </a:r>
                      <a:r>
                        <a:rPr sz="700" spc="-35" dirty="0">
                          <a:latin typeface="Calibri"/>
                          <a:cs typeface="Calibri"/>
                        </a:rPr>
                        <a:t> </a:t>
                      </a:r>
                      <a:r>
                        <a:rPr sz="700" dirty="0">
                          <a:latin typeface="Calibri"/>
                          <a:cs typeface="Calibri"/>
                        </a:rPr>
                        <a:t>yeri</a:t>
                      </a:r>
                      <a:r>
                        <a:rPr sz="700" spc="-3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7448">
                <a:tc>
                  <a:txBody>
                    <a:bodyPr/>
                    <a:lstStyle/>
                    <a:p>
                      <a:pPr algn="ctr">
                        <a:lnSpc>
                          <a:spcPts val="940"/>
                        </a:lnSpc>
                      </a:pPr>
                      <a:r>
                        <a:rPr sz="700" spc="-25" dirty="0">
                          <a:latin typeface="Calibri"/>
                          <a:cs typeface="Calibri"/>
                        </a:rPr>
                        <a:t>152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8433.19.59.00.00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8024">
                <a:tc>
                  <a:txBody>
                    <a:bodyPr/>
                    <a:lstStyle/>
                    <a:p>
                      <a:pPr algn="ctr">
                        <a:lnSpc>
                          <a:spcPts val="944"/>
                        </a:lnSpc>
                      </a:pPr>
                      <a:r>
                        <a:rPr sz="700" spc="-25" dirty="0">
                          <a:latin typeface="Calibri"/>
                          <a:cs typeface="Calibri"/>
                        </a:rPr>
                        <a:t>153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8433.19.70.00.00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9175">
                <a:tc>
                  <a:txBody>
                    <a:bodyPr/>
                    <a:lstStyle/>
                    <a:p>
                      <a:pPr algn="ctr">
                        <a:lnSpc>
                          <a:spcPts val="950"/>
                        </a:lnSpc>
                      </a:pPr>
                      <a:r>
                        <a:rPr sz="700" spc="-25" dirty="0">
                          <a:latin typeface="Calibri"/>
                          <a:cs typeface="Calibri"/>
                        </a:rPr>
                        <a:t>154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8433.19.90.00.00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Motorsuz</a:t>
                      </a:r>
                      <a:r>
                        <a:rPr sz="70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155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8433.20.10.00.00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Motorlu</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357583">
                <a:tc>
                  <a:txBody>
                    <a:bodyPr/>
                    <a:lstStyle/>
                    <a:p>
                      <a:pPr algn="ctr">
                        <a:lnSpc>
                          <a:spcPts val="940"/>
                        </a:lnSpc>
                      </a:pPr>
                      <a:r>
                        <a:rPr sz="700" spc="-25" dirty="0">
                          <a:latin typeface="Calibri"/>
                          <a:cs typeface="Calibri"/>
                        </a:rPr>
                        <a:t>156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8433.20.50.00.00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Bir</a:t>
                      </a:r>
                      <a:r>
                        <a:rPr sz="700" spc="-25" dirty="0">
                          <a:latin typeface="Calibri"/>
                          <a:cs typeface="Calibri"/>
                        </a:rPr>
                        <a:t> </a:t>
                      </a:r>
                      <a:r>
                        <a:rPr sz="700" spc="-10" dirty="0">
                          <a:latin typeface="Calibri"/>
                          <a:cs typeface="Calibri"/>
                        </a:rPr>
                        <a:t>traktörle</a:t>
                      </a:r>
                      <a:r>
                        <a:rPr sz="700" spc="-25" dirty="0">
                          <a:latin typeface="Calibri"/>
                          <a:cs typeface="Calibri"/>
                        </a:rPr>
                        <a:t> </a:t>
                      </a:r>
                      <a:r>
                        <a:rPr sz="700" dirty="0">
                          <a:latin typeface="Calibri"/>
                          <a:cs typeface="Calibri"/>
                        </a:rPr>
                        <a:t>taşınmak</a:t>
                      </a:r>
                      <a:r>
                        <a:rPr sz="700" spc="-30" dirty="0">
                          <a:latin typeface="Calibri"/>
                          <a:cs typeface="Calibri"/>
                        </a:rPr>
                        <a:t> </a:t>
                      </a:r>
                      <a:r>
                        <a:rPr sz="700" dirty="0">
                          <a:latin typeface="Calibri"/>
                          <a:cs typeface="Calibri"/>
                        </a:rPr>
                        <a:t>veya</a:t>
                      </a:r>
                      <a:r>
                        <a:rPr sz="700" spc="-25" dirty="0">
                          <a:latin typeface="Calibri"/>
                          <a:cs typeface="Calibri"/>
                        </a:rPr>
                        <a:t> </a:t>
                      </a:r>
                      <a:r>
                        <a:rPr sz="700" dirty="0">
                          <a:latin typeface="Calibri"/>
                          <a:cs typeface="Calibri"/>
                        </a:rPr>
                        <a:t>çekilmek</a:t>
                      </a:r>
                      <a:r>
                        <a:rPr sz="700" spc="-15" dirty="0">
                          <a:latin typeface="Calibri"/>
                          <a:cs typeface="Calibri"/>
                        </a:rPr>
                        <a:t> </a:t>
                      </a:r>
                      <a:r>
                        <a:rPr sz="700" spc="-10" dirty="0">
                          <a:latin typeface="Calibri"/>
                          <a:cs typeface="Calibri"/>
                        </a:rPr>
                        <a:t>üzere</a:t>
                      </a:r>
                      <a:r>
                        <a:rPr sz="700" spc="-20" dirty="0">
                          <a:latin typeface="Calibri"/>
                          <a:cs typeface="Calibri"/>
                        </a:rPr>
                        <a:t> </a:t>
                      </a:r>
                      <a:r>
                        <a:rPr sz="700" dirty="0">
                          <a:latin typeface="Calibri"/>
                          <a:cs typeface="Calibri"/>
                        </a:rPr>
                        <a:t>imal</a:t>
                      </a:r>
                      <a:r>
                        <a:rPr sz="700" spc="-30" dirty="0">
                          <a:latin typeface="Calibri"/>
                          <a:cs typeface="Calibri"/>
                        </a:rPr>
                        <a:t> </a:t>
                      </a:r>
                      <a:r>
                        <a:rPr sz="700" dirty="0">
                          <a:latin typeface="Calibri"/>
                          <a:cs typeface="Calibri"/>
                        </a:rPr>
                        <a:t>edilmiş</a:t>
                      </a:r>
                      <a:r>
                        <a:rPr sz="700" spc="-25" dirty="0">
                          <a:latin typeface="Calibri"/>
                          <a:cs typeface="Calibri"/>
                        </a:rPr>
                        <a:t> </a:t>
                      </a:r>
                      <a:r>
                        <a:rPr sz="700" dirty="0">
                          <a:latin typeface="Calibri"/>
                          <a:cs typeface="Calibri"/>
                        </a:rPr>
                        <a:t>olanlar</a:t>
                      </a:r>
                      <a:r>
                        <a:rPr sz="700" spc="-25" dirty="0">
                          <a:latin typeface="Calibri"/>
                          <a:cs typeface="Calibri"/>
                        </a:rPr>
                        <a:t> </a:t>
                      </a:r>
                      <a:r>
                        <a:rPr sz="700" dirty="0">
                          <a:latin typeface="Calibri"/>
                          <a:cs typeface="Calibri"/>
                        </a:rPr>
                        <a:t>(çekili</a:t>
                      </a:r>
                      <a:r>
                        <a:rPr sz="700" spc="-25" dirty="0">
                          <a:latin typeface="Calibri"/>
                          <a:cs typeface="Calibri"/>
                        </a:rPr>
                        <a:t> </a:t>
                      </a:r>
                      <a:r>
                        <a:rPr sz="700" dirty="0">
                          <a:latin typeface="Calibri"/>
                          <a:cs typeface="Calibri"/>
                        </a:rPr>
                        <a:t>tipte</a:t>
                      </a:r>
                      <a:r>
                        <a:rPr sz="700" spc="-15" dirty="0">
                          <a:latin typeface="Calibri"/>
                          <a:cs typeface="Calibri"/>
                        </a:rPr>
                        <a:t> </a:t>
                      </a:r>
                      <a:r>
                        <a:rPr sz="700" spc="-10" dirty="0">
                          <a:latin typeface="Calibri"/>
                          <a:cs typeface="Calibri"/>
                        </a:rPr>
                        <a:t>olanlar</a:t>
                      </a:r>
                      <a:endParaRPr sz="700">
                        <a:latin typeface="Calibri"/>
                        <a:cs typeface="Calibri"/>
                      </a:endParaRPr>
                    </a:p>
                    <a:p>
                      <a:pPr marL="67945">
                        <a:lnSpc>
                          <a:spcPct val="100000"/>
                        </a:lnSpc>
                        <a:spcBef>
                          <a:spcPts val="165"/>
                        </a:spcBef>
                      </a:pP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227448">
                <a:tc>
                  <a:txBody>
                    <a:bodyPr/>
                    <a:lstStyle/>
                    <a:p>
                      <a:pPr algn="ctr">
                        <a:lnSpc>
                          <a:spcPts val="940"/>
                        </a:lnSpc>
                      </a:pPr>
                      <a:r>
                        <a:rPr sz="700" spc="-25" dirty="0">
                          <a:latin typeface="Calibri"/>
                          <a:cs typeface="Calibri"/>
                        </a:rPr>
                        <a:t>157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8433.20.90.00.00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57410031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1263197573"/>
              </p:ext>
            </p:extLst>
          </p:nvPr>
        </p:nvGraphicFramePr>
        <p:xfrm>
          <a:off x="627320" y="688448"/>
          <a:ext cx="9599600" cy="5601556"/>
        </p:xfrm>
        <a:graphic>
          <a:graphicData uri="http://schemas.openxmlformats.org/drawingml/2006/table">
            <a:tbl>
              <a:tblPr firstRow="1" bandRow="1">
                <a:tableStyleId>{2D5ABB26-0587-4C30-8999-92F81FD0307C}</a:tableStyleId>
              </a:tblPr>
              <a:tblGrid>
                <a:gridCol w="297527">
                  <a:extLst>
                    <a:ext uri="{9D8B030D-6E8A-4147-A177-3AD203B41FA5}">
                      <a16:colId xmlns:a16="http://schemas.microsoft.com/office/drawing/2014/main" val="20000"/>
                    </a:ext>
                  </a:extLst>
                </a:gridCol>
                <a:gridCol w="872573">
                  <a:extLst>
                    <a:ext uri="{9D8B030D-6E8A-4147-A177-3AD203B41FA5}">
                      <a16:colId xmlns:a16="http://schemas.microsoft.com/office/drawing/2014/main" val="20001"/>
                    </a:ext>
                  </a:extLst>
                </a:gridCol>
                <a:gridCol w="3676169">
                  <a:extLst>
                    <a:ext uri="{9D8B030D-6E8A-4147-A177-3AD203B41FA5}">
                      <a16:colId xmlns:a16="http://schemas.microsoft.com/office/drawing/2014/main" val="20002"/>
                    </a:ext>
                  </a:extLst>
                </a:gridCol>
                <a:gridCol w="3419300">
                  <a:extLst>
                    <a:ext uri="{9D8B030D-6E8A-4147-A177-3AD203B41FA5}">
                      <a16:colId xmlns:a16="http://schemas.microsoft.com/office/drawing/2014/main" val="20003"/>
                    </a:ext>
                  </a:extLst>
                </a:gridCol>
                <a:gridCol w="1334031">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158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8433.30.00.00.00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Ot</a:t>
                      </a:r>
                      <a:r>
                        <a:rPr sz="700" spc="-15" dirty="0">
                          <a:latin typeface="Calibri"/>
                          <a:cs typeface="Calibri"/>
                        </a:rPr>
                        <a:t> </a:t>
                      </a:r>
                      <a:r>
                        <a:rPr sz="700" dirty="0">
                          <a:latin typeface="Calibri"/>
                          <a:cs typeface="Calibri"/>
                        </a:rPr>
                        <a:t>hazırlama</a:t>
                      </a:r>
                      <a:r>
                        <a:rPr sz="700" spc="-10" dirty="0">
                          <a:latin typeface="Calibri"/>
                          <a:cs typeface="Calibri"/>
                        </a:rPr>
                        <a:t> </a:t>
                      </a:r>
                      <a:r>
                        <a:rPr sz="700" dirty="0">
                          <a:latin typeface="Calibri"/>
                          <a:cs typeface="Calibri"/>
                        </a:rPr>
                        <a:t>makina</a:t>
                      </a:r>
                      <a:r>
                        <a:rPr sz="700" spc="-10" dirty="0">
                          <a:latin typeface="Calibri"/>
                          <a:cs typeface="Calibri"/>
                        </a:rPr>
                        <a:t> </a:t>
                      </a:r>
                      <a:r>
                        <a:rPr sz="700" dirty="0">
                          <a:latin typeface="Calibri"/>
                          <a:cs typeface="Calibri"/>
                        </a:rPr>
                        <a:t>ve</a:t>
                      </a:r>
                      <a:r>
                        <a:rPr sz="700" spc="-15" dirty="0">
                          <a:latin typeface="Calibri"/>
                          <a:cs typeface="Calibri"/>
                        </a:rPr>
                        <a:t> </a:t>
                      </a:r>
                      <a:r>
                        <a:rPr sz="700" spc="-10" dirty="0">
                          <a:latin typeface="Calibri"/>
                          <a:cs typeface="Calibri"/>
                        </a:rPr>
                        <a:t>cihazları </a:t>
                      </a:r>
                      <a:r>
                        <a:rPr sz="700" dirty="0">
                          <a:latin typeface="Calibri"/>
                          <a:cs typeface="Calibri"/>
                        </a:rPr>
                        <a:t>(çekili</a:t>
                      </a:r>
                      <a:r>
                        <a:rPr sz="700" spc="-10" dirty="0">
                          <a:latin typeface="Calibri"/>
                          <a:cs typeface="Calibri"/>
                        </a:rPr>
                        <a:t> </a:t>
                      </a:r>
                      <a:r>
                        <a:rPr sz="700" dirty="0">
                          <a:latin typeface="Calibri"/>
                          <a:cs typeface="Calibri"/>
                        </a:rPr>
                        <a:t>tipte</a:t>
                      </a:r>
                      <a:r>
                        <a:rPr sz="700" spc="-10" dirty="0">
                          <a:latin typeface="Calibri"/>
                          <a:cs typeface="Calibri"/>
                        </a:rPr>
                        <a:t> olanlar</a:t>
                      </a:r>
                      <a:r>
                        <a:rPr sz="700" spc="-1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159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8433.40.00.00.00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Ot</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saman</a:t>
                      </a:r>
                      <a:r>
                        <a:rPr sz="700" spc="-5" dirty="0">
                          <a:latin typeface="Calibri"/>
                          <a:cs typeface="Calibri"/>
                        </a:rPr>
                        <a:t> </a:t>
                      </a:r>
                      <a:r>
                        <a:rPr sz="700" spc="-10" dirty="0">
                          <a:latin typeface="Calibri"/>
                          <a:cs typeface="Calibri"/>
                        </a:rPr>
                        <a:t>balyalama</a:t>
                      </a:r>
                      <a:r>
                        <a:rPr sz="700" spc="-5" dirty="0">
                          <a:latin typeface="Calibri"/>
                          <a:cs typeface="Calibri"/>
                        </a:rPr>
                        <a:t> </a:t>
                      </a:r>
                      <a:r>
                        <a:rPr sz="700" dirty="0">
                          <a:latin typeface="Calibri"/>
                          <a:cs typeface="Calibri"/>
                        </a:rPr>
                        <a:t>makina</a:t>
                      </a:r>
                      <a:r>
                        <a:rPr sz="700" spc="-5"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cihazları </a:t>
                      </a:r>
                      <a:r>
                        <a:rPr sz="700" dirty="0">
                          <a:latin typeface="Calibri"/>
                          <a:cs typeface="Calibri"/>
                        </a:rPr>
                        <a:t>(çekili</a:t>
                      </a:r>
                      <a:r>
                        <a:rPr sz="700" spc="-5" dirty="0">
                          <a:latin typeface="Calibri"/>
                          <a:cs typeface="Calibri"/>
                        </a:rPr>
                        <a:t> </a:t>
                      </a:r>
                      <a:r>
                        <a:rPr sz="700" dirty="0">
                          <a:latin typeface="Calibri"/>
                          <a:cs typeface="Calibri"/>
                        </a:rPr>
                        <a:t>tipte</a:t>
                      </a:r>
                      <a:r>
                        <a:rPr sz="700" spc="-5" dirty="0">
                          <a:latin typeface="Calibri"/>
                          <a:cs typeface="Calibri"/>
                        </a:rPr>
                        <a:t> </a:t>
                      </a:r>
                      <a:r>
                        <a:rPr sz="700" spc="-10" dirty="0">
                          <a:latin typeface="Calibri"/>
                          <a:cs typeface="Calibri"/>
                        </a:rPr>
                        <a:t>olanlar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160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8433.51.00.00.11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161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8433.51.00.00.19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0"/>
                        </a:lnSpc>
                      </a:pPr>
                      <a:r>
                        <a:rPr sz="700" spc="-25" dirty="0">
                          <a:latin typeface="Calibri"/>
                          <a:cs typeface="Calibri"/>
                        </a:rPr>
                        <a:t>162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8433.51.00.00.21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algn="ctr">
                        <a:lnSpc>
                          <a:spcPts val="940"/>
                        </a:lnSpc>
                      </a:pPr>
                      <a:r>
                        <a:rPr sz="700" spc="-25" dirty="0">
                          <a:latin typeface="Calibri"/>
                          <a:cs typeface="Calibri"/>
                        </a:rPr>
                        <a:t>163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8433.51.00.00.29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4"/>
                        </a:lnSpc>
                      </a:pPr>
                      <a:r>
                        <a:rPr sz="700" spc="-25" dirty="0">
                          <a:latin typeface="Calibri"/>
                          <a:cs typeface="Calibri"/>
                        </a:rPr>
                        <a:t>164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8433.52.00.00.12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8024">
                <a:tc>
                  <a:txBody>
                    <a:bodyPr/>
                    <a:lstStyle/>
                    <a:p>
                      <a:pPr algn="ctr">
                        <a:lnSpc>
                          <a:spcPts val="940"/>
                        </a:lnSpc>
                      </a:pPr>
                      <a:r>
                        <a:rPr sz="700" spc="-25" dirty="0">
                          <a:latin typeface="Calibri"/>
                          <a:cs typeface="Calibri"/>
                        </a:rPr>
                        <a:t>165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8433.52.00.00.18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166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8433.53.10.00.13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8024">
                <a:tc>
                  <a:txBody>
                    <a:bodyPr/>
                    <a:lstStyle/>
                    <a:p>
                      <a:pPr algn="ctr">
                        <a:lnSpc>
                          <a:spcPts val="940"/>
                        </a:lnSpc>
                      </a:pPr>
                      <a:r>
                        <a:rPr sz="700" spc="-25" dirty="0">
                          <a:latin typeface="Calibri"/>
                          <a:cs typeface="Calibri"/>
                        </a:rPr>
                        <a:t>167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8433.53.10.00.19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9175">
                <a:tc>
                  <a:txBody>
                    <a:bodyPr/>
                    <a:lstStyle/>
                    <a:p>
                      <a:pPr algn="ctr">
                        <a:lnSpc>
                          <a:spcPts val="950"/>
                        </a:lnSpc>
                      </a:pPr>
                      <a:r>
                        <a:rPr sz="700" spc="-25" dirty="0">
                          <a:latin typeface="Calibri"/>
                          <a:cs typeface="Calibri"/>
                        </a:rPr>
                        <a:t>168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8433.53.30.00.13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169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8433.53.30.00.19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170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8433.53.90.00.13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171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8433.53.90.00.18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40"/>
                        </a:lnSpc>
                      </a:pPr>
                      <a:r>
                        <a:rPr sz="700" spc="-25" dirty="0">
                          <a:latin typeface="Calibri"/>
                          <a:cs typeface="Calibri"/>
                        </a:rPr>
                        <a:t>172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8433.53.90.00.19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algn="ctr">
                        <a:lnSpc>
                          <a:spcPts val="940"/>
                        </a:lnSpc>
                      </a:pPr>
                      <a:r>
                        <a:rPr sz="700" spc="-25" dirty="0">
                          <a:latin typeface="Calibri"/>
                          <a:cs typeface="Calibri"/>
                        </a:rPr>
                        <a:t>173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8433.59.11.00.00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174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8433.59.19.00.00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0"/>
                        </a:lnSpc>
                      </a:pPr>
                      <a:r>
                        <a:rPr sz="700" spc="-25" dirty="0">
                          <a:latin typeface="Calibri"/>
                          <a:cs typeface="Calibri"/>
                        </a:rPr>
                        <a:t>175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8433.59.85.00.11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7448">
                <a:tc>
                  <a:txBody>
                    <a:bodyPr/>
                    <a:lstStyle/>
                    <a:p>
                      <a:pPr algn="ctr">
                        <a:lnSpc>
                          <a:spcPts val="940"/>
                        </a:lnSpc>
                      </a:pPr>
                      <a:r>
                        <a:rPr sz="700" spc="-25" dirty="0">
                          <a:latin typeface="Calibri"/>
                          <a:cs typeface="Calibri"/>
                        </a:rPr>
                        <a:t>176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8433.59.85.00.19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8024">
                <a:tc>
                  <a:txBody>
                    <a:bodyPr/>
                    <a:lstStyle/>
                    <a:p>
                      <a:pPr algn="ctr">
                        <a:lnSpc>
                          <a:spcPts val="944"/>
                        </a:lnSpc>
                      </a:pPr>
                      <a:r>
                        <a:rPr sz="700" spc="-25" dirty="0">
                          <a:latin typeface="Calibri"/>
                          <a:cs typeface="Calibri"/>
                        </a:rPr>
                        <a:t>177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8433.59.85.00.21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9175">
                <a:tc>
                  <a:txBody>
                    <a:bodyPr/>
                    <a:lstStyle/>
                    <a:p>
                      <a:pPr algn="ctr">
                        <a:lnSpc>
                          <a:spcPts val="950"/>
                        </a:lnSpc>
                      </a:pPr>
                      <a:r>
                        <a:rPr sz="700" spc="-25" dirty="0">
                          <a:latin typeface="Calibri"/>
                          <a:cs typeface="Calibri"/>
                        </a:rPr>
                        <a:t>178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8433.59.85.00.29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179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8433.59.85.00.39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8024">
                <a:tc>
                  <a:txBody>
                    <a:bodyPr/>
                    <a:lstStyle/>
                    <a:p>
                      <a:pPr algn="ctr">
                        <a:lnSpc>
                          <a:spcPts val="940"/>
                        </a:lnSpc>
                      </a:pPr>
                      <a:r>
                        <a:rPr sz="700" spc="-25" dirty="0">
                          <a:latin typeface="Calibri"/>
                          <a:cs typeface="Calibri"/>
                        </a:rPr>
                        <a:t>180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8438.10.10.00.00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Ekmek, </a:t>
                      </a:r>
                      <a:r>
                        <a:rPr sz="700" spc="-10" dirty="0">
                          <a:latin typeface="Calibri"/>
                          <a:cs typeface="Calibri"/>
                        </a:rPr>
                        <a:t>pasta,</a:t>
                      </a:r>
                      <a:r>
                        <a:rPr sz="700" dirty="0">
                          <a:latin typeface="Calibri"/>
                          <a:cs typeface="Calibri"/>
                        </a:rPr>
                        <a:t> </a:t>
                      </a:r>
                      <a:r>
                        <a:rPr sz="700" spc="-10" dirty="0">
                          <a:latin typeface="Calibri"/>
                          <a:cs typeface="Calibri"/>
                        </a:rPr>
                        <a:t>bisküvi</a:t>
                      </a:r>
                      <a:r>
                        <a:rPr sz="700" spc="-5" dirty="0">
                          <a:latin typeface="Calibri"/>
                          <a:cs typeface="Calibri"/>
                        </a:rPr>
                        <a:t> </a:t>
                      </a:r>
                      <a:r>
                        <a:rPr sz="700" spc="-10" dirty="0">
                          <a:latin typeface="Calibri"/>
                          <a:cs typeface="Calibri"/>
                        </a:rPr>
                        <a:t>imaline</a:t>
                      </a:r>
                      <a:r>
                        <a:rPr sz="700" spc="-5" dirty="0">
                          <a:latin typeface="Calibri"/>
                          <a:cs typeface="Calibri"/>
                        </a:rPr>
                        <a:t> </a:t>
                      </a:r>
                      <a:r>
                        <a:rPr sz="700" spc="-10" dirty="0">
                          <a:latin typeface="Calibri"/>
                          <a:cs typeface="Calibri"/>
                        </a:rPr>
                        <a:t>mahsus</a:t>
                      </a:r>
                      <a:r>
                        <a:rPr sz="700" spc="-5" dirty="0">
                          <a:latin typeface="Calibri"/>
                          <a:cs typeface="Calibri"/>
                        </a:rPr>
                        <a:t> </a:t>
                      </a:r>
                      <a:r>
                        <a:rPr sz="700" spc="-10" dirty="0">
                          <a:latin typeface="Calibri"/>
                          <a:cs typeface="Calibri"/>
                        </a:rPr>
                        <a:t>olanlar</a:t>
                      </a:r>
                      <a:r>
                        <a:rPr sz="700" spc="-5" dirty="0">
                          <a:latin typeface="Calibri"/>
                          <a:cs typeface="Calibri"/>
                        </a:rPr>
                        <a:t> </a:t>
                      </a:r>
                      <a:r>
                        <a:rPr sz="700" dirty="0">
                          <a:latin typeface="Calibri"/>
                          <a:cs typeface="Calibri"/>
                        </a:rPr>
                        <a:t>(sadece</a:t>
                      </a:r>
                      <a:r>
                        <a:rPr sz="700" spc="-5" dirty="0">
                          <a:latin typeface="Calibri"/>
                          <a:cs typeface="Calibri"/>
                        </a:rPr>
                        <a:t> </a:t>
                      </a:r>
                      <a:r>
                        <a:rPr sz="700" dirty="0">
                          <a:latin typeface="Calibri"/>
                          <a:cs typeface="Calibri"/>
                        </a:rPr>
                        <a:t>ekmek dilimleme</a:t>
                      </a:r>
                      <a:r>
                        <a:rPr sz="700" spc="-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357583">
                <a:tc>
                  <a:txBody>
                    <a:bodyPr/>
                    <a:lstStyle/>
                    <a:p>
                      <a:pPr algn="ctr">
                        <a:lnSpc>
                          <a:spcPts val="940"/>
                        </a:lnSpc>
                      </a:pPr>
                      <a:r>
                        <a:rPr sz="700" spc="-25" dirty="0">
                          <a:latin typeface="Calibri"/>
                          <a:cs typeface="Calibri"/>
                        </a:rPr>
                        <a:t>181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8438.10.90.00.00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Makarna</a:t>
                      </a:r>
                      <a:r>
                        <a:rPr sz="700" spc="-5" dirty="0">
                          <a:latin typeface="Calibri"/>
                          <a:cs typeface="Calibri"/>
                        </a:rPr>
                        <a:t> </a:t>
                      </a:r>
                      <a:r>
                        <a:rPr sz="700" dirty="0">
                          <a:latin typeface="Calibri"/>
                          <a:cs typeface="Calibri"/>
                        </a:rPr>
                        <a:t>veya</a:t>
                      </a:r>
                      <a:r>
                        <a:rPr sz="700" spc="-5" dirty="0">
                          <a:latin typeface="Calibri"/>
                          <a:cs typeface="Calibri"/>
                        </a:rPr>
                        <a:t> </a:t>
                      </a:r>
                      <a:r>
                        <a:rPr sz="700" spc="-10" dirty="0">
                          <a:latin typeface="Calibri"/>
                          <a:cs typeface="Calibri"/>
                        </a:rPr>
                        <a:t>benzerlerinin</a:t>
                      </a:r>
                      <a:r>
                        <a:rPr sz="700" spc="-5" dirty="0">
                          <a:latin typeface="Calibri"/>
                          <a:cs typeface="Calibri"/>
                        </a:rPr>
                        <a:t> </a:t>
                      </a:r>
                      <a:r>
                        <a:rPr sz="700" dirty="0">
                          <a:latin typeface="Calibri"/>
                          <a:cs typeface="Calibri"/>
                        </a:rPr>
                        <a:t>imaline mahsus</a:t>
                      </a:r>
                      <a:r>
                        <a:rPr sz="700" spc="-5" dirty="0">
                          <a:latin typeface="Calibri"/>
                          <a:cs typeface="Calibri"/>
                        </a:rPr>
                        <a:t> </a:t>
                      </a:r>
                      <a:r>
                        <a:rPr sz="700" spc="-10" dirty="0">
                          <a:latin typeface="Calibri"/>
                          <a:cs typeface="Calibri"/>
                        </a:rPr>
                        <a:t>olanlar</a:t>
                      </a:r>
                      <a:r>
                        <a:rPr sz="700" dirty="0">
                          <a:latin typeface="Calibri"/>
                          <a:cs typeface="Calibri"/>
                        </a:rPr>
                        <a:t> </a:t>
                      </a:r>
                      <a:r>
                        <a:rPr sz="700" spc="-10" dirty="0">
                          <a:latin typeface="Calibri"/>
                          <a:cs typeface="Calibri"/>
                        </a:rPr>
                        <a:t>(sadece</a:t>
                      </a:r>
                      <a:r>
                        <a:rPr sz="700" spc="-5" dirty="0">
                          <a:latin typeface="Calibri"/>
                          <a:cs typeface="Calibri"/>
                        </a:rPr>
                        <a:t> </a:t>
                      </a:r>
                      <a:r>
                        <a:rPr sz="700" dirty="0">
                          <a:latin typeface="Calibri"/>
                          <a:cs typeface="Calibri"/>
                        </a:rPr>
                        <a:t>hamur</a:t>
                      </a:r>
                      <a:r>
                        <a:rPr sz="700" spc="-10" dirty="0">
                          <a:latin typeface="Calibri"/>
                          <a:cs typeface="Calibri"/>
                        </a:rPr>
                        <a:t> yoğurma</a:t>
                      </a:r>
                      <a:endParaRPr sz="700">
                        <a:latin typeface="Calibri"/>
                        <a:cs typeface="Calibri"/>
                      </a:endParaRPr>
                    </a:p>
                    <a:p>
                      <a:pPr marL="67945">
                        <a:lnSpc>
                          <a:spcPct val="100000"/>
                        </a:lnSpc>
                        <a:spcBef>
                          <a:spcPts val="165"/>
                        </a:spcBef>
                      </a:pP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20367015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2475441523"/>
              </p:ext>
            </p:extLst>
          </p:nvPr>
        </p:nvGraphicFramePr>
        <p:xfrm>
          <a:off x="616687" y="688448"/>
          <a:ext cx="9877647" cy="5633802"/>
        </p:xfrm>
        <a:graphic>
          <a:graphicData uri="http://schemas.openxmlformats.org/drawingml/2006/table">
            <a:tbl>
              <a:tblPr firstRow="1" bandRow="1">
                <a:tableStyleId>{2D5ABB26-0587-4C30-8999-92F81FD0307C}</a:tableStyleId>
              </a:tblPr>
              <a:tblGrid>
                <a:gridCol w="306144">
                  <a:extLst>
                    <a:ext uri="{9D8B030D-6E8A-4147-A177-3AD203B41FA5}">
                      <a16:colId xmlns:a16="http://schemas.microsoft.com/office/drawing/2014/main" val="20000"/>
                    </a:ext>
                  </a:extLst>
                </a:gridCol>
                <a:gridCol w="897846">
                  <a:extLst>
                    <a:ext uri="{9D8B030D-6E8A-4147-A177-3AD203B41FA5}">
                      <a16:colId xmlns:a16="http://schemas.microsoft.com/office/drawing/2014/main" val="20001"/>
                    </a:ext>
                  </a:extLst>
                </a:gridCol>
                <a:gridCol w="3782648">
                  <a:extLst>
                    <a:ext uri="{9D8B030D-6E8A-4147-A177-3AD203B41FA5}">
                      <a16:colId xmlns:a16="http://schemas.microsoft.com/office/drawing/2014/main" val="20002"/>
                    </a:ext>
                  </a:extLst>
                </a:gridCol>
                <a:gridCol w="3518339">
                  <a:extLst>
                    <a:ext uri="{9D8B030D-6E8A-4147-A177-3AD203B41FA5}">
                      <a16:colId xmlns:a16="http://schemas.microsoft.com/office/drawing/2014/main" val="20003"/>
                    </a:ext>
                  </a:extLst>
                </a:gridCol>
                <a:gridCol w="1372670">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182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8441.80.00.00.13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20" dirty="0">
                          <a:latin typeface="Calibri"/>
                          <a:cs typeface="Calibri"/>
                        </a:rPr>
                        <a:t>Yaprak</a:t>
                      </a:r>
                      <a:r>
                        <a:rPr sz="700" spc="-5" dirty="0">
                          <a:latin typeface="Calibri"/>
                          <a:cs typeface="Calibri"/>
                        </a:rPr>
                        <a:t> </a:t>
                      </a:r>
                      <a:r>
                        <a:rPr sz="700" spc="-10" dirty="0">
                          <a:latin typeface="Calibri"/>
                          <a:cs typeface="Calibri"/>
                        </a:rPr>
                        <a:t>sigara</a:t>
                      </a:r>
                      <a:r>
                        <a:rPr sz="700" spc="5" dirty="0">
                          <a:latin typeface="Calibri"/>
                          <a:cs typeface="Calibri"/>
                        </a:rPr>
                        <a:t> </a:t>
                      </a:r>
                      <a:r>
                        <a:rPr sz="700" spc="-10" dirty="0">
                          <a:latin typeface="Calibri"/>
                          <a:cs typeface="Calibri"/>
                        </a:rPr>
                        <a:t>kağıdı</a:t>
                      </a:r>
                      <a:r>
                        <a:rPr sz="700" dirty="0">
                          <a:latin typeface="Calibri"/>
                          <a:cs typeface="Calibri"/>
                        </a:rPr>
                        <a:t> </a:t>
                      </a:r>
                      <a:r>
                        <a:rPr sz="700" spc="-10" dirty="0">
                          <a:latin typeface="Calibri"/>
                          <a:cs typeface="Calibri"/>
                        </a:rPr>
                        <a:t>imaline</a:t>
                      </a:r>
                      <a:r>
                        <a:rPr sz="700" spc="-5" dirty="0">
                          <a:latin typeface="Calibri"/>
                          <a:cs typeface="Calibri"/>
                        </a:rPr>
                        <a:t> </a:t>
                      </a:r>
                      <a:r>
                        <a:rPr sz="700" dirty="0">
                          <a:latin typeface="Calibri"/>
                          <a:cs typeface="Calibri"/>
                        </a:rPr>
                        <a:t>mahsus</a:t>
                      </a:r>
                      <a:r>
                        <a:rPr sz="700" spc="15" dirty="0">
                          <a:latin typeface="Calibri"/>
                          <a:cs typeface="Calibri"/>
                        </a:rPr>
                        <a:t> </a:t>
                      </a:r>
                      <a:r>
                        <a:rPr sz="700" spc="-10" dirty="0">
                          <a:latin typeface="Calibri"/>
                          <a:cs typeface="Calibri"/>
                        </a:rPr>
                        <a:t>makineler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183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8441.80.00.00.19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357583">
                <a:tc>
                  <a:txBody>
                    <a:bodyPr/>
                    <a:lstStyle/>
                    <a:p>
                      <a:pPr algn="ctr">
                        <a:lnSpc>
                          <a:spcPts val="940"/>
                        </a:lnSpc>
                      </a:pPr>
                      <a:r>
                        <a:rPr sz="700" spc="-25" dirty="0">
                          <a:latin typeface="Calibri"/>
                          <a:cs typeface="Calibri"/>
                        </a:rPr>
                        <a:t>184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8443.32.10.10.11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Net</a:t>
                      </a:r>
                      <a:r>
                        <a:rPr sz="700" spc="-20" dirty="0">
                          <a:latin typeface="Calibri"/>
                          <a:cs typeface="Calibri"/>
                        </a:rPr>
                        <a:t> </a:t>
                      </a:r>
                      <a:r>
                        <a:rPr sz="700" spc="-10" dirty="0">
                          <a:latin typeface="Calibri"/>
                          <a:cs typeface="Calibri"/>
                        </a:rPr>
                        <a:t>baskı</a:t>
                      </a:r>
                      <a:r>
                        <a:rPr sz="700" spc="-15" dirty="0">
                          <a:latin typeface="Calibri"/>
                          <a:cs typeface="Calibri"/>
                        </a:rPr>
                        <a:t> </a:t>
                      </a:r>
                      <a:r>
                        <a:rPr sz="700" dirty="0">
                          <a:latin typeface="Calibri"/>
                          <a:cs typeface="Calibri"/>
                        </a:rPr>
                        <a:t>eni</a:t>
                      </a:r>
                      <a:r>
                        <a:rPr sz="700" spc="-5" dirty="0">
                          <a:latin typeface="Calibri"/>
                          <a:cs typeface="Calibri"/>
                        </a:rPr>
                        <a:t> </a:t>
                      </a:r>
                      <a:r>
                        <a:rPr sz="700" dirty="0">
                          <a:latin typeface="Calibri"/>
                          <a:cs typeface="Calibri"/>
                        </a:rPr>
                        <a:t>180</a:t>
                      </a:r>
                      <a:r>
                        <a:rPr sz="700" spc="-15" dirty="0">
                          <a:latin typeface="Calibri"/>
                          <a:cs typeface="Calibri"/>
                        </a:rPr>
                        <a:t> </a:t>
                      </a:r>
                      <a:r>
                        <a:rPr sz="700" dirty="0">
                          <a:latin typeface="Calibri"/>
                          <a:cs typeface="Calibri"/>
                        </a:rPr>
                        <a:t>cm’yi</a:t>
                      </a:r>
                      <a:r>
                        <a:rPr sz="700" spc="-15" dirty="0">
                          <a:latin typeface="Calibri"/>
                          <a:cs typeface="Calibri"/>
                        </a:rPr>
                        <a:t> </a:t>
                      </a:r>
                      <a:r>
                        <a:rPr sz="700" dirty="0">
                          <a:latin typeface="Calibri"/>
                          <a:cs typeface="Calibri"/>
                        </a:rPr>
                        <a:t>geçen</a:t>
                      </a:r>
                      <a:r>
                        <a:rPr sz="700" spc="-15" dirty="0">
                          <a:latin typeface="Calibri"/>
                          <a:cs typeface="Calibri"/>
                        </a:rPr>
                        <a:t> </a:t>
                      </a:r>
                      <a:r>
                        <a:rPr sz="700" dirty="0">
                          <a:latin typeface="Calibri"/>
                          <a:cs typeface="Calibri"/>
                        </a:rPr>
                        <a:t>veya</a:t>
                      </a:r>
                      <a:r>
                        <a:rPr sz="700" spc="-20" dirty="0">
                          <a:latin typeface="Calibri"/>
                          <a:cs typeface="Calibri"/>
                        </a:rPr>
                        <a:t> </a:t>
                      </a:r>
                      <a:r>
                        <a:rPr sz="700" dirty="0">
                          <a:latin typeface="Calibri"/>
                          <a:cs typeface="Calibri"/>
                        </a:rPr>
                        <a:t>en</a:t>
                      </a:r>
                      <a:r>
                        <a:rPr sz="700" spc="-15" dirty="0">
                          <a:latin typeface="Calibri"/>
                          <a:cs typeface="Calibri"/>
                        </a:rPr>
                        <a:t> </a:t>
                      </a:r>
                      <a:r>
                        <a:rPr sz="700" dirty="0">
                          <a:latin typeface="Calibri"/>
                          <a:cs typeface="Calibri"/>
                        </a:rPr>
                        <a:t>az</a:t>
                      </a:r>
                      <a:r>
                        <a:rPr sz="700" spc="-20" dirty="0">
                          <a:latin typeface="Calibri"/>
                          <a:cs typeface="Calibri"/>
                        </a:rPr>
                        <a:t> </a:t>
                      </a:r>
                      <a:r>
                        <a:rPr sz="700" dirty="0">
                          <a:latin typeface="Calibri"/>
                          <a:cs typeface="Calibri"/>
                        </a:rPr>
                        <a:t>dört</a:t>
                      </a:r>
                      <a:r>
                        <a:rPr sz="700" spc="-15" dirty="0">
                          <a:latin typeface="Calibri"/>
                          <a:cs typeface="Calibri"/>
                        </a:rPr>
                        <a:t> </a:t>
                      </a:r>
                      <a:r>
                        <a:rPr sz="700" dirty="0">
                          <a:latin typeface="Calibri"/>
                          <a:cs typeface="Calibri"/>
                        </a:rPr>
                        <a:t>baskı</a:t>
                      </a:r>
                      <a:r>
                        <a:rPr sz="700" spc="-20" dirty="0">
                          <a:latin typeface="Calibri"/>
                          <a:cs typeface="Calibri"/>
                        </a:rPr>
                        <a:t> </a:t>
                      </a:r>
                      <a:r>
                        <a:rPr sz="700" spc="-10" dirty="0">
                          <a:latin typeface="Calibri"/>
                          <a:cs typeface="Calibri"/>
                        </a:rPr>
                        <a:t>kafasına</a:t>
                      </a:r>
                      <a:r>
                        <a:rPr sz="700" spc="-15" dirty="0">
                          <a:latin typeface="Calibri"/>
                          <a:cs typeface="Calibri"/>
                        </a:rPr>
                        <a:t> </a:t>
                      </a:r>
                      <a:r>
                        <a:rPr sz="700" dirty="0">
                          <a:latin typeface="Calibri"/>
                          <a:cs typeface="Calibri"/>
                        </a:rPr>
                        <a:t>sahip</a:t>
                      </a:r>
                      <a:r>
                        <a:rPr sz="700" spc="-5" dirty="0">
                          <a:latin typeface="Calibri"/>
                          <a:cs typeface="Calibri"/>
                        </a:rPr>
                        <a:t> </a:t>
                      </a:r>
                      <a:r>
                        <a:rPr sz="700" spc="-10" dirty="0">
                          <a:latin typeface="Calibri"/>
                          <a:cs typeface="Calibri"/>
                        </a:rPr>
                        <a:t>olanlar </a:t>
                      </a:r>
                      <a:r>
                        <a:rPr sz="700" dirty="0">
                          <a:latin typeface="Calibri"/>
                          <a:cs typeface="Calibri"/>
                        </a:rPr>
                        <a:t>(ev</a:t>
                      </a:r>
                      <a:r>
                        <a:rPr sz="700" spc="-15" dirty="0">
                          <a:latin typeface="Calibri"/>
                          <a:cs typeface="Calibri"/>
                        </a:rPr>
                        <a:t> </a:t>
                      </a:r>
                      <a:r>
                        <a:rPr sz="700" dirty="0">
                          <a:latin typeface="Calibri"/>
                          <a:cs typeface="Calibri"/>
                        </a:rPr>
                        <a:t>ve</a:t>
                      </a:r>
                      <a:r>
                        <a:rPr sz="700" spc="-15" dirty="0">
                          <a:latin typeface="Calibri"/>
                          <a:cs typeface="Calibri"/>
                        </a:rPr>
                        <a:t> </a:t>
                      </a:r>
                      <a:r>
                        <a:rPr sz="700" spc="-25" dirty="0">
                          <a:latin typeface="Calibri"/>
                          <a:cs typeface="Calibri"/>
                        </a:rPr>
                        <a:t>iş</a:t>
                      </a:r>
                      <a:endParaRPr sz="700">
                        <a:latin typeface="Calibri"/>
                        <a:cs typeface="Calibri"/>
                      </a:endParaRPr>
                    </a:p>
                    <a:p>
                      <a:pPr marL="67945">
                        <a:lnSpc>
                          <a:spcPct val="100000"/>
                        </a:lnSpc>
                        <a:spcBef>
                          <a:spcPts val="165"/>
                        </a:spcBef>
                      </a:pPr>
                      <a:r>
                        <a:rPr sz="700" spc="-10" dirty="0">
                          <a:latin typeface="Calibri"/>
                          <a:cs typeface="Calibri"/>
                        </a:rPr>
                        <a:t>yerlerinde</a:t>
                      </a:r>
                      <a:r>
                        <a:rPr sz="700" spc="25" dirty="0">
                          <a:latin typeface="Calibri"/>
                          <a:cs typeface="Calibri"/>
                        </a:rPr>
                        <a:t> </a:t>
                      </a:r>
                      <a:r>
                        <a:rPr sz="700" spc="-10" dirty="0">
                          <a:latin typeface="Calibri"/>
                          <a:cs typeface="Calibri"/>
                        </a:rPr>
                        <a:t>kullanılmak</a:t>
                      </a:r>
                      <a:r>
                        <a:rPr sz="700" spc="30" dirty="0">
                          <a:latin typeface="Calibri"/>
                          <a:cs typeface="Calibri"/>
                        </a:rPr>
                        <a:t> </a:t>
                      </a:r>
                      <a:r>
                        <a:rPr sz="700" spc="-10" dirty="0">
                          <a:latin typeface="Calibri"/>
                          <a:cs typeface="Calibri"/>
                        </a:rPr>
                        <a:t>üzere</a:t>
                      </a:r>
                      <a:r>
                        <a:rPr sz="700" spc="25" dirty="0">
                          <a:latin typeface="Calibri"/>
                          <a:cs typeface="Calibri"/>
                        </a:rPr>
                        <a:t> </a:t>
                      </a:r>
                      <a:r>
                        <a:rPr sz="700" spc="-10" dirty="0">
                          <a:latin typeface="Calibri"/>
                          <a:cs typeface="Calibri"/>
                        </a:rPr>
                        <a:t>tasarlanmış</a:t>
                      </a:r>
                      <a:r>
                        <a:rPr sz="700" spc="3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185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8443.32.10.10.19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(ev</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iş</a:t>
                      </a:r>
                      <a:r>
                        <a:rPr sz="700" spc="5" dirty="0">
                          <a:latin typeface="Calibri"/>
                          <a:cs typeface="Calibri"/>
                        </a:rPr>
                        <a:t> </a:t>
                      </a:r>
                      <a:r>
                        <a:rPr sz="700" spc="-10" dirty="0">
                          <a:latin typeface="Calibri"/>
                          <a:cs typeface="Calibri"/>
                        </a:rPr>
                        <a:t>yerlerinde</a:t>
                      </a:r>
                      <a:r>
                        <a:rPr sz="700" spc="5" dirty="0">
                          <a:latin typeface="Calibri"/>
                          <a:cs typeface="Calibri"/>
                        </a:rPr>
                        <a:t> </a:t>
                      </a:r>
                      <a:r>
                        <a:rPr sz="700" spc="-10" dirty="0">
                          <a:latin typeface="Calibri"/>
                          <a:cs typeface="Calibri"/>
                        </a:rPr>
                        <a:t>kullanılmak</a:t>
                      </a:r>
                      <a:r>
                        <a:rPr sz="700" dirty="0">
                          <a:latin typeface="Calibri"/>
                          <a:cs typeface="Calibri"/>
                        </a:rPr>
                        <a:t> </a:t>
                      </a:r>
                      <a:r>
                        <a:rPr sz="700" spc="-10" dirty="0">
                          <a:latin typeface="Calibri"/>
                          <a:cs typeface="Calibri"/>
                        </a:rPr>
                        <a:t>üzere</a:t>
                      </a:r>
                      <a:r>
                        <a:rPr sz="700" spc="10" dirty="0">
                          <a:latin typeface="Calibri"/>
                          <a:cs typeface="Calibri"/>
                        </a:rPr>
                        <a:t> </a:t>
                      </a:r>
                      <a:r>
                        <a:rPr sz="700" spc="-10" dirty="0">
                          <a:latin typeface="Calibri"/>
                          <a:cs typeface="Calibri"/>
                        </a:rPr>
                        <a:t>tasarlanmış</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7448">
                <a:tc>
                  <a:txBody>
                    <a:bodyPr/>
                    <a:lstStyle/>
                    <a:p>
                      <a:pPr algn="ctr">
                        <a:lnSpc>
                          <a:spcPts val="940"/>
                        </a:lnSpc>
                      </a:pPr>
                      <a:r>
                        <a:rPr sz="700" spc="-25" dirty="0">
                          <a:latin typeface="Calibri"/>
                          <a:cs typeface="Calibri"/>
                        </a:rPr>
                        <a:t>116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8424.41.00.10.00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Zirai</a:t>
                      </a:r>
                      <a:r>
                        <a:rPr sz="700" spc="-5" dirty="0">
                          <a:latin typeface="Calibri"/>
                          <a:cs typeface="Calibri"/>
                        </a:rPr>
                        <a:t> </a:t>
                      </a:r>
                      <a:r>
                        <a:rPr sz="700" spc="-10" dirty="0">
                          <a:latin typeface="Calibri"/>
                          <a:cs typeface="Calibri"/>
                        </a:rPr>
                        <a:t>mücadelede</a:t>
                      </a:r>
                      <a:r>
                        <a:rPr sz="700" dirty="0">
                          <a:latin typeface="Calibri"/>
                          <a:cs typeface="Calibri"/>
                        </a:rPr>
                        <a:t> </a:t>
                      </a:r>
                      <a:r>
                        <a:rPr sz="700" spc="-10" dirty="0">
                          <a:latin typeface="Calibri"/>
                          <a:cs typeface="Calibri"/>
                        </a:rPr>
                        <a:t>kullanılan</a:t>
                      </a:r>
                      <a:r>
                        <a:rPr sz="700" spc="15" dirty="0">
                          <a:latin typeface="Calibri"/>
                          <a:cs typeface="Calibri"/>
                        </a:rPr>
                        <a:t> </a:t>
                      </a:r>
                      <a:r>
                        <a:rPr sz="700" dirty="0">
                          <a:latin typeface="Calibri"/>
                          <a:cs typeface="Calibri"/>
                        </a:rPr>
                        <a:t>türde</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8024">
                <a:tc>
                  <a:txBody>
                    <a:bodyPr/>
                    <a:lstStyle/>
                    <a:p>
                      <a:pPr algn="ctr">
                        <a:lnSpc>
                          <a:spcPts val="940"/>
                        </a:lnSpc>
                      </a:pPr>
                      <a:r>
                        <a:rPr sz="700" spc="-25" dirty="0">
                          <a:latin typeface="Calibri"/>
                          <a:cs typeface="Calibri"/>
                        </a:rPr>
                        <a:t>117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8424.41.00.90.00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359311">
                <a:tc>
                  <a:txBody>
                    <a:bodyPr/>
                    <a:lstStyle/>
                    <a:p>
                      <a:pPr algn="ctr">
                        <a:lnSpc>
                          <a:spcPts val="940"/>
                        </a:lnSpc>
                      </a:pPr>
                      <a:r>
                        <a:rPr sz="700" spc="-25" dirty="0">
                          <a:latin typeface="Calibri"/>
                          <a:cs typeface="Calibri"/>
                        </a:rPr>
                        <a:t>118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8424.49.10.00.00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Traktörler</a:t>
                      </a:r>
                      <a:r>
                        <a:rPr sz="700" spc="-20" dirty="0">
                          <a:latin typeface="Calibri"/>
                          <a:cs typeface="Calibri"/>
                        </a:rPr>
                        <a:t> </a:t>
                      </a:r>
                      <a:r>
                        <a:rPr sz="700" spc="-10" dirty="0">
                          <a:latin typeface="Calibri"/>
                          <a:cs typeface="Calibri"/>
                        </a:rPr>
                        <a:t>tarafindan</a:t>
                      </a:r>
                      <a:r>
                        <a:rPr sz="700" spc="-20" dirty="0">
                          <a:latin typeface="Calibri"/>
                          <a:cs typeface="Calibri"/>
                        </a:rPr>
                        <a:t> </a:t>
                      </a:r>
                      <a:r>
                        <a:rPr sz="700" dirty="0">
                          <a:latin typeface="Calibri"/>
                          <a:cs typeface="Calibri"/>
                        </a:rPr>
                        <a:t>çekilmek</a:t>
                      </a:r>
                      <a:r>
                        <a:rPr sz="700" spc="-15" dirty="0">
                          <a:latin typeface="Calibri"/>
                          <a:cs typeface="Calibri"/>
                        </a:rPr>
                        <a:t> </a:t>
                      </a:r>
                      <a:r>
                        <a:rPr sz="700" dirty="0">
                          <a:latin typeface="Calibri"/>
                          <a:cs typeface="Calibri"/>
                        </a:rPr>
                        <a:t>veya</a:t>
                      </a:r>
                      <a:r>
                        <a:rPr sz="700" spc="-20" dirty="0">
                          <a:latin typeface="Calibri"/>
                          <a:cs typeface="Calibri"/>
                        </a:rPr>
                        <a:t> </a:t>
                      </a:r>
                      <a:r>
                        <a:rPr sz="700" spc="-10" dirty="0">
                          <a:latin typeface="Calibri"/>
                          <a:cs typeface="Calibri"/>
                        </a:rPr>
                        <a:t>bunlara</a:t>
                      </a:r>
                      <a:r>
                        <a:rPr sz="700" spc="-20" dirty="0">
                          <a:latin typeface="Calibri"/>
                          <a:cs typeface="Calibri"/>
                        </a:rPr>
                        <a:t> </a:t>
                      </a:r>
                      <a:r>
                        <a:rPr sz="700" dirty="0">
                          <a:latin typeface="Calibri"/>
                          <a:cs typeface="Calibri"/>
                        </a:rPr>
                        <a:t>monte</a:t>
                      </a:r>
                      <a:r>
                        <a:rPr sz="700" spc="-15" dirty="0">
                          <a:latin typeface="Calibri"/>
                          <a:cs typeface="Calibri"/>
                        </a:rPr>
                        <a:t> </a:t>
                      </a:r>
                      <a:r>
                        <a:rPr sz="700" dirty="0">
                          <a:latin typeface="Calibri"/>
                          <a:cs typeface="Calibri"/>
                        </a:rPr>
                        <a:t>edilmek</a:t>
                      </a:r>
                      <a:r>
                        <a:rPr sz="700" spc="-20" dirty="0">
                          <a:latin typeface="Calibri"/>
                          <a:cs typeface="Calibri"/>
                        </a:rPr>
                        <a:t> </a:t>
                      </a:r>
                      <a:r>
                        <a:rPr sz="700" spc="-10" dirty="0">
                          <a:latin typeface="Calibri"/>
                          <a:cs typeface="Calibri"/>
                        </a:rPr>
                        <a:t>üzere</a:t>
                      </a:r>
                      <a:r>
                        <a:rPr sz="700" spc="-20" dirty="0">
                          <a:latin typeface="Calibri"/>
                          <a:cs typeface="Calibri"/>
                        </a:rPr>
                        <a:t> </a:t>
                      </a:r>
                      <a:r>
                        <a:rPr sz="700" spc="-10" dirty="0">
                          <a:latin typeface="Calibri"/>
                          <a:cs typeface="Calibri"/>
                        </a:rPr>
                        <a:t>yapılmış</a:t>
                      </a:r>
                      <a:endParaRPr sz="700">
                        <a:latin typeface="Calibri"/>
                        <a:cs typeface="Calibri"/>
                      </a:endParaRPr>
                    </a:p>
                    <a:p>
                      <a:pPr marL="67945">
                        <a:lnSpc>
                          <a:spcPct val="100000"/>
                        </a:lnSpc>
                        <a:spcBef>
                          <a:spcPts val="180"/>
                        </a:spcBef>
                      </a:pPr>
                      <a:r>
                        <a:rPr sz="700" spc="-10" dirty="0">
                          <a:latin typeface="Calibri"/>
                          <a:cs typeface="Calibri"/>
                        </a:rPr>
                        <a:t>pülverizatörler</a:t>
                      </a:r>
                      <a:r>
                        <a:rPr sz="700" dirty="0">
                          <a:latin typeface="Calibri"/>
                          <a:cs typeface="Calibri"/>
                        </a:rPr>
                        <a:t> ve</a:t>
                      </a:r>
                      <a:r>
                        <a:rPr sz="700" spc="5" dirty="0">
                          <a:latin typeface="Calibri"/>
                          <a:cs typeface="Calibri"/>
                        </a:rPr>
                        <a:t> </a:t>
                      </a:r>
                      <a:r>
                        <a:rPr sz="700" dirty="0">
                          <a:latin typeface="Calibri"/>
                          <a:cs typeface="Calibri"/>
                        </a:rPr>
                        <a:t>toz </a:t>
                      </a:r>
                      <a:r>
                        <a:rPr sz="700" spc="-10" dirty="0">
                          <a:latin typeface="Calibri"/>
                          <a:cs typeface="Calibri"/>
                        </a:rPr>
                        <a:t>dağıtıcılar</a:t>
                      </a:r>
                      <a:r>
                        <a:rPr sz="700" spc="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 </a:t>
                      </a:r>
                      <a:r>
                        <a:rPr sz="700" spc="-10" dirty="0">
                          <a:latin typeface="Calibri"/>
                          <a:cs typeface="Calibri"/>
                        </a:rPr>
                        <a:t>olanlar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7448">
                <a:tc>
                  <a:txBody>
                    <a:bodyPr/>
                    <a:lstStyle/>
                    <a:p>
                      <a:pPr algn="ctr">
                        <a:lnSpc>
                          <a:spcPts val="940"/>
                        </a:lnSpc>
                      </a:pPr>
                      <a:r>
                        <a:rPr sz="700" spc="-25" dirty="0">
                          <a:latin typeface="Calibri"/>
                          <a:cs typeface="Calibri"/>
                        </a:rPr>
                        <a:t>119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8424.49.90.00.00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120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8424.82.90.00.00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7448">
                <a:tc>
                  <a:txBody>
                    <a:bodyPr/>
                    <a:lstStyle/>
                    <a:p>
                      <a:pPr algn="ctr">
                        <a:lnSpc>
                          <a:spcPts val="940"/>
                        </a:lnSpc>
                      </a:pPr>
                      <a:r>
                        <a:rPr sz="700" spc="-25" dirty="0">
                          <a:latin typeface="Calibri"/>
                          <a:cs typeface="Calibri"/>
                        </a:rPr>
                        <a:t>121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8425.11.00.00.00</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Elektrik</a:t>
                      </a:r>
                      <a:r>
                        <a:rPr sz="700" spc="-45" dirty="0">
                          <a:latin typeface="Calibri"/>
                          <a:cs typeface="Calibri"/>
                        </a:rPr>
                        <a:t> </a:t>
                      </a:r>
                      <a:r>
                        <a:rPr sz="700" dirty="0">
                          <a:latin typeface="Calibri"/>
                          <a:cs typeface="Calibri"/>
                        </a:rPr>
                        <a:t>motorlu</a:t>
                      </a:r>
                      <a:r>
                        <a:rPr sz="700" spc="-4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8024">
                <a:tc>
                  <a:txBody>
                    <a:bodyPr/>
                    <a:lstStyle/>
                    <a:p>
                      <a:pPr algn="ctr">
                        <a:lnSpc>
                          <a:spcPts val="940"/>
                        </a:lnSpc>
                      </a:pPr>
                      <a:r>
                        <a:rPr sz="700" spc="-25" dirty="0">
                          <a:latin typeface="Calibri"/>
                          <a:cs typeface="Calibri"/>
                        </a:rPr>
                        <a:t>122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8425.19.00.00.00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358159">
                <a:tc>
                  <a:txBody>
                    <a:bodyPr/>
                    <a:lstStyle/>
                    <a:p>
                      <a:pPr algn="ctr">
                        <a:lnSpc>
                          <a:spcPts val="940"/>
                        </a:lnSpc>
                      </a:pPr>
                      <a:r>
                        <a:rPr sz="700" spc="-25" dirty="0">
                          <a:latin typeface="Calibri"/>
                          <a:cs typeface="Calibri"/>
                        </a:rPr>
                        <a:t>123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8425.39.00.00.10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Maden</a:t>
                      </a:r>
                      <a:r>
                        <a:rPr sz="700" spc="20" dirty="0">
                          <a:latin typeface="Calibri"/>
                          <a:cs typeface="Calibri"/>
                        </a:rPr>
                        <a:t> </a:t>
                      </a:r>
                      <a:r>
                        <a:rPr sz="700" spc="-10" dirty="0">
                          <a:latin typeface="Calibri"/>
                          <a:cs typeface="Calibri"/>
                        </a:rPr>
                        <a:t>kuyularına</a:t>
                      </a:r>
                      <a:r>
                        <a:rPr sz="700" spc="20" dirty="0">
                          <a:latin typeface="Calibri"/>
                          <a:cs typeface="Calibri"/>
                        </a:rPr>
                        <a:t> </a:t>
                      </a:r>
                      <a:r>
                        <a:rPr sz="700" spc="-10" dirty="0">
                          <a:latin typeface="Calibri"/>
                          <a:cs typeface="Calibri"/>
                        </a:rPr>
                        <a:t>skiplerin</a:t>
                      </a:r>
                      <a:r>
                        <a:rPr sz="700" spc="20" dirty="0">
                          <a:latin typeface="Calibri"/>
                          <a:cs typeface="Calibri"/>
                        </a:rPr>
                        <a:t> </a:t>
                      </a:r>
                      <a:r>
                        <a:rPr sz="700" spc="-10" dirty="0">
                          <a:latin typeface="Calibri"/>
                          <a:cs typeface="Calibri"/>
                        </a:rPr>
                        <a:t>indirilip</a:t>
                      </a:r>
                      <a:r>
                        <a:rPr sz="700" spc="35" dirty="0">
                          <a:latin typeface="Calibri"/>
                          <a:cs typeface="Calibri"/>
                        </a:rPr>
                        <a:t> </a:t>
                      </a:r>
                      <a:r>
                        <a:rPr sz="700" spc="-10" dirty="0">
                          <a:latin typeface="Calibri"/>
                          <a:cs typeface="Calibri"/>
                        </a:rPr>
                        <a:t>çıkarılmasını</a:t>
                      </a:r>
                      <a:r>
                        <a:rPr sz="700" spc="15" dirty="0">
                          <a:latin typeface="Calibri"/>
                          <a:cs typeface="Calibri"/>
                        </a:rPr>
                        <a:t> </a:t>
                      </a:r>
                      <a:r>
                        <a:rPr sz="700" spc="-10" dirty="0">
                          <a:latin typeface="Calibri"/>
                          <a:cs typeface="Calibri"/>
                        </a:rPr>
                        <a:t>sağlayan</a:t>
                      </a:r>
                      <a:r>
                        <a:rPr sz="700" spc="20" dirty="0">
                          <a:latin typeface="Calibri"/>
                          <a:cs typeface="Calibri"/>
                        </a:rPr>
                        <a:t> </a:t>
                      </a:r>
                      <a:r>
                        <a:rPr sz="700" spc="-10" dirty="0">
                          <a:latin typeface="Calibri"/>
                          <a:cs typeface="Calibri"/>
                        </a:rPr>
                        <a:t>bucurgatlar;</a:t>
                      </a:r>
                      <a:r>
                        <a:rPr sz="700" spc="40" dirty="0">
                          <a:latin typeface="Calibri"/>
                          <a:cs typeface="Calibri"/>
                        </a:rPr>
                        <a:t> </a:t>
                      </a:r>
                      <a:r>
                        <a:rPr sz="700" spc="-10" dirty="0">
                          <a:latin typeface="Calibri"/>
                          <a:cs typeface="Calibri"/>
                        </a:rPr>
                        <a:t>özellikle</a:t>
                      </a:r>
                      <a:r>
                        <a:rPr sz="700" spc="20" dirty="0">
                          <a:latin typeface="Calibri"/>
                          <a:cs typeface="Calibri"/>
                        </a:rPr>
                        <a:t> </a:t>
                      </a:r>
                      <a:r>
                        <a:rPr sz="700" spc="-25" dirty="0">
                          <a:latin typeface="Calibri"/>
                          <a:cs typeface="Calibri"/>
                        </a:rPr>
                        <a:t>yer</a:t>
                      </a:r>
                      <a:endParaRPr sz="700">
                        <a:latin typeface="Calibri"/>
                        <a:cs typeface="Calibri"/>
                      </a:endParaRPr>
                    </a:p>
                    <a:p>
                      <a:pPr marL="67945">
                        <a:lnSpc>
                          <a:spcPct val="100000"/>
                        </a:lnSpc>
                        <a:spcBef>
                          <a:spcPts val="170"/>
                        </a:spcBef>
                      </a:pPr>
                      <a:r>
                        <a:rPr sz="700" spc="-10" dirty="0">
                          <a:latin typeface="Calibri"/>
                          <a:cs typeface="Calibri"/>
                        </a:rPr>
                        <a:t>altında</a:t>
                      </a:r>
                      <a:r>
                        <a:rPr sz="700" spc="-15" dirty="0">
                          <a:latin typeface="Calibri"/>
                          <a:cs typeface="Calibri"/>
                        </a:rPr>
                        <a:t> </a:t>
                      </a:r>
                      <a:r>
                        <a:rPr sz="700" spc="-10" dirty="0">
                          <a:latin typeface="Calibri"/>
                          <a:cs typeface="Calibri"/>
                        </a:rPr>
                        <a:t>kullanılmak</a:t>
                      </a:r>
                      <a:r>
                        <a:rPr sz="700" spc="-15" dirty="0">
                          <a:latin typeface="Calibri"/>
                          <a:cs typeface="Calibri"/>
                        </a:rPr>
                        <a:t> </a:t>
                      </a:r>
                      <a:r>
                        <a:rPr sz="700" dirty="0">
                          <a:latin typeface="Calibri"/>
                          <a:cs typeface="Calibri"/>
                        </a:rPr>
                        <a:t>üzere imal</a:t>
                      </a:r>
                      <a:r>
                        <a:rPr sz="700" spc="-15" dirty="0">
                          <a:latin typeface="Calibri"/>
                          <a:cs typeface="Calibri"/>
                        </a:rPr>
                        <a:t> </a:t>
                      </a:r>
                      <a:r>
                        <a:rPr sz="700" dirty="0">
                          <a:latin typeface="Calibri"/>
                          <a:cs typeface="Calibri"/>
                        </a:rPr>
                        <a:t>edilmiş </a:t>
                      </a:r>
                      <a:r>
                        <a:rPr sz="700" spc="-10" dirty="0">
                          <a:latin typeface="Calibri"/>
                          <a:cs typeface="Calibri"/>
                        </a:rPr>
                        <a:t>bucurgatlar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9175">
                <a:tc>
                  <a:txBody>
                    <a:bodyPr/>
                    <a:lstStyle/>
                    <a:p>
                      <a:pPr algn="ctr">
                        <a:lnSpc>
                          <a:spcPts val="950"/>
                        </a:lnSpc>
                      </a:pPr>
                      <a:r>
                        <a:rPr sz="700" spc="-25" dirty="0">
                          <a:latin typeface="Calibri"/>
                          <a:cs typeface="Calibri"/>
                        </a:rPr>
                        <a:t>124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8425.41.00.00.00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Servis</a:t>
                      </a:r>
                      <a:r>
                        <a:rPr sz="700" spc="-5" dirty="0">
                          <a:latin typeface="Calibri"/>
                          <a:cs typeface="Calibri"/>
                        </a:rPr>
                        <a:t> </a:t>
                      </a:r>
                      <a:r>
                        <a:rPr sz="700" spc="-10" dirty="0">
                          <a:latin typeface="Calibri"/>
                          <a:cs typeface="Calibri"/>
                        </a:rPr>
                        <a:t>istasyonları</a:t>
                      </a:r>
                      <a:r>
                        <a:rPr sz="700" dirty="0">
                          <a:latin typeface="Calibri"/>
                          <a:cs typeface="Calibri"/>
                        </a:rPr>
                        <a:t> veya </a:t>
                      </a:r>
                      <a:r>
                        <a:rPr sz="700" spc="-10" dirty="0">
                          <a:latin typeface="Calibri"/>
                          <a:cs typeface="Calibri"/>
                        </a:rPr>
                        <a:t>garajlarda</a:t>
                      </a:r>
                      <a:r>
                        <a:rPr sz="700" dirty="0">
                          <a:latin typeface="Calibri"/>
                          <a:cs typeface="Calibri"/>
                        </a:rPr>
                        <a:t> </a:t>
                      </a:r>
                      <a:r>
                        <a:rPr sz="700" spc="-10" dirty="0">
                          <a:latin typeface="Calibri"/>
                          <a:cs typeface="Calibri"/>
                        </a:rPr>
                        <a:t>kullanılan</a:t>
                      </a:r>
                      <a:r>
                        <a:rPr sz="700" spc="-5" dirty="0">
                          <a:latin typeface="Calibri"/>
                          <a:cs typeface="Calibri"/>
                        </a:rPr>
                        <a:t> </a:t>
                      </a:r>
                      <a:r>
                        <a:rPr sz="700" spc="-10" dirty="0">
                          <a:latin typeface="Calibri"/>
                          <a:cs typeface="Calibri"/>
                        </a:rPr>
                        <a:t>türdeki</a:t>
                      </a:r>
                      <a:r>
                        <a:rPr sz="700" dirty="0">
                          <a:latin typeface="Calibri"/>
                          <a:cs typeface="Calibri"/>
                        </a:rPr>
                        <a:t> sabit </a:t>
                      </a:r>
                      <a:r>
                        <a:rPr sz="700" spc="-10" dirty="0">
                          <a:latin typeface="Calibri"/>
                          <a:cs typeface="Calibri"/>
                        </a:rPr>
                        <a:t>kriko</a:t>
                      </a:r>
                      <a:r>
                        <a:rPr sz="700" dirty="0">
                          <a:latin typeface="Calibri"/>
                          <a:cs typeface="Calibri"/>
                        </a:rPr>
                        <a:t> </a:t>
                      </a:r>
                      <a:r>
                        <a:rPr sz="700" spc="-10" dirty="0">
                          <a:latin typeface="Calibri"/>
                          <a:cs typeface="Calibri"/>
                        </a:rPr>
                        <a:t>sistemleri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125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8425.42.00.00.00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 </a:t>
                      </a:r>
                      <a:r>
                        <a:rPr sz="700" spc="-10" dirty="0">
                          <a:latin typeface="Calibri"/>
                          <a:cs typeface="Calibri"/>
                        </a:rPr>
                        <a:t>hidrolik</a:t>
                      </a:r>
                      <a:r>
                        <a:rPr sz="700" spc="15" dirty="0">
                          <a:latin typeface="Calibri"/>
                          <a:cs typeface="Calibri"/>
                        </a:rPr>
                        <a:t> </a:t>
                      </a:r>
                      <a:r>
                        <a:rPr sz="700" spc="-10" dirty="0">
                          <a:latin typeface="Calibri"/>
                          <a:cs typeface="Calibri"/>
                        </a:rPr>
                        <a:t>krikolar</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ağır yük </a:t>
                      </a:r>
                      <a:r>
                        <a:rPr sz="700" spc="-10" dirty="0">
                          <a:latin typeface="Calibri"/>
                          <a:cs typeface="Calibri"/>
                        </a:rPr>
                        <a:t>kaldırıcıları</a:t>
                      </a:r>
                      <a:r>
                        <a:rPr sz="700" spc="5" dirty="0">
                          <a:latin typeface="Calibri"/>
                          <a:cs typeface="Calibri"/>
                        </a:rPr>
                        <a:t> </a:t>
                      </a:r>
                      <a:r>
                        <a:rPr sz="700" spc="-10" dirty="0">
                          <a:latin typeface="Calibri"/>
                          <a:cs typeface="Calibri"/>
                        </a:rPr>
                        <a:t>(hidrolik)</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8024">
                <a:tc>
                  <a:txBody>
                    <a:bodyPr/>
                    <a:lstStyle/>
                    <a:p>
                      <a:pPr algn="ctr">
                        <a:lnSpc>
                          <a:spcPts val="940"/>
                        </a:lnSpc>
                      </a:pPr>
                      <a:r>
                        <a:rPr sz="700" spc="-25" dirty="0">
                          <a:latin typeface="Calibri"/>
                          <a:cs typeface="Calibri"/>
                        </a:rPr>
                        <a:t>126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8425.49.00.00.00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7448">
                <a:tc>
                  <a:txBody>
                    <a:bodyPr/>
                    <a:lstStyle/>
                    <a:p>
                      <a:pPr algn="ctr">
                        <a:lnSpc>
                          <a:spcPts val="940"/>
                        </a:lnSpc>
                      </a:pPr>
                      <a:r>
                        <a:rPr sz="700" spc="-25" dirty="0">
                          <a:latin typeface="Calibri"/>
                          <a:cs typeface="Calibri"/>
                        </a:rPr>
                        <a:t>127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8427.10.10.00.00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Kaldırma</a:t>
                      </a:r>
                      <a:r>
                        <a:rPr sz="700" spc="-5" dirty="0">
                          <a:latin typeface="Calibri"/>
                          <a:cs typeface="Calibri"/>
                        </a:rPr>
                        <a:t> </a:t>
                      </a:r>
                      <a:r>
                        <a:rPr sz="700" spc="-10" dirty="0">
                          <a:latin typeface="Calibri"/>
                          <a:cs typeface="Calibri"/>
                        </a:rPr>
                        <a:t>yüksekliği</a:t>
                      </a:r>
                      <a:r>
                        <a:rPr sz="700" dirty="0">
                          <a:latin typeface="Calibri"/>
                          <a:cs typeface="Calibri"/>
                        </a:rPr>
                        <a:t> 1 m</a:t>
                      </a:r>
                      <a:r>
                        <a:rPr sz="700" spc="10" dirty="0">
                          <a:latin typeface="Calibri"/>
                          <a:cs typeface="Calibri"/>
                        </a:rPr>
                        <a:t> </a:t>
                      </a:r>
                      <a:r>
                        <a:rPr sz="700" dirty="0">
                          <a:latin typeface="Calibri"/>
                          <a:cs typeface="Calibri"/>
                        </a:rPr>
                        <a:t>veya</a:t>
                      </a:r>
                      <a:r>
                        <a:rPr sz="700" spc="-5" dirty="0">
                          <a:latin typeface="Calibri"/>
                          <a:cs typeface="Calibri"/>
                        </a:rPr>
                        <a:t> </a:t>
                      </a:r>
                      <a:r>
                        <a:rPr sz="700" dirty="0">
                          <a:latin typeface="Calibri"/>
                          <a:cs typeface="Calibri"/>
                        </a:rPr>
                        <a:t>daha </a:t>
                      </a:r>
                      <a:r>
                        <a:rPr sz="700" spc="-10" dirty="0">
                          <a:latin typeface="Calibri"/>
                          <a:cs typeface="Calibri"/>
                        </a:rPr>
                        <a:t>fazla</a:t>
                      </a:r>
                      <a:r>
                        <a:rPr sz="70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128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8427.10.90.00.00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4"/>
                        </a:lnSpc>
                      </a:pPr>
                      <a:r>
                        <a:rPr sz="700" spc="-25" dirty="0">
                          <a:latin typeface="Calibri"/>
                          <a:cs typeface="Calibri"/>
                        </a:rPr>
                        <a:t>129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8427.20.11.00.00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dirty="0">
                          <a:latin typeface="Calibri"/>
                          <a:cs typeface="Calibri"/>
                        </a:rPr>
                        <a:t>Arazi</a:t>
                      </a:r>
                      <a:r>
                        <a:rPr sz="700" spc="-10" dirty="0">
                          <a:latin typeface="Calibri"/>
                          <a:cs typeface="Calibri"/>
                        </a:rPr>
                        <a:t> forkliftleri</a:t>
                      </a:r>
                      <a:r>
                        <a:rPr sz="700" spc="5"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istiflemeye</a:t>
                      </a:r>
                      <a:r>
                        <a:rPr sz="700" spc="-5" dirty="0">
                          <a:latin typeface="Calibri"/>
                          <a:cs typeface="Calibri"/>
                        </a:rPr>
                        <a:t> </a:t>
                      </a:r>
                      <a:r>
                        <a:rPr sz="700" spc="-10" dirty="0">
                          <a:latin typeface="Calibri"/>
                          <a:cs typeface="Calibri"/>
                        </a:rPr>
                        <a:t>mahsus</a:t>
                      </a:r>
                      <a:r>
                        <a:rPr sz="700" spc="-5" dirty="0">
                          <a:latin typeface="Calibri"/>
                          <a:cs typeface="Calibri"/>
                        </a:rPr>
                        <a:t> </a:t>
                      </a:r>
                      <a:r>
                        <a:rPr sz="700" dirty="0">
                          <a:latin typeface="Calibri"/>
                          <a:cs typeface="Calibri"/>
                        </a:rPr>
                        <a:t>diğer</a:t>
                      </a:r>
                      <a:r>
                        <a:rPr sz="700" spc="-5" dirty="0">
                          <a:latin typeface="Calibri"/>
                          <a:cs typeface="Calibri"/>
                        </a:rPr>
                        <a:t> </a:t>
                      </a:r>
                      <a:r>
                        <a:rPr sz="700" dirty="0">
                          <a:latin typeface="Calibri"/>
                          <a:cs typeface="Calibri"/>
                        </a:rPr>
                        <a:t>yük</a:t>
                      </a:r>
                      <a:r>
                        <a:rPr sz="700" spc="-15" dirty="0">
                          <a:latin typeface="Calibri"/>
                          <a:cs typeface="Calibri"/>
                        </a:rPr>
                        <a:t> </a:t>
                      </a:r>
                      <a:r>
                        <a:rPr sz="700" spc="-10" dirty="0">
                          <a:latin typeface="Calibri"/>
                          <a:cs typeface="Calibri"/>
                        </a:rPr>
                        <a:t>arabaları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8024">
                <a:tc>
                  <a:txBody>
                    <a:bodyPr/>
                    <a:lstStyle/>
                    <a:p>
                      <a:pPr algn="ctr">
                        <a:lnSpc>
                          <a:spcPts val="940"/>
                        </a:lnSpc>
                      </a:pPr>
                      <a:r>
                        <a:rPr sz="700" spc="-25" dirty="0">
                          <a:latin typeface="Calibri"/>
                          <a:cs typeface="Calibri"/>
                        </a:rPr>
                        <a:t>130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8427.20.19.00.00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7448">
                <a:tc>
                  <a:txBody>
                    <a:bodyPr/>
                    <a:lstStyle/>
                    <a:p>
                      <a:pPr algn="ctr">
                        <a:lnSpc>
                          <a:spcPts val="940"/>
                        </a:lnSpc>
                      </a:pPr>
                      <a:r>
                        <a:rPr sz="700" spc="-25" dirty="0">
                          <a:latin typeface="Calibri"/>
                          <a:cs typeface="Calibri"/>
                        </a:rPr>
                        <a:t>131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8427.20.90.00.00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 </a:t>
                      </a:r>
                      <a:r>
                        <a:rPr sz="700" dirty="0">
                          <a:latin typeface="Calibri"/>
                          <a:cs typeface="Calibri"/>
                        </a:rPr>
                        <a:t>Emisyon,</a:t>
                      </a:r>
                      <a:r>
                        <a:rPr sz="700" spc="-10" dirty="0">
                          <a:latin typeface="Calibri"/>
                          <a:cs typeface="Calibri"/>
                        </a:rPr>
                        <a:t> Gürültü</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7448">
                <a:tc>
                  <a:txBody>
                    <a:bodyPr/>
                    <a:lstStyle/>
                    <a:p>
                      <a:pPr algn="ctr">
                        <a:lnSpc>
                          <a:spcPts val="940"/>
                        </a:lnSpc>
                      </a:pPr>
                      <a:r>
                        <a:rPr sz="700" spc="-25" dirty="0">
                          <a:latin typeface="Calibri"/>
                          <a:cs typeface="Calibri"/>
                        </a:rPr>
                        <a:t>132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8428.70.00.00.00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Sınai</a:t>
                      </a:r>
                      <a:r>
                        <a:rPr sz="700" spc="-30" dirty="0">
                          <a:latin typeface="Calibri"/>
                          <a:cs typeface="Calibri"/>
                        </a:rPr>
                        <a:t> </a:t>
                      </a:r>
                      <a:r>
                        <a:rPr sz="700" spc="-10" dirty="0">
                          <a:latin typeface="Calibri"/>
                          <a:cs typeface="Calibri"/>
                        </a:rPr>
                        <a:t>robotlar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133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8430.50.00.00.00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5" dirty="0">
                          <a:latin typeface="Calibri"/>
                          <a:cs typeface="Calibri"/>
                        </a:rPr>
                        <a:t> </a:t>
                      </a:r>
                      <a:r>
                        <a:rPr sz="700" spc="-10" dirty="0">
                          <a:latin typeface="Calibri"/>
                          <a:cs typeface="Calibri"/>
                        </a:rPr>
                        <a:t>hareketli </a:t>
                      </a:r>
                      <a:r>
                        <a:rPr sz="700" dirty="0">
                          <a:latin typeface="Calibri"/>
                          <a:cs typeface="Calibri"/>
                        </a:rPr>
                        <a:t>diğer</a:t>
                      </a:r>
                      <a:r>
                        <a:rPr sz="700" spc="-10" dirty="0">
                          <a:latin typeface="Calibri"/>
                          <a:cs typeface="Calibri"/>
                        </a:rPr>
                        <a:t> </a:t>
                      </a:r>
                      <a:r>
                        <a:rPr sz="700" dirty="0">
                          <a:latin typeface="Calibri"/>
                          <a:cs typeface="Calibri"/>
                        </a:rPr>
                        <a:t>makina</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cihazlar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9175">
                <a:tc>
                  <a:txBody>
                    <a:bodyPr/>
                    <a:lstStyle/>
                    <a:p>
                      <a:pPr algn="ctr">
                        <a:lnSpc>
                          <a:spcPts val="950"/>
                        </a:lnSpc>
                      </a:pPr>
                      <a:r>
                        <a:rPr sz="700" spc="-25" dirty="0">
                          <a:latin typeface="Calibri"/>
                          <a:cs typeface="Calibri"/>
                        </a:rPr>
                        <a:t>135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8432.29.90.00.11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Gübreli</a:t>
                      </a:r>
                      <a:r>
                        <a:rPr sz="700" spc="-5" dirty="0">
                          <a:latin typeface="Calibri"/>
                          <a:cs typeface="Calibri"/>
                        </a:rPr>
                        <a:t> </a:t>
                      </a:r>
                      <a:r>
                        <a:rPr sz="700" dirty="0">
                          <a:latin typeface="Calibri"/>
                          <a:cs typeface="Calibri"/>
                        </a:rPr>
                        <a:t>çapa</a:t>
                      </a:r>
                      <a:r>
                        <a:rPr sz="700" spc="-5" dirty="0">
                          <a:latin typeface="Calibri"/>
                          <a:cs typeface="Calibri"/>
                        </a:rPr>
                        <a:t> </a:t>
                      </a:r>
                      <a:r>
                        <a:rPr sz="700" spc="-10" dirty="0">
                          <a:latin typeface="Calibri"/>
                          <a:cs typeface="Calibri"/>
                        </a:rPr>
                        <a:t>makinaları</a:t>
                      </a:r>
                      <a:r>
                        <a:rPr sz="700" spc="10" dirty="0">
                          <a:latin typeface="Calibri"/>
                          <a:cs typeface="Calibri"/>
                        </a:rPr>
                        <a:t> </a:t>
                      </a:r>
                      <a:r>
                        <a:rPr sz="700" dirty="0">
                          <a:latin typeface="Calibri"/>
                          <a:cs typeface="Calibri"/>
                        </a:rPr>
                        <a:t>(çekili</a:t>
                      </a:r>
                      <a:r>
                        <a:rPr sz="700" spc="5" dirty="0">
                          <a:latin typeface="Calibri"/>
                          <a:cs typeface="Calibri"/>
                        </a:rPr>
                        <a:t> </a:t>
                      </a:r>
                      <a:r>
                        <a:rPr sz="700" dirty="0">
                          <a:latin typeface="Calibri"/>
                          <a:cs typeface="Calibri"/>
                        </a:rPr>
                        <a:t>tipte </a:t>
                      </a:r>
                      <a:r>
                        <a:rPr sz="700" spc="-10" dirty="0">
                          <a:latin typeface="Calibri"/>
                          <a:cs typeface="Calibri"/>
                        </a:rPr>
                        <a:t>olanlar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313921457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3292291536"/>
              </p:ext>
            </p:extLst>
          </p:nvPr>
        </p:nvGraphicFramePr>
        <p:xfrm>
          <a:off x="552893" y="688448"/>
          <a:ext cx="9674027" cy="5600981"/>
        </p:xfrm>
        <a:graphic>
          <a:graphicData uri="http://schemas.openxmlformats.org/drawingml/2006/table">
            <a:tbl>
              <a:tblPr firstRow="1" bandRow="1">
                <a:tableStyleId>{2D5ABB26-0587-4C30-8999-92F81FD0307C}</a:tableStyleId>
              </a:tblPr>
              <a:tblGrid>
                <a:gridCol w="299833">
                  <a:extLst>
                    <a:ext uri="{9D8B030D-6E8A-4147-A177-3AD203B41FA5}">
                      <a16:colId xmlns:a16="http://schemas.microsoft.com/office/drawing/2014/main" val="20000"/>
                    </a:ext>
                  </a:extLst>
                </a:gridCol>
                <a:gridCol w="879338">
                  <a:extLst>
                    <a:ext uri="{9D8B030D-6E8A-4147-A177-3AD203B41FA5}">
                      <a16:colId xmlns:a16="http://schemas.microsoft.com/office/drawing/2014/main" val="20001"/>
                    </a:ext>
                  </a:extLst>
                </a:gridCol>
                <a:gridCol w="3704671">
                  <a:extLst>
                    <a:ext uri="{9D8B030D-6E8A-4147-A177-3AD203B41FA5}">
                      <a16:colId xmlns:a16="http://schemas.microsoft.com/office/drawing/2014/main" val="20002"/>
                    </a:ext>
                  </a:extLst>
                </a:gridCol>
                <a:gridCol w="3445811">
                  <a:extLst>
                    <a:ext uri="{9D8B030D-6E8A-4147-A177-3AD203B41FA5}">
                      <a16:colId xmlns:a16="http://schemas.microsoft.com/office/drawing/2014/main" val="20003"/>
                    </a:ext>
                  </a:extLst>
                </a:gridCol>
                <a:gridCol w="1344374">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136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8432.29.90.00.19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Diğer</a:t>
                      </a:r>
                      <a:r>
                        <a:rPr sz="700" spc="-20" dirty="0">
                          <a:latin typeface="Calibri"/>
                          <a:cs typeface="Calibri"/>
                        </a:rPr>
                        <a:t> </a:t>
                      </a:r>
                      <a:r>
                        <a:rPr sz="700" dirty="0">
                          <a:latin typeface="Calibri"/>
                          <a:cs typeface="Calibri"/>
                        </a:rPr>
                        <a:t>çapa</a:t>
                      </a:r>
                      <a:r>
                        <a:rPr sz="700" spc="-20" dirty="0">
                          <a:latin typeface="Calibri"/>
                          <a:cs typeface="Calibri"/>
                        </a:rPr>
                        <a:t> </a:t>
                      </a:r>
                      <a:r>
                        <a:rPr sz="700" spc="-10" dirty="0">
                          <a:latin typeface="Calibri"/>
                          <a:cs typeface="Calibri"/>
                        </a:rPr>
                        <a:t>makinaları</a:t>
                      </a:r>
                      <a:r>
                        <a:rPr sz="700" spc="-20" dirty="0">
                          <a:latin typeface="Calibri"/>
                          <a:cs typeface="Calibri"/>
                        </a:rPr>
                        <a:t> </a:t>
                      </a:r>
                      <a:r>
                        <a:rPr sz="700" dirty="0">
                          <a:latin typeface="Calibri"/>
                          <a:cs typeface="Calibri"/>
                        </a:rPr>
                        <a:t>(çekili</a:t>
                      </a:r>
                      <a:r>
                        <a:rPr sz="700" spc="-20" dirty="0">
                          <a:latin typeface="Calibri"/>
                          <a:cs typeface="Calibri"/>
                        </a:rPr>
                        <a:t> </a:t>
                      </a:r>
                      <a:r>
                        <a:rPr sz="700" dirty="0">
                          <a:latin typeface="Calibri"/>
                          <a:cs typeface="Calibri"/>
                        </a:rPr>
                        <a:t>tipte</a:t>
                      </a:r>
                      <a:r>
                        <a:rPr sz="700" spc="-20" dirty="0">
                          <a:latin typeface="Calibri"/>
                          <a:cs typeface="Calibri"/>
                        </a:rPr>
                        <a:t> </a:t>
                      </a:r>
                      <a:r>
                        <a:rPr sz="700" dirty="0">
                          <a:latin typeface="Calibri"/>
                          <a:cs typeface="Calibri"/>
                        </a:rPr>
                        <a:t>olanlar</a:t>
                      </a:r>
                      <a:r>
                        <a:rPr sz="700" spc="-2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137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8432.39.90.00.11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Tek</a:t>
                      </a:r>
                      <a:r>
                        <a:rPr sz="700" spc="-15" dirty="0">
                          <a:latin typeface="Calibri"/>
                          <a:cs typeface="Calibri"/>
                        </a:rPr>
                        <a:t> </a:t>
                      </a:r>
                      <a:r>
                        <a:rPr sz="700" dirty="0">
                          <a:latin typeface="Calibri"/>
                          <a:cs typeface="Calibri"/>
                        </a:rPr>
                        <a:t>dane</a:t>
                      </a:r>
                      <a:r>
                        <a:rPr sz="700" spc="-10" dirty="0">
                          <a:latin typeface="Calibri"/>
                          <a:cs typeface="Calibri"/>
                        </a:rPr>
                        <a:t> </a:t>
                      </a:r>
                      <a:r>
                        <a:rPr sz="700" dirty="0">
                          <a:latin typeface="Calibri"/>
                          <a:cs typeface="Calibri"/>
                        </a:rPr>
                        <a:t>ekim </a:t>
                      </a:r>
                      <a:r>
                        <a:rPr sz="700" spc="-10" dirty="0">
                          <a:latin typeface="Calibri"/>
                          <a:cs typeface="Calibri"/>
                        </a:rPr>
                        <a:t>makinaları </a:t>
                      </a:r>
                      <a:r>
                        <a:rPr sz="700" dirty="0">
                          <a:latin typeface="Calibri"/>
                          <a:cs typeface="Calibri"/>
                        </a:rPr>
                        <a:t>(çekili</a:t>
                      </a:r>
                      <a:r>
                        <a:rPr sz="700" spc="-15" dirty="0">
                          <a:latin typeface="Calibri"/>
                          <a:cs typeface="Calibri"/>
                        </a:rPr>
                        <a:t> </a:t>
                      </a:r>
                      <a:r>
                        <a:rPr sz="700" dirty="0">
                          <a:latin typeface="Calibri"/>
                          <a:cs typeface="Calibri"/>
                        </a:rPr>
                        <a:t>tipte </a:t>
                      </a:r>
                      <a:r>
                        <a:rPr sz="700" spc="-10" dirty="0">
                          <a:latin typeface="Calibri"/>
                          <a:cs typeface="Calibri"/>
                        </a:rPr>
                        <a:t>olanlar 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138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8432.39.90.00.12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Yumru</a:t>
                      </a:r>
                      <a:r>
                        <a:rPr sz="700" spc="-15" dirty="0">
                          <a:latin typeface="Calibri"/>
                          <a:cs typeface="Calibri"/>
                        </a:rPr>
                        <a:t> </a:t>
                      </a:r>
                      <a:r>
                        <a:rPr sz="700" dirty="0">
                          <a:latin typeface="Calibri"/>
                          <a:cs typeface="Calibri"/>
                        </a:rPr>
                        <a:t>dikim</a:t>
                      </a:r>
                      <a:r>
                        <a:rPr sz="700" spc="-5" dirty="0">
                          <a:latin typeface="Calibri"/>
                          <a:cs typeface="Calibri"/>
                        </a:rPr>
                        <a:t> </a:t>
                      </a:r>
                      <a:r>
                        <a:rPr sz="700" spc="-10" dirty="0">
                          <a:latin typeface="Calibri"/>
                          <a:cs typeface="Calibri"/>
                        </a:rPr>
                        <a:t>makinaları</a:t>
                      </a:r>
                      <a:r>
                        <a:rPr sz="700" spc="-1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15" dirty="0">
                          <a:latin typeface="Calibri"/>
                          <a:cs typeface="Calibri"/>
                        </a:rPr>
                        <a:t> </a:t>
                      </a:r>
                      <a:r>
                        <a:rPr sz="700" spc="-10" dirty="0">
                          <a:latin typeface="Calibri"/>
                          <a:cs typeface="Calibri"/>
                        </a:rPr>
                        <a:t>olanlar</a:t>
                      </a:r>
                      <a:r>
                        <a:rPr sz="700" spc="-1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139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8432.39.90.00.13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Fide</a:t>
                      </a:r>
                      <a:r>
                        <a:rPr sz="700" spc="-25" dirty="0">
                          <a:latin typeface="Calibri"/>
                          <a:cs typeface="Calibri"/>
                        </a:rPr>
                        <a:t> </a:t>
                      </a:r>
                      <a:r>
                        <a:rPr sz="700" dirty="0">
                          <a:latin typeface="Calibri"/>
                          <a:cs typeface="Calibri"/>
                        </a:rPr>
                        <a:t>dikim</a:t>
                      </a:r>
                      <a:r>
                        <a:rPr sz="700" spc="-10" dirty="0">
                          <a:latin typeface="Calibri"/>
                          <a:cs typeface="Calibri"/>
                        </a:rPr>
                        <a:t> makinaları</a:t>
                      </a:r>
                      <a:r>
                        <a:rPr sz="700" spc="-20" dirty="0">
                          <a:latin typeface="Calibri"/>
                          <a:cs typeface="Calibri"/>
                        </a:rPr>
                        <a:t> </a:t>
                      </a:r>
                      <a:r>
                        <a:rPr sz="700" dirty="0">
                          <a:latin typeface="Calibri"/>
                          <a:cs typeface="Calibri"/>
                        </a:rPr>
                        <a:t>(çekili</a:t>
                      </a:r>
                      <a:r>
                        <a:rPr sz="700" spc="-20" dirty="0">
                          <a:latin typeface="Calibri"/>
                          <a:cs typeface="Calibri"/>
                        </a:rPr>
                        <a:t> </a:t>
                      </a:r>
                      <a:r>
                        <a:rPr sz="700" dirty="0">
                          <a:latin typeface="Calibri"/>
                          <a:cs typeface="Calibri"/>
                        </a:rPr>
                        <a:t>tipte</a:t>
                      </a:r>
                      <a:r>
                        <a:rPr sz="700" spc="-15" dirty="0">
                          <a:latin typeface="Calibri"/>
                          <a:cs typeface="Calibri"/>
                        </a:rPr>
                        <a:t> </a:t>
                      </a:r>
                      <a:r>
                        <a:rPr sz="700" dirty="0">
                          <a:latin typeface="Calibri"/>
                          <a:cs typeface="Calibri"/>
                        </a:rPr>
                        <a:t>olanlar</a:t>
                      </a:r>
                      <a:r>
                        <a:rPr sz="700" spc="-2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0"/>
                        </a:lnSpc>
                      </a:pPr>
                      <a:r>
                        <a:rPr sz="700" spc="-25" dirty="0">
                          <a:latin typeface="Calibri"/>
                          <a:cs typeface="Calibri"/>
                        </a:rPr>
                        <a:t>140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8432.39.90.00.14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Fidan</a:t>
                      </a:r>
                      <a:r>
                        <a:rPr sz="700" spc="-25" dirty="0">
                          <a:latin typeface="Calibri"/>
                          <a:cs typeface="Calibri"/>
                        </a:rPr>
                        <a:t> </a:t>
                      </a:r>
                      <a:r>
                        <a:rPr sz="700" dirty="0">
                          <a:latin typeface="Calibri"/>
                          <a:cs typeface="Calibri"/>
                        </a:rPr>
                        <a:t>dikim</a:t>
                      </a:r>
                      <a:r>
                        <a:rPr sz="700" spc="-10" dirty="0">
                          <a:latin typeface="Calibri"/>
                          <a:cs typeface="Calibri"/>
                        </a:rPr>
                        <a:t> makinaları</a:t>
                      </a:r>
                      <a:r>
                        <a:rPr sz="700" spc="-20" dirty="0">
                          <a:latin typeface="Calibri"/>
                          <a:cs typeface="Calibri"/>
                        </a:rPr>
                        <a:t> </a:t>
                      </a:r>
                      <a:r>
                        <a:rPr sz="700" dirty="0">
                          <a:latin typeface="Calibri"/>
                          <a:cs typeface="Calibri"/>
                        </a:rPr>
                        <a:t>(çekili</a:t>
                      </a:r>
                      <a:r>
                        <a:rPr sz="700" spc="-20" dirty="0">
                          <a:latin typeface="Calibri"/>
                          <a:cs typeface="Calibri"/>
                        </a:rPr>
                        <a:t> </a:t>
                      </a:r>
                      <a:r>
                        <a:rPr sz="700" dirty="0">
                          <a:latin typeface="Calibri"/>
                          <a:cs typeface="Calibri"/>
                        </a:rPr>
                        <a:t>tipte</a:t>
                      </a:r>
                      <a:r>
                        <a:rPr sz="700" spc="-20" dirty="0">
                          <a:latin typeface="Calibri"/>
                          <a:cs typeface="Calibri"/>
                        </a:rPr>
                        <a:t> </a:t>
                      </a:r>
                      <a:r>
                        <a:rPr sz="70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algn="ctr">
                        <a:lnSpc>
                          <a:spcPts val="940"/>
                        </a:lnSpc>
                      </a:pPr>
                      <a:r>
                        <a:rPr sz="700" spc="-25" dirty="0">
                          <a:latin typeface="Calibri"/>
                          <a:cs typeface="Calibri"/>
                        </a:rPr>
                        <a:t>141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8432.41.00.00.00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Hayvan gübresi</a:t>
                      </a:r>
                      <a:r>
                        <a:rPr sz="700" dirty="0">
                          <a:latin typeface="Calibri"/>
                          <a:cs typeface="Calibri"/>
                        </a:rPr>
                        <a:t> </a:t>
                      </a:r>
                      <a:r>
                        <a:rPr sz="700" spc="-10" dirty="0">
                          <a:latin typeface="Calibri"/>
                          <a:cs typeface="Calibri"/>
                        </a:rPr>
                        <a:t>dağıtıcıları</a:t>
                      </a:r>
                      <a:r>
                        <a:rPr sz="700" spc="20"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10" dirty="0">
                          <a:latin typeface="Calibri"/>
                          <a:cs typeface="Calibri"/>
                        </a:rPr>
                        <a:t> </a:t>
                      </a:r>
                      <a:r>
                        <a:rPr sz="700" spc="-10" dirty="0">
                          <a:latin typeface="Calibri"/>
                          <a:cs typeface="Calibri"/>
                        </a:rPr>
                        <a:t>olanlar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4"/>
                        </a:lnSpc>
                      </a:pPr>
                      <a:r>
                        <a:rPr sz="700" spc="-25" dirty="0">
                          <a:latin typeface="Calibri"/>
                          <a:cs typeface="Calibri"/>
                        </a:rPr>
                        <a:t>142</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8432.42.00.00.00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dirty="0">
                          <a:latin typeface="Calibri"/>
                          <a:cs typeface="Calibri"/>
                        </a:rPr>
                        <a:t>Diğer</a:t>
                      </a:r>
                      <a:r>
                        <a:rPr sz="700" spc="-20" dirty="0">
                          <a:latin typeface="Calibri"/>
                          <a:cs typeface="Calibri"/>
                        </a:rPr>
                        <a:t> </a:t>
                      </a:r>
                      <a:r>
                        <a:rPr sz="700" dirty="0">
                          <a:latin typeface="Calibri"/>
                          <a:cs typeface="Calibri"/>
                        </a:rPr>
                        <a:t>gübre</a:t>
                      </a:r>
                      <a:r>
                        <a:rPr sz="700" spc="-15" dirty="0">
                          <a:latin typeface="Calibri"/>
                          <a:cs typeface="Calibri"/>
                        </a:rPr>
                        <a:t> </a:t>
                      </a:r>
                      <a:r>
                        <a:rPr sz="700" spc="-10" dirty="0">
                          <a:latin typeface="Calibri"/>
                          <a:cs typeface="Calibri"/>
                        </a:rPr>
                        <a:t>dağıtıcıları</a:t>
                      </a:r>
                      <a:r>
                        <a:rPr sz="700" spc="-15" dirty="0">
                          <a:latin typeface="Calibri"/>
                          <a:cs typeface="Calibri"/>
                        </a:rPr>
                        <a:t> </a:t>
                      </a:r>
                      <a:r>
                        <a:rPr sz="700" dirty="0">
                          <a:latin typeface="Calibri"/>
                          <a:cs typeface="Calibri"/>
                        </a:rPr>
                        <a:t>(çekili</a:t>
                      </a:r>
                      <a:r>
                        <a:rPr sz="700" spc="-20" dirty="0">
                          <a:latin typeface="Calibri"/>
                          <a:cs typeface="Calibri"/>
                        </a:rPr>
                        <a:t> </a:t>
                      </a:r>
                      <a:r>
                        <a:rPr sz="700" dirty="0">
                          <a:latin typeface="Calibri"/>
                          <a:cs typeface="Calibri"/>
                        </a:rPr>
                        <a:t>tipte</a:t>
                      </a:r>
                      <a:r>
                        <a:rPr sz="700" spc="-15" dirty="0">
                          <a:latin typeface="Calibri"/>
                          <a:cs typeface="Calibri"/>
                        </a:rPr>
                        <a:t> </a:t>
                      </a:r>
                      <a:r>
                        <a:rPr sz="700" dirty="0">
                          <a:latin typeface="Calibri"/>
                          <a:cs typeface="Calibri"/>
                        </a:rPr>
                        <a:t>olanlar</a:t>
                      </a:r>
                      <a:r>
                        <a:rPr sz="700" spc="-1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8024">
                <a:tc>
                  <a:txBody>
                    <a:bodyPr/>
                    <a:lstStyle/>
                    <a:p>
                      <a:pPr algn="ctr">
                        <a:lnSpc>
                          <a:spcPts val="940"/>
                        </a:lnSpc>
                      </a:pPr>
                      <a:r>
                        <a:rPr sz="700" spc="-25" dirty="0">
                          <a:latin typeface="Calibri"/>
                          <a:cs typeface="Calibri"/>
                        </a:rPr>
                        <a:t>143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8432.80.00.00.11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Çimenlikler</a:t>
                      </a:r>
                      <a:r>
                        <a:rPr sz="700" dirty="0">
                          <a:latin typeface="Calibri"/>
                          <a:cs typeface="Calibri"/>
                        </a:rPr>
                        <a:t> ve</a:t>
                      </a:r>
                      <a:r>
                        <a:rPr sz="700" spc="5" dirty="0">
                          <a:latin typeface="Calibri"/>
                          <a:cs typeface="Calibri"/>
                        </a:rPr>
                        <a:t> </a:t>
                      </a:r>
                      <a:r>
                        <a:rPr sz="700" dirty="0">
                          <a:latin typeface="Calibri"/>
                          <a:cs typeface="Calibri"/>
                        </a:rPr>
                        <a:t>spor</a:t>
                      </a:r>
                      <a:r>
                        <a:rPr sz="700" spc="5" dirty="0">
                          <a:latin typeface="Calibri"/>
                          <a:cs typeface="Calibri"/>
                        </a:rPr>
                        <a:t> </a:t>
                      </a:r>
                      <a:r>
                        <a:rPr sz="700" spc="-10" dirty="0">
                          <a:latin typeface="Calibri"/>
                          <a:cs typeface="Calibri"/>
                        </a:rPr>
                        <a:t>sahaları</a:t>
                      </a:r>
                      <a:r>
                        <a:rPr sz="700" spc="5" dirty="0">
                          <a:latin typeface="Calibri"/>
                          <a:cs typeface="Calibri"/>
                        </a:rPr>
                        <a:t> </a:t>
                      </a:r>
                      <a:r>
                        <a:rPr sz="700" dirty="0">
                          <a:latin typeface="Calibri"/>
                          <a:cs typeface="Calibri"/>
                        </a:rPr>
                        <a:t>için</a:t>
                      </a:r>
                      <a:r>
                        <a:rPr sz="700" spc="5" dirty="0">
                          <a:latin typeface="Calibri"/>
                          <a:cs typeface="Calibri"/>
                        </a:rPr>
                        <a:t> </a:t>
                      </a:r>
                      <a:r>
                        <a:rPr sz="700" spc="-10" dirty="0">
                          <a:latin typeface="Calibri"/>
                          <a:cs typeface="Calibri"/>
                        </a:rPr>
                        <a:t>silindirler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144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8432.80.00.00.12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Taş</a:t>
                      </a:r>
                      <a:r>
                        <a:rPr sz="700" spc="-15" dirty="0">
                          <a:latin typeface="Calibri"/>
                          <a:cs typeface="Calibri"/>
                        </a:rPr>
                        <a:t> </a:t>
                      </a:r>
                      <a:r>
                        <a:rPr sz="700" spc="-10" dirty="0">
                          <a:latin typeface="Calibri"/>
                          <a:cs typeface="Calibri"/>
                        </a:rPr>
                        <a:t>parçalarını</a:t>
                      </a:r>
                      <a:r>
                        <a:rPr sz="700" spc="-20" dirty="0">
                          <a:latin typeface="Calibri"/>
                          <a:cs typeface="Calibri"/>
                        </a:rPr>
                        <a:t> </a:t>
                      </a:r>
                      <a:r>
                        <a:rPr sz="700" dirty="0">
                          <a:latin typeface="Calibri"/>
                          <a:cs typeface="Calibri"/>
                        </a:rPr>
                        <a:t>sökme,</a:t>
                      </a:r>
                      <a:r>
                        <a:rPr sz="700" spc="-5" dirty="0">
                          <a:latin typeface="Calibri"/>
                          <a:cs typeface="Calibri"/>
                        </a:rPr>
                        <a:t> </a:t>
                      </a:r>
                      <a:r>
                        <a:rPr sz="700" dirty="0">
                          <a:latin typeface="Calibri"/>
                          <a:cs typeface="Calibri"/>
                        </a:rPr>
                        <a:t>toplama</a:t>
                      </a:r>
                      <a:r>
                        <a:rPr sz="700" spc="-1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8024">
                <a:tc>
                  <a:txBody>
                    <a:bodyPr/>
                    <a:lstStyle/>
                    <a:p>
                      <a:pPr algn="ctr">
                        <a:lnSpc>
                          <a:spcPts val="940"/>
                        </a:lnSpc>
                      </a:pPr>
                      <a:r>
                        <a:rPr sz="700" spc="-25" dirty="0">
                          <a:latin typeface="Calibri"/>
                          <a:cs typeface="Calibri"/>
                        </a:rPr>
                        <a:t>145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8432.80.00.00.19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9175">
                <a:tc>
                  <a:txBody>
                    <a:bodyPr/>
                    <a:lstStyle/>
                    <a:p>
                      <a:pPr algn="ctr">
                        <a:lnSpc>
                          <a:spcPts val="950"/>
                        </a:lnSpc>
                      </a:pPr>
                      <a:r>
                        <a:rPr sz="700" spc="-25" dirty="0">
                          <a:latin typeface="Calibri"/>
                          <a:cs typeface="Calibri"/>
                        </a:rPr>
                        <a:t>146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8433.11.10.00.00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Elektrik</a:t>
                      </a:r>
                      <a:r>
                        <a:rPr sz="700" spc="-45" dirty="0">
                          <a:latin typeface="Calibri"/>
                          <a:cs typeface="Calibri"/>
                        </a:rPr>
                        <a:t> </a:t>
                      </a:r>
                      <a:r>
                        <a:rPr sz="700" dirty="0">
                          <a:latin typeface="Calibri"/>
                          <a:cs typeface="Calibri"/>
                        </a:rPr>
                        <a:t>motorlu</a:t>
                      </a:r>
                      <a:r>
                        <a:rPr sz="700" spc="-4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147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8433.11.51.00.00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Oturacak</a:t>
                      </a:r>
                      <a:r>
                        <a:rPr sz="700" spc="-35" dirty="0">
                          <a:latin typeface="Calibri"/>
                          <a:cs typeface="Calibri"/>
                        </a:rPr>
                        <a:t> </a:t>
                      </a:r>
                      <a:r>
                        <a:rPr sz="700" dirty="0">
                          <a:latin typeface="Calibri"/>
                          <a:cs typeface="Calibri"/>
                        </a:rPr>
                        <a:t>yeri</a:t>
                      </a:r>
                      <a:r>
                        <a:rPr sz="700" spc="-3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148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8433.11.59.00.00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149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8433.11.90.00.00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40"/>
                        </a:lnSpc>
                      </a:pPr>
                      <a:r>
                        <a:rPr sz="700" spc="-25" dirty="0">
                          <a:latin typeface="Calibri"/>
                          <a:cs typeface="Calibri"/>
                        </a:rPr>
                        <a:t>150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8433.19.10.00.00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Elektrik</a:t>
                      </a:r>
                      <a:r>
                        <a:rPr sz="700" spc="-45" dirty="0">
                          <a:latin typeface="Calibri"/>
                          <a:cs typeface="Calibri"/>
                        </a:rPr>
                        <a:t> </a:t>
                      </a:r>
                      <a:r>
                        <a:rPr sz="700" dirty="0">
                          <a:latin typeface="Calibri"/>
                          <a:cs typeface="Calibri"/>
                        </a:rPr>
                        <a:t>motorlu</a:t>
                      </a:r>
                      <a:r>
                        <a:rPr sz="700" spc="-4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algn="ctr">
                        <a:lnSpc>
                          <a:spcPts val="940"/>
                        </a:lnSpc>
                      </a:pPr>
                      <a:r>
                        <a:rPr sz="700" spc="-25" dirty="0">
                          <a:latin typeface="Calibri"/>
                          <a:cs typeface="Calibri"/>
                        </a:rPr>
                        <a:t>151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8433.19.51.00.00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Oturacak</a:t>
                      </a:r>
                      <a:r>
                        <a:rPr sz="700" spc="-35" dirty="0">
                          <a:latin typeface="Calibri"/>
                          <a:cs typeface="Calibri"/>
                        </a:rPr>
                        <a:t> </a:t>
                      </a:r>
                      <a:r>
                        <a:rPr sz="700" dirty="0">
                          <a:latin typeface="Calibri"/>
                          <a:cs typeface="Calibri"/>
                        </a:rPr>
                        <a:t>yeri</a:t>
                      </a:r>
                      <a:r>
                        <a:rPr sz="700" spc="-3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152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8433.19.59.00.00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0"/>
                        </a:lnSpc>
                      </a:pPr>
                      <a:r>
                        <a:rPr sz="700" spc="-25" dirty="0">
                          <a:latin typeface="Calibri"/>
                          <a:cs typeface="Calibri"/>
                        </a:rPr>
                        <a:t>153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8433.19.70.00.00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7448">
                <a:tc>
                  <a:txBody>
                    <a:bodyPr/>
                    <a:lstStyle/>
                    <a:p>
                      <a:pPr algn="ctr">
                        <a:lnSpc>
                          <a:spcPts val="940"/>
                        </a:lnSpc>
                      </a:pPr>
                      <a:r>
                        <a:rPr sz="700" spc="-25" dirty="0">
                          <a:latin typeface="Calibri"/>
                          <a:cs typeface="Calibri"/>
                        </a:rPr>
                        <a:t>154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8433.19.90.00.00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Motorsuz</a:t>
                      </a:r>
                      <a:r>
                        <a:rPr sz="70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8024">
                <a:tc>
                  <a:txBody>
                    <a:bodyPr/>
                    <a:lstStyle/>
                    <a:p>
                      <a:pPr algn="ctr">
                        <a:lnSpc>
                          <a:spcPts val="944"/>
                        </a:lnSpc>
                      </a:pPr>
                      <a:r>
                        <a:rPr sz="700" spc="-25" dirty="0">
                          <a:latin typeface="Calibri"/>
                          <a:cs typeface="Calibri"/>
                        </a:rPr>
                        <a:t>155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8433.20.10.00.00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Motorlu</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358735">
                <a:tc>
                  <a:txBody>
                    <a:bodyPr/>
                    <a:lstStyle/>
                    <a:p>
                      <a:pPr algn="ctr">
                        <a:lnSpc>
                          <a:spcPts val="950"/>
                        </a:lnSpc>
                      </a:pPr>
                      <a:r>
                        <a:rPr sz="700" spc="-25" dirty="0">
                          <a:latin typeface="Calibri"/>
                          <a:cs typeface="Calibri"/>
                        </a:rPr>
                        <a:t>156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8433.20.50.00.00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Bir</a:t>
                      </a:r>
                      <a:r>
                        <a:rPr sz="700" spc="-25" dirty="0">
                          <a:latin typeface="Calibri"/>
                          <a:cs typeface="Calibri"/>
                        </a:rPr>
                        <a:t> </a:t>
                      </a:r>
                      <a:r>
                        <a:rPr sz="700" spc="-10" dirty="0">
                          <a:latin typeface="Calibri"/>
                          <a:cs typeface="Calibri"/>
                        </a:rPr>
                        <a:t>traktörle</a:t>
                      </a:r>
                      <a:r>
                        <a:rPr sz="700" spc="-25" dirty="0">
                          <a:latin typeface="Calibri"/>
                          <a:cs typeface="Calibri"/>
                        </a:rPr>
                        <a:t> </a:t>
                      </a:r>
                      <a:r>
                        <a:rPr sz="700" dirty="0">
                          <a:latin typeface="Calibri"/>
                          <a:cs typeface="Calibri"/>
                        </a:rPr>
                        <a:t>taşınmak</a:t>
                      </a:r>
                      <a:r>
                        <a:rPr sz="700" spc="-30" dirty="0">
                          <a:latin typeface="Calibri"/>
                          <a:cs typeface="Calibri"/>
                        </a:rPr>
                        <a:t> </a:t>
                      </a:r>
                      <a:r>
                        <a:rPr sz="700" dirty="0">
                          <a:latin typeface="Calibri"/>
                          <a:cs typeface="Calibri"/>
                        </a:rPr>
                        <a:t>veya</a:t>
                      </a:r>
                      <a:r>
                        <a:rPr sz="700" spc="-25" dirty="0">
                          <a:latin typeface="Calibri"/>
                          <a:cs typeface="Calibri"/>
                        </a:rPr>
                        <a:t> </a:t>
                      </a:r>
                      <a:r>
                        <a:rPr sz="700" dirty="0">
                          <a:latin typeface="Calibri"/>
                          <a:cs typeface="Calibri"/>
                        </a:rPr>
                        <a:t>çekilmek</a:t>
                      </a:r>
                      <a:r>
                        <a:rPr sz="700" spc="-15" dirty="0">
                          <a:latin typeface="Calibri"/>
                          <a:cs typeface="Calibri"/>
                        </a:rPr>
                        <a:t> </a:t>
                      </a:r>
                      <a:r>
                        <a:rPr sz="700" spc="-10" dirty="0">
                          <a:latin typeface="Calibri"/>
                          <a:cs typeface="Calibri"/>
                        </a:rPr>
                        <a:t>üzere</a:t>
                      </a:r>
                      <a:r>
                        <a:rPr sz="700" spc="-20" dirty="0">
                          <a:latin typeface="Calibri"/>
                          <a:cs typeface="Calibri"/>
                        </a:rPr>
                        <a:t> </a:t>
                      </a:r>
                      <a:r>
                        <a:rPr sz="700" dirty="0">
                          <a:latin typeface="Calibri"/>
                          <a:cs typeface="Calibri"/>
                        </a:rPr>
                        <a:t>imal</a:t>
                      </a:r>
                      <a:r>
                        <a:rPr sz="700" spc="-30" dirty="0">
                          <a:latin typeface="Calibri"/>
                          <a:cs typeface="Calibri"/>
                        </a:rPr>
                        <a:t> </a:t>
                      </a:r>
                      <a:r>
                        <a:rPr sz="700" dirty="0">
                          <a:latin typeface="Calibri"/>
                          <a:cs typeface="Calibri"/>
                        </a:rPr>
                        <a:t>edilmiş</a:t>
                      </a:r>
                      <a:r>
                        <a:rPr sz="700" spc="-25" dirty="0">
                          <a:latin typeface="Calibri"/>
                          <a:cs typeface="Calibri"/>
                        </a:rPr>
                        <a:t> </a:t>
                      </a:r>
                      <a:r>
                        <a:rPr sz="700" dirty="0">
                          <a:latin typeface="Calibri"/>
                          <a:cs typeface="Calibri"/>
                        </a:rPr>
                        <a:t>olanlar</a:t>
                      </a:r>
                      <a:r>
                        <a:rPr sz="700" spc="-25" dirty="0">
                          <a:latin typeface="Calibri"/>
                          <a:cs typeface="Calibri"/>
                        </a:rPr>
                        <a:t> </a:t>
                      </a:r>
                      <a:r>
                        <a:rPr sz="700" dirty="0">
                          <a:latin typeface="Calibri"/>
                          <a:cs typeface="Calibri"/>
                        </a:rPr>
                        <a:t>(çekili</a:t>
                      </a:r>
                      <a:r>
                        <a:rPr sz="700" spc="-25" dirty="0">
                          <a:latin typeface="Calibri"/>
                          <a:cs typeface="Calibri"/>
                        </a:rPr>
                        <a:t> </a:t>
                      </a:r>
                      <a:r>
                        <a:rPr sz="700" dirty="0">
                          <a:latin typeface="Calibri"/>
                          <a:cs typeface="Calibri"/>
                        </a:rPr>
                        <a:t>tipte</a:t>
                      </a:r>
                      <a:r>
                        <a:rPr sz="700" spc="-15" dirty="0">
                          <a:latin typeface="Calibri"/>
                          <a:cs typeface="Calibri"/>
                        </a:rPr>
                        <a:t> </a:t>
                      </a:r>
                      <a:r>
                        <a:rPr sz="700" spc="-10" dirty="0">
                          <a:latin typeface="Calibri"/>
                          <a:cs typeface="Calibri"/>
                        </a:rPr>
                        <a:t>olanlar</a:t>
                      </a:r>
                      <a:endParaRPr sz="700">
                        <a:latin typeface="Calibri"/>
                        <a:cs typeface="Calibri"/>
                      </a:endParaRPr>
                    </a:p>
                    <a:p>
                      <a:pPr marL="67945">
                        <a:lnSpc>
                          <a:spcPct val="100000"/>
                        </a:lnSpc>
                        <a:spcBef>
                          <a:spcPts val="165"/>
                        </a:spcBef>
                      </a:pP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157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8433.20.90.00.00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8024">
                <a:tc>
                  <a:txBody>
                    <a:bodyPr/>
                    <a:lstStyle/>
                    <a:p>
                      <a:pPr algn="ctr">
                        <a:lnSpc>
                          <a:spcPts val="940"/>
                        </a:lnSpc>
                      </a:pPr>
                      <a:r>
                        <a:rPr sz="700" spc="-25" dirty="0">
                          <a:latin typeface="Calibri"/>
                          <a:cs typeface="Calibri"/>
                        </a:rPr>
                        <a:t>158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8433.30.00.00.00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Ot</a:t>
                      </a:r>
                      <a:r>
                        <a:rPr sz="700" spc="-15" dirty="0">
                          <a:latin typeface="Calibri"/>
                          <a:cs typeface="Calibri"/>
                        </a:rPr>
                        <a:t> </a:t>
                      </a:r>
                      <a:r>
                        <a:rPr sz="700" dirty="0">
                          <a:latin typeface="Calibri"/>
                          <a:cs typeface="Calibri"/>
                        </a:rPr>
                        <a:t>hazırlama</a:t>
                      </a:r>
                      <a:r>
                        <a:rPr sz="700" spc="-10" dirty="0">
                          <a:latin typeface="Calibri"/>
                          <a:cs typeface="Calibri"/>
                        </a:rPr>
                        <a:t> </a:t>
                      </a:r>
                      <a:r>
                        <a:rPr sz="700" dirty="0">
                          <a:latin typeface="Calibri"/>
                          <a:cs typeface="Calibri"/>
                        </a:rPr>
                        <a:t>makina</a:t>
                      </a:r>
                      <a:r>
                        <a:rPr sz="700" spc="-10" dirty="0">
                          <a:latin typeface="Calibri"/>
                          <a:cs typeface="Calibri"/>
                        </a:rPr>
                        <a:t> </a:t>
                      </a:r>
                      <a:r>
                        <a:rPr sz="700" dirty="0">
                          <a:latin typeface="Calibri"/>
                          <a:cs typeface="Calibri"/>
                        </a:rPr>
                        <a:t>ve</a:t>
                      </a:r>
                      <a:r>
                        <a:rPr sz="700" spc="-15" dirty="0">
                          <a:latin typeface="Calibri"/>
                          <a:cs typeface="Calibri"/>
                        </a:rPr>
                        <a:t> </a:t>
                      </a:r>
                      <a:r>
                        <a:rPr sz="700" spc="-10" dirty="0">
                          <a:latin typeface="Calibri"/>
                          <a:cs typeface="Calibri"/>
                        </a:rPr>
                        <a:t>cihazları </a:t>
                      </a:r>
                      <a:r>
                        <a:rPr sz="700" dirty="0">
                          <a:latin typeface="Calibri"/>
                          <a:cs typeface="Calibri"/>
                        </a:rPr>
                        <a:t>(çekili</a:t>
                      </a:r>
                      <a:r>
                        <a:rPr sz="700" spc="-10" dirty="0">
                          <a:latin typeface="Calibri"/>
                          <a:cs typeface="Calibri"/>
                        </a:rPr>
                        <a:t> </a:t>
                      </a:r>
                      <a:r>
                        <a:rPr sz="700" dirty="0">
                          <a:latin typeface="Calibri"/>
                          <a:cs typeface="Calibri"/>
                        </a:rPr>
                        <a:t>tipte</a:t>
                      </a:r>
                      <a:r>
                        <a:rPr sz="700" spc="-10" dirty="0">
                          <a:latin typeface="Calibri"/>
                          <a:cs typeface="Calibri"/>
                        </a:rPr>
                        <a:t> olanlar</a:t>
                      </a:r>
                      <a:r>
                        <a:rPr sz="700" spc="-1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227448">
                <a:tc>
                  <a:txBody>
                    <a:bodyPr/>
                    <a:lstStyle/>
                    <a:p>
                      <a:pPr algn="ctr">
                        <a:lnSpc>
                          <a:spcPts val="940"/>
                        </a:lnSpc>
                      </a:pPr>
                      <a:r>
                        <a:rPr sz="700" spc="-25" dirty="0">
                          <a:latin typeface="Calibri"/>
                          <a:cs typeface="Calibri"/>
                        </a:rPr>
                        <a:t>159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8433.40.00.00.00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Ot</a:t>
                      </a:r>
                      <a:r>
                        <a:rPr sz="700" spc="-10"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saman</a:t>
                      </a:r>
                      <a:r>
                        <a:rPr sz="700" spc="-5" dirty="0">
                          <a:latin typeface="Calibri"/>
                          <a:cs typeface="Calibri"/>
                        </a:rPr>
                        <a:t> </a:t>
                      </a:r>
                      <a:r>
                        <a:rPr sz="700" spc="-10" dirty="0">
                          <a:latin typeface="Calibri"/>
                          <a:cs typeface="Calibri"/>
                        </a:rPr>
                        <a:t>balyalama</a:t>
                      </a:r>
                      <a:r>
                        <a:rPr sz="700" spc="-5" dirty="0">
                          <a:latin typeface="Calibri"/>
                          <a:cs typeface="Calibri"/>
                        </a:rPr>
                        <a:t> </a:t>
                      </a:r>
                      <a:r>
                        <a:rPr sz="700" dirty="0">
                          <a:latin typeface="Calibri"/>
                          <a:cs typeface="Calibri"/>
                        </a:rPr>
                        <a:t>makina</a:t>
                      </a:r>
                      <a:r>
                        <a:rPr sz="700" spc="-5"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cihazları </a:t>
                      </a:r>
                      <a:r>
                        <a:rPr sz="700" dirty="0">
                          <a:latin typeface="Calibri"/>
                          <a:cs typeface="Calibri"/>
                        </a:rPr>
                        <a:t>(çekili</a:t>
                      </a:r>
                      <a:r>
                        <a:rPr sz="700" spc="-5" dirty="0">
                          <a:latin typeface="Calibri"/>
                          <a:cs typeface="Calibri"/>
                        </a:rPr>
                        <a:t> </a:t>
                      </a:r>
                      <a:r>
                        <a:rPr sz="700" dirty="0">
                          <a:latin typeface="Calibri"/>
                          <a:cs typeface="Calibri"/>
                        </a:rPr>
                        <a:t>tipte</a:t>
                      </a:r>
                      <a:r>
                        <a:rPr sz="700" spc="-5" dirty="0">
                          <a:latin typeface="Calibri"/>
                          <a:cs typeface="Calibri"/>
                        </a:rPr>
                        <a:t> </a:t>
                      </a:r>
                      <a:r>
                        <a:rPr sz="700" spc="-10" dirty="0">
                          <a:latin typeface="Calibri"/>
                          <a:cs typeface="Calibri"/>
                        </a:rPr>
                        <a:t>olanlar</a:t>
                      </a:r>
                      <a:r>
                        <a:rPr sz="700" spc="-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109327443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2307886050"/>
              </p:ext>
            </p:extLst>
          </p:nvPr>
        </p:nvGraphicFramePr>
        <p:xfrm>
          <a:off x="414671" y="688448"/>
          <a:ext cx="9812249" cy="5601556"/>
        </p:xfrm>
        <a:graphic>
          <a:graphicData uri="http://schemas.openxmlformats.org/drawingml/2006/table">
            <a:tbl>
              <a:tblPr firstRow="1" bandRow="1">
                <a:tableStyleId>{2D5ABB26-0587-4C30-8999-92F81FD0307C}</a:tableStyleId>
              </a:tblPr>
              <a:tblGrid>
                <a:gridCol w="304117">
                  <a:extLst>
                    <a:ext uri="{9D8B030D-6E8A-4147-A177-3AD203B41FA5}">
                      <a16:colId xmlns:a16="http://schemas.microsoft.com/office/drawing/2014/main" val="20000"/>
                    </a:ext>
                  </a:extLst>
                </a:gridCol>
                <a:gridCol w="891902">
                  <a:extLst>
                    <a:ext uri="{9D8B030D-6E8A-4147-A177-3AD203B41FA5}">
                      <a16:colId xmlns:a16="http://schemas.microsoft.com/office/drawing/2014/main" val="20001"/>
                    </a:ext>
                  </a:extLst>
                </a:gridCol>
                <a:gridCol w="3757603">
                  <a:extLst>
                    <a:ext uri="{9D8B030D-6E8A-4147-A177-3AD203B41FA5}">
                      <a16:colId xmlns:a16="http://schemas.microsoft.com/office/drawing/2014/main" val="20002"/>
                    </a:ext>
                  </a:extLst>
                </a:gridCol>
                <a:gridCol w="3495045">
                  <a:extLst>
                    <a:ext uri="{9D8B030D-6E8A-4147-A177-3AD203B41FA5}">
                      <a16:colId xmlns:a16="http://schemas.microsoft.com/office/drawing/2014/main" val="20003"/>
                    </a:ext>
                  </a:extLst>
                </a:gridCol>
                <a:gridCol w="1363582">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160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8433.51.00.00.11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161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8433.51.00.00.19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162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8433.51.00.00.21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163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8433.51.00.00.29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0"/>
                        </a:lnSpc>
                      </a:pPr>
                      <a:r>
                        <a:rPr sz="700" spc="-25" dirty="0">
                          <a:latin typeface="Calibri"/>
                          <a:cs typeface="Calibri"/>
                        </a:rPr>
                        <a:t>164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8433.52.00.00.12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algn="ctr">
                        <a:lnSpc>
                          <a:spcPts val="940"/>
                        </a:lnSpc>
                      </a:pPr>
                      <a:r>
                        <a:rPr sz="700" spc="-25" dirty="0">
                          <a:latin typeface="Calibri"/>
                          <a:cs typeface="Calibri"/>
                        </a:rPr>
                        <a:t>165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8433.52.00.00.18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4"/>
                        </a:lnSpc>
                      </a:pPr>
                      <a:r>
                        <a:rPr sz="700" spc="-25" dirty="0">
                          <a:latin typeface="Calibri"/>
                          <a:cs typeface="Calibri"/>
                        </a:rPr>
                        <a:t>166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8433.53.10.00.13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8024">
                <a:tc>
                  <a:txBody>
                    <a:bodyPr/>
                    <a:lstStyle/>
                    <a:p>
                      <a:pPr algn="ctr">
                        <a:lnSpc>
                          <a:spcPts val="940"/>
                        </a:lnSpc>
                      </a:pPr>
                      <a:r>
                        <a:rPr sz="700" spc="-25" dirty="0">
                          <a:latin typeface="Calibri"/>
                          <a:cs typeface="Calibri"/>
                        </a:rPr>
                        <a:t>167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8433.53.10.00.19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168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8433.53.30.00.13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8024">
                <a:tc>
                  <a:txBody>
                    <a:bodyPr/>
                    <a:lstStyle/>
                    <a:p>
                      <a:pPr algn="ctr">
                        <a:lnSpc>
                          <a:spcPts val="940"/>
                        </a:lnSpc>
                      </a:pPr>
                      <a:r>
                        <a:rPr sz="700" spc="-25" dirty="0">
                          <a:latin typeface="Calibri"/>
                          <a:cs typeface="Calibri"/>
                        </a:rPr>
                        <a:t>169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8433.53.30.00.19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9175">
                <a:tc>
                  <a:txBody>
                    <a:bodyPr/>
                    <a:lstStyle/>
                    <a:p>
                      <a:pPr algn="ctr">
                        <a:lnSpc>
                          <a:spcPts val="950"/>
                        </a:lnSpc>
                      </a:pPr>
                      <a:r>
                        <a:rPr sz="700" spc="-25" dirty="0">
                          <a:latin typeface="Calibri"/>
                          <a:cs typeface="Calibri"/>
                        </a:rPr>
                        <a:t>170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8433.53.90.00.13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171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8433.53.90.00.18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172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8433.53.90.00.19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173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8433.59.11.00.00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40"/>
                        </a:lnSpc>
                      </a:pPr>
                      <a:r>
                        <a:rPr sz="700" spc="-25" dirty="0">
                          <a:latin typeface="Calibri"/>
                          <a:cs typeface="Calibri"/>
                        </a:rPr>
                        <a:t>174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8433.59.19.00.00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algn="ctr">
                        <a:lnSpc>
                          <a:spcPts val="940"/>
                        </a:lnSpc>
                      </a:pPr>
                      <a:r>
                        <a:rPr sz="700" spc="-25" dirty="0">
                          <a:latin typeface="Calibri"/>
                          <a:cs typeface="Calibri"/>
                        </a:rPr>
                        <a:t>175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8433.59.85.00.11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176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8433.59.85.00.19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0"/>
                        </a:lnSpc>
                      </a:pPr>
                      <a:r>
                        <a:rPr sz="700" spc="-25" dirty="0">
                          <a:latin typeface="Calibri"/>
                          <a:cs typeface="Calibri"/>
                        </a:rPr>
                        <a:t>177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8433.59.85.00.21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Kendinden</a:t>
                      </a:r>
                      <a:r>
                        <a:rPr sz="700" spc="10" dirty="0">
                          <a:latin typeface="Calibri"/>
                          <a:cs typeface="Calibri"/>
                        </a:rPr>
                        <a:t> </a:t>
                      </a:r>
                      <a:r>
                        <a:rPr sz="700" spc="-10" dirty="0">
                          <a:latin typeface="Calibri"/>
                          <a:cs typeface="Calibri"/>
                        </a:rPr>
                        <a:t>hareketli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7448">
                <a:tc>
                  <a:txBody>
                    <a:bodyPr/>
                    <a:lstStyle/>
                    <a:p>
                      <a:pPr algn="ctr">
                        <a:lnSpc>
                          <a:spcPts val="940"/>
                        </a:lnSpc>
                      </a:pPr>
                      <a:r>
                        <a:rPr sz="700" spc="-25" dirty="0">
                          <a:latin typeface="Calibri"/>
                          <a:cs typeface="Calibri"/>
                        </a:rPr>
                        <a:t>178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8433.59.85.00.29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8024">
                <a:tc>
                  <a:txBody>
                    <a:bodyPr/>
                    <a:lstStyle/>
                    <a:p>
                      <a:pPr algn="ctr">
                        <a:lnSpc>
                          <a:spcPts val="944"/>
                        </a:lnSpc>
                      </a:pPr>
                      <a:r>
                        <a:rPr sz="700" spc="-25" dirty="0">
                          <a:latin typeface="Calibri"/>
                          <a:cs typeface="Calibri"/>
                        </a:rPr>
                        <a:t>179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8433.59.85.00.39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dirty="0">
                          <a:latin typeface="Calibri"/>
                          <a:cs typeface="Calibri"/>
                        </a:rPr>
                        <a:t>Diğerleri</a:t>
                      </a:r>
                      <a:r>
                        <a:rPr sz="700" spc="-25" dirty="0">
                          <a:latin typeface="Calibri"/>
                          <a:cs typeface="Calibri"/>
                        </a:rPr>
                        <a:t> </a:t>
                      </a:r>
                      <a:r>
                        <a:rPr sz="700" dirty="0">
                          <a:latin typeface="Calibri"/>
                          <a:cs typeface="Calibri"/>
                        </a:rPr>
                        <a:t>(çekili</a:t>
                      </a:r>
                      <a:r>
                        <a:rPr sz="700" spc="-15" dirty="0">
                          <a:latin typeface="Calibri"/>
                          <a:cs typeface="Calibri"/>
                        </a:rPr>
                        <a:t> </a:t>
                      </a:r>
                      <a:r>
                        <a:rPr sz="700" dirty="0">
                          <a:latin typeface="Calibri"/>
                          <a:cs typeface="Calibri"/>
                        </a:rPr>
                        <a:t>tipte</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9175">
                <a:tc>
                  <a:txBody>
                    <a:bodyPr/>
                    <a:lstStyle/>
                    <a:p>
                      <a:pPr algn="ctr">
                        <a:lnSpc>
                          <a:spcPts val="950"/>
                        </a:lnSpc>
                      </a:pPr>
                      <a:r>
                        <a:rPr sz="700" spc="-25" dirty="0">
                          <a:latin typeface="Calibri"/>
                          <a:cs typeface="Calibri"/>
                        </a:rPr>
                        <a:t>180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8438.10.10.00.00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Ekmek, </a:t>
                      </a:r>
                      <a:r>
                        <a:rPr sz="700" spc="-10" dirty="0">
                          <a:latin typeface="Calibri"/>
                          <a:cs typeface="Calibri"/>
                        </a:rPr>
                        <a:t>pasta,</a:t>
                      </a:r>
                      <a:r>
                        <a:rPr sz="700" dirty="0">
                          <a:latin typeface="Calibri"/>
                          <a:cs typeface="Calibri"/>
                        </a:rPr>
                        <a:t> </a:t>
                      </a:r>
                      <a:r>
                        <a:rPr sz="700" spc="-10" dirty="0">
                          <a:latin typeface="Calibri"/>
                          <a:cs typeface="Calibri"/>
                        </a:rPr>
                        <a:t>bisküvi</a:t>
                      </a:r>
                      <a:r>
                        <a:rPr sz="700" spc="-5" dirty="0">
                          <a:latin typeface="Calibri"/>
                          <a:cs typeface="Calibri"/>
                        </a:rPr>
                        <a:t> </a:t>
                      </a:r>
                      <a:r>
                        <a:rPr sz="700" spc="-10" dirty="0">
                          <a:latin typeface="Calibri"/>
                          <a:cs typeface="Calibri"/>
                        </a:rPr>
                        <a:t>imaline</a:t>
                      </a:r>
                      <a:r>
                        <a:rPr sz="700" spc="-5" dirty="0">
                          <a:latin typeface="Calibri"/>
                          <a:cs typeface="Calibri"/>
                        </a:rPr>
                        <a:t> </a:t>
                      </a:r>
                      <a:r>
                        <a:rPr sz="700" spc="-10" dirty="0">
                          <a:latin typeface="Calibri"/>
                          <a:cs typeface="Calibri"/>
                        </a:rPr>
                        <a:t>mahsus</a:t>
                      </a:r>
                      <a:r>
                        <a:rPr sz="700" spc="-5" dirty="0">
                          <a:latin typeface="Calibri"/>
                          <a:cs typeface="Calibri"/>
                        </a:rPr>
                        <a:t> </a:t>
                      </a:r>
                      <a:r>
                        <a:rPr sz="700" spc="-10" dirty="0">
                          <a:latin typeface="Calibri"/>
                          <a:cs typeface="Calibri"/>
                        </a:rPr>
                        <a:t>olanlar</a:t>
                      </a:r>
                      <a:r>
                        <a:rPr sz="700" spc="-5" dirty="0">
                          <a:latin typeface="Calibri"/>
                          <a:cs typeface="Calibri"/>
                        </a:rPr>
                        <a:t> </a:t>
                      </a:r>
                      <a:r>
                        <a:rPr sz="700" dirty="0">
                          <a:latin typeface="Calibri"/>
                          <a:cs typeface="Calibri"/>
                        </a:rPr>
                        <a:t>(sadece</a:t>
                      </a:r>
                      <a:r>
                        <a:rPr sz="700" spc="-5" dirty="0">
                          <a:latin typeface="Calibri"/>
                          <a:cs typeface="Calibri"/>
                        </a:rPr>
                        <a:t> </a:t>
                      </a:r>
                      <a:r>
                        <a:rPr sz="700" dirty="0">
                          <a:latin typeface="Calibri"/>
                          <a:cs typeface="Calibri"/>
                        </a:rPr>
                        <a:t>ekmek dilimleme</a:t>
                      </a:r>
                      <a:r>
                        <a:rPr sz="700" spc="-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357583">
                <a:tc>
                  <a:txBody>
                    <a:bodyPr/>
                    <a:lstStyle/>
                    <a:p>
                      <a:pPr algn="ctr">
                        <a:lnSpc>
                          <a:spcPts val="940"/>
                        </a:lnSpc>
                      </a:pPr>
                      <a:r>
                        <a:rPr sz="700" spc="-25" dirty="0">
                          <a:latin typeface="Calibri"/>
                          <a:cs typeface="Calibri"/>
                        </a:rPr>
                        <a:t>181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8438.10.90.00.00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Makarna</a:t>
                      </a:r>
                      <a:r>
                        <a:rPr sz="700" spc="-5" dirty="0">
                          <a:latin typeface="Calibri"/>
                          <a:cs typeface="Calibri"/>
                        </a:rPr>
                        <a:t> </a:t>
                      </a:r>
                      <a:r>
                        <a:rPr sz="700" dirty="0">
                          <a:latin typeface="Calibri"/>
                          <a:cs typeface="Calibri"/>
                        </a:rPr>
                        <a:t>veya</a:t>
                      </a:r>
                      <a:r>
                        <a:rPr sz="700" spc="-5" dirty="0">
                          <a:latin typeface="Calibri"/>
                          <a:cs typeface="Calibri"/>
                        </a:rPr>
                        <a:t> </a:t>
                      </a:r>
                      <a:r>
                        <a:rPr sz="700" spc="-10" dirty="0">
                          <a:latin typeface="Calibri"/>
                          <a:cs typeface="Calibri"/>
                        </a:rPr>
                        <a:t>benzerlerinin</a:t>
                      </a:r>
                      <a:r>
                        <a:rPr sz="700" spc="-5" dirty="0">
                          <a:latin typeface="Calibri"/>
                          <a:cs typeface="Calibri"/>
                        </a:rPr>
                        <a:t> </a:t>
                      </a:r>
                      <a:r>
                        <a:rPr sz="700" dirty="0">
                          <a:latin typeface="Calibri"/>
                          <a:cs typeface="Calibri"/>
                        </a:rPr>
                        <a:t>imaline mahsus</a:t>
                      </a:r>
                      <a:r>
                        <a:rPr sz="700" spc="-5" dirty="0">
                          <a:latin typeface="Calibri"/>
                          <a:cs typeface="Calibri"/>
                        </a:rPr>
                        <a:t> </a:t>
                      </a:r>
                      <a:r>
                        <a:rPr sz="700" spc="-10" dirty="0">
                          <a:latin typeface="Calibri"/>
                          <a:cs typeface="Calibri"/>
                        </a:rPr>
                        <a:t>olanlar</a:t>
                      </a:r>
                      <a:r>
                        <a:rPr sz="700" dirty="0">
                          <a:latin typeface="Calibri"/>
                          <a:cs typeface="Calibri"/>
                        </a:rPr>
                        <a:t> </a:t>
                      </a:r>
                      <a:r>
                        <a:rPr sz="700" spc="-10" dirty="0">
                          <a:latin typeface="Calibri"/>
                          <a:cs typeface="Calibri"/>
                        </a:rPr>
                        <a:t>(sadece</a:t>
                      </a:r>
                      <a:r>
                        <a:rPr sz="700" spc="-5" dirty="0">
                          <a:latin typeface="Calibri"/>
                          <a:cs typeface="Calibri"/>
                        </a:rPr>
                        <a:t> </a:t>
                      </a:r>
                      <a:r>
                        <a:rPr sz="700" dirty="0">
                          <a:latin typeface="Calibri"/>
                          <a:cs typeface="Calibri"/>
                        </a:rPr>
                        <a:t>hamur</a:t>
                      </a:r>
                      <a:r>
                        <a:rPr sz="700" spc="-10" dirty="0">
                          <a:latin typeface="Calibri"/>
                          <a:cs typeface="Calibri"/>
                        </a:rPr>
                        <a:t> yoğurma</a:t>
                      </a:r>
                      <a:endParaRPr sz="700">
                        <a:latin typeface="Calibri"/>
                        <a:cs typeface="Calibri"/>
                      </a:endParaRPr>
                    </a:p>
                    <a:p>
                      <a:pPr marL="67945">
                        <a:lnSpc>
                          <a:spcPct val="100000"/>
                        </a:lnSpc>
                        <a:spcBef>
                          <a:spcPts val="165"/>
                        </a:spcBef>
                      </a:pP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8024">
                <a:tc>
                  <a:txBody>
                    <a:bodyPr/>
                    <a:lstStyle/>
                    <a:p>
                      <a:pPr algn="ctr">
                        <a:lnSpc>
                          <a:spcPts val="940"/>
                        </a:lnSpc>
                      </a:pPr>
                      <a:r>
                        <a:rPr sz="700" spc="-25" dirty="0">
                          <a:latin typeface="Calibri"/>
                          <a:cs typeface="Calibri"/>
                        </a:rPr>
                        <a:t>182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8441.80.00.00.13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Yaprak</a:t>
                      </a:r>
                      <a:r>
                        <a:rPr sz="700" spc="-5" dirty="0">
                          <a:latin typeface="Calibri"/>
                          <a:cs typeface="Calibri"/>
                        </a:rPr>
                        <a:t> </a:t>
                      </a:r>
                      <a:r>
                        <a:rPr sz="700" spc="-10" dirty="0">
                          <a:latin typeface="Calibri"/>
                          <a:cs typeface="Calibri"/>
                        </a:rPr>
                        <a:t>sigara</a:t>
                      </a:r>
                      <a:r>
                        <a:rPr sz="700" spc="5" dirty="0">
                          <a:latin typeface="Calibri"/>
                          <a:cs typeface="Calibri"/>
                        </a:rPr>
                        <a:t> </a:t>
                      </a:r>
                      <a:r>
                        <a:rPr sz="700" spc="-10" dirty="0">
                          <a:latin typeface="Calibri"/>
                          <a:cs typeface="Calibri"/>
                        </a:rPr>
                        <a:t>kağıdı</a:t>
                      </a:r>
                      <a:r>
                        <a:rPr sz="700" dirty="0">
                          <a:latin typeface="Calibri"/>
                          <a:cs typeface="Calibri"/>
                        </a:rPr>
                        <a:t> </a:t>
                      </a:r>
                      <a:r>
                        <a:rPr sz="700" spc="-10" dirty="0">
                          <a:latin typeface="Calibri"/>
                          <a:cs typeface="Calibri"/>
                        </a:rPr>
                        <a:t>imaline</a:t>
                      </a:r>
                      <a:r>
                        <a:rPr sz="700" spc="-5" dirty="0">
                          <a:latin typeface="Calibri"/>
                          <a:cs typeface="Calibri"/>
                        </a:rPr>
                        <a:t> </a:t>
                      </a:r>
                      <a:r>
                        <a:rPr sz="700" dirty="0">
                          <a:latin typeface="Calibri"/>
                          <a:cs typeface="Calibri"/>
                        </a:rPr>
                        <a:t>mahsus</a:t>
                      </a:r>
                      <a:r>
                        <a:rPr sz="700" spc="15" dirty="0">
                          <a:latin typeface="Calibri"/>
                          <a:cs typeface="Calibri"/>
                        </a:rPr>
                        <a:t> </a:t>
                      </a:r>
                      <a:r>
                        <a:rPr sz="700" spc="-10" dirty="0">
                          <a:latin typeface="Calibri"/>
                          <a:cs typeface="Calibri"/>
                        </a:rPr>
                        <a:t>makineler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227448">
                <a:tc>
                  <a:txBody>
                    <a:bodyPr/>
                    <a:lstStyle/>
                    <a:p>
                      <a:pPr algn="ctr">
                        <a:lnSpc>
                          <a:spcPts val="940"/>
                        </a:lnSpc>
                      </a:pPr>
                      <a:r>
                        <a:rPr sz="700" spc="-25" dirty="0">
                          <a:latin typeface="Calibri"/>
                          <a:cs typeface="Calibri"/>
                        </a:rPr>
                        <a:t>183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8441.80.00.00.19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274670351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3682372984"/>
              </p:ext>
            </p:extLst>
          </p:nvPr>
        </p:nvGraphicFramePr>
        <p:xfrm>
          <a:off x="520994" y="688449"/>
          <a:ext cx="9952076" cy="5730541"/>
        </p:xfrm>
        <a:graphic>
          <a:graphicData uri="http://schemas.openxmlformats.org/drawingml/2006/table">
            <a:tbl>
              <a:tblPr firstRow="1" bandRow="1">
                <a:tableStyleId>{2D5ABB26-0587-4C30-8999-92F81FD0307C}</a:tableStyleId>
              </a:tblPr>
              <a:tblGrid>
                <a:gridCol w="308451">
                  <a:extLst>
                    <a:ext uri="{9D8B030D-6E8A-4147-A177-3AD203B41FA5}">
                      <a16:colId xmlns:a16="http://schemas.microsoft.com/office/drawing/2014/main" val="20000"/>
                    </a:ext>
                  </a:extLst>
                </a:gridCol>
                <a:gridCol w="904612">
                  <a:extLst>
                    <a:ext uri="{9D8B030D-6E8A-4147-A177-3AD203B41FA5}">
                      <a16:colId xmlns:a16="http://schemas.microsoft.com/office/drawing/2014/main" val="20001"/>
                    </a:ext>
                  </a:extLst>
                </a:gridCol>
                <a:gridCol w="3811149">
                  <a:extLst>
                    <a:ext uri="{9D8B030D-6E8A-4147-A177-3AD203B41FA5}">
                      <a16:colId xmlns:a16="http://schemas.microsoft.com/office/drawing/2014/main" val="20002"/>
                    </a:ext>
                  </a:extLst>
                </a:gridCol>
                <a:gridCol w="3544850">
                  <a:extLst>
                    <a:ext uri="{9D8B030D-6E8A-4147-A177-3AD203B41FA5}">
                      <a16:colId xmlns:a16="http://schemas.microsoft.com/office/drawing/2014/main" val="20003"/>
                    </a:ext>
                  </a:extLst>
                </a:gridCol>
                <a:gridCol w="1383014">
                  <a:extLst>
                    <a:ext uri="{9D8B030D-6E8A-4147-A177-3AD203B41FA5}">
                      <a16:colId xmlns:a16="http://schemas.microsoft.com/office/drawing/2014/main" val="20004"/>
                    </a:ext>
                  </a:extLst>
                </a:gridCol>
              </a:tblGrid>
              <a:tr h="358735">
                <a:tc>
                  <a:txBody>
                    <a:bodyPr/>
                    <a:lstStyle/>
                    <a:p>
                      <a:pPr algn="ctr">
                        <a:lnSpc>
                          <a:spcPts val="950"/>
                        </a:lnSpc>
                      </a:pPr>
                      <a:r>
                        <a:rPr sz="700" spc="-25" dirty="0">
                          <a:latin typeface="Calibri"/>
                          <a:cs typeface="Calibri"/>
                        </a:rPr>
                        <a:t>184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8443.32.10.10.11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Net</a:t>
                      </a:r>
                      <a:r>
                        <a:rPr sz="700" spc="-20" dirty="0">
                          <a:latin typeface="Calibri"/>
                          <a:cs typeface="Calibri"/>
                        </a:rPr>
                        <a:t> </a:t>
                      </a:r>
                      <a:r>
                        <a:rPr sz="700" spc="-10" dirty="0">
                          <a:latin typeface="Calibri"/>
                          <a:cs typeface="Calibri"/>
                        </a:rPr>
                        <a:t>baskı</a:t>
                      </a:r>
                      <a:r>
                        <a:rPr sz="700" spc="-15" dirty="0">
                          <a:latin typeface="Calibri"/>
                          <a:cs typeface="Calibri"/>
                        </a:rPr>
                        <a:t> </a:t>
                      </a:r>
                      <a:r>
                        <a:rPr sz="700" dirty="0">
                          <a:latin typeface="Calibri"/>
                          <a:cs typeface="Calibri"/>
                        </a:rPr>
                        <a:t>eni</a:t>
                      </a:r>
                      <a:r>
                        <a:rPr sz="700" spc="-5" dirty="0">
                          <a:latin typeface="Calibri"/>
                          <a:cs typeface="Calibri"/>
                        </a:rPr>
                        <a:t> </a:t>
                      </a:r>
                      <a:r>
                        <a:rPr sz="700" dirty="0">
                          <a:latin typeface="Calibri"/>
                          <a:cs typeface="Calibri"/>
                        </a:rPr>
                        <a:t>180</a:t>
                      </a:r>
                      <a:r>
                        <a:rPr sz="700" spc="-15" dirty="0">
                          <a:latin typeface="Calibri"/>
                          <a:cs typeface="Calibri"/>
                        </a:rPr>
                        <a:t> </a:t>
                      </a:r>
                      <a:r>
                        <a:rPr sz="700" dirty="0">
                          <a:latin typeface="Calibri"/>
                          <a:cs typeface="Calibri"/>
                        </a:rPr>
                        <a:t>cm’yi</a:t>
                      </a:r>
                      <a:r>
                        <a:rPr sz="700" spc="-15" dirty="0">
                          <a:latin typeface="Calibri"/>
                          <a:cs typeface="Calibri"/>
                        </a:rPr>
                        <a:t> </a:t>
                      </a:r>
                      <a:r>
                        <a:rPr sz="700" dirty="0">
                          <a:latin typeface="Calibri"/>
                          <a:cs typeface="Calibri"/>
                        </a:rPr>
                        <a:t>geçen</a:t>
                      </a:r>
                      <a:r>
                        <a:rPr sz="700" spc="-15" dirty="0">
                          <a:latin typeface="Calibri"/>
                          <a:cs typeface="Calibri"/>
                        </a:rPr>
                        <a:t> </a:t>
                      </a:r>
                      <a:r>
                        <a:rPr sz="700" dirty="0">
                          <a:latin typeface="Calibri"/>
                          <a:cs typeface="Calibri"/>
                        </a:rPr>
                        <a:t>veya</a:t>
                      </a:r>
                      <a:r>
                        <a:rPr sz="700" spc="-20" dirty="0">
                          <a:latin typeface="Calibri"/>
                          <a:cs typeface="Calibri"/>
                        </a:rPr>
                        <a:t> </a:t>
                      </a:r>
                      <a:r>
                        <a:rPr sz="700" dirty="0">
                          <a:latin typeface="Calibri"/>
                          <a:cs typeface="Calibri"/>
                        </a:rPr>
                        <a:t>en</a:t>
                      </a:r>
                      <a:r>
                        <a:rPr sz="700" spc="-15" dirty="0">
                          <a:latin typeface="Calibri"/>
                          <a:cs typeface="Calibri"/>
                        </a:rPr>
                        <a:t> </a:t>
                      </a:r>
                      <a:r>
                        <a:rPr sz="700" dirty="0">
                          <a:latin typeface="Calibri"/>
                          <a:cs typeface="Calibri"/>
                        </a:rPr>
                        <a:t>az</a:t>
                      </a:r>
                      <a:r>
                        <a:rPr sz="700" spc="-20" dirty="0">
                          <a:latin typeface="Calibri"/>
                          <a:cs typeface="Calibri"/>
                        </a:rPr>
                        <a:t> </a:t>
                      </a:r>
                      <a:r>
                        <a:rPr sz="700" dirty="0">
                          <a:latin typeface="Calibri"/>
                          <a:cs typeface="Calibri"/>
                        </a:rPr>
                        <a:t>dört</a:t>
                      </a:r>
                      <a:r>
                        <a:rPr sz="700" spc="-15" dirty="0">
                          <a:latin typeface="Calibri"/>
                          <a:cs typeface="Calibri"/>
                        </a:rPr>
                        <a:t> </a:t>
                      </a:r>
                      <a:r>
                        <a:rPr sz="700" dirty="0">
                          <a:latin typeface="Calibri"/>
                          <a:cs typeface="Calibri"/>
                        </a:rPr>
                        <a:t>baskı</a:t>
                      </a:r>
                      <a:r>
                        <a:rPr sz="700" spc="-20" dirty="0">
                          <a:latin typeface="Calibri"/>
                          <a:cs typeface="Calibri"/>
                        </a:rPr>
                        <a:t> </a:t>
                      </a:r>
                      <a:r>
                        <a:rPr sz="700" spc="-10" dirty="0">
                          <a:latin typeface="Calibri"/>
                          <a:cs typeface="Calibri"/>
                        </a:rPr>
                        <a:t>kafasına</a:t>
                      </a:r>
                      <a:r>
                        <a:rPr sz="700" spc="-15" dirty="0">
                          <a:latin typeface="Calibri"/>
                          <a:cs typeface="Calibri"/>
                        </a:rPr>
                        <a:t> </a:t>
                      </a:r>
                      <a:r>
                        <a:rPr sz="700" dirty="0">
                          <a:latin typeface="Calibri"/>
                          <a:cs typeface="Calibri"/>
                        </a:rPr>
                        <a:t>sahip</a:t>
                      </a:r>
                      <a:r>
                        <a:rPr sz="700" spc="-5" dirty="0">
                          <a:latin typeface="Calibri"/>
                          <a:cs typeface="Calibri"/>
                        </a:rPr>
                        <a:t> </a:t>
                      </a:r>
                      <a:r>
                        <a:rPr sz="700" spc="-10" dirty="0">
                          <a:latin typeface="Calibri"/>
                          <a:cs typeface="Calibri"/>
                        </a:rPr>
                        <a:t>olanlar </a:t>
                      </a:r>
                      <a:r>
                        <a:rPr sz="700" dirty="0">
                          <a:latin typeface="Calibri"/>
                          <a:cs typeface="Calibri"/>
                        </a:rPr>
                        <a:t>(ev</a:t>
                      </a:r>
                      <a:r>
                        <a:rPr sz="700" spc="-15" dirty="0">
                          <a:latin typeface="Calibri"/>
                          <a:cs typeface="Calibri"/>
                        </a:rPr>
                        <a:t> </a:t>
                      </a:r>
                      <a:r>
                        <a:rPr sz="700" dirty="0">
                          <a:latin typeface="Calibri"/>
                          <a:cs typeface="Calibri"/>
                        </a:rPr>
                        <a:t>ve</a:t>
                      </a:r>
                      <a:r>
                        <a:rPr sz="700" spc="-15" dirty="0">
                          <a:latin typeface="Calibri"/>
                          <a:cs typeface="Calibri"/>
                        </a:rPr>
                        <a:t> </a:t>
                      </a:r>
                      <a:r>
                        <a:rPr sz="700" spc="-25" dirty="0">
                          <a:latin typeface="Calibri"/>
                          <a:cs typeface="Calibri"/>
                        </a:rPr>
                        <a:t>iş</a:t>
                      </a:r>
                      <a:endParaRPr sz="700">
                        <a:latin typeface="Calibri"/>
                        <a:cs typeface="Calibri"/>
                      </a:endParaRPr>
                    </a:p>
                    <a:p>
                      <a:pPr marL="67945">
                        <a:lnSpc>
                          <a:spcPct val="100000"/>
                        </a:lnSpc>
                        <a:spcBef>
                          <a:spcPts val="165"/>
                        </a:spcBef>
                      </a:pPr>
                      <a:r>
                        <a:rPr sz="700" spc="-10" dirty="0">
                          <a:latin typeface="Calibri"/>
                          <a:cs typeface="Calibri"/>
                        </a:rPr>
                        <a:t>yerlerinde</a:t>
                      </a:r>
                      <a:r>
                        <a:rPr sz="700" spc="25" dirty="0">
                          <a:latin typeface="Calibri"/>
                          <a:cs typeface="Calibri"/>
                        </a:rPr>
                        <a:t> </a:t>
                      </a:r>
                      <a:r>
                        <a:rPr sz="700" spc="-10" dirty="0">
                          <a:latin typeface="Calibri"/>
                          <a:cs typeface="Calibri"/>
                        </a:rPr>
                        <a:t>kullanılmak</a:t>
                      </a:r>
                      <a:r>
                        <a:rPr sz="700" spc="30" dirty="0">
                          <a:latin typeface="Calibri"/>
                          <a:cs typeface="Calibri"/>
                        </a:rPr>
                        <a:t> </a:t>
                      </a:r>
                      <a:r>
                        <a:rPr sz="700" spc="-10" dirty="0">
                          <a:latin typeface="Calibri"/>
                          <a:cs typeface="Calibri"/>
                        </a:rPr>
                        <a:t>üzere</a:t>
                      </a:r>
                      <a:r>
                        <a:rPr sz="700" spc="25" dirty="0">
                          <a:latin typeface="Calibri"/>
                          <a:cs typeface="Calibri"/>
                        </a:rPr>
                        <a:t> </a:t>
                      </a:r>
                      <a:r>
                        <a:rPr sz="700" spc="-10" dirty="0">
                          <a:latin typeface="Calibri"/>
                          <a:cs typeface="Calibri"/>
                        </a:rPr>
                        <a:t>tasarlanmış</a:t>
                      </a:r>
                      <a:r>
                        <a:rPr sz="700" spc="3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185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8443.32.10.10.19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5" dirty="0">
                          <a:latin typeface="Calibri"/>
                          <a:cs typeface="Calibri"/>
                        </a:rPr>
                        <a:t> </a:t>
                      </a:r>
                      <a:r>
                        <a:rPr sz="700" dirty="0">
                          <a:latin typeface="Calibri"/>
                          <a:cs typeface="Calibri"/>
                        </a:rPr>
                        <a:t>(ev</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iş</a:t>
                      </a:r>
                      <a:r>
                        <a:rPr sz="700" spc="5" dirty="0">
                          <a:latin typeface="Calibri"/>
                          <a:cs typeface="Calibri"/>
                        </a:rPr>
                        <a:t> </a:t>
                      </a:r>
                      <a:r>
                        <a:rPr sz="700" spc="-10" dirty="0">
                          <a:latin typeface="Calibri"/>
                          <a:cs typeface="Calibri"/>
                        </a:rPr>
                        <a:t>yerlerinde</a:t>
                      </a:r>
                      <a:r>
                        <a:rPr sz="700" spc="5" dirty="0">
                          <a:latin typeface="Calibri"/>
                          <a:cs typeface="Calibri"/>
                        </a:rPr>
                        <a:t> </a:t>
                      </a:r>
                      <a:r>
                        <a:rPr sz="700" spc="-10" dirty="0">
                          <a:latin typeface="Calibri"/>
                          <a:cs typeface="Calibri"/>
                        </a:rPr>
                        <a:t>kullanılmak</a:t>
                      </a:r>
                      <a:r>
                        <a:rPr sz="700" dirty="0">
                          <a:latin typeface="Calibri"/>
                          <a:cs typeface="Calibri"/>
                        </a:rPr>
                        <a:t> </a:t>
                      </a:r>
                      <a:r>
                        <a:rPr sz="700" spc="-10" dirty="0">
                          <a:latin typeface="Calibri"/>
                          <a:cs typeface="Calibri"/>
                        </a:rPr>
                        <a:t>üzere</a:t>
                      </a:r>
                      <a:r>
                        <a:rPr sz="700" spc="10" dirty="0">
                          <a:latin typeface="Calibri"/>
                          <a:cs typeface="Calibri"/>
                        </a:rPr>
                        <a:t> </a:t>
                      </a:r>
                      <a:r>
                        <a:rPr sz="700" spc="-10" dirty="0">
                          <a:latin typeface="Calibri"/>
                          <a:cs typeface="Calibri"/>
                        </a:rPr>
                        <a:t>tasarlanmış</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8024">
                <a:tc>
                  <a:txBody>
                    <a:bodyPr/>
                    <a:lstStyle/>
                    <a:p>
                      <a:pPr algn="ctr">
                        <a:lnSpc>
                          <a:spcPts val="940"/>
                        </a:lnSpc>
                      </a:pPr>
                      <a:r>
                        <a:rPr sz="700" spc="-25" dirty="0">
                          <a:latin typeface="Calibri"/>
                          <a:cs typeface="Calibri"/>
                        </a:rPr>
                        <a:t>192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8447.11.00.00.12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Sanayi</a:t>
                      </a:r>
                      <a:r>
                        <a:rPr sz="700" dirty="0">
                          <a:latin typeface="Calibri"/>
                          <a:cs typeface="Calibri"/>
                        </a:rPr>
                        <a:t> tipi</a:t>
                      </a:r>
                      <a:r>
                        <a:rPr sz="700" spc="-5" dirty="0">
                          <a:latin typeface="Calibri"/>
                          <a:cs typeface="Calibri"/>
                        </a:rPr>
                        <a:t> </a:t>
                      </a:r>
                      <a:r>
                        <a:rPr sz="700" spc="-10" dirty="0">
                          <a:latin typeface="Calibri"/>
                          <a:cs typeface="Calibri"/>
                        </a:rPr>
                        <a:t>yuvarlak</a:t>
                      </a:r>
                      <a:r>
                        <a:rPr sz="700" spc="10" dirty="0">
                          <a:latin typeface="Calibri"/>
                          <a:cs typeface="Calibri"/>
                        </a:rPr>
                        <a:t> </a:t>
                      </a:r>
                      <a:r>
                        <a:rPr sz="700" spc="-10" dirty="0">
                          <a:latin typeface="Calibri"/>
                          <a:cs typeface="Calibri"/>
                        </a:rPr>
                        <a:t>(dairevi)</a:t>
                      </a:r>
                      <a:r>
                        <a:rPr sz="700" spc="5" dirty="0">
                          <a:latin typeface="Calibri"/>
                          <a:cs typeface="Calibri"/>
                        </a:rPr>
                        <a:t> </a:t>
                      </a:r>
                      <a:r>
                        <a:rPr sz="700" dirty="0">
                          <a:latin typeface="Calibri"/>
                          <a:cs typeface="Calibri"/>
                        </a:rPr>
                        <a:t>örgü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193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8447.12.00.00.12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Sanayi</a:t>
                      </a:r>
                      <a:r>
                        <a:rPr sz="700" dirty="0">
                          <a:latin typeface="Calibri"/>
                          <a:cs typeface="Calibri"/>
                        </a:rPr>
                        <a:t> tipi</a:t>
                      </a:r>
                      <a:r>
                        <a:rPr sz="700" spc="-5" dirty="0">
                          <a:latin typeface="Calibri"/>
                          <a:cs typeface="Calibri"/>
                        </a:rPr>
                        <a:t> </a:t>
                      </a:r>
                      <a:r>
                        <a:rPr sz="700" spc="-10" dirty="0">
                          <a:latin typeface="Calibri"/>
                          <a:cs typeface="Calibri"/>
                        </a:rPr>
                        <a:t>yuvarlak</a:t>
                      </a:r>
                      <a:r>
                        <a:rPr sz="700" spc="10" dirty="0">
                          <a:latin typeface="Calibri"/>
                          <a:cs typeface="Calibri"/>
                        </a:rPr>
                        <a:t> </a:t>
                      </a:r>
                      <a:r>
                        <a:rPr sz="700" spc="-10" dirty="0">
                          <a:latin typeface="Calibri"/>
                          <a:cs typeface="Calibri"/>
                        </a:rPr>
                        <a:t>(dairevi)</a:t>
                      </a:r>
                      <a:r>
                        <a:rPr sz="700" spc="5" dirty="0">
                          <a:latin typeface="Calibri"/>
                          <a:cs typeface="Calibri"/>
                        </a:rPr>
                        <a:t> </a:t>
                      </a:r>
                      <a:r>
                        <a:rPr sz="700" dirty="0">
                          <a:latin typeface="Calibri"/>
                          <a:cs typeface="Calibri"/>
                        </a:rPr>
                        <a:t>örgü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7448">
                <a:tc>
                  <a:txBody>
                    <a:bodyPr/>
                    <a:lstStyle/>
                    <a:p>
                      <a:pPr algn="ctr">
                        <a:lnSpc>
                          <a:spcPts val="940"/>
                        </a:lnSpc>
                      </a:pPr>
                      <a:r>
                        <a:rPr sz="700" spc="-25" dirty="0">
                          <a:latin typeface="Calibri"/>
                          <a:cs typeface="Calibri"/>
                        </a:rPr>
                        <a:t>194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8447.20.20.00.12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Sanayi</a:t>
                      </a:r>
                      <a:r>
                        <a:rPr sz="700" spc="-20" dirty="0">
                          <a:latin typeface="Calibri"/>
                          <a:cs typeface="Calibri"/>
                        </a:rPr>
                        <a:t> </a:t>
                      </a:r>
                      <a:r>
                        <a:rPr sz="700" dirty="0">
                          <a:latin typeface="Calibri"/>
                          <a:cs typeface="Calibri"/>
                        </a:rPr>
                        <a:t>tipi</a:t>
                      </a:r>
                      <a:r>
                        <a:rPr sz="700" spc="-20" dirty="0">
                          <a:latin typeface="Calibri"/>
                          <a:cs typeface="Calibri"/>
                        </a:rPr>
                        <a:t> </a:t>
                      </a:r>
                      <a:r>
                        <a:rPr sz="700" dirty="0">
                          <a:latin typeface="Calibri"/>
                          <a:cs typeface="Calibri"/>
                        </a:rPr>
                        <a:t>düz</a:t>
                      </a:r>
                      <a:r>
                        <a:rPr sz="700" spc="-20" dirty="0">
                          <a:latin typeface="Calibri"/>
                          <a:cs typeface="Calibri"/>
                        </a:rPr>
                        <a:t> </a:t>
                      </a:r>
                      <a:r>
                        <a:rPr sz="700" dirty="0">
                          <a:latin typeface="Calibri"/>
                          <a:cs typeface="Calibri"/>
                        </a:rPr>
                        <a:t>örgü</a:t>
                      </a:r>
                      <a:r>
                        <a:rPr sz="700" spc="-1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8024">
                <a:tc>
                  <a:txBody>
                    <a:bodyPr/>
                    <a:lstStyle/>
                    <a:p>
                      <a:pPr algn="ctr">
                        <a:lnSpc>
                          <a:spcPts val="940"/>
                        </a:lnSpc>
                      </a:pPr>
                      <a:r>
                        <a:rPr sz="700" spc="-25" dirty="0">
                          <a:latin typeface="Calibri"/>
                          <a:cs typeface="Calibri"/>
                        </a:rPr>
                        <a:t>195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8447.20.20.00.14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Sanayi</a:t>
                      </a:r>
                      <a:r>
                        <a:rPr sz="700" spc="5" dirty="0">
                          <a:latin typeface="Calibri"/>
                          <a:cs typeface="Calibri"/>
                        </a:rPr>
                        <a:t> </a:t>
                      </a:r>
                      <a:r>
                        <a:rPr sz="700" dirty="0">
                          <a:latin typeface="Calibri"/>
                          <a:cs typeface="Calibri"/>
                        </a:rPr>
                        <a:t>tipi</a:t>
                      </a:r>
                      <a:r>
                        <a:rPr sz="700" spc="5" dirty="0">
                          <a:latin typeface="Calibri"/>
                          <a:cs typeface="Calibri"/>
                        </a:rPr>
                        <a:t> </a:t>
                      </a:r>
                      <a:r>
                        <a:rPr sz="700" spc="-10" dirty="0">
                          <a:latin typeface="Calibri"/>
                          <a:cs typeface="Calibri"/>
                        </a:rPr>
                        <a:t>dikiş-trikotaj</a:t>
                      </a:r>
                      <a:r>
                        <a:rPr sz="700" spc="10"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0"/>
                        </a:lnSpc>
                      </a:pPr>
                      <a:r>
                        <a:rPr sz="700" spc="-25" dirty="0">
                          <a:latin typeface="Calibri"/>
                          <a:cs typeface="Calibri"/>
                        </a:rPr>
                        <a:t>196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8447.90.00.00.12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Şerit</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kaytan</a:t>
                      </a:r>
                      <a:r>
                        <a:rPr sz="700" spc="-5" dirty="0">
                          <a:latin typeface="Calibri"/>
                          <a:cs typeface="Calibri"/>
                        </a:rPr>
                        <a:t> </a:t>
                      </a:r>
                      <a:r>
                        <a:rPr sz="700" spc="-10" dirty="0">
                          <a:latin typeface="Calibri"/>
                          <a:cs typeface="Calibri"/>
                        </a:rPr>
                        <a:t>yapan makinalar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7448">
                <a:tc>
                  <a:txBody>
                    <a:bodyPr/>
                    <a:lstStyle/>
                    <a:p>
                      <a:pPr algn="ctr">
                        <a:lnSpc>
                          <a:spcPts val="950"/>
                        </a:lnSpc>
                      </a:pPr>
                      <a:r>
                        <a:rPr sz="700" spc="-25" dirty="0">
                          <a:latin typeface="Calibri"/>
                          <a:cs typeface="Calibri"/>
                        </a:rPr>
                        <a:t>197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8449.00.00.10.00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Makina</a:t>
                      </a:r>
                      <a:r>
                        <a:rPr sz="700" spc="-30" dirty="0">
                          <a:latin typeface="Calibri"/>
                          <a:cs typeface="Calibri"/>
                        </a:rPr>
                        <a:t> </a:t>
                      </a:r>
                      <a:r>
                        <a:rPr sz="700" dirty="0">
                          <a:latin typeface="Calibri"/>
                          <a:cs typeface="Calibri"/>
                        </a:rPr>
                        <a:t>ve</a:t>
                      </a:r>
                      <a:r>
                        <a:rPr sz="700" spc="-25" dirty="0">
                          <a:latin typeface="Calibri"/>
                          <a:cs typeface="Calibri"/>
                        </a:rPr>
                        <a:t> </a:t>
                      </a:r>
                      <a:r>
                        <a:rPr sz="700" dirty="0">
                          <a:latin typeface="Calibri"/>
                          <a:cs typeface="Calibri"/>
                        </a:rPr>
                        <a:t>cihazlar;</a:t>
                      </a:r>
                      <a:r>
                        <a:rPr sz="700" spc="-20" dirty="0">
                          <a:latin typeface="Calibri"/>
                          <a:cs typeface="Calibri"/>
                        </a:rPr>
                        <a:t> </a:t>
                      </a:r>
                      <a:r>
                        <a:rPr sz="700" spc="-10" dirty="0">
                          <a:latin typeface="Calibri"/>
                          <a:cs typeface="Calibri"/>
                        </a:rPr>
                        <a:t>şapka</a:t>
                      </a:r>
                      <a:r>
                        <a:rPr sz="700" spc="-25" dirty="0">
                          <a:latin typeface="Calibri"/>
                          <a:cs typeface="Calibri"/>
                        </a:rPr>
                        <a:t> </a:t>
                      </a:r>
                      <a:r>
                        <a:rPr sz="700" spc="-10" dirty="0">
                          <a:latin typeface="Calibri"/>
                          <a:cs typeface="Calibri"/>
                        </a:rPr>
                        <a:t>kalıpları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9175">
                <a:tc>
                  <a:txBody>
                    <a:bodyPr/>
                    <a:lstStyle/>
                    <a:p>
                      <a:pPr algn="ctr">
                        <a:lnSpc>
                          <a:spcPts val="950"/>
                        </a:lnSpc>
                      </a:pPr>
                      <a:r>
                        <a:rPr sz="700" spc="-25" dirty="0">
                          <a:latin typeface="Calibri"/>
                          <a:cs typeface="Calibri"/>
                        </a:rPr>
                        <a:t>204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8450.20.00.00.00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Kuru</a:t>
                      </a:r>
                      <a:r>
                        <a:rPr sz="700" spc="-20" dirty="0">
                          <a:latin typeface="Calibri"/>
                          <a:cs typeface="Calibri"/>
                        </a:rPr>
                        <a:t> </a:t>
                      </a:r>
                      <a:r>
                        <a:rPr sz="700" dirty="0">
                          <a:latin typeface="Calibri"/>
                          <a:cs typeface="Calibri"/>
                        </a:rPr>
                        <a:t>çamaşır</a:t>
                      </a:r>
                      <a:r>
                        <a:rPr sz="700" spc="-20" dirty="0">
                          <a:latin typeface="Calibri"/>
                          <a:cs typeface="Calibri"/>
                        </a:rPr>
                        <a:t> </a:t>
                      </a:r>
                      <a:r>
                        <a:rPr sz="700" spc="-10" dirty="0">
                          <a:latin typeface="Calibri"/>
                          <a:cs typeface="Calibri"/>
                        </a:rPr>
                        <a:t>kapasitesi</a:t>
                      </a:r>
                      <a:r>
                        <a:rPr sz="700" spc="-20" dirty="0">
                          <a:latin typeface="Calibri"/>
                          <a:cs typeface="Calibri"/>
                        </a:rPr>
                        <a:t> </a:t>
                      </a:r>
                      <a:r>
                        <a:rPr sz="700" dirty="0">
                          <a:latin typeface="Calibri"/>
                          <a:cs typeface="Calibri"/>
                        </a:rPr>
                        <a:t>10</a:t>
                      </a:r>
                      <a:r>
                        <a:rPr sz="700" spc="-20" dirty="0">
                          <a:latin typeface="Calibri"/>
                          <a:cs typeface="Calibri"/>
                        </a:rPr>
                        <a:t> </a:t>
                      </a:r>
                      <a:r>
                        <a:rPr sz="700" dirty="0">
                          <a:latin typeface="Calibri"/>
                          <a:cs typeface="Calibri"/>
                        </a:rPr>
                        <a:t>kg’ı</a:t>
                      </a:r>
                      <a:r>
                        <a:rPr sz="700" spc="-20" dirty="0">
                          <a:latin typeface="Calibri"/>
                          <a:cs typeface="Calibri"/>
                        </a:rPr>
                        <a:t> </a:t>
                      </a:r>
                      <a:r>
                        <a:rPr sz="700" dirty="0">
                          <a:latin typeface="Calibri"/>
                          <a:cs typeface="Calibri"/>
                        </a:rPr>
                        <a:t>geçen</a:t>
                      </a:r>
                      <a:r>
                        <a:rPr sz="700" spc="-10" dirty="0">
                          <a:latin typeface="Calibri"/>
                          <a:cs typeface="Calibri"/>
                        </a:rPr>
                        <a:t> </a:t>
                      </a:r>
                      <a:r>
                        <a:rPr sz="700" dirty="0">
                          <a:latin typeface="Calibri"/>
                          <a:cs typeface="Calibri"/>
                        </a:rPr>
                        <a:t>çamaşır</a:t>
                      </a:r>
                      <a:r>
                        <a:rPr sz="700" spc="-1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10" dirty="0">
                          <a:latin typeface="Calibri"/>
                          <a:cs typeface="Calibri"/>
                        </a:rPr>
                        <a:t> </a:t>
                      </a:r>
                      <a:r>
                        <a:rPr sz="700" dirty="0">
                          <a:latin typeface="Calibri"/>
                          <a:cs typeface="Calibri"/>
                        </a:rPr>
                        <a:t>EMC,</a:t>
                      </a:r>
                      <a:r>
                        <a:rPr sz="700" spc="10" dirty="0">
                          <a:latin typeface="Calibri"/>
                          <a:cs typeface="Calibri"/>
                        </a:rPr>
                        <a:t> </a:t>
                      </a:r>
                      <a:r>
                        <a:rPr sz="700" dirty="0">
                          <a:latin typeface="Calibri"/>
                          <a:cs typeface="Calibri"/>
                        </a:rPr>
                        <a:t>Enerji </a:t>
                      </a:r>
                      <a:r>
                        <a:rPr sz="700" spc="-10" dirty="0">
                          <a:latin typeface="Calibri"/>
                          <a:cs typeface="Calibri"/>
                        </a:rPr>
                        <a:t>Etiketlemesi,</a:t>
                      </a:r>
                      <a:r>
                        <a:rPr sz="700" spc="10" dirty="0">
                          <a:latin typeface="Calibri"/>
                          <a:cs typeface="Calibri"/>
                        </a:rPr>
                        <a:t> </a:t>
                      </a:r>
                      <a:r>
                        <a:rPr sz="700" spc="-10" dirty="0">
                          <a:latin typeface="Calibri"/>
                          <a:cs typeface="Calibri"/>
                        </a:rPr>
                        <a:t>Eko-Tasarım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7448">
                <a:tc>
                  <a:txBody>
                    <a:bodyPr/>
                    <a:lstStyle/>
                    <a:p>
                      <a:pPr algn="ctr">
                        <a:lnSpc>
                          <a:spcPts val="940"/>
                        </a:lnSpc>
                      </a:pPr>
                      <a:r>
                        <a:rPr sz="700" spc="-25" dirty="0">
                          <a:latin typeface="Calibri"/>
                          <a:cs typeface="Calibri"/>
                        </a:rPr>
                        <a:t>205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8451.10.00.00.00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Kuru</a:t>
                      </a:r>
                      <a:r>
                        <a:rPr sz="700" spc="-35" dirty="0">
                          <a:latin typeface="Calibri"/>
                          <a:cs typeface="Calibri"/>
                        </a:rPr>
                        <a:t> </a:t>
                      </a:r>
                      <a:r>
                        <a:rPr sz="700" dirty="0">
                          <a:latin typeface="Calibri"/>
                          <a:cs typeface="Calibri"/>
                        </a:rPr>
                        <a:t>temizleme</a:t>
                      </a:r>
                      <a:r>
                        <a:rPr sz="700" spc="-30"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5" dirty="0">
                          <a:latin typeface="Calibri"/>
                          <a:cs typeface="Calibri"/>
                        </a:rPr>
                        <a:t> </a:t>
                      </a:r>
                      <a:r>
                        <a:rPr sz="700" spc="-25" dirty="0">
                          <a:latin typeface="Calibri"/>
                          <a:cs typeface="Calibri"/>
                        </a:rPr>
                        <a:t>EMC</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8024">
                <a:tc>
                  <a:txBody>
                    <a:bodyPr/>
                    <a:lstStyle/>
                    <a:p>
                      <a:pPr algn="ctr">
                        <a:lnSpc>
                          <a:spcPts val="940"/>
                        </a:lnSpc>
                      </a:pPr>
                      <a:r>
                        <a:rPr sz="700" spc="-25" dirty="0">
                          <a:latin typeface="Calibri"/>
                          <a:cs typeface="Calibri"/>
                        </a:rPr>
                        <a:t>207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8451.21.00.00.19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10" dirty="0">
                          <a:latin typeface="Calibri"/>
                          <a:cs typeface="Calibri"/>
                        </a:rPr>
                        <a:t> </a:t>
                      </a:r>
                      <a:r>
                        <a:rPr sz="700" dirty="0">
                          <a:latin typeface="Calibri"/>
                          <a:cs typeface="Calibri"/>
                        </a:rPr>
                        <a:t>EMC,</a:t>
                      </a:r>
                      <a:r>
                        <a:rPr sz="700" spc="10" dirty="0">
                          <a:latin typeface="Calibri"/>
                          <a:cs typeface="Calibri"/>
                        </a:rPr>
                        <a:t> </a:t>
                      </a:r>
                      <a:r>
                        <a:rPr sz="700" dirty="0">
                          <a:latin typeface="Calibri"/>
                          <a:cs typeface="Calibri"/>
                        </a:rPr>
                        <a:t>Enerji </a:t>
                      </a:r>
                      <a:r>
                        <a:rPr sz="700" spc="-10" dirty="0">
                          <a:latin typeface="Calibri"/>
                          <a:cs typeface="Calibri"/>
                        </a:rPr>
                        <a:t>Etiketlemesi,</a:t>
                      </a:r>
                      <a:r>
                        <a:rPr sz="700" spc="10" dirty="0">
                          <a:latin typeface="Calibri"/>
                          <a:cs typeface="Calibri"/>
                        </a:rPr>
                        <a:t> </a:t>
                      </a:r>
                      <a:r>
                        <a:rPr sz="700" spc="-10" dirty="0">
                          <a:latin typeface="Calibri"/>
                          <a:cs typeface="Calibri"/>
                        </a:rPr>
                        <a:t>Eko-Tasarım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208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8451.29.00.00.00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r>
                        <a:rPr sz="700" spc="5" dirty="0">
                          <a:latin typeface="Calibri"/>
                          <a:cs typeface="Calibri"/>
                        </a:rPr>
                        <a:t> </a:t>
                      </a:r>
                      <a:r>
                        <a:rPr sz="700" spc="-20" dirty="0">
                          <a:latin typeface="Calibri"/>
                          <a:cs typeface="Calibri"/>
                        </a:rPr>
                        <a:t>LVD,</a:t>
                      </a:r>
                      <a:r>
                        <a:rPr sz="700" spc="10" dirty="0">
                          <a:latin typeface="Calibri"/>
                          <a:cs typeface="Calibri"/>
                        </a:rPr>
                        <a:t> </a:t>
                      </a:r>
                      <a:r>
                        <a:rPr sz="700" dirty="0">
                          <a:latin typeface="Calibri"/>
                          <a:cs typeface="Calibri"/>
                        </a:rPr>
                        <a:t>EMC,</a:t>
                      </a:r>
                      <a:r>
                        <a:rPr sz="700" spc="10" dirty="0">
                          <a:latin typeface="Calibri"/>
                          <a:cs typeface="Calibri"/>
                        </a:rPr>
                        <a:t> </a:t>
                      </a:r>
                      <a:r>
                        <a:rPr sz="700" dirty="0">
                          <a:latin typeface="Calibri"/>
                          <a:cs typeface="Calibri"/>
                        </a:rPr>
                        <a:t>Enerji </a:t>
                      </a:r>
                      <a:r>
                        <a:rPr sz="700" spc="-10" dirty="0">
                          <a:latin typeface="Calibri"/>
                          <a:cs typeface="Calibri"/>
                        </a:rPr>
                        <a:t>Etiketlemesi,</a:t>
                      </a:r>
                      <a:r>
                        <a:rPr sz="700" spc="10" dirty="0">
                          <a:latin typeface="Calibri"/>
                          <a:cs typeface="Calibri"/>
                        </a:rPr>
                        <a:t> </a:t>
                      </a:r>
                      <a:r>
                        <a:rPr sz="700" spc="-10" dirty="0">
                          <a:latin typeface="Calibri"/>
                          <a:cs typeface="Calibri"/>
                        </a:rPr>
                        <a:t>Eko-Tasarım</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210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8451.40.00.00.11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Sanayide</a:t>
                      </a:r>
                      <a:r>
                        <a:rPr sz="700" spc="5" dirty="0">
                          <a:latin typeface="Calibri"/>
                          <a:cs typeface="Calibri"/>
                        </a:rPr>
                        <a:t> </a:t>
                      </a:r>
                      <a:r>
                        <a:rPr sz="700" spc="-10" dirty="0">
                          <a:latin typeface="Calibri"/>
                          <a:cs typeface="Calibri"/>
                        </a:rPr>
                        <a:t>kullanılan</a:t>
                      </a:r>
                      <a:r>
                        <a:rPr sz="700" spc="15" dirty="0">
                          <a:latin typeface="Calibri"/>
                          <a:cs typeface="Calibri"/>
                        </a:rPr>
                        <a:t> </a:t>
                      </a:r>
                      <a:r>
                        <a:rPr sz="700" spc="-10" dirty="0">
                          <a:latin typeface="Calibri"/>
                          <a:cs typeface="Calibri"/>
                        </a:rPr>
                        <a:t>yıkama</a:t>
                      </a:r>
                      <a:r>
                        <a:rPr sz="700" spc="1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211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8451.40.00.00.12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Ağartma</a:t>
                      </a:r>
                      <a:r>
                        <a:rPr sz="700" spc="-40"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40"/>
                        </a:lnSpc>
                      </a:pPr>
                      <a:r>
                        <a:rPr sz="700" spc="-25" dirty="0">
                          <a:latin typeface="Calibri"/>
                          <a:cs typeface="Calibri"/>
                        </a:rPr>
                        <a:t>212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8451.40.00.00.13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Boyama</a:t>
                      </a:r>
                      <a:r>
                        <a:rPr sz="700" spc="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algn="ctr">
                        <a:lnSpc>
                          <a:spcPts val="940"/>
                        </a:lnSpc>
                      </a:pPr>
                      <a:r>
                        <a:rPr sz="700" spc="-25" dirty="0">
                          <a:latin typeface="Calibri"/>
                          <a:cs typeface="Calibri"/>
                        </a:rPr>
                        <a:t>213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8451.50.00.00.11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Mensucatı</a:t>
                      </a:r>
                      <a:r>
                        <a:rPr sz="700" spc="5" dirty="0">
                          <a:latin typeface="Calibri"/>
                          <a:cs typeface="Calibri"/>
                        </a:rPr>
                        <a:t> </a:t>
                      </a:r>
                      <a:r>
                        <a:rPr sz="700" dirty="0">
                          <a:latin typeface="Calibri"/>
                          <a:cs typeface="Calibri"/>
                        </a:rPr>
                        <a:t>top</a:t>
                      </a:r>
                      <a:r>
                        <a:rPr sz="700" spc="10" dirty="0">
                          <a:latin typeface="Calibri"/>
                          <a:cs typeface="Calibri"/>
                        </a:rPr>
                        <a:t> </a:t>
                      </a:r>
                      <a:r>
                        <a:rPr sz="700" spc="-10" dirty="0">
                          <a:latin typeface="Calibri"/>
                          <a:cs typeface="Calibri"/>
                        </a:rPr>
                        <a:t>halinde</a:t>
                      </a:r>
                      <a:r>
                        <a:rPr sz="700" spc="10" dirty="0">
                          <a:latin typeface="Calibri"/>
                          <a:cs typeface="Calibri"/>
                        </a:rPr>
                        <a:t> </a:t>
                      </a:r>
                      <a:r>
                        <a:rPr sz="700" spc="-10" dirty="0">
                          <a:latin typeface="Calibri"/>
                          <a:cs typeface="Calibri"/>
                        </a:rPr>
                        <a:t>sarmaya</a:t>
                      </a:r>
                      <a:r>
                        <a:rPr sz="700" spc="5" dirty="0">
                          <a:latin typeface="Calibri"/>
                          <a:cs typeface="Calibri"/>
                        </a:rPr>
                        <a:t> </a:t>
                      </a:r>
                      <a:r>
                        <a:rPr sz="700" spc="-10" dirty="0">
                          <a:latin typeface="Calibri"/>
                          <a:cs typeface="Calibri"/>
                        </a:rPr>
                        <a:t>mahsus</a:t>
                      </a:r>
                      <a:r>
                        <a:rPr sz="700" spc="10" dirty="0">
                          <a:latin typeface="Calibri"/>
                          <a:cs typeface="Calibri"/>
                        </a:rPr>
                        <a:t> </a:t>
                      </a:r>
                      <a:r>
                        <a:rPr sz="700" spc="-10" dirty="0">
                          <a:latin typeface="Calibri"/>
                          <a:cs typeface="Calibri"/>
                        </a:rPr>
                        <a:t>makinalar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214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8451.50.00.00.12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Mensucatı</a:t>
                      </a:r>
                      <a:r>
                        <a:rPr sz="700" dirty="0">
                          <a:latin typeface="Calibri"/>
                          <a:cs typeface="Calibri"/>
                        </a:rPr>
                        <a:t> </a:t>
                      </a:r>
                      <a:r>
                        <a:rPr sz="700" spc="-10" dirty="0">
                          <a:latin typeface="Calibri"/>
                          <a:cs typeface="Calibri"/>
                        </a:rPr>
                        <a:t>şekilli</a:t>
                      </a:r>
                      <a:r>
                        <a:rPr sz="700" spc="5" dirty="0">
                          <a:latin typeface="Calibri"/>
                          <a:cs typeface="Calibri"/>
                        </a:rPr>
                        <a:t> </a:t>
                      </a:r>
                      <a:r>
                        <a:rPr sz="700" dirty="0">
                          <a:latin typeface="Calibri"/>
                          <a:cs typeface="Calibri"/>
                        </a:rPr>
                        <a:t>kesmeye </a:t>
                      </a:r>
                      <a:r>
                        <a:rPr sz="700" spc="-10" dirty="0">
                          <a:latin typeface="Calibri"/>
                          <a:cs typeface="Calibri"/>
                        </a:rPr>
                        <a:t>mahsus</a:t>
                      </a:r>
                      <a:r>
                        <a:rPr sz="700" spc="-15" dirty="0">
                          <a:latin typeface="Calibri"/>
                          <a:cs typeface="Calibri"/>
                        </a:rPr>
                        <a:t> </a:t>
                      </a:r>
                      <a:r>
                        <a:rPr sz="700" spc="-10" dirty="0">
                          <a:latin typeface="Calibri"/>
                          <a:cs typeface="Calibri"/>
                        </a:rPr>
                        <a:t>makinalar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50"/>
                        </a:lnSpc>
                      </a:pPr>
                      <a:r>
                        <a:rPr sz="700" spc="-25" dirty="0">
                          <a:latin typeface="Calibri"/>
                          <a:cs typeface="Calibri"/>
                        </a:rPr>
                        <a:t>215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8451.50.00.00.19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9752">
                <a:tc>
                  <a:txBody>
                    <a:bodyPr/>
                    <a:lstStyle/>
                    <a:p>
                      <a:pPr algn="ctr">
                        <a:lnSpc>
                          <a:spcPts val="950"/>
                        </a:lnSpc>
                      </a:pPr>
                      <a:r>
                        <a:rPr sz="700" spc="-25" dirty="0">
                          <a:latin typeface="Calibri"/>
                          <a:cs typeface="Calibri"/>
                        </a:rPr>
                        <a:t>216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8452.10.11.00.00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Birim</a:t>
                      </a:r>
                      <a:r>
                        <a:rPr sz="700" spc="-15" dirty="0">
                          <a:latin typeface="Calibri"/>
                          <a:cs typeface="Calibri"/>
                        </a:rPr>
                        <a:t> </a:t>
                      </a:r>
                      <a:r>
                        <a:rPr sz="700" dirty="0">
                          <a:latin typeface="Calibri"/>
                          <a:cs typeface="Calibri"/>
                        </a:rPr>
                        <a:t>değeri</a:t>
                      </a:r>
                      <a:r>
                        <a:rPr sz="700" spc="-20" dirty="0">
                          <a:latin typeface="Calibri"/>
                          <a:cs typeface="Calibri"/>
                        </a:rPr>
                        <a:t> </a:t>
                      </a:r>
                      <a:r>
                        <a:rPr sz="700" dirty="0">
                          <a:latin typeface="Calibri"/>
                          <a:cs typeface="Calibri"/>
                        </a:rPr>
                        <a:t>65</a:t>
                      </a:r>
                      <a:r>
                        <a:rPr sz="700" spc="-15" dirty="0">
                          <a:latin typeface="Calibri"/>
                          <a:cs typeface="Calibri"/>
                        </a:rPr>
                        <a:t> </a:t>
                      </a:r>
                      <a:r>
                        <a:rPr sz="700" spc="-10" dirty="0">
                          <a:latin typeface="Calibri"/>
                          <a:cs typeface="Calibri"/>
                        </a:rPr>
                        <a:t>€’den</a:t>
                      </a:r>
                      <a:r>
                        <a:rPr sz="700" spc="-20" dirty="0">
                          <a:latin typeface="Calibri"/>
                          <a:cs typeface="Calibri"/>
                        </a:rPr>
                        <a:t> </a:t>
                      </a:r>
                      <a:r>
                        <a:rPr sz="700" dirty="0">
                          <a:latin typeface="Calibri"/>
                          <a:cs typeface="Calibri"/>
                        </a:rPr>
                        <a:t>fazla</a:t>
                      </a:r>
                      <a:r>
                        <a:rPr sz="700" spc="-20" dirty="0">
                          <a:latin typeface="Calibri"/>
                          <a:cs typeface="Calibri"/>
                        </a:rPr>
                        <a:t> </a:t>
                      </a:r>
                      <a:r>
                        <a:rPr sz="700" dirty="0">
                          <a:latin typeface="Calibri"/>
                          <a:cs typeface="Calibri"/>
                        </a:rPr>
                        <a:t>olanlar</a:t>
                      </a:r>
                      <a:r>
                        <a:rPr sz="700" spc="-10" dirty="0">
                          <a:latin typeface="Calibri"/>
                          <a:cs typeface="Calibri"/>
                        </a:rPr>
                        <a:t> (iskelet,</a:t>
                      </a:r>
                      <a:r>
                        <a:rPr sz="700" spc="-15" dirty="0">
                          <a:latin typeface="Calibri"/>
                          <a:cs typeface="Calibri"/>
                        </a:rPr>
                        <a:t> </a:t>
                      </a:r>
                      <a:r>
                        <a:rPr sz="700" dirty="0">
                          <a:latin typeface="Calibri"/>
                          <a:cs typeface="Calibri"/>
                        </a:rPr>
                        <a:t>tabla</a:t>
                      </a:r>
                      <a:r>
                        <a:rPr sz="700" spc="-20" dirty="0">
                          <a:latin typeface="Calibri"/>
                          <a:cs typeface="Calibri"/>
                        </a:rPr>
                        <a:t> </a:t>
                      </a:r>
                      <a:r>
                        <a:rPr sz="700" dirty="0">
                          <a:latin typeface="Calibri"/>
                          <a:cs typeface="Calibri"/>
                        </a:rPr>
                        <a:t>ve</a:t>
                      </a:r>
                      <a:r>
                        <a:rPr sz="700" spc="-20" dirty="0">
                          <a:latin typeface="Calibri"/>
                          <a:cs typeface="Calibri"/>
                        </a:rPr>
                        <a:t> </a:t>
                      </a:r>
                      <a:r>
                        <a:rPr sz="700" spc="-10" dirty="0">
                          <a:latin typeface="Calibri"/>
                          <a:cs typeface="Calibri"/>
                        </a:rPr>
                        <a:t>mobilyalar</a:t>
                      </a:r>
                      <a:r>
                        <a:rPr sz="700" spc="-20"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7448">
                <a:tc>
                  <a:txBody>
                    <a:bodyPr/>
                    <a:lstStyle/>
                    <a:p>
                      <a:pPr algn="ctr">
                        <a:lnSpc>
                          <a:spcPts val="940"/>
                        </a:lnSpc>
                      </a:pPr>
                      <a:r>
                        <a:rPr sz="700" spc="-25" dirty="0">
                          <a:latin typeface="Calibri"/>
                          <a:cs typeface="Calibri"/>
                        </a:rPr>
                        <a:t>217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8452.10.19.00.00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7448">
                <a:tc>
                  <a:txBody>
                    <a:bodyPr/>
                    <a:lstStyle/>
                    <a:p>
                      <a:pPr algn="ctr">
                        <a:lnSpc>
                          <a:spcPts val="940"/>
                        </a:lnSpc>
                      </a:pPr>
                      <a:r>
                        <a:rPr sz="700" spc="-25" dirty="0">
                          <a:latin typeface="Calibri"/>
                          <a:cs typeface="Calibri"/>
                        </a:rPr>
                        <a:t>218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8452.10.90.00.11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a:t>
                      </a:r>
                      <a:r>
                        <a:rPr sz="700" spc="-5" dirty="0">
                          <a:latin typeface="Calibri"/>
                          <a:cs typeface="Calibri"/>
                        </a:rPr>
                        <a:t> </a:t>
                      </a:r>
                      <a:r>
                        <a:rPr sz="700" dirty="0">
                          <a:latin typeface="Calibri"/>
                          <a:cs typeface="Calibri"/>
                        </a:rPr>
                        <a:t>dikiş</a:t>
                      </a:r>
                      <a:r>
                        <a:rPr sz="700" spc="-5" dirty="0">
                          <a:latin typeface="Calibri"/>
                          <a:cs typeface="Calibri"/>
                        </a:rPr>
                        <a:t> </a:t>
                      </a:r>
                      <a:r>
                        <a:rPr sz="700" spc="-10" dirty="0">
                          <a:latin typeface="Calibri"/>
                          <a:cs typeface="Calibri"/>
                        </a:rPr>
                        <a:t>yapan</a:t>
                      </a:r>
                      <a:r>
                        <a:rPr sz="700" spc="-5" dirty="0">
                          <a:latin typeface="Calibri"/>
                          <a:cs typeface="Calibri"/>
                        </a:rPr>
                        <a:t> </a:t>
                      </a:r>
                      <a:r>
                        <a:rPr sz="700" spc="-10" dirty="0">
                          <a:latin typeface="Calibri"/>
                          <a:cs typeface="Calibri"/>
                        </a:rPr>
                        <a:t>motorsuz</a:t>
                      </a:r>
                      <a:r>
                        <a:rPr sz="700" dirty="0">
                          <a:latin typeface="Calibri"/>
                          <a:cs typeface="Calibri"/>
                        </a:rPr>
                        <a:t> dikiş</a:t>
                      </a:r>
                      <a:r>
                        <a:rPr sz="700" spc="-5" dirty="0">
                          <a:latin typeface="Calibri"/>
                          <a:cs typeface="Calibri"/>
                        </a:rPr>
                        <a:t> </a:t>
                      </a:r>
                      <a:r>
                        <a:rPr sz="700" spc="-10" dirty="0">
                          <a:latin typeface="Calibri"/>
                          <a:cs typeface="Calibri"/>
                        </a:rPr>
                        <a:t>makinaları</a:t>
                      </a:r>
                      <a:r>
                        <a:rPr sz="700" spc="-5" dirty="0">
                          <a:latin typeface="Calibri"/>
                          <a:cs typeface="Calibri"/>
                        </a:rPr>
                        <a:t> </a:t>
                      </a:r>
                      <a:r>
                        <a:rPr sz="700" dirty="0">
                          <a:latin typeface="Calibri"/>
                          <a:cs typeface="Calibri"/>
                        </a:rPr>
                        <a:t>ve </a:t>
                      </a:r>
                      <a:r>
                        <a:rPr sz="700" spc="-10" dirty="0">
                          <a:latin typeface="Calibri"/>
                          <a:cs typeface="Calibri"/>
                        </a:rPr>
                        <a:t>başları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219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8452.10.90.00.12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a:t>
                      </a:r>
                      <a:r>
                        <a:rPr sz="700" spc="-15" dirty="0">
                          <a:latin typeface="Calibri"/>
                          <a:cs typeface="Calibri"/>
                        </a:rPr>
                        <a:t> </a:t>
                      </a:r>
                      <a:r>
                        <a:rPr sz="700" dirty="0">
                          <a:latin typeface="Calibri"/>
                          <a:cs typeface="Calibri"/>
                        </a:rPr>
                        <a:t>dikiş</a:t>
                      </a:r>
                      <a:r>
                        <a:rPr sz="700" spc="-10" dirty="0">
                          <a:latin typeface="Calibri"/>
                          <a:cs typeface="Calibri"/>
                        </a:rPr>
                        <a:t> yapan</a:t>
                      </a:r>
                      <a:r>
                        <a:rPr sz="700" spc="-15" dirty="0">
                          <a:latin typeface="Calibri"/>
                          <a:cs typeface="Calibri"/>
                        </a:rPr>
                        <a:t> </a:t>
                      </a:r>
                      <a:r>
                        <a:rPr sz="700" dirty="0">
                          <a:latin typeface="Calibri"/>
                          <a:cs typeface="Calibri"/>
                        </a:rPr>
                        <a:t>motorlu</a:t>
                      </a:r>
                      <a:r>
                        <a:rPr sz="700" spc="-10" dirty="0">
                          <a:latin typeface="Calibri"/>
                          <a:cs typeface="Calibri"/>
                        </a:rPr>
                        <a:t> </a:t>
                      </a:r>
                      <a:r>
                        <a:rPr sz="700" dirty="0">
                          <a:latin typeface="Calibri"/>
                          <a:cs typeface="Calibri"/>
                        </a:rPr>
                        <a:t>dikiş</a:t>
                      </a:r>
                      <a:r>
                        <a:rPr sz="700" spc="-15" dirty="0">
                          <a:latin typeface="Calibri"/>
                          <a:cs typeface="Calibri"/>
                        </a:rPr>
                        <a:t> </a:t>
                      </a:r>
                      <a:r>
                        <a:rPr sz="700" spc="-10" dirty="0">
                          <a:latin typeface="Calibri"/>
                          <a:cs typeface="Calibri"/>
                        </a:rPr>
                        <a:t>makinaları </a:t>
                      </a:r>
                      <a:r>
                        <a:rPr sz="700" dirty="0">
                          <a:latin typeface="Calibri"/>
                          <a:cs typeface="Calibri"/>
                        </a:rPr>
                        <a:t>ve</a:t>
                      </a:r>
                      <a:r>
                        <a:rPr sz="700" spc="-10" dirty="0">
                          <a:latin typeface="Calibri"/>
                          <a:cs typeface="Calibri"/>
                        </a:rPr>
                        <a:t> başları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8024">
                <a:tc>
                  <a:txBody>
                    <a:bodyPr/>
                    <a:lstStyle/>
                    <a:p>
                      <a:pPr algn="ctr">
                        <a:lnSpc>
                          <a:spcPts val="940"/>
                        </a:lnSpc>
                      </a:pPr>
                      <a:r>
                        <a:rPr sz="700" spc="-25" dirty="0">
                          <a:latin typeface="Calibri"/>
                          <a:cs typeface="Calibri"/>
                        </a:rPr>
                        <a:t>220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8452.21.00.00.00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Otomatik</a:t>
                      </a:r>
                      <a:r>
                        <a:rPr sz="700" spc="-45" dirty="0">
                          <a:latin typeface="Calibri"/>
                          <a:cs typeface="Calibri"/>
                        </a:rPr>
                        <a:t> </a:t>
                      </a:r>
                      <a:r>
                        <a:rPr sz="700" spc="-10" dirty="0">
                          <a:latin typeface="Calibri"/>
                          <a:cs typeface="Calibri"/>
                        </a:rPr>
                        <a:t>üniteler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357583">
                <a:tc>
                  <a:txBody>
                    <a:bodyPr/>
                    <a:lstStyle/>
                    <a:p>
                      <a:pPr algn="ctr">
                        <a:lnSpc>
                          <a:spcPts val="940"/>
                        </a:lnSpc>
                      </a:pPr>
                      <a:r>
                        <a:rPr sz="700" spc="-25" dirty="0">
                          <a:latin typeface="Calibri"/>
                          <a:cs typeface="Calibri"/>
                        </a:rPr>
                        <a:t>221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8453.10.00.00.00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Post,</a:t>
                      </a:r>
                      <a:r>
                        <a:rPr sz="700" spc="15" dirty="0">
                          <a:latin typeface="Calibri"/>
                          <a:cs typeface="Calibri"/>
                        </a:rPr>
                        <a:t> </a:t>
                      </a:r>
                      <a:r>
                        <a:rPr sz="700" dirty="0">
                          <a:latin typeface="Calibri"/>
                          <a:cs typeface="Calibri"/>
                        </a:rPr>
                        <a:t>deri</a:t>
                      </a:r>
                      <a:r>
                        <a:rPr sz="700" spc="10" dirty="0">
                          <a:latin typeface="Calibri"/>
                          <a:cs typeface="Calibri"/>
                        </a:rPr>
                        <a:t> </a:t>
                      </a:r>
                      <a:r>
                        <a:rPr sz="700" dirty="0">
                          <a:latin typeface="Calibri"/>
                          <a:cs typeface="Calibri"/>
                        </a:rPr>
                        <a:t>ve</a:t>
                      </a:r>
                      <a:r>
                        <a:rPr sz="700" spc="10" dirty="0">
                          <a:latin typeface="Calibri"/>
                          <a:cs typeface="Calibri"/>
                        </a:rPr>
                        <a:t> </a:t>
                      </a:r>
                      <a:r>
                        <a:rPr sz="700" spc="-10" dirty="0">
                          <a:latin typeface="Calibri"/>
                          <a:cs typeface="Calibri"/>
                        </a:rPr>
                        <a:t>köselelerin</a:t>
                      </a:r>
                      <a:r>
                        <a:rPr sz="700" spc="10" dirty="0">
                          <a:latin typeface="Calibri"/>
                          <a:cs typeface="Calibri"/>
                        </a:rPr>
                        <a:t> </a:t>
                      </a:r>
                      <a:r>
                        <a:rPr sz="700" spc="-10" dirty="0">
                          <a:latin typeface="Calibri"/>
                          <a:cs typeface="Calibri"/>
                        </a:rPr>
                        <a:t>hazırlanması,</a:t>
                      </a:r>
                      <a:r>
                        <a:rPr sz="700" spc="35" dirty="0">
                          <a:latin typeface="Calibri"/>
                          <a:cs typeface="Calibri"/>
                        </a:rPr>
                        <a:t> </a:t>
                      </a:r>
                      <a:r>
                        <a:rPr sz="700" spc="-10" dirty="0">
                          <a:latin typeface="Calibri"/>
                          <a:cs typeface="Calibri"/>
                        </a:rPr>
                        <a:t>dabaklanması</a:t>
                      </a:r>
                      <a:r>
                        <a:rPr sz="700" spc="10" dirty="0">
                          <a:latin typeface="Calibri"/>
                          <a:cs typeface="Calibri"/>
                        </a:rPr>
                        <a:t> </a:t>
                      </a:r>
                      <a:r>
                        <a:rPr sz="700" dirty="0">
                          <a:latin typeface="Calibri"/>
                          <a:cs typeface="Calibri"/>
                        </a:rPr>
                        <a:t>veya</a:t>
                      </a:r>
                      <a:r>
                        <a:rPr sz="700" spc="10" dirty="0">
                          <a:latin typeface="Calibri"/>
                          <a:cs typeface="Calibri"/>
                        </a:rPr>
                        <a:t> </a:t>
                      </a:r>
                      <a:r>
                        <a:rPr sz="700" spc="-10" dirty="0">
                          <a:latin typeface="Calibri"/>
                          <a:cs typeface="Calibri"/>
                        </a:rPr>
                        <a:t>işlenmesine</a:t>
                      </a:r>
                      <a:r>
                        <a:rPr sz="700" spc="5" dirty="0">
                          <a:latin typeface="Calibri"/>
                          <a:cs typeface="Calibri"/>
                        </a:rPr>
                        <a:t> </a:t>
                      </a:r>
                      <a:r>
                        <a:rPr sz="700" spc="-10" dirty="0">
                          <a:latin typeface="Calibri"/>
                          <a:cs typeface="Calibri"/>
                        </a:rPr>
                        <a:t>mahsus</a:t>
                      </a:r>
                      <a:endParaRPr sz="700">
                        <a:latin typeface="Calibri"/>
                        <a:cs typeface="Calibri"/>
                      </a:endParaRPr>
                    </a:p>
                    <a:p>
                      <a:pPr marL="67945">
                        <a:lnSpc>
                          <a:spcPct val="100000"/>
                        </a:lnSpc>
                        <a:spcBef>
                          <a:spcPts val="165"/>
                        </a:spcBef>
                      </a:pPr>
                      <a:r>
                        <a:rPr sz="700" dirty="0">
                          <a:latin typeface="Calibri"/>
                          <a:cs typeface="Calibri"/>
                        </a:rPr>
                        <a:t>makine</a:t>
                      </a:r>
                      <a:r>
                        <a:rPr sz="700" spc="-25" dirty="0">
                          <a:latin typeface="Calibri"/>
                          <a:cs typeface="Calibri"/>
                        </a:rPr>
                        <a:t> </a:t>
                      </a:r>
                      <a:r>
                        <a:rPr sz="700" dirty="0">
                          <a:latin typeface="Calibri"/>
                          <a:cs typeface="Calibri"/>
                        </a:rPr>
                        <a:t>ve</a:t>
                      </a:r>
                      <a:r>
                        <a:rPr sz="700" spc="-20" dirty="0">
                          <a:latin typeface="Calibri"/>
                          <a:cs typeface="Calibri"/>
                        </a:rPr>
                        <a:t> </a:t>
                      </a:r>
                      <a:r>
                        <a:rPr sz="700" spc="-10" dirty="0">
                          <a:latin typeface="Calibri"/>
                          <a:cs typeface="Calibri"/>
                        </a:rPr>
                        <a:t>cihazlar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19642343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AD19E4-5734-4344-9B05-8EB83E08E548}"/>
              </a:ext>
            </a:extLst>
          </p:cNvPr>
          <p:cNvPicPr>
            <a:picLocks noChangeAspect="1"/>
          </p:cNvPicPr>
          <p:nvPr/>
        </p:nvPicPr>
        <p:blipFill>
          <a:blip r:embed="rId3"/>
          <a:stretch>
            <a:fillRect/>
          </a:stretch>
        </p:blipFill>
        <p:spPr>
          <a:xfrm>
            <a:off x="0" y="-22488"/>
            <a:ext cx="12192000" cy="6858000"/>
          </a:xfrm>
          <a:prstGeom prst="rect">
            <a:avLst/>
          </a:prstGeom>
        </p:spPr>
      </p:pic>
      <p:sp>
        <p:nvSpPr>
          <p:cNvPr id="4" name="Alt Başlık 2">
            <a:extLst>
              <a:ext uri="{FF2B5EF4-FFF2-40B4-BE49-F238E27FC236}">
                <a16:creationId xmlns:a16="http://schemas.microsoft.com/office/drawing/2014/main" id="{F60E1101-B789-0E4D-8AA1-56B382912ED6}"/>
              </a:ext>
            </a:extLst>
          </p:cNvPr>
          <p:cNvSpPr txBox="1">
            <a:spLocks/>
          </p:cNvSpPr>
          <p:nvPr/>
        </p:nvSpPr>
        <p:spPr>
          <a:xfrm>
            <a:off x="9597210" y="6316963"/>
            <a:ext cx="2122025" cy="5185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tr-TR" sz="1600" dirty="0" err="1">
                <a:solidFill>
                  <a:schemeClr val="bg1"/>
                </a:solidFill>
                <a:latin typeface="DINPro-Regular" panose="02000503030000020004" pitchFamily="2" charset="0"/>
              </a:rPr>
              <a:t>www.ddp.com.tr</a:t>
            </a:r>
            <a:endParaRPr lang="tr-TR" sz="1600" dirty="0">
              <a:solidFill>
                <a:schemeClr val="bg1"/>
              </a:solidFill>
              <a:latin typeface="DINPro-Regular" panose="02000503030000020004" pitchFamily="2"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1504" y="305677"/>
            <a:ext cx="2313436" cy="1233702"/>
          </a:xfrm>
          <a:prstGeom prst="rect">
            <a:avLst/>
          </a:prstGeom>
        </p:spPr>
      </p:pic>
      <p:sp>
        <p:nvSpPr>
          <p:cNvPr id="6" name="Rectangle 5"/>
          <p:cNvSpPr>
            <a:spLocks noChangeArrowheads="1"/>
          </p:cNvSpPr>
          <p:nvPr/>
        </p:nvSpPr>
        <p:spPr bwMode="auto">
          <a:xfrm>
            <a:off x="1951348" y="1696825"/>
            <a:ext cx="8748890" cy="3046988"/>
          </a:xfrm>
          <a:prstGeom prst="rect">
            <a:avLst/>
          </a:prstGeom>
          <a:noFill/>
          <a:ln w="9525">
            <a:noFill/>
            <a:miter lim="800000"/>
            <a:headEnd/>
            <a:tailEnd/>
          </a:ln>
        </p:spPr>
        <p:txBody>
          <a:bodyPr wrap="square">
            <a:spAutoFit/>
          </a:bodyPr>
          <a:lstStyle/>
          <a:p>
            <a:pPr algn="ctr" eaLnBrk="0" hangingPunct="0"/>
            <a:r>
              <a:rPr lang="tr-TR" sz="4800" b="1" dirty="0" smtClean="0">
                <a:solidFill>
                  <a:schemeClr val="accent5">
                    <a:lumMod val="75000"/>
                  </a:schemeClr>
                </a:solidFill>
                <a:latin typeface="Times New Roman" pitchFamily="18" charset="0"/>
              </a:rPr>
              <a:t>İTHALAT REJİM KARARI TİCARET POLİTİKALARI ÖNLEMLERİ</a:t>
            </a:r>
          </a:p>
          <a:p>
            <a:pPr algn="ctr" eaLnBrk="0" hangingPunct="0"/>
            <a:r>
              <a:rPr lang="tr-TR" sz="4800" b="1" dirty="0">
                <a:solidFill>
                  <a:schemeClr val="accent5">
                    <a:lumMod val="75000"/>
                  </a:schemeClr>
                </a:solidFill>
                <a:latin typeface="Times New Roman" pitchFamily="18" charset="0"/>
              </a:rPr>
              <a:t>2</a:t>
            </a:r>
            <a:r>
              <a:rPr lang="tr-TR" sz="4800" b="1" dirty="0" smtClean="0">
                <a:solidFill>
                  <a:schemeClr val="accent5">
                    <a:lumMod val="75000"/>
                  </a:schemeClr>
                </a:solidFill>
                <a:latin typeface="Times New Roman" pitchFamily="18" charset="0"/>
              </a:rPr>
              <a:t>. BÖLÜM</a:t>
            </a:r>
            <a:endParaRPr lang="tr-TR" sz="4800" b="1" dirty="0">
              <a:solidFill>
                <a:schemeClr val="accent5">
                  <a:lumMod val="75000"/>
                </a:schemeClr>
              </a:solidFill>
              <a:latin typeface="Times New Roman" pitchFamily="18" charset="0"/>
            </a:endParaRPr>
          </a:p>
        </p:txBody>
      </p:sp>
    </p:spTree>
    <p:extLst>
      <p:ext uri="{BB962C8B-B14F-4D97-AF65-F5344CB8AC3E}">
        <p14:creationId xmlns:p14="http://schemas.microsoft.com/office/powerpoint/2010/main" val="418159769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869451704"/>
              </p:ext>
            </p:extLst>
          </p:nvPr>
        </p:nvGraphicFramePr>
        <p:xfrm>
          <a:off x="542259" y="688448"/>
          <a:ext cx="9962708" cy="5633226"/>
        </p:xfrm>
        <a:graphic>
          <a:graphicData uri="http://schemas.openxmlformats.org/drawingml/2006/table">
            <a:tbl>
              <a:tblPr firstRow="1" bandRow="1">
                <a:tableStyleId>{2D5ABB26-0587-4C30-8999-92F81FD0307C}</a:tableStyleId>
              </a:tblPr>
              <a:tblGrid>
                <a:gridCol w="308781">
                  <a:extLst>
                    <a:ext uri="{9D8B030D-6E8A-4147-A177-3AD203B41FA5}">
                      <a16:colId xmlns:a16="http://schemas.microsoft.com/office/drawing/2014/main" val="20000"/>
                    </a:ext>
                  </a:extLst>
                </a:gridCol>
                <a:gridCol w="905579">
                  <a:extLst>
                    <a:ext uri="{9D8B030D-6E8A-4147-A177-3AD203B41FA5}">
                      <a16:colId xmlns:a16="http://schemas.microsoft.com/office/drawing/2014/main" val="20001"/>
                    </a:ext>
                  </a:extLst>
                </a:gridCol>
                <a:gridCol w="3815221">
                  <a:extLst>
                    <a:ext uri="{9D8B030D-6E8A-4147-A177-3AD203B41FA5}">
                      <a16:colId xmlns:a16="http://schemas.microsoft.com/office/drawing/2014/main" val="20002"/>
                    </a:ext>
                  </a:extLst>
                </a:gridCol>
                <a:gridCol w="3548636">
                  <a:extLst>
                    <a:ext uri="{9D8B030D-6E8A-4147-A177-3AD203B41FA5}">
                      <a16:colId xmlns:a16="http://schemas.microsoft.com/office/drawing/2014/main" val="20003"/>
                    </a:ext>
                  </a:extLst>
                </a:gridCol>
                <a:gridCol w="1384491">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222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8453.20.00.00.00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Ayakkabı</a:t>
                      </a:r>
                      <a:r>
                        <a:rPr sz="700" spc="-30" dirty="0">
                          <a:latin typeface="Calibri"/>
                          <a:cs typeface="Calibri"/>
                        </a:rPr>
                        <a:t> </a:t>
                      </a:r>
                      <a:r>
                        <a:rPr sz="700" dirty="0">
                          <a:latin typeface="Calibri"/>
                          <a:cs typeface="Calibri"/>
                        </a:rPr>
                        <a:t>imaline</a:t>
                      </a:r>
                      <a:r>
                        <a:rPr sz="700" spc="-15" dirty="0">
                          <a:latin typeface="Calibri"/>
                          <a:cs typeface="Calibri"/>
                        </a:rPr>
                        <a:t> </a:t>
                      </a:r>
                      <a:r>
                        <a:rPr sz="700" dirty="0">
                          <a:latin typeface="Calibri"/>
                          <a:cs typeface="Calibri"/>
                        </a:rPr>
                        <a:t>veya</a:t>
                      </a:r>
                      <a:r>
                        <a:rPr sz="700" spc="-25" dirty="0">
                          <a:latin typeface="Calibri"/>
                          <a:cs typeface="Calibri"/>
                        </a:rPr>
                        <a:t> </a:t>
                      </a:r>
                      <a:r>
                        <a:rPr sz="700" dirty="0">
                          <a:latin typeface="Calibri"/>
                          <a:cs typeface="Calibri"/>
                        </a:rPr>
                        <a:t>tamirine</a:t>
                      </a:r>
                      <a:r>
                        <a:rPr sz="700" spc="-30" dirty="0">
                          <a:latin typeface="Calibri"/>
                          <a:cs typeface="Calibri"/>
                        </a:rPr>
                        <a:t> </a:t>
                      </a:r>
                      <a:r>
                        <a:rPr sz="700" spc="-10" dirty="0">
                          <a:latin typeface="Calibri"/>
                          <a:cs typeface="Calibri"/>
                        </a:rPr>
                        <a:t>mahsus</a:t>
                      </a:r>
                      <a:r>
                        <a:rPr sz="700" spc="-25" dirty="0">
                          <a:latin typeface="Calibri"/>
                          <a:cs typeface="Calibri"/>
                        </a:rPr>
                        <a:t> </a:t>
                      </a:r>
                      <a:r>
                        <a:rPr sz="700" dirty="0">
                          <a:latin typeface="Calibri"/>
                          <a:cs typeface="Calibri"/>
                        </a:rPr>
                        <a:t>makine</a:t>
                      </a:r>
                      <a:r>
                        <a:rPr sz="700" spc="-30" dirty="0">
                          <a:latin typeface="Calibri"/>
                          <a:cs typeface="Calibri"/>
                        </a:rPr>
                        <a:t> </a:t>
                      </a:r>
                      <a:r>
                        <a:rPr sz="700" dirty="0">
                          <a:latin typeface="Calibri"/>
                          <a:cs typeface="Calibri"/>
                        </a:rPr>
                        <a:t>ve</a:t>
                      </a:r>
                      <a:r>
                        <a:rPr sz="700" spc="-25" dirty="0">
                          <a:latin typeface="Calibri"/>
                          <a:cs typeface="Calibri"/>
                        </a:rPr>
                        <a:t> </a:t>
                      </a:r>
                      <a:r>
                        <a:rPr sz="700" spc="-10" dirty="0">
                          <a:latin typeface="Calibri"/>
                          <a:cs typeface="Calibri"/>
                        </a:rPr>
                        <a:t>cihazlar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223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8453.80.00.00.00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a:t>
                      </a:r>
                      <a:r>
                        <a:rPr sz="700" spc="-25" dirty="0">
                          <a:latin typeface="Calibri"/>
                          <a:cs typeface="Calibri"/>
                        </a:rPr>
                        <a:t> </a:t>
                      </a:r>
                      <a:r>
                        <a:rPr sz="700" dirty="0">
                          <a:latin typeface="Calibri"/>
                          <a:cs typeface="Calibri"/>
                        </a:rPr>
                        <a:t>makine</a:t>
                      </a:r>
                      <a:r>
                        <a:rPr sz="700" spc="-30" dirty="0">
                          <a:latin typeface="Calibri"/>
                          <a:cs typeface="Calibri"/>
                        </a:rPr>
                        <a:t> </a:t>
                      </a:r>
                      <a:r>
                        <a:rPr sz="700" dirty="0">
                          <a:latin typeface="Calibri"/>
                          <a:cs typeface="Calibri"/>
                        </a:rPr>
                        <a:t>ve</a:t>
                      </a:r>
                      <a:r>
                        <a:rPr sz="700" spc="-20" dirty="0">
                          <a:latin typeface="Calibri"/>
                          <a:cs typeface="Calibri"/>
                        </a:rPr>
                        <a:t> </a:t>
                      </a:r>
                      <a:r>
                        <a:rPr sz="700" spc="-10" dirty="0">
                          <a:latin typeface="Calibri"/>
                          <a:cs typeface="Calibri"/>
                        </a:rPr>
                        <a:t>cihazlar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224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8455.10.00.00.00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Boru</a:t>
                      </a:r>
                      <a:r>
                        <a:rPr sz="700" spc="-10" dirty="0">
                          <a:latin typeface="Calibri"/>
                          <a:cs typeface="Calibri"/>
                        </a:rPr>
                        <a:t> imaline mahsus </a:t>
                      </a:r>
                      <a:r>
                        <a:rPr sz="700" dirty="0">
                          <a:latin typeface="Calibri"/>
                          <a:cs typeface="Calibri"/>
                        </a:rPr>
                        <a:t>hadde</a:t>
                      </a:r>
                      <a:r>
                        <a:rPr sz="700" spc="-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357583">
                <a:tc>
                  <a:txBody>
                    <a:bodyPr/>
                    <a:lstStyle/>
                    <a:p>
                      <a:pPr algn="ctr">
                        <a:lnSpc>
                          <a:spcPts val="940"/>
                        </a:lnSpc>
                      </a:pPr>
                      <a:r>
                        <a:rPr sz="700" spc="-25" dirty="0">
                          <a:latin typeface="Calibri"/>
                          <a:cs typeface="Calibri"/>
                        </a:rPr>
                        <a:t>225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8455.21.00.00.11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Blum,</a:t>
                      </a:r>
                      <a:r>
                        <a:rPr sz="700" spc="-5" dirty="0">
                          <a:latin typeface="Calibri"/>
                          <a:cs typeface="Calibri"/>
                        </a:rPr>
                        <a:t> </a:t>
                      </a:r>
                      <a:r>
                        <a:rPr sz="700" dirty="0">
                          <a:latin typeface="Calibri"/>
                          <a:cs typeface="Calibri"/>
                        </a:rPr>
                        <a:t>kütük</a:t>
                      </a:r>
                      <a:r>
                        <a:rPr sz="700" spc="-10" dirty="0">
                          <a:latin typeface="Calibri"/>
                          <a:cs typeface="Calibri"/>
                        </a:rPr>
                        <a:t> </a:t>
                      </a:r>
                      <a:r>
                        <a:rPr sz="700" dirty="0">
                          <a:latin typeface="Calibri"/>
                          <a:cs typeface="Calibri"/>
                        </a:rPr>
                        <a:t>ve</a:t>
                      </a:r>
                      <a:r>
                        <a:rPr sz="700" spc="-5" dirty="0">
                          <a:latin typeface="Calibri"/>
                          <a:cs typeface="Calibri"/>
                        </a:rPr>
                        <a:t> </a:t>
                      </a:r>
                      <a:r>
                        <a:rPr sz="700" spc="-10" dirty="0">
                          <a:latin typeface="Calibri"/>
                          <a:cs typeface="Calibri"/>
                        </a:rPr>
                        <a:t>benzerlerini haddeleyerek</a:t>
                      </a:r>
                      <a:r>
                        <a:rPr sz="700" spc="-5" dirty="0">
                          <a:latin typeface="Calibri"/>
                          <a:cs typeface="Calibri"/>
                        </a:rPr>
                        <a:t> </a:t>
                      </a:r>
                      <a:r>
                        <a:rPr sz="700" dirty="0">
                          <a:latin typeface="Calibri"/>
                          <a:cs typeface="Calibri"/>
                        </a:rPr>
                        <a:t>enine</a:t>
                      </a:r>
                      <a:r>
                        <a:rPr sz="700" spc="-10" dirty="0">
                          <a:latin typeface="Calibri"/>
                          <a:cs typeface="Calibri"/>
                        </a:rPr>
                        <a:t> kesitleri</a:t>
                      </a:r>
                      <a:r>
                        <a:rPr sz="700" spc="-5" dirty="0">
                          <a:latin typeface="Calibri"/>
                          <a:cs typeface="Calibri"/>
                        </a:rPr>
                        <a:t> </a:t>
                      </a:r>
                      <a:r>
                        <a:rPr sz="700" dirty="0">
                          <a:latin typeface="Calibri"/>
                          <a:cs typeface="Calibri"/>
                        </a:rPr>
                        <a:t>muayyen</a:t>
                      </a:r>
                      <a:r>
                        <a:rPr sz="700" spc="-5" dirty="0">
                          <a:latin typeface="Calibri"/>
                          <a:cs typeface="Calibri"/>
                        </a:rPr>
                        <a:t> </a:t>
                      </a:r>
                      <a:r>
                        <a:rPr sz="700" dirty="0">
                          <a:latin typeface="Calibri"/>
                          <a:cs typeface="Calibri"/>
                        </a:rPr>
                        <a:t>bazı</a:t>
                      </a:r>
                      <a:r>
                        <a:rPr sz="700" spc="-5" dirty="0">
                          <a:latin typeface="Calibri"/>
                          <a:cs typeface="Calibri"/>
                        </a:rPr>
                        <a:t> </a:t>
                      </a:r>
                      <a:r>
                        <a:rPr sz="700" spc="-10" dirty="0">
                          <a:latin typeface="Calibri"/>
                          <a:cs typeface="Calibri"/>
                        </a:rPr>
                        <a:t>ürünler</a:t>
                      </a:r>
                      <a:endParaRPr sz="700">
                        <a:latin typeface="Calibri"/>
                        <a:cs typeface="Calibri"/>
                      </a:endParaRPr>
                    </a:p>
                    <a:p>
                      <a:pPr marL="67945">
                        <a:lnSpc>
                          <a:spcPct val="100000"/>
                        </a:lnSpc>
                        <a:spcBef>
                          <a:spcPts val="165"/>
                        </a:spcBef>
                      </a:pPr>
                      <a:r>
                        <a:rPr sz="700" spc="-10" dirty="0">
                          <a:latin typeface="Calibri"/>
                          <a:cs typeface="Calibri"/>
                        </a:rPr>
                        <a:t>haline</a:t>
                      </a:r>
                      <a:r>
                        <a:rPr sz="700" dirty="0">
                          <a:latin typeface="Calibri"/>
                          <a:cs typeface="Calibri"/>
                        </a:rPr>
                        <a:t> </a:t>
                      </a:r>
                      <a:r>
                        <a:rPr sz="700" spc="-10" dirty="0">
                          <a:latin typeface="Calibri"/>
                          <a:cs typeface="Calibri"/>
                        </a:rPr>
                        <a:t>sokan</a:t>
                      </a:r>
                      <a:r>
                        <a:rPr sz="700" spc="10" dirty="0">
                          <a:latin typeface="Calibri"/>
                          <a:cs typeface="Calibri"/>
                        </a:rPr>
                        <a:t> </a:t>
                      </a:r>
                      <a:r>
                        <a:rPr sz="700" dirty="0">
                          <a:latin typeface="Calibri"/>
                          <a:cs typeface="Calibri"/>
                        </a:rPr>
                        <a:t>hadde</a:t>
                      </a:r>
                      <a:r>
                        <a:rPr sz="700" spc="15" dirty="0">
                          <a:latin typeface="Calibri"/>
                          <a:cs typeface="Calibri"/>
                        </a:rPr>
                        <a:t> </a:t>
                      </a:r>
                      <a:r>
                        <a:rPr sz="700" spc="-10" dirty="0">
                          <a:latin typeface="Calibri"/>
                          <a:cs typeface="Calibri"/>
                        </a:rPr>
                        <a:t>makinaları</a:t>
                      </a:r>
                      <a:r>
                        <a:rPr sz="700" spc="10" dirty="0">
                          <a:latin typeface="Calibri"/>
                          <a:cs typeface="Calibri"/>
                        </a:rPr>
                        <a:t> </a:t>
                      </a:r>
                      <a:r>
                        <a:rPr sz="700" spc="-10" dirty="0">
                          <a:latin typeface="Calibri"/>
                          <a:cs typeface="Calibri"/>
                        </a:rPr>
                        <a:t>(silindirleri</a:t>
                      </a:r>
                      <a:r>
                        <a:rPr sz="700" spc="10" dirty="0">
                          <a:latin typeface="Calibri"/>
                          <a:cs typeface="Calibri"/>
                        </a:rPr>
                        <a:t> </a:t>
                      </a:r>
                      <a:r>
                        <a:rPr sz="700" dirty="0">
                          <a:latin typeface="Calibri"/>
                          <a:cs typeface="Calibri"/>
                        </a:rPr>
                        <a:t>oluklu</a:t>
                      </a:r>
                      <a:r>
                        <a:rPr sz="700" spc="15" dirty="0">
                          <a:latin typeface="Calibri"/>
                          <a:cs typeface="Calibri"/>
                        </a:rPr>
                        <a:t> </a:t>
                      </a:r>
                      <a:r>
                        <a:rPr sz="700" spc="-10" dirty="0">
                          <a:latin typeface="Calibri"/>
                          <a:cs typeface="Calibri"/>
                        </a:rPr>
                        <a:t>hadde</a:t>
                      </a:r>
                      <a:r>
                        <a:rPr sz="700" spc="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7448">
                <a:tc>
                  <a:txBody>
                    <a:bodyPr/>
                    <a:lstStyle/>
                    <a:p>
                      <a:pPr algn="ctr">
                        <a:lnSpc>
                          <a:spcPts val="940"/>
                        </a:lnSpc>
                      </a:pPr>
                      <a:r>
                        <a:rPr sz="700" spc="-25" dirty="0">
                          <a:latin typeface="Calibri"/>
                          <a:cs typeface="Calibri"/>
                        </a:rPr>
                        <a:t>226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8455.21.00.00.12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Bandaj ve</a:t>
                      </a:r>
                      <a:r>
                        <a:rPr sz="700" spc="-5" dirty="0">
                          <a:latin typeface="Calibri"/>
                          <a:cs typeface="Calibri"/>
                        </a:rPr>
                        <a:t> </a:t>
                      </a:r>
                      <a:r>
                        <a:rPr sz="700" spc="-10" dirty="0">
                          <a:latin typeface="Calibri"/>
                          <a:cs typeface="Calibri"/>
                        </a:rPr>
                        <a:t>vagon</a:t>
                      </a:r>
                      <a:r>
                        <a:rPr sz="700" spc="-5" dirty="0">
                          <a:latin typeface="Calibri"/>
                          <a:cs typeface="Calibri"/>
                        </a:rPr>
                        <a:t> </a:t>
                      </a:r>
                      <a:r>
                        <a:rPr sz="700" spc="-10" dirty="0">
                          <a:latin typeface="Calibri"/>
                          <a:cs typeface="Calibri"/>
                        </a:rPr>
                        <a:t>tekerleklerine</a:t>
                      </a:r>
                      <a:r>
                        <a:rPr sz="700" spc="-5" dirty="0">
                          <a:latin typeface="Calibri"/>
                          <a:cs typeface="Calibri"/>
                        </a:rPr>
                        <a:t> </a:t>
                      </a:r>
                      <a:r>
                        <a:rPr sz="700" spc="-10" dirty="0">
                          <a:latin typeface="Calibri"/>
                          <a:cs typeface="Calibri"/>
                        </a:rPr>
                        <a:t>mahsus</a:t>
                      </a:r>
                      <a:r>
                        <a:rPr sz="700" spc="-5" dirty="0">
                          <a:latin typeface="Calibri"/>
                          <a:cs typeface="Calibri"/>
                        </a:rPr>
                        <a:t> </a:t>
                      </a:r>
                      <a:r>
                        <a:rPr sz="700" dirty="0">
                          <a:latin typeface="Calibri"/>
                          <a:cs typeface="Calibri"/>
                        </a:rPr>
                        <a:t>hadde</a:t>
                      </a:r>
                      <a:r>
                        <a:rPr sz="700" spc="-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8024">
                <a:tc>
                  <a:txBody>
                    <a:bodyPr/>
                    <a:lstStyle/>
                    <a:p>
                      <a:pPr algn="ctr">
                        <a:lnSpc>
                          <a:spcPts val="940"/>
                        </a:lnSpc>
                      </a:pPr>
                      <a:r>
                        <a:rPr sz="700" spc="-25" dirty="0">
                          <a:latin typeface="Calibri"/>
                          <a:cs typeface="Calibri"/>
                        </a:rPr>
                        <a:t>227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8455.21.00.00.19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0"/>
                        </a:lnSpc>
                      </a:pPr>
                      <a:r>
                        <a:rPr sz="700" spc="-25" dirty="0">
                          <a:latin typeface="Calibri"/>
                          <a:cs typeface="Calibri"/>
                        </a:rPr>
                        <a:t>228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8455.22.00.00.00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Soğuk</a:t>
                      </a:r>
                      <a:r>
                        <a:rPr sz="700" spc="-5" dirty="0">
                          <a:latin typeface="Calibri"/>
                          <a:cs typeface="Calibri"/>
                        </a:rPr>
                        <a:t> </a:t>
                      </a:r>
                      <a:r>
                        <a:rPr sz="700" spc="-10" dirty="0">
                          <a:latin typeface="Calibri"/>
                          <a:cs typeface="Calibri"/>
                        </a:rPr>
                        <a:t>hadde</a:t>
                      </a:r>
                      <a:r>
                        <a:rPr sz="700" spc="-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488870">
                <a:tc>
                  <a:txBody>
                    <a:bodyPr/>
                    <a:lstStyle/>
                    <a:p>
                      <a:pPr algn="ctr">
                        <a:lnSpc>
                          <a:spcPts val="950"/>
                        </a:lnSpc>
                      </a:pPr>
                      <a:r>
                        <a:rPr sz="700" spc="-25" dirty="0">
                          <a:latin typeface="Calibri"/>
                          <a:cs typeface="Calibri"/>
                        </a:rPr>
                        <a:t>229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8456.11.10.00.00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Sadece</a:t>
                      </a:r>
                      <a:r>
                        <a:rPr sz="700" spc="-15" dirty="0">
                          <a:latin typeface="Calibri"/>
                          <a:cs typeface="Calibri"/>
                        </a:rPr>
                        <a:t> </a:t>
                      </a:r>
                      <a:r>
                        <a:rPr sz="700" dirty="0">
                          <a:latin typeface="Calibri"/>
                          <a:cs typeface="Calibri"/>
                        </a:rPr>
                        <a:t>veya</a:t>
                      </a:r>
                      <a:r>
                        <a:rPr sz="700" spc="-10" dirty="0">
                          <a:latin typeface="Calibri"/>
                          <a:cs typeface="Calibri"/>
                        </a:rPr>
                        <a:t> </a:t>
                      </a:r>
                      <a:r>
                        <a:rPr sz="700" dirty="0">
                          <a:latin typeface="Calibri"/>
                          <a:cs typeface="Calibri"/>
                        </a:rPr>
                        <a:t>esas</a:t>
                      </a:r>
                      <a:r>
                        <a:rPr sz="700" spc="-10" dirty="0">
                          <a:latin typeface="Calibri"/>
                          <a:cs typeface="Calibri"/>
                        </a:rPr>
                        <a:t> itibarıyla </a:t>
                      </a:r>
                      <a:r>
                        <a:rPr sz="700" dirty="0">
                          <a:latin typeface="Calibri"/>
                          <a:cs typeface="Calibri"/>
                        </a:rPr>
                        <a:t>baskılı</a:t>
                      </a:r>
                      <a:r>
                        <a:rPr sz="700" spc="-10" dirty="0">
                          <a:latin typeface="Calibri"/>
                          <a:cs typeface="Calibri"/>
                        </a:rPr>
                        <a:t> devreler,</a:t>
                      </a:r>
                      <a:r>
                        <a:rPr sz="700" spc="-5" dirty="0">
                          <a:latin typeface="Calibri"/>
                          <a:cs typeface="Calibri"/>
                        </a:rPr>
                        <a:t> </a:t>
                      </a:r>
                      <a:r>
                        <a:rPr sz="700" spc="-10" dirty="0">
                          <a:latin typeface="Calibri"/>
                          <a:cs typeface="Calibri"/>
                        </a:rPr>
                        <a:t>baskılı</a:t>
                      </a:r>
                      <a:r>
                        <a:rPr sz="700" spc="-5" dirty="0">
                          <a:latin typeface="Calibri"/>
                          <a:cs typeface="Calibri"/>
                        </a:rPr>
                        <a:t> </a:t>
                      </a:r>
                      <a:r>
                        <a:rPr sz="700" dirty="0">
                          <a:latin typeface="Calibri"/>
                          <a:cs typeface="Calibri"/>
                        </a:rPr>
                        <a:t>devre</a:t>
                      </a:r>
                      <a:r>
                        <a:rPr sz="700" spc="-10" dirty="0">
                          <a:latin typeface="Calibri"/>
                          <a:cs typeface="Calibri"/>
                        </a:rPr>
                        <a:t> montajları,</a:t>
                      </a:r>
                      <a:r>
                        <a:rPr sz="700" spc="-5" dirty="0">
                          <a:latin typeface="Calibri"/>
                          <a:cs typeface="Calibri"/>
                        </a:rPr>
                        <a:t> </a:t>
                      </a:r>
                      <a:r>
                        <a:rPr sz="700" spc="-10" dirty="0">
                          <a:latin typeface="Calibri"/>
                          <a:cs typeface="Calibri"/>
                        </a:rPr>
                        <a:t>85.17</a:t>
                      </a:r>
                      <a:endParaRPr sz="700">
                        <a:latin typeface="Calibri"/>
                        <a:cs typeface="Calibri"/>
                      </a:endParaRPr>
                    </a:p>
                    <a:p>
                      <a:pPr marL="67945" marR="397510">
                        <a:lnSpc>
                          <a:spcPct val="117500"/>
                        </a:lnSpc>
                      </a:pPr>
                      <a:r>
                        <a:rPr sz="700" spc="-10" dirty="0">
                          <a:latin typeface="Calibri"/>
                          <a:cs typeface="Calibri"/>
                        </a:rPr>
                        <a:t>pozisyonuna </a:t>
                      </a:r>
                      <a:r>
                        <a:rPr sz="700" dirty="0">
                          <a:latin typeface="Calibri"/>
                          <a:cs typeface="Calibri"/>
                        </a:rPr>
                        <a:t>ait</a:t>
                      </a:r>
                      <a:r>
                        <a:rPr sz="700" spc="-10" dirty="0">
                          <a:latin typeface="Calibri"/>
                          <a:cs typeface="Calibri"/>
                        </a:rPr>
                        <a:t> </a:t>
                      </a:r>
                      <a:r>
                        <a:rPr sz="700" dirty="0">
                          <a:latin typeface="Calibri"/>
                          <a:cs typeface="Calibri"/>
                        </a:rPr>
                        <a:t>aksamlar</a:t>
                      </a:r>
                      <a:r>
                        <a:rPr sz="700" spc="-10" dirty="0">
                          <a:latin typeface="Calibri"/>
                          <a:cs typeface="Calibri"/>
                        </a:rPr>
                        <a:t> </a:t>
                      </a:r>
                      <a:r>
                        <a:rPr sz="700" dirty="0">
                          <a:latin typeface="Calibri"/>
                          <a:cs typeface="Calibri"/>
                        </a:rPr>
                        <a:t>veya</a:t>
                      </a:r>
                      <a:r>
                        <a:rPr sz="700" spc="-10" dirty="0">
                          <a:latin typeface="Calibri"/>
                          <a:cs typeface="Calibri"/>
                        </a:rPr>
                        <a:t> otomatik </a:t>
                      </a:r>
                      <a:r>
                        <a:rPr sz="700" dirty="0">
                          <a:latin typeface="Calibri"/>
                          <a:cs typeface="Calibri"/>
                        </a:rPr>
                        <a:t>bilgi</a:t>
                      </a:r>
                      <a:r>
                        <a:rPr sz="700" spc="-10" dirty="0">
                          <a:latin typeface="Calibri"/>
                          <a:cs typeface="Calibri"/>
                        </a:rPr>
                        <a:t> </a:t>
                      </a:r>
                      <a:r>
                        <a:rPr sz="700" dirty="0">
                          <a:latin typeface="Calibri"/>
                          <a:cs typeface="Calibri"/>
                        </a:rPr>
                        <a:t>işlem</a:t>
                      </a:r>
                      <a:r>
                        <a:rPr sz="700" spc="-5" dirty="0">
                          <a:latin typeface="Calibri"/>
                          <a:cs typeface="Calibri"/>
                        </a:rPr>
                        <a:t> </a:t>
                      </a:r>
                      <a:r>
                        <a:rPr sz="700" spc="-10" dirty="0">
                          <a:latin typeface="Calibri"/>
                          <a:cs typeface="Calibri"/>
                        </a:rPr>
                        <a:t>makinalarının üretiminde</a:t>
                      </a:r>
                      <a:r>
                        <a:rPr sz="700" spc="500" dirty="0">
                          <a:latin typeface="Calibri"/>
                          <a:cs typeface="Calibri"/>
                        </a:rPr>
                        <a:t> </a:t>
                      </a:r>
                      <a:r>
                        <a:rPr sz="700" spc="-10" dirty="0">
                          <a:latin typeface="Calibri"/>
                          <a:cs typeface="Calibri"/>
                        </a:rPr>
                        <a:t>kullanılan </a:t>
                      </a:r>
                      <a:r>
                        <a:rPr sz="700" dirty="0">
                          <a:latin typeface="Calibri"/>
                          <a:cs typeface="Calibri"/>
                        </a:rPr>
                        <a:t>türde</a:t>
                      </a:r>
                      <a:r>
                        <a:rPr sz="700" spc="-10" dirty="0">
                          <a:latin typeface="Calibri"/>
                          <a:cs typeface="Calibri"/>
                        </a:rPr>
                        <a:t>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230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8456.11.90.00.00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7448">
                <a:tc>
                  <a:txBody>
                    <a:bodyPr/>
                    <a:lstStyle/>
                    <a:p>
                      <a:pPr algn="ctr">
                        <a:lnSpc>
                          <a:spcPts val="940"/>
                        </a:lnSpc>
                      </a:pPr>
                      <a:r>
                        <a:rPr sz="700" spc="-25" dirty="0">
                          <a:latin typeface="Calibri"/>
                          <a:cs typeface="Calibri"/>
                        </a:rPr>
                        <a:t>231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8457.10.10.00.11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4</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daha</a:t>
                      </a:r>
                      <a:r>
                        <a:rPr sz="700" spc="-5" dirty="0">
                          <a:latin typeface="Calibri"/>
                          <a:cs typeface="Calibri"/>
                        </a:rPr>
                        <a:t> </a:t>
                      </a:r>
                      <a:r>
                        <a:rPr sz="700" dirty="0">
                          <a:latin typeface="Calibri"/>
                          <a:cs typeface="Calibri"/>
                        </a:rPr>
                        <a:t>az</a:t>
                      </a:r>
                      <a:r>
                        <a:rPr sz="700" spc="-10" dirty="0">
                          <a:latin typeface="Calibri"/>
                          <a:cs typeface="Calibri"/>
                        </a:rPr>
                        <a:t> hareketli</a:t>
                      </a:r>
                      <a:r>
                        <a:rPr sz="700" spc="5" dirty="0">
                          <a:latin typeface="Calibri"/>
                          <a:cs typeface="Calibri"/>
                        </a:rPr>
                        <a:t> </a:t>
                      </a:r>
                      <a:r>
                        <a:rPr sz="700" spc="-10" dirty="0">
                          <a:latin typeface="Calibri"/>
                          <a:cs typeface="Calibri"/>
                        </a:rPr>
                        <a:t>eksenli</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8024">
                <a:tc>
                  <a:txBody>
                    <a:bodyPr/>
                    <a:lstStyle/>
                    <a:p>
                      <a:pPr algn="ctr">
                        <a:lnSpc>
                          <a:spcPts val="940"/>
                        </a:lnSpc>
                      </a:pPr>
                      <a:r>
                        <a:rPr sz="700" spc="-25" dirty="0">
                          <a:latin typeface="Calibri"/>
                          <a:cs typeface="Calibri"/>
                        </a:rPr>
                        <a:t>232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8457.10.10.00.12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5</a:t>
                      </a:r>
                      <a:r>
                        <a:rPr sz="700" spc="-5" dirty="0">
                          <a:latin typeface="Calibri"/>
                          <a:cs typeface="Calibri"/>
                        </a:rPr>
                        <a:t> </a:t>
                      </a:r>
                      <a:r>
                        <a:rPr sz="700" dirty="0">
                          <a:latin typeface="Calibri"/>
                          <a:cs typeface="Calibri"/>
                        </a:rPr>
                        <a:t>veya</a:t>
                      </a:r>
                      <a:r>
                        <a:rPr sz="700" spc="-10" dirty="0">
                          <a:latin typeface="Calibri"/>
                          <a:cs typeface="Calibri"/>
                        </a:rPr>
                        <a:t> </a:t>
                      </a:r>
                      <a:r>
                        <a:rPr sz="700" dirty="0">
                          <a:latin typeface="Calibri"/>
                          <a:cs typeface="Calibri"/>
                        </a:rPr>
                        <a:t>daha</a:t>
                      </a:r>
                      <a:r>
                        <a:rPr sz="700" spc="-10" dirty="0">
                          <a:latin typeface="Calibri"/>
                          <a:cs typeface="Calibri"/>
                        </a:rPr>
                        <a:t> fazla</a:t>
                      </a:r>
                      <a:r>
                        <a:rPr sz="700" spc="-5" dirty="0">
                          <a:latin typeface="Calibri"/>
                          <a:cs typeface="Calibri"/>
                        </a:rPr>
                        <a:t> </a:t>
                      </a:r>
                      <a:r>
                        <a:rPr sz="700" spc="-10" dirty="0">
                          <a:latin typeface="Calibri"/>
                          <a:cs typeface="Calibri"/>
                        </a:rPr>
                        <a:t>hareketli</a:t>
                      </a:r>
                      <a:r>
                        <a:rPr sz="700" dirty="0">
                          <a:latin typeface="Calibri"/>
                          <a:cs typeface="Calibri"/>
                        </a:rPr>
                        <a:t> </a:t>
                      </a:r>
                      <a:r>
                        <a:rPr sz="700" spc="-10" dirty="0">
                          <a:latin typeface="Calibri"/>
                          <a:cs typeface="Calibri"/>
                        </a:rPr>
                        <a:t>eksenli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233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8457.10.90.00.11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4</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daha</a:t>
                      </a:r>
                      <a:r>
                        <a:rPr sz="700" spc="-5" dirty="0">
                          <a:latin typeface="Calibri"/>
                          <a:cs typeface="Calibri"/>
                        </a:rPr>
                        <a:t> </a:t>
                      </a:r>
                      <a:r>
                        <a:rPr sz="700" dirty="0">
                          <a:latin typeface="Calibri"/>
                          <a:cs typeface="Calibri"/>
                        </a:rPr>
                        <a:t>az</a:t>
                      </a:r>
                      <a:r>
                        <a:rPr sz="700" spc="-10" dirty="0">
                          <a:latin typeface="Calibri"/>
                          <a:cs typeface="Calibri"/>
                        </a:rPr>
                        <a:t> hareketli</a:t>
                      </a:r>
                      <a:r>
                        <a:rPr sz="700" spc="5" dirty="0">
                          <a:latin typeface="Calibri"/>
                          <a:cs typeface="Calibri"/>
                        </a:rPr>
                        <a:t> </a:t>
                      </a:r>
                      <a:r>
                        <a:rPr sz="700" spc="-10" dirty="0">
                          <a:latin typeface="Calibri"/>
                          <a:cs typeface="Calibri"/>
                        </a:rPr>
                        <a:t>eksenli</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9175">
                <a:tc>
                  <a:txBody>
                    <a:bodyPr/>
                    <a:lstStyle/>
                    <a:p>
                      <a:pPr algn="ctr">
                        <a:lnSpc>
                          <a:spcPts val="950"/>
                        </a:lnSpc>
                      </a:pPr>
                      <a:r>
                        <a:rPr sz="700" spc="-25" dirty="0">
                          <a:latin typeface="Calibri"/>
                          <a:cs typeface="Calibri"/>
                        </a:rPr>
                        <a:t>234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8457.10.90.00.12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5</a:t>
                      </a:r>
                      <a:r>
                        <a:rPr sz="700" spc="-5" dirty="0">
                          <a:latin typeface="Calibri"/>
                          <a:cs typeface="Calibri"/>
                        </a:rPr>
                        <a:t> </a:t>
                      </a:r>
                      <a:r>
                        <a:rPr sz="700" dirty="0">
                          <a:latin typeface="Calibri"/>
                          <a:cs typeface="Calibri"/>
                        </a:rPr>
                        <a:t>veya</a:t>
                      </a:r>
                      <a:r>
                        <a:rPr sz="700" spc="-10" dirty="0">
                          <a:latin typeface="Calibri"/>
                          <a:cs typeface="Calibri"/>
                        </a:rPr>
                        <a:t> </a:t>
                      </a:r>
                      <a:r>
                        <a:rPr sz="700" dirty="0">
                          <a:latin typeface="Calibri"/>
                          <a:cs typeface="Calibri"/>
                        </a:rPr>
                        <a:t>daha</a:t>
                      </a:r>
                      <a:r>
                        <a:rPr sz="700" spc="-10" dirty="0">
                          <a:latin typeface="Calibri"/>
                          <a:cs typeface="Calibri"/>
                        </a:rPr>
                        <a:t> fazla</a:t>
                      </a:r>
                      <a:r>
                        <a:rPr sz="700" spc="-5" dirty="0">
                          <a:latin typeface="Calibri"/>
                          <a:cs typeface="Calibri"/>
                        </a:rPr>
                        <a:t> </a:t>
                      </a:r>
                      <a:r>
                        <a:rPr sz="700" spc="-10" dirty="0">
                          <a:latin typeface="Calibri"/>
                          <a:cs typeface="Calibri"/>
                        </a:rPr>
                        <a:t>hareketli</a:t>
                      </a:r>
                      <a:r>
                        <a:rPr sz="700" dirty="0">
                          <a:latin typeface="Calibri"/>
                          <a:cs typeface="Calibri"/>
                        </a:rPr>
                        <a:t> </a:t>
                      </a:r>
                      <a:r>
                        <a:rPr sz="700" spc="-10" dirty="0">
                          <a:latin typeface="Calibri"/>
                          <a:cs typeface="Calibri"/>
                        </a:rPr>
                        <a:t>eksenli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235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8457.10.90.00.13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Hızlı</a:t>
                      </a:r>
                      <a:r>
                        <a:rPr sz="700" spc="-15" dirty="0">
                          <a:latin typeface="Calibri"/>
                          <a:cs typeface="Calibri"/>
                        </a:rPr>
                        <a:t> </a:t>
                      </a:r>
                      <a:r>
                        <a:rPr sz="700" dirty="0">
                          <a:latin typeface="Calibri"/>
                          <a:cs typeface="Calibri"/>
                        </a:rPr>
                        <a:t>delik</a:t>
                      </a:r>
                      <a:r>
                        <a:rPr sz="700" spc="-15" dirty="0">
                          <a:latin typeface="Calibri"/>
                          <a:cs typeface="Calibri"/>
                        </a:rPr>
                        <a:t> </a:t>
                      </a:r>
                      <a:r>
                        <a:rPr sz="700" dirty="0">
                          <a:latin typeface="Calibri"/>
                          <a:cs typeface="Calibri"/>
                        </a:rPr>
                        <a:t>delme</a:t>
                      </a:r>
                      <a:r>
                        <a:rPr sz="700" spc="-15" dirty="0">
                          <a:latin typeface="Calibri"/>
                          <a:cs typeface="Calibri"/>
                        </a:rPr>
                        <a:t> </a:t>
                      </a:r>
                      <a:r>
                        <a:rPr sz="700" dirty="0">
                          <a:latin typeface="Calibri"/>
                          <a:cs typeface="Calibri"/>
                        </a:rPr>
                        <a:t>ve</a:t>
                      </a:r>
                      <a:r>
                        <a:rPr sz="700" spc="-15" dirty="0">
                          <a:latin typeface="Calibri"/>
                          <a:cs typeface="Calibri"/>
                        </a:rPr>
                        <a:t> </a:t>
                      </a:r>
                      <a:r>
                        <a:rPr sz="700" spc="-10" dirty="0">
                          <a:latin typeface="Calibri"/>
                          <a:cs typeface="Calibri"/>
                        </a:rPr>
                        <a:t>kılavuz</a:t>
                      </a:r>
                      <a:r>
                        <a:rPr sz="700" spc="-20" dirty="0">
                          <a:latin typeface="Calibri"/>
                          <a:cs typeface="Calibri"/>
                        </a:rPr>
                        <a:t> </a:t>
                      </a:r>
                      <a:r>
                        <a:rPr sz="700" dirty="0">
                          <a:latin typeface="Calibri"/>
                          <a:cs typeface="Calibri"/>
                        </a:rPr>
                        <a:t>çekme</a:t>
                      </a:r>
                      <a:r>
                        <a:rPr sz="700" spc="-10" dirty="0">
                          <a:latin typeface="Calibri"/>
                          <a:cs typeface="Calibri"/>
                        </a:rPr>
                        <a:t> merkezleri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8024">
                <a:tc>
                  <a:txBody>
                    <a:bodyPr/>
                    <a:lstStyle/>
                    <a:p>
                      <a:pPr algn="ctr">
                        <a:lnSpc>
                          <a:spcPts val="940"/>
                        </a:lnSpc>
                      </a:pPr>
                      <a:r>
                        <a:rPr sz="700" spc="-25" dirty="0">
                          <a:latin typeface="Calibri"/>
                          <a:cs typeface="Calibri"/>
                        </a:rPr>
                        <a:t>236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8457.10.90.00.14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4</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daha</a:t>
                      </a:r>
                      <a:r>
                        <a:rPr sz="700" spc="-5" dirty="0">
                          <a:latin typeface="Calibri"/>
                          <a:cs typeface="Calibri"/>
                        </a:rPr>
                        <a:t> </a:t>
                      </a:r>
                      <a:r>
                        <a:rPr sz="700" dirty="0">
                          <a:latin typeface="Calibri"/>
                          <a:cs typeface="Calibri"/>
                        </a:rPr>
                        <a:t>az</a:t>
                      </a:r>
                      <a:r>
                        <a:rPr sz="700" spc="-10" dirty="0">
                          <a:latin typeface="Calibri"/>
                          <a:cs typeface="Calibri"/>
                        </a:rPr>
                        <a:t> hareketli</a:t>
                      </a:r>
                      <a:r>
                        <a:rPr sz="700" spc="5" dirty="0">
                          <a:latin typeface="Calibri"/>
                          <a:cs typeface="Calibri"/>
                        </a:rPr>
                        <a:t> </a:t>
                      </a:r>
                      <a:r>
                        <a:rPr sz="700" spc="-10" dirty="0">
                          <a:latin typeface="Calibri"/>
                          <a:cs typeface="Calibri"/>
                        </a:rPr>
                        <a:t>eksenli</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7448">
                <a:tc>
                  <a:txBody>
                    <a:bodyPr/>
                    <a:lstStyle/>
                    <a:p>
                      <a:pPr algn="ctr">
                        <a:lnSpc>
                          <a:spcPts val="940"/>
                        </a:lnSpc>
                      </a:pPr>
                      <a:r>
                        <a:rPr sz="700" spc="-25" dirty="0">
                          <a:latin typeface="Calibri"/>
                          <a:cs typeface="Calibri"/>
                        </a:rPr>
                        <a:t>237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8457.10.90.00.15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5</a:t>
                      </a:r>
                      <a:r>
                        <a:rPr sz="700" spc="-5" dirty="0">
                          <a:latin typeface="Calibri"/>
                          <a:cs typeface="Calibri"/>
                        </a:rPr>
                        <a:t> </a:t>
                      </a:r>
                      <a:r>
                        <a:rPr sz="700" dirty="0">
                          <a:latin typeface="Calibri"/>
                          <a:cs typeface="Calibri"/>
                        </a:rPr>
                        <a:t>veya</a:t>
                      </a:r>
                      <a:r>
                        <a:rPr sz="700" spc="-10" dirty="0">
                          <a:latin typeface="Calibri"/>
                          <a:cs typeface="Calibri"/>
                        </a:rPr>
                        <a:t> </a:t>
                      </a:r>
                      <a:r>
                        <a:rPr sz="700" dirty="0">
                          <a:latin typeface="Calibri"/>
                          <a:cs typeface="Calibri"/>
                        </a:rPr>
                        <a:t>daha</a:t>
                      </a:r>
                      <a:r>
                        <a:rPr sz="700" spc="-10" dirty="0">
                          <a:latin typeface="Calibri"/>
                          <a:cs typeface="Calibri"/>
                        </a:rPr>
                        <a:t> fazla</a:t>
                      </a:r>
                      <a:r>
                        <a:rPr sz="700" spc="-5" dirty="0">
                          <a:latin typeface="Calibri"/>
                          <a:cs typeface="Calibri"/>
                        </a:rPr>
                        <a:t> </a:t>
                      </a:r>
                      <a:r>
                        <a:rPr sz="700" spc="-10" dirty="0">
                          <a:latin typeface="Calibri"/>
                          <a:cs typeface="Calibri"/>
                        </a:rPr>
                        <a:t>hareketli</a:t>
                      </a:r>
                      <a:r>
                        <a:rPr sz="700" dirty="0">
                          <a:latin typeface="Calibri"/>
                          <a:cs typeface="Calibri"/>
                        </a:rPr>
                        <a:t> </a:t>
                      </a:r>
                      <a:r>
                        <a:rPr sz="700" spc="-10" dirty="0">
                          <a:latin typeface="Calibri"/>
                          <a:cs typeface="Calibri"/>
                        </a:rPr>
                        <a:t>eksenli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238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8457.20.00.00.00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Tek</a:t>
                      </a:r>
                      <a:r>
                        <a:rPr sz="700" spc="-15" dirty="0">
                          <a:latin typeface="Calibri"/>
                          <a:cs typeface="Calibri"/>
                        </a:rPr>
                        <a:t> </a:t>
                      </a:r>
                      <a:r>
                        <a:rPr sz="700" spc="-10" dirty="0">
                          <a:latin typeface="Calibri"/>
                          <a:cs typeface="Calibri"/>
                        </a:rPr>
                        <a:t>istasyonlu tezgâhlar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4"/>
                        </a:lnSpc>
                      </a:pPr>
                      <a:r>
                        <a:rPr sz="700" spc="-25" dirty="0">
                          <a:latin typeface="Calibri"/>
                          <a:cs typeface="Calibri"/>
                        </a:rPr>
                        <a:t>239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8457.30.10.00.00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8024">
                <a:tc>
                  <a:txBody>
                    <a:bodyPr/>
                    <a:lstStyle/>
                    <a:p>
                      <a:pPr algn="ctr">
                        <a:lnSpc>
                          <a:spcPts val="940"/>
                        </a:lnSpc>
                      </a:pPr>
                      <a:r>
                        <a:rPr sz="700" spc="-25" dirty="0">
                          <a:latin typeface="Calibri"/>
                          <a:cs typeface="Calibri"/>
                        </a:rPr>
                        <a:t>240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8458.11.20.00.11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4</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daha</a:t>
                      </a:r>
                      <a:r>
                        <a:rPr sz="700" spc="-5" dirty="0">
                          <a:latin typeface="Calibri"/>
                          <a:cs typeface="Calibri"/>
                        </a:rPr>
                        <a:t> </a:t>
                      </a:r>
                      <a:r>
                        <a:rPr sz="700" dirty="0">
                          <a:latin typeface="Calibri"/>
                          <a:cs typeface="Calibri"/>
                        </a:rPr>
                        <a:t>az</a:t>
                      </a:r>
                      <a:r>
                        <a:rPr sz="700" spc="-10" dirty="0">
                          <a:latin typeface="Calibri"/>
                          <a:cs typeface="Calibri"/>
                        </a:rPr>
                        <a:t> hareketli</a:t>
                      </a:r>
                      <a:r>
                        <a:rPr sz="700" spc="5" dirty="0">
                          <a:latin typeface="Calibri"/>
                          <a:cs typeface="Calibri"/>
                        </a:rPr>
                        <a:t> </a:t>
                      </a:r>
                      <a:r>
                        <a:rPr sz="700" spc="-10" dirty="0">
                          <a:latin typeface="Calibri"/>
                          <a:cs typeface="Calibri"/>
                        </a:rPr>
                        <a:t>eksenli</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7448">
                <a:tc>
                  <a:txBody>
                    <a:bodyPr/>
                    <a:lstStyle/>
                    <a:p>
                      <a:pPr algn="ctr">
                        <a:lnSpc>
                          <a:spcPts val="940"/>
                        </a:lnSpc>
                      </a:pPr>
                      <a:r>
                        <a:rPr sz="700" spc="-25" dirty="0">
                          <a:latin typeface="Calibri"/>
                          <a:cs typeface="Calibri"/>
                        </a:rPr>
                        <a:t>241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8458.11.20.00.12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5</a:t>
                      </a:r>
                      <a:r>
                        <a:rPr sz="700" spc="-5" dirty="0">
                          <a:latin typeface="Calibri"/>
                          <a:cs typeface="Calibri"/>
                        </a:rPr>
                        <a:t> </a:t>
                      </a:r>
                      <a:r>
                        <a:rPr sz="700" dirty="0">
                          <a:latin typeface="Calibri"/>
                          <a:cs typeface="Calibri"/>
                        </a:rPr>
                        <a:t>veya</a:t>
                      </a:r>
                      <a:r>
                        <a:rPr sz="700" spc="-10" dirty="0">
                          <a:latin typeface="Calibri"/>
                          <a:cs typeface="Calibri"/>
                        </a:rPr>
                        <a:t> </a:t>
                      </a:r>
                      <a:r>
                        <a:rPr sz="700" dirty="0">
                          <a:latin typeface="Calibri"/>
                          <a:cs typeface="Calibri"/>
                        </a:rPr>
                        <a:t>daha</a:t>
                      </a:r>
                      <a:r>
                        <a:rPr sz="700" spc="-10" dirty="0">
                          <a:latin typeface="Calibri"/>
                          <a:cs typeface="Calibri"/>
                        </a:rPr>
                        <a:t> fazla</a:t>
                      </a:r>
                      <a:r>
                        <a:rPr sz="700" spc="-5" dirty="0">
                          <a:latin typeface="Calibri"/>
                          <a:cs typeface="Calibri"/>
                        </a:rPr>
                        <a:t> </a:t>
                      </a:r>
                      <a:r>
                        <a:rPr sz="700" spc="-10" dirty="0">
                          <a:latin typeface="Calibri"/>
                          <a:cs typeface="Calibri"/>
                        </a:rPr>
                        <a:t>hareketli</a:t>
                      </a:r>
                      <a:r>
                        <a:rPr sz="700" dirty="0">
                          <a:latin typeface="Calibri"/>
                          <a:cs typeface="Calibri"/>
                        </a:rPr>
                        <a:t> </a:t>
                      </a:r>
                      <a:r>
                        <a:rPr sz="700" spc="-10" dirty="0">
                          <a:latin typeface="Calibri"/>
                          <a:cs typeface="Calibri"/>
                        </a:rPr>
                        <a:t>eksenli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7448">
                <a:tc>
                  <a:txBody>
                    <a:bodyPr/>
                    <a:lstStyle/>
                    <a:p>
                      <a:pPr algn="ctr">
                        <a:lnSpc>
                          <a:spcPts val="940"/>
                        </a:lnSpc>
                      </a:pPr>
                      <a:r>
                        <a:rPr sz="700" spc="-25" dirty="0">
                          <a:latin typeface="Calibri"/>
                          <a:cs typeface="Calibri"/>
                        </a:rPr>
                        <a:t>242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8458.11.41.00.11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a:t>
                      </a:r>
                      <a:r>
                        <a:rPr sz="700" spc="15" dirty="0">
                          <a:latin typeface="Calibri"/>
                          <a:cs typeface="Calibri"/>
                        </a:rPr>
                        <a:t> </a:t>
                      </a:r>
                      <a:r>
                        <a:rPr sz="700" spc="-10" dirty="0">
                          <a:latin typeface="Calibri"/>
                          <a:cs typeface="Calibri"/>
                        </a:rPr>
                        <a:t>lineer</a:t>
                      </a:r>
                      <a:r>
                        <a:rPr sz="700" spc="10" dirty="0">
                          <a:latin typeface="Calibri"/>
                          <a:cs typeface="Calibri"/>
                        </a:rPr>
                        <a:t> </a:t>
                      </a:r>
                      <a:r>
                        <a:rPr sz="700" spc="-10" dirty="0">
                          <a:latin typeface="Calibri"/>
                          <a:cs typeface="Calibri"/>
                        </a:rPr>
                        <a:t>eksenli</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243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8458.11.41.00.12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2 </a:t>
                      </a:r>
                      <a:r>
                        <a:rPr sz="700" spc="-10" dirty="0">
                          <a:latin typeface="Calibri"/>
                          <a:cs typeface="Calibri"/>
                        </a:rPr>
                        <a:t>lineer</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döner</a:t>
                      </a:r>
                      <a:r>
                        <a:rPr sz="700" spc="10" dirty="0">
                          <a:latin typeface="Calibri"/>
                          <a:cs typeface="Calibri"/>
                        </a:rPr>
                        <a:t> </a:t>
                      </a:r>
                      <a:r>
                        <a:rPr sz="700" spc="-10" dirty="0">
                          <a:latin typeface="Calibri"/>
                          <a:cs typeface="Calibri"/>
                        </a:rPr>
                        <a:t>eksenli</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9175">
                <a:tc>
                  <a:txBody>
                    <a:bodyPr/>
                    <a:lstStyle/>
                    <a:p>
                      <a:pPr algn="ctr">
                        <a:lnSpc>
                          <a:spcPts val="950"/>
                        </a:lnSpc>
                      </a:pPr>
                      <a:r>
                        <a:rPr sz="700" spc="-25" dirty="0">
                          <a:latin typeface="Calibri"/>
                          <a:cs typeface="Calibri"/>
                        </a:rPr>
                        <a:t>244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8458.11.41.00.13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3 </a:t>
                      </a:r>
                      <a:r>
                        <a:rPr sz="700" spc="-10" dirty="0">
                          <a:latin typeface="Calibri"/>
                          <a:cs typeface="Calibri"/>
                        </a:rPr>
                        <a:t>lineer</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1</a:t>
                      </a:r>
                      <a:r>
                        <a:rPr sz="700" spc="-5" dirty="0">
                          <a:latin typeface="Calibri"/>
                          <a:cs typeface="Calibri"/>
                        </a:rPr>
                        <a:t> </a:t>
                      </a:r>
                      <a:r>
                        <a:rPr sz="700" dirty="0">
                          <a:latin typeface="Calibri"/>
                          <a:cs typeface="Calibri"/>
                        </a:rPr>
                        <a:t>döner</a:t>
                      </a:r>
                      <a:r>
                        <a:rPr sz="700" spc="10" dirty="0">
                          <a:latin typeface="Calibri"/>
                          <a:cs typeface="Calibri"/>
                        </a:rPr>
                        <a:t> </a:t>
                      </a:r>
                      <a:r>
                        <a:rPr sz="700" spc="-10" dirty="0">
                          <a:latin typeface="Calibri"/>
                          <a:cs typeface="Calibri"/>
                        </a:rPr>
                        <a:t>eksenli</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212098410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2150835737"/>
              </p:ext>
            </p:extLst>
          </p:nvPr>
        </p:nvGraphicFramePr>
        <p:xfrm>
          <a:off x="457201" y="688449"/>
          <a:ext cx="9769719" cy="5730540"/>
        </p:xfrm>
        <a:graphic>
          <a:graphicData uri="http://schemas.openxmlformats.org/drawingml/2006/table">
            <a:tbl>
              <a:tblPr firstRow="1" bandRow="1">
                <a:tableStyleId>{2D5ABB26-0587-4C30-8999-92F81FD0307C}</a:tableStyleId>
              </a:tblPr>
              <a:tblGrid>
                <a:gridCol w="302799">
                  <a:extLst>
                    <a:ext uri="{9D8B030D-6E8A-4147-A177-3AD203B41FA5}">
                      <a16:colId xmlns:a16="http://schemas.microsoft.com/office/drawing/2014/main" val="20000"/>
                    </a:ext>
                  </a:extLst>
                </a:gridCol>
                <a:gridCol w="888036">
                  <a:extLst>
                    <a:ext uri="{9D8B030D-6E8A-4147-A177-3AD203B41FA5}">
                      <a16:colId xmlns:a16="http://schemas.microsoft.com/office/drawing/2014/main" val="20001"/>
                    </a:ext>
                  </a:extLst>
                </a:gridCol>
                <a:gridCol w="3741316">
                  <a:extLst>
                    <a:ext uri="{9D8B030D-6E8A-4147-A177-3AD203B41FA5}">
                      <a16:colId xmlns:a16="http://schemas.microsoft.com/office/drawing/2014/main" val="20002"/>
                    </a:ext>
                  </a:extLst>
                </a:gridCol>
                <a:gridCol w="3479896">
                  <a:extLst>
                    <a:ext uri="{9D8B030D-6E8A-4147-A177-3AD203B41FA5}">
                      <a16:colId xmlns:a16="http://schemas.microsoft.com/office/drawing/2014/main" val="20003"/>
                    </a:ext>
                  </a:extLst>
                </a:gridCol>
                <a:gridCol w="1357672">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245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8458.11.41.00.19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246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8458.11.49.00.00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Çok</a:t>
                      </a:r>
                      <a:r>
                        <a:rPr sz="700" spc="-25" dirty="0">
                          <a:latin typeface="Calibri"/>
                          <a:cs typeface="Calibri"/>
                        </a:rPr>
                        <a:t> </a:t>
                      </a:r>
                      <a:r>
                        <a:rPr sz="700" dirty="0">
                          <a:latin typeface="Calibri"/>
                          <a:cs typeface="Calibri"/>
                        </a:rPr>
                        <a:t>milli</a:t>
                      </a:r>
                      <a:r>
                        <a:rPr sz="700" spc="-2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247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8458.11.80.00.00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248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8458.19.00.00.00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357583">
                <a:tc>
                  <a:txBody>
                    <a:bodyPr/>
                    <a:lstStyle/>
                    <a:p>
                      <a:pPr algn="ctr">
                        <a:lnSpc>
                          <a:spcPts val="940"/>
                        </a:lnSpc>
                      </a:pPr>
                      <a:r>
                        <a:rPr sz="700" spc="-25" dirty="0">
                          <a:latin typeface="Calibri"/>
                          <a:cs typeface="Calibri"/>
                        </a:rPr>
                        <a:t>249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8458.91.20.00.00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Tornalama</a:t>
                      </a:r>
                      <a:r>
                        <a:rPr sz="700" spc="-5" dirty="0">
                          <a:latin typeface="Calibri"/>
                          <a:cs typeface="Calibri"/>
                        </a:rPr>
                        <a:t> </a:t>
                      </a:r>
                      <a:r>
                        <a:rPr sz="700" spc="-10" dirty="0">
                          <a:latin typeface="Calibri"/>
                          <a:cs typeface="Calibri"/>
                        </a:rPr>
                        <a:t>merkezleri</a:t>
                      </a:r>
                      <a:r>
                        <a:rPr sz="700" spc="-5" dirty="0">
                          <a:latin typeface="Calibri"/>
                          <a:cs typeface="Calibri"/>
                        </a:rPr>
                        <a:t> </a:t>
                      </a:r>
                      <a:r>
                        <a:rPr sz="700" dirty="0">
                          <a:latin typeface="Calibri"/>
                          <a:cs typeface="Calibri"/>
                        </a:rPr>
                        <a:t>(metal</a:t>
                      </a:r>
                      <a:r>
                        <a:rPr sz="700" spc="-10" dirty="0">
                          <a:latin typeface="Calibri"/>
                          <a:cs typeface="Calibri"/>
                        </a:rPr>
                        <a:t> işlemeye</a:t>
                      </a:r>
                      <a:r>
                        <a:rPr sz="700" dirty="0">
                          <a:latin typeface="Calibri"/>
                          <a:cs typeface="Calibri"/>
                        </a:rPr>
                        <a:t> </a:t>
                      </a:r>
                      <a:r>
                        <a:rPr sz="700" spc="-10" dirty="0">
                          <a:latin typeface="Calibri"/>
                          <a:cs typeface="Calibri"/>
                        </a:rPr>
                        <a:t>mahsus</a:t>
                      </a:r>
                      <a:r>
                        <a:rPr sz="700" spc="-5" dirty="0">
                          <a:latin typeface="Calibri"/>
                          <a:cs typeface="Calibri"/>
                        </a:rPr>
                        <a:t> </a:t>
                      </a:r>
                      <a:r>
                        <a:rPr sz="700" dirty="0">
                          <a:latin typeface="Calibri"/>
                          <a:cs typeface="Calibri"/>
                        </a:rPr>
                        <a:t>numerik</a:t>
                      </a:r>
                      <a:r>
                        <a:rPr sz="700" spc="-5" dirty="0">
                          <a:latin typeface="Calibri"/>
                          <a:cs typeface="Calibri"/>
                        </a:rPr>
                        <a:t> </a:t>
                      </a:r>
                      <a:r>
                        <a:rPr sz="700" spc="-10" dirty="0">
                          <a:latin typeface="Calibri"/>
                          <a:cs typeface="Calibri"/>
                        </a:rPr>
                        <a:t>kontrollü</a:t>
                      </a:r>
                      <a:r>
                        <a:rPr sz="700" dirty="0">
                          <a:latin typeface="Calibri"/>
                          <a:cs typeface="Calibri"/>
                        </a:rPr>
                        <a:t> </a:t>
                      </a:r>
                      <a:r>
                        <a:rPr sz="700" spc="-10" dirty="0">
                          <a:latin typeface="Calibri"/>
                          <a:cs typeface="Calibri"/>
                        </a:rPr>
                        <a:t>tornalama</a:t>
                      </a:r>
                      <a:endParaRPr sz="700">
                        <a:latin typeface="Calibri"/>
                        <a:cs typeface="Calibri"/>
                      </a:endParaRPr>
                    </a:p>
                    <a:p>
                      <a:pPr marL="67945">
                        <a:lnSpc>
                          <a:spcPct val="100000"/>
                        </a:lnSpc>
                        <a:spcBef>
                          <a:spcPts val="165"/>
                        </a:spcBef>
                      </a:pPr>
                      <a:r>
                        <a:rPr sz="700" spc="-10" dirty="0">
                          <a:latin typeface="Calibri"/>
                          <a:cs typeface="Calibri"/>
                        </a:rPr>
                        <a:t>merkezleri;</a:t>
                      </a:r>
                      <a:r>
                        <a:rPr sz="700" spc="15" dirty="0">
                          <a:latin typeface="Calibri"/>
                          <a:cs typeface="Calibri"/>
                        </a:rPr>
                        <a:t> </a:t>
                      </a:r>
                      <a:r>
                        <a:rPr sz="700" spc="-10" dirty="0">
                          <a:latin typeface="Calibri"/>
                          <a:cs typeface="Calibri"/>
                        </a:rPr>
                        <a:t>yatay</a:t>
                      </a:r>
                      <a:r>
                        <a:rPr sz="700" spc="10"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8024">
                <a:tc>
                  <a:txBody>
                    <a:bodyPr/>
                    <a:lstStyle/>
                    <a:p>
                      <a:pPr algn="ctr">
                        <a:lnSpc>
                          <a:spcPts val="940"/>
                        </a:lnSpc>
                      </a:pPr>
                      <a:r>
                        <a:rPr sz="700" spc="-25" dirty="0">
                          <a:latin typeface="Calibri"/>
                          <a:cs typeface="Calibri"/>
                        </a:rPr>
                        <a:t>250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8458.91.80.00.00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359311">
                <a:tc>
                  <a:txBody>
                    <a:bodyPr/>
                    <a:lstStyle/>
                    <a:p>
                      <a:pPr algn="ctr">
                        <a:lnSpc>
                          <a:spcPts val="940"/>
                        </a:lnSpc>
                      </a:pPr>
                      <a:r>
                        <a:rPr sz="700" spc="-25" dirty="0">
                          <a:latin typeface="Calibri"/>
                          <a:cs typeface="Calibri"/>
                        </a:rPr>
                        <a:t>251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8458.99.00.00.00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Diğerleri</a:t>
                      </a:r>
                      <a:r>
                        <a:rPr sz="700" spc="-20" dirty="0">
                          <a:latin typeface="Calibri"/>
                          <a:cs typeface="Calibri"/>
                        </a:rPr>
                        <a:t> </a:t>
                      </a:r>
                      <a:r>
                        <a:rPr sz="700" dirty="0">
                          <a:latin typeface="Calibri"/>
                          <a:cs typeface="Calibri"/>
                        </a:rPr>
                        <a:t>(metal</a:t>
                      </a:r>
                      <a:r>
                        <a:rPr sz="700" spc="-25" dirty="0">
                          <a:latin typeface="Calibri"/>
                          <a:cs typeface="Calibri"/>
                        </a:rPr>
                        <a:t> </a:t>
                      </a:r>
                      <a:r>
                        <a:rPr sz="700" dirty="0">
                          <a:latin typeface="Calibri"/>
                          <a:cs typeface="Calibri"/>
                        </a:rPr>
                        <a:t>işlemeye</a:t>
                      </a:r>
                      <a:r>
                        <a:rPr sz="700" spc="-20" dirty="0">
                          <a:latin typeface="Calibri"/>
                          <a:cs typeface="Calibri"/>
                        </a:rPr>
                        <a:t> </a:t>
                      </a:r>
                      <a:r>
                        <a:rPr sz="700" spc="-10" dirty="0">
                          <a:latin typeface="Calibri"/>
                          <a:cs typeface="Calibri"/>
                        </a:rPr>
                        <a:t>mahsus</a:t>
                      </a:r>
                      <a:r>
                        <a:rPr sz="700" spc="-20" dirty="0">
                          <a:latin typeface="Calibri"/>
                          <a:cs typeface="Calibri"/>
                        </a:rPr>
                        <a:t> </a:t>
                      </a:r>
                      <a:r>
                        <a:rPr sz="700" dirty="0">
                          <a:latin typeface="Calibri"/>
                          <a:cs typeface="Calibri"/>
                        </a:rPr>
                        <a:t>diğer</a:t>
                      </a:r>
                      <a:r>
                        <a:rPr sz="700" spc="-20" dirty="0">
                          <a:latin typeface="Calibri"/>
                          <a:cs typeface="Calibri"/>
                        </a:rPr>
                        <a:t> </a:t>
                      </a:r>
                      <a:r>
                        <a:rPr sz="700" dirty="0">
                          <a:latin typeface="Calibri"/>
                          <a:cs typeface="Calibri"/>
                        </a:rPr>
                        <a:t>torna</a:t>
                      </a:r>
                      <a:r>
                        <a:rPr sz="700" spc="-20" dirty="0">
                          <a:latin typeface="Calibri"/>
                          <a:cs typeface="Calibri"/>
                        </a:rPr>
                        <a:t> </a:t>
                      </a:r>
                      <a:r>
                        <a:rPr sz="700" spc="-10" dirty="0">
                          <a:latin typeface="Calibri"/>
                          <a:cs typeface="Calibri"/>
                        </a:rPr>
                        <a:t>tezgâhları;</a:t>
                      </a:r>
                      <a:r>
                        <a:rPr sz="700" spc="-15" dirty="0">
                          <a:latin typeface="Calibri"/>
                          <a:cs typeface="Calibri"/>
                        </a:rPr>
                        <a:t> </a:t>
                      </a: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p>
                      <a:pPr marL="67945">
                        <a:lnSpc>
                          <a:spcPct val="100000"/>
                        </a:lnSpc>
                        <a:spcBef>
                          <a:spcPts val="180"/>
                        </a:spcBef>
                      </a:pP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7448">
                <a:tc>
                  <a:txBody>
                    <a:bodyPr/>
                    <a:lstStyle/>
                    <a:p>
                      <a:pPr algn="ctr">
                        <a:lnSpc>
                          <a:spcPts val="940"/>
                        </a:lnSpc>
                      </a:pPr>
                      <a:r>
                        <a:rPr sz="700" spc="-25" dirty="0">
                          <a:latin typeface="Calibri"/>
                          <a:cs typeface="Calibri"/>
                        </a:rPr>
                        <a:t>252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8459.10.00.00.00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Kızaklı</a:t>
                      </a:r>
                      <a:r>
                        <a:rPr sz="700" spc="-15" dirty="0">
                          <a:latin typeface="Calibri"/>
                          <a:cs typeface="Calibri"/>
                        </a:rPr>
                        <a:t> </a:t>
                      </a:r>
                      <a:r>
                        <a:rPr sz="700" dirty="0">
                          <a:latin typeface="Calibri"/>
                          <a:cs typeface="Calibri"/>
                        </a:rPr>
                        <a:t>işlem </a:t>
                      </a:r>
                      <a:r>
                        <a:rPr sz="700" spc="-10" dirty="0">
                          <a:latin typeface="Calibri"/>
                          <a:cs typeface="Calibri"/>
                        </a:rPr>
                        <a:t>üniteleri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253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8459.21.00.00.00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7448">
                <a:tc>
                  <a:txBody>
                    <a:bodyPr/>
                    <a:lstStyle/>
                    <a:p>
                      <a:pPr algn="ctr">
                        <a:lnSpc>
                          <a:spcPts val="940"/>
                        </a:lnSpc>
                      </a:pPr>
                      <a:r>
                        <a:rPr sz="700" spc="-25" dirty="0">
                          <a:latin typeface="Calibri"/>
                          <a:cs typeface="Calibri"/>
                        </a:rPr>
                        <a:t>254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8459.29.00.00.00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8024">
                <a:tc>
                  <a:txBody>
                    <a:bodyPr/>
                    <a:lstStyle/>
                    <a:p>
                      <a:pPr algn="ctr">
                        <a:lnSpc>
                          <a:spcPts val="940"/>
                        </a:lnSpc>
                      </a:pPr>
                      <a:r>
                        <a:rPr sz="700" spc="-25" dirty="0">
                          <a:latin typeface="Calibri"/>
                          <a:cs typeface="Calibri"/>
                        </a:rPr>
                        <a:t>255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8459.31.00.00.00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256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8459.39.00.00.00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257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8459.41.00.00.00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258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8459.49.00.00.00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50"/>
                        </a:lnSpc>
                      </a:pPr>
                      <a:r>
                        <a:rPr sz="700" spc="-25" dirty="0">
                          <a:latin typeface="Calibri"/>
                          <a:cs typeface="Calibri"/>
                        </a:rPr>
                        <a:t>259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8459.51.00.00.00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9175">
                <a:tc>
                  <a:txBody>
                    <a:bodyPr/>
                    <a:lstStyle/>
                    <a:p>
                      <a:pPr algn="ctr">
                        <a:lnSpc>
                          <a:spcPts val="950"/>
                        </a:lnSpc>
                      </a:pPr>
                      <a:r>
                        <a:rPr sz="700" spc="-25" dirty="0">
                          <a:latin typeface="Calibri"/>
                          <a:cs typeface="Calibri"/>
                        </a:rPr>
                        <a:t>260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8459.61.10.00.00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Takım</a:t>
                      </a:r>
                      <a:r>
                        <a:rPr sz="700" spc="-20" dirty="0">
                          <a:latin typeface="Calibri"/>
                          <a:cs typeface="Calibri"/>
                        </a:rPr>
                        <a:t> </a:t>
                      </a:r>
                      <a:r>
                        <a:rPr sz="700" spc="-10" dirty="0">
                          <a:latin typeface="Calibri"/>
                          <a:cs typeface="Calibri"/>
                        </a:rPr>
                        <a:t>freze</a:t>
                      </a:r>
                      <a:r>
                        <a:rPr sz="700" spc="-20" dirty="0">
                          <a:latin typeface="Calibri"/>
                          <a:cs typeface="Calibri"/>
                        </a:rPr>
                        <a:t>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261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8459.61.90.00.00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0"/>
                        </a:lnSpc>
                      </a:pPr>
                      <a:r>
                        <a:rPr sz="700" spc="-25" dirty="0">
                          <a:latin typeface="Calibri"/>
                          <a:cs typeface="Calibri"/>
                        </a:rPr>
                        <a:t>262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8459.69.10.00.00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Takım</a:t>
                      </a:r>
                      <a:r>
                        <a:rPr sz="700" spc="-20" dirty="0">
                          <a:latin typeface="Calibri"/>
                          <a:cs typeface="Calibri"/>
                        </a:rPr>
                        <a:t> </a:t>
                      </a:r>
                      <a:r>
                        <a:rPr sz="700" spc="-10" dirty="0">
                          <a:latin typeface="Calibri"/>
                          <a:cs typeface="Calibri"/>
                        </a:rPr>
                        <a:t>freze</a:t>
                      </a:r>
                      <a:r>
                        <a:rPr sz="700" spc="-20" dirty="0">
                          <a:latin typeface="Calibri"/>
                          <a:cs typeface="Calibri"/>
                        </a:rPr>
                        <a:t>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8024">
                <a:tc>
                  <a:txBody>
                    <a:bodyPr/>
                    <a:lstStyle/>
                    <a:p>
                      <a:pPr algn="ctr">
                        <a:lnSpc>
                          <a:spcPts val="940"/>
                        </a:lnSpc>
                      </a:pPr>
                      <a:r>
                        <a:rPr sz="700" spc="-25" dirty="0">
                          <a:latin typeface="Calibri"/>
                          <a:cs typeface="Calibri"/>
                        </a:rPr>
                        <a:t>263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8459.69.90.00.00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7448">
                <a:tc>
                  <a:txBody>
                    <a:bodyPr/>
                    <a:lstStyle/>
                    <a:p>
                      <a:pPr algn="ctr">
                        <a:lnSpc>
                          <a:spcPts val="940"/>
                        </a:lnSpc>
                      </a:pPr>
                      <a:r>
                        <a:rPr sz="700" spc="-25" dirty="0">
                          <a:latin typeface="Calibri"/>
                          <a:cs typeface="Calibri"/>
                        </a:rPr>
                        <a:t>264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8459.70.00.00.00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a:t>
                      </a:r>
                      <a:r>
                        <a:rPr sz="700" spc="-25" dirty="0">
                          <a:latin typeface="Calibri"/>
                          <a:cs typeface="Calibri"/>
                        </a:rPr>
                        <a:t> </a:t>
                      </a:r>
                      <a:r>
                        <a:rPr sz="700" dirty="0">
                          <a:latin typeface="Calibri"/>
                          <a:cs typeface="Calibri"/>
                        </a:rPr>
                        <a:t>diş</a:t>
                      </a:r>
                      <a:r>
                        <a:rPr sz="700" spc="-20" dirty="0">
                          <a:latin typeface="Calibri"/>
                          <a:cs typeface="Calibri"/>
                        </a:rPr>
                        <a:t> </a:t>
                      </a:r>
                      <a:r>
                        <a:rPr sz="700" dirty="0">
                          <a:latin typeface="Calibri"/>
                          <a:cs typeface="Calibri"/>
                        </a:rPr>
                        <a:t>açma</a:t>
                      </a:r>
                      <a:r>
                        <a:rPr sz="700" spc="-20" dirty="0">
                          <a:latin typeface="Calibri"/>
                          <a:cs typeface="Calibri"/>
                        </a:rPr>
                        <a:t> </a:t>
                      </a:r>
                      <a:r>
                        <a:rPr sz="700" dirty="0">
                          <a:latin typeface="Calibri"/>
                          <a:cs typeface="Calibri"/>
                        </a:rPr>
                        <a:t>veya</a:t>
                      </a:r>
                      <a:r>
                        <a:rPr sz="700" spc="-20" dirty="0">
                          <a:latin typeface="Calibri"/>
                          <a:cs typeface="Calibri"/>
                        </a:rPr>
                        <a:t> </a:t>
                      </a:r>
                      <a:r>
                        <a:rPr sz="700" dirty="0">
                          <a:latin typeface="Calibri"/>
                          <a:cs typeface="Calibri"/>
                        </a:rPr>
                        <a:t>vida</a:t>
                      </a:r>
                      <a:r>
                        <a:rPr sz="700" spc="-20" dirty="0">
                          <a:latin typeface="Calibri"/>
                          <a:cs typeface="Calibri"/>
                        </a:rPr>
                        <a:t> </a:t>
                      </a:r>
                      <a:r>
                        <a:rPr sz="700" spc="-10" dirty="0">
                          <a:latin typeface="Calibri"/>
                          <a:cs typeface="Calibri"/>
                        </a:rPr>
                        <a:t>yuvası</a:t>
                      </a:r>
                      <a:r>
                        <a:rPr sz="700" spc="-20" dirty="0">
                          <a:latin typeface="Calibri"/>
                          <a:cs typeface="Calibri"/>
                        </a:rPr>
                        <a:t> </a:t>
                      </a:r>
                      <a:r>
                        <a:rPr sz="700" dirty="0">
                          <a:latin typeface="Calibri"/>
                          <a:cs typeface="Calibri"/>
                        </a:rPr>
                        <a:t>açma</a:t>
                      </a:r>
                      <a:r>
                        <a:rPr sz="700" spc="-25" dirty="0">
                          <a:latin typeface="Calibri"/>
                          <a:cs typeface="Calibri"/>
                        </a:rPr>
                        <a:t>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7448">
                <a:tc>
                  <a:txBody>
                    <a:bodyPr/>
                    <a:lstStyle/>
                    <a:p>
                      <a:pPr algn="ctr">
                        <a:lnSpc>
                          <a:spcPts val="940"/>
                        </a:lnSpc>
                      </a:pPr>
                      <a:r>
                        <a:rPr sz="700" spc="-25" dirty="0">
                          <a:latin typeface="Calibri"/>
                          <a:cs typeface="Calibri"/>
                        </a:rPr>
                        <a:t>265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8460.12.00.00.00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266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8460.19.00.00.00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8024">
                <a:tc>
                  <a:txBody>
                    <a:bodyPr/>
                    <a:lstStyle/>
                    <a:p>
                      <a:pPr algn="ctr">
                        <a:lnSpc>
                          <a:spcPts val="940"/>
                        </a:lnSpc>
                      </a:pPr>
                      <a:r>
                        <a:rPr sz="700" spc="-25" dirty="0">
                          <a:latin typeface="Calibri"/>
                          <a:cs typeface="Calibri"/>
                        </a:rPr>
                        <a:t>267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8460.22.00.00.00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Merkezsiz</a:t>
                      </a:r>
                      <a:r>
                        <a:rPr sz="700" spc="-5" dirty="0">
                          <a:latin typeface="Calibri"/>
                          <a:cs typeface="Calibri"/>
                        </a:rPr>
                        <a:t> </a:t>
                      </a:r>
                      <a:r>
                        <a:rPr sz="700" dirty="0">
                          <a:latin typeface="Calibri"/>
                          <a:cs typeface="Calibri"/>
                        </a:rPr>
                        <a:t>taşlama</a:t>
                      </a:r>
                      <a:r>
                        <a:rPr sz="700" spc="-5" dirty="0">
                          <a:latin typeface="Calibri"/>
                          <a:cs typeface="Calibri"/>
                        </a:rPr>
                        <a:t> </a:t>
                      </a:r>
                      <a:r>
                        <a:rPr sz="700" spc="-10" dirty="0">
                          <a:latin typeface="Calibri"/>
                          <a:cs typeface="Calibri"/>
                        </a:rPr>
                        <a:t>makinaları,</a:t>
                      </a:r>
                      <a:r>
                        <a:rPr sz="700" dirty="0">
                          <a:latin typeface="Calibri"/>
                          <a:cs typeface="Calibri"/>
                        </a:rPr>
                        <a:t> numerik</a:t>
                      </a:r>
                      <a:r>
                        <a:rPr sz="700" spc="-5" dirty="0">
                          <a:latin typeface="Calibri"/>
                          <a:cs typeface="Calibri"/>
                        </a:rPr>
                        <a:t> </a:t>
                      </a:r>
                      <a:r>
                        <a:rPr sz="700" spc="-10" dirty="0">
                          <a:latin typeface="Calibri"/>
                          <a:cs typeface="Calibri"/>
                        </a:rPr>
                        <a:t>kontrollü</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228024">
                <a:tc>
                  <a:txBody>
                    <a:bodyPr/>
                    <a:lstStyle/>
                    <a:p>
                      <a:pPr algn="ctr">
                        <a:lnSpc>
                          <a:spcPts val="940"/>
                        </a:lnSpc>
                      </a:pPr>
                      <a:r>
                        <a:rPr sz="700" spc="-25" dirty="0">
                          <a:latin typeface="Calibri"/>
                          <a:cs typeface="Calibri"/>
                        </a:rPr>
                        <a:t>268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8460.23.00.00.00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Diğer</a:t>
                      </a:r>
                      <a:r>
                        <a:rPr sz="700" spc="-5" dirty="0">
                          <a:latin typeface="Calibri"/>
                          <a:cs typeface="Calibri"/>
                        </a:rPr>
                        <a:t> </a:t>
                      </a:r>
                      <a:r>
                        <a:rPr sz="700" spc="-10" dirty="0">
                          <a:latin typeface="Calibri"/>
                          <a:cs typeface="Calibri"/>
                        </a:rPr>
                        <a:t>silindirik</a:t>
                      </a:r>
                      <a:r>
                        <a:rPr sz="700" spc="-5" dirty="0">
                          <a:latin typeface="Calibri"/>
                          <a:cs typeface="Calibri"/>
                        </a:rPr>
                        <a:t> </a:t>
                      </a:r>
                      <a:r>
                        <a:rPr sz="700" dirty="0">
                          <a:latin typeface="Calibri"/>
                          <a:cs typeface="Calibri"/>
                        </a:rPr>
                        <a:t>taşlama </a:t>
                      </a:r>
                      <a:r>
                        <a:rPr sz="700" spc="-10" dirty="0">
                          <a:latin typeface="Calibri"/>
                          <a:cs typeface="Calibri"/>
                        </a:rPr>
                        <a:t>makinaları,</a:t>
                      </a:r>
                      <a:r>
                        <a:rPr sz="700" dirty="0">
                          <a:latin typeface="Calibri"/>
                          <a:cs typeface="Calibri"/>
                        </a:rPr>
                        <a:t> numerik </a:t>
                      </a:r>
                      <a:r>
                        <a:rPr sz="700" spc="-10" dirty="0">
                          <a:latin typeface="Calibri"/>
                          <a:cs typeface="Calibri"/>
                        </a:rPr>
                        <a:t>kontrollü</a:t>
                      </a:r>
                      <a:r>
                        <a:rPr sz="700" spc="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207137952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2226872151"/>
              </p:ext>
            </p:extLst>
          </p:nvPr>
        </p:nvGraphicFramePr>
        <p:xfrm>
          <a:off x="467832" y="688449"/>
          <a:ext cx="9759088" cy="5698869"/>
        </p:xfrm>
        <a:graphic>
          <a:graphicData uri="http://schemas.openxmlformats.org/drawingml/2006/table">
            <a:tbl>
              <a:tblPr firstRow="1" bandRow="1">
                <a:tableStyleId>{2D5ABB26-0587-4C30-8999-92F81FD0307C}</a:tableStyleId>
              </a:tblPr>
              <a:tblGrid>
                <a:gridCol w="302470">
                  <a:extLst>
                    <a:ext uri="{9D8B030D-6E8A-4147-A177-3AD203B41FA5}">
                      <a16:colId xmlns:a16="http://schemas.microsoft.com/office/drawing/2014/main" val="20000"/>
                    </a:ext>
                  </a:extLst>
                </a:gridCol>
                <a:gridCol w="887070">
                  <a:extLst>
                    <a:ext uri="{9D8B030D-6E8A-4147-A177-3AD203B41FA5}">
                      <a16:colId xmlns:a16="http://schemas.microsoft.com/office/drawing/2014/main" val="20001"/>
                    </a:ext>
                  </a:extLst>
                </a:gridCol>
                <a:gridCol w="3737245">
                  <a:extLst>
                    <a:ext uri="{9D8B030D-6E8A-4147-A177-3AD203B41FA5}">
                      <a16:colId xmlns:a16="http://schemas.microsoft.com/office/drawing/2014/main" val="20002"/>
                    </a:ext>
                  </a:extLst>
                </a:gridCol>
                <a:gridCol w="3476109">
                  <a:extLst>
                    <a:ext uri="{9D8B030D-6E8A-4147-A177-3AD203B41FA5}">
                      <a16:colId xmlns:a16="http://schemas.microsoft.com/office/drawing/2014/main" val="20003"/>
                    </a:ext>
                  </a:extLst>
                </a:gridCol>
                <a:gridCol w="1356194">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269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8460.24.00.00.00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Diğerleri,</a:t>
                      </a:r>
                      <a:r>
                        <a:rPr sz="700" spc="-25" dirty="0">
                          <a:latin typeface="Calibri"/>
                          <a:cs typeface="Calibri"/>
                        </a:rPr>
                        <a:t> </a:t>
                      </a:r>
                      <a:r>
                        <a:rPr sz="700" dirty="0">
                          <a:latin typeface="Calibri"/>
                          <a:cs typeface="Calibri"/>
                        </a:rPr>
                        <a:t>numerik</a:t>
                      </a:r>
                      <a:r>
                        <a:rPr sz="700" spc="-30" dirty="0">
                          <a:latin typeface="Calibri"/>
                          <a:cs typeface="Calibri"/>
                        </a:rPr>
                        <a:t> </a:t>
                      </a:r>
                      <a:r>
                        <a:rPr sz="700" spc="-10" dirty="0">
                          <a:latin typeface="Calibri"/>
                          <a:cs typeface="Calibri"/>
                        </a:rPr>
                        <a:t>kontrollü</a:t>
                      </a:r>
                      <a:r>
                        <a:rPr sz="700" spc="-2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270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8460.29.10.00.00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Silindirik</a:t>
                      </a:r>
                      <a:r>
                        <a:rPr sz="700" dirty="0">
                          <a:latin typeface="Calibri"/>
                          <a:cs typeface="Calibri"/>
                        </a:rPr>
                        <a:t> </a:t>
                      </a:r>
                      <a:r>
                        <a:rPr sz="700" spc="-10" dirty="0">
                          <a:latin typeface="Calibri"/>
                          <a:cs typeface="Calibri"/>
                        </a:rPr>
                        <a:t>yüzeyler</a:t>
                      </a:r>
                      <a:r>
                        <a:rPr sz="700" dirty="0">
                          <a:latin typeface="Calibri"/>
                          <a:cs typeface="Calibri"/>
                        </a:rPr>
                        <a:t> için taşlama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271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8460.29.90.00.00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272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8460.31.00.00.00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0"/>
                        </a:lnSpc>
                      </a:pPr>
                      <a:r>
                        <a:rPr sz="700" spc="-25" dirty="0">
                          <a:latin typeface="Calibri"/>
                          <a:cs typeface="Calibri"/>
                        </a:rPr>
                        <a:t>273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8460.39.00.00.00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algn="ctr">
                        <a:lnSpc>
                          <a:spcPts val="940"/>
                        </a:lnSpc>
                      </a:pPr>
                      <a:r>
                        <a:rPr sz="700" spc="-25" dirty="0">
                          <a:latin typeface="Calibri"/>
                          <a:cs typeface="Calibri"/>
                        </a:rPr>
                        <a:t>274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8460.40.10.00.11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Honlama</a:t>
                      </a:r>
                      <a:r>
                        <a:rPr sz="700" spc="-35" dirty="0">
                          <a:latin typeface="Calibri"/>
                          <a:cs typeface="Calibri"/>
                        </a:rPr>
                        <a:t>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4"/>
                        </a:lnSpc>
                      </a:pPr>
                      <a:r>
                        <a:rPr sz="700" spc="-25" dirty="0">
                          <a:latin typeface="Calibri"/>
                          <a:cs typeface="Calibri"/>
                        </a:rPr>
                        <a:t>275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8460.40.10.00.12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dirty="0">
                          <a:latin typeface="Calibri"/>
                          <a:cs typeface="Calibri"/>
                        </a:rPr>
                        <a:t>Lepleme</a:t>
                      </a:r>
                      <a:r>
                        <a:rPr sz="700" spc="-35" dirty="0">
                          <a:latin typeface="Calibri"/>
                          <a:cs typeface="Calibri"/>
                        </a:rPr>
                        <a:t>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8024">
                <a:tc>
                  <a:txBody>
                    <a:bodyPr/>
                    <a:lstStyle/>
                    <a:p>
                      <a:pPr algn="ctr">
                        <a:lnSpc>
                          <a:spcPts val="940"/>
                        </a:lnSpc>
                      </a:pPr>
                      <a:r>
                        <a:rPr sz="700" spc="-25" dirty="0">
                          <a:latin typeface="Calibri"/>
                          <a:cs typeface="Calibri"/>
                        </a:rPr>
                        <a:t>276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8460.40.90.00.11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Honlama</a:t>
                      </a:r>
                      <a:r>
                        <a:rPr sz="700" spc="-35" dirty="0">
                          <a:latin typeface="Calibri"/>
                          <a:cs typeface="Calibri"/>
                        </a:rPr>
                        <a:t>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277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8460.40.90.00.12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Lepleme</a:t>
                      </a:r>
                      <a:r>
                        <a:rPr sz="700" spc="-35" dirty="0">
                          <a:latin typeface="Calibri"/>
                          <a:cs typeface="Calibri"/>
                        </a:rPr>
                        <a:t>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8024">
                <a:tc>
                  <a:txBody>
                    <a:bodyPr/>
                    <a:lstStyle/>
                    <a:p>
                      <a:pPr algn="ctr">
                        <a:lnSpc>
                          <a:spcPts val="940"/>
                        </a:lnSpc>
                      </a:pPr>
                      <a:r>
                        <a:rPr sz="700" spc="-25" dirty="0">
                          <a:latin typeface="Calibri"/>
                          <a:cs typeface="Calibri"/>
                        </a:rPr>
                        <a:t>278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8460.90.00.00.11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Rektifiye</a:t>
                      </a:r>
                      <a:r>
                        <a:rPr sz="700" spc="5" dirty="0">
                          <a:latin typeface="Calibri"/>
                          <a:cs typeface="Calibri"/>
                        </a:rPr>
                        <a:t>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9175">
                <a:tc>
                  <a:txBody>
                    <a:bodyPr/>
                    <a:lstStyle/>
                    <a:p>
                      <a:pPr algn="ctr">
                        <a:lnSpc>
                          <a:spcPts val="950"/>
                        </a:lnSpc>
                      </a:pPr>
                      <a:r>
                        <a:rPr sz="700" spc="-25" dirty="0">
                          <a:latin typeface="Calibri"/>
                          <a:cs typeface="Calibri"/>
                        </a:rPr>
                        <a:t>279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8460.90.00.00.19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280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8461.50.11.00.00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Testeresi</a:t>
                      </a:r>
                      <a:r>
                        <a:rPr sz="700" spc="10" dirty="0">
                          <a:latin typeface="Calibri"/>
                          <a:cs typeface="Calibri"/>
                        </a:rPr>
                        <a:t> </a:t>
                      </a:r>
                      <a:r>
                        <a:rPr sz="700" dirty="0">
                          <a:latin typeface="Calibri"/>
                          <a:cs typeface="Calibri"/>
                        </a:rPr>
                        <a:t>daire</a:t>
                      </a:r>
                      <a:r>
                        <a:rPr sz="700" spc="20" dirty="0">
                          <a:latin typeface="Calibri"/>
                          <a:cs typeface="Calibri"/>
                        </a:rPr>
                        <a:t> </a:t>
                      </a:r>
                      <a:r>
                        <a:rPr sz="700" spc="-10" dirty="0">
                          <a:latin typeface="Calibri"/>
                          <a:cs typeface="Calibri"/>
                        </a:rPr>
                        <a:t>şeklinde</a:t>
                      </a:r>
                      <a:r>
                        <a:rPr sz="700" spc="1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281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8461.50.19.00.00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282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8461.50.90.00.00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Dilme</a:t>
                      </a:r>
                      <a:r>
                        <a:rPr sz="700" spc="-20" dirty="0">
                          <a:latin typeface="Calibri"/>
                          <a:cs typeface="Calibri"/>
                        </a:rPr>
                        <a:t>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40"/>
                        </a:lnSpc>
                      </a:pPr>
                      <a:r>
                        <a:rPr sz="700" spc="-25" dirty="0">
                          <a:latin typeface="Calibri"/>
                          <a:cs typeface="Calibri"/>
                        </a:rPr>
                        <a:t>283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8461.90.00.00.00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algn="ctr">
                        <a:lnSpc>
                          <a:spcPts val="940"/>
                        </a:lnSpc>
                      </a:pPr>
                      <a:r>
                        <a:rPr sz="700" spc="-25" dirty="0">
                          <a:latin typeface="Calibri"/>
                          <a:cs typeface="Calibri"/>
                        </a:rPr>
                        <a:t>284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8462.22.10.00.00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285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8462.22.90.00.00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0"/>
                        </a:lnSpc>
                      </a:pPr>
                      <a:r>
                        <a:rPr sz="700" spc="-25" dirty="0">
                          <a:latin typeface="Calibri"/>
                          <a:cs typeface="Calibri"/>
                        </a:rPr>
                        <a:t>286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8462.23.00.00.00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10" dirty="0">
                          <a:latin typeface="Calibri"/>
                          <a:cs typeface="Calibri"/>
                        </a:rPr>
                        <a:t> kontrollü abkant</a:t>
                      </a:r>
                      <a:r>
                        <a:rPr sz="700" spc="-5" dirty="0">
                          <a:latin typeface="Calibri"/>
                          <a:cs typeface="Calibri"/>
                        </a:rPr>
                        <a:t> </a:t>
                      </a:r>
                      <a:r>
                        <a:rPr sz="700" spc="-10" dirty="0">
                          <a:latin typeface="Calibri"/>
                          <a:cs typeface="Calibri"/>
                        </a:rPr>
                        <a:t>presler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7448">
                <a:tc>
                  <a:txBody>
                    <a:bodyPr/>
                    <a:lstStyle/>
                    <a:p>
                      <a:pPr algn="ctr">
                        <a:lnSpc>
                          <a:spcPts val="940"/>
                        </a:lnSpc>
                      </a:pPr>
                      <a:r>
                        <a:rPr sz="700" spc="-25" dirty="0">
                          <a:latin typeface="Calibri"/>
                          <a:cs typeface="Calibri"/>
                        </a:rPr>
                        <a:t>287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8462.24.00.00.00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5" dirty="0">
                          <a:latin typeface="Calibri"/>
                          <a:cs typeface="Calibri"/>
                        </a:rPr>
                        <a:t> </a:t>
                      </a:r>
                      <a:r>
                        <a:rPr sz="700" spc="-10" dirty="0">
                          <a:latin typeface="Calibri"/>
                          <a:cs typeface="Calibri"/>
                        </a:rPr>
                        <a:t>kontrollü</a:t>
                      </a:r>
                      <a:r>
                        <a:rPr sz="700" spc="-20" dirty="0">
                          <a:latin typeface="Calibri"/>
                          <a:cs typeface="Calibri"/>
                        </a:rPr>
                        <a:t> </a:t>
                      </a:r>
                      <a:r>
                        <a:rPr sz="700" dirty="0">
                          <a:latin typeface="Calibri"/>
                          <a:cs typeface="Calibri"/>
                        </a:rPr>
                        <a:t>panel</a:t>
                      </a:r>
                      <a:r>
                        <a:rPr sz="700" spc="-20" dirty="0">
                          <a:latin typeface="Calibri"/>
                          <a:cs typeface="Calibri"/>
                        </a:rPr>
                        <a:t> </a:t>
                      </a:r>
                      <a:r>
                        <a:rPr sz="700" spc="-10" dirty="0">
                          <a:latin typeface="Calibri"/>
                          <a:cs typeface="Calibri"/>
                        </a:rPr>
                        <a:t>bükücüler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8024">
                <a:tc>
                  <a:txBody>
                    <a:bodyPr/>
                    <a:lstStyle/>
                    <a:p>
                      <a:pPr algn="ctr">
                        <a:lnSpc>
                          <a:spcPts val="944"/>
                        </a:lnSpc>
                      </a:pPr>
                      <a:r>
                        <a:rPr sz="700" spc="-25" dirty="0">
                          <a:latin typeface="Calibri"/>
                          <a:cs typeface="Calibri"/>
                        </a:rPr>
                        <a:t>288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8462.25.00.00.00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dirty="0">
                          <a:latin typeface="Calibri"/>
                          <a:cs typeface="Calibri"/>
                        </a:rPr>
                        <a:t>Numerik </a:t>
                      </a:r>
                      <a:r>
                        <a:rPr sz="700" spc="-10" dirty="0">
                          <a:latin typeface="Calibri"/>
                          <a:cs typeface="Calibri"/>
                        </a:rPr>
                        <a:t>kontrollü</a:t>
                      </a:r>
                      <a:r>
                        <a:rPr sz="700" spc="10" dirty="0">
                          <a:latin typeface="Calibri"/>
                          <a:cs typeface="Calibri"/>
                        </a:rPr>
                        <a:t> </a:t>
                      </a:r>
                      <a:r>
                        <a:rPr sz="700" dirty="0">
                          <a:latin typeface="Calibri"/>
                          <a:cs typeface="Calibri"/>
                        </a:rPr>
                        <a:t>rulo </a:t>
                      </a:r>
                      <a:r>
                        <a:rPr sz="700" spc="-10" dirty="0">
                          <a:latin typeface="Calibri"/>
                          <a:cs typeface="Calibri"/>
                        </a:rPr>
                        <a:t>şekillendirme</a:t>
                      </a:r>
                      <a:r>
                        <a:rPr sz="700" spc="10"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9175">
                <a:tc>
                  <a:txBody>
                    <a:bodyPr/>
                    <a:lstStyle/>
                    <a:p>
                      <a:pPr algn="ctr">
                        <a:lnSpc>
                          <a:spcPts val="950"/>
                        </a:lnSpc>
                      </a:pPr>
                      <a:r>
                        <a:rPr sz="700" spc="-25" dirty="0">
                          <a:latin typeface="Calibri"/>
                          <a:cs typeface="Calibri"/>
                        </a:rPr>
                        <a:t>289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8462.26.00.00.00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Numerik </a:t>
                      </a:r>
                      <a:r>
                        <a:rPr sz="700" spc="-10" dirty="0">
                          <a:latin typeface="Calibri"/>
                          <a:cs typeface="Calibri"/>
                        </a:rPr>
                        <a:t>kontrollü</a:t>
                      </a:r>
                      <a:r>
                        <a:rPr sz="700" dirty="0">
                          <a:latin typeface="Calibri"/>
                          <a:cs typeface="Calibri"/>
                        </a:rPr>
                        <a:t> diğer </a:t>
                      </a:r>
                      <a:r>
                        <a:rPr sz="700" spc="-10" dirty="0">
                          <a:latin typeface="Calibri"/>
                          <a:cs typeface="Calibri"/>
                        </a:rPr>
                        <a:t>kavisleme,</a:t>
                      </a:r>
                      <a:r>
                        <a:rPr sz="700" spc="5" dirty="0">
                          <a:latin typeface="Calibri"/>
                          <a:cs typeface="Calibri"/>
                        </a:rPr>
                        <a:t> </a:t>
                      </a:r>
                      <a:r>
                        <a:rPr sz="700" spc="-10" dirty="0">
                          <a:latin typeface="Calibri"/>
                          <a:cs typeface="Calibri"/>
                        </a:rPr>
                        <a:t>katlama,</a:t>
                      </a:r>
                      <a:r>
                        <a:rPr sz="700" spc="10" dirty="0">
                          <a:latin typeface="Calibri"/>
                          <a:cs typeface="Calibri"/>
                        </a:rPr>
                        <a:t> </a:t>
                      </a:r>
                      <a:r>
                        <a:rPr sz="700" spc="-10" dirty="0">
                          <a:latin typeface="Calibri"/>
                          <a:cs typeface="Calibri"/>
                        </a:rPr>
                        <a:t>düzeltme</a:t>
                      </a:r>
                      <a:r>
                        <a:rPr sz="700" dirty="0">
                          <a:latin typeface="Calibri"/>
                          <a:cs typeface="Calibri"/>
                        </a:rPr>
                        <a:t> veya </a:t>
                      </a:r>
                      <a:r>
                        <a:rPr sz="700" spc="-10" dirty="0">
                          <a:latin typeface="Calibri"/>
                          <a:cs typeface="Calibri"/>
                        </a:rPr>
                        <a:t>yassılaştırma</a:t>
                      </a:r>
                      <a:r>
                        <a:rPr sz="700" dirty="0">
                          <a:latin typeface="Calibri"/>
                          <a:cs typeface="Calibri"/>
                        </a:rPr>
                        <a:t> </a:t>
                      </a:r>
                      <a:r>
                        <a:rPr sz="700" spc="-10" dirty="0">
                          <a:latin typeface="Calibri"/>
                          <a:cs typeface="Calibri"/>
                        </a:rPr>
                        <a:t>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290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8462.29.00.00.00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8024">
                <a:tc>
                  <a:txBody>
                    <a:bodyPr/>
                    <a:lstStyle/>
                    <a:p>
                      <a:pPr algn="ctr">
                        <a:lnSpc>
                          <a:spcPts val="940"/>
                        </a:lnSpc>
                      </a:pPr>
                      <a:r>
                        <a:rPr sz="700" spc="-25" dirty="0">
                          <a:latin typeface="Calibri"/>
                          <a:cs typeface="Calibri"/>
                        </a:rPr>
                        <a:t>291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8462.32.10.00.00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227448">
                <a:tc>
                  <a:txBody>
                    <a:bodyPr/>
                    <a:lstStyle/>
                    <a:p>
                      <a:pPr algn="ctr">
                        <a:lnSpc>
                          <a:spcPts val="940"/>
                        </a:lnSpc>
                      </a:pPr>
                      <a:r>
                        <a:rPr sz="700" spc="-25" dirty="0">
                          <a:latin typeface="Calibri"/>
                          <a:cs typeface="Calibri"/>
                        </a:rPr>
                        <a:t>292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8462.32.90.00.00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r h="227448">
                <a:tc>
                  <a:txBody>
                    <a:bodyPr/>
                    <a:lstStyle/>
                    <a:p>
                      <a:pPr algn="ctr">
                        <a:lnSpc>
                          <a:spcPts val="940"/>
                        </a:lnSpc>
                      </a:pPr>
                      <a:r>
                        <a:rPr sz="700" spc="-25" dirty="0">
                          <a:latin typeface="Calibri"/>
                          <a:cs typeface="Calibri"/>
                        </a:rPr>
                        <a:t>293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8462.33.00.00.00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15" dirty="0">
                          <a:latin typeface="Calibri"/>
                          <a:cs typeface="Calibri"/>
                        </a:rPr>
                        <a:t> </a:t>
                      </a:r>
                      <a:r>
                        <a:rPr sz="700" spc="-10" dirty="0">
                          <a:latin typeface="Calibri"/>
                          <a:cs typeface="Calibri"/>
                        </a:rPr>
                        <a:t>kontrollü makasla</a:t>
                      </a:r>
                      <a:r>
                        <a:rPr sz="700" spc="-15" dirty="0">
                          <a:latin typeface="Calibri"/>
                          <a:cs typeface="Calibri"/>
                        </a:rPr>
                        <a:t> </a:t>
                      </a:r>
                      <a:r>
                        <a:rPr sz="700" dirty="0">
                          <a:latin typeface="Calibri"/>
                          <a:cs typeface="Calibri"/>
                        </a:rPr>
                        <a:t>kesme</a:t>
                      </a:r>
                      <a:r>
                        <a:rPr sz="700" spc="-10" dirty="0">
                          <a:latin typeface="Calibri"/>
                          <a:cs typeface="Calibri"/>
                        </a:rPr>
                        <a:t> tezgâhları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4"/>
                  </a:ext>
                </a:extLst>
              </a:tr>
            </a:tbl>
          </a:graphicData>
        </a:graphic>
      </p:graphicFrame>
    </p:spTree>
    <p:extLst>
      <p:ext uri="{BB962C8B-B14F-4D97-AF65-F5344CB8AC3E}">
        <p14:creationId xmlns:p14="http://schemas.microsoft.com/office/powerpoint/2010/main" val="106506984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1800846654"/>
              </p:ext>
            </p:extLst>
          </p:nvPr>
        </p:nvGraphicFramePr>
        <p:xfrm>
          <a:off x="616688" y="688449"/>
          <a:ext cx="9610232" cy="5537065"/>
        </p:xfrm>
        <a:graphic>
          <a:graphicData uri="http://schemas.openxmlformats.org/drawingml/2006/table">
            <a:tbl>
              <a:tblPr firstRow="1" bandRow="1">
                <a:tableStyleId>{2D5ABB26-0587-4C30-8999-92F81FD0307C}</a:tableStyleId>
              </a:tblPr>
              <a:tblGrid>
                <a:gridCol w="297856">
                  <a:extLst>
                    <a:ext uri="{9D8B030D-6E8A-4147-A177-3AD203B41FA5}">
                      <a16:colId xmlns:a16="http://schemas.microsoft.com/office/drawing/2014/main" val="20000"/>
                    </a:ext>
                  </a:extLst>
                </a:gridCol>
                <a:gridCol w="873539">
                  <a:extLst>
                    <a:ext uri="{9D8B030D-6E8A-4147-A177-3AD203B41FA5}">
                      <a16:colId xmlns:a16="http://schemas.microsoft.com/office/drawing/2014/main" val="20001"/>
                    </a:ext>
                  </a:extLst>
                </a:gridCol>
                <a:gridCol w="3680241">
                  <a:extLst>
                    <a:ext uri="{9D8B030D-6E8A-4147-A177-3AD203B41FA5}">
                      <a16:colId xmlns:a16="http://schemas.microsoft.com/office/drawing/2014/main" val="20002"/>
                    </a:ext>
                  </a:extLst>
                </a:gridCol>
                <a:gridCol w="3423088">
                  <a:extLst>
                    <a:ext uri="{9D8B030D-6E8A-4147-A177-3AD203B41FA5}">
                      <a16:colId xmlns:a16="http://schemas.microsoft.com/office/drawing/2014/main" val="20003"/>
                    </a:ext>
                  </a:extLst>
                </a:gridCol>
                <a:gridCol w="1335508">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294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8462.39.00.00.00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295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8462.42.00.00.11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Zımbalı</a:t>
                      </a:r>
                      <a:r>
                        <a:rPr sz="700" spc="-20" dirty="0">
                          <a:latin typeface="Calibri"/>
                          <a:cs typeface="Calibri"/>
                        </a:rPr>
                        <a:t> </a:t>
                      </a:r>
                      <a:r>
                        <a:rPr sz="700" spc="-10" dirty="0">
                          <a:latin typeface="Calibri"/>
                          <a:cs typeface="Calibri"/>
                        </a:rPr>
                        <a:t>kesme</a:t>
                      </a:r>
                      <a:r>
                        <a:rPr sz="700" spc="-15" dirty="0">
                          <a:latin typeface="Calibri"/>
                          <a:cs typeface="Calibri"/>
                        </a:rPr>
                        <a:t> </a:t>
                      </a:r>
                      <a:r>
                        <a:rPr sz="700" spc="-10" dirty="0">
                          <a:latin typeface="Calibri"/>
                          <a:cs typeface="Calibri"/>
                        </a:rPr>
                        <a:t>tezgahları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296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8462.42.00.00.19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297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8462.49.00.00.11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Zımbalı</a:t>
                      </a:r>
                      <a:r>
                        <a:rPr sz="700" spc="-20" dirty="0">
                          <a:latin typeface="Calibri"/>
                          <a:cs typeface="Calibri"/>
                        </a:rPr>
                        <a:t> </a:t>
                      </a:r>
                      <a:r>
                        <a:rPr sz="700" spc="-10" dirty="0">
                          <a:latin typeface="Calibri"/>
                          <a:cs typeface="Calibri"/>
                        </a:rPr>
                        <a:t>kesme</a:t>
                      </a:r>
                      <a:r>
                        <a:rPr sz="700" spc="-1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0"/>
                        </a:lnSpc>
                      </a:pPr>
                      <a:r>
                        <a:rPr sz="700" spc="-25" dirty="0">
                          <a:latin typeface="Calibri"/>
                          <a:cs typeface="Calibri"/>
                        </a:rPr>
                        <a:t>298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8462.49.00.00.19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algn="ctr">
                        <a:lnSpc>
                          <a:spcPts val="940"/>
                        </a:lnSpc>
                      </a:pPr>
                      <a:r>
                        <a:rPr sz="700" spc="-25" dirty="0">
                          <a:latin typeface="Calibri"/>
                          <a:cs typeface="Calibri"/>
                        </a:rPr>
                        <a:t>299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8462.51.00.00.00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4"/>
                        </a:lnSpc>
                      </a:pPr>
                      <a:r>
                        <a:rPr sz="700" spc="-25" dirty="0">
                          <a:latin typeface="Calibri"/>
                          <a:cs typeface="Calibri"/>
                        </a:rPr>
                        <a:t>300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8462.59.00.00.00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357583">
                <a:tc>
                  <a:txBody>
                    <a:bodyPr/>
                    <a:lstStyle/>
                    <a:p>
                      <a:pPr algn="ctr">
                        <a:lnSpc>
                          <a:spcPts val="940"/>
                        </a:lnSpc>
                      </a:pPr>
                      <a:r>
                        <a:rPr sz="700" spc="-25" dirty="0">
                          <a:latin typeface="Calibri"/>
                          <a:cs typeface="Calibri"/>
                        </a:rPr>
                        <a:t>301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8462.61.10.10.00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Metal </a:t>
                      </a:r>
                      <a:r>
                        <a:rPr sz="700" spc="-10" dirty="0">
                          <a:latin typeface="Calibri"/>
                          <a:cs typeface="Calibri"/>
                        </a:rPr>
                        <a:t>tozlarını</a:t>
                      </a:r>
                      <a:r>
                        <a:rPr sz="700" spc="5" dirty="0">
                          <a:latin typeface="Calibri"/>
                          <a:cs typeface="Calibri"/>
                        </a:rPr>
                        <a:t> </a:t>
                      </a:r>
                      <a:r>
                        <a:rPr sz="700" spc="-10" dirty="0">
                          <a:latin typeface="Calibri"/>
                          <a:cs typeface="Calibri"/>
                        </a:rPr>
                        <a:t>sinterleyerek</a:t>
                      </a:r>
                      <a:r>
                        <a:rPr sz="700" spc="5" dirty="0">
                          <a:latin typeface="Calibri"/>
                          <a:cs typeface="Calibri"/>
                        </a:rPr>
                        <a:t> </a:t>
                      </a:r>
                      <a:r>
                        <a:rPr sz="700" spc="-10" dirty="0">
                          <a:latin typeface="Calibri"/>
                          <a:cs typeface="Calibri"/>
                        </a:rPr>
                        <a:t>kalıplamaya</a:t>
                      </a:r>
                      <a:r>
                        <a:rPr sz="700" spc="10" dirty="0">
                          <a:latin typeface="Calibri"/>
                          <a:cs typeface="Calibri"/>
                        </a:rPr>
                        <a:t> </a:t>
                      </a:r>
                      <a:r>
                        <a:rPr sz="700" dirty="0">
                          <a:latin typeface="Calibri"/>
                          <a:cs typeface="Calibri"/>
                        </a:rPr>
                        <a:t>veya</a:t>
                      </a:r>
                      <a:r>
                        <a:rPr sz="700" spc="10" dirty="0">
                          <a:latin typeface="Calibri"/>
                          <a:cs typeface="Calibri"/>
                        </a:rPr>
                        <a:t> </a:t>
                      </a:r>
                      <a:r>
                        <a:rPr sz="700" dirty="0">
                          <a:latin typeface="Calibri"/>
                          <a:cs typeface="Calibri"/>
                        </a:rPr>
                        <a:t>metal </a:t>
                      </a:r>
                      <a:r>
                        <a:rPr sz="700" spc="-10" dirty="0">
                          <a:latin typeface="Calibri"/>
                          <a:cs typeface="Calibri"/>
                        </a:rPr>
                        <a:t>döküntülerini</a:t>
                      </a:r>
                      <a:r>
                        <a:rPr sz="700" spc="5" dirty="0">
                          <a:latin typeface="Calibri"/>
                          <a:cs typeface="Calibri"/>
                        </a:rPr>
                        <a:t> </a:t>
                      </a:r>
                      <a:r>
                        <a:rPr sz="700" spc="-10" dirty="0">
                          <a:latin typeface="Calibri"/>
                          <a:cs typeface="Calibri"/>
                        </a:rPr>
                        <a:t>sıkıştırarak</a:t>
                      </a:r>
                      <a:r>
                        <a:rPr sz="700" dirty="0">
                          <a:latin typeface="Calibri"/>
                          <a:cs typeface="Calibri"/>
                        </a:rPr>
                        <a:t> </a:t>
                      </a:r>
                      <a:r>
                        <a:rPr sz="700" spc="-10" dirty="0">
                          <a:latin typeface="Calibri"/>
                          <a:cs typeface="Calibri"/>
                        </a:rPr>
                        <a:t>balya</a:t>
                      </a:r>
                      <a:endParaRPr sz="700">
                        <a:latin typeface="Calibri"/>
                        <a:cs typeface="Calibri"/>
                      </a:endParaRPr>
                    </a:p>
                    <a:p>
                      <a:pPr marL="67945">
                        <a:lnSpc>
                          <a:spcPct val="100000"/>
                        </a:lnSpc>
                        <a:spcBef>
                          <a:spcPts val="180"/>
                        </a:spcBef>
                      </a:pPr>
                      <a:r>
                        <a:rPr sz="700" spc="-10" dirty="0">
                          <a:latin typeface="Calibri"/>
                          <a:cs typeface="Calibri"/>
                        </a:rPr>
                        <a:t>yapmaya</a:t>
                      </a:r>
                      <a:r>
                        <a:rPr sz="700" spc="-5" dirty="0">
                          <a:latin typeface="Calibri"/>
                          <a:cs typeface="Calibri"/>
                        </a:rPr>
                        <a:t> </a:t>
                      </a:r>
                      <a:r>
                        <a:rPr sz="700" spc="-10" dirty="0">
                          <a:latin typeface="Calibri"/>
                          <a:cs typeface="Calibri"/>
                        </a:rPr>
                        <a:t>mahsus</a:t>
                      </a:r>
                      <a:r>
                        <a:rPr sz="700" spc="-5" dirty="0">
                          <a:latin typeface="Calibri"/>
                          <a:cs typeface="Calibri"/>
                        </a:rPr>
                        <a:t> </a:t>
                      </a:r>
                      <a:r>
                        <a:rPr sz="700" spc="-10" dirty="0">
                          <a:latin typeface="Calibri"/>
                          <a:cs typeface="Calibri"/>
                        </a:rPr>
                        <a:t>presler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9175">
                <a:tc>
                  <a:txBody>
                    <a:bodyPr/>
                    <a:lstStyle/>
                    <a:p>
                      <a:pPr algn="ctr">
                        <a:lnSpc>
                          <a:spcPts val="950"/>
                        </a:lnSpc>
                      </a:pPr>
                      <a:r>
                        <a:rPr sz="700" spc="-25" dirty="0">
                          <a:latin typeface="Calibri"/>
                          <a:cs typeface="Calibri"/>
                        </a:rPr>
                        <a:t>302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8462.61.10.90.00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357583">
                <a:tc>
                  <a:txBody>
                    <a:bodyPr/>
                    <a:lstStyle/>
                    <a:p>
                      <a:pPr algn="ctr">
                        <a:lnSpc>
                          <a:spcPts val="940"/>
                        </a:lnSpc>
                      </a:pPr>
                      <a:r>
                        <a:rPr sz="700" spc="-25" dirty="0">
                          <a:latin typeface="Calibri"/>
                          <a:cs typeface="Calibri"/>
                        </a:rPr>
                        <a:t>303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8462.61.90.10.00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Metal </a:t>
                      </a:r>
                      <a:r>
                        <a:rPr sz="700" spc="-10" dirty="0">
                          <a:latin typeface="Calibri"/>
                          <a:cs typeface="Calibri"/>
                        </a:rPr>
                        <a:t>tozlarını</a:t>
                      </a:r>
                      <a:r>
                        <a:rPr sz="700" spc="5" dirty="0">
                          <a:latin typeface="Calibri"/>
                          <a:cs typeface="Calibri"/>
                        </a:rPr>
                        <a:t> </a:t>
                      </a:r>
                      <a:r>
                        <a:rPr sz="700" spc="-10" dirty="0">
                          <a:latin typeface="Calibri"/>
                          <a:cs typeface="Calibri"/>
                        </a:rPr>
                        <a:t>sinterleyerek</a:t>
                      </a:r>
                      <a:r>
                        <a:rPr sz="700" spc="5" dirty="0">
                          <a:latin typeface="Calibri"/>
                          <a:cs typeface="Calibri"/>
                        </a:rPr>
                        <a:t> </a:t>
                      </a:r>
                      <a:r>
                        <a:rPr sz="700" spc="-10" dirty="0">
                          <a:latin typeface="Calibri"/>
                          <a:cs typeface="Calibri"/>
                        </a:rPr>
                        <a:t>kalıplamaya</a:t>
                      </a:r>
                      <a:r>
                        <a:rPr sz="700" spc="10" dirty="0">
                          <a:latin typeface="Calibri"/>
                          <a:cs typeface="Calibri"/>
                        </a:rPr>
                        <a:t> </a:t>
                      </a:r>
                      <a:r>
                        <a:rPr sz="700" dirty="0">
                          <a:latin typeface="Calibri"/>
                          <a:cs typeface="Calibri"/>
                        </a:rPr>
                        <a:t>veya</a:t>
                      </a:r>
                      <a:r>
                        <a:rPr sz="700" spc="10" dirty="0">
                          <a:latin typeface="Calibri"/>
                          <a:cs typeface="Calibri"/>
                        </a:rPr>
                        <a:t> </a:t>
                      </a:r>
                      <a:r>
                        <a:rPr sz="700" dirty="0">
                          <a:latin typeface="Calibri"/>
                          <a:cs typeface="Calibri"/>
                        </a:rPr>
                        <a:t>metal </a:t>
                      </a:r>
                      <a:r>
                        <a:rPr sz="700" spc="-10" dirty="0">
                          <a:latin typeface="Calibri"/>
                          <a:cs typeface="Calibri"/>
                        </a:rPr>
                        <a:t>döküntülerini</a:t>
                      </a:r>
                      <a:r>
                        <a:rPr sz="700" spc="5" dirty="0">
                          <a:latin typeface="Calibri"/>
                          <a:cs typeface="Calibri"/>
                        </a:rPr>
                        <a:t> </a:t>
                      </a:r>
                      <a:r>
                        <a:rPr sz="700" spc="-10" dirty="0">
                          <a:latin typeface="Calibri"/>
                          <a:cs typeface="Calibri"/>
                        </a:rPr>
                        <a:t>sıkıştırarak</a:t>
                      </a:r>
                      <a:r>
                        <a:rPr sz="700" dirty="0">
                          <a:latin typeface="Calibri"/>
                          <a:cs typeface="Calibri"/>
                        </a:rPr>
                        <a:t> </a:t>
                      </a:r>
                      <a:r>
                        <a:rPr sz="700" spc="-10" dirty="0">
                          <a:latin typeface="Calibri"/>
                          <a:cs typeface="Calibri"/>
                        </a:rPr>
                        <a:t>balya</a:t>
                      </a:r>
                      <a:endParaRPr sz="700">
                        <a:latin typeface="Calibri"/>
                        <a:cs typeface="Calibri"/>
                      </a:endParaRPr>
                    </a:p>
                    <a:p>
                      <a:pPr marL="67945">
                        <a:lnSpc>
                          <a:spcPct val="100000"/>
                        </a:lnSpc>
                        <a:spcBef>
                          <a:spcPts val="165"/>
                        </a:spcBef>
                      </a:pPr>
                      <a:r>
                        <a:rPr sz="700" spc="-10" dirty="0">
                          <a:latin typeface="Calibri"/>
                          <a:cs typeface="Calibri"/>
                        </a:rPr>
                        <a:t>yapmaya</a:t>
                      </a:r>
                      <a:r>
                        <a:rPr sz="700" spc="-5" dirty="0">
                          <a:latin typeface="Calibri"/>
                          <a:cs typeface="Calibri"/>
                        </a:rPr>
                        <a:t> </a:t>
                      </a:r>
                      <a:r>
                        <a:rPr sz="700" spc="-10" dirty="0">
                          <a:latin typeface="Calibri"/>
                          <a:cs typeface="Calibri"/>
                        </a:rPr>
                        <a:t>mahsus</a:t>
                      </a:r>
                      <a:r>
                        <a:rPr sz="700" spc="-5" dirty="0">
                          <a:latin typeface="Calibri"/>
                          <a:cs typeface="Calibri"/>
                        </a:rPr>
                        <a:t> </a:t>
                      </a:r>
                      <a:r>
                        <a:rPr sz="700" spc="-10" dirty="0">
                          <a:latin typeface="Calibri"/>
                          <a:cs typeface="Calibri"/>
                        </a:rPr>
                        <a:t>presler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8024">
                <a:tc>
                  <a:txBody>
                    <a:bodyPr/>
                    <a:lstStyle/>
                    <a:p>
                      <a:pPr algn="ctr">
                        <a:lnSpc>
                          <a:spcPts val="940"/>
                        </a:lnSpc>
                      </a:pPr>
                      <a:r>
                        <a:rPr sz="700" spc="-25" dirty="0">
                          <a:latin typeface="Calibri"/>
                          <a:cs typeface="Calibri"/>
                        </a:rPr>
                        <a:t>304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8462.61.90.90.00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305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8462.62.10.00.00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306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8462.62.90.00.00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307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8462.63.10.00.00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50"/>
                        </a:lnSpc>
                      </a:pPr>
                      <a:r>
                        <a:rPr sz="700" spc="-25" dirty="0">
                          <a:latin typeface="Calibri"/>
                          <a:cs typeface="Calibri"/>
                        </a:rPr>
                        <a:t>308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8462.63.90.00.00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359311">
                <a:tc>
                  <a:txBody>
                    <a:bodyPr/>
                    <a:lstStyle/>
                    <a:p>
                      <a:pPr algn="ctr">
                        <a:lnSpc>
                          <a:spcPts val="950"/>
                        </a:lnSpc>
                      </a:pPr>
                      <a:r>
                        <a:rPr sz="700" spc="-25" dirty="0">
                          <a:latin typeface="Calibri"/>
                          <a:cs typeface="Calibri"/>
                        </a:rPr>
                        <a:t>309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8462.69.10.10.00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Metal </a:t>
                      </a:r>
                      <a:r>
                        <a:rPr sz="700" spc="-10" dirty="0">
                          <a:latin typeface="Calibri"/>
                          <a:cs typeface="Calibri"/>
                        </a:rPr>
                        <a:t>tozlarını</a:t>
                      </a:r>
                      <a:r>
                        <a:rPr sz="700" spc="5" dirty="0">
                          <a:latin typeface="Calibri"/>
                          <a:cs typeface="Calibri"/>
                        </a:rPr>
                        <a:t> </a:t>
                      </a:r>
                      <a:r>
                        <a:rPr sz="700" spc="-10" dirty="0">
                          <a:latin typeface="Calibri"/>
                          <a:cs typeface="Calibri"/>
                        </a:rPr>
                        <a:t>sinterleyerek</a:t>
                      </a:r>
                      <a:r>
                        <a:rPr sz="700" spc="5" dirty="0">
                          <a:latin typeface="Calibri"/>
                          <a:cs typeface="Calibri"/>
                        </a:rPr>
                        <a:t> </a:t>
                      </a:r>
                      <a:r>
                        <a:rPr sz="700" spc="-10" dirty="0">
                          <a:latin typeface="Calibri"/>
                          <a:cs typeface="Calibri"/>
                        </a:rPr>
                        <a:t>kalıplamaya</a:t>
                      </a:r>
                      <a:r>
                        <a:rPr sz="700" spc="10" dirty="0">
                          <a:latin typeface="Calibri"/>
                          <a:cs typeface="Calibri"/>
                        </a:rPr>
                        <a:t> </a:t>
                      </a:r>
                      <a:r>
                        <a:rPr sz="700" dirty="0">
                          <a:latin typeface="Calibri"/>
                          <a:cs typeface="Calibri"/>
                        </a:rPr>
                        <a:t>veya</a:t>
                      </a:r>
                      <a:r>
                        <a:rPr sz="700" spc="10" dirty="0">
                          <a:latin typeface="Calibri"/>
                          <a:cs typeface="Calibri"/>
                        </a:rPr>
                        <a:t> </a:t>
                      </a:r>
                      <a:r>
                        <a:rPr sz="700" dirty="0">
                          <a:latin typeface="Calibri"/>
                          <a:cs typeface="Calibri"/>
                        </a:rPr>
                        <a:t>metal </a:t>
                      </a:r>
                      <a:r>
                        <a:rPr sz="700" spc="-10" dirty="0">
                          <a:latin typeface="Calibri"/>
                          <a:cs typeface="Calibri"/>
                        </a:rPr>
                        <a:t>döküntülerini</a:t>
                      </a:r>
                      <a:r>
                        <a:rPr sz="700" spc="5" dirty="0">
                          <a:latin typeface="Calibri"/>
                          <a:cs typeface="Calibri"/>
                        </a:rPr>
                        <a:t> </a:t>
                      </a:r>
                      <a:r>
                        <a:rPr sz="700" spc="-10" dirty="0">
                          <a:latin typeface="Calibri"/>
                          <a:cs typeface="Calibri"/>
                        </a:rPr>
                        <a:t>sıkıştırarak</a:t>
                      </a:r>
                      <a:r>
                        <a:rPr sz="700" dirty="0">
                          <a:latin typeface="Calibri"/>
                          <a:cs typeface="Calibri"/>
                        </a:rPr>
                        <a:t> </a:t>
                      </a:r>
                      <a:r>
                        <a:rPr sz="700" spc="-10" dirty="0">
                          <a:latin typeface="Calibri"/>
                          <a:cs typeface="Calibri"/>
                        </a:rPr>
                        <a:t>balya</a:t>
                      </a:r>
                      <a:endParaRPr sz="700">
                        <a:latin typeface="Calibri"/>
                        <a:cs typeface="Calibri"/>
                      </a:endParaRPr>
                    </a:p>
                    <a:p>
                      <a:pPr marL="67945">
                        <a:lnSpc>
                          <a:spcPct val="100000"/>
                        </a:lnSpc>
                        <a:spcBef>
                          <a:spcPts val="165"/>
                        </a:spcBef>
                      </a:pPr>
                      <a:r>
                        <a:rPr sz="700" spc="-10" dirty="0">
                          <a:latin typeface="Calibri"/>
                          <a:cs typeface="Calibri"/>
                        </a:rPr>
                        <a:t>yapmaya</a:t>
                      </a:r>
                      <a:r>
                        <a:rPr sz="700" spc="-5" dirty="0">
                          <a:latin typeface="Calibri"/>
                          <a:cs typeface="Calibri"/>
                        </a:rPr>
                        <a:t> </a:t>
                      </a:r>
                      <a:r>
                        <a:rPr sz="700" spc="-10" dirty="0">
                          <a:latin typeface="Calibri"/>
                          <a:cs typeface="Calibri"/>
                        </a:rPr>
                        <a:t>mahsus</a:t>
                      </a:r>
                      <a:r>
                        <a:rPr sz="700" spc="-5" dirty="0">
                          <a:latin typeface="Calibri"/>
                          <a:cs typeface="Calibri"/>
                        </a:rPr>
                        <a:t> </a:t>
                      </a:r>
                      <a:r>
                        <a:rPr sz="700" spc="-10" dirty="0">
                          <a:latin typeface="Calibri"/>
                          <a:cs typeface="Calibri"/>
                        </a:rPr>
                        <a:t>presler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310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8462.69.10.90.00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358159">
                <a:tc>
                  <a:txBody>
                    <a:bodyPr/>
                    <a:lstStyle/>
                    <a:p>
                      <a:pPr algn="ctr">
                        <a:lnSpc>
                          <a:spcPts val="944"/>
                        </a:lnSpc>
                      </a:pPr>
                      <a:r>
                        <a:rPr sz="700" spc="-25" dirty="0">
                          <a:latin typeface="Calibri"/>
                          <a:cs typeface="Calibri"/>
                        </a:rPr>
                        <a:t>311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8462.69.90.10.00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dirty="0">
                          <a:latin typeface="Calibri"/>
                          <a:cs typeface="Calibri"/>
                        </a:rPr>
                        <a:t>Metal </a:t>
                      </a:r>
                      <a:r>
                        <a:rPr sz="700" spc="-10" dirty="0">
                          <a:latin typeface="Calibri"/>
                          <a:cs typeface="Calibri"/>
                        </a:rPr>
                        <a:t>tozlarını</a:t>
                      </a:r>
                      <a:r>
                        <a:rPr sz="700" spc="5" dirty="0">
                          <a:latin typeface="Calibri"/>
                          <a:cs typeface="Calibri"/>
                        </a:rPr>
                        <a:t> </a:t>
                      </a:r>
                      <a:r>
                        <a:rPr sz="700" spc="-10" dirty="0">
                          <a:latin typeface="Calibri"/>
                          <a:cs typeface="Calibri"/>
                        </a:rPr>
                        <a:t>sinterleyerek</a:t>
                      </a:r>
                      <a:r>
                        <a:rPr sz="700" spc="5" dirty="0">
                          <a:latin typeface="Calibri"/>
                          <a:cs typeface="Calibri"/>
                        </a:rPr>
                        <a:t> </a:t>
                      </a:r>
                      <a:r>
                        <a:rPr sz="700" spc="-10" dirty="0">
                          <a:latin typeface="Calibri"/>
                          <a:cs typeface="Calibri"/>
                        </a:rPr>
                        <a:t>kalıplamaya</a:t>
                      </a:r>
                      <a:r>
                        <a:rPr sz="700" spc="10" dirty="0">
                          <a:latin typeface="Calibri"/>
                          <a:cs typeface="Calibri"/>
                        </a:rPr>
                        <a:t> </a:t>
                      </a:r>
                      <a:r>
                        <a:rPr sz="700" dirty="0">
                          <a:latin typeface="Calibri"/>
                          <a:cs typeface="Calibri"/>
                        </a:rPr>
                        <a:t>veya</a:t>
                      </a:r>
                      <a:r>
                        <a:rPr sz="700" spc="10" dirty="0">
                          <a:latin typeface="Calibri"/>
                          <a:cs typeface="Calibri"/>
                        </a:rPr>
                        <a:t> </a:t>
                      </a:r>
                      <a:r>
                        <a:rPr sz="700" dirty="0">
                          <a:latin typeface="Calibri"/>
                          <a:cs typeface="Calibri"/>
                        </a:rPr>
                        <a:t>metal </a:t>
                      </a:r>
                      <a:r>
                        <a:rPr sz="700" spc="-10" dirty="0">
                          <a:latin typeface="Calibri"/>
                          <a:cs typeface="Calibri"/>
                        </a:rPr>
                        <a:t>döküntülerini</a:t>
                      </a:r>
                      <a:r>
                        <a:rPr sz="700" spc="5" dirty="0">
                          <a:latin typeface="Calibri"/>
                          <a:cs typeface="Calibri"/>
                        </a:rPr>
                        <a:t> </a:t>
                      </a:r>
                      <a:r>
                        <a:rPr sz="700" spc="-10" dirty="0">
                          <a:latin typeface="Calibri"/>
                          <a:cs typeface="Calibri"/>
                        </a:rPr>
                        <a:t>sıkıştırarak</a:t>
                      </a:r>
                      <a:r>
                        <a:rPr sz="700" dirty="0">
                          <a:latin typeface="Calibri"/>
                          <a:cs typeface="Calibri"/>
                        </a:rPr>
                        <a:t> </a:t>
                      </a:r>
                      <a:r>
                        <a:rPr sz="700" spc="-10" dirty="0">
                          <a:latin typeface="Calibri"/>
                          <a:cs typeface="Calibri"/>
                        </a:rPr>
                        <a:t>balya</a:t>
                      </a:r>
                      <a:endParaRPr sz="700">
                        <a:latin typeface="Calibri"/>
                        <a:cs typeface="Calibri"/>
                      </a:endParaRPr>
                    </a:p>
                    <a:p>
                      <a:pPr marL="67945">
                        <a:lnSpc>
                          <a:spcPct val="100000"/>
                        </a:lnSpc>
                        <a:spcBef>
                          <a:spcPts val="165"/>
                        </a:spcBef>
                      </a:pPr>
                      <a:r>
                        <a:rPr sz="700" spc="-10" dirty="0">
                          <a:latin typeface="Calibri"/>
                          <a:cs typeface="Calibri"/>
                        </a:rPr>
                        <a:t>yapmaya</a:t>
                      </a:r>
                      <a:r>
                        <a:rPr sz="700" spc="-5" dirty="0">
                          <a:latin typeface="Calibri"/>
                          <a:cs typeface="Calibri"/>
                        </a:rPr>
                        <a:t> </a:t>
                      </a:r>
                      <a:r>
                        <a:rPr sz="700" spc="-10" dirty="0">
                          <a:latin typeface="Calibri"/>
                          <a:cs typeface="Calibri"/>
                        </a:rPr>
                        <a:t>mahsus</a:t>
                      </a:r>
                      <a:r>
                        <a:rPr sz="700" spc="-5" dirty="0">
                          <a:latin typeface="Calibri"/>
                          <a:cs typeface="Calibri"/>
                        </a:rPr>
                        <a:t> </a:t>
                      </a:r>
                      <a:r>
                        <a:rPr sz="700" spc="-10" dirty="0">
                          <a:latin typeface="Calibri"/>
                          <a:cs typeface="Calibri"/>
                        </a:rPr>
                        <a:t>presler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8024">
                <a:tc>
                  <a:txBody>
                    <a:bodyPr/>
                    <a:lstStyle/>
                    <a:p>
                      <a:pPr algn="ctr">
                        <a:lnSpc>
                          <a:spcPts val="940"/>
                        </a:lnSpc>
                      </a:pPr>
                      <a:r>
                        <a:rPr sz="700" spc="-25" dirty="0">
                          <a:latin typeface="Calibri"/>
                          <a:cs typeface="Calibri"/>
                        </a:rPr>
                        <a:t>312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8462.69.90.90.00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7448">
                <a:tc>
                  <a:txBody>
                    <a:bodyPr/>
                    <a:lstStyle/>
                    <a:p>
                      <a:pPr algn="ctr">
                        <a:lnSpc>
                          <a:spcPts val="950"/>
                        </a:lnSpc>
                      </a:pPr>
                      <a:r>
                        <a:rPr sz="700" spc="-25" dirty="0">
                          <a:latin typeface="Calibri"/>
                          <a:cs typeface="Calibri"/>
                        </a:rPr>
                        <a:t>313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8462.90.10.00.00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Numerik</a:t>
                      </a:r>
                      <a:r>
                        <a:rPr sz="700" spc="-20" dirty="0">
                          <a:latin typeface="Calibri"/>
                          <a:cs typeface="Calibri"/>
                        </a:rPr>
                        <a:t> </a:t>
                      </a:r>
                      <a:r>
                        <a:rPr sz="700" spc="-10" dirty="0">
                          <a:latin typeface="Calibri"/>
                          <a:cs typeface="Calibri"/>
                        </a:rPr>
                        <a:t>kontrollü 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9175">
                <a:tc>
                  <a:txBody>
                    <a:bodyPr/>
                    <a:lstStyle/>
                    <a:p>
                      <a:pPr algn="ctr">
                        <a:lnSpc>
                          <a:spcPts val="950"/>
                        </a:lnSpc>
                      </a:pPr>
                      <a:r>
                        <a:rPr sz="700" spc="-25" dirty="0">
                          <a:latin typeface="Calibri"/>
                          <a:cs typeface="Calibri"/>
                        </a:rPr>
                        <a:t>314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8462.90.90.00.11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Jant</a:t>
                      </a:r>
                      <a:r>
                        <a:rPr sz="700" spc="5" dirty="0">
                          <a:latin typeface="Calibri"/>
                          <a:cs typeface="Calibri"/>
                        </a:rPr>
                        <a:t> </a:t>
                      </a:r>
                      <a:r>
                        <a:rPr sz="700" spc="-10" dirty="0">
                          <a:latin typeface="Calibri"/>
                          <a:cs typeface="Calibri"/>
                        </a:rPr>
                        <a:t>düzeltme</a:t>
                      </a:r>
                      <a:r>
                        <a:rPr sz="700" spc="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8024">
                <a:tc>
                  <a:txBody>
                    <a:bodyPr/>
                    <a:lstStyle/>
                    <a:p>
                      <a:pPr algn="ctr">
                        <a:lnSpc>
                          <a:spcPts val="940"/>
                        </a:lnSpc>
                      </a:pPr>
                      <a:r>
                        <a:rPr sz="700" spc="-25" dirty="0">
                          <a:latin typeface="Calibri"/>
                          <a:cs typeface="Calibri"/>
                        </a:rPr>
                        <a:t>315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8462.90.90.00.19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bl>
          </a:graphicData>
        </a:graphic>
      </p:graphicFrame>
    </p:spTree>
    <p:extLst>
      <p:ext uri="{BB962C8B-B14F-4D97-AF65-F5344CB8AC3E}">
        <p14:creationId xmlns:p14="http://schemas.microsoft.com/office/powerpoint/2010/main" val="391172848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2304493510"/>
              </p:ext>
            </p:extLst>
          </p:nvPr>
        </p:nvGraphicFramePr>
        <p:xfrm>
          <a:off x="414671" y="688449"/>
          <a:ext cx="9812249" cy="5698869"/>
        </p:xfrm>
        <a:graphic>
          <a:graphicData uri="http://schemas.openxmlformats.org/drawingml/2006/table">
            <a:tbl>
              <a:tblPr firstRow="1" bandRow="1">
                <a:tableStyleId>{2D5ABB26-0587-4C30-8999-92F81FD0307C}</a:tableStyleId>
              </a:tblPr>
              <a:tblGrid>
                <a:gridCol w="304117">
                  <a:extLst>
                    <a:ext uri="{9D8B030D-6E8A-4147-A177-3AD203B41FA5}">
                      <a16:colId xmlns:a16="http://schemas.microsoft.com/office/drawing/2014/main" val="20000"/>
                    </a:ext>
                  </a:extLst>
                </a:gridCol>
                <a:gridCol w="891902">
                  <a:extLst>
                    <a:ext uri="{9D8B030D-6E8A-4147-A177-3AD203B41FA5}">
                      <a16:colId xmlns:a16="http://schemas.microsoft.com/office/drawing/2014/main" val="20001"/>
                    </a:ext>
                  </a:extLst>
                </a:gridCol>
                <a:gridCol w="3757603">
                  <a:extLst>
                    <a:ext uri="{9D8B030D-6E8A-4147-A177-3AD203B41FA5}">
                      <a16:colId xmlns:a16="http://schemas.microsoft.com/office/drawing/2014/main" val="20002"/>
                    </a:ext>
                  </a:extLst>
                </a:gridCol>
                <a:gridCol w="3495045">
                  <a:extLst>
                    <a:ext uri="{9D8B030D-6E8A-4147-A177-3AD203B41FA5}">
                      <a16:colId xmlns:a16="http://schemas.microsoft.com/office/drawing/2014/main" val="20003"/>
                    </a:ext>
                  </a:extLst>
                </a:gridCol>
                <a:gridCol w="1363582">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316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8463.10.10.00.00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20" dirty="0">
                          <a:latin typeface="Calibri"/>
                          <a:cs typeface="Calibri"/>
                        </a:rPr>
                        <a:t>Tel</a:t>
                      </a:r>
                      <a:r>
                        <a:rPr sz="700" spc="-25" dirty="0">
                          <a:latin typeface="Calibri"/>
                          <a:cs typeface="Calibri"/>
                        </a:rPr>
                        <a:t> </a:t>
                      </a:r>
                      <a:r>
                        <a:rPr sz="700" dirty="0">
                          <a:latin typeface="Calibri"/>
                          <a:cs typeface="Calibri"/>
                        </a:rPr>
                        <a:t>çekme</a:t>
                      </a:r>
                      <a:r>
                        <a:rPr sz="700" spc="-20"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317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8463.10.90.00.00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318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8463.20.00.00.11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Ezerek</a:t>
                      </a:r>
                      <a:r>
                        <a:rPr sz="700" spc="-15" dirty="0">
                          <a:latin typeface="Calibri"/>
                          <a:cs typeface="Calibri"/>
                        </a:rPr>
                        <a:t> </a:t>
                      </a:r>
                      <a:r>
                        <a:rPr sz="700" dirty="0">
                          <a:latin typeface="Calibri"/>
                          <a:cs typeface="Calibri"/>
                        </a:rPr>
                        <a:t>vida</a:t>
                      </a:r>
                      <a:r>
                        <a:rPr sz="700" spc="-15" dirty="0">
                          <a:latin typeface="Calibri"/>
                          <a:cs typeface="Calibri"/>
                        </a:rPr>
                        <a:t> </a:t>
                      </a:r>
                      <a:r>
                        <a:rPr sz="700" dirty="0">
                          <a:latin typeface="Calibri"/>
                          <a:cs typeface="Calibri"/>
                        </a:rPr>
                        <a:t>dişi</a:t>
                      </a:r>
                      <a:r>
                        <a:rPr sz="700" spc="-10" dirty="0">
                          <a:latin typeface="Calibri"/>
                          <a:cs typeface="Calibri"/>
                        </a:rPr>
                        <a:t> </a:t>
                      </a:r>
                      <a:r>
                        <a:rPr sz="700" dirty="0">
                          <a:latin typeface="Calibri"/>
                          <a:cs typeface="Calibri"/>
                        </a:rPr>
                        <a:t>açma</a:t>
                      </a:r>
                      <a:r>
                        <a:rPr sz="700" spc="-1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319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8463.20.00.00.19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0"/>
                        </a:lnSpc>
                      </a:pPr>
                      <a:r>
                        <a:rPr sz="700" spc="-25" dirty="0">
                          <a:latin typeface="Calibri"/>
                          <a:cs typeface="Calibri"/>
                        </a:rPr>
                        <a:t>320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8463.30.00.00.00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20" dirty="0">
                          <a:latin typeface="Calibri"/>
                          <a:cs typeface="Calibri"/>
                        </a:rPr>
                        <a:t>Tel </a:t>
                      </a:r>
                      <a:r>
                        <a:rPr sz="700" dirty="0">
                          <a:latin typeface="Calibri"/>
                          <a:cs typeface="Calibri"/>
                        </a:rPr>
                        <a:t>işlemeye</a:t>
                      </a:r>
                      <a:r>
                        <a:rPr sz="700" spc="-15" dirty="0">
                          <a:latin typeface="Calibri"/>
                          <a:cs typeface="Calibri"/>
                        </a:rPr>
                        <a:t> </a:t>
                      </a:r>
                      <a:r>
                        <a:rPr sz="700" spc="-10" dirty="0">
                          <a:latin typeface="Calibri"/>
                          <a:cs typeface="Calibri"/>
                        </a:rPr>
                        <a:t>mahsus</a:t>
                      </a:r>
                      <a:r>
                        <a:rPr sz="700" spc="-30" dirty="0">
                          <a:latin typeface="Calibri"/>
                          <a:cs typeface="Calibri"/>
                        </a:rPr>
                        <a:t> </a:t>
                      </a:r>
                      <a:r>
                        <a:rPr sz="700" spc="-10" dirty="0">
                          <a:latin typeface="Calibri"/>
                          <a:cs typeface="Calibri"/>
                        </a:rPr>
                        <a:t>makineler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algn="ctr">
                        <a:lnSpc>
                          <a:spcPts val="940"/>
                        </a:lnSpc>
                      </a:pPr>
                      <a:r>
                        <a:rPr sz="700" spc="-25" dirty="0">
                          <a:latin typeface="Calibri"/>
                          <a:cs typeface="Calibri"/>
                        </a:rPr>
                        <a:t>321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8463.90.00.00.00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4"/>
                        </a:lnSpc>
                      </a:pPr>
                      <a:r>
                        <a:rPr sz="700" spc="-25" dirty="0">
                          <a:latin typeface="Calibri"/>
                          <a:cs typeface="Calibri"/>
                        </a:rPr>
                        <a:t>322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8464.10.00.00.00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20" dirty="0">
                          <a:latin typeface="Calibri"/>
                          <a:cs typeface="Calibri"/>
                        </a:rPr>
                        <a:t>Testere</a:t>
                      </a:r>
                      <a:r>
                        <a:rPr sz="700" spc="20"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8024">
                <a:tc>
                  <a:txBody>
                    <a:bodyPr/>
                    <a:lstStyle/>
                    <a:p>
                      <a:pPr algn="ctr">
                        <a:lnSpc>
                          <a:spcPts val="940"/>
                        </a:lnSpc>
                      </a:pPr>
                      <a:r>
                        <a:rPr sz="700" spc="-25" dirty="0">
                          <a:latin typeface="Calibri"/>
                          <a:cs typeface="Calibri"/>
                        </a:rPr>
                        <a:t>323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8464.20.11.00.00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Optik</a:t>
                      </a:r>
                      <a:r>
                        <a:rPr sz="700" spc="-35" dirty="0">
                          <a:latin typeface="Calibri"/>
                          <a:cs typeface="Calibri"/>
                        </a:rPr>
                        <a:t> </a:t>
                      </a:r>
                      <a:r>
                        <a:rPr sz="700" dirty="0">
                          <a:latin typeface="Calibri"/>
                          <a:cs typeface="Calibri"/>
                        </a:rPr>
                        <a:t>camlar</a:t>
                      </a:r>
                      <a:r>
                        <a:rPr sz="700" spc="-30" dirty="0">
                          <a:latin typeface="Calibri"/>
                          <a:cs typeface="Calibri"/>
                        </a:rPr>
                        <a:t> </a:t>
                      </a:r>
                      <a:r>
                        <a:rPr sz="700" dirty="0">
                          <a:latin typeface="Calibri"/>
                          <a:cs typeface="Calibri"/>
                        </a:rPr>
                        <a:t>için</a:t>
                      </a:r>
                      <a:r>
                        <a:rPr sz="700" spc="-3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324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8464.20.19.00.00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8024">
                <a:tc>
                  <a:txBody>
                    <a:bodyPr/>
                    <a:lstStyle/>
                    <a:p>
                      <a:pPr algn="ctr">
                        <a:lnSpc>
                          <a:spcPts val="940"/>
                        </a:lnSpc>
                      </a:pPr>
                      <a:r>
                        <a:rPr sz="700" spc="-25" dirty="0">
                          <a:latin typeface="Calibri"/>
                          <a:cs typeface="Calibri"/>
                        </a:rPr>
                        <a:t>325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8464.20.80.00.00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9175">
                <a:tc>
                  <a:txBody>
                    <a:bodyPr/>
                    <a:lstStyle/>
                    <a:p>
                      <a:pPr algn="ctr">
                        <a:lnSpc>
                          <a:spcPts val="950"/>
                        </a:lnSpc>
                      </a:pPr>
                      <a:r>
                        <a:rPr sz="700" spc="-25" dirty="0">
                          <a:latin typeface="Calibri"/>
                          <a:cs typeface="Calibri"/>
                        </a:rPr>
                        <a:t>326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8464.90.00.00.00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327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8465.10.10.00.00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Her</a:t>
                      </a:r>
                      <a:r>
                        <a:rPr sz="700" spc="-20" dirty="0">
                          <a:latin typeface="Calibri"/>
                          <a:cs typeface="Calibri"/>
                        </a:rPr>
                        <a:t> </a:t>
                      </a:r>
                      <a:r>
                        <a:rPr sz="700" dirty="0">
                          <a:latin typeface="Calibri"/>
                          <a:cs typeface="Calibri"/>
                        </a:rPr>
                        <a:t>işlem</a:t>
                      </a:r>
                      <a:r>
                        <a:rPr sz="700" spc="-10" dirty="0">
                          <a:latin typeface="Calibri"/>
                          <a:cs typeface="Calibri"/>
                        </a:rPr>
                        <a:t> arasında</a:t>
                      </a:r>
                      <a:r>
                        <a:rPr sz="700" spc="-15" dirty="0">
                          <a:latin typeface="Calibri"/>
                          <a:cs typeface="Calibri"/>
                        </a:rPr>
                        <a:t> </a:t>
                      </a:r>
                      <a:r>
                        <a:rPr sz="700" dirty="0">
                          <a:latin typeface="Calibri"/>
                          <a:cs typeface="Calibri"/>
                        </a:rPr>
                        <a:t>yükl.</a:t>
                      </a:r>
                      <a:r>
                        <a:rPr sz="700" spc="-15" dirty="0">
                          <a:latin typeface="Calibri"/>
                          <a:cs typeface="Calibri"/>
                        </a:rPr>
                        <a:t> </a:t>
                      </a:r>
                      <a:r>
                        <a:rPr sz="700" dirty="0">
                          <a:latin typeface="Calibri"/>
                          <a:cs typeface="Calibri"/>
                        </a:rPr>
                        <a:t>elle</a:t>
                      </a:r>
                      <a:r>
                        <a:rPr sz="700" spc="-15" dirty="0">
                          <a:latin typeface="Calibri"/>
                          <a:cs typeface="Calibri"/>
                        </a:rPr>
                        <a:t> </a:t>
                      </a:r>
                      <a:r>
                        <a:rPr sz="700" spc="-10" dirty="0">
                          <a:latin typeface="Calibri"/>
                          <a:cs typeface="Calibri"/>
                        </a:rPr>
                        <a:t>yapılanlar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328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8465.10.90.00.00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Yüklemesi</a:t>
                      </a:r>
                      <a:r>
                        <a:rPr sz="700" spc="15" dirty="0">
                          <a:latin typeface="Calibri"/>
                          <a:cs typeface="Calibri"/>
                        </a:rPr>
                        <a:t> </a:t>
                      </a:r>
                      <a:r>
                        <a:rPr sz="700" spc="-10" dirty="0">
                          <a:latin typeface="Calibri"/>
                          <a:cs typeface="Calibri"/>
                        </a:rPr>
                        <a:t>otomatik</a:t>
                      </a:r>
                      <a:r>
                        <a:rPr sz="700" spc="2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329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8465.20.00.00.00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İşleme</a:t>
                      </a:r>
                      <a:r>
                        <a:rPr sz="700" spc="-25" dirty="0">
                          <a:latin typeface="Calibri"/>
                          <a:cs typeface="Calibri"/>
                        </a:rPr>
                        <a:t> </a:t>
                      </a:r>
                      <a:r>
                        <a:rPr sz="700" spc="-10" dirty="0">
                          <a:latin typeface="Calibri"/>
                          <a:cs typeface="Calibri"/>
                        </a:rPr>
                        <a:t>merkezleri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40"/>
                        </a:lnSpc>
                      </a:pPr>
                      <a:r>
                        <a:rPr sz="700" spc="-25" dirty="0">
                          <a:latin typeface="Calibri"/>
                          <a:cs typeface="Calibri"/>
                        </a:rPr>
                        <a:t>330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8465.91.10.00.00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Şerit</a:t>
                      </a:r>
                      <a:r>
                        <a:rPr sz="700" spc="-15" dirty="0">
                          <a:latin typeface="Calibri"/>
                          <a:cs typeface="Calibri"/>
                        </a:rPr>
                        <a:t> </a:t>
                      </a:r>
                      <a:r>
                        <a:rPr sz="700" spc="-10" dirty="0">
                          <a:latin typeface="Calibri"/>
                          <a:cs typeface="Calibri"/>
                        </a:rPr>
                        <a:t>testereler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algn="ctr">
                        <a:lnSpc>
                          <a:spcPts val="940"/>
                        </a:lnSpc>
                      </a:pPr>
                      <a:r>
                        <a:rPr sz="700" spc="-25" dirty="0">
                          <a:latin typeface="Calibri"/>
                          <a:cs typeface="Calibri"/>
                        </a:rPr>
                        <a:t>331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8465.91.20.00.00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Dairevi</a:t>
                      </a:r>
                      <a:r>
                        <a:rPr sz="700" spc="15" dirty="0">
                          <a:latin typeface="Calibri"/>
                          <a:cs typeface="Calibri"/>
                        </a:rPr>
                        <a:t> </a:t>
                      </a:r>
                      <a:r>
                        <a:rPr sz="700" spc="-10" dirty="0">
                          <a:latin typeface="Calibri"/>
                          <a:cs typeface="Calibri"/>
                        </a:rPr>
                        <a:t>testereler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332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8465.91.90.00.00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0"/>
                        </a:lnSpc>
                      </a:pPr>
                      <a:r>
                        <a:rPr sz="700" spc="-25" dirty="0">
                          <a:latin typeface="Calibri"/>
                          <a:cs typeface="Calibri"/>
                        </a:rPr>
                        <a:t>333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8465.92.00.00.11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Planya</a:t>
                      </a:r>
                      <a:r>
                        <a:rPr sz="700" spc="-1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7448">
                <a:tc>
                  <a:txBody>
                    <a:bodyPr/>
                    <a:lstStyle/>
                    <a:p>
                      <a:pPr algn="ctr">
                        <a:lnSpc>
                          <a:spcPts val="940"/>
                        </a:lnSpc>
                      </a:pPr>
                      <a:r>
                        <a:rPr sz="700" spc="-25" dirty="0">
                          <a:latin typeface="Calibri"/>
                          <a:cs typeface="Calibri"/>
                        </a:rPr>
                        <a:t>334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8465.92.00.00.12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Freze</a:t>
                      </a:r>
                      <a:r>
                        <a:rPr sz="700" spc="-4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8024">
                <a:tc>
                  <a:txBody>
                    <a:bodyPr/>
                    <a:lstStyle/>
                    <a:p>
                      <a:pPr algn="ctr">
                        <a:lnSpc>
                          <a:spcPts val="944"/>
                        </a:lnSpc>
                      </a:pPr>
                      <a:r>
                        <a:rPr sz="700" spc="-25" dirty="0">
                          <a:latin typeface="Calibri"/>
                          <a:cs typeface="Calibri"/>
                        </a:rPr>
                        <a:t>335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8465.92.00.00.13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Keserek</a:t>
                      </a:r>
                      <a:r>
                        <a:rPr sz="700" spc="20" dirty="0">
                          <a:latin typeface="Calibri"/>
                          <a:cs typeface="Calibri"/>
                        </a:rPr>
                        <a:t> </a:t>
                      </a:r>
                      <a:r>
                        <a:rPr sz="700" spc="-10" dirty="0">
                          <a:latin typeface="Calibri"/>
                          <a:cs typeface="Calibri"/>
                        </a:rPr>
                        <a:t>kalıplama</a:t>
                      </a:r>
                      <a:r>
                        <a:rPr sz="700" spc="2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9175">
                <a:tc>
                  <a:txBody>
                    <a:bodyPr/>
                    <a:lstStyle/>
                    <a:p>
                      <a:pPr algn="ctr">
                        <a:lnSpc>
                          <a:spcPts val="950"/>
                        </a:lnSpc>
                      </a:pPr>
                      <a:r>
                        <a:rPr sz="700" spc="-25" dirty="0">
                          <a:latin typeface="Calibri"/>
                          <a:cs typeface="Calibri"/>
                        </a:rPr>
                        <a:t>336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8465.93.00.00.11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Taşlama</a:t>
                      </a:r>
                      <a:r>
                        <a:rPr sz="700" spc="-3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337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8465.93.00.00.12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Zımparalama</a:t>
                      </a:r>
                      <a:r>
                        <a:rPr sz="700" spc="3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8024">
                <a:tc>
                  <a:txBody>
                    <a:bodyPr/>
                    <a:lstStyle/>
                    <a:p>
                      <a:pPr algn="ctr">
                        <a:lnSpc>
                          <a:spcPts val="940"/>
                        </a:lnSpc>
                      </a:pPr>
                      <a:r>
                        <a:rPr sz="700" spc="-25" dirty="0">
                          <a:latin typeface="Calibri"/>
                          <a:cs typeface="Calibri"/>
                        </a:rPr>
                        <a:t>338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8465.93.00.00.13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Parlatma</a:t>
                      </a:r>
                      <a:r>
                        <a:rPr sz="700" spc="10"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227448">
                <a:tc>
                  <a:txBody>
                    <a:bodyPr/>
                    <a:lstStyle/>
                    <a:p>
                      <a:pPr algn="ctr">
                        <a:lnSpc>
                          <a:spcPts val="940"/>
                        </a:lnSpc>
                      </a:pPr>
                      <a:r>
                        <a:rPr sz="700" spc="-25" dirty="0">
                          <a:latin typeface="Calibri"/>
                          <a:cs typeface="Calibri"/>
                        </a:rPr>
                        <a:t>339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8465.94.00.00.00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Bükme</a:t>
                      </a:r>
                      <a:r>
                        <a:rPr sz="700" spc="-5" dirty="0">
                          <a:latin typeface="Calibri"/>
                          <a:cs typeface="Calibri"/>
                        </a:rPr>
                        <a:t> </a:t>
                      </a:r>
                      <a:r>
                        <a:rPr sz="700" dirty="0">
                          <a:latin typeface="Calibri"/>
                          <a:cs typeface="Calibri"/>
                        </a:rPr>
                        <a:t>veya</a:t>
                      </a:r>
                      <a:r>
                        <a:rPr sz="700" spc="-5" dirty="0">
                          <a:latin typeface="Calibri"/>
                          <a:cs typeface="Calibri"/>
                        </a:rPr>
                        <a:t> </a:t>
                      </a:r>
                      <a:r>
                        <a:rPr sz="700" spc="-10" dirty="0">
                          <a:latin typeface="Calibri"/>
                          <a:cs typeface="Calibri"/>
                        </a:rPr>
                        <a:t>birleştirme</a:t>
                      </a:r>
                      <a:r>
                        <a:rPr sz="700" spc="-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r h="227448">
                <a:tc>
                  <a:txBody>
                    <a:bodyPr/>
                    <a:lstStyle/>
                    <a:p>
                      <a:pPr algn="ctr">
                        <a:lnSpc>
                          <a:spcPts val="940"/>
                        </a:lnSpc>
                      </a:pPr>
                      <a:r>
                        <a:rPr sz="700" spc="-25" dirty="0">
                          <a:latin typeface="Calibri"/>
                          <a:cs typeface="Calibri"/>
                        </a:rPr>
                        <a:t>340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8465.95.00.00.00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Delik</a:t>
                      </a:r>
                      <a:r>
                        <a:rPr sz="700" spc="-15" dirty="0">
                          <a:latin typeface="Calibri"/>
                          <a:cs typeface="Calibri"/>
                        </a:rPr>
                        <a:t> </a:t>
                      </a:r>
                      <a:r>
                        <a:rPr sz="700" dirty="0">
                          <a:latin typeface="Calibri"/>
                          <a:cs typeface="Calibri"/>
                        </a:rPr>
                        <a:t>açma</a:t>
                      </a:r>
                      <a:r>
                        <a:rPr sz="700" spc="-15" dirty="0">
                          <a:latin typeface="Calibri"/>
                          <a:cs typeface="Calibri"/>
                        </a:rPr>
                        <a:t> </a:t>
                      </a:r>
                      <a:r>
                        <a:rPr sz="700" dirty="0">
                          <a:latin typeface="Calibri"/>
                          <a:cs typeface="Calibri"/>
                        </a:rPr>
                        <a:t>veya</a:t>
                      </a:r>
                      <a:r>
                        <a:rPr sz="700" spc="-15" dirty="0">
                          <a:latin typeface="Calibri"/>
                          <a:cs typeface="Calibri"/>
                        </a:rPr>
                        <a:t> </a:t>
                      </a:r>
                      <a:r>
                        <a:rPr sz="700" spc="-10" dirty="0">
                          <a:latin typeface="Calibri"/>
                          <a:cs typeface="Calibri"/>
                        </a:rPr>
                        <a:t>zıvanalama</a:t>
                      </a:r>
                      <a:r>
                        <a:rPr sz="700" spc="-1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4"/>
                  </a:ext>
                </a:extLst>
              </a:tr>
            </a:tbl>
          </a:graphicData>
        </a:graphic>
      </p:graphicFrame>
    </p:spTree>
    <p:extLst>
      <p:ext uri="{BB962C8B-B14F-4D97-AF65-F5344CB8AC3E}">
        <p14:creationId xmlns:p14="http://schemas.microsoft.com/office/powerpoint/2010/main" val="313349708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869682516"/>
              </p:ext>
            </p:extLst>
          </p:nvPr>
        </p:nvGraphicFramePr>
        <p:xfrm>
          <a:off x="499730" y="688449"/>
          <a:ext cx="9727190" cy="5698869"/>
        </p:xfrm>
        <a:graphic>
          <a:graphicData uri="http://schemas.openxmlformats.org/drawingml/2006/table">
            <a:tbl>
              <a:tblPr firstRow="1" bandRow="1">
                <a:tableStyleId>{2D5ABB26-0587-4C30-8999-92F81FD0307C}</a:tableStyleId>
              </a:tblPr>
              <a:tblGrid>
                <a:gridCol w="301481">
                  <a:extLst>
                    <a:ext uri="{9D8B030D-6E8A-4147-A177-3AD203B41FA5}">
                      <a16:colId xmlns:a16="http://schemas.microsoft.com/office/drawing/2014/main" val="20000"/>
                    </a:ext>
                  </a:extLst>
                </a:gridCol>
                <a:gridCol w="884170">
                  <a:extLst>
                    <a:ext uri="{9D8B030D-6E8A-4147-A177-3AD203B41FA5}">
                      <a16:colId xmlns:a16="http://schemas.microsoft.com/office/drawing/2014/main" val="20001"/>
                    </a:ext>
                  </a:extLst>
                </a:gridCol>
                <a:gridCol w="3725030">
                  <a:extLst>
                    <a:ext uri="{9D8B030D-6E8A-4147-A177-3AD203B41FA5}">
                      <a16:colId xmlns:a16="http://schemas.microsoft.com/office/drawing/2014/main" val="20002"/>
                    </a:ext>
                  </a:extLst>
                </a:gridCol>
                <a:gridCol w="3464747">
                  <a:extLst>
                    <a:ext uri="{9D8B030D-6E8A-4147-A177-3AD203B41FA5}">
                      <a16:colId xmlns:a16="http://schemas.microsoft.com/office/drawing/2014/main" val="20003"/>
                    </a:ext>
                  </a:extLst>
                </a:gridCol>
                <a:gridCol w="1351762">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341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8465.96.00.00.00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Yarma,</a:t>
                      </a:r>
                      <a:r>
                        <a:rPr sz="700" spc="-15" dirty="0">
                          <a:latin typeface="Calibri"/>
                          <a:cs typeface="Calibri"/>
                        </a:rPr>
                        <a:t> </a:t>
                      </a:r>
                      <a:r>
                        <a:rPr sz="700" dirty="0">
                          <a:latin typeface="Calibri"/>
                          <a:cs typeface="Calibri"/>
                        </a:rPr>
                        <a:t>dilme</a:t>
                      </a:r>
                      <a:r>
                        <a:rPr sz="700" spc="-15" dirty="0">
                          <a:latin typeface="Calibri"/>
                          <a:cs typeface="Calibri"/>
                        </a:rPr>
                        <a:t> </a:t>
                      </a:r>
                      <a:r>
                        <a:rPr sz="700" dirty="0">
                          <a:latin typeface="Calibri"/>
                          <a:cs typeface="Calibri"/>
                        </a:rPr>
                        <a:t>veya</a:t>
                      </a:r>
                      <a:r>
                        <a:rPr sz="700" spc="-15" dirty="0">
                          <a:latin typeface="Calibri"/>
                          <a:cs typeface="Calibri"/>
                        </a:rPr>
                        <a:t> </a:t>
                      </a:r>
                      <a:r>
                        <a:rPr sz="700" spc="-10" dirty="0">
                          <a:latin typeface="Calibri"/>
                          <a:cs typeface="Calibri"/>
                        </a:rPr>
                        <a:t>soyma</a:t>
                      </a:r>
                      <a:r>
                        <a:rPr sz="700" spc="-2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342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8465.99.00.00.11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Ebonit</a:t>
                      </a:r>
                      <a:r>
                        <a:rPr sz="700" spc="-30" dirty="0">
                          <a:latin typeface="Calibri"/>
                          <a:cs typeface="Calibri"/>
                        </a:rPr>
                        <a:t> </a:t>
                      </a:r>
                      <a:r>
                        <a:rPr sz="700" dirty="0">
                          <a:latin typeface="Calibri"/>
                          <a:cs typeface="Calibri"/>
                        </a:rPr>
                        <a:t>ve</a:t>
                      </a:r>
                      <a:r>
                        <a:rPr sz="700" spc="-25" dirty="0">
                          <a:latin typeface="Calibri"/>
                          <a:cs typeface="Calibri"/>
                        </a:rPr>
                        <a:t> </a:t>
                      </a:r>
                      <a:r>
                        <a:rPr sz="700" dirty="0">
                          <a:latin typeface="Calibri"/>
                          <a:cs typeface="Calibri"/>
                        </a:rPr>
                        <a:t>sert</a:t>
                      </a:r>
                      <a:r>
                        <a:rPr sz="700" spc="-25" dirty="0">
                          <a:latin typeface="Calibri"/>
                          <a:cs typeface="Calibri"/>
                        </a:rPr>
                        <a:t> </a:t>
                      </a:r>
                      <a:r>
                        <a:rPr sz="700" dirty="0">
                          <a:latin typeface="Calibri"/>
                          <a:cs typeface="Calibri"/>
                        </a:rPr>
                        <a:t>plastik</a:t>
                      </a:r>
                      <a:r>
                        <a:rPr sz="700" spc="-15" dirty="0">
                          <a:latin typeface="Calibri"/>
                          <a:cs typeface="Calibri"/>
                        </a:rPr>
                        <a:t> </a:t>
                      </a:r>
                      <a:r>
                        <a:rPr sz="700" dirty="0">
                          <a:latin typeface="Calibri"/>
                          <a:cs typeface="Calibri"/>
                        </a:rPr>
                        <a:t>işleme</a:t>
                      </a:r>
                      <a:r>
                        <a:rPr sz="700" spc="-2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343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8465.99.00.00.19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344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8467.11.10.00.00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Metal</a:t>
                      </a:r>
                      <a:r>
                        <a:rPr sz="700" spc="-45" dirty="0">
                          <a:latin typeface="Calibri"/>
                          <a:cs typeface="Calibri"/>
                        </a:rPr>
                        <a:t> </a:t>
                      </a:r>
                      <a:r>
                        <a:rPr sz="700" dirty="0">
                          <a:latin typeface="Calibri"/>
                          <a:cs typeface="Calibri"/>
                        </a:rPr>
                        <a:t>işlemek</a:t>
                      </a:r>
                      <a:r>
                        <a:rPr sz="700" spc="-35" dirty="0">
                          <a:latin typeface="Calibri"/>
                          <a:cs typeface="Calibri"/>
                        </a:rPr>
                        <a:t> </a:t>
                      </a:r>
                      <a:r>
                        <a:rPr sz="700" dirty="0">
                          <a:latin typeface="Calibri"/>
                          <a:cs typeface="Calibri"/>
                        </a:rPr>
                        <a:t>için</a:t>
                      </a:r>
                      <a:r>
                        <a:rPr sz="700" spc="-3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0"/>
                        </a:lnSpc>
                      </a:pPr>
                      <a:r>
                        <a:rPr sz="700" spc="-25" dirty="0">
                          <a:latin typeface="Calibri"/>
                          <a:cs typeface="Calibri"/>
                        </a:rPr>
                        <a:t>345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8467.11.90.00.11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Havalı</a:t>
                      </a:r>
                      <a:r>
                        <a:rPr sz="700" spc="-15" dirty="0">
                          <a:latin typeface="Calibri"/>
                          <a:cs typeface="Calibri"/>
                        </a:rPr>
                        <a:t> </a:t>
                      </a:r>
                      <a:r>
                        <a:rPr sz="700" dirty="0">
                          <a:latin typeface="Calibri"/>
                          <a:cs typeface="Calibri"/>
                        </a:rPr>
                        <a:t>gres</a:t>
                      </a:r>
                      <a:r>
                        <a:rPr sz="700" spc="-15" dirty="0">
                          <a:latin typeface="Calibri"/>
                          <a:cs typeface="Calibri"/>
                        </a:rPr>
                        <a:t> </a:t>
                      </a:r>
                      <a:r>
                        <a:rPr sz="700" spc="-10" dirty="0">
                          <a:latin typeface="Calibri"/>
                          <a:cs typeface="Calibri"/>
                        </a:rPr>
                        <a:t>tabancaları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algn="ctr">
                        <a:lnSpc>
                          <a:spcPts val="940"/>
                        </a:lnSpc>
                      </a:pPr>
                      <a:r>
                        <a:rPr sz="700" spc="-25" dirty="0">
                          <a:latin typeface="Calibri"/>
                          <a:cs typeface="Calibri"/>
                        </a:rPr>
                        <a:t>346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8467.11.90.00.19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4"/>
                        </a:lnSpc>
                      </a:pPr>
                      <a:r>
                        <a:rPr sz="700" spc="-25" dirty="0">
                          <a:latin typeface="Calibri"/>
                          <a:cs typeface="Calibri"/>
                        </a:rPr>
                        <a:t>347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8467.19.00.00.00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dirty="0">
                          <a:latin typeface="Calibri"/>
                          <a:cs typeface="Calibri"/>
                        </a:rPr>
                        <a:t>Diğerleri</a:t>
                      </a:r>
                      <a:r>
                        <a:rPr sz="700" spc="-15" dirty="0">
                          <a:latin typeface="Calibri"/>
                          <a:cs typeface="Calibri"/>
                        </a:rPr>
                        <a:t> </a:t>
                      </a:r>
                      <a:r>
                        <a:rPr sz="700" dirty="0">
                          <a:latin typeface="Calibri"/>
                          <a:cs typeface="Calibri"/>
                        </a:rPr>
                        <a:t>(motorlu</a:t>
                      </a:r>
                      <a:r>
                        <a:rPr sz="700" spc="-15" dirty="0">
                          <a:latin typeface="Calibri"/>
                          <a:cs typeface="Calibri"/>
                        </a:rPr>
                        <a:t> </a:t>
                      </a:r>
                      <a:r>
                        <a:rPr sz="700" spc="-10" dirty="0">
                          <a:latin typeface="Calibri"/>
                          <a:cs typeface="Calibri"/>
                        </a:rPr>
                        <a:t>kara taşıtları</a:t>
                      </a:r>
                      <a:r>
                        <a:rPr sz="700" spc="-15" dirty="0">
                          <a:latin typeface="Calibri"/>
                          <a:cs typeface="Calibri"/>
                        </a:rPr>
                        <a:t> </a:t>
                      </a:r>
                      <a:r>
                        <a:rPr sz="700" spc="-10" dirty="0">
                          <a:latin typeface="Calibri"/>
                          <a:cs typeface="Calibri"/>
                        </a:rPr>
                        <a:t>hariç)</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8024">
                <a:tc>
                  <a:txBody>
                    <a:bodyPr/>
                    <a:lstStyle/>
                    <a:p>
                      <a:pPr algn="ctr">
                        <a:lnSpc>
                          <a:spcPts val="940"/>
                        </a:lnSpc>
                      </a:pPr>
                      <a:r>
                        <a:rPr sz="700" spc="-25" dirty="0">
                          <a:latin typeface="Calibri"/>
                          <a:cs typeface="Calibri"/>
                        </a:rPr>
                        <a:t>348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8467.21.10.00.00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Harici</a:t>
                      </a:r>
                      <a:r>
                        <a:rPr sz="700" spc="-5" dirty="0">
                          <a:latin typeface="Calibri"/>
                          <a:cs typeface="Calibri"/>
                        </a:rPr>
                        <a:t> </a:t>
                      </a:r>
                      <a:r>
                        <a:rPr sz="700" dirty="0">
                          <a:latin typeface="Calibri"/>
                          <a:cs typeface="Calibri"/>
                        </a:rPr>
                        <a:t>güç</a:t>
                      </a:r>
                      <a:r>
                        <a:rPr sz="700" spc="-15" dirty="0">
                          <a:latin typeface="Calibri"/>
                          <a:cs typeface="Calibri"/>
                        </a:rPr>
                        <a:t> </a:t>
                      </a:r>
                      <a:r>
                        <a:rPr sz="700" spc="-10" dirty="0">
                          <a:latin typeface="Calibri"/>
                          <a:cs typeface="Calibri"/>
                        </a:rPr>
                        <a:t>kaynağı</a:t>
                      </a:r>
                      <a:r>
                        <a:rPr sz="700" spc="-5" dirty="0">
                          <a:latin typeface="Calibri"/>
                          <a:cs typeface="Calibri"/>
                        </a:rPr>
                        <a:t> </a:t>
                      </a:r>
                      <a:r>
                        <a:rPr sz="700" spc="-10" dirty="0">
                          <a:latin typeface="Calibri"/>
                          <a:cs typeface="Calibri"/>
                        </a:rPr>
                        <a:t>olmadan</a:t>
                      </a:r>
                      <a:r>
                        <a:rPr sz="700" spc="-5" dirty="0">
                          <a:latin typeface="Calibri"/>
                          <a:cs typeface="Calibri"/>
                        </a:rPr>
                        <a:t> </a:t>
                      </a:r>
                      <a:r>
                        <a:rPr sz="700" spc="-10" dirty="0">
                          <a:latin typeface="Calibri"/>
                          <a:cs typeface="Calibri"/>
                        </a:rPr>
                        <a:t>çalışanlar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349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8467.21.91.00.00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Elektropnömatik</a:t>
                      </a:r>
                      <a:r>
                        <a:rPr sz="700" spc="4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8024">
                <a:tc>
                  <a:txBody>
                    <a:bodyPr/>
                    <a:lstStyle/>
                    <a:p>
                      <a:pPr algn="ctr">
                        <a:lnSpc>
                          <a:spcPts val="940"/>
                        </a:lnSpc>
                      </a:pPr>
                      <a:r>
                        <a:rPr sz="700" spc="-25" dirty="0">
                          <a:latin typeface="Calibri"/>
                          <a:cs typeface="Calibri"/>
                        </a:rPr>
                        <a:t>350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8467.21.99.00.00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9175">
                <a:tc>
                  <a:txBody>
                    <a:bodyPr/>
                    <a:lstStyle/>
                    <a:p>
                      <a:pPr algn="ctr">
                        <a:lnSpc>
                          <a:spcPts val="950"/>
                        </a:lnSpc>
                      </a:pPr>
                      <a:r>
                        <a:rPr sz="700" spc="-25" dirty="0">
                          <a:latin typeface="Calibri"/>
                          <a:cs typeface="Calibri"/>
                        </a:rPr>
                        <a:t>351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8467.22.10.00.00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Zincirli</a:t>
                      </a:r>
                      <a:r>
                        <a:rPr sz="700" spc="30" dirty="0">
                          <a:latin typeface="Calibri"/>
                          <a:cs typeface="Calibri"/>
                        </a:rPr>
                        <a:t> </a:t>
                      </a:r>
                      <a:r>
                        <a:rPr sz="700" spc="-10" dirty="0">
                          <a:latin typeface="Calibri"/>
                          <a:cs typeface="Calibri"/>
                        </a:rPr>
                        <a:t>testereler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352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8467.22.30.00.00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Dairesel</a:t>
                      </a:r>
                      <a:r>
                        <a:rPr sz="700" spc="20" dirty="0">
                          <a:latin typeface="Calibri"/>
                          <a:cs typeface="Calibri"/>
                        </a:rPr>
                        <a:t> </a:t>
                      </a:r>
                      <a:r>
                        <a:rPr sz="700" spc="-10" dirty="0">
                          <a:latin typeface="Calibri"/>
                          <a:cs typeface="Calibri"/>
                        </a:rPr>
                        <a:t>testereler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353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8467.22.90.00.00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354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8467.29.20.00.00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Harici</a:t>
                      </a:r>
                      <a:r>
                        <a:rPr sz="700" spc="-5" dirty="0">
                          <a:latin typeface="Calibri"/>
                          <a:cs typeface="Calibri"/>
                        </a:rPr>
                        <a:t> </a:t>
                      </a:r>
                      <a:r>
                        <a:rPr sz="700" dirty="0">
                          <a:latin typeface="Calibri"/>
                          <a:cs typeface="Calibri"/>
                        </a:rPr>
                        <a:t>güç</a:t>
                      </a:r>
                      <a:r>
                        <a:rPr sz="700" spc="-15" dirty="0">
                          <a:latin typeface="Calibri"/>
                          <a:cs typeface="Calibri"/>
                        </a:rPr>
                        <a:t> </a:t>
                      </a:r>
                      <a:r>
                        <a:rPr sz="700" spc="-10" dirty="0">
                          <a:latin typeface="Calibri"/>
                          <a:cs typeface="Calibri"/>
                        </a:rPr>
                        <a:t>kaynağı</a:t>
                      </a:r>
                      <a:r>
                        <a:rPr sz="700" spc="-5" dirty="0">
                          <a:latin typeface="Calibri"/>
                          <a:cs typeface="Calibri"/>
                        </a:rPr>
                        <a:t> </a:t>
                      </a:r>
                      <a:r>
                        <a:rPr sz="700" spc="-10" dirty="0">
                          <a:latin typeface="Calibri"/>
                          <a:cs typeface="Calibri"/>
                        </a:rPr>
                        <a:t>olmadan</a:t>
                      </a:r>
                      <a:r>
                        <a:rPr sz="700" spc="-5" dirty="0">
                          <a:latin typeface="Calibri"/>
                          <a:cs typeface="Calibri"/>
                        </a:rPr>
                        <a:t> </a:t>
                      </a:r>
                      <a:r>
                        <a:rPr sz="700" spc="-10" dirty="0">
                          <a:latin typeface="Calibri"/>
                          <a:cs typeface="Calibri"/>
                        </a:rPr>
                        <a:t>çalışanlar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40"/>
                        </a:lnSpc>
                      </a:pPr>
                      <a:r>
                        <a:rPr sz="700" spc="-25" dirty="0">
                          <a:latin typeface="Calibri"/>
                          <a:cs typeface="Calibri"/>
                        </a:rPr>
                        <a:t>355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8467.29.51.00.00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Elektrik</a:t>
                      </a:r>
                      <a:r>
                        <a:rPr sz="700" spc="-45" dirty="0">
                          <a:latin typeface="Calibri"/>
                          <a:cs typeface="Calibri"/>
                        </a:rPr>
                        <a:t> </a:t>
                      </a:r>
                      <a:r>
                        <a:rPr sz="700" dirty="0">
                          <a:latin typeface="Calibri"/>
                          <a:cs typeface="Calibri"/>
                        </a:rPr>
                        <a:t>motorlu</a:t>
                      </a:r>
                      <a:r>
                        <a:rPr sz="700" spc="-40" dirty="0">
                          <a:latin typeface="Calibri"/>
                          <a:cs typeface="Calibri"/>
                        </a:rPr>
                        <a:t> </a:t>
                      </a:r>
                      <a:r>
                        <a:rPr sz="700" dirty="0">
                          <a:latin typeface="Calibri"/>
                          <a:cs typeface="Calibri"/>
                        </a:rPr>
                        <a:t>köşe</a:t>
                      </a:r>
                      <a:r>
                        <a:rPr sz="700" spc="-40" dirty="0">
                          <a:latin typeface="Calibri"/>
                          <a:cs typeface="Calibri"/>
                        </a:rPr>
                        <a:t> </a:t>
                      </a:r>
                      <a:r>
                        <a:rPr sz="700" spc="-10" dirty="0">
                          <a:latin typeface="Calibri"/>
                          <a:cs typeface="Calibri"/>
                        </a:rPr>
                        <a:t>taşlayıcılar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algn="ctr">
                        <a:lnSpc>
                          <a:spcPts val="940"/>
                        </a:lnSpc>
                      </a:pPr>
                      <a:r>
                        <a:rPr sz="700" spc="-25" dirty="0">
                          <a:latin typeface="Calibri"/>
                          <a:cs typeface="Calibri"/>
                        </a:rPr>
                        <a:t>356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8467.29.53.00.00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Kayışlı</a:t>
                      </a:r>
                      <a:r>
                        <a:rPr sz="700" dirty="0">
                          <a:latin typeface="Calibri"/>
                          <a:cs typeface="Calibri"/>
                        </a:rPr>
                        <a:t> </a:t>
                      </a:r>
                      <a:r>
                        <a:rPr sz="700" spc="-10" dirty="0">
                          <a:latin typeface="Calibri"/>
                          <a:cs typeface="Calibri"/>
                        </a:rPr>
                        <a:t>bileyiciler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357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8467.29.59.00.00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0"/>
                        </a:lnSpc>
                      </a:pPr>
                      <a:r>
                        <a:rPr sz="700" spc="-25" dirty="0">
                          <a:latin typeface="Calibri"/>
                          <a:cs typeface="Calibri"/>
                        </a:rPr>
                        <a:t>358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8467.29.70.00.00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Planyalar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7448">
                <a:tc>
                  <a:txBody>
                    <a:bodyPr/>
                    <a:lstStyle/>
                    <a:p>
                      <a:pPr algn="ctr">
                        <a:lnSpc>
                          <a:spcPts val="940"/>
                        </a:lnSpc>
                      </a:pPr>
                      <a:r>
                        <a:rPr sz="700" spc="-25" dirty="0">
                          <a:latin typeface="Calibri"/>
                          <a:cs typeface="Calibri"/>
                        </a:rPr>
                        <a:t>359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8467.29.80.00.00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Elektrik</a:t>
                      </a:r>
                      <a:r>
                        <a:rPr sz="700" spc="-25" dirty="0">
                          <a:latin typeface="Calibri"/>
                          <a:cs typeface="Calibri"/>
                        </a:rPr>
                        <a:t> </a:t>
                      </a:r>
                      <a:r>
                        <a:rPr sz="700" dirty="0">
                          <a:latin typeface="Calibri"/>
                          <a:cs typeface="Calibri"/>
                        </a:rPr>
                        <a:t>motorlu</a:t>
                      </a:r>
                      <a:r>
                        <a:rPr sz="700" spc="-25" dirty="0">
                          <a:latin typeface="Calibri"/>
                          <a:cs typeface="Calibri"/>
                        </a:rPr>
                        <a:t> </a:t>
                      </a:r>
                      <a:r>
                        <a:rPr sz="700" dirty="0">
                          <a:latin typeface="Calibri"/>
                          <a:cs typeface="Calibri"/>
                        </a:rPr>
                        <a:t>çit</a:t>
                      </a:r>
                      <a:r>
                        <a:rPr sz="700" spc="-25" dirty="0">
                          <a:latin typeface="Calibri"/>
                          <a:cs typeface="Calibri"/>
                        </a:rPr>
                        <a:t> </a:t>
                      </a:r>
                      <a:r>
                        <a:rPr sz="700" dirty="0">
                          <a:latin typeface="Calibri"/>
                          <a:cs typeface="Calibri"/>
                        </a:rPr>
                        <a:t>ve</a:t>
                      </a:r>
                      <a:r>
                        <a:rPr sz="700" spc="-25" dirty="0">
                          <a:latin typeface="Calibri"/>
                          <a:cs typeface="Calibri"/>
                        </a:rPr>
                        <a:t> </a:t>
                      </a:r>
                      <a:r>
                        <a:rPr sz="700" dirty="0">
                          <a:latin typeface="Calibri"/>
                          <a:cs typeface="Calibri"/>
                        </a:rPr>
                        <a:t>çim</a:t>
                      </a:r>
                      <a:r>
                        <a:rPr sz="700" spc="-15" dirty="0">
                          <a:latin typeface="Calibri"/>
                          <a:cs typeface="Calibri"/>
                        </a:rPr>
                        <a:t> </a:t>
                      </a:r>
                      <a:r>
                        <a:rPr sz="700" spc="-10" dirty="0">
                          <a:latin typeface="Calibri"/>
                          <a:cs typeface="Calibri"/>
                        </a:rPr>
                        <a:t>makasları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8024">
                <a:tc>
                  <a:txBody>
                    <a:bodyPr/>
                    <a:lstStyle/>
                    <a:p>
                      <a:pPr algn="ctr">
                        <a:lnSpc>
                          <a:spcPts val="944"/>
                        </a:lnSpc>
                      </a:pPr>
                      <a:r>
                        <a:rPr sz="700" spc="-25" dirty="0">
                          <a:latin typeface="Calibri"/>
                          <a:cs typeface="Calibri"/>
                        </a:rPr>
                        <a:t>360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8467.29.85.00.00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9175">
                <a:tc>
                  <a:txBody>
                    <a:bodyPr/>
                    <a:lstStyle/>
                    <a:p>
                      <a:pPr algn="ctr">
                        <a:lnSpc>
                          <a:spcPts val="950"/>
                        </a:lnSpc>
                      </a:pPr>
                      <a:r>
                        <a:rPr sz="700" spc="-25" dirty="0">
                          <a:latin typeface="Calibri"/>
                          <a:cs typeface="Calibri"/>
                        </a:rPr>
                        <a:t>361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8467.81.00.00.00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Zincirli</a:t>
                      </a:r>
                      <a:r>
                        <a:rPr sz="700" spc="30" dirty="0">
                          <a:latin typeface="Calibri"/>
                          <a:cs typeface="Calibri"/>
                        </a:rPr>
                        <a:t> </a:t>
                      </a:r>
                      <a:r>
                        <a:rPr sz="700" spc="-10" dirty="0">
                          <a:latin typeface="Calibri"/>
                          <a:cs typeface="Calibri"/>
                        </a:rPr>
                        <a:t>testereler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362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8467.89.00.11.00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Delme</a:t>
                      </a:r>
                      <a:r>
                        <a:rPr sz="700" spc="-35" dirty="0">
                          <a:latin typeface="Calibri"/>
                          <a:cs typeface="Calibri"/>
                        </a:rPr>
                        <a:t> </a:t>
                      </a:r>
                      <a:r>
                        <a:rPr sz="700" dirty="0">
                          <a:latin typeface="Calibri"/>
                          <a:cs typeface="Calibri"/>
                        </a:rPr>
                        <a:t>veya</a:t>
                      </a:r>
                      <a:r>
                        <a:rPr sz="700" spc="-30" dirty="0">
                          <a:latin typeface="Calibri"/>
                          <a:cs typeface="Calibri"/>
                        </a:rPr>
                        <a:t> </a:t>
                      </a:r>
                      <a:r>
                        <a:rPr sz="700" dirty="0">
                          <a:latin typeface="Calibri"/>
                          <a:cs typeface="Calibri"/>
                        </a:rPr>
                        <a:t>sondaj</a:t>
                      </a:r>
                      <a:r>
                        <a:rPr sz="700" spc="-3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8024">
                <a:tc>
                  <a:txBody>
                    <a:bodyPr/>
                    <a:lstStyle/>
                    <a:p>
                      <a:pPr algn="ctr">
                        <a:lnSpc>
                          <a:spcPts val="940"/>
                        </a:lnSpc>
                      </a:pPr>
                      <a:r>
                        <a:rPr sz="700" spc="-25" dirty="0">
                          <a:latin typeface="Calibri"/>
                          <a:cs typeface="Calibri"/>
                        </a:rPr>
                        <a:t>363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8467.89.00.19.00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227448">
                <a:tc>
                  <a:txBody>
                    <a:bodyPr/>
                    <a:lstStyle/>
                    <a:p>
                      <a:pPr algn="ctr">
                        <a:lnSpc>
                          <a:spcPts val="940"/>
                        </a:lnSpc>
                      </a:pPr>
                      <a:r>
                        <a:rPr sz="700" spc="-25" dirty="0">
                          <a:latin typeface="Calibri"/>
                          <a:cs typeface="Calibri"/>
                        </a:rPr>
                        <a:t>364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8467.89.00.90.00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r h="227448">
                <a:tc>
                  <a:txBody>
                    <a:bodyPr/>
                    <a:lstStyle/>
                    <a:p>
                      <a:pPr algn="ctr">
                        <a:lnSpc>
                          <a:spcPts val="940"/>
                        </a:lnSpc>
                      </a:pPr>
                      <a:r>
                        <a:rPr sz="700" spc="-25" dirty="0">
                          <a:latin typeface="Calibri"/>
                          <a:cs typeface="Calibri"/>
                        </a:rPr>
                        <a:t>366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8474.10.00.10.00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Maden</a:t>
                      </a:r>
                      <a:r>
                        <a:rPr sz="700" spc="40" dirty="0">
                          <a:latin typeface="Calibri"/>
                          <a:cs typeface="Calibri"/>
                        </a:rPr>
                        <a:t> </a:t>
                      </a:r>
                      <a:r>
                        <a:rPr sz="700" spc="-10" dirty="0">
                          <a:latin typeface="Calibri"/>
                          <a:cs typeface="Calibri"/>
                        </a:rPr>
                        <a:t>cevherlerini</a:t>
                      </a:r>
                      <a:r>
                        <a:rPr sz="700" spc="35" dirty="0">
                          <a:latin typeface="Calibri"/>
                          <a:cs typeface="Calibri"/>
                        </a:rPr>
                        <a:t> </a:t>
                      </a:r>
                      <a:r>
                        <a:rPr sz="700" spc="-10" dirty="0">
                          <a:latin typeface="Calibri"/>
                          <a:cs typeface="Calibri"/>
                        </a:rPr>
                        <a:t>ayırma/yıkama</a:t>
                      </a:r>
                      <a:r>
                        <a:rPr sz="700" spc="40"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4"/>
                  </a:ext>
                </a:extLst>
              </a:tr>
            </a:tbl>
          </a:graphicData>
        </a:graphic>
      </p:graphicFrame>
    </p:spTree>
    <p:extLst>
      <p:ext uri="{BB962C8B-B14F-4D97-AF65-F5344CB8AC3E}">
        <p14:creationId xmlns:p14="http://schemas.microsoft.com/office/powerpoint/2010/main" val="31734054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2660492473"/>
              </p:ext>
            </p:extLst>
          </p:nvPr>
        </p:nvGraphicFramePr>
        <p:xfrm>
          <a:off x="563526" y="688449"/>
          <a:ext cx="9663394" cy="5698869"/>
        </p:xfrm>
        <a:graphic>
          <a:graphicData uri="http://schemas.openxmlformats.org/drawingml/2006/table">
            <a:tbl>
              <a:tblPr firstRow="1" bandRow="1">
                <a:tableStyleId>{2D5ABB26-0587-4C30-8999-92F81FD0307C}</a:tableStyleId>
              </a:tblPr>
              <a:tblGrid>
                <a:gridCol w="299504">
                  <a:extLst>
                    <a:ext uri="{9D8B030D-6E8A-4147-A177-3AD203B41FA5}">
                      <a16:colId xmlns:a16="http://schemas.microsoft.com/office/drawing/2014/main" val="20000"/>
                    </a:ext>
                  </a:extLst>
                </a:gridCol>
                <a:gridCol w="878372">
                  <a:extLst>
                    <a:ext uri="{9D8B030D-6E8A-4147-A177-3AD203B41FA5}">
                      <a16:colId xmlns:a16="http://schemas.microsoft.com/office/drawing/2014/main" val="20001"/>
                    </a:ext>
                  </a:extLst>
                </a:gridCol>
                <a:gridCol w="3700599">
                  <a:extLst>
                    <a:ext uri="{9D8B030D-6E8A-4147-A177-3AD203B41FA5}">
                      <a16:colId xmlns:a16="http://schemas.microsoft.com/office/drawing/2014/main" val="20002"/>
                    </a:ext>
                  </a:extLst>
                </a:gridCol>
                <a:gridCol w="3442023">
                  <a:extLst>
                    <a:ext uri="{9D8B030D-6E8A-4147-A177-3AD203B41FA5}">
                      <a16:colId xmlns:a16="http://schemas.microsoft.com/office/drawing/2014/main" val="20003"/>
                    </a:ext>
                  </a:extLst>
                </a:gridCol>
                <a:gridCol w="1342896">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367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8474.20.00.10.00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20" dirty="0">
                          <a:latin typeface="Calibri"/>
                          <a:cs typeface="Calibri"/>
                        </a:rPr>
                        <a:t>Taş</a:t>
                      </a:r>
                      <a:r>
                        <a:rPr sz="700" spc="-25" dirty="0">
                          <a:latin typeface="Calibri"/>
                          <a:cs typeface="Calibri"/>
                        </a:rPr>
                        <a:t> </a:t>
                      </a:r>
                      <a:r>
                        <a:rPr sz="700" dirty="0">
                          <a:latin typeface="Calibri"/>
                          <a:cs typeface="Calibri"/>
                        </a:rPr>
                        <a:t>kırma</a:t>
                      </a:r>
                      <a:r>
                        <a:rPr sz="700" spc="-2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368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8474.20.00.90.00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369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8474.31.00.00.00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Beton</a:t>
                      </a:r>
                      <a:r>
                        <a:rPr sz="700" spc="-40" dirty="0">
                          <a:latin typeface="Calibri"/>
                          <a:cs typeface="Calibri"/>
                        </a:rPr>
                        <a:t> </a:t>
                      </a:r>
                      <a:r>
                        <a:rPr sz="700" dirty="0">
                          <a:latin typeface="Calibri"/>
                          <a:cs typeface="Calibri"/>
                        </a:rPr>
                        <a:t>veya</a:t>
                      </a:r>
                      <a:r>
                        <a:rPr sz="700" spc="-40" dirty="0">
                          <a:latin typeface="Calibri"/>
                          <a:cs typeface="Calibri"/>
                        </a:rPr>
                        <a:t> </a:t>
                      </a:r>
                      <a:r>
                        <a:rPr sz="700" dirty="0">
                          <a:latin typeface="Calibri"/>
                          <a:cs typeface="Calibri"/>
                        </a:rPr>
                        <a:t>harç</a:t>
                      </a:r>
                      <a:r>
                        <a:rPr sz="700" spc="-40" dirty="0">
                          <a:latin typeface="Calibri"/>
                          <a:cs typeface="Calibri"/>
                        </a:rPr>
                        <a:t> </a:t>
                      </a:r>
                      <a:r>
                        <a:rPr sz="700" spc="-10" dirty="0">
                          <a:latin typeface="Calibri"/>
                          <a:cs typeface="Calibri"/>
                        </a:rPr>
                        <a:t>karıştırıcılar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370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8474.32.00.00.00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Bitümen</a:t>
                      </a:r>
                      <a:r>
                        <a:rPr sz="700" spc="-10" dirty="0">
                          <a:latin typeface="Calibri"/>
                          <a:cs typeface="Calibri"/>
                        </a:rPr>
                        <a:t> karıştırma</a:t>
                      </a:r>
                      <a:r>
                        <a:rPr sz="700" spc="-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0"/>
                        </a:lnSpc>
                      </a:pPr>
                      <a:r>
                        <a:rPr sz="700" spc="-25" dirty="0">
                          <a:latin typeface="Calibri"/>
                          <a:cs typeface="Calibri"/>
                        </a:rPr>
                        <a:t>371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8474.39.00.00.00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algn="ctr">
                        <a:lnSpc>
                          <a:spcPts val="940"/>
                        </a:lnSpc>
                      </a:pPr>
                      <a:r>
                        <a:rPr sz="700" spc="-25" dirty="0">
                          <a:latin typeface="Calibri"/>
                          <a:cs typeface="Calibri"/>
                        </a:rPr>
                        <a:t>372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8476.21.00.00.00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Isıtma</a:t>
                      </a:r>
                      <a:r>
                        <a:rPr sz="700" spc="-20" dirty="0">
                          <a:latin typeface="Calibri"/>
                          <a:cs typeface="Calibri"/>
                        </a:rPr>
                        <a:t> </a:t>
                      </a:r>
                      <a:r>
                        <a:rPr sz="700" dirty="0">
                          <a:latin typeface="Calibri"/>
                          <a:cs typeface="Calibri"/>
                        </a:rPr>
                        <a:t>veya</a:t>
                      </a:r>
                      <a:r>
                        <a:rPr sz="700" spc="-15" dirty="0">
                          <a:latin typeface="Calibri"/>
                          <a:cs typeface="Calibri"/>
                        </a:rPr>
                        <a:t> </a:t>
                      </a:r>
                      <a:r>
                        <a:rPr sz="700" dirty="0">
                          <a:latin typeface="Calibri"/>
                          <a:cs typeface="Calibri"/>
                        </a:rPr>
                        <a:t>soğutma</a:t>
                      </a:r>
                      <a:r>
                        <a:rPr sz="700" spc="-15" dirty="0">
                          <a:latin typeface="Calibri"/>
                          <a:cs typeface="Calibri"/>
                        </a:rPr>
                        <a:t> </a:t>
                      </a:r>
                      <a:r>
                        <a:rPr sz="700" spc="-10" dirty="0">
                          <a:latin typeface="Calibri"/>
                          <a:cs typeface="Calibri"/>
                        </a:rPr>
                        <a:t>tertibatı</a:t>
                      </a:r>
                      <a:r>
                        <a:rPr sz="700" spc="-1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4"/>
                        </a:lnSpc>
                      </a:pPr>
                      <a:r>
                        <a:rPr sz="700" spc="-25" dirty="0">
                          <a:latin typeface="Calibri"/>
                          <a:cs typeface="Calibri"/>
                        </a:rPr>
                        <a:t>373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8476.29.00.00.00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8024">
                <a:tc>
                  <a:txBody>
                    <a:bodyPr/>
                    <a:lstStyle/>
                    <a:p>
                      <a:pPr algn="ctr">
                        <a:lnSpc>
                          <a:spcPts val="940"/>
                        </a:lnSpc>
                      </a:pPr>
                      <a:r>
                        <a:rPr sz="700" spc="-25" dirty="0">
                          <a:latin typeface="Calibri"/>
                          <a:cs typeface="Calibri"/>
                        </a:rPr>
                        <a:t>374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8476.81.00.00.00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Isıtma</a:t>
                      </a:r>
                      <a:r>
                        <a:rPr sz="700" spc="-20" dirty="0">
                          <a:latin typeface="Calibri"/>
                          <a:cs typeface="Calibri"/>
                        </a:rPr>
                        <a:t> </a:t>
                      </a:r>
                      <a:r>
                        <a:rPr sz="700" dirty="0">
                          <a:latin typeface="Calibri"/>
                          <a:cs typeface="Calibri"/>
                        </a:rPr>
                        <a:t>veya</a:t>
                      </a:r>
                      <a:r>
                        <a:rPr sz="700" spc="-15" dirty="0">
                          <a:latin typeface="Calibri"/>
                          <a:cs typeface="Calibri"/>
                        </a:rPr>
                        <a:t> </a:t>
                      </a:r>
                      <a:r>
                        <a:rPr sz="700" dirty="0">
                          <a:latin typeface="Calibri"/>
                          <a:cs typeface="Calibri"/>
                        </a:rPr>
                        <a:t>soğutma</a:t>
                      </a:r>
                      <a:r>
                        <a:rPr sz="700" spc="-15" dirty="0">
                          <a:latin typeface="Calibri"/>
                          <a:cs typeface="Calibri"/>
                        </a:rPr>
                        <a:t> </a:t>
                      </a:r>
                      <a:r>
                        <a:rPr sz="700" spc="-10" dirty="0">
                          <a:latin typeface="Calibri"/>
                          <a:cs typeface="Calibri"/>
                        </a:rPr>
                        <a:t>tertibatı</a:t>
                      </a:r>
                      <a:r>
                        <a:rPr sz="700" spc="-15"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8024">
                <a:tc>
                  <a:txBody>
                    <a:bodyPr/>
                    <a:lstStyle/>
                    <a:p>
                      <a:pPr algn="ctr">
                        <a:lnSpc>
                          <a:spcPts val="940"/>
                        </a:lnSpc>
                      </a:pPr>
                      <a:r>
                        <a:rPr sz="700" spc="-25" dirty="0">
                          <a:latin typeface="Calibri"/>
                          <a:cs typeface="Calibri"/>
                        </a:rPr>
                        <a:t>375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8477.10.00.00.00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Enjeksiyon</a:t>
                      </a:r>
                      <a:r>
                        <a:rPr sz="700" spc="4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28024">
                <a:tc>
                  <a:txBody>
                    <a:bodyPr/>
                    <a:lstStyle/>
                    <a:p>
                      <a:pPr algn="ctr">
                        <a:lnSpc>
                          <a:spcPts val="940"/>
                        </a:lnSpc>
                      </a:pPr>
                      <a:r>
                        <a:rPr sz="700" spc="-25" dirty="0">
                          <a:latin typeface="Calibri"/>
                          <a:cs typeface="Calibri"/>
                        </a:rPr>
                        <a:t>376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8477.20.00.00.00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Ekstrüzyon</a:t>
                      </a:r>
                      <a:r>
                        <a:rPr sz="700" spc="3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229175">
                <a:tc>
                  <a:txBody>
                    <a:bodyPr/>
                    <a:lstStyle/>
                    <a:p>
                      <a:pPr algn="ctr">
                        <a:lnSpc>
                          <a:spcPts val="950"/>
                        </a:lnSpc>
                      </a:pPr>
                      <a:r>
                        <a:rPr sz="700" spc="-25" dirty="0">
                          <a:latin typeface="Calibri"/>
                          <a:cs typeface="Calibri"/>
                        </a:rPr>
                        <a:t>377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8477.30.00.00.00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Püskürtme</a:t>
                      </a:r>
                      <a:r>
                        <a:rPr sz="700" spc="-40" dirty="0">
                          <a:latin typeface="Calibri"/>
                          <a:cs typeface="Calibri"/>
                        </a:rPr>
                        <a:t> </a:t>
                      </a:r>
                      <a:r>
                        <a:rPr sz="700" dirty="0">
                          <a:latin typeface="Calibri"/>
                          <a:cs typeface="Calibri"/>
                        </a:rPr>
                        <a:t>döküm</a:t>
                      </a:r>
                      <a:r>
                        <a:rPr sz="700" spc="-3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228024">
                <a:tc>
                  <a:txBody>
                    <a:bodyPr/>
                    <a:lstStyle/>
                    <a:p>
                      <a:pPr algn="ctr">
                        <a:lnSpc>
                          <a:spcPts val="940"/>
                        </a:lnSpc>
                      </a:pPr>
                      <a:r>
                        <a:rPr sz="700" spc="-25" dirty="0">
                          <a:latin typeface="Calibri"/>
                          <a:cs typeface="Calibri"/>
                        </a:rPr>
                        <a:t>378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8477.40.00.00.11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Vakumlu</a:t>
                      </a:r>
                      <a:r>
                        <a:rPr sz="700" dirty="0">
                          <a:latin typeface="Calibri"/>
                          <a:cs typeface="Calibri"/>
                        </a:rPr>
                        <a:t> </a:t>
                      </a:r>
                      <a:r>
                        <a:rPr sz="700" spc="-10" dirty="0">
                          <a:latin typeface="Calibri"/>
                          <a:cs typeface="Calibri"/>
                        </a:rPr>
                        <a:t>döküm</a:t>
                      </a:r>
                      <a:r>
                        <a:rPr sz="700" spc="-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28024">
                <a:tc>
                  <a:txBody>
                    <a:bodyPr/>
                    <a:lstStyle/>
                    <a:p>
                      <a:pPr algn="ctr">
                        <a:lnSpc>
                          <a:spcPts val="940"/>
                        </a:lnSpc>
                      </a:pPr>
                      <a:r>
                        <a:rPr sz="700" spc="-25" dirty="0">
                          <a:latin typeface="Calibri"/>
                          <a:cs typeface="Calibri"/>
                        </a:rPr>
                        <a:t>379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8477.40.00.00.19</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Isıtarak</a:t>
                      </a:r>
                      <a:r>
                        <a:rPr sz="700" spc="-25" dirty="0">
                          <a:latin typeface="Calibri"/>
                          <a:cs typeface="Calibri"/>
                        </a:rPr>
                        <a:t> </a:t>
                      </a:r>
                      <a:r>
                        <a:rPr sz="700" dirty="0">
                          <a:latin typeface="Calibri"/>
                          <a:cs typeface="Calibri"/>
                        </a:rPr>
                        <a:t>şekil</a:t>
                      </a:r>
                      <a:r>
                        <a:rPr sz="700" spc="-15" dirty="0">
                          <a:latin typeface="Calibri"/>
                          <a:cs typeface="Calibri"/>
                        </a:rPr>
                        <a:t> </a:t>
                      </a:r>
                      <a:r>
                        <a:rPr sz="700" dirty="0">
                          <a:latin typeface="Calibri"/>
                          <a:cs typeface="Calibri"/>
                        </a:rPr>
                        <a:t>veren</a:t>
                      </a:r>
                      <a:r>
                        <a:rPr sz="700" spc="-15" dirty="0">
                          <a:latin typeface="Calibri"/>
                          <a:cs typeface="Calibri"/>
                        </a:rPr>
                        <a:t> </a:t>
                      </a:r>
                      <a:r>
                        <a:rPr sz="700" dirty="0">
                          <a:latin typeface="Calibri"/>
                          <a:cs typeface="Calibri"/>
                        </a:rPr>
                        <a:t>diğer</a:t>
                      </a:r>
                      <a:r>
                        <a:rPr sz="700" spc="-15" dirty="0">
                          <a:latin typeface="Calibri"/>
                          <a:cs typeface="Calibri"/>
                        </a:rPr>
                        <a:t> </a:t>
                      </a:r>
                      <a:r>
                        <a:rPr sz="700" spc="-10" dirty="0">
                          <a:latin typeface="Calibri"/>
                          <a:cs typeface="Calibri"/>
                        </a:rPr>
                        <a:t>makineler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227448">
                <a:tc>
                  <a:txBody>
                    <a:bodyPr/>
                    <a:lstStyle/>
                    <a:p>
                      <a:pPr algn="ctr">
                        <a:lnSpc>
                          <a:spcPts val="940"/>
                        </a:lnSpc>
                      </a:pPr>
                      <a:r>
                        <a:rPr sz="700" spc="-25" dirty="0">
                          <a:latin typeface="Calibri"/>
                          <a:cs typeface="Calibri"/>
                        </a:rPr>
                        <a:t>380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8477.51.00.00.11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Diş</a:t>
                      </a:r>
                      <a:r>
                        <a:rPr sz="700" spc="-15" dirty="0">
                          <a:latin typeface="Calibri"/>
                          <a:cs typeface="Calibri"/>
                        </a:rPr>
                        <a:t> </a:t>
                      </a:r>
                      <a:r>
                        <a:rPr sz="700" spc="-10" dirty="0">
                          <a:latin typeface="Calibri"/>
                          <a:cs typeface="Calibri"/>
                        </a:rPr>
                        <a:t>lastiği </a:t>
                      </a:r>
                      <a:r>
                        <a:rPr sz="700" dirty="0">
                          <a:latin typeface="Calibri"/>
                          <a:cs typeface="Calibri"/>
                        </a:rPr>
                        <a:t>döküm</a:t>
                      </a:r>
                      <a:r>
                        <a:rPr sz="700" spc="-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227448">
                <a:tc>
                  <a:txBody>
                    <a:bodyPr/>
                    <a:lstStyle/>
                    <a:p>
                      <a:pPr algn="ctr">
                        <a:lnSpc>
                          <a:spcPts val="940"/>
                        </a:lnSpc>
                      </a:pPr>
                      <a:r>
                        <a:rPr sz="700" spc="-25" dirty="0">
                          <a:latin typeface="Calibri"/>
                          <a:cs typeface="Calibri"/>
                        </a:rPr>
                        <a:t>381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8477.51.00.00.12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Sırt </a:t>
                      </a:r>
                      <a:r>
                        <a:rPr sz="700" spc="-10" dirty="0">
                          <a:latin typeface="Calibri"/>
                          <a:cs typeface="Calibri"/>
                        </a:rPr>
                        <a:t>kaplama</a:t>
                      </a:r>
                      <a:r>
                        <a:rPr sz="700" spc="5"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28024">
                <a:tc>
                  <a:txBody>
                    <a:bodyPr/>
                    <a:lstStyle/>
                    <a:p>
                      <a:pPr algn="ctr">
                        <a:lnSpc>
                          <a:spcPts val="940"/>
                        </a:lnSpc>
                      </a:pPr>
                      <a:r>
                        <a:rPr sz="700" spc="-25" dirty="0">
                          <a:latin typeface="Calibri"/>
                          <a:cs typeface="Calibri"/>
                        </a:rPr>
                        <a:t>382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8477.51.00.00.13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İç</a:t>
                      </a:r>
                      <a:r>
                        <a:rPr sz="700" spc="10" dirty="0">
                          <a:latin typeface="Calibri"/>
                          <a:cs typeface="Calibri"/>
                        </a:rPr>
                        <a:t> </a:t>
                      </a:r>
                      <a:r>
                        <a:rPr sz="700" spc="-10" dirty="0">
                          <a:latin typeface="Calibri"/>
                          <a:cs typeface="Calibri"/>
                        </a:rPr>
                        <a:t>lastiğin</a:t>
                      </a:r>
                      <a:r>
                        <a:rPr sz="700" spc="10" dirty="0">
                          <a:latin typeface="Calibri"/>
                          <a:cs typeface="Calibri"/>
                        </a:rPr>
                        <a:t> </a:t>
                      </a:r>
                      <a:r>
                        <a:rPr sz="700" spc="-10" dirty="0">
                          <a:latin typeface="Calibri"/>
                          <a:cs typeface="Calibri"/>
                        </a:rPr>
                        <a:t>dökümüne</a:t>
                      </a:r>
                      <a:r>
                        <a:rPr sz="700" spc="10" dirty="0">
                          <a:latin typeface="Calibri"/>
                          <a:cs typeface="Calibri"/>
                        </a:rPr>
                        <a:t> </a:t>
                      </a:r>
                      <a:r>
                        <a:rPr sz="700" spc="-10" dirty="0">
                          <a:latin typeface="Calibri"/>
                          <a:cs typeface="Calibri"/>
                        </a:rPr>
                        <a:t>mahsus</a:t>
                      </a:r>
                      <a:r>
                        <a:rPr sz="700" spc="10" dirty="0">
                          <a:latin typeface="Calibri"/>
                          <a:cs typeface="Calibri"/>
                        </a:rPr>
                        <a:t> </a:t>
                      </a:r>
                      <a:r>
                        <a:rPr sz="700" spc="-10" dirty="0">
                          <a:latin typeface="Calibri"/>
                          <a:cs typeface="Calibri"/>
                        </a:rPr>
                        <a:t>Makinalar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27448">
                <a:tc>
                  <a:txBody>
                    <a:bodyPr/>
                    <a:lstStyle/>
                    <a:p>
                      <a:pPr algn="ctr">
                        <a:lnSpc>
                          <a:spcPts val="940"/>
                        </a:lnSpc>
                      </a:pPr>
                      <a:r>
                        <a:rPr sz="700" spc="-25" dirty="0">
                          <a:latin typeface="Calibri"/>
                          <a:cs typeface="Calibri"/>
                        </a:rPr>
                        <a:t>383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8477.51.00.00.14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Başka</a:t>
                      </a:r>
                      <a:r>
                        <a:rPr sz="700" spc="-5" dirty="0">
                          <a:latin typeface="Calibri"/>
                          <a:cs typeface="Calibri"/>
                        </a:rPr>
                        <a:t> </a:t>
                      </a:r>
                      <a:r>
                        <a:rPr sz="700" dirty="0">
                          <a:latin typeface="Calibri"/>
                          <a:cs typeface="Calibri"/>
                        </a:rPr>
                        <a:t>bir</a:t>
                      </a:r>
                      <a:r>
                        <a:rPr sz="700" spc="-5" dirty="0">
                          <a:latin typeface="Calibri"/>
                          <a:cs typeface="Calibri"/>
                        </a:rPr>
                        <a:t> </a:t>
                      </a:r>
                      <a:r>
                        <a:rPr sz="700" dirty="0">
                          <a:latin typeface="Calibri"/>
                          <a:cs typeface="Calibri"/>
                        </a:rPr>
                        <a:t>usulle şekil</a:t>
                      </a:r>
                      <a:r>
                        <a:rPr sz="700" spc="-5" dirty="0">
                          <a:latin typeface="Calibri"/>
                          <a:cs typeface="Calibri"/>
                        </a:rPr>
                        <a:t> </a:t>
                      </a:r>
                      <a:r>
                        <a:rPr sz="700" spc="-10" dirty="0">
                          <a:latin typeface="Calibri"/>
                          <a:cs typeface="Calibri"/>
                        </a:rPr>
                        <a:t>verilmesine mahsus</a:t>
                      </a:r>
                      <a:r>
                        <a:rPr sz="700" dirty="0">
                          <a:latin typeface="Calibri"/>
                          <a:cs typeface="Calibri"/>
                        </a:rPr>
                        <a:t> </a:t>
                      </a:r>
                      <a:r>
                        <a:rPr sz="700" spc="-10" dirty="0">
                          <a:latin typeface="Calibri"/>
                          <a:cs typeface="Calibri"/>
                        </a:rPr>
                        <a:t>Makinalar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28024">
                <a:tc>
                  <a:txBody>
                    <a:bodyPr/>
                    <a:lstStyle/>
                    <a:p>
                      <a:pPr algn="ctr">
                        <a:lnSpc>
                          <a:spcPts val="940"/>
                        </a:lnSpc>
                      </a:pPr>
                      <a:r>
                        <a:rPr sz="700" spc="-25" dirty="0">
                          <a:latin typeface="Calibri"/>
                          <a:cs typeface="Calibri"/>
                        </a:rPr>
                        <a:t>384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8477.59.10.00.00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Presler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227448">
                <a:tc>
                  <a:txBody>
                    <a:bodyPr/>
                    <a:lstStyle/>
                    <a:p>
                      <a:pPr algn="ctr">
                        <a:lnSpc>
                          <a:spcPts val="940"/>
                        </a:lnSpc>
                      </a:pPr>
                      <a:r>
                        <a:rPr sz="700" spc="-25" dirty="0">
                          <a:latin typeface="Calibri"/>
                          <a:cs typeface="Calibri"/>
                        </a:rPr>
                        <a:t>385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8477.59.80.00.00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228024">
                <a:tc>
                  <a:txBody>
                    <a:bodyPr/>
                    <a:lstStyle/>
                    <a:p>
                      <a:pPr algn="ctr">
                        <a:lnSpc>
                          <a:spcPts val="944"/>
                        </a:lnSpc>
                      </a:pPr>
                      <a:r>
                        <a:rPr sz="700" spc="-25" dirty="0">
                          <a:latin typeface="Calibri"/>
                          <a:cs typeface="Calibri"/>
                        </a:rPr>
                        <a:t>386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8477.80.11.00.00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Reaktif</a:t>
                      </a:r>
                      <a:r>
                        <a:rPr sz="700" spc="30" dirty="0">
                          <a:latin typeface="Calibri"/>
                          <a:cs typeface="Calibri"/>
                        </a:rPr>
                        <a:t> </a:t>
                      </a:r>
                      <a:r>
                        <a:rPr sz="700" spc="-10" dirty="0">
                          <a:latin typeface="Calibri"/>
                          <a:cs typeface="Calibri"/>
                        </a:rPr>
                        <a:t>reçinelerin</a:t>
                      </a:r>
                      <a:r>
                        <a:rPr sz="700" spc="30" dirty="0">
                          <a:latin typeface="Calibri"/>
                          <a:cs typeface="Calibri"/>
                        </a:rPr>
                        <a:t> </a:t>
                      </a:r>
                      <a:r>
                        <a:rPr sz="700" spc="-10" dirty="0">
                          <a:latin typeface="Calibri"/>
                          <a:cs typeface="Calibri"/>
                        </a:rPr>
                        <a:t>işlenmesine</a:t>
                      </a:r>
                      <a:r>
                        <a:rPr sz="700" spc="25" dirty="0">
                          <a:latin typeface="Calibri"/>
                          <a:cs typeface="Calibri"/>
                        </a:rPr>
                        <a:t> </a:t>
                      </a:r>
                      <a:r>
                        <a:rPr sz="700" spc="-10" dirty="0">
                          <a:latin typeface="Calibri"/>
                          <a:cs typeface="Calibri"/>
                        </a:rPr>
                        <a:t>mahsus</a:t>
                      </a:r>
                      <a:r>
                        <a:rPr sz="700" spc="35" dirty="0">
                          <a:latin typeface="Calibri"/>
                          <a:cs typeface="Calibri"/>
                        </a:rPr>
                        <a:t> </a:t>
                      </a:r>
                      <a:r>
                        <a:rPr sz="700" spc="-10" dirty="0">
                          <a:latin typeface="Calibri"/>
                          <a:cs typeface="Calibri"/>
                        </a:rPr>
                        <a:t>Makinalar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229175">
                <a:tc>
                  <a:txBody>
                    <a:bodyPr/>
                    <a:lstStyle/>
                    <a:p>
                      <a:pPr algn="ctr">
                        <a:lnSpc>
                          <a:spcPts val="950"/>
                        </a:lnSpc>
                      </a:pPr>
                      <a:r>
                        <a:rPr sz="700" spc="-25" dirty="0">
                          <a:latin typeface="Calibri"/>
                          <a:cs typeface="Calibri"/>
                        </a:rPr>
                        <a:t>387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8477.80.19.00.00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227448">
                <a:tc>
                  <a:txBody>
                    <a:bodyPr/>
                    <a:lstStyle/>
                    <a:p>
                      <a:pPr algn="ctr">
                        <a:lnSpc>
                          <a:spcPts val="940"/>
                        </a:lnSpc>
                      </a:pPr>
                      <a:r>
                        <a:rPr sz="700" spc="-25" dirty="0">
                          <a:latin typeface="Calibri"/>
                          <a:cs typeface="Calibri"/>
                        </a:rPr>
                        <a:t>388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8477.80.91.00.00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Parçalara</a:t>
                      </a:r>
                      <a:r>
                        <a:rPr sz="700" spc="-20" dirty="0">
                          <a:latin typeface="Calibri"/>
                          <a:cs typeface="Calibri"/>
                        </a:rPr>
                        <a:t> </a:t>
                      </a:r>
                      <a:r>
                        <a:rPr sz="700" dirty="0">
                          <a:latin typeface="Calibri"/>
                          <a:cs typeface="Calibri"/>
                        </a:rPr>
                        <a:t>ayırma</a:t>
                      </a:r>
                      <a:r>
                        <a:rPr sz="700" spc="-20"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228024">
                <a:tc>
                  <a:txBody>
                    <a:bodyPr/>
                    <a:lstStyle/>
                    <a:p>
                      <a:pPr algn="ctr">
                        <a:lnSpc>
                          <a:spcPts val="940"/>
                        </a:lnSpc>
                      </a:pPr>
                      <a:r>
                        <a:rPr sz="700" spc="-25" dirty="0">
                          <a:latin typeface="Calibri"/>
                          <a:cs typeface="Calibri"/>
                        </a:rPr>
                        <a:t>389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8477.80.93.00.00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Karıştırıcılar,</a:t>
                      </a:r>
                      <a:r>
                        <a:rPr sz="700" spc="15" dirty="0">
                          <a:latin typeface="Calibri"/>
                          <a:cs typeface="Calibri"/>
                        </a:rPr>
                        <a:t> </a:t>
                      </a:r>
                      <a:r>
                        <a:rPr sz="700" spc="-10" dirty="0">
                          <a:latin typeface="Calibri"/>
                          <a:cs typeface="Calibri"/>
                        </a:rPr>
                        <a:t>yoğurucular</a:t>
                      </a:r>
                      <a:r>
                        <a:rPr sz="700" spc="10" dirty="0">
                          <a:latin typeface="Calibri"/>
                          <a:cs typeface="Calibri"/>
                        </a:rPr>
                        <a:t> </a:t>
                      </a:r>
                      <a:r>
                        <a:rPr sz="700" dirty="0">
                          <a:latin typeface="Calibri"/>
                          <a:cs typeface="Calibri"/>
                        </a:rPr>
                        <a:t>ve</a:t>
                      </a:r>
                      <a:r>
                        <a:rPr sz="700" spc="10" dirty="0">
                          <a:latin typeface="Calibri"/>
                          <a:cs typeface="Calibri"/>
                        </a:rPr>
                        <a:t> </a:t>
                      </a:r>
                      <a:r>
                        <a:rPr sz="700" spc="-10" dirty="0">
                          <a:latin typeface="Calibri"/>
                          <a:cs typeface="Calibri"/>
                        </a:rPr>
                        <a:t>çırpıcılar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227448">
                <a:tc>
                  <a:txBody>
                    <a:bodyPr/>
                    <a:lstStyle/>
                    <a:p>
                      <a:pPr algn="ctr">
                        <a:lnSpc>
                          <a:spcPts val="940"/>
                        </a:lnSpc>
                      </a:pPr>
                      <a:r>
                        <a:rPr sz="700" spc="-25" dirty="0">
                          <a:latin typeface="Calibri"/>
                          <a:cs typeface="Calibri"/>
                        </a:rPr>
                        <a:t>390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8477.80.95.00.00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Kesme,</a:t>
                      </a:r>
                      <a:r>
                        <a:rPr sz="700" spc="-15" dirty="0">
                          <a:latin typeface="Calibri"/>
                          <a:cs typeface="Calibri"/>
                        </a:rPr>
                        <a:t> </a:t>
                      </a:r>
                      <a:r>
                        <a:rPr sz="700" spc="-10" dirty="0">
                          <a:latin typeface="Calibri"/>
                          <a:cs typeface="Calibri"/>
                        </a:rPr>
                        <a:t>yarma</a:t>
                      </a:r>
                      <a:r>
                        <a:rPr sz="700" spc="-15" dirty="0">
                          <a:latin typeface="Calibri"/>
                          <a:cs typeface="Calibri"/>
                        </a:rPr>
                        <a:t> </a:t>
                      </a:r>
                      <a:r>
                        <a:rPr sz="700" dirty="0">
                          <a:latin typeface="Calibri"/>
                          <a:cs typeface="Calibri"/>
                        </a:rPr>
                        <a:t>ve</a:t>
                      </a:r>
                      <a:r>
                        <a:rPr sz="700" spc="-20" dirty="0">
                          <a:latin typeface="Calibri"/>
                          <a:cs typeface="Calibri"/>
                        </a:rPr>
                        <a:t> </a:t>
                      </a:r>
                      <a:r>
                        <a:rPr sz="700" dirty="0">
                          <a:latin typeface="Calibri"/>
                          <a:cs typeface="Calibri"/>
                        </a:rPr>
                        <a:t>soyma</a:t>
                      </a:r>
                      <a:r>
                        <a:rPr sz="700" spc="-15" dirty="0">
                          <a:latin typeface="Calibri"/>
                          <a:cs typeface="Calibri"/>
                        </a:rPr>
                        <a:t> </a:t>
                      </a:r>
                      <a:r>
                        <a:rPr sz="700" spc="-10" dirty="0">
                          <a:latin typeface="Calibri"/>
                          <a:cs typeface="Calibri"/>
                        </a:rPr>
                        <a:t>Makinaları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r h="227448">
                <a:tc>
                  <a:txBody>
                    <a:bodyPr/>
                    <a:lstStyle/>
                    <a:p>
                      <a:pPr algn="ctr">
                        <a:lnSpc>
                          <a:spcPts val="940"/>
                        </a:lnSpc>
                      </a:pPr>
                      <a:r>
                        <a:rPr sz="700" spc="-25" dirty="0">
                          <a:latin typeface="Calibri"/>
                          <a:cs typeface="Calibri"/>
                        </a:rPr>
                        <a:t>391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8477.80.99.00.00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4"/>
                  </a:ext>
                </a:extLst>
              </a:tr>
            </a:tbl>
          </a:graphicData>
        </a:graphic>
      </p:graphicFrame>
    </p:spTree>
    <p:extLst>
      <p:ext uri="{BB962C8B-B14F-4D97-AF65-F5344CB8AC3E}">
        <p14:creationId xmlns:p14="http://schemas.microsoft.com/office/powerpoint/2010/main" val="19236897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extLst>
              <p:ext uri="{D42A27DB-BD31-4B8C-83A1-F6EECF244321}">
                <p14:modId xmlns:p14="http://schemas.microsoft.com/office/powerpoint/2010/main" val="3066925817"/>
              </p:ext>
            </p:extLst>
          </p:nvPr>
        </p:nvGraphicFramePr>
        <p:xfrm>
          <a:off x="637954" y="688449"/>
          <a:ext cx="9588966" cy="1824191"/>
        </p:xfrm>
        <a:graphic>
          <a:graphicData uri="http://schemas.openxmlformats.org/drawingml/2006/table">
            <a:tbl>
              <a:tblPr firstRow="1" bandRow="1">
                <a:tableStyleId>{2D5ABB26-0587-4C30-8999-92F81FD0307C}</a:tableStyleId>
              </a:tblPr>
              <a:tblGrid>
                <a:gridCol w="297197">
                  <a:extLst>
                    <a:ext uri="{9D8B030D-6E8A-4147-A177-3AD203B41FA5}">
                      <a16:colId xmlns:a16="http://schemas.microsoft.com/office/drawing/2014/main" val="20000"/>
                    </a:ext>
                  </a:extLst>
                </a:gridCol>
                <a:gridCol w="871606">
                  <a:extLst>
                    <a:ext uri="{9D8B030D-6E8A-4147-A177-3AD203B41FA5}">
                      <a16:colId xmlns:a16="http://schemas.microsoft.com/office/drawing/2014/main" val="20001"/>
                    </a:ext>
                  </a:extLst>
                </a:gridCol>
                <a:gridCol w="3672097">
                  <a:extLst>
                    <a:ext uri="{9D8B030D-6E8A-4147-A177-3AD203B41FA5}">
                      <a16:colId xmlns:a16="http://schemas.microsoft.com/office/drawing/2014/main" val="20002"/>
                    </a:ext>
                  </a:extLst>
                </a:gridCol>
                <a:gridCol w="3415513">
                  <a:extLst>
                    <a:ext uri="{9D8B030D-6E8A-4147-A177-3AD203B41FA5}">
                      <a16:colId xmlns:a16="http://schemas.microsoft.com/office/drawing/2014/main" val="20003"/>
                    </a:ext>
                  </a:extLst>
                </a:gridCol>
                <a:gridCol w="1332553">
                  <a:extLst>
                    <a:ext uri="{9D8B030D-6E8A-4147-A177-3AD203B41FA5}">
                      <a16:colId xmlns:a16="http://schemas.microsoft.com/office/drawing/2014/main" val="20004"/>
                    </a:ext>
                  </a:extLst>
                </a:gridCol>
              </a:tblGrid>
              <a:tr h="229175">
                <a:tc>
                  <a:txBody>
                    <a:bodyPr/>
                    <a:lstStyle/>
                    <a:p>
                      <a:pPr algn="ctr">
                        <a:lnSpc>
                          <a:spcPts val="950"/>
                        </a:lnSpc>
                      </a:pPr>
                      <a:r>
                        <a:rPr sz="700" spc="-25" dirty="0">
                          <a:latin typeface="Calibri"/>
                          <a:cs typeface="Calibri"/>
                        </a:rPr>
                        <a:t>392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50"/>
                        </a:lnSpc>
                      </a:pPr>
                      <a:r>
                        <a:rPr sz="700" spc="-10" dirty="0">
                          <a:latin typeface="Calibri"/>
                          <a:cs typeface="Calibri"/>
                        </a:rPr>
                        <a:t>8478.10.00.00.11</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20" dirty="0">
                          <a:latin typeface="Calibri"/>
                          <a:cs typeface="Calibri"/>
                        </a:rPr>
                        <a:t>Tütün </a:t>
                      </a:r>
                      <a:r>
                        <a:rPr sz="700" dirty="0">
                          <a:latin typeface="Calibri"/>
                          <a:cs typeface="Calibri"/>
                        </a:rPr>
                        <a:t>veya</a:t>
                      </a:r>
                      <a:r>
                        <a:rPr sz="700" spc="-20" dirty="0">
                          <a:latin typeface="Calibri"/>
                          <a:cs typeface="Calibri"/>
                        </a:rPr>
                        <a:t> </a:t>
                      </a:r>
                      <a:r>
                        <a:rPr sz="700" dirty="0">
                          <a:latin typeface="Calibri"/>
                          <a:cs typeface="Calibri"/>
                        </a:rPr>
                        <a:t>damar</a:t>
                      </a:r>
                      <a:r>
                        <a:rPr sz="700" spc="-20" dirty="0">
                          <a:latin typeface="Calibri"/>
                          <a:cs typeface="Calibri"/>
                        </a:rPr>
                        <a:t> </a:t>
                      </a:r>
                      <a:r>
                        <a:rPr sz="700" dirty="0">
                          <a:latin typeface="Calibri"/>
                          <a:cs typeface="Calibri"/>
                        </a:rPr>
                        <a:t>kıyım</a:t>
                      </a:r>
                      <a:r>
                        <a:rPr sz="700" spc="-10" dirty="0">
                          <a:latin typeface="Calibri"/>
                          <a:cs typeface="Calibri"/>
                        </a:rPr>
                        <a:t> </a:t>
                      </a:r>
                      <a:r>
                        <a:rPr sz="700" dirty="0">
                          <a:latin typeface="Calibri"/>
                          <a:cs typeface="Calibri"/>
                        </a:rPr>
                        <a:t>makine</a:t>
                      </a:r>
                      <a:r>
                        <a:rPr sz="700" spc="-25" dirty="0">
                          <a:latin typeface="Calibri"/>
                          <a:cs typeface="Calibri"/>
                        </a:rPr>
                        <a:t> </a:t>
                      </a:r>
                      <a:r>
                        <a:rPr sz="700" dirty="0">
                          <a:latin typeface="Calibri"/>
                          <a:cs typeface="Calibri"/>
                        </a:rPr>
                        <a:t>ve</a:t>
                      </a:r>
                      <a:r>
                        <a:rPr sz="700" spc="-20" dirty="0">
                          <a:latin typeface="Calibri"/>
                          <a:cs typeface="Calibri"/>
                        </a:rPr>
                        <a:t> </a:t>
                      </a:r>
                      <a:r>
                        <a:rPr sz="700" spc="-10" dirty="0">
                          <a:latin typeface="Calibri"/>
                          <a:cs typeface="Calibri"/>
                        </a:rPr>
                        <a:t>cihazları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5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algn="ctr">
                        <a:lnSpc>
                          <a:spcPts val="940"/>
                        </a:lnSpc>
                      </a:pPr>
                      <a:r>
                        <a:rPr sz="700" spc="-25" dirty="0">
                          <a:latin typeface="Calibri"/>
                          <a:cs typeface="Calibri"/>
                        </a:rPr>
                        <a:t>393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8478.10.00.00.12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Sigara,</a:t>
                      </a:r>
                      <a:r>
                        <a:rPr sz="700" dirty="0">
                          <a:latin typeface="Calibri"/>
                          <a:cs typeface="Calibri"/>
                        </a:rPr>
                        <a:t> </a:t>
                      </a:r>
                      <a:r>
                        <a:rPr sz="700" spc="-10" dirty="0">
                          <a:latin typeface="Calibri"/>
                          <a:cs typeface="Calibri"/>
                        </a:rPr>
                        <a:t>puro</a:t>
                      </a:r>
                      <a:r>
                        <a:rPr sz="700" dirty="0">
                          <a:latin typeface="Calibri"/>
                          <a:cs typeface="Calibri"/>
                        </a:rPr>
                        <a:t> veya</a:t>
                      </a:r>
                      <a:r>
                        <a:rPr sz="700" spc="-5" dirty="0">
                          <a:latin typeface="Calibri"/>
                          <a:cs typeface="Calibri"/>
                        </a:rPr>
                        <a:t> </a:t>
                      </a:r>
                      <a:r>
                        <a:rPr sz="700" spc="-10" dirty="0">
                          <a:latin typeface="Calibri"/>
                          <a:cs typeface="Calibri"/>
                        </a:rPr>
                        <a:t>sigarillo</a:t>
                      </a:r>
                      <a:r>
                        <a:rPr sz="700" spc="10" dirty="0">
                          <a:latin typeface="Calibri"/>
                          <a:cs typeface="Calibri"/>
                        </a:rPr>
                        <a:t> </a:t>
                      </a:r>
                      <a:r>
                        <a:rPr sz="700" spc="-10" dirty="0">
                          <a:latin typeface="Calibri"/>
                          <a:cs typeface="Calibri"/>
                        </a:rPr>
                        <a:t>imaline</a:t>
                      </a:r>
                      <a:r>
                        <a:rPr sz="700" spc="-5" dirty="0">
                          <a:latin typeface="Calibri"/>
                          <a:cs typeface="Calibri"/>
                        </a:rPr>
                        <a:t> </a:t>
                      </a:r>
                      <a:r>
                        <a:rPr sz="700" spc="-10" dirty="0">
                          <a:latin typeface="Calibri"/>
                          <a:cs typeface="Calibri"/>
                        </a:rPr>
                        <a:t>mahsus</a:t>
                      </a:r>
                      <a:r>
                        <a:rPr sz="700" spc="-5" dirty="0">
                          <a:latin typeface="Calibri"/>
                          <a:cs typeface="Calibri"/>
                        </a:rPr>
                        <a:t> </a:t>
                      </a:r>
                      <a:r>
                        <a:rPr sz="700" dirty="0">
                          <a:latin typeface="Calibri"/>
                          <a:cs typeface="Calibri"/>
                        </a:rPr>
                        <a:t>makine</a:t>
                      </a:r>
                      <a:r>
                        <a:rPr sz="700" spc="-5" dirty="0">
                          <a:latin typeface="Calibri"/>
                          <a:cs typeface="Calibri"/>
                        </a:rPr>
                        <a:t> </a:t>
                      </a:r>
                      <a:r>
                        <a:rPr sz="700" dirty="0">
                          <a:latin typeface="Calibri"/>
                          <a:cs typeface="Calibri"/>
                        </a:rPr>
                        <a:t>ve </a:t>
                      </a:r>
                      <a:r>
                        <a:rPr sz="700" spc="-10" dirty="0">
                          <a:latin typeface="Calibri"/>
                          <a:cs typeface="Calibri"/>
                        </a:rPr>
                        <a:t>cihazlar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7448">
                <a:tc>
                  <a:txBody>
                    <a:bodyPr/>
                    <a:lstStyle/>
                    <a:p>
                      <a:pPr algn="ctr">
                        <a:lnSpc>
                          <a:spcPts val="940"/>
                        </a:lnSpc>
                      </a:pPr>
                      <a:r>
                        <a:rPr sz="700" spc="-25" dirty="0">
                          <a:latin typeface="Calibri"/>
                          <a:cs typeface="Calibri"/>
                        </a:rPr>
                        <a:t>394</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8478.10.00.00.19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8024">
                <a:tc>
                  <a:txBody>
                    <a:bodyPr/>
                    <a:lstStyle/>
                    <a:p>
                      <a:pPr algn="ctr">
                        <a:lnSpc>
                          <a:spcPts val="940"/>
                        </a:lnSpc>
                      </a:pPr>
                      <a:r>
                        <a:rPr sz="700" spc="-25" dirty="0">
                          <a:latin typeface="Calibri"/>
                          <a:cs typeface="Calibri"/>
                        </a:rPr>
                        <a:t>395</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8479.50.00.00.00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Sınai</a:t>
                      </a:r>
                      <a:r>
                        <a:rPr sz="700" spc="-5" dirty="0">
                          <a:latin typeface="Calibri"/>
                          <a:cs typeface="Calibri"/>
                        </a:rPr>
                        <a:t> </a:t>
                      </a:r>
                      <a:r>
                        <a:rPr sz="700" spc="-10" dirty="0">
                          <a:latin typeface="Calibri"/>
                          <a:cs typeface="Calibri"/>
                        </a:rPr>
                        <a:t>robotlar</a:t>
                      </a:r>
                      <a:r>
                        <a:rPr sz="700" dirty="0">
                          <a:latin typeface="Calibri"/>
                          <a:cs typeface="Calibri"/>
                        </a:rPr>
                        <a:t> </a:t>
                      </a:r>
                      <a:r>
                        <a:rPr sz="700" spc="-10" dirty="0">
                          <a:latin typeface="Calibri"/>
                          <a:cs typeface="Calibri"/>
                        </a:rPr>
                        <a:t>(tarifenin</a:t>
                      </a:r>
                      <a:r>
                        <a:rPr sz="700" spc="-5" dirty="0">
                          <a:latin typeface="Calibri"/>
                          <a:cs typeface="Calibri"/>
                        </a:rPr>
                        <a:t> </a:t>
                      </a:r>
                      <a:r>
                        <a:rPr sz="700" dirty="0">
                          <a:latin typeface="Calibri"/>
                          <a:cs typeface="Calibri"/>
                        </a:rPr>
                        <a:t>başka yerinde</a:t>
                      </a:r>
                      <a:r>
                        <a:rPr sz="700" spc="5" dirty="0">
                          <a:latin typeface="Calibri"/>
                          <a:cs typeface="Calibri"/>
                        </a:rPr>
                        <a:t> </a:t>
                      </a:r>
                      <a:r>
                        <a:rPr sz="700" spc="-10" dirty="0">
                          <a:latin typeface="Calibri"/>
                          <a:cs typeface="Calibri"/>
                        </a:rPr>
                        <a:t>belirtilmeyen</a:t>
                      </a:r>
                      <a:r>
                        <a:rPr sz="700" dirty="0">
                          <a:latin typeface="Calibri"/>
                          <a:cs typeface="Calibri"/>
                        </a:rPr>
                        <a:t> </a:t>
                      </a:r>
                      <a:r>
                        <a:rPr sz="700" spc="-10" dirty="0">
                          <a:latin typeface="Calibri"/>
                          <a:cs typeface="Calibri"/>
                        </a:rPr>
                        <a:t>veya</a:t>
                      </a:r>
                      <a:r>
                        <a:rPr sz="700" spc="-5" dirty="0">
                          <a:latin typeface="Calibri"/>
                          <a:cs typeface="Calibri"/>
                        </a:rPr>
                        <a:t> </a:t>
                      </a:r>
                      <a:r>
                        <a:rPr sz="700" dirty="0">
                          <a:latin typeface="Calibri"/>
                          <a:cs typeface="Calibri"/>
                        </a:rPr>
                        <a:t>yer </a:t>
                      </a:r>
                      <a:r>
                        <a:rPr sz="700" spc="-10" dirty="0">
                          <a:latin typeface="Calibri"/>
                          <a:cs typeface="Calibri"/>
                        </a:rPr>
                        <a:t>almayan)</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algn="ctr">
                        <a:lnSpc>
                          <a:spcPts val="940"/>
                        </a:lnSpc>
                      </a:pPr>
                      <a:r>
                        <a:rPr sz="700" spc="-25" dirty="0">
                          <a:latin typeface="Calibri"/>
                          <a:cs typeface="Calibri"/>
                        </a:rPr>
                        <a:t>396</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8479.89.97.90.13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Makaron</a:t>
                      </a:r>
                      <a:r>
                        <a:rPr sz="700" spc="-25" dirty="0">
                          <a:latin typeface="Calibri"/>
                          <a:cs typeface="Calibri"/>
                        </a:rPr>
                        <a:t> </a:t>
                      </a:r>
                      <a:r>
                        <a:rPr sz="700" dirty="0">
                          <a:latin typeface="Calibri"/>
                          <a:cs typeface="Calibri"/>
                        </a:rPr>
                        <a:t>veya</a:t>
                      </a:r>
                      <a:r>
                        <a:rPr sz="700" spc="-20" dirty="0">
                          <a:latin typeface="Calibri"/>
                          <a:cs typeface="Calibri"/>
                        </a:rPr>
                        <a:t> </a:t>
                      </a:r>
                      <a:r>
                        <a:rPr sz="700" spc="-10" dirty="0">
                          <a:latin typeface="Calibri"/>
                          <a:cs typeface="Calibri"/>
                        </a:rPr>
                        <a:t>filtre</a:t>
                      </a:r>
                      <a:r>
                        <a:rPr sz="700" spc="-15" dirty="0">
                          <a:latin typeface="Calibri"/>
                          <a:cs typeface="Calibri"/>
                        </a:rPr>
                        <a:t> </a:t>
                      </a:r>
                      <a:r>
                        <a:rPr sz="700" dirty="0">
                          <a:latin typeface="Calibri"/>
                          <a:cs typeface="Calibri"/>
                        </a:rPr>
                        <a:t>çubuğu</a:t>
                      </a:r>
                      <a:r>
                        <a:rPr sz="700" spc="-25" dirty="0">
                          <a:latin typeface="Calibri"/>
                          <a:cs typeface="Calibri"/>
                        </a:rPr>
                        <a:t> </a:t>
                      </a:r>
                      <a:r>
                        <a:rPr sz="700" dirty="0">
                          <a:latin typeface="Calibri"/>
                          <a:cs typeface="Calibri"/>
                        </a:rPr>
                        <a:t>yapma</a:t>
                      </a:r>
                      <a:r>
                        <a:rPr sz="700" spc="-20" dirty="0">
                          <a:latin typeface="Calibri"/>
                          <a:cs typeface="Calibri"/>
                        </a:rPr>
                        <a:t> </a:t>
                      </a:r>
                      <a:r>
                        <a:rPr sz="700" spc="-10" dirty="0">
                          <a:latin typeface="Calibri"/>
                          <a:cs typeface="Calibri"/>
                        </a:rPr>
                        <a:t>makineleri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27448">
                <a:tc>
                  <a:txBody>
                    <a:bodyPr/>
                    <a:lstStyle/>
                    <a:p>
                      <a:pPr algn="ctr">
                        <a:lnSpc>
                          <a:spcPts val="940"/>
                        </a:lnSpc>
                      </a:pPr>
                      <a:r>
                        <a:rPr sz="700" spc="-25" dirty="0">
                          <a:latin typeface="Calibri"/>
                          <a:cs typeface="Calibri"/>
                        </a:rPr>
                        <a:t>397</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8485.10.00.00.00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Metal</a:t>
                      </a:r>
                      <a:r>
                        <a:rPr sz="700" spc="-40" dirty="0">
                          <a:latin typeface="Calibri"/>
                          <a:cs typeface="Calibri"/>
                        </a:rPr>
                        <a:t> </a:t>
                      </a:r>
                      <a:r>
                        <a:rPr sz="700" spc="-10" dirty="0">
                          <a:latin typeface="Calibri"/>
                          <a:cs typeface="Calibri"/>
                        </a:rPr>
                        <a:t>katmanlı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28024">
                <a:tc>
                  <a:txBody>
                    <a:bodyPr/>
                    <a:lstStyle/>
                    <a:p>
                      <a:pPr algn="ctr">
                        <a:lnSpc>
                          <a:spcPts val="944"/>
                        </a:lnSpc>
                      </a:pPr>
                      <a:r>
                        <a:rPr sz="700" spc="-25" dirty="0">
                          <a:latin typeface="Calibri"/>
                          <a:cs typeface="Calibri"/>
                        </a:rPr>
                        <a:t>398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4"/>
                        </a:lnSpc>
                      </a:pPr>
                      <a:r>
                        <a:rPr sz="700" spc="-10" dirty="0">
                          <a:latin typeface="Calibri"/>
                          <a:cs typeface="Calibri"/>
                        </a:rPr>
                        <a:t>8485.20.00.00.00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Plastik</a:t>
                      </a:r>
                      <a:r>
                        <a:rPr sz="700" spc="-5" dirty="0">
                          <a:latin typeface="Calibri"/>
                          <a:cs typeface="Calibri"/>
                        </a:rPr>
                        <a:t> </a:t>
                      </a:r>
                      <a:r>
                        <a:rPr sz="700" dirty="0">
                          <a:latin typeface="Calibri"/>
                          <a:cs typeface="Calibri"/>
                        </a:rPr>
                        <a:t>veya</a:t>
                      </a:r>
                      <a:r>
                        <a:rPr sz="700" spc="-5" dirty="0">
                          <a:latin typeface="Calibri"/>
                          <a:cs typeface="Calibri"/>
                        </a:rPr>
                        <a:t> </a:t>
                      </a:r>
                      <a:r>
                        <a:rPr sz="700" spc="-10" dirty="0">
                          <a:latin typeface="Calibri"/>
                          <a:cs typeface="Calibri"/>
                        </a:rPr>
                        <a:t>kauçuk katmanlı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4"/>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4"/>
                        </a:lnSpc>
                      </a:pPr>
                      <a:r>
                        <a:rPr sz="700" dirty="0">
                          <a:latin typeface="Calibri"/>
                          <a:cs typeface="Calibri"/>
                        </a:rPr>
                        <a:t>2026/32</a:t>
                      </a:r>
                      <a:r>
                        <a:rPr sz="700" spc="-10" dirty="0">
                          <a:latin typeface="Calibri"/>
                          <a:cs typeface="Calibri"/>
                        </a:rPr>
                        <a:t> 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28024">
                <a:tc>
                  <a:txBody>
                    <a:bodyPr/>
                    <a:lstStyle/>
                    <a:p>
                      <a:pPr algn="ctr">
                        <a:lnSpc>
                          <a:spcPts val="940"/>
                        </a:lnSpc>
                      </a:pPr>
                      <a:r>
                        <a:rPr sz="700" spc="-25" dirty="0">
                          <a:latin typeface="Calibri"/>
                          <a:cs typeface="Calibri"/>
                        </a:rPr>
                        <a:t>399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40"/>
                        </a:lnSpc>
                      </a:pPr>
                      <a:r>
                        <a:rPr sz="700" spc="-10" dirty="0">
                          <a:latin typeface="Calibri"/>
                          <a:cs typeface="Calibri"/>
                        </a:rPr>
                        <a:t>8485.30.10.00.00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dirty="0">
                          <a:latin typeface="Calibri"/>
                          <a:cs typeface="Calibri"/>
                        </a:rPr>
                        <a:t>Alçı,</a:t>
                      </a:r>
                      <a:r>
                        <a:rPr sz="700" spc="-20" dirty="0">
                          <a:latin typeface="Calibri"/>
                          <a:cs typeface="Calibri"/>
                        </a:rPr>
                        <a:t> </a:t>
                      </a:r>
                      <a:r>
                        <a:rPr sz="700" dirty="0">
                          <a:latin typeface="Calibri"/>
                          <a:cs typeface="Calibri"/>
                        </a:rPr>
                        <a:t>çimento</a:t>
                      </a:r>
                      <a:r>
                        <a:rPr sz="700" spc="-20" dirty="0">
                          <a:latin typeface="Calibri"/>
                          <a:cs typeface="Calibri"/>
                        </a:rPr>
                        <a:t> </a:t>
                      </a:r>
                      <a:r>
                        <a:rPr sz="700" dirty="0">
                          <a:latin typeface="Calibri"/>
                          <a:cs typeface="Calibri"/>
                        </a:rPr>
                        <a:t>veya</a:t>
                      </a:r>
                      <a:r>
                        <a:rPr sz="700" spc="-25" dirty="0">
                          <a:latin typeface="Calibri"/>
                          <a:cs typeface="Calibri"/>
                        </a:rPr>
                        <a:t> </a:t>
                      </a:r>
                      <a:r>
                        <a:rPr sz="700" spc="-10" dirty="0">
                          <a:latin typeface="Calibri"/>
                          <a:cs typeface="Calibri"/>
                        </a:rPr>
                        <a:t>seramik</a:t>
                      </a:r>
                      <a:r>
                        <a:rPr sz="700" spc="-20" dirty="0">
                          <a:latin typeface="Calibri"/>
                          <a:cs typeface="Calibri"/>
                        </a:rPr>
                        <a:t> </a:t>
                      </a:r>
                      <a:r>
                        <a:rPr sz="700" spc="-10" dirty="0">
                          <a:latin typeface="Calibri"/>
                          <a:cs typeface="Calibri"/>
                        </a:rPr>
                        <a:t>katmanlı</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Makine</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940"/>
                        </a:lnSpc>
                      </a:pPr>
                      <a:r>
                        <a:rPr sz="700" dirty="0">
                          <a:latin typeface="Calibri"/>
                          <a:cs typeface="Calibri"/>
                        </a:rPr>
                        <a:t>2026/32</a:t>
                      </a:r>
                      <a:r>
                        <a:rPr sz="700" spc="-10" dirty="0">
                          <a:latin typeface="Calibri"/>
                          <a:cs typeface="Calibri"/>
                        </a:rPr>
                        <a:t> 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bl>
          </a:graphicData>
        </a:graphic>
      </p:graphicFrame>
      <p:sp>
        <p:nvSpPr>
          <p:cNvPr id="5" name="object 5"/>
          <p:cNvSpPr txBox="1"/>
          <p:nvPr/>
        </p:nvSpPr>
        <p:spPr>
          <a:xfrm>
            <a:off x="1650680" y="2625848"/>
            <a:ext cx="1316321" cy="359741"/>
          </a:xfrm>
          <a:prstGeom prst="rect">
            <a:avLst/>
          </a:prstGeom>
        </p:spPr>
        <p:txBody>
          <a:bodyPr vert="horz" wrap="square" lIns="0" tIns="12092" rIns="0" bIns="0" rtlCol="0">
            <a:spAutoFit/>
          </a:bodyPr>
          <a:lstStyle/>
          <a:p>
            <a:pPr marL="11516">
              <a:spcBef>
                <a:spcPts val="95"/>
              </a:spcBef>
            </a:pPr>
            <a:r>
              <a:rPr sz="725" dirty="0">
                <a:latin typeface="Calibri"/>
                <a:cs typeface="Calibri"/>
              </a:rPr>
              <a:t>Evraksal</a:t>
            </a:r>
            <a:r>
              <a:rPr sz="725" spc="-5" dirty="0">
                <a:latin typeface="Calibri"/>
                <a:cs typeface="Calibri"/>
              </a:rPr>
              <a:t> </a:t>
            </a:r>
            <a:r>
              <a:rPr sz="725" spc="-9" dirty="0">
                <a:latin typeface="Calibri"/>
                <a:cs typeface="Calibri"/>
              </a:rPr>
              <a:t>Değişiklik</a:t>
            </a:r>
            <a:r>
              <a:rPr sz="725" spc="-5" dirty="0">
                <a:latin typeface="Calibri"/>
                <a:cs typeface="Calibri"/>
              </a:rPr>
              <a:t> </a:t>
            </a:r>
            <a:r>
              <a:rPr sz="725" dirty="0">
                <a:latin typeface="Calibri"/>
                <a:cs typeface="Calibri"/>
              </a:rPr>
              <a:t>Tespit</a:t>
            </a:r>
            <a:r>
              <a:rPr sz="725" spc="5" dirty="0">
                <a:latin typeface="Calibri"/>
                <a:cs typeface="Calibri"/>
              </a:rPr>
              <a:t> </a:t>
            </a:r>
            <a:r>
              <a:rPr sz="725" spc="-9" dirty="0">
                <a:latin typeface="Calibri"/>
                <a:cs typeface="Calibri"/>
              </a:rPr>
              <a:t>edilmedi.</a:t>
            </a:r>
            <a:endParaRPr sz="725">
              <a:latin typeface="Calibri"/>
              <a:cs typeface="Calibri"/>
            </a:endParaRPr>
          </a:p>
          <a:p>
            <a:pPr>
              <a:spcBef>
                <a:spcPts val="145"/>
              </a:spcBef>
            </a:pPr>
            <a:endParaRPr sz="725">
              <a:latin typeface="Calibri"/>
              <a:cs typeface="Calibri"/>
            </a:endParaRPr>
          </a:p>
          <a:p>
            <a:pPr marL="11516"/>
            <a:r>
              <a:rPr sz="725" spc="-9" dirty="0">
                <a:latin typeface="Calibri"/>
                <a:cs typeface="Calibri"/>
              </a:rPr>
              <a:t>Bilginize</a:t>
            </a:r>
            <a:r>
              <a:rPr sz="725" spc="36" dirty="0">
                <a:latin typeface="Calibri"/>
                <a:cs typeface="Calibri"/>
              </a:rPr>
              <a:t> </a:t>
            </a:r>
            <a:r>
              <a:rPr sz="725" spc="-9" dirty="0">
                <a:latin typeface="Calibri"/>
                <a:cs typeface="Calibri"/>
              </a:rPr>
              <a:t>Sunulur.</a:t>
            </a:r>
            <a:endParaRPr sz="725">
              <a:latin typeface="Calibri"/>
              <a:cs typeface="Calibri"/>
            </a:endParaRPr>
          </a:p>
        </p:txBody>
      </p:sp>
      <p:sp>
        <p:nvSpPr>
          <p:cNvPr id="6" name="object 6"/>
          <p:cNvSpPr/>
          <p:nvPr/>
        </p:nvSpPr>
        <p:spPr>
          <a:xfrm>
            <a:off x="1645614" y="3016023"/>
            <a:ext cx="8901580" cy="8637"/>
          </a:xfrm>
          <a:custGeom>
            <a:avLst/>
            <a:gdLst/>
            <a:ahLst/>
            <a:cxnLst/>
            <a:rect l="l" t="t" r="r" b="b"/>
            <a:pathLst>
              <a:path w="9816465" h="9525">
                <a:moveTo>
                  <a:pt x="9816084" y="0"/>
                </a:moveTo>
                <a:lnTo>
                  <a:pt x="0" y="0"/>
                </a:lnTo>
                <a:lnTo>
                  <a:pt x="0" y="9144"/>
                </a:lnTo>
                <a:lnTo>
                  <a:pt x="9816084" y="9144"/>
                </a:lnTo>
                <a:lnTo>
                  <a:pt x="9816084"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337570055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945758" y="783665"/>
            <a:ext cx="7549115" cy="268298"/>
          </a:xfrm>
          <a:prstGeom prst="rect">
            <a:avLst/>
          </a:prstGeom>
        </p:spPr>
        <p:txBody>
          <a:bodyPr vert="horz" wrap="square" lIns="0" tIns="10941" rIns="0" bIns="0" rtlCol="0">
            <a:spAutoFit/>
          </a:bodyPr>
          <a:lstStyle/>
          <a:p>
            <a:pPr marL="11516" marR="4607" indent="27063">
              <a:lnSpc>
                <a:spcPct val="110000"/>
              </a:lnSpc>
              <a:spcBef>
                <a:spcPts val="86"/>
              </a:spcBef>
            </a:pPr>
            <a:r>
              <a:rPr sz="1600" b="1" spc="-9" dirty="0">
                <a:solidFill>
                  <a:srgbClr val="FF0000"/>
                </a:solidFill>
                <a:latin typeface="Calibri"/>
                <a:cs typeface="Calibri"/>
              </a:rPr>
              <a:t>Oyuncakların</a:t>
            </a:r>
            <a:r>
              <a:rPr sz="1600" b="1" spc="5" dirty="0">
                <a:solidFill>
                  <a:srgbClr val="FF0000"/>
                </a:solidFill>
                <a:latin typeface="Calibri"/>
                <a:cs typeface="Calibri"/>
              </a:rPr>
              <a:t> </a:t>
            </a:r>
            <a:r>
              <a:rPr sz="1600" b="1" dirty="0">
                <a:solidFill>
                  <a:srgbClr val="FF0000"/>
                </a:solidFill>
                <a:latin typeface="Calibri"/>
                <a:cs typeface="Calibri"/>
              </a:rPr>
              <a:t>İthalat</a:t>
            </a:r>
            <a:r>
              <a:rPr sz="1600" b="1" spc="5" dirty="0">
                <a:solidFill>
                  <a:srgbClr val="FF0000"/>
                </a:solidFill>
                <a:latin typeface="Calibri"/>
                <a:cs typeface="Calibri"/>
              </a:rPr>
              <a:t> </a:t>
            </a:r>
            <a:r>
              <a:rPr sz="1600" b="1" dirty="0">
                <a:solidFill>
                  <a:srgbClr val="FF0000"/>
                </a:solidFill>
                <a:latin typeface="Calibri"/>
                <a:cs typeface="Calibri"/>
              </a:rPr>
              <a:t>Denetimi </a:t>
            </a:r>
            <a:r>
              <a:rPr sz="1600" b="1" spc="-9" dirty="0">
                <a:solidFill>
                  <a:srgbClr val="FF0000"/>
                </a:solidFill>
                <a:latin typeface="Calibri"/>
                <a:cs typeface="Calibri"/>
              </a:rPr>
              <a:t>Tebliği</a:t>
            </a:r>
            <a:r>
              <a:rPr sz="1600" b="1" spc="453" dirty="0">
                <a:solidFill>
                  <a:srgbClr val="FF0000"/>
                </a:solidFill>
                <a:latin typeface="Calibri"/>
                <a:cs typeface="Calibri"/>
              </a:rPr>
              <a:t> </a:t>
            </a:r>
            <a:r>
              <a:rPr sz="1600" b="1" dirty="0">
                <a:solidFill>
                  <a:srgbClr val="FF0000"/>
                </a:solidFill>
                <a:latin typeface="Calibri"/>
                <a:cs typeface="Calibri"/>
              </a:rPr>
              <a:t>(Ürün</a:t>
            </a:r>
            <a:r>
              <a:rPr sz="1600" b="1" spc="-27" dirty="0">
                <a:solidFill>
                  <a:srgbClr val="FF0000"/>
                </a:solidFill>
                <a:latin typeface="Calibri"/>
                <a:cs typeface="Calibri"/>
              </a:rPr>
              <a:t> </a:t>
            </a:r>
            <a:r>
              <a:rPr sz="1600" b="1" dirty="0">
                <a:solidFill>
                  <a:srgbClr val="FF0000"/>
                </a:solidFill>
                <a:latin typeface="Calibri"/>
                <a:cs typeface="Calibri"/>
              </a:rPr>
              <a:t>Güvenliği</a:t>
            </a:r>
            <a:r>
              <a:rPr sz="1600" b="1" spc="-23" dirty="0">
                <a:solidFill>
                  <a:srgbClr val="FF0000"/>
                </a:solidFill>
                <a:latin typeface="Calibri"/>
                <a:cs typeface="Calibri"/>
              </a:rPr>
              <a:t> </a:t>
            </a:r>
            <a:r>
              <a:rPr sz="1600" b="1" dirty="0">
                <a:solidFill>
                  <a:srgbClr val="FF0000"/>
                </a:solidFill>
                <a:latin typeface="Calibri"/>
                <a:cs typeface="Calibri"/>
              </a:rPr>
              <a:t>ve</a:t>
            </a:r>
            <a:r>
              <a:rPr sz="1600" b="1" spc="-14" dirty="0">
                <a:solidFill>
                  <a:srgbClr val="FF0000"/>
                </a:solidFill>
                <a:latin typeface="Calibri"/>
                <a:cs typeface="Calibri"/>
              </a:rPr>
              <a:t> </a:t>
            </a:r>
            <a:r>
              <a:rPr sz="1600" b="1" dirty="0">
                <a:solidFill>
                  <a:srgbClr val="FF0000"/>
                </a:solidFill>
                <a:latin typeface="Calibri"/>
                <a:cs typeface="Calibri"/>
              </a:rPr>
              <a:t>Denetimi:</a:t>
            </a:r>
            <a:r>
              <a:rPr sz="1600" b="1" spc="-9" dirty="0">
                <a:solidFill>
                  <a:srgbClr val="FF0000"/>
                </a:solidFill>
                <a:latin typeface="Calibri"/>
                <a:cs typeface="Calibri"/>
              </a:rPr>
              <a:t> 2025/10)</a:t>
            </a:r>
            <a:endParaRPr sz="1600" dirty="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3332148198"/>
              </p:ext>
            </p:extLst>
          </p:nvPr>
        </p:nvGraphicFramePr>
        <p:xfrm>
          <a:off x="595422" y="1284909"/>
          <a:ext cx="10590029" cy="4929483"/>
        </p:xfrm>
        <a:graphic>
          <a:graphicData uri="http://schemas.openxmlformats.org/drawingml/2006/table">
            <a:tbl>
              <a:tblPr firstRow="1" bandRow="1">
                <a:tableStyleId>{2D5ABB26-0587-4C30-8999-92F81FD0307C}</a:tableStyleId>
              </a:tblPr>
              <a:tblGrid>
                <a:gridCol w="1999426">
                  <a:extLst>
                    <a:ext uri="{9D8B030D-6E8A-4147-A177-3AD203B41FA5}">
                      <a16:colId xmlns:a16="http://schemas.microsoft.com/office/drawing/2014/main" val="20000"/>
                    </a:ext>
                  </a:extLst>
                </a:gridCol>
                <a:gridCol w="3435568">
                  <a:extLst>
                    <a:ext uri="{9D8B030D-6E8A-4147-A177-3AD203B41FA5}">
                      <a16:colId xmlns:a16="http://schemas.microsoft.com/office/drawing/2014/main" val="20001"/>
                    </a:ext>
                  </a:extLst>
                </a:gridCol>
                <a:gridCol w="3937612">
                  <a:extLst>
                    <a:ext uri="{9D8B030D-6E8A-4147-A177-3AD203B41FA5}">
                      <a16:colId xmlns:a16="http://schemas.microsoft.com/office/drawing/2014/main" val="20002"/>
                    </a:ext>
                  </a:extLst>
                </a:gridCol>
                <a:gridCol w="1217423">
                  <a:extLst>
                    <a:ext uri="{9D8B030D-6E8A-4147-A177-3AD203B41FA5}">
                      <a16:colId xmlns:a16="http://schemas.microsoft.com/office/drawing/2014/main" val="20003"/>
                    </a:ext>
                  </a:extLst>
                </a:gridCol>
              </a:tblGrid>
              <a:tr h="127257">
                <a:tc>
                  <a:txBody>
                    <a:bodyPr/>
                    <a:lstStyle/>
                    <a:p>
                      <a:pPr marL="333375">
                        <a:lnSpc>
                          <a:spcPts val="919"/>
                        </a:lnSpc>
                      </a:pPr>
                      <a:r>
                        <a:rPr sz="800" b="1" dirty="0">
                          <a:solidFill>
                            <a:srgbClr val="FF0000"/>
                          </a:solidFill>
                          <a:latin typeface="Calibri"/>
                          <a:cs typeface="Calibri"/>
                        </a:rPr>
                        <a:t>Değişen</a:t>
                      </a:r>
                      <a:r>
                        <a:rPr sz="800" b="1" spc="-30" dirty="0">
                          <a:solidFill>
                            <a:srgbClr val="FF0000"/>
                          </a:solidFill>
                          <a:latin typeface="Calibri"/>
                          <a:cs typeface="Calibri"/>
                        </a:rPr>
                        <a:t> </a:t>
                      </a:r>
                      <a:r>
                        <a:rPr sz="800" b="1" dirty="0">
                          <a:solidFill>
                            <a:srgbClr val="FF0000"/>
                          </a:solidFill>
                          <a:latin typeface="Calibri"/>
                          <a:cs typeface="Calibri"/>
                        </a:rPr>
                        <a:t>Maddenin</a:t>
                      </a:r>
                      <a:r>
                        <a:rPr sz="800" b="1" spc="-15" dirty="0">
                          <a:solidFill>
                            <a:srgbClr val="FF0000"/>
                          </a:solidFill>
                          <a:latin typeface="Calibri"/>
                          <a:cs typeface="Calibri"/>
                        </a:rPr>
                        <a:t> </a:t>
                      </a:r>
                      <a:r>
                        <a:rPr sz="800" b="1" spc="-10" dirty="0">
                          <a:solidFill>
                            <a:srgbClr val="FF0000"/>
                          </a:solidFill>
                          <a:latin typeface="Calibri"/>
                          <a:cs typeface="Calibri"/>
                        </a:rPr>
                        <a:t>Numarası</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800" b="1" dirty="0">
                          <a:solidFill>
                            <a:srgbClr val="FF0000"/>
                          </a:solidFill>
                          <a:latin typeface="Calibri"/>
                          <a:cs typeface="Calibri"/>
                        </a:rPr>
                        <a:t>Eski</a:t>
                      </a:r>
                      <a:r>
                        <a:rPr sz="800" b="1" spc="-20" dirty="0">
                          <a:solidFill>
                            <a:srgbClr val="FF0000"/>
                          </a:solidFill>
                          <a:latin typeface="Calibri"/>
                          <a:cs typeface="Calibri"/>
                        </a:rPr>
                        <a:t> </a:t>
                      </a:r>
                      <a:r>
                        <a:rPr sz="800" b="1" dirty="0">
                          <a:solidFill>
                            <a:srgbClr val="FF0000"/>
                          </a:solidFill>
                          <a:latin typeface="Calibri"/>
                          <a:cs typeface="Calibri"/>
                        </a:rPr>
                        <a:t>Madde</a:t>
                      </a:r>
                      <a:r>
                        <a:rPr sz="800" b="1" spc="-15" dirty="0">
                          <a:solidFill>
                            <a:srgbClr val="FF0000"/>
                          </a:solidFill>
                          <a:latin typeface="Calibri"/>
                          <a:cs typeface="Calibri"/>
                        </a:rPr>
                        <a:t> </a:t>
                      </a:r>
                      <a:r>
                        <a:rPr sz="800" b="1" spc="-20" dirty="0">
                          <a:solidFill>
                            <a:srgbClr val="FF0000"/>
                          </a:solidFill>
                          <a:latin typeface="Calibri"/>
                          <a:cs typeface="Calibri"/>
                        </a:rPr>
                        <a:t>2025</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ts val="919"/>
                        </a:lnSpc>
                      </a:pPr>
                      <a:r>
                        <a:rPr sz="800" b="1" dirty="0">
                          <a:solidFill>
                            <a:srgbClr val="FF0000"/>
                          </a:solidFill>
                          <a:latin typeface="Calibri"/>
                          <a:cs typeface="Calibri"/>
                        </a:rPr>
                        <a:t>Yeni</a:t>
                      </a:r>
                      <a:r>
                        <a:rPr sz="800" b="1" spc="-10" dirty="0">
                          <a:solidFill>
                            <a:srgbClr val="FF0000"/>
                          </a:solidFill>
                          <a:latin typeface="Calibri"/>
                          <a:cs typeface="Calibri"/>
                        </a:rPr>
                        <a:t> </a:t>
                      </a:r>
                      <a:r>
                        <a:rPr sz="800" b="1" dirty="0">
                          <a:solidFill>
                            <a:srgbClr val="FF0000"/>
                          </a:solidFill>
                          <a:latin typeface="Calibri"/>
                          <a:cs typeface="Calibri"/>
                        </a:rPr>
                        <a:t>Madde</a:t>
                      </a:r>
                      <a:r>
                        <a:rPr sz="800" b="1" spc="5" dirty="0">
                          <a:solidFill>
                            <a:srgbClr val="FF0000"/>
                          </a:solidFill>
                          <a:latin typeface="Calibri"/>
                          <a:cs typeface="Calibri"/>
                        </a:rPr>
                        <a:t> </a:t>
                      </a:r>
                      <a:r>
                        <a:rPr sz="800" b="1" spc="-20" dirty="0">
                          <a:solidFill>
                            <a:srgbClr val="FF0000"/>
                          </a:solidFill>
                          <a:latin typeface="Calibri"/>
                          <a:cs typeface="Calibri"/>
                        </a:rPr>
                        <a:t>2026</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919"/>
                        </a:lnSpc>
                      </a:pPr>
                      <a:r>
                        <a:rPr sz="800" b="1" spc="-10" dirty="0">
                          <a:solidFill>
                            <a:srgbClr val="FF0000"/>
                          </a:solidFill>
                          <a:latin typeface="Calibri"/>
                          <a:cs typeface="Calibri"/>
                        </a:rPr>
                        <a:t>Durumu</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871498">
                <a:tc>
                  <a:txBody>
                    <a:bodyPr/>
                    <a:lstStyle/>
                    <a:p>
                      <a:pPr marL="68580" marR="1435735">
                        <a:lnSpc>
                          <a:spcPts val="969"/>
                        </a:lnSpc>
                        <a:spcBef>
                          <a:spcPts val="15"/>
                        </a:spcBef>
                      </a:pPr>
                      <a:r>
                        <a:rPr sz="800" b="1" spc="-10" dirty="0" err="1" smtClean="0">
                          <a:latin typeface="Calibri"/>
                          <a:cs typeface="Calibri"/>
                        </a:rPr>
                        <a:t>Tanl</a:t>
                      </a:r>
                      <a:r>
                        <a:rPr lang="tr-TR" sz="800" b="1" spc="-10" dirty="0" smtClean="0">
                          <a:latin typeface="Calibri"/>
                          <a:cs typeface="Calibri"/>
                        </a:rPr>
                        <a:t>a</a:t>
                      </a:r>
                      <a:r>
                        <a:rPr sz="800" b="1" spc="-10" dirty="0" smtClean="0">
                          <a:latin typeface="Calibri"/>
                          <a:cs typeface="Calibri"/>
                        </a:rPr>
                        <a:t>r</a:t>
                      </a:r>
                      <a:r>
                        <a:rPr sz="800" b="1" spc="500" dirty="0" smtClean="0">
                          <a:latin typeface="Calibri"/>
                          <a:cs typeface="Calibri"/>
                        </a:rPr>
                        <a:t> </a:t>
                      </a:r>
                      <a:endParaRPr lang="tr-TR" sz="800" b="1" spc="500" dirty="0" smtClean="0">
                        <a:latin typeface="Calibri"/>
                        <a:cs typeface="Calibri"/>
                      </a:endParaRPr>
                    </a:p>
                    <a:p>
                      <a:pPr marL="68580" marR="1435735">
                        <a:lnSpc>
                          <a:spcPts val="969"/>
                        </a:lnSpc>
                        <a:spcBef>
                          <a:spcPts val="15"/>
                        </a:spcBef>
                      </a:pPr>
                      <a:r>
                        <a:rPr sz="800" b="1" dirty="0" smtClean="0">
                          <a:latin typeface="Calibri"/>
                          <a:cs typeface="Calibri"/>
                        </a:rPr>
                        <a:t>3</a:t>
                      </a:r>
                      <a:r>
                        <a:rPr sz="800" b="1" spc="-5" dirty="0" smtClean="0">
                          <a:latin typeface="Calibri"/>
                          <a:cs typeface="Calibri"/>
                        </a:rPr>
                        <a:t> </a:t>
                      </a:r>
                      <a:r>
                        <a:rPr sz="800" b="1" spc="-20" dirty="0" smtClean="0">
                          <a:latin typeface="Calibri"/>
                          <a:cs typeface="Calibri"/>
                        </a:rPr>
                        <a:t>Made</a:t>
                      </a:r>
                      <a:endParaRPr sz="8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437515">
                        <a:lnSpc>
                          <a:spcPts val="969"/>
                        </a:lnSpc>
                        <a:spcBef>
                          <a:spcPts val="15"/>
                        </a:spcBef>
                      </a:pPr>
                      <a:r>
                        <a:rPr sz="800" b="1" dirty="0">
                          <a:latin typeface="Calibri"/>
                          <a:cs typeface="Calibri"/>
                        </a:rPr>
                        <a:t>h)</a:t>
                      </a:r>
                      <a:r>
                        <a:rPr sz="800" b="1" spc="5" dirty="0">
                          <a:latin typeface="Calibri"/>
                          <a:cs typeface="Calibri"/>
                        </a:rPr>
                        <a:t> </a:t>
                      </a:r>
                      <a:r>
                        <a:rPr sz="800" b="1" spc="-10" dirty="0">
                          <a:latin typeface="Calibri"/>
                          <a:cs typeface="Calibri"/>
                        </a:rPr>
                        <a:t>Kullanıcı:</a:t>
                      </a:r>
                      <a:r>
                        <a:rPr sz="800" b="1" spc="15" dirty="0">
                          <a:latin typeface="Calibri"/>
                          <a:cs typeface="Calibri"/>
                        </a:rPr>
                        <a:t> </a:t>
                      </a:r>
                      <a:r>
                        <a:rPr sz="800" dirty="0">
                          <a:latin typeface="Calibri"/>
                          <a:cs typeface="Calibri"/>
                        </a:rPr>
                        <a:t>TAREKS</a:t>
                      </a:r>
                      <a:r>
                        <a:rPr sz="800" spc="10" dirty="0">
                          <a:latin typeface="Calibri"/>
                          <a:cs typeface="Calibri"/>
                        </a:rPr>
                        <a:t> </a:t>
                      </a:r>
                      <a:r>
                        <a:rPr sz="800" spc="-10" dirty="0">
                          <a:latin typeface="Calibri"/>
                          <a:cs typeface="Calibri"/>
                        </a:rPr>
                        <a:t>aracılığıyla</a:t>
                      </a:r>
                      <a:r>
                        <a:rPr sz="800" spc="5" dirty="0">
                          <a:latin typeface="Calibri"/>
                          <a:cs typeface="Calibri"/>
                        </a:rPr>
                        <a:t> </a:t>
                      </a:r>
                      <a:r>
                        <a:rPr sz="800" spc="-10" dirty="0">
                          <a:latin typeface="Calibri"/>
                          <a:cs typeface="Calibri"/>
                        </a:rPr>
                        <a:t>firmalar</a:t>
                      </a:r>
                      <a:r>
                        <a:rPr sz="800" spc="-5" dirty="0">
                          <a:latin typeface="Calibri"/>
                          <a:cs typeface="Calibri"/>
                        </a:rPr>
                        <a:t> </a:t>
                      </a:r>
                      <a:r>
                        <a:rPr sz="800" spc="-10" dirty="0">
                          <a:latin typeface="Calibri"/>
                          <a:cs typeface="Calibri"/>
                        </a:rPr>
                        <a:t>adına</a:t>
                      </a:r>
                      <a:r>
                        <a:rPr sz="800" spc="5" dirty="0">
                          <a:latin typeface="Calibri"/>
                          <a:cs typeface="Calibri"/>
                        </a:rPr>
                        <a:t> </a:t>
                      </a:r>
                      <a:r>
                        <a:rPr sz="800" dirty="0">
                          <a:latin typeface="Calibri"/>
                          <a:cs typeface="Calibri"/>
                        </a:rPr>
                        <a:t>işlem</a:t>
                      </a:r>
                      <a:r>
                        <a:rPr sz="800" spc="10" dirty="0">
                          <a:latin typeface="Calibri"/>
                          <a:cs typeface="Calibri"/>
                        </a:rPr>
                        <a:t> </a:t>
                      </a:r>
                      <a:r>
                        <a:rPr sz="800" dirty="0">
                          <a:latin typeface="Calibri"/>
                          <a:cs typeface="Calibri"/>
                        </a:rPr>
                        <a:t>yapmak </a:t>
                      </a:r>
                      <a:r>
                        <a:rPr sz="800" spc="-10" dirty="0">
                          <a:latin typeface="Calibri"/>
                          <a:cs typeface="Calibri"/>
                        </a:rPr>
                        <a:t>üzere</a:t>
                      </a:r>
                      <a:r>
                        <a:rPr sz="800" spc="500" dirty="0">
                          <a:latin typeface="Calibri"/>
                          <a:cs typeface="Calibri"/>
                        </a:rPr>
                        <a:t> </a:t>
                      </a:r>
                      <a:r>
                        <a:rPr sz="800" spc="-10" dirty="0">
                          <a:latin typeface="Calibri"/>
                          <a:cs typeface="Calibri"/>
                        </a:rPr>
                        <a:t>yetkilendirilmiş</a:t>
                      </a:r>
                      <a:r>
                        <a:rPr sz="800" spc="65" dirty="0">
                          <a:latin typeface="Calibri"/>
                          <a:cs typeface="Calibri"/>
                        </a:rPr>
                        <a:t> </a:t>
                      </a:r>
                      <a:r>
                        <a:rPr sz="800" spc="-10" dirty="0">
                          <a:latin typeface="Calibri"/>
                          <a:cs typeface="Calibri"/>
                        </a:rPr>
                        <a:t>kişileri,</a:t>
                      </a:r>
                      <a:endParaRPr sz="8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5"/>
                        </a:spcBef>
                      </a:pPr>
                      <a:r>
                        <a:rPr sz="800" b="1" dirty="0">
                          <a:latin typeface="Calibri"/>
                          <a:cs typeface="Calibri"/>
                        </a:rPr>
                        <a:t>Firma</a:t>
                      </a:r>
                      <a:r>
                        <a:rPr sz="800" dirty="0">
                          <a:latin typeface="Calibri"/>
                          <a:cs typeface="Calibri"/>
                        </a:rPr>
                        <a:t>:</a:t>
                      </a:r>
                      <a:r>
                        <a:rPr sz="800" spc="-25" dirty="0">
                          <a:latin typeface="Calibri"/>
                          <a:cs typeface="Calibri"/>
                        </a:rPr>
                        <a:t> </a:t>
                      </a:r>
                      <a:r>
                        <a:rPr sz="800" dirty="0">
                          <a:latin typeface="Calibri"/>
                          <a:cs typeface="Calibri"/>
                        </a:rPr>
                        <a:t>TAREKS</a:t>
                      </a:r>
                      <a:r>
                        <a:rPr sz="800" spc="-5" dirty="0">
                          <a:latin typeface="Calibri"/>
                          <a:cs typeface="Calibri"/>
                        </a:rPr>
                        <a:t> </a:t>
                      </a:r>
                      <a:r>
                        <a:rPr sz="800" spc="-10" dirty="0">
                          <a:latin typeface="Calibri"/>
                          <a:cs typeface="Calibri"/>
                        </a:rPr>
                        <a:t>aracılığıyla yapılan </a:t>
                      </a:r>
                      <a:r>
                        <a:rPr sz="800" dirty="0">
                          <a:latin typeface="Calibri"/>
                          <a:cs typeface="Calibri"/>
                        </a:rPr>
                        <a:t>işlemlere</a:t>
                      </a:r>
                      <a:r>
                        <a:rPr sz="800" spc="-20" dirty="0">
                          <a:latin typeface="Calibri"/>
                          <a:cs typeface="Calibri"/>
                        </a:rPr>
                        <a:t> </a:t>
                      </a:r>
                      <a:r>
                        <a:rPr sz="800" dirty="0">
                          <a:latin typeface="Calibri"/>
                          <a:cs typeface="Calibri"/>
                        </a:rPr>
                        <a:t>konu</a:t>
                      </a:r>
                      <a:r>
                        <a:rPr sz="800" spc="-10" dirty="0">
                          <a:latin typeface="Calibri"/>
                          <a:cs typeface="Calibri"/>
                        </a:rPr>
                        <a:t> </a:t>
                      </a:r>
                      <a:r>
                        <a:rPr sz="800" dirty="0">
                          <a:latin typeface="Calibri"/>
                          <a:cs typeface="Calibri"/>
                        </a:rPr>
                        <a:t>olan kamu</a:t>
                      </a:r>
                      <a:r>
                        <a:rPr sz="800" spc="-10" dirty="0">
                          <a:latin typeface="Calibri"/>
                          <a:cs typeface="Calibri"/>
                        </a:rPr>
                        <a:t> kurumları</a:t>
                      </a:r>
                      <a:r>
                        <a:rPr sz="800" spc="-20" dirty="0">
                          <a:latin typeface="Calibri"/>
                          <a:cs typeface="Calibri"/>
                        </a:rPr>
                        <a:t> </a:t>
                      </a:r>
                      <a:r>
                        <a:rPr sz="800" dirty="0">
                          <a:latin typeface="Calibri"/>
                          <a:cs typeface="Calibri"/>
                        </a:rPr>
                        <a:t>dahil,</a:t>
                      </a:r>
                      <a:r>
                        <a:rPr sz="800" spc="-5" dirty="0">
                          <a:latin typeface="Calibri"/>
                          <a:cs typeface="Calibri"/>
                        </a:rPr>
                        <a:t> </a:t>
                      </a:r>
                      <a:r>
                        <a:rPr sz="800" spc="-25" dirty="0">
                          <a:latin typeface="Calibri"/>
                          <a:cs typeface="Calibri"/>
                        </a:rPr>
                        <a:t>tüm</a:t>
                      </a:r>
                      <a:endParaRPr sz="800">
                        <a:latin typeface="Calibri"/>
                        <a:cs typeface="Calibri"/>
                      </a:endParaRPr>
                    </a:p>
                    <a:p>
                      <a:pPr marL="67945">
                        <a:lnSpc>
                          <a:spcPct val="100000"/>
                        </a:lnSpc>
                        <a:spcBef>
                          <a:spcPts val="165"/>
                        </a:spcBef>
                      </a:pPr>
                      <a:r>
                        <a:rPr sz="800" dirty="0">
                          <a:latin typeface="Calibri"/>
                          <a:cs typeface="Calibri"/>
                        </a:rPr>
                        <a:t>gerçek</a:t>
                      </a:r>
                      <a:r>
                        <a:rPr sz="800" spc="-25" dirty="0">
                          <a:latin typeface="Calibri"/>
                          <a:cs typeface="Calibri"/>
                        </a:rPr>
                        <a:t> </a:t>
                      </a:r>
                      <a:r>
                        <a:rPr sz="800" dirty="0">
                          <a:latin typeface="Calibri"/>
                          <a:cs typeface="Calibri"/>
                        </a:rPr>
                        <a:t>ve</a:t>
                      </a:r>
                      <a:r>
                        <a:rPr sz="800" spc="-15" dirty="0">
                          <a:latin typeface="Calibri"/>
                          <a:cs typeface="Calibri"/>
                        </a:rPr>
                        <a:t> </a:t>
                      </a:r>
                      <a:r>
                        <a:rPr sz="800" dirty="0">
                          <a:latin typeface="Calibri"/>
                          <a:cs typeface="Calibri"/>
                        </a:rPr>
                        <a:t>tüzel</a:t>
                      </a:r>
                      <a:r>
                        <a:rPr sz="800" spc="-20" dirty="0">
                          <a:latin typeface="Calibri"/>
                          <a:cs typeface="Calibri"/>
                        </a:rPr>
                        <a:t> </a:t>
                      </a:r>
                      <a:r>
                        <a:rPr sz="800" spc="-10" dirty="0">
                          <a:latin typeface="Calibri"/>
                          <a:cs typeface="Calibri"/>
                        </a:rPr>
                        <a:t>kişileri,</a:t>
                      </a:r>
                      <a:endParaRPr sz="800">
                        <a:latin typeface="Calibri"/>
                        <a:cs typeface="Calibri"/>
                      </a:endParaRPr>
                    </a:p>
                    <a:p>
                      <a:pPr marL="67945" marR="363855">
                        <a:lnSpc>
                          <a:spcPct val="117500"/>
                        </a:lnSpc>
                      </a:pPr>
                      <a:r>
                        <a:rPr sz="800" b="1" dirty="0">
                          <a:latin typeface="Calibri"/>
                          <a:cs typeface="Calibri"/>
                        </a:rPr>
                        <a:t>Firma </a:t>
                      </a:r>
                      <a:r>
                        <a:rPr sz="800" b="1" spc="-10" dirty="0">
                          <a:latin typeface="Calibri"/>
                          <a:cs typeface="Calibri"/>
                        </a:rPr>
                        <a:t>kullanıcısı</a:t>
                      </a:r>
                      <a:r>
                        <a:rPr sz="800" spc="-10" dirty="0">
                          <a:latin typeface="Calibri"/>
                          <a:cs typeface="Calibri"/>
                        </a:rPr>
                        <a:t>:</a:t>
                      </a:r>
                      <a:r>
                        <a:rPr sz="800" spc="5" dirty="0">
                          <a:latin typeface="Calibri"/>
                          <a:cs typeface="Calibri"/>
                        </a:rPr>
                        <a:t> </a:t>
                      </a:r>
                      <a:r>
                        <a:rPr sz="800" dirty="0">
                          <a:latin typeface="Calibri"/>
                          <a:cs typeface="Calibri"/>
                        </a:rPr>
                        <a:t>Firma </a:t>
                      </a:r>
                      <a:r>
                        <a:rPr sz="800" spc="-10" dirty="0">
                          <a:latin typeface="Calibri"/>
                          <a:cs typeface="Calibri"/>
                        </a:rPr>
                        <a:t>yetkilisi</a:t>
                      </a:r>
                      <a:r>
                        <a:rPr sz="800" spc="10" dirty="0">
                          <a:latin typeface="Calibri"/>
                          <a:cs typeface="Calibri"/>
                        </a:rPr>
                        <a:t> </a:t>
                      </a:r>
                      <a:r>
                        <a:rPr sz="800" spc="-10" dirty="0">
                          <a:latin typeface="Calibri"/>
                          <a:cs typeface="Calibri"/>
                        </a:rPr>
                        <a:t>tarafından</a:t>
                      </a:r>
                      <a:r>
                        <a:rPr sz="800" dirty="0">
                          <a:latin typeface="Calibri"/>
                          <a:cs typeface="Calibri"/>
                        </a:rPr>
                        <a:t> firma </a:t>
                      </a:r>
                      <a:r>
                        <a:rPr sz="800" spc="-10" dirty="0">
                          <a:latin typeface="Calibri"/>
                          <a:cs typeface="Calibri"/>
                        </a:rPr>
                        <a:t>adına</a:t>
                      </a:r>
                      <a:r>
                        <a:rPr sz="800" dirty="0">
                          <a:latin typeface="Calibri"/>
                          <a:cs typeface="Calibri"/>
                        </a:rPr>
                        <a:t> TAREKS'te</a:t>
                      </a:r>
                      <a:r>
                        <a:rPr sz="800" spc="-5" dirty="0">
                          <a:latin typeface="Calibri"/>
                          <a:cs typeface="Calibri"/>
                        </a:rPr>
                        <a:t> </a:t>
                      </a:r>
                      <a:r>
                        <a:rPr sz="800" dirty="0">
                          <a:latin typeface="Calibri"/>
                          <a:cs typeface="Calibri"/>
                        </a:rPr>
                        <a:t>işlem</a:t>
                      </a:r>
                      <a:r>
                        <a:rPr sz="800" spc="5" dirty="0">
                          <a:latin typeface="Calibri"/>
                          <a:cs typeface="Calibri"/>
                        </a:rPr>
                        <a:t> </a:t>
                      </a:r>
                      <a:r>
                        <a:rPr sz="800" spc="-10" dirty="0">
                          <a:latin typeface="Calibri"/>
                          <a:cs typeface="Calibri"/>
                        </a:rPr>
                        <a:t>yapmak</a:t>
                      </a:r>
                      <a:r>
                        <a:rPr sz="800" spc="500" dirty="0">
                          <a:latin typeface="Calibri"/>
                          <a:cs typeface="Calibri"/>
                        </a:rPr>
                        <a:t> </a:t>
                      </a:r>
                      <a:r>
                        <a:rPr sz="800" dirty="0">
                          <a:latin typeface="Calibri"/>
                          <a:cs typeface="Calibri"/>
                        </a:rPr>
                        <a:t>üzere</a:t>
                      </a:r>
                      <a:r>
                        <a:rPr sz="800" spc="20" dirty="0">
                          <a:latin typeface="Calibri"/>
                          <a:cs typeface="Calibri"/>
                        </a:rPr>
                        <a:t> </a:t>
                      </a:r>
                      <a:r>
                        <a:rPr sz="800" spc="-10" dirty="0">
                          <a:latin typeface="Calibri"/>
                          <a:cs typeface="Calibri"/>
                        </a:rPr>
                        <a:t>yetkilendirilmiş</a:t>
                      </a:r>
                      <a:r>
                        <a:rPr sz="800" spc="25" dirty="0">
                          <a:latin typeface="Calibri"/>
                          <a:cs typeface="Calibri"/>
                        </a:rPr>
                        <a:t> </a:t>
                      </a:r>
                      <a:r>
                        <a:rPr sz="800" spc="-10" dirty="0">
                          <a:latin typeface="Calibri"/>
                          <a:cs typeface="Calibri"/>
                        </a:rPr>
                        <a:t>kişiyi,</a:t>
                      </a:r>
                      <a:endParaRPr sz="800">
                        <a:latin typeface="Calibri"/>
                        <a:cs typeface="Calibri"/>
                      </a:endParaRPr>
                    </a:p>
                    <a:p>
                      <a:pPr marL="67945" marR="257810">
                        <a:lnSpc>
                          <a:spcPts val="1140"/>
                        </a:lnSpc>
                        <a:spcBef>
                          <a:spcPts val="45"/>
                        </a:spcBef>
                      </a:pPr>
                      <a:r>
                        <a:rPr sz="800" b="1" dirty="0">
                          <a:latin typeface="Calibri"/>
                          <a:cs typeface="Calibri"/>
                        </a:rPr>
                        <a:t>Firma</a:t>
                      </a:r>
                      <a:r>
                        <a:rPr sz="800" b="1" spc="-20" dirty="0">
                          <a:latin typeface="Calibri"/>
                          <a:cs typeface="Calibri"/>
                        </a:rPr>
                        <a:t> </a:t>
                      </a:r>
                      <a:r>
                        <a:rPr sz="800" b="1" spc="-10" dirty="0">
                          <a:latin typeface="Calibri"/>
                          <a:cs typeface="Calibri"/>
                        </a:rPr>
                        <a:t>yetkilisi</a:t>
                      </a:r>
                      <a:r>
                        <a:rPr sz="800" spc="-10" dirty="0">
                          <a:latin typeface="Calibri"/>
                          <a:cs typeface="Calibri"/>
                        </a:rPr>
                        <a:t>:</a:t>
                      </a:r>
                      <a:r>
                        <a:rPr sz="800" spc="-5" dirty="0">
                          <a:latin typeface="Calibri"/>
                          <a:cs typeface="Calibri"/>
                        </a:rPr>
                        <a:t> </a:t>
                      </a:r>
                      <a:r>
                        <a:rPr sz="800" dirty="0">
                          <a:latin typeface="Calibri"/>
                          <a:cs typeface="Calibri"/>
                        </a:rPr>
                        <a:t>Firmanın</a:t>
                      </a:r>
                      <a:r>
                        <a:rPr sz="800" spc="-10" dirty="0">
                          <a:latin typeface="Calibri"/>
                          <a:cs typeface="Calibri"/>
                        </a:rPr>
                        <a:t> </a:t>
                      </a:r>
                      <a:r>
                        <a:rPr sz="800" dirty="0">
                          <a:latin typeface="Calibri"/>
                          <a:cs typeface="Calibri"/>
                        </a:rPr>
                        <a:t>imza</a:t>
                      </a:r>
                      <a:r>
                        <a:rPr sz="800" spc="-5" dirty="0">
                          <a:latin typeface="Calibri"/>
                          <a:cs typeface="Calibri"/>
                        </a:rPr>
                        <a:t> </a:t>
                      </a:r>
                      <a:r>
                        <a:rPr sz="800" spc="-10" dirty="0">
                          <a:latin typeface="Calibri"/>
                          <a:cs typeface="Calibri"/>
                        </a:rPr>
                        <a:t>sirkülerinde </a:t>
                      </a:r>
                      <a:r>
                        <a:rPr sz="800" dirty="0">
                          <a:latin typeface="Calibri"/>
                          <a:cs typeface="Calibri"/>
                        </a:rPr>
                        <a:t>yer</a:t>
                      </a:r>
                      <a:r>
                        <a:rPr sz="800" spc="-15" dirty="0">
                          <a:latin typeface="Calibri"/>
                          <a:cs typeface="Calibri"/>
                        </a:rPr>
                        <a:t> </a:t>
                      </a:r>
                      <a:r>
                        <a:rPr sz="800" dirty="0">
                          <a:latin typeface="Calibri"/>
                          <a:cs typeface="Calibri"/>
                        </a:rPr>
                        <a:t>alan</a:t>
                      </a:r>
                      <a:r>
                        <a:rPr sz="800" spc="-10" dirty="0">
                          <a:latin typeface="Calibri"/>
                          <a:cs typeface="Calibri"/>
                        </a:rPr>
                        <a:t> </a:t>
                      </a:r>
                      <a:r>
                        <a:rPr sz="800" dirty="0">
                          <a:latin typeface="Calibri"/>
                          <a:cs typeface="Calibri"/>
                        </a:rPr>
                        <a:t>ve</a:t>
                      </a:r>
                      <a:r>
                        <a:rPr sz="800" spc="-5" dirty="0">
                          <a:latin typeface="Calibri"/>
                          <a:cs typeface="Calibri"/>
                        </a:rPr>
                        <a:t> </a:t>
                      </a:r>
                      <a:r>
                        <a:rPr sz="800" dirty="0">
                          <a:latin typeface="Calibri"/>
                          <a:cs typeface="Calibri"/>
                        </a:rPr>
                        <a:t>firmayı</a:t>
                      </a:r>
                      <a:r>
                        <a:rPr sz="800" spc="-15" dirty="0">
                          <a:latin typeface="Calibri"/>
                          <a:cs typeface="Calibri"/>
                        </a:rPr>
                        <a:t> </a:t>
                      </a:r>
                      <a:r>
                        <a:rPr sz="800" dirty="0">
                          <a:latin typeface="Calibri"/>
                          <a:cs typeface="Calibri"/>
                        </a:rPr>
                        <a:t>temsil</a:t>
                      </a:r>
                      <a:r>
                        <a:rPr sz="800" spc="-15" dirty="0">
                          <a:latin typeface="Calibri"/>
                          <a:cs typeface="Calibri"/>
                        </a:rPr>
                        <a:t> </a:t>
                      </a:r>
                      <a:r>
                        <a:rPr sz="800" dirty="0">
                          <a:latin typeface="Calibri"/>
                          <a:cs typeface="Calibri"/>
                        </a:rPr>
                        <a:t>ve ilzama</a:t>
                      </a:r>
                      <a:r>
                        <a:rPr sz="800" spc="-10" dirty="0">
                          <a:latin typeface="Calibri"/>
                          <a:cs typeface="Calibri"/>
                        </a:rPr>
                        <a:t> </a:t>
                      </a:r>
                      <a:r>
                        <a:rPr sz="800" spc="-20" dirty="0">
                          <a:latin typeface="Calibri"/>
                          <a:cs typeface="Calibri"/>
                        </a:rPr>
                        <a:t>yet-</a:t>
                      </a:r>
                      <a:r>
                        <a:rPr sz="800" spc="500" dirty="0">
                          <a:latin typeface="Calibri"/>
                          <a:cs typeface="Calibri"/>
                        </a:rPr>
                        <a:t> </a:t>
                      </a:r>
                      <a:r>
                        <a:rPr sz="800" dirty="0">
                          <a:latin typeface="Calibri"/>
                          <a:cs typeface="Calibri"/>
                        </a:rPr>
                        <a:t>kili</a:t>
                      </a:r>
                      <a:r>
                        <a:rPr sz="800" spc="-40" dirty="0">
                          <a:latin typeface="Calibri"/>
                          <a:cs typeface="Calibri"/>
                        </a:rPr>
                        <a:t> </a:t>
                      </a:r>
                      <a:r>
                        <a:rPr sz="800" dirty="0">
                          <a:latin typeface="Calibri"/>
                          <a:cs typeface="Calibri"/>
                        </a:rPr>
                        <a:t>olan</a:t>
                      </a:r>
                      <a:r>
                        <a:rPr sz="800" spc="-30" dirty="0">
                          <a:latin typeface="Calibri"/>
                          <a:cs typeface="Calibri"/>
                        </a:rPr>
                        <a:t> </a:t>
                      </a:r>
                      <a:r>
                        <a:rPr sz="800" spc="-10" dirty="0">
                          <a:latin typeface="Calibri"/>
                          <a:cs typeface="Calibri"/>
                        </a:rPr>
                        <a:t>kişiyi,</a:t>
                      </a:r>
                      <a:endParaRPr sz="8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800" spc="-10" dirty="0">
                          <a:latin typeface="Calibri"/>
                          <a:cs typeface="Calibri"/>
                        </a:rPr>
                        <a:t>Genişletildi</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58558">
                <a:tc>
                  <a:txBody>
                    <a:bodyPr/>
                    <a:lstStyle/>
                    <a:p>
                      <a:pPr marL="68580" marR="605790">
                        <a:lnSpc>
                          <a:spcPts val="969"/>
                        </a:lnSpc>
                        <a:spcBef>
                          <a:spcPts val="15"/>
                        </a:spcBef>
                      </a:pPr>
                      <a:r>
                        <a:rPr sz="800" b="1" spc="-10" dirty="0">
                          <a:solidFill>
                            <a:srgbClr val="221F1F"/>
                          </a:solidFill>
                          <a:latin typeface="Calibri"/>
                          <a:cs typeface="Calibri"/>
                        </a:rPr>
                        <a:t>TAREKS</a:t>
                      </a:r>
                      <a:r>
                        <a:rPr sz="800" b="1" spc="-20" dirty="0">
                          <a:solidFill>
                            <a:srgbClr val="221F1F"/>
                          </a:solidFill>
                          <a:latin typeface="Calibri"/>
                          <a:cs typeface="Calibri"/>
                        </a:rPr>
                        <a:t> </a:t>
                      </a:r>
                      <a:r>
                        <a:rPr sz="800" b="1" dirty="0">
                          <a:solidFill>
                            <a:srgbClr val="221F1F"/>
                          </a:solidFill>
                          <a:latin typeface="Calibri"/>
                          <a:cs typeface="Calibri"/>
                        </a:rPr>
                        <a:t>ve</a:t>
                      </a:r>
                      <a:r>
                        <a:rPr sz="800" b="1" spc="-15" dirty="0">
                          <a:solidFill>
                            <a:srgbClr val="221F1F"/>
                          </a:solidFill>
                          <a:latin typeface="Calibri"/>
                          <a:cs typeface="Calibri"/>
                        </a:rPr>
                        <a:t> </a:t>
                      </a:r>
                      <a:r>
                        <a:rPr sz="800" b="1" spc="-20" dirty="0">
                          <a:solidFill>
                            <a:srgbClr val="221F1F"/>
                          </a:solidFill>
                          <a:latin typeface="Calibri"/>
                          <a:cs typeface="Calibri"/>
                        </a:rPr>
                        <a:t>firma </a:t>
                      </a:r>
                      <a:r>
                        <a:rPr sz="800" b="1" spc="-10" dirty="0" err="1">
                          <a:solidFill>
                            <a:srgbClr val="221F1F"/>
                          </a:solidFill>
                          <a:latin typeface="Calibri"/>
                          <a:cs typeface="Calibri"/>
                        </a:rPr>
                        <a:t>tanımlaması</a:t>
                      </a:r>
                      <a:r>
                        <a:rPr sz="800" b="1" spc="500" dirty="0">
                          <a:solidFill>
                            <a:srgbClr val="221F1F"/>
                          </a:solidFill>
                          <a:latin typeface="Calibri"/>
                          <a:cs typeface="Calibri"/>
                        </a:rPr>
                        <a:t> </a:t>
                      </a:r>
                      <a:endParaRPr lang="tr-TR" sz="800" b="1" spc="500" dirty="0" smtClean="0">
                        <a:solidFill>
                          <a:srgbClr val="221F1F"/>
                        </a:solidFill>
                        <a:latin typeface="Calibri"/>
                        <a:cs typeface="Calibri"/>
                      </a:endParaRPr>
                    </a:p>
                    <a:p>
                      <a:pPr marL="68580" marR="605790">
                        <a:lnSpc>
                          <a:spcPts val="969"/>
                        </a:lnSpc>
                        <a:spcBef>
                          <a:spcPts val="15"/>
                        </a:spcBef>
                      </a:pPr>
                      <a:r>
                        <a:rPr sz="800" b="1" spc="-10" dirty="0" smtClean="0">
                          <a:solidFill>
                            <a:srgbClr val="221F1F"/>
                          </a:solidFill>
                          <a:latin typeface="Calibri"/>
                          <a:cs typeface="Calibri"/>
                        </a:rPr>
                        <a:t>MADDE</a:t>
                      </a:r>
                      <a:r>
                        <a:rPr sz="800" b="1" spc="-20" dirty="0" smtClean="0">
                          <a:solidFill>
                            <a:srgbClr val="221F1F"/>
                          </a:solidFill>
                          <a:latin typeface="Calibri"/>
                          <a:cs typeface="Calibri"/>
                        </a:rPr>
                        <a:t> </a:t>
                      </a:r>
                      <a:r>
                        <a:rPr sz="800" b="1" spc="-50" dirty="0">
                          <a:solidFill>
                            <a:srgbClr val="221F1F"/>
                          </a:solidFill>
                          <a:latin typeface="Calibri"/>
                          <a:cs typeface="Calibri"/>
                        </a:rPr>
                        <a:t>4</a:t>
                      </a:r>
                      <a:endParaRPr sz="8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dirty="0">
                          <a:latin typeface="Calibri"/>
                          <a:cs typeface="Calibri"/>
                        </a:rPr>
                        <a:t>(2)</a:t>
                      </a:r>
                      <a:r>
                        <a:rPr sz="800" spc="5" dirty="0">
                          <a:latin typeface="Calibri"/>
                          <a:cs typeface="Calibri"/>
                        </a:rPr>
                        <a:t> </a:t>
                      </a:r>
                      <a:r>
                        <a:rPr sz="800" dirty="0">
                          <a:latin typeface="Calibri"/>
                          <a:cs typeface="Calibri"/>
                        </a:rPr>
                        <a:t>Bu</a:t>
                      </a:r>
                      <a:r>
                        <a:rPr sz="800" spc="5" dirty="0">
                          <a:latin typeface="Calibri"/>
                          <a:cs typeface="Calibri"/>
                        </a:rPr>
                        <a:t> </a:t>
                      </a:r>
                      <a:r>
                        <a:rPr sz="800" dirty="0">
                          <a:latin typeface="Calibri"/>
                          <a:cs typeface="Calibri"/>
                        </a:rPr>
                        <a:t>Tebliğ</a:t>
                      </a:r>
                      <a:r>
                        <a:rPr sz="800" spc="15" dirty="0">
                          <a:latin typeface="Calibri"/>
                          <a:cs typeface="Calibri"/>
                        </a:rPr>
                        <a:t> </a:t>
                      </a:r>
                      <a:r>
                        <a:rPr sz="800" spc="-10" dirty="0">
                          <a:latin typeface="Calibri"/>
                          <a:cs typeface="Calibri"/>
                        </a:rPr>
                        <a:t>kapsamı</a:t>
                      </a:r>
                      <a:r>
                        <a:rPr sz="800" dirty="0">
                          <a:latin typeface="Calibri"/>
                          <a:cs typeface="Calibri"/>
                        </a:rPr>
                        <a:t> </a:t>
                      </a:r>
                      <a:r>
                        <a:rPr sz="800" spc="-10" dirty="0">
                          <a:latin typeface="Calibri"/>
                          <a:cs typeface="Calibri"/>
                        </a:rPr>
                        <a:t>ürünleri</a:t>
                      </a:r>
                      <a:r>
                        <a:rPr sz="800" dirty="0">
                          <a:latin typeface="Calibri"/>
                          <a:cs typeface="Calibri"/>
                        </a:rPr>
                        <a:t> ithal</a:t>
                      </a:r>
                      <a:r>
                        <a:rPr sz="800" spc="5" dirty="0">
                          <a:latin typeface="Calibri"/>
                          <a:cs typeface="Calibri"/>
                        </a:rPr>
                        <a:t> </a:t>
                      </a:r>
                      <a:r>
                        <a:rPr sz="800" dirty="0">
                          <a:latin typeface="Calibri"/>
                          <a:cs typeface="Calibri"/>
                        </a:rPr>
                        <a:t>etmek </a:t>
                      </a:r>
                      <a:r>
                        <a:rPr sz="800" spc="-10" dirty="0">
                          <a:latin typeface="Calibri"/>
                          <a:cs typeface="Calibri"/>
                        </a:rPr>
                        <a:t>isteyen</a:t>
                      </a:r>
                      <a:r>
                        <a:rPr sz="800" spc="5" dirty="0">
                          <a:latin typeface="Calibri"/>
                          <a:cs typeface="Calibri"/>
                        </a:rPr>
                        <a:t> </a:t>
                      </a:r>
                      <a:r>
                        <a:rPr sz="800" spc="-10" dirty="0">
                          <a:latin typeface="Calibri"/>
                          <a:cs typeface="Calibri"/>
                        </a:rPr>
                        <a:t>firmaların,</a:t>
                      </a:r>
                      <a:r>
                        <a:rPr sz="800" spc="15" dirty="0">
                          <a:latin typeface="Calibri"/>
                          <a:cs typeface="Calibri"/>
                        </a:rPr>
                        <a:t> </a:t>
                      </a:r>
                      <a:r>
                        <a:rPr sz="800" spc="-10" dirty="0">
                          <a:latin typeface="Calibri"/>
                          <a:cs typeface="Calibri"/>
                        </a:rPr>
                        <a:t>29/12/2011</a:t>
                      </a:r>
                      <a:endParaRPr sz="800" dirty="0">
                        <a:latin typeface="Calibri"/>
                        <a:cs typeface="Calibri"/>
                      </a:endParaRPr>
                    </a:p>
                    <a:p>
                      <a:pPr marL="67945" marR="113664">
                        <a:lnSpc>
                          <a:spcPct val="101699"/>
                        </a:lnSpc>
                        <a:spcBef>
                          <a:spcPts val="5"/>
                        </a:spcBef>
                      </a:pPr>
                      <a:r>
                        <a:rPr sz="800" spc="-10" dirty="0">
                          <a:latin typeface="Calibri"/>
                          <a:cs typeface="Calibri"/>
                        </a:rPr>
                        <a:t>tarihli</a:t>
                      </a:r>
                      <a:r>
                        <a:rPr sz="800" spc="5" dirty="0">
                          <a:latin typeface="Calibri"/>
                          <a:cs typeface="Calibri"/>
                        </a:rPr>
                        <a:t> </a:t>
                      </a:r>
                      <a:r>
                        <a:rPr sz="800" dirty="0">
                          <a:latin typeface="Calibri"/>
                          <a:cs typeface="Calibri"/>
                        </a:rPr>
                        <a:t>ve</a:t>
                      </a:r>
                      <a:r>
                        <a:rPr sz="800" spc="-5" dirty="0">
                          <a:latin typeface="Calibri"/>
                          <a:cs typeface="Calibri"/>
                        </a:rPr>
                        <a:t> </a:t>
                      </a:r>
                      <a:r>
                        <a:rPr sz="800" dirty="0">
                          <a:latin typeface="Calibri"/>
                          <a:cs typeface="Calibri"/>
                        </a:rPr>
                        <a:t>28157</a:t>
                      </a:r>
                      <a:r>
                        <a:rPr sz="800" spc="-5" dirty="0">
                          <a:latin typeface="Calibri"/>
                          <a:cs typeface="Calibri"/>
                        </a:rPr>
                        <a:t> </a:t>
                      </a:r>
                      <a:r>
                        <a:rPr sz="800" spc="-10" dirty="0">
                          <a:latin typeface="Calibri"/>
                          <a:cs typeface="Calibri"/>
                        </a:rPr>
                        <a:t>sayılı </a:t>
                      </a:r>
                      <a:r>
                        <a:rPr sz="800" dirty="0">
                          <a:latin typeface="Calibri"/>
                          <a:cs typeface="Calibri"/>
                        </a:rPr>
                        <a:t>Resmî</a:t>
                      </a:r>
                      <a:r>
                        <a:rPr sz="800" spc="-10" dirty="0">
                          <a:latin typeface="Calibri"/>
                          <a:cs typeface="Calibri"/>
                        </a:rPr>
                        <a:t> </a:t>
                      </a:r>
                      <a:r>
                        <a:rPr sz="800" dirty="0">
                          <a:latin typeface="Calibri"/>
                          <a:cs typeface="Calibri"/>
                        </a:rPr>
                        <a:t>Gazete’de</a:t>
                      </a:r>
                      <a:r>
                        <a:rPr sz="800" spc="-10" dirty="0">
                          <a:latin typeface="Calibri"/>
                          <a:cs typeface="Calibri"/>
                        </a:rPr>
                        <a:t> yayımlanan</a:t>
                      </a:r>
                      <a:r>
                        <a:rPr sz="800" spc="-5" dirty="0">
                          <a:latin typeface="Calibri"/>
                          <a:cs typeface="Calibri"/>
                        </a:rPr>
                        <a:t> </a:t>
                      </a:r>
                      <a:r>
                        <a:rPr sz="800" dirty="0">
                          <a:latin typeface="Calibri"/>
                          <a:cs typeface="Calibri"/>
                        </a:rPr>
                        <a:t>Dış</a:t>
                      </a:r>
                      <a:r>
                        <a:rPr sz="800" spc="-5" dirty="0">
                          <a:latin typeface="Calibri"/>
                          <a:cs typeface="Calibri"/>
                        </a:rPr>
                        <a:t> </a:t>
                      </a:r>
                      <a:r>
                        <a:rPr sz="800" dirty="0">
                          <a:latin typeface="Calibri"/>
                          <a:cs typeface="Calibri"/>
                        </a:rPr>
                        <a:t>Ticarette</a:t>
                      </a:r>
                      <a:r>
                        <a:rPr sz="800" spc="-5" dirty="0">
                          <a:latin typeface="Calibri"/>
                          <a:cs typeface="Calibri"/>
                        </a:rPr>
                        <a:t> </a:t>
                      </a:r>
                      <a:r>
                        <a:rPr sz="800" dirty="0">
                          <a:latin typeface="Calibri"/>
                          <a:cs typeface="Calibri"/>
                        </a:rPr>
                        <a:t>Risk</a:t>
                      </a:r>
                      <a:r>
                        <a:rPr sz="800" spc="-10" dirty="0">
                          <a:latin typeface="Calibri"/>
                          <a:cs typeface="Calibri"/>
                        </a:rPr>
                        <a:t> Esaslı</a:t>
                      </a:r>
                      <a:r>
                        <a:rPr sz="800" spc="500" dirty="0">
                          <a:latin typeface="Calibri"/>
                          <a:cs typeface="Calibri"/>
                        </a:rPr>
                        <a:t> </a:t>
                      </a:r>
                      <a:r>
                        <a:rPr sz="800" dirty="0">
                          <a:latin typeface="Calibri"/>
                          <a:cs typeface="Calibri"/>
                        </a:rPr>
                        <a:t>Kontrol</a:t>
                      </a:r>
                      <a:r>
                        <a:rPr sz="800" spc="-35" dirty="0">
                          <a:latin typeface="Calibri"/>
                          <a:cs typeface="Calibri"/>
                        </a:rPr>
                        <a:t> </a:t>
                      </a:r>
                      <a:r>
                        <a:rPr sz="800" dirty="0">
                          <a:latin typeface="Calibri"/>
                          <a:cs typeface="Calibri"/>
                        </a:rPr>
                        <a:t>Sistemi</a:t>
                      </a:r>
                      <a:r>
                        <a:rPr sz="800" spc="-35" dirty="0">
                          <a:latin typeface="Calibri"/>
                          <a:cs typeface="Calibri"/>
                        </a:rPr>
                        <a:t> </a:t>
                      </a:r>
                      <a:r>
                        <a:rPr sz="800" dirty="0">
                          <a:latin typeface="Calibri"/>
                          <a:cs typeface="Calibri"/>
                        </a:rPr>
                        <a:t>Tebliği</a:t>
                      </a:r>
                      <a:r>
                        <a:rPr sz="800" spc="-30" dirty="0">
                          <a:latin typeface="Calibri"/>
                          <a:cs typeface="Calibri"/>
                        </a:rPr>
                        <a:t> </a:t>
                      </a:r>
                      <a:r>
                        <a:rPr sz="800" dirty="0">
                          <a:latin typeface="Calibri"/>
                          <a:cs typeface="Calibri"/>
                        </a:rPr>
                        <a:t>(Ürün</a:t>
                      </a:r>
                      <a:r>
                        <a:rPr sz="800" spc="-25" dirty="0">
                          <a:latin typeface="Calibri"/>
                          <a:cs typeface="Calibri"/>
                        </a:rPr>
                        <a:t> </a:t>
                      </a:r>
                      <a:r>
                        <a:rPr sz="800" dirty="0">
                          <a:latin typeface="Calibri"/>
                          <a:cs typeface="Calibri"/>
                        </a:rPr>
                        <a:t>Güvenliği</a:t>
                      </a:r>
                      <a:r>
                        <a:rPr sz="800" spc="-30" dirty="0">
                          <a:latin typeface="Calibri"/>
                          <a:cs typeface="Calibri"/>
                        </a:rPr>
                        <a:t> </a:t>
                      </a:r>
                      <a:r>
                        <a:rPr sz="800" dirty="0">
                          <a:latin typeface="Calibri"/>
                          <a:cs typeface="Calibri"/>
                        </a:rPr>
                        <a:t>ve</a:t>
                      </a:r>
                      <a:r>
                        <a:rPr sz="800" spc="-30" dirty="0">
                          <a:latin typeface="Calibri"/>
                          <a:cs typeface="Calibri"/>
                        </a:rPr>
                        <a:t> </a:t>
                      </a:r>
                      <a:r>
                        <a:rPr sz="800" dirty="0">
                          <a:latin typeface="Calibri"/>
                          <a:cs typeface="Calibri"/>
                        </a:rPr>
                        <a:t>Denetimi:</a:t>
                      </a:r>
                      <a:r>
                        <a:rPr sz="800" spc="-25" dirty="0">
                          <a:latin typeface="Calibri"/>
                          <a:cs typeface="Calibri"/>
                        </a:rPr>
                        <a:t> </a:t>
                      </a:r>
                      <a:r>
                        <a:rPr sz="800" spc="-10" dirty="0">
                          <a:latin typeface="Calibri"/>
                          <a:cs typeface="Calibri"/>
                        </a:rPr>
                        <a:t>2011/53)</a:t>
                      </a:r>
                      <a:r>
                        <a:rPr sz="800" spc="500" dirty="0">
                          <a:latin typeface="Calibri"/>
                          <a:cs typeface="Calibri"/>
                        </a:rPr>
                        <a:t> </a:t>
                      </a:r>
                      <a:r>
                        <a:rPr sz="800" spc="-10" dirty="0">
                          <a:latin typeface="Calibri"/>
                          <a:cs typeface="Calibri"/>
                        </a:rPr>
                        <a:t>çerçevesinde</a:t>
                      </a:r>
                      <a:r>
                        <a:rPr sz="800" spc="5" dirty="0">
                          <a:latin typeface="Calibri"/>
                          <a:cs typeface="Calibri"/>
                        </a:rPr>
                        <a:t> </a:t>
                      </a:r>
                      <a:r>
                        <a:rPr sz="800" dirty="0">
                          <a:latin typeface="Calibri"/>
                          <a:cs typeface="Calibri"/>
                        </a:rPr>
                        <a:t>TAREKS’te</a:t>
                      </a:r>
                      <a:r>
                        <a:rPr sz="800" spc="10" dirty="0">
                          <a:latin typeface="Calibri"/>
                          <a:cs typeface="Calibri"/>
                        </a:rPr>
                        <a:t> </a:t>
                      </a:r>
                      <a:r>
                        <a:rPr sz="800" spc="-10" dirty="0">
                          <a:latin typeface="Calibri"/>
                          <a:cs typeface="Calibri"/>
                        </a:rPr>
                        <a:t>tanımlanması</a:t>
                      </a:r>
                      <a:r>
                        <a:rPr sz="800" dirty="0">
                          <a:latin typeface="Calibri"/>
                          <a:cs typeface="Calibri"/>
                        </a:rPr>
                        <a:t> ve</a:t>
                      </a:r>
                      <a:r>
                        <a:rPr sz="800" spc="5" dirty="0">
                          <a:latin typeface="Calibri"/>
                          <a:cs typeface="Calibri"/>
                        </a:rPr>
                        <a:t> </a:t>
                      </a:r>
                      <a:r>
                        <a:rPr sz="800" dirty="0">
                          <a:latin typeface="Calibri"/>
                          <a:cs typeface="Calibri"/>
                        </a:rPr>
                        <a:t>firma</a:t>
                      </a:r>
                      <a:r>
                        <a:rPr sz="800" spc="10" dirty="0">
                          <a:latin typeface="Calibri"/>
                          <a:cs typeface="Calibri"/>
                        </a:rPr>
                        <a:t> </a:t>
                      </a:r>
                      <a:r>
                        <a:rPr sz="800" spc="-10" dirty="0">
                          <a:latin typeface="Calibri"/>
                          <a:cs typeface="Calibri"/>
                        </a:rPr>
                        <a:t>adına</a:t>
                      </a:r>
                      <a:r>
                        <a:rPr sz="800" spc="5" dirty="0">
                          <a:latin typeface="Calibri"/>
                          <a:cs typeface="Calibri"/>
                        </a:rPr>
                        <a:t> </a:t>
                      </a:r>
                      <a:r>
                        <a:rPr sz="800" dirty="0">
                          <a:latin typeface="Calibri"/>
                          <a:cs typeface="Calibri"/>
                        </a:rPr>
                        <a:t>TAREKS’te</a:t>
                      </a:r>
                      <a:r>
                        <a:rPr sz="800" spc="10" dirty="0">
                          <a:latin typeface="Calibri"/>
                          <a:cs typeface="Calibri"/>
                        </a:rPr>
                        <a:t> </a:t>
                      </a:r>
                      <a:r>
                        <a:rPr sz="800" spc="-20" dirty="0">
                          <a:latin typeface="Calibri"/>
                          <a:cs typeface="Calibri"/>
                        </a:rPr>
                        <a:t>işlem</a:t>
                      </a:r>
                      <a:r>
                        <a:rPr sz="800" spc="500" dirty="0">
                          <a:latin typeface="Calibri"/>
                          <a:cs typeface="Calibri"/>
                        </a:rPr>
                        <a:t> </a:t>
                      </a:r>
                      <a:r>
                        <a:rPr sz="800" spc="-10" dirty="0">
                          <a:latin typeface="Calibri"/>
                          <a:cs typeface="Calibri"/>
                        </a:rPr>
                        <a:t>yapacak</a:t>
                      </a:r>
                      <a:r>
                        <a:rPr sz="800" dirty="0">
                          <a:latin typeface="Calibri"/>
                          <a:cs typeface="Calibri"/>
                        </a:rPr>
                        <a:t> en</a:t>
                      </a:r>
                      <a:r>
                        <a:rPr sz="800" spc="5" dirty="0">
                          <a:latin typeface="Calibri"/>
                          <a:cs typeface="Calibri"/>
                        </a:rPr>
                        <a:t> </a:t>
                      </a:r>
                      <a:r>
                        <a:rPr sz="800" dirty="0">
                          <a:latin typeface="Calibri"/>
                          <a:cs typeface="Calibri"/>
                        </a:rPr>
                        <a:t>az</a:t>
                      </a:r>
                      <a:r>
                        <a:rPr sz="800" spc="20" dirty="0">
                          <a:latin typeface="Calibri"/>
                          <a:cs typeface="Calibri"/>
                        </a:rPr>
                        <a:t> </a:t>
                      </a:r>
                      <a:r>
                        <a:rPr sz="800" dirty="0">
                          <a:latin typeface="Calibri"/>
                          <a:cs typeface="Calibri"/>
                        </a:rPr>
                        <a:t>bir </a:t>
                      </a:r>
                      <a:r>
                        <a:rPr sz="800" spc="-10" dirty="0">
                          <a:latin typeface="Calibri"/>
                          <a:cs typeface="Calibri"/>
                        </a:rPr>
                        <a:t>kullanıcının</a:t>
                      </a:r>
                      <a:r>
                        <a:rPr sz="800" spc="5" dirty="0">
                          <a:latin typeface="Calibri"/>
                          <a:cs typeface="Calibri"/>
                        </a:rPr>
                        <a:t> </a:t>
                      </a:r>
                      <a:r>
                        <a:rPr sz="800" spc="-10" dirty="0">
                          <a:latin typeface="Calibri"/>
                          <a:cs typeface="Calibri"/>
                        </a:rPr>
                        <a:t>yetkilendirilmiş</a:t>
                      </a:r>
                      <a:r>
                        <a:rPr sz="800" spc="10" dirty="0">
                          <a:latin typeface="Calibri"/>
                          <a:cs typeface="Calibri"/>
                        </a:rPr>
                        <a:t> </a:t>
                      </a:r>
                      <a:r>
                        <a:rPr sz="800" dirty="0">
                          <a:latin typeface="Calibri"/>
                          <a:cs typeface="Calibri"/>
                        </a:rPr>
                        <a:t>olması </a:t>
                      </a:r>
                      <a:r>
                        <a:rPr sz="800" spc="-10" dirty="0">
                          <a:latin typeface="Calibri"/>
                          <a:cs typeface="Calibri"/>
                        </a:rPr>
                        <a:t>gerekir.</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4940" marR="236220" algn="just">
                        <a:lnSpc>
                          <a:spcPts val="969"/>
                        </a:lnSpc>
                        <a:spcBef>
                          <a:spcPts val="25"/>
                        </a:spcBef>
                      </a:pPr>
                      <a:r>
                        <a:rPr sz="800" dirty="0">
                          <a:latin typeface="Calibri"/>
                          <a:cs typeface="Calibri"/>
                        </a:rPr>
                        <a:t>(2)</a:t>
                      </a:r>
                      <a:r>
                        <a:rPr sz="800" spc="5" dirty="0">
                          <a:latin typeface="Calibri"/>
                          <a:cs typeface="Calibri"/>
                        </a:rPr>
                        <a:t> </a:t>
                      </a:r>
                      <a:r>
                        <a:rPr sz="800" dirty="0">
                          <a:latin typeface="Calibri"/>
                          <a:cs typeface="Calibri"/>
                        </a:rPr>
                        <a:t>Bu</a:t>
                      </a:r>
                      <a:r>
                        <a:rPr sz="800" spc="5" dirty="0">
                          <a:latin typeface="Calibri"/>
                          <a:cs typeface="Calibri"/>
                        </a:rPr>
                        <a:t> </a:t>
                      </a:r>
                      <a:r>
                        <a:rPr sz="800" dirty="0">
                          <a:latin typeface="Calibri"/>
                          <a:cs typeface="Calibri"/>
                        </a:rPr>
                        <a:t>Tebliğ</a:t>
                      </a:r>
                      <a:r>
                        <a:rPr sz="800" spc="10" dirty="0">
                          <a:latin typeface="Calibri"/>
                          <a:cs typeface="Calibri"/>
                        </a:rPr>
                        <a:t> </a:t>
                      </a:r>
                      <a:r>
                        <a:rPr sz="800" spc="-10" dirty="0">
                          <a:latin typeface="Calibri"/>
                          <a:cs typeface="Calibri"/>
                        </a:rPr>
                        <a:t>kapsamı</a:t>
                      </a:r>
                      <a:r>
                        <a:rPr sz="800" spc="5" dirty="0">
                          <a:latin typeface="Calibri"/>
                          <a:cs typeface="Calibri"/>
                        </a:rPr>
                        <a:t> </a:t>
                      </a:r>
                      <a:r>
                        <a:rPr sz="800" spc="-10" dirty="0">
                          <a:latin typeface="Calibri"/>
                          <a:cs typeface="Calibri"/>
                        </a:rPr>
                        <a:t>ürünleri</a:t>
                      </a:r>
                      <a:r>
                        <a:rPr sz="800" dirty="0">
                          <a:latin typeface="Calibri"/>
                          <a:cs typeface="Calibri"/>
                        </a:rPr>
                        <a:t> ithal etmek </a:t>
                      </a:r>
                      <a:r>
                        <a:rPr sz="800" spc="-10" dirty="0">
                          <a:latin typeface="Calibri"/>
                          <a:cs typeface="Calibri"/>
                        </a:rPr>
                        <a:t>isteyen</a:t>
                      </a:r>
                      <a:r>
                        <a:rPr sz="800" spc="5" dirty="0">
                          <a:latin typeface="Calibri"/>
                          <a:cs typeface="Calibri"/>
                        </a:rPr>
                        <a:t> </a:t>
                      </a:r>
                      <a:r>
                        <a:rPr sz="800" spc="-10" dirty="0">
                          <a:latin typeface="Calibri"/>
                          <a:cs typeface="Calibri"/>
                        </a:rPr>
                        <a:t>firmaların,</a:t>
                      </a:r>
                      <a:r>
                        <a:rPr sz="800" spc="15" dirty="0">
                          <a:latin typeface="Calibri"/>
                          <a:cs typeface="Calibri"/>
                        </a:rPr>
                        <a:t> </a:t>
                      </a:r>
                      <a:r>
                        <a:rPr sz="800" dirty="0">
                          <a:latin typeface="Calibri"/>
                          <a:cs typeface="Calibri"/>
                        </a:rPr>
                        <a:t>8/8/2025</a:t>
                      </a:r>
                      <a:r>
                        <a:rPr sz="800" spc="5" dirty="0">
                          <a:latin typeface="Calibri"/>
                          <a:cs typeface="Calibri"/>
                        </a:rPr>
                        <a:t> </a:t>
                      </a:r>
                      <a:r>
                        <a:rPr sz="800" spc="-10" dirty="0">
                          <a:latin typeface="Calibri"/>
                          <a:cs typeface="Calibri"/>
                        </a:rPr>
                        <a:t>tarihli</a:t>
                      </a:r>
                      <a:r>
                        <a:rPr sz="800" dirty="0">
                          <a:latin typeface="Calibri"/>
                          <a:cs typeface="Calibri"/>
                        </a:rPr>
                        <a:t> </a:t>
                      </a:r>
                      <a:r>
                        <a:rPr sz="800" spc="-25" dirty="0">
                          <a:latin typeface="Calibri"/>
                          <a:cs typeface="Calibri"/>
                        </a:rPr>
                        <a:t>ve</a:t>
                      </a:r>
                      <a:r>
                        <a:rPr sz="800" spc="500" dirty="0">
                          <a:latin typeface="Calibri"/>
                          <a:cs typeface="Calibri"/>
                        </a:rPr>
                        <a:t> </a:t>
                      </a:r>
                      <a:r>
                        <a:rPr sz="800" dirty="0">
                          <a:latin typeface="Calibri"/>
                          <a:cs typeface="Calibri"/>
                        </a:rPr>
                        <a:t>32980</a:t>
                      </a:r>
                      <a:r>
                        <a:rPr sz="800" spc="-15" dirty="0">
                          <a:latin typeface="Calibri"/>
                          <a:cs typeface="Calibri"/>
                        </a:rPr>
                        <a:t> </a:t>
                      </a:r>
                      <a:r>
                        <a:rPr sz="800" spc="-10" dirty="0">
                          <a:latin typeface="Calibri"/>
                          <a:cs typeface="Calibri"/>
                        </a:rPr>
                        <a:t>sayılı</a:t>
                      </a:r>
                      <a:r>
                        <a:rPr sz="800" spc="-15" dirty="0">
                          <a:latin typeface="Calibri"/>
                          <a:cs typeface="Calibri"/>
                        </a:rPr>
                        <a:t> </a:t>
                      </a:r>
                      <a:r>
                        <a:rPr sz="800" dirty="0">
                          <a:latin typeface="Calibri"/>
                          <a:cs typeface="Calibri"/>
                        </a:rPr>
                        <a:t>Resmı</a:t>
                      </a:r>
                      <a:r>
                        <a:rPr sz="800" spc="-15" dirty="0">
                          <a:latin typeface="Calibri"/>
                          <a:cs typeface="Calibri"/>
                        </a:rPr>
                        <a:t> </a:t>
                      </a:r>
                      <a:r>
                        <a:rPr sz="800" dirty="0">
                          <a:latin typeface="Calibri"/>
                          <a:cs typeface="Calibri"/>
                        </a:rPr>
                        <a:t>Gazete'de</a:t>
                      </a:r>
                      <a:r>
                        <a:rPr sz="800" spc="-15" dirty="0">
                          <a:latin typeface="Calibri"/>
                          <a:cs typeface="Calibri"/>
                        </a:rPr>
                        <a:t> </a:t>
                      </a:r>
                      <a:r>
                        <a:rPr sz="800" spc="-10" dirty="0">
                          <a:latin typeface="Calibri"/>
                          <a:cs typeface="Calibri"/>
                        </a:rPr>
                        <a:t>yayımlanan </a:t>
                      </a:r>
                      <a:r>
                        <a:rPr sz="800" dirty="0">
                          <a:latin typeface="Calibri"/>
                          <a:cs typeface="Calibri"/>
                        </a:rPr>
                        <a:t>Dış</a:t>
                      </a:r>
                      <a:r>
                        <a:rPr sz="800" spc="-10" dirty="0">
                          <a:latin typeface="Calibri"/>
                          <a:cs typeface="Calibri"/>
                        </a:rPr>
                        <a:t> </a:t>
                      </a:r>
                      <a:r>
                        <a:rPr sz="800" dirty="0">
                          <a:latin typeface="Calibri"/>
                          <a:cs typeface="Calibri"/>
                        </a:rPr>
                        <a:t>Ticarette</a:t>
                      </a:r>
                      <a:r>
                        <a:rPr sz="800" spc="-15" dirty="0">
                          <a:latin typeface="Calibri"/>
                          <a:cs typeface="Calibri"/>
                        </a:rPr>
                        <a:t> </a:t>
                      </a:r>
                      <a:r>
                        <a:rPr sz="800" dirty="0">
                          <a:latin typeface="Calibri"/>
                          <a:cs typeface="Calibri"/>
                        </a:rPr>
                        <a:t>Risk</a:t>
                      </a:r>
                      <a:r>
                        <a:rPr sz="800" spc="-15" dirty="0">
                          <a:latin typeface="Calibri"/>
                          <a:cs typeface="Calibri"/>
                        </a:rPr>
                        <a:t> </a:t>
                      </a:r>
                      <a:r>
                        <a:rPr sz="800" dirty="0">
                          <a:latin typeface="Calibri"/>
                          <a:cs typeface="Calibri"/>
                        </a:rPr>
                        <a:t>Esaslı</a:t>
                      </a:r>
                      <a:r>
                        <a:rPr sz="800" spc="-20" dirty="0">
                          <a:latin typeface="Calibri"/>
                          <a:cs typeface="Calibri"/>
                        </a:rPr>
                        <a:t> </a:t>
                      </a:r>
                      <a:r>
                        <a:rPr sz="800" dirty="0">
                          <a:latin typeface="Calibri"/>
                          <a:cs typeface="Calibri"/>
                        </a:rPr>
                        <a:t>Kontrol</a:t>
                      </a:r>
                      <a:r>
                        <a:rPr sz="800" spc="-15" dirty="0">
                          <a:latin typeface="Calibri"/>
                          <a:cs typeface="Calibri"/>
                        </a:rPr>
                        <a:t> </a:t>
                      </a:r>
                      <a:r>
                        <a:rPr sz="800" spc="-10" dirty="0">
                          <a:latin typeface="Calibri"/>
                          <a:cs typeface="Calibri"/>
                        </a:rPr>
                        <a:t>Sistemi</a:t>
                      </a:r>
                      <a:r>
                        <a:rPr sz="800" spc="500" dirty="0">
                          <a:latin typeface="Calibri"/>
                          <a:cs typeface="Calibri"/>
                        </a:rPr>
                        <a:t> </a:t>
                      </a:r>
                      <a:r>
                        <a:rPr sz="800" spc="-10" dirty="0">
                          <a:latin typeface="Calibri"/>
                          <a:cs typeface="Calibri"/>
                        </a:rPr>
                        <a:t>Hakkında</a:t>
                      </a:r>
                      <a:r>
                        <a:rPr sz="800" dirty="0">
                          <a:latin typeface="Calibri"/>
                          <a:cs typeface="Calibri"/>
                        </a:rPr>
                        <a:t> Tebliğ</a:t>
                      </a:r>
                      <a:r>
                        <a:rPr sz="800" spc="15" dirty="0">
                          <a:latin typeface="Calibri"/>
                          <a:cs typeface="Calibri"/>
                        </a:rPr>
                        <a:t> </a:t>
                      </a:r>
                      <a:r>
                        <a:rPr sz="800" dirty="0">
                          <a:latin typeface="Calibri"/>
                          <a:cs typeface="Calibri"/>
                        </a:rPr>
                        <a:t>(Ürün</a:t>
                      </a:r>
                      <a:r>
                        <a:rPr sz="800" spc="5" dirty="0">
                          <a:latin typeface="Calibri"/>
                          <a:cs typeface="Calibri"/>
                        </a:rPr>
                        <a:t> </a:t>
                      </a:r>
                      <a:r>
                        <a:rPr sz="800" spc="-10" dirty="0">
                          <a:latin typeface="Calibri"/>
                          <a:cs typeface="Calibri"/>
                        </a:rPr>
                        <a:t>Güvenliği</a:t>
                      </a:r>
                      <a:r>
                        <a:rPr sz="800" spc="-5" dirty="0">
                          <a:latin typeface="Calibri"/>
                          <a:cs typeface="Calibri"/>
                        </a:rPr>
                        <a:t> </a:t>
                      </a:r>
                      <a:r>
                        <a:rPr sz="800" dirty="0">
                          <a:latin typeface="Calibri"/>
                          <a:cs typeface="Calibri"/>
                        </a:rPr>
                        <a:t>ve</a:t>
                      </a:r>
                      <a:r>
                        <a:rPr sz="800" spc="5" dirty="0">
                          <a:latin typeface="Calibri"/>
                          <a:cs typeface="Calibri"/>
                        </a:rPr>
                        <a:t> </a:t>
                      </a:r>
                      <a:r>
                        <a:rPr sz="800" dirty="0">
                          <a:latin typeface="Calibri"/>
                          <a:cs typeface="Calibri"/>
                        </a:rPr>
                        <a:t>Denetimi:</a:t>
                      </a:r>
                      <a:r>
                        <a:rPr sz="800" spc="15" dirty="0">
                          <a:latin typeface="Calibri"/>
                          <a:cs typeface="Calibri"/>
                        </a:rPr>
                        <a:t> </a:t>
                      </a:r>
                      <a:r>
                        <a:rPr sz="800" dirty="0">
                          <a:latin typeface="Calibri"/>
                          <a:cs typeface="Calibri"/>
                        </a:rPr>
                        <a:t>2025/28) </a:t>
                      </a:r>
                      <a:r>
                        <a:rPr sz="800" spc="-10" dirty="0">
                          <a:latin typeface="Calibri"/>
                          <a:cs typeface="Calibri"/>
                        </a:rPr>
                        <a:t>çerçevesinde</a:t>
                      </a:r>
                      <a:r>
                        <a:rPr sz="800" spc="5" dirty="0">
                          <a:latin typeface="Calibri"/>
                          <a:cs typeface="Calibri"/>
                        </a:rPr>
                        <a:t> </a:t>
                      </a:r>
                      <a:r>
                        <a:rPr sz="800" spc="-10" dirty="0">
                          <a:latin typeface="Calibri"/>
                          <a:cs typeface="Calibri"/>
                        </a:rPr>
                        <a:t>TAREKS'te</a:t>
                      </a:r>
                      <a:endParaRPr sz="800" dirty="0">
                        <a:latin typeface="Calibri"/>
                        <a:cs typeface="Calibri"/>
                      </a:endParaRPr>
                    </a:p>
                    <a:p>
                      <a:pPr marL="154940" marR="170180" algn="just">
                        <a:lnSpc>
                          <a:spcPts val="969"/>
                        </a:lnSpc>
                        <a:spcBef>
                          <a:spcPts val="20"/>
                        </a:spcBef>
                      </a:pPr>
                      <a:r>
                        <a:rPr sz="800" spc="-10" dirty="0">
                          <a:latin typeface="Calibri"/>
                          <a:cs typeface="Calibri"/>
                        </a:rPr>
                        <a:t>tanımlanması</a:t>
                      </a:r>
                      <a:r>
                        <a:rPr sz="800" spc="-20" dirty="0">
                          <a:latin typeface="Calibri"/>
                          <a:cs typeface="Calibri"/>
                        </a:rPr>
                        <a:t> </a:t>
                      </a:r>
                      <a:r>
                        <a:rPr sz="800" dirty="0">
                          <a:latin typeface="Calibri"/>
                          <a:cs typeface="Calibri"/>
                        </a:rPr>
                        <a:t>ve</a:t>
                      </a:r>
                      <a:r>
                        <a:rPr sz="800" spc="-20" dirty="0">
                          <a:latin typeface="Calibri"/>
                          <a:cs typeface="Calibri"/>
                        </a:rPr>
                        <a:t> </a:t>
                      </a:r>
                      <a:r>
                        <a:rPr sz="800" dirty="0">
                          <a:latin typeface="Calibri"/>
                          <a:cs typeface="Calibri"/>
                        </a:rPr>
                        <a:t>firma</a:t>
                      </a:r>
                      <a:r>
                        <a:rPr sz="800" spc="-10" dirty="0">
                          <a:latin typeface="Calibri"/>
                          <a:cs typeface="Calibri"/>
                        </a:rPr>
                        <a:t> adına</a:t>
                      </a:r>
                      <a:r>
                        <a:rPr sz="800" spc="-15" dirty="0">
                          <a:latin typeface="Calibri"/>
                          <a:cs typeface="Calibri"/>
                        </a:rPr>
                        <a:t> </a:t>
                      </a:r>
                      <a:r>
                        <a:rPr sz="800" dirty="0">
                          <a:latin typeface="Calibri"/>
                          <a:cs typeface="Calibri"/>
                        </a:rPr>
                        <a:t>TAREKS'te</a:t>
                      </a:r>
                      <a:r>
                        <a:rPr sz="800" spc="-20" dirty="0">
                          <a:latin typeface="Calibri"/>
                          <a:cs typeface="Calibri"/>
                        </a:rPr>
                        <a:t> </a:t>
                      </a:r>
                      <a:r>
                        <a:rPr sz="800" dirty="0">
                          <a:latin typeface="Calibri"/>
                          <a:cs typeface="Calibri"/>
                        </a:rPr>
                        <a:t>işlem</a:t>
                      </a:r>
                      <a:r>
                        <a:rPr sz="800" spc="-10" dirty="0">
                          <a:latin typeface="Calibri"/>
                          <a:cs typeface="Calibri"/>
                        </a:rPr>
                        <a:t> </a:t>
                      </a:r>
                      <a:r>
                        <a:rPr sz="800" dirty="0">
                          <a:latin typeface="Calibri"/>
                          <a:cs typeface="Calibri"/>
                        </a:rPr>
                        <a:t>yapacak en</a:t>
                      </a:r>
                      <a:r>
                        <a:rPr sz="800" spc="-15" dirty="0">
                          <a:latin typeface="Calibri"/>
                          <a:cs typeface="Calibri"/>
                        </a:rPr>
                        <a:t> </a:t>
                      </a:r>
                      <a:r>
                        <a:rPr sz="800" dirty="0">
                          <a:latin typeface="Calibri"/>
                          <a:cs typeface="Calibri"/>
                        </a:rPr>
                        <a:t>az</a:t>
                      </a:r>
                      <a:r>
                        <a:rPr sz="800" spc="-5" dirty="0">
                          <a:latin typeface="Calibri"/>
                          <a:cs typeface="Calibri"/>
                        </a:rPr>
                        <a:t> </a:t>
                      </a:r>
                      <a:r>
                        <a:rPr sz="800" dirty="0">
                          <a:latin typeface="Calibri"/>
                          <a:cs typeface="Calibri"/>
                        </a:rPr>
                        <a:t>bir</a:t>
                      </a:r>
                      <a:r>
                        <a:rPr sz="800" spc="-15" dirty="0">
                          <a:latin typeface="Calibri"/>
                          <a:cs typeface="Calibri"/>
                        </a:rPr>
                        <a:t> </a:t>
                      </a:r>
                      <a:r>
                        <a:rPr sz="800" dirty="0">
                          <a:latin typeface="Calibri"/>
                          <a:cs typeface="Calibri"/>
                        </a:rPr>
                        <a:t>firma</a:t>
                      </a:r>
                      <a:r>
                        <a:rPr sz="800" spc="-15" dirty="0">
                          <a:latin typeface="Calibri"/>
                          <a:cs typeface="Calibri"/>
                        </a:rPr>
                        <a:t> </a:t>
                      </a:r>
                      <a:r>
                        <a:rPr sz="800" spc="-10" dirty="0">
                          <a:latin typeface="Calibri"/>
                          <a:cs typeface="Calibri"/>
                        </a:rPr>
                        <a:t>kullanıcısının</a:t>
                      </a:r>
                      <a:r>
                        <a:rPr sz="800" spc="500" dirty="0">
                          <a:latin typeface="Calibri"/>
                          <a:cs typeface="Calibri"/>
                        </a:rPr>
                        <a:t> </a:t>
                      </a:r>
                      <a:r>
                        <a:rPr sz="800" spc="-10" dirty="0">
                          <a:latin typeface="Calibri"/>
                          <a:cs typeface="Calibri"/>
                        </a:rPr>
                        <a:t>yetkilendirilmiş</a:t>
                      </a:r>
                      <a:r>
                        <a:rPr sz="800" spc="20" dirty="0">
                          <a:latin typeface="Calibri"/>
                          <a:cs typeface="Calibri"/>
                        </a:rPr>
                        <a:t> </a:t>
                      </a:r>
                      <a:r>
                        <a:rPr sz="800" dirty="0">
                          <a:latin typeface="Calibri"/>
                          <a:cs typeface="Calibri"/>
                        </a:rPr>
                        <a:t>olması</a:t>
                      </a:r>
                      <a:r>
                        <a:rPr sz="800" spc="15" dirty="0">
                          <a:latin typeface="Calibri"/>
                          <a:cs typeface="Calibri"/>
                        </a:rPr>
                        <a:t> </a:t>
                      </a:r>
                      <a:r>
                        <a:rPr sz="800" spc="-10" dirty="0">
                          <a:latin typeface="Calibri"/>
                          <a:cs typeface="Calibri"/>
                        </a:rPr>
                        <a:t>gerekir.</a:t>
                      </a:r>
                      <a:endParaRPr sz="800" dirty="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dirty="0">
                          <a:latin typeface="Calibri"/>
                          <a:cs typeface="Calibri"/>
                        </a:rPr>
                        <a:t>Revize</a:t>
                      </a:r>
                      <a:r>
                        <a:rPr sz="800" spc="-40" dirty="0">
                          <a:latin typeface="Calibri"/>
                          <a:cs typeface="Calibri"/>
                        </a:rPr>
                        <a:t> </a:t>
                      </a:r>
                      <a:r>
                        <a:rPr sz="800" spc="-10" dirty="0">
                          <a:latin typeface="Calibri"/>
                          <a:cs typeface="Calibri"/>
                        </a:rPr>
                        <a:t>Edildi</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498486">
                <a:tc>
                  <a:txBody>
                    <a:bodyPr/>
                    <a:lstStyle/>
                    <a:p>
                      <a:pPr marL="68580">
                        <a:lnSpc>
                          <a:spcPts val="940"/>
                        </a:lnSpc>
                      </a:pPr>
                      <a:r>
                        <a:rPr sz="800" b="1" spc="-10" dirty="0">
                          <a:solidFill>
                            <a:srgbClr val="221F1F"/>
                          </a:solidFill>
                          <a:latin typeface="Calibri"/>
                          <a:cs typeface="Calibri"/>
                        </a:rPr>
                        <a:t>Kapsam</a:t>
                      </a:r>
                      <a:r>
                        <a:rPr sz="800" b="1" spc="-35" dirty="0">
                          <a:solidFill>
                            <a:srgbClr val="221F1F"/>
                          </a:solidFill>
                          <a:latin typeface="Calibri"/>
                          <a:cs typeface="Calibri"/>
                        </a:rPr>
                        <a:t> </a:t>
                      </a:r>
                      <a:r>
                        <a:rPr sz="800" b="1" spc="-20" dirty="0">
                          <a:solidFill>
                            <a:srgbClr val="221F1F"/>
                          </a:solidFill>
                          <a:latin typeface="Calibri"/>
                          <a:cs typeface="Calibri"/>
                        </a:rPr>
                        <a:t>dışı</a:t>
                      </a:r>
                      <a:endParaRPr sz="800">
                        <a:latin typeface="Calibri"/>
                        <a:cs typeface="Calibri"/>
                      </a:endParaRPr>
                    </a:p>
                    <a:p>
                      <a:pPr marL="68580">
                        <a:lnSpc>
                          <a:spcPct val="100000"/>
                        </a:lnSpc>
                        <a:spcBef>
                          <a:spcPts val="25"/>
                        </a:spcBef>
                      </a:pPr>
                      <a:r>
                        <a:rPr sz="800" b="1" spc="-10" dirty="0">
                          <a:solidFill>
                            <a:srgbClr val="221F1F"/>
                          </a:solidFill>
                          <a:latin typeface="Calibri"/>
                          <a:cs typeface="Calibri"/>
                        </a:rPr>
                        <a:t>MADDE</a:t>
                      </a:r>
                      <a:r>
                        <a:rPr sz="800" b="1" spc="-20" dirty="0">
                          <a:solidFill>
                            <a:srgbClr val="221F1F"/>
                          </a:solidFill>
                          <a:latin typeface="Calibri"/>
                          <a:cs typeface="Calibri"/>
                        </a:rPr>
                        <a:t> </a:t>
                      </a:r>
                      <a:r>
                        <a:rPr sz="800" b="1" spc="-50" dirty="0">
                          <a:solidFill>
                            <a:srgbClr val="221F1F"/>
                          </a:solidFill>
                          <a:latin typeface="Calibri"/>
                          <a:cs typeface="Calibri"/>
                        </a:rPr>
                        <a:t>7</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dirty="0">
                          <a:latin typeface="Calibri"/>
                          <a:cs typeface="Calibri"/>
                        </a:rPr>
                        <a:t>(2)</a:t>
                      </a:r>
                      <a:r>
                        <a:rPr sz="800" spc="-5" dirty="0">
                          <a:latin typeface="Calibri"/>
                          <a:cs typeface="Calibri"/>
                        </a:rPr>
                        <a:t> </a:t>
                      </a:r>
                      <a:r>
                        <a:rPr sz="800" dirty="0">
                          <a:latin typeface="Calibri"/>
                          <a:cs typeface="Calibri"/>
                        </a:rPr>
                        <a:t>İlgili</a:t>
                      </a:r>
                      <a:r>
                        <a:rPr sz="800" spc="-5" dirty="0">
                          <a:latin typeface="Calibri"/>
                          <a:cs typeface="Calibri"/>
                        </a:rPr>
                        <a:t> </a:t>
                      </a:r>
                      <a:r>
                        <a:rPr sz="800" dirty="0">
                          <a:latin typeface="Calibri"/>
                          <a:cs typeface="Calibri"/>
                        </a:rPr>
                        <a:t>gümrük</a:t>
                      </a:r>
                      <a:r>
                        <a:rPr sz="800" spc="-10" dirty="0">
                          <a:latin typeface="Calibri"/>
                          <a:cs typeface="Calibri"/>
                        </a:rPr>
                        <a:t> </a:t>
                      </a:r>
                      <a:r>
                        <a:rPr sz="800" dirty="0">
                          <a:latin typeface="Calibri"/>
                          <a:cs typeface="Calibri"/>
                        </a:rPr>
                        <a:t>idaresi</a:t>
                      </a:r>
                      <a:r>
                        <a:rPr sz="800" spc="10" dirty="0">
                          <a:latin typeface="Calibri"/>
                          <a:cs typeface="Calibri"/>
                        </a:rPr>
                        <a:t> </a:t>
                      </a:r>
                      <a:r>
                        <a:rPr sz="800" spc="-10" dirty="0">
                          <a:latin typeface="Calibri"/>
                          <a:cs typeface="Calibri"/>
                        </a:rPr>
                        <a:t>tarafından</a:t>
                      </a:r>
                      <a:r>
                        <a:rPr sz="800" dirty="0">
                          <a:latin typeface="Calibri"/>
                          <a:cs typeface="Calibri"/>
                        </a:rPr>
                        <a:t> başvuru</a:t>
                      </a:r>
                      <a:r>
                        <a:rPr sz="800" spc="-5" dirty="0">
                          <a:latin typeface="Calibri"/>
                          <a:cs typeface="Calibri"/>
                        </a:rPr>
                        <a:t> </a:t>
                      </a:r>
                      <a:r>
                        <a:rPr sz="800" spc="-10" dirty="0">
                          <a:latin typeface="Calibri"/>
                          <a:cs typeface="Calibri"/>
                        </a:rPr>
                        <a:t>konusu</a:t>
                      </a:r>
                      <a:r>
                        <a:rPr sz="800" dirty="0">
                          <a:latin typeface="Calibri"/>
                          <a:cs typeface="Calibri"/>
                        </a:rPr>
                        <a:t> </a:t>
                      </a:r>
                      <a:r>
                        <a:rPr sz="800" spc="-10" dirty="0">
                          <a:latin typeface="Calibri"/>
                          <a:cs typeface="Calibri"/>
                        </a:rPr>
                        <a:t>ithalat</a:t>
                      </a:r>
                      <a:r>
                        <a:rPr sz="800" spc="-5" dirty="0">
                          <a:latin typeface="Calibri"/>
                          <a:cs typeface="Calibri"/>
                        </a:rPr>
                        <a:t> </a:t>
                      </a:r>
                      <a:r>
                        <a:rPr sz="800" spc="-10" dirty="0">
                          <a:latin typeface="Calibri"/>
                          <a:cs typeface="Calibri"/>
                        </a:rPr>
                        <a:t>partisinin</a:t>
                      </a:r>
                      <a:r>
                        <a:rPr sz="800" spc="-5" dirty="0">
                          <a:latin typeface="Calibri"/>
                          <a:cs typeface="Calibri"/>
                        </a:rPr>
                        <a:t> </a:t>
                      </a:r>
                      <a:r>
                        <a:rPr sz="800" spc="-25" dirty="0">
                          <a:latin typeface="Calibri"/>
                          <a:cs typeface="Calibri"/>
                        </a:rPr>
                        <a:t>bu</a:t>
                      </a:r>
                      <a:endParaRPr sz="800">
                        <a:latin typeface="Calibri"/>
                        <a:cs typeface="Calibri"/>
                      </a:endParaRPr>
                    </a:p>
                    <a:p>
                      <a:pPr marL="67945" marR="181610">
                        <a:lnSpc>
                          <a:spcPct val="101299"/>
                        </a:lnSpc>
                      </a:pPr>
                      <a:r>
                        <a:rPr sz="800" dirty="0">
                          <a:latin typeface="Calibri"/>
                          <a:cs typeface="Calibri"/>
                        </a:rPr>
                        <a:t>Tebliğ</a:t>
                      </a:r>
                      <a:r>
                        <a:rPr sz="800" spc="10" dirty="0">
                          <a:latin typeface="Calibri"/>
                          <a:cs typeface="Calibri"/>
                        </a:rPr>
                        <a:t> </a:t>
                      </a:r>
                      <a:r>
                        <a:rPr sz="800" spc="-10" dirty="0">
                          <a:latin typeface="Calibri"/>
                          <a:cs typeface="Calibri"/>
                        </a:rPr>
                        <a:t>kapsamında</a:t>
                      </a:r>
                      <a:r>
                        <a:rPr sz="800" spc="10" dirty="0">
                          <a:latin typeface="Calibri"/>
                          <a:cs typeface="Calibri"/>
                        </a:rPr>
                        <a:t> </a:t>
                      </a:r>
                      <a:r>
                        <a:rPr sz="800" dirty="0">
                          <a:latin typeface="Calibri"/>
                          <a:cs typeface="Calibri"/>
                        </a:rPr>
                        <a:t>yer</a:t>
                      </a:r>
                      <a:r>
                        <a:rPr sz="800" spc="5" dirty="0">
                          <a:latin typeface="Calibri"/>
                          <a:cs typeface="Calibri"/>
                        </a:rPr>
                        <a:t> </a:t>
                      </a:r>
                      <a:r>
                        <a:rPr sz="800" spc="-10" dirty="0">
                          <a:latin typeface="Calibri"/>
                          <a:cs typeface="Calibri"/>
                        </a:rPr>
                        <a:t>aldığına</a:t>
                      </a:r>
                      <a:r>
                        <a:rPr sz="800" spc="5" dirty="0">
                          <a:latin typeface="Calibri"/>
                          <a:cs typeface="Calibri"/>
                        </a:rPr>
                        <a:t> </a:t>
                      </a:r>
                      <a:r>
                        <a:rPr sz="800" dirty="0">
                          <a:latin typeface="Calibri"/>
                          <a:cs typeface="Calibri"/>
                        </a:rPr>
                        <a:t>karar</a:t>
                      </a:r>
                      <a:r>
                        <a:rPr sz="800" spc="20" dirty="0">
                          <a:latin typeface="Calibri"/>
                          <a:cs typeface="Calibri"/>
                        </a:rPr>
                        <a:t> </a:t>
                      </a:r>
                      <a:r>
                        <a:rPr sz="800" spc="-10" dirty="0">
                          <a:latin typeface="Calibri"/>
                          <a:cs typeface="Calibri"/>
                        </a:rPr>
                        <a:t>verilmesi</a:t>
                      </a:r>
                      <a:r>
                        <a:rPr sz="800" spc="5" dirty="0">
                          <a:latin typeface="Calibri"/>
                          <a:cs typeface="Calibri"/>
                        </a:rPr>
                        <a:t> </a:t>
                      </a:r>
                      <a:r>
                        <a:rPr sz="800" spc="-10" dirty="0">
                          <a:latin typeface="Calibri"/>
                          <a:cs typeface="Calibri"/>
                        </a:rPr>
                        <a:t>durumunda,</a:t>
                      </a:r>
                      <a:r>
                        <a:rPr sz="800" spc="15" dirty="0">
                          <a:latin typeface="Calibri"/>
                          <a:cs typeface="Calibri"/>
                        </a:rPr>
                        <a:t> </a:t>
                      </a:r>
                      <a:r>
                        <a:rPr sz="800" spc="-10" dirty="0">
                          <a:latin typeface="Calibri"/>
                          <a:cs typeface="Calibri"/>
                        </a:rPr>
                        <a:t>kapsam</a:t>
                      </a:r>
                      <a:r>
                        <a:rPr sz="800" spc="500" dirty="0">
                          <a:latin typeface="Calibri"/>
                          <a:cs typeface="Calibri"/>
                        </a:rPr>
                        <a:t> </a:t>
                      </a:r>
                      <a:r>
                        <a:rPr sz="800" spc="-10" dirty="0">
                          <a:latin typeface="Calibri"/>
                          <a:cs typeface="Calibri"/>
                        </a:rPr>
                        <a:t>değerlendirmesi</a:t>
                      </a:r>
                      <a:r>
                        <a:rPr sz="800" spc="10" dirty="0">
                          <a:latin typeface="Calibri"/>
                          <a:cs typeface="Calibri"/>
                        </a:rPr>
                        <a:t> </a:t>
                      </a:r>
                      <a:r>
                        <a:rPr sz="800" dirty="0">
                          <a:latin typeface="Calibri"/>
                          <a:cs typeface="Calibri"/>
                        </a:rPr>
                        <a:t>ilgili</a:t>
                      </a:r>
                      <a:r>
                        <a:rPr sz="800" spc="10" dirty="0">
                          <a:latin typeface="Calibri"/>
                          <a:cs typeface="Calibri"/>
                        </a:rPr>
                        <a:t> </a:t>
                      </a:r>
                      <a:r>
                        <a:rPr sz="800" dirty="0">
                          <a:latin typeface="Calibri"/>
                          <a:cs typeface="Calibri"/>
                        </a:rPr>
                        <a:t>denetim</a:t>
                      </a:r>
                      <a:r>
                        <a:rPr sz="800" spc="20" dirty="0">
                          <a:latin typeface="Calibri"/>
                          <a:cs typeface="Calibri"/>
                        </a:rPr>
                        <a:t> </a:t>
                      </a:r>
                      <a:r>
                        <a:rPr sz="800" spc="-10" dirty="0">
                          <a:latin typeface="Calibri"/>
                          <a:cs typeface="Calibri"/>
                        </a:rPr>
                        <a:t>biriminin</a:t>
                      </a:r>
                      <a:r>
                        <a:rPr sz="800" spc="15" dirty="0">
                          <a:latin typeface="Calibri"/>
                          <a:cs typeface="Calibri"/>
                        </a:rPr>
                        <a:t> </a:t>
                      </a:r>
                      <a:r>
                        <a:rPr sz="800" dirty="0">
                          <a:latin typeface="Calibri"/>
                          <a:cs typeface="Calibri"/>
                        </a:rPr>
                        <a:t>teknik</a:t>
                      </a:r>
                      <a:r>
                        <a:rPr sz="800" spc="10" dirty="0">
                          <a:latin typeface="Calibri"/>
                          <a:cs typeface="Calibri"/>
                        </a:rPr>
                        <a:t> </a:t>
                      </a:r>
                      <a:r>
                        <a:rPr sz="800" spc="-10" dirty="0">
                          <a:latin typeface="Calibri"/>
                          <a:cs typeface="Calibri"/>
                        </a:rPr>
                        <a:t>incelemesi</a:t>
                      </a:r>
                      <a:r>
                        <a:rPr sz="800" spc="10" dirty="0">
                          <a:latin typeface="Calibri"/>
                          <a:cs typeface="Calibri"/>
                        </a:rPr>
                        <a:t> </a:t>
                      </a:r>
                      <a:r>
                        <a:rPr sz="800" spc="-10" dirty="0">
                          <a:latin typeface="Calibri"/>
                          <a:cs typeface="Calibri"/>
                        </a:rPr>
                        <a:t>neticesinde</a:t>
                      </a:r>
                      <a:r>
                        <a:rPr sz="800" spc="10" dirty="0">
                          <a:latin typeface="Calibri"/>
                          <a:cs typeface="Calibri"/>
                        </a:rPr>
                        <a:t> </a:t>
                      </a:r>
                      <a:r>
                        <a:rPr sz="800" spc="-25" dirty="0">
                          <a:latin typeface="Calibri"/>
                          <a:cs typeface="Calibri"/>
                        </a:rPr>
                        <a:t>de</a:t>
                      </a:r>
                      <a:r>
                        <a:rPr sz="800" spc="500" dirty="0">
                          <a:latin typeface="Calibri"/>
                          <a:cs typeface="Calibri"/>
                        </a:rPr>
                        <a:t> </a:t>
                      </a:r>
                      <a:r>
                        <a:rPr sz="800" spc="-10" dirty="0">
                          <a:latin typeface="Calibri"/>
                          <a:cs typeface="Calibri"/>
                        </a:rPr>
                        <a:t>belirlenebilir.</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800" dirty="0">
                          <a:latin typeface="Calibri"/>
                          <a:cs typeface="Calibri"/>
                        </a:rPr>
                        <a:t>2026</a:t>
                      </a:r>
                      <a:r>
                        <a:rPr sz="800" spc="10" dirty="0">
                          <a:latin typeface="Calibri"/>
                          <a:cs typeface="Calibri"/>
                        </a:rPr>
                        <a:t> </a:t>
                      </a:r>
                      <a:r>
                        <a:rPr sz="800" spc="-10" dirty="0">
                          <a:latin typeface="Calibri"/>
                          <a:cs typeface="Calibri"/>
                        </a:rPr>
                        <a:t>Kaldırıldı.</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spc="-10" dirty="0">
                          <a:latin typeface="Calibri"/>
                          <a:cs typeface="Calibri"/>
                        </a:rPr>
                        <a:t>Çıkarıldı.</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787253">
                <a:tc>
                  <a:txBody>
                    <a:bodyPr/>
                    <a:lstStyle/>
                    <a:p>
                      <a:pPr marL="68580" marR="600710">
                        <a:lnSpc>
                          <a:spcPts val="969"/>
                        </a:lnSpc>
                      </a:pPr>
                      <a:r>
                        <a:rPr sz="800" b="1" spc="-20" dirty="0">
                          <a:solidFill>
                            <a:srgbClr val="221F1F"/>
                          </a:solidFill>
                          <a:latin typeface="Calibri"/>
                          <a:cs typeface="Calibri"/>
                        </a:rPr>
                        <a:t>Kullanıcıya</a:t>
                      </a:r>
                      <a:r>
                        <a:rPr sz="800" b="1" spc="20" dirty="0">
                          <a:solidFill>
                            <a:srgbClr val="221F1F"/>
                          </a:solidFill>
                          <a:latin typeface="Calibri"/>
                          <a:cs typeface="Calibri"/>
                        </a:rPr>
                        <a:t> </a:t>
                      </a:r>
                      <a:r>
                        <a:rPr sz="800" b="1" spc="-20" dirty="0">
                          <a:solidFill>
                            <a:srgbClr val="221F1F"/>
                          </a:solidFill>
                          <a:latin typeface="Calibri"/>
                          <a:cs typeface="Calibri"/>
                        </a:rPr>
                        <a:t>yapılan</a:t>
                      </a:r>
                      <a:r>
                        <a:rPr sz="800" b="1" spc="30" dirty="0">
                          <a:solidFill>
                            <a:srgbClr val="221F1F"/>
                          </a:solidFill>
                          <a:latin typeface="Calibri"/>
                          <a:cs typeface="Calibri"/>
                        </a:rPr>
                        <a:t> </a:t>
                      </a:r>
                      <a:r>
                        <a:rPr sz="800" b="1" spc="-10" dirty="0" err="1">
                          <a:solidFill>
                            <a:srgbClr val="221F1F"/>
                          </a:solidFill>
                          <a:latin typeface="Calibri"/>
                          <a:cs typeface="Calibri"/>
                        </a:rPr>
                        <a:t>bildirimler</a:t>
                      </a:r>
                      <a:r>
                        <a:rPr sz="800" b="1" spc="500" dirty="0">
                          <a:solidFill>
                            <a:srgbClr val="221F1F"/>
                          </a:solidFill>
                          <a:latin typeface="Calibri"/>
                          <a:cs typeface="Calibri"/>
                        </a:rPr>
                        <a:t> </a:t>
                      </a:r>
                      <a:endParaRPr lang="tr-TR" sz="800" b="1" spc="500" dirty="0" smtClean="0">
                        <a:solidFill>
                          <a:srgbClr val="221F1F"/>
                        </a:solidFill>
                        <a:latin typeface="Calibri"/>
                        <a:cs typeface="Calibri"/>
                      </a:endParaRPr>
                    </a:p>
                    <a:p>
                      <a:pPr marL="68580" marR="600710">
                        <a:lnSpc>
                          <a:spcPts val="969"/>
                        </a:lnSpc>
                      </a:pPr>
                      <a:r>
                        <a:rPr sz="800" b="1" spc="-10" dirty="0" smtClean="0">
                          <a:solidFill>
                            <a:srgbClr val="221F1F"/>
                          </a:solidFill>
                          <a:latin typeface="Calibri"/>
                          <a:cs typeface="Calibri"/>
                        </a:rPr>
                        <a:t>MADDE</a:t>
                      </a:r>
                      <a:r>
                        <a:rPr sz="800" b="1" spc="-20" dirty="0" smtClean="0">
                          <a:solidFill>
                            <a:srgbClr val="221F1F"/>
                          </a:solidFill>
                          <a:latin typeface="Calibri"/>
                          <a:cs typeface="Calibri"/>
                        </a:rPr>
                        <a:t> </a:t>
                      </a:r>
                      <a:r>
                        <a:rPr sz="800" b="1" spc="-25" dirty="0">
                          <a:solidFill>
                            <a:srgbClr val="221F1F"/>
                          </a:solidFill>
                          <a:latin typeface="Calibri"/>
                          <a:cs typeface="Calibri"/>
                        </a:rPr>
                        <a:t>10</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800" dirty="0">
                          <a:latin typeface="Calibri"/>
                          <a:cs typeface="Calibri"/>
                        </a:rPr>
                        <a:t>(2)</a:t>
                      </a:r>
                      <a:r>
                        <a:rPr sz="800" spc="-10" dirty="0">
                          <a:latin typeface="Calibri"/>
                          <a:cs typeface="Calibri"/>
                        </a:rPr>
                        <a:t> </a:t>
                      </a:r>
                      <a:r>
                        <a:rPr sz="800" dirty="0">
                          <a:latin typeface="Calibri"/>
                          <a:cs typeface="Calibri"/>
                        </a:rPr>
                        <a:t>Denetim sürecine</a:t>
                      </a:r>
                      <a:r>
                        <a:rPr sz="800" spc="-10" dirty="0">
                          <a:latin typeface="Calibri"/>
                          <a:cs typeface="Calibri"/>
                        </a:rPr>
                        <a:t> </a:t>
                      </a:r>
                      <a:r>
                        <a:rPr sz="800" dirty="0">
                          <a:latin typeface="Calibri"/>
                          <a:cs typeface="Calibri"/>
                        </a:rPr>
                        <a:t>ve</a:t>
                      </a:r>
                      <a:r>
                        <a:rPr sz="800" spc="-5" dirty="0">
                          <a:latin typeface="Calibri"/>
                          <a:cs typeface="Calibri"/>
                        </a:rPr>
                        <a:t> </a:t>
                      </a:r>
                      <a:r>
                        <a:rPr sz="800" spc="-10" dirty="0">
                          <a:latin typeface="Calibri"/>
                          <a:cs typeface="Calibri"/>
                        </a:rPr>
                        <a:t>sonucuna</a:t>
                      </a:r>
                      <a:r>
                        <a:rPr sz="800" spc="-5" dirty="0">
                          <a:latin typeface="Calibri"/>
                          <a:cs typeface="Calibri"/>
                        </a:rPr>
                        <a:t> </a:t>
                      </a:r>
                      <a:r>
                        <a:rPr sz="800" dirty="0">
                          <a:latin typeface="Calibri"/>
                          <a:cs typeface="Calibri"/>
                        </a:rPr>
                        <a:t>ilişkin</a:t>
                      </a:r>
                      <a:r>
                        <a:rPr sz="800" spc="-10" dirty="0">
                          <a:latin typeface="Calibri"/>
                          <a:cs typeface="Calibri"/>
                        </a:rPr>
                        <a:t> bildirimler,</a:t>
                      </a:r>
                      <a:r>
                        <a:rPr sz="800" dirty="0">
                          <a:latin typeface="Calibri"/>
                          <a:cs typeface="Calibri"/>
                        </a:rPr>
                        <a:t> Dış</a:t>
                      </a:r>
                      <a:r>
                        <a:rPr sz="800" spc="-5" dirty="0">
                          <a:latin typeface="Calibri"/>
                          <a:cs typeface="Calibri"/>
                        </a:rPr>
                        <a:t> </a:t>
                      </a:r>
                      <a:r>
                        <a:rPr sz="800" dirty="0">
                          <a:latin typeface="Calibri"/>
                          <a:cs typeface="Calibri"/>
                        </a:rPr>
                        <a:t>Ticarette</a:t>
                      </a:r>
                      <a:r>
                        <a:rPr sz="800" spc="-10" dirty="0">
                          <a:latin typeface="Calibri"/>
                          <a:cs typeface="Calibri"/>
                        </a:rPr>
                        <a:t> </a:t>
                      </a:r>
                      <a:r>
                        <a:rPr sz="800" spc="-20" dirty="0">
                          <a:latin typeface="Calibri"/>
                          <a:cs typeface="Calibri"/>
                        </a:rPr>
                        <a:t>Risk</a:t>
                      </a:r>
                      <a:endParaRPr sz="800">
                        <a:latin typeface="Calibri"/>
                        <a:cs typeface="Calibri"/>
                      </a:endParaRPr>
                    </a:p>
                    <a:p>
                      <a:pPr marL="67945" marR="219710">
                        <a:lnSpc>
                          <a:spcPct val="106300"/>
                        </a:lnSpc>
                      </a:pPr>
                      <a:r>
                        <a:rPr sz="800" dirty="0">
                          <a:latin typeface="Calibri"/>
                          <a:cs typeface="Calibri"/>
                        </a:rPr>
                        <a:t>Esaslı</a:t>
                      </a:r>
                      <a:r>
                        <a:rPr sz="800" spc="-10" dirty="0">
                          <a:latin typeface="Calibri"/>
                          <a:cs typeface="Calibri"/>
                        </a:rPr>
                        <a:t> Kontrol</a:t>
                      </a:r>
                      <a:r>
                        <a:rPr sz="800" spc="-5" dirty="0">
                          <a:latin typeface="Calibri"/>
                          <a:cs typeface="Calibri"/>
                        </a:rPr>
                        <a:t> </a:t>
                      </a:r>
                      <a:r>
                        <a:rPr sz="800" dirty="0">
                          <a:latin typeface="Calibri"/>
                          <a:cs typeface="Calibri"/>
                        </a:rPr>
                        <a:t>Sistemi</a:t>
                      </a:r>
                      <a:r>
                        <a:rPr sz="800" spc="-5" dirty="0">
                          <a:latin typeface="Calibri"/>
                          <a:cs typeface="Calibri"/>
                        </a:rPr>
                        <a:t> </a:t>
                      </a:r>
                      <a:r>
                        <a:rPr sz="800" spc="-10" dirty="0">
                          <a:latin typeface="Calibri"/>
                          <a:cs typeface="Calibri"/>
                        </a:rPr>
                        <a:t>Tebliği </a:t>
                      </a:r>
                      <a:r>
                        <a:rPr sz="800" dirty="0">
                          <a:latin typeface="Calibri"/>
                          <a:cs typeface="Calibri"/>
                        </a:rPr>
                        <a:t>(Ürün </a:t>
                      </a:r>
                      <a:r>
                        <a:rPr sz="800" spc="-10" dirty="0">
                          <a:latin typeface="Calibri"/>
                          <a:cs typeface="Calibri"/>
                        </a:rPr>
                        <a:t>Güvenliği</a:t>
                      </a:r>
                      <a:r>
                        <a:rPr sz="800" spc="-5" dirty="0">
                          <a:latin typeface="Calibri"/>
                          <a:cs typeface="Calibri"/>
                        </a:rPr>
                        <a:t> </a:t>
                      </a:r>
                      <a:r>
                        <a:rPr sz="800" dirty="0">
                          <a:latin typeface="Calibri"/>
                          <a:cs typeface="Calibri"/>
                        </a:rPr>
                        <a:t>ve</a:t>
                      </a:r>
                      <a:r>
                        <a:rPr sz="800" spc="-10" dirty="0">
                          <a:latin typeface="Calibri"/>
                          <a:cs typeface="Calibri"/>
                        </a:rPr>
                        <a:t> </a:t>
                      </a:r>
                      <a:r>
                        <a:rPr sz="800" dirty="0">
                          <a:latin typeface="Calibri"/>
                          <a:cs typeface="Calibri"/>
                        </a:rPr>
                        <a:t>Denetimi:</a:t>
                      </a:r>
                      <a:r>
                        <a:rPr sz="800" spc="5" dirty="0">
                          <a:latin typeface="Calibri"/>
                          <a:cs typeface="Calibri"/>
                        </a:rPr>
                        <a:t> </a:t>
                      </a:r>
                      <a:r>
                        <a:rPr sz="800" spc="-10" dirty="0">
                          <a:latin typeface="Calibri"/>
                          <a:cs typeface="Calibri"/>
                        </a:rPr>
                        <a:t>2011/53)’nin</a:t>
                      </a:r>
                      <a:r>
                        <a:rPr sz="800" spc="500" dirty="0">
                          <a:latin typeface="Calibri"/>
                          <a:cs typeface="Calibri"/>
                        </a:rPr>
                        <a:t> </a:t>
                      </a:r>
                      <a:r>
                        <a:rPr sz="800" dirty="0">
                          <a:latin typeface="Calibri"/>
                          <a:cs typeface="Calibri"/>
                        </a:rPr>
                        <a:t>6</a:t>
                      </a:r>
                      <a:r>
                        <a:rPr sz="800" spc="15" dirty="0">
                          <a:latin typeface="Calibri"/>
                          <a:cs typeface="Calibri"/>
                        </a:rPr>
                        <a:t> </a:t>
                      </a:r>
                      <a:r>
                        <a:rPr sz="800" dirty="0">
                          <a:latin typeface="Calibri"/>
                          <a:cs typeface="Calibri"/>
                        </a:rPr>
                        <a:t>ncı</a:t>
                      </a:r>
                      <a:r>
                        <a:rPr sz="800" spc="15" dirty="0">
                          <a:latin typeface="Calibri"/>
                          <a:cs typeface="Calibri"/>
                        </a:rPr>
                        <a:t> </a:t>
                      </a:r>
                      <a:r>
                        <a:rPr sz="800" spc="-10" dirty="0">
                          <a:latin typeface="Calibri"/>
                          <a:cs typeface="Calibri"/>
                        </a:rPr>
                        <a:t>maddesi</a:t>
                      </a:r>
                      <a:r>
                        <a:rPr sz="800" spc="10" dirty="0">
                          <a:latin typeface="Calibri"/>
                          <a:cs typeface="Calibri"/>
                        </a:rPr>
                        <a:t> </a:t>
                      </a:r>
                      <a:r>
                        <a:rPr sz="800" spc="-10" dirty="0">
                          <a:latin typeface="Calibri"/>
                          <a:cs typeface="Calibri"/>
                        </a:rPr>
                        <a:t>kapsamında</a:t>
                      </a:r>
                      <a:r>
                        <a:rPr sz="800" spc="20" dirty="0">
                          <a:latin typeface="Calibri"/>
                          <a:cs typeface="Calibri"/>
                        </a:rPr>
                        <a:t> </a:t>
                      </a:r>
                      <a:r>
                        <a:rPr sz="800" spc="-10" dirty="0">
                          <a:latin typeface="Calibri"/>
                          <a:cs typeface="Calibri"/>
                        </a:rPr>
                        <a:t>yapılan</a:t>
                      </a:r>
                      <a:r>
                        <a:rPr sz="800" spc="20" dirty="0">
                          <a:latin typeface="Calibri"/>
                          <a:cs typeface="Calibri"/>
                        </a:rPr>
                        <a:t> </a:t>
                      </a:r>
                      <a:r>
                        <a:rPr sz="800" spc="-10" dirty="0">
                          <a:latin typeface="Calibri"/>
                          <a:cs typeface="Calibri"/>
                        </a:rPr>
                        <a:t>“Yetkilendirme</a:t>
                      </a:r>
                      <a:r>
                        <a:rPr sz="800" spc="15" dirty="0">
                          <a:latin typeface="Calibri"/>
                          <a:cs typeface="Calibri"/>
                        </a:rPr>
                        <a:t> </a:t>
                      </a:r>
                      <a:r>
                        <a:rPr sz="800" spc="-10" dirty="0">
                          <a:latin typeface="Calibri"/>
                          <a:cs typeface="Calibri"/>
                        </a:rPr>
                        <a:t>Başvuruları”</a:t>
                      </a:r>
                      <a:endParaRPr sz="800">
                        <a:latin typeface="Calibri"/>
                        <a:cs typeface="Calibri"/>
                      </a:endParaRPr>
                    </a:p>
                    <a:p>
                      <a:pPr marL="67945" marR="260985">
                        <a:lnSpc>
                          <a:spcPct val="106300"/>
                        </a:lnSpc>
                        <a:spcBef>
                          <a:spcPts val="10"/>
                        </a:spcBef>
                      </a:pPr>
                      <a:r>
                        <a:rPr sz="800" spc="-10" dirty="0">
                          <a:latin typeface="Calibri"/>
                          <a:cs typeface="Calibri"/>
                        </a:rPr>
                        <a:t>uygulamasında</a:t>
                      </a:r>
                      <a:r>
                        <a:rPr sz="800" spc="10" dirty="0">
                          <a:latin typeface="Calibri"/>
                          <a:cs typeface="Calibri"/>
                        </a:rPr>
                        <a:t> </a:t>
                      </a:r>
                      <a:r>
                        <a:rPr sz="800" spc="-10" dirty="0">
                          <a:latin typeface="Calibri"/>
                          <a:cs typeface="Calibri"/>
                        </a:rPr>
                        <a:t>kullanıcılar</a:t>
                      </a:r>
                      <a:r>
                        <a:rPr sz="800" spc="10" dirty="0">
                          <a:latin typeface="Calibri"/>
                          <a:cs typeface="Calibri"/>
                        </a:rPr>
                        <a:t> </a:t>
                      </a:r>
                      <a:r>
                        <a:rPr sz="800" spc="-10" dirty="0">
                          <a:latin typeface="Calibri"/>
                          <a:cs typeface="Calibri"/>
                        </a:rPr>
                        <a:t>tarafından</a:t>
                      </a:r>
                      <a:r>
                        <a:rPr sz="800" spc="25" dirty="0">
                          <a:latin typeface="Calibri"/>
                          <a:cs typeface="Calibri"/>
                        </a:rPr>
                        <a:t> </a:t>
                      </a:r>
                      <a:r>
                        <a:rPr sz="800" dirty="0">
                          <a:latin typeface="Calibri"/>
                          <a:cs typeface="Calibri"/>
                        </a:rPr>
                        <a:t>beyan</a:t>
                      </a:r>
                      <a:r>
                        <a:rPr sz="800" spc="15" dirty="0">
                          <a:latin typeface="Calibri"/>
                          <a:cs typeface="Calibri"/>
                        </a:rPr>
                        <a:t> </a:t>
                      </a:r>
                      <a:r>
                        <a:rPr sz="800" dirty="0">
                          <a:latin typeface="Calibri"/>
                          <a:cs typeface="Calibri"/>
                        </a:rPr>
                        <a:t>edilen</a:t>
                      </a:r>
                      <a:r>
                        <a:rPr sz="800" spc="25" dirty="0">
                          <a:latin typeface="Calibri"/>
                          <a:cs typeface="Calibri"/>
                        </a:rPr>
                        <a:t> </a:t>
                      </a:r>
                      <a:r>
                        <a:rPr sz="800" spc="-10" dirty="0">
                          <a:latin typeface="Calibri"/>
                          <a:cs typeface="Calibri"/>
                        </a:rPr>
                        <a:t>elektronik</a:t>
                      </a:r>
                      <a:r>
                        <a:rPr sz="800" spc="5" dirty="0">
                          <a:latin typeface="Calibri"/>
                          <a:cs typeface="Calibri"/>
                        </a:rPr>
                        <a:t> </a:t>
                      </a:r>
                      <a:r>
                        <a:rPr sz="800" spc="-20" dirty="0">
                          <a:latin typeface="Calibri"/>
                          <a:cs typeface="Calibri"/>
                        </a:rPr>
                        <a:t>posta</a:t>
                      </a:r>
                      <a:r>
                        <a:rPr sz="800" spc="500" dirty="0">
                          <a:latin typeface="Calibri"/>
                          <a:cs typeface="Calibri"/>
                        </a:rPr>
                        <a:t> </a:t>
                      </a:r>
                      <a:r>
                        <a:rPr sz="800" spc="-10" dirty="0">
                          <a:latin typeface="Calibri"/>
                          <a:cs typeface="Calibri"/>
                        </a:rPr>
                        <a:t>adresine</a:t>
                      </a:r>
                      <a:r>
                        <a:rPr sz="800" spc="20" dirty="0">
                          <a:latin typeface="Calibri"/>
                          <a:cs typeface="Calibri"/>
                        </a:rPr>
                        <a:t> </a:t>
                      </a:r>
                      <a:r>
                        <a:rPr sz="800" dirty="0">
                          <a:latin typeface="Calibri"/>
                          <a:cs typeface="Calibri"/>
                        </a:rPr>
                        <a:t>iletilir.</a:t>
                      </a:r>
                      <a:r>
                        <a:rPr sz="800" spc="25" dirty="0">
                          <a:latin typeface="Calibri"/>
                          <a:cs typeface="Calibri"/>
                        </a:rPr>
                        <a:t> </a:t>
                      </a:r>
                      <a:r>
                        <a:rPr sz="800" spc="-10" dirty="0">
                          <a:latin typeface="Calibri"/>
                          <a:cs typeface="Calibri"/>
                        </a:rPr>
                        <a:t>Kullanıcıya</a:t>
                      </a:r>
                      <a:r>
                        <a:rPr sz="800" spc="20" dirty="0">
                          <a:latin typeface="Calibri"/>
                          <a:cs typeface="Calibri"/>
                        </a:rPr>
                        <a:t> </a:t>
                      </a:r>
                      <a:r>
                        <a:rPr sz="800" spc="-10" dirty="0">
                          <a:latin typeface="Calibri"/>
                          <a:cs typeface="Calibri"/>
                        </a:rPr>
                        <a:t>ulaşmayan</a:t>
                      </a:r>
                      <a:r>
                        <a:rPr sz="800" spc="20" dirty="0">
                          <a:latin typeface="Calibri"/>
                          <a:cs typeface="Calibri"/>
                        </a:rPr>
                        <a:t> </a:t>
                      </a:r>
                      <a:r>
                        <a:rPr sz="800" spc="-10" dirty="0">
                          <a:latin typeface="Calibri"/>
                          <a:cs typeface="Calibri"/>
                        </a:rPr>
                        <a:t>bildirimlerden</a:t>
                      </a:r>
                      <a:r>
                        <a:rPr sz="800" spc="20" dirty="0">
                          <a:latin typeface="Calibri"/>
                          <a:cs typeface="Calibri"/>
                        </a:rPr>
                        <a:t> </a:t>
                      </a:r>
                      <a:r>
                        <a:rPr sz="800" spc="-10" dirty="0">
                          <a:latin typeface="Calibri"/>
                          <a:cs typeface="Calibri"/>
                        </a:rPr>
                        <a:t>Bakanlık</a:t>
                      </a:r>
                      <a:r>
                        <a:rPr sz="800" spc="15" dirty="0">
                          <a:latin typeface="Calibri"/>
                          <a:cs typeface="Calibri"/>
                        </a:rPr>
                        <a:t> </a:t>
                      </a:r>
                      <a:r>
                        <a:rPr sz="800" spc="-10" dirty="0">
                          <a:latin typeface="Calibri"/>
                          <a:cs typeface="Calibri"/>
                        </a:rPr>
                        <a:t>sorumlu</a:t>
                      </a:r>
                      <a:r>
                        <a:rPr sz="800" spc="500" dirty="0">
                          <a:latin typeface="Calibri"/>
                          <a:cs typeface="Calibri"/>
                        </a:rPr>
                        <a:t> </a:t>
                      </a:r>
                      <a:r>
                        <a:rPr sz="800" spc="-10" dirty="0">
                          <a:latin typeface="Calibri"/>
                          <a:cs typeface="Calibri"/>
                        </a:rPr>
                        <a:t>değildir.</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800" dirty="0">
                          <a:latin typeface="Calibri"/>
                          <a:cs typeface="Calibri"/>
                        </a:rPr>
                        <a:t>(2)</a:t>
                      </a:r>
                      <a:r>
                        <a:rPr sz="800" spc="-10" dirty="0">
                          <a:latin typeface="Calibri"/>
                          <a:cs typeface="Calibri"/>
                        </a:rPr>
                        <a:t> </a:t>
                      </a:r>
                      <a:r>
                        <a:rPr sz="800" dirty="0">
                          <a:latin typeface="Calibri"/>
                          <a:cs typeface="Calibri"/>
                        </a:rPr>
                        <a:t>Denetim</a:t>
                      </a:r>
                      <a:r>
                        <a:rPr sz="800" spc="-5" dirty="0">
                          <a:latin typeface="Calibri"/>
                          <a:cs typeface="Calibri"/>
                        </a:rPr>
                        <a:t> </a:t>
                      </a:r>
                      <a:r>
                        <a:rPr sz="800" dirty="0">
                          <a:latin typeface="Calibri"/>
                          <a:cs typeface="Calibri"/>
                        </a:rPr>
                        <a:t>sürecine</a:t>
                      </a:r>
                      <a:r>
                        <a:rPr sz="800" spc="-10" dirty="0">
                          <a:latin typeface="Calibri"/>
                          <a:cs typeface="Calibri"/>
                        </a:rPr>
                        <a:t> </a:t>
                      </a:r>
                      <a:r>
                        <a:rPr sz="800" dirty="0">
                          <a:latin typeface="Calibri"/>
                          <a:cs typeface="Calibri"/>
                        </a:rPr>
                        <a:t>ve</a:t>
                      </a:r>
                      <a:r>
                        <a:rPr sz="800" spc="-10" dirty="0">
                          <a:latin typeface="Calibri"/>
                          <a:cs typeface="Calibri"/>
                        </a:rPr>
                        <a:t> sonucuna </a:t>
                      </a:r>
                      <a:r>
                        <a:rPr sz="800" dirty="0">
                          <a:latin typeface="Calibri"/>
                          <a:cs typeface="Calibri"/>
                        </a:rPr>
                        <a:t>ilişkin</a:t>
                      </a:r>
                      <a:r>
                        <a:rPr sz="800" spc="-10" dirty="0">
                          <a:latin typeface="Calibri"/>
                          <a:cs typeface="Calibri"/>
                        </a:rPr>
                        <a:t> bildirimler,</a:t>
                      </a:r>
                      <a:r>
                        <a:rPr sz="800" spc="-5" dirty="0">
                          <a:latin typeface="Calibri"/>
                          <a:cs typeface="Calibri"/>
                        </a:rPr>
                        <a:t> </a:t>
                      </a:r>
                      <a:r>
                        <a:rPr sz="800" dirty="0">
                          <a:latin typeface="Calibri"/>
                          <a:cs typeface="Calibri"/>
                        </a:rPr>
                        <a:t>Dış</a:t>
                      </a:r>
                      <a:r>
                        <a:rPr sz="800" spc="-10" dirty="0">
                          <a:latin typeface="Calibri"/>
                          <a:cs typeface="Calibri"/>
                        </a:rPr>
                        <a:t> </a:t>
                      </a:r>
                      <a:r>
                        <a:rPr sz="800" dirty="0">
                          <a:latin typeface="Calibri"/>
                          <a:cs typeface="Calibri"/>
                        </a:rPr>
                        <a:t>Ticarette</a:t>
                      </a:r>
                      <a:r>
                        <a:rPr sz="800" spc="-5" dirty="0">
                          <a:latin typeface="Calibri"/>
                          <a:cs typeface="Calibri"/>
                        </a:rPr>
                        <a:t> </a:t>
                      </a:r>
                      <a:r>
                        <a:rPr sz="800" dirty="0">
                          <a:latin typeface="Calibri"/>
                          <a:cs typeface="Calibri"/>
                        </a:rPr>
                        <a:t>Risk</a:t>
                      </a:r>
                      <a:r>
                        <a:rPr sz="800" spc="-15" dirty="0">
                          <a:latin typeface="Calibri"/>
                          <a:cs typeface="Calibri"/>
                        </a:rPr>
                        <a:t> </a:t>
                      </a:r>
                      <a:r>
                        <a:rPr sz="800" dirty="0">
                          <a:latin typeface="Calibri"/>
                          <a:cs typeface="Calibri"/>
                        </a:rPr>
                        <a:t>Esaslı</a:t>
                      </a:r>
                      <a:r>
                        <a:rPr sz="800" spc="-15" dirty="0">
                          <a:latin typeface="Calibri"/>
                          <a:cs typeface="Calibri"/>
                        </a:rPr>
                        <a:t> </a:t>
                      </a:r>
                      <a:r>
                        <a:rPr sz="800" spc="-10" dirty="0">
                          <a:latin typeface="Calibri"/>
                          <a:cs typeface="Calibri"/>
                        </a:rPr>
                        <a:t>Kontrol</a:t>
                      </a:r>
                      <a:endParaRPr sz="800" dirty="0">
                        <a:latin typeface="Calibri"/>
                        <a:cs typeface="Calibri"/>
                      </a:endParaRPr>
                    </a:p>
                    <a:p>
                      <a:pPr marL="67945" marR="280035">
                        <a:lnSpc>
                          <a:spcPct val="106300"/>
                        </a:lnSpc>
                      </a:pPr>
                      <a:r>
                        <a:rPr sz="800" dirty="0">
                          <a:latin typeface="Calibri"/>
                          <a:cs typeface="Calibri"/>
                        </a:rPr>
                        <a:t>Sistemi</a:t>
                      </a:r>
                      <a:r>
                        <a:rPr sz="800" spc="-15" dirty="0">
                          <a:latin typeface="Calibri"/>
                          <a:cs typeface="Calibri"/>
                        </a:rPr>
                        <a:t> </a:t>
                      </a:r>
                      <a:r>
                        <a:rPr sz="800" spc="-10" dirty="0">
                          <a:latin typeface="Calibri"/>
                          <a:cs typeface="Calibri"/>
                        </a:rPr>
                        <a:t>Hakkında</a:t>
                      </a:r>
                      <a:r>
                        <a:rPr sz="800" spc="-15" dirty="0">
                          <a:latin typeface="Calibri"/>
                          <a:cs typeface="Calibri"/>
                        </a:rPr>
                        <a:t> </a:t>
                      </a:r>
                      <a:r>
                        <a:rPr sz="800" dirty="0">
                          <a:latin typeface="Calibri"/>
                          <a:cs typeface="Calibri"/>
                        </a:rPr>
                        <a:t>Tebliğ</a:t>
                      </a:r>
                      <a:r>
                        <a:rPr sz="800" spc="-5" dirty="0">
                          <a:latin typeface="Calibri"/>
                          <a:cs typeface="Calibri"/>
                        </a:rPr>
                        <a:t> </a:t>
                      </a:r>
                      <a:r>
                        <a:rPr sz="800" dirty="0">
                          <a:latin typeface="Calibri"/>
                          <a:cs typeface="Calibri"/>
                        </a:rPr>
                        <a:t>(Ürün</a:t>
                      </a:r>
                      <a:r>
                        <a:rPr sz="800" spc="-10" dirty="0">
                          <a:latin typeface="Calibri"/>
                          <a:cs typeface="Calibri"/>
                        </a:rPr>
                        <a:t> Güvenliği</a:t>
                      </a:r>
                      <a:r>
                        <a:rPr sz="800" spc="-15" dirty="0">
                          <a:latin typeface="Calibri"/>
                          <a:cs typeface="Calibri"/>
                        </a:rPr>
                        <a:t> </a:t>
                      </a:r>
                      <a:r>
                        <a:rPr sz="800" dirty="0">
                          <a:latin typeface="Calibri"/>
                          <a:cs typeface="Calibri"/>
                        </a:rPr>
                        <a:t>ve</a:t>
                      </a:r>
                      <a:r>
                        <a:rPr sz="800" spc="-10" dirty="0">
                          <a:latin typeface="Calibri"/>
                          <a:cs typeface="Calibri"/>
                        </a:rPr>
                        <a:t> </a:t>
                      </a:r>
                      <a:r>
                        <a:rPr sz="800" dirty="0">
                          <a:latin typeface="Calibri"/>
                          <a:cs typeface="Calibri"/>
                        </a:rPr>
                        <a:t>Denetimi:</a:t>
                      </a:r>
                      <a:r>
                        <a:rPr sz="800" spc="-5" dirty="0">
                          <a:latin typeface="Calibri"/>
                          <a:cs typeface="Calibri"/>
                        </a:rPr>
                        <a:t> </a:t>
                      </a:r>
                      <a:r>
                        <a:rPr sz="800" dirty="0">
                          <a:latin typeface="Calibri"/>
                          <a:cs typeface="Calibri"/>
                        </a:rPr>
                        <a:t>2025/28)'in</a:t>
                      </a:r>
                      <a:r>
                        <a:rPr sz="800" spc="-10" dirty="0">
                          <a:latin typeface="Calibri"/>
                          <a:cs typeface="Calibri"/>
                        </a:rPr>
                        <a:t> </a:t>
                      </a:r>
                      <a:r>
                        <a:rPr sz="800" dirty="0">
                          <a:latin typeface="Calibri"/>
                          <a:cs typeface="Calibri"/>
                        </a:rPr>
                        <a:t>5</a:t>
                      </a:r>
                      <a:r>
                        <a:rPr sz="800" spc="-10" dirty="0">
                          <a:latin typeface="Calibri"/>
                          <a:cs typeface="Calibri"/>
                        </a:rPr>
                        <a:t> </a:t>
                      </a:r>
                      <a:r>
                        <a:rPr sz="800" dirty="0">
                          <a:latin typeface="Calibri"/>
                          <a:cs typeface="Calibri"/>
                        </a:rPr>
                        <a:t>inci</a:t>
                      </a:r>
                      <a:r>
                        <a:rPr sz="800" spc="-15" dirty="0">
                          <a:latin typeface="Calibri"/>
                          <a:cs typeface="Calibri"/>
                        </a:rPr>
                        <a:t> </a:t>
                      </a:r>
                      <a:r>
                        <a:rPr sz="800" spc="-10" dirty="0">
                          <a:latin typeface="Calibri"/>
                          <a:cs typeface="Calibri"/>
                        </a:rPr>
                        <a:t>maddesi</a:t>
                      </a:r>
                      <a:r>
                        <a:rPr sz="800" spc="500" dirty="0">
                          <a:latin typeface="Calibri"/>
                          <a:cs typeface="Calibri"/>
                        </a:rPr>
                        <a:t> </a:t>
                      </a:r>
                      <a:r>
                        <a:rPr sz="800" spc="-10" dirty="0">
                          <a:latin typeface="Calibri"/>
                          <a:cs typeface="Calibri"/>
                        </a:rPr>
                        <a:t>kapsamında</a:t>
                      </a:r>
                      <a:r>
                        <a:rPr sz="800" spc="30" dirty="0">
                          <a:latin typeface="Calibri"/>
                          <a:cs typeface="Calibri"/>
                        </a:rPr>
                        <a:t> </a:t>
                      </a:r>
                      <a:r>
                        <a:rPr sz="800" spc="-10" dirty="0">
                          <a:latin typeface="Calibri"/>
                          <a:cs typeface="Calibri"/>
                        </a:rPr>
                        <a:t>yapılan</a:t>
                      </a:r>
                      <a:r>
                        <a:rPr sz="800" spc="30" dirty="0">
                          <a:latin typeface="Calibri"/>
                          <a:cs typeface="Calibri"/>
                        </a:rPr>
                        <a:t> </a:t>
                      </a:r>
                      <a:r>
                        <a:rPr sz="800" spc="-10" dirty="0">
                          <a:latin typeface="Calibri"/>
                          <a:cs typeface="Calibri"/>
                        </a:rPr>
                        <a:t>"Yetkilendirme</a:t>
                      </a:r>
                      <a:r>
                        <a:rPr sz="800" spc="30" dirty="0">
                          <a:latin typeface="Calibri"/>
                          <a:cs typeface="Calibri"/>
                        </a:rPr>
                        <a:t> </a:t>
                      </a:r>
                      <a:r>
                        <a:rPr sz="800" spc="-10" dirty="0">
                          <a:latin typeface="Calibri"/>
                          <a:cs typeface="Calibri"/>
                        </a:rPr>
                        <a:t>Başvuruları"</a:t>
                      </a:r>
                      <a:r>
                        <a:rPr sz="800" spc="35" dirty="0">
                          <a:latin typeface="Calibri"/>
                          <a:cs typeface="Calibri"/>
                        </a:rPr>
                        <a:t> </a:t>
                      </a:r>
                      <a:r>
                        <a:rPr sz="800" spc="-10" dirty="0">
                          <a:latin typeface="Calibri"/>
                          <a:cs typeface="Calibri"/>
                        </a:rPr>
                        <a:t>uygulamasında</a:t>
                      </a:r>
                      <a:r>
                        <a:rPr sz="800" spc="30" dirty="0">
                          <a:latin typeface="Calibri"/>
                          <a:cs typeface="Calibri"/>
                        </a:rPr>
                        <a:t> </a:t>
                      </a:r>
                      <a:r>
                        <a:rPr sz="800" dirty="0">
                          <a:latin typeface="Calibri"/>
                          <a:cs typeface="Calibri"/>
                        </a:rPr>
                        <a:t>firma</a:t>
                      </a:r>
                      <a:r>
                        <a:rPr sz="800" spc="30" dirty="0">
                          <a:latin typeface="Calibri"/>
                          <a:cs typeface="Calibri"/>
                        </a:rPr>
                        <a:t> </a:t>
                      </a:r>
                      <a:r>
                        <a:rPr sz="800" spc="-10" dirty="0">
                          <a:latin typeface="Calibri"/>
                          <a:cs typeface="Calibri"/>
                        </a:rPr>
                        <a:t>kullanıcıları</a:t>
                      </a:r>
                      <a:endParaRPr sz="800" dirty="0">
                        <a:latin typeface="Calibri"/>
                        <a:cs typeface="Calibri"/>
                      </a:endParaRPr>
                    </a:p>
                    <a:p>
                      <a:pPr marL="67945" marR="518159">
                        <a:lnSpc>
                          <a:spcPct val="106300"/>
                        </a:lnSpc>
                        <a:spcBef>
                          <a:spcPts val="10"/>
                        </a:spcBef>
                      </a:pPr>
                      <a:r>
                        <a:rPr sz="800" spc="-10" dirty="0">
                          <a:latin typeface="Calibri"/>
                          <a:cs typeface="Calibri"/>
                        </a:rPr>
                        <a:t>tarafından </a:t>
                      </a:r>
                      <a:r>
                        <a:rPr sz="800" dirty="0">
                          <a:latin typeface="Calibri"/>
                          <a:cs typeface="Calibri"/>
                        </a:rPr>
                        <a:t>beyan</a:t>
                      </a:r>
                      <a:r>
                        <a:rPr sz="800" spc="-5" dirty="0">
                          <a:latin typeface="Calibri"/>
                          <a:cs typeface="Calibri"/>
                        </a:rPr>
                        <a:t> </a:t>
                      </a:r>
                      <a:r>
                        <a:rPr sz="800" dirty="0">
                          <a:latin typeface="Calibri"/>
                          <a:cs typeface="Calibri"/>
                        </a:rPr>
                        <a:t>edilen</a:t>
                      </a:r>
                      <a:r>
                        <a:rPr sz="800" spc="-5" dirty="0">
                          <a:latin typeface="Calibri"/>
                          <a:cs typeface="Calibri"/>
                        </a:rPr>
                        <a:t> </a:t>
                      </a:r>
                      <a:r>
                        <a:rPr sz="800" spc="-10" dirty="0">
                          <a:latin typeface="Calibri"/>
                          <a:cs typeface="Calibri"/>
                        </a:rPr>
                        <a:t>elektronik</a:t>
                      </a:r>
                      <a:r>
                        <a:rPr sz="800" spc="-15" dirty="0">
                          <a:latin typeface="Calibri"/>
                          <a:cs typeface="Calibri"/>
                        </a:rPr>
                        <a:t> </a:t>
                      </a:r>
                      <a:r>
                        <a:rPr sz="800" dirty="0">
                          <a:latin typeface="Calibri"/>
                          <a:cs typeface="Calibri"/>
                        </a:rPr>
                        <a:t>posta</a:t>
                      </a:r>
                      <a:r>
                        <a:rPr sz="800" spc="-5" dirty="0">
                          <a:latin typeface="Calibri"/>
                          <a:cs typeface="Calibri"/>
                        </a:rPr>
                        <a:t> </a:t>
                      </a:r>
                      <a:r>
                        <a:rPr sz="800" spc="-10" dirty="0">
                          <a:latin typeface="Calibri"/>
                          <a:cs typeface="Calibri"/>
                        </a:rPr>
                        <a:t>adresine</a:t>
                      </a:r>
                      <a:r>
                        <a:rPr sz="800" spc="5" dirty="0">
                          <a:latin typeface="Calibri"/>
                          <a:cs typeface="Calibri"/>
                        </a:rPr>
                        <a:t> </a:t>
                      </a:r>
                      <a:r>
                        <a:rPr sz="800" dirty="0">
                          <a:latin typeface="Calibri"/>
                          <a:cs typeface="Calibri"/>
                        </a:rPr>
                        <a:t>iletilir.</a:t>
                      </a:r>
                      <a:r>
                        <a:rPr sz="800" spc="-5" dirty="0">
                          <a:latin typeface="Calibri"/>
                          <a:cs typeface="Calibri"/>
                        </a:rPr>
                        <a:t> </a:t>
                      </a:r>
                      <a:r>
                        <a:rPr sz="800" dirty="0">
                          <a:latin typeface="Calibri"/>
                          <a:cs typeface="Calibri"/>
                        </a:rPr>
                        <a:t>Firma</a:t>
                      </a:r>
                      <a:r>
                        <a:rPr sz="800" spc="-5" dirty="0">
                          <a:latin typeface="Calibri"/>
                          <a:cs typeface="Calibri"/>
                        </a:rPr>
                        <a:t> </a:t>
                      </a:r>
                      <a:r>
                        <a:rPr sz="800" spc="-10" dirty="0">
                          <a:latin typeface="Calibri"/>
                          <a:cs typeface="Calibri"/>
                        </a:rPr>
                        <a:t>kullanıcısına</a:t>
                      </a:r>
                      <a:r>
                        <a:rPr sz="800" spc="500" dirty="0">
                          <a:latin typeface="Calibri"/>
                          <a:cs typeface="Calibri"/>
                        </a:rPr>
                        <a:t> </a:t>
                      </a:r>
                      <a:r>
                        <a:rPr sz="800" spc="-10" dirty="0">
                          <a:latin typeface="Calibri"/>
                          <a:cs typeface="Calibri"/>
                        </a:rPr>
                        <a:t>ulaşmayan</a:t>
                      </a:r>
                      <a:r>
                        <a:rPr sz="800" spc="15" dirty="0">
                          <a:latin typeface="Calibri"/>
                          <a:cs typeface="Calibri"/>
                        </a:rPr>
                        <a:t> </a:t>
                      </a:r>
                      <a:r>
                        <a:rPr sz="800" spc="-10" dirty="0">
                          <a:latin typeface="Calibri"/>
                          <a:cs typeface="Calibri"/>
                        </a:rPr>
                        <a:t>bildirimlerden</a:t>
                      </a:r>
                      <a:r>
                        <a:rPr sz="800" spc="30" dirty="0">
                          <a:latin typeface="Calibri"/>
                          <a:cs typeface="Calibri"/>
                        </a:rPr>
                        <a:t> </a:t>
                      </a:r>
                      <a:r>
                        <a:rPr sz="800" spc="-10" dirty="0">
                          <a:latin typeface="Calibri"/>
                          <a:cs typeface="Calibri"/>
                        </a:rPr>
                        <a:t>Bakanlık</a:t>
                      </a:r>
                      <a:r>
                        <a:rPr sz="800" spc="10" dirty="0">
                          <a:latin typeface="Calibri"/>
                          <a:cs typeface="Calibri"/>
                        </a:rPr>
                        <a:t> </a:t>
                      </a:r>
                      <a:r>
                        <a:rPr sz="800" dirty="0">
                          <a:latin typeface="Calibri"/>
                          <a:cs typeface="Calibri"/>
                        </a:rPr>
                        <a:t>so-rumlu</a:t>
                      </a:r>
                      <a:r>
                        <a:rPr sz="800" spc="20" dirty="0">
                          <a:latin typeface="Calibri"/>
                          <a:cs typeface="Calibri"/>
                        </a:rPr>
                        <a:t> </a:t>
                      </a:r>
                      <a:r>
                        <a:rPr sz="800" spc="-10" dirty="0">
                          <a:latin typeface="Calibri"/>
                          <a:cs typeface="Calibri"/>
                        </a:rPr>
                        <a:t>değildir.</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dirty="0">
                          <a:latin typeface="Calibri"/>
                          <a:cs typeface="Calibri"/>
                        </a:rPr>
                        <a:t>Revize</a:t>
                      </a:r>
                      <a:r>
                        <a:rPr sz="800" spc="-40" dirty="0">
                          <a:latin typeface="Calibri"/>
                          <a:cs typeface="Calibri"/>
                        </a:rPr>
                        <a:t> </a:t>
                      </a:r>
                      <a:r>
                        <a:rPr sz="800" spc="-10" dirty="0">
                          <a:latin typeface="Calibri"/>
                          <a:cs typeface="Calibri"/>
                        </a:rPr>
                        <a:t>Edildi</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73964">
                <a:tc>
                  <a:txBody>
                    <a:bodyPr/>
                    <a:lstStyle/>
                    <a:p>
                      <a:pPr marL="68580" marR="561975">
                        <a:lnSpc>
                          <a:spcPts val="969"/>
                        </a:lnSpc>
                        <a:spcBef>
                          <a:spcPts val="5"/>
                        </a:spcBef>
                      </a:pPr>
                      <a:r>
                        <a:rPr sz="800" b="1" dirty="0">
                          <a:latin typeface="Calibri"/>
                          <a:cs typeface="Calibri"/>
                        </a:rPr>
                        <a:t>TAREKS</a:t>
                      </a:r>
                      <a:r>
                        <a:rPr sz="800" b="1" spc="-35" dirty="0">
                          <a:latin typeface="Calibri"/>
                          <a:cs typeface="Calibri"/>
                        </a:rPr>
                        <a:t> </a:t>
                      </a:r>
                      <a:r>
                        <a:rPr sz="800" b="1" dirty="0">
                          <a:latin typeface="Calibri"/>
                          <a:cs typeface="Calibri"/>
                        </a:rPr>
                        <a:t>referans</a:t>
                      </a:r>
                      <a:r>
                        <a:rPr sz="800" b="1" spc="-30" dirty="0">
                          <a:latin typeface="Calibri"/>
                          <a:cs typeface="Calibri"/>
                        </a:rPr>
                        <a:t> </a:t>
                      </a:r>
                      <a:r>
                        <a:rPr sz="800" b="1" spc="-10" dirty="0">
                          <a:latin typeface="Calibri"/>
                          <a:cs typeface="Calibri"/>
                        </a:rPr>
                        <a:t>numarasının</a:t>
                      </a:r>
                      <a:r>
                        <a:rPr sz="800" b="1" spc="500" dirty="0">
                          <a:latin typeface="Calibri"/>
                          <a:cs typeface="Calibri"/>
                        </a:rPr>
                        <a:t> </a:t>
                      </a:r>
                      <a:r>
                        <a:rPr sz="800" b="1" dirty="0">
                          <a:latin typeface="Calibri"/>
                          <a:cs typeface="Calibri"/>
                        </a:rPr>
                        <a:t>gümrüklere</a:t>
                      </a:r>
                      <a:r>
                        <a:rPr sz="800" b="1" spc="-30" dirty="0">
                          <a:latin typeface="Calibri"/>
                          <a:cs typeface="Calibri"/>
                        </a:rPr>
                        <a:t> </a:t>
                      </a:r>
                      <a:r>
                        <a:rPr sz="800" b="1" spc="-10" dirty="0">
                          <a:latin typeface="Calibri"/>
                          <a:cs typeface="Calibri"/>
                        </a:rPr>
                        <a:t>beyanı</a:t>
                      </a:r>
                      <a:endParaRPr sz="800">
                        <a:latin typeface="Calibri"/>
                        <a:cs typeface="Calibri"/>
                      </a:endParaRPr>
                    </a:p>
                    <a:p>
                      <a:pPr marL="68580">
                        <a:lnSpc>
                          <a:spcPts val="950"/>
                        </a:lnSpc>
                      </a:pPr>
                      <a:r>
                        <a:rPr sz="800" b="1" spc="-10" dirty="0">
                          <a:solidFill>
                            <a:srgbClr val="221F1F"/>
                          </a:solidFill>
                          <a:latin typeface="Calibri"/>
                          <a:cs typeface="Calibri"/>
                        </a:rPr>
                        <a:t>MADDE</a:t>
                      </a:r>
                      <a:r>
                        <a:rPr sz="800" b="1" spc="-55" dirty="0">
                          <a:solidFill>
                            <a:srgbClr val="221F1F"/>
                          </a:solidFill>
                          <a:latin typeface="Calibri"/>
                          <a:cs typeface="Calibri"/>
                        </a:rPr>
                        <a:t> </a:t>
                      </a:r>
                      <a:r>
                        <a:rPr sz="800" b="1" spc="-25" dirty="0">
                          <a:solidFill>
                            <a:srgbClr val="221F1F"/>
                          </a:solidFill>
                          <a:latin typeface="Calibri"/>
                          <a:cs typeface="Calibri"/>
                        </a:rPr>
                        <a:t>11</a:t>
                      </a:r>
                      <a:endParaRPr sz="8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67665">
                        <a:lnSpc>
                          <a:spcPts val="969"/>
                        </a:lnSpc>
                        <a:spcBef>
                          <a:spcPts val="5"/>
                        </a:spcBef>
                      </a:pPr>
                      <a:r>
                        <a:rPr sz="800" dirty="0">
                          <a:latin typeface="Calibri"/>
                          <a:cs typeface="Calibri"/>
                        </a:rPr>
                        <a:t>(3)</a:t>
                      </a:r>
                      <a:r>
                        <a:rPr sz="800" spc="-15" dirty="0">
                          <a:latin typeface="Calibri"/>
                          <a:cs typeface="Calibri"/>
                        </a:rPr>
                        <a:t> </a:t>
                      </a:r>
                      <a:r>
                        <a:rPr sz="800" dirty="0">
                          <a:latin typeface="Calibri"/>
                          <a:cs typeface="Calibri"/>
                        </a:rPr>
                        <a:t>Gümrük</a:t>
                      </a:r>
                      <a:r>
                        <a:rPr sz="800" spc="-20" dirty="0">
                          <a:latin typeface="Calibri"/>
                          <a:cs typeface="Calibri"/>
                        </a:rPr>
                        <a:t> </a:t>
                      </a:r>
                      <a:r>
                        <a:rPr sz="800" spc="-10" dirty="0">
                          <a:latin typeface="Calibri"/>
                          <a:cs typeface="Calibri"/>
                        </a:rPr>
                        <a:t>idarelerine</a:t>
                      </a:r>
                      <a:r>
                        <a:rPr sz="800" spc="-5" dirty="0">
                          <a:latin typeface="Calibri"/>
                          <a:cs typeface="Calibri"/>
                        </a:rPr>
                        <a:t> </a:t>
                      </a:r>
                      <a:r>
                        <a:rPr sz="800" dirty="0">
                          <a:latin typeface="Calibri"/>
                          <a:cs typeface="Calibri"/>
                        </a:rPr>
                        <a:t>kapsam</a:t>
                      </a:r>
                      <a:r>
                        <a:rPr sz="800" spc="-10" dirty="0">
                          <a:latin typeface="Calibri"/>
                          <a:cs typeface="Calibri"/>
                        </a:rPr>
                        <a:t> </a:t>
                      </a:r>
                      <a:r>
                        <a:rPr sz="800" dirty="0">
                          <a:latin typeface="Calibri"/>
                          <a:cs typeface="Calibri"/>
                        </a:rPr>
                        <a:t>dışı</a:t>
                      </a:r>
                      <a:r>
                        <a:rPr sz="800" spc="-20" dirty="0">
                          <a:latin typeface="Calibri"/>
                          <a:cs typeface="Calibri"/>
                        </a:rPr>
                        <a:t> </a:t>
                      </a:r>
                      <a:r>
                        <a:rPr sz="800" dirty="0">
                          <a:latin typeface="Calibri"/>
                          <a:cs typeface="Calibri"/>
                        </a:rPr>
                        <a:t>olarak</a:t>
                      </a:r>
                      <a:r>
                        <a:rPr sz="800" spc="-20" dirty="0">
                          <a:latin typeface="Calibri"/>
                          <a:cs typeface="Calibri"/>
                        </a:rPr>
                        <a:t> </a:t>
                      </a:r>
                      <a:r>
                        <a:rPr sz="800" spc="-10" dirty="0">
                          <a:latin typeface="Calibri"/>
                          <a:cs typeface="Calibri"/>
                        </a:rPr>
                        <a:t>beyan</a:t>
                      </a:r>
                      <a:r>
                        <a:rPr sz="800" spc="-15" dirty="0">
                          <a:latin typeface="Calibri"/>
                          <a:cs typeface="Calibri"/>
                        </a:rPr>
                        <a:t> </a:t>
                      </a:r>
                      <a:r>
                        <a:rPr sz="800" dirty="0">
                          <a:latin typeface="Calibri"/>
                          <a:cs typeface="Calibri"/>
                        </a:rPr>
                        <a:t>edilen</a:t>
                      </a:r>
                      <a:r>
                        <a:rPr sz="800" spc="-15" dirty="0">
                          <a:latin typeface="Calibri"/>
                          <a:cs typeface="Calibri"/>
                        </a:rPr>
                        <a:t> </a:t>
                      </a:r>
                      <a:r>
                        <a:rPr sz="800" spc="-10" dirty="0">
                          <a:latin typeface="Calibri"/>
                          <a:cs typeface="Calibri"/>
                        </a:rPr>
                        <a:t>ürünlerin</a:t>
                      </a:r>
                      <a:r>
                        <a:rPr sz="800" spc="500" dirty="0">
                          <a:latin typeface="Calibri"/>
                          <a:cs typeface="Calibri"/>
                        </a:rPr>
                        <a:t> </a:t>
                      </a:r>
                      <a:r>
                        <a:rPr sz="800" spc="-10" dirty="0">
                          <a:latin typeface="Calibri"/>
                          <a:cs typeface="Calibri"/>
                        </a:rPr>
                        <a:t>ithalatında,</a:t>
                      </a:r>
                      <a:r>
                        <a:rPr sz="800" spc="30" dirty="0">
                          <a:latin typeface="Calibri"/>
                          <a:cs typeface="Calibri"/>
                        </a:rPr>
                        <a:t> </a:t>
                      </a:r>
                      <a:r>
                        <a:rPr sz="800" dirty="0">
                          <a:latin typeface="Calibri"/>
                          <a:cs typeface="Calibri"/>
                        </a:rPr>
                        <a:t>18100099222013015773484</a:t>
                      </a:r>
                      <a:r>
                        <a:rPr sz="800" spc="20" dirty="0">
                          <a:latin typeface="Calibri"/>
                          <a:cs typeface="Calibri"/>
                        </a:rPr>
                        <a:t> </a:t>
                      </a:r>
                      <a:r>
                        <a:rPr sz="800" spc="-10" dirty="0">
                          <a:latin typeface="Calibri"/>
                          <a:cs typeface="Calibri"/>
                        </a:rPr>
                        <a:t>olarak</a:t>
                      </a:r>
                      <a:r>
                        <a:rPr sz="800" spc="20" dirty="0">
                          <a:latin typeface="Calibri"/>
                          <a:cs typeface="Calibri"/>
                        </a:rPr>
                        <a:t> </a:t>
                      </a:r>
                      <a:r>
                        <a:rPr sz="800" spc="-10" dirty="0">
                          <a:latin typeface="Calibri"/>
                          <a:cs typeface="Calibri"/>
                        </a:rPr>
                        <a:t>belirlenen</a:t>
                      </a:r>
                      <a:r>
                        <a:rPr sz="800" spc="25" dirty="0">
                          <a:latin typeface="Calibri"/>
                          <a:cs typeface="Calibri"/>
                        </a:rPr>
                        <a:t> </a:t>
                      </a:r>
                      <a:r>
                        <a:rPr sz="800" dirty="0">
                          <a:latin typeface="Calibri"/>
                          <a:cs typeface="Calibri"/>
                        </a:rPr>
                        <a:t>23</a:t>
                      </a:r>
                      <a:r>
                        <a:rPr sz="800" spc="25" dirty="0">
                          <a:latin typeface="Calibri"/>
                          <a:cs typeface="Calibri"/>
                        </a:rPr>
                        <a:t> </a:t>
                      </a:r>
                      <a:r>
                        <a:rPr sz="800" spc="-10" dirty="0">
                          <a:latin typeface="Calibri"/>
                          <a:cs typeface="Calibri"/>
                        </a:rPr>
                        <a:t>haneli</a:t>
                      </a:r>
                      <a:endParaRPr sz="800">
                        <a:latin typeface="Calibri"/>
                        <a:cs typeface="Calibri"/>
                      </a:endParaRPr>
                    </a:p>
                    <a:p>
                      <a:pPr marL="67945" marR="100330">
                        <a:lnSpc>
                          <a:spcPts val="969"/>
                        </a:lnSpc>
                        <a:spcBef>
                          <a:spcPts val="15"/>
                        </a:spcBef>
                      </a:pPr>
                      <a:r>
                        <a:rPr sz="800" dirty="0">
                          <a:latin typeface="Calibri"/>
                          <a:cs typeface="Calibri"/>
                        </a:rPr>
                        <a:t>TAREKS</a:t>
                      </a:r>
                      <a:r>
                        <a:rPr sz="800" spc="15" dirty="0">
                          <a:latin typeface="Calibri"/>
                          <a:cs typeface="Calibri"/>
                        </a:rPr>
                        <a:t> </a:t>
                      </a:r>
                      <a:r>
                        <a:rPr sz="800" spc="-10" dirty="0">
                          <a:latin typeface="Calibri"/>
                          <a:cs typeface="Calibri"/>
                        </a:rPr>
                        <a:t>referans</a:t>
                      </a:r>
                      <a:r>
                        <a:rPr sz="800" spc="15" dirty="0">
                          <a:latin typeface="Calibri"/>
                          <a:cs typeface="Calibri"/>
                        </a:rPr>
                        <a:t> </a:t>
                      </a:r>
                      <a:r>
                        <a:rPr sz="800" spc="-10" dirty="0">
                          <a:latin typeface="Calibri"/>
                          <a:cs typeface="Calibri"/>
                        </a:rPr>
                        <a:t>numarası,</a:t>
                      </a:r>
                      <a:r>
                        <a:rPr sz="800" spc="20" dirty="0">
                          <a:latin typeface="Calibri"/>
                          <a:cs typeface="Calibri"/>
                        </a:rPr>
                        <a:t> </a:t>
                      </a:r>
                      <a:r>
                        <a:rPr sz="800" dirty="0">
                          <a:latin typeface="Calibri"/>
                          <a:cs typeface="Calibri"/>
                        </a:rPr>
                        <a:t>gümrük</a:t>
                      </a:r>
                      <a:r>
                        <a:rPr sz="800" spc="10" dirty="0">
                          <a:latin typeface="Calibri"/>
                          <a:cs typeface="Calibri"/>
                        </a:rPr>
                        <a:t> </a:t>
                      </a:r>
                      <a:r>
                        <a:rPr sz="800" spc="-10" dirty="0">
                          <a:latin typeface="Calibri"/>
                          <a:cs typeface="Calibri"/>
                        </a:rPr>
                        <a:t>beyannamesinin</a:t>
                      </a:r>
                      <a:r>
                        <a:rPr sz="800" spc="15" dirty="0">
                          <a:latin typeface="Calibri"/>
                          <a:cs typeface="Calibri"/>
                        </a:rPr>
                        <a:t> </a:t>
                      </a:r>
                      <a:r>
                        <a:rPr sz="800" dirty="0">
                          <a:latin typeface="Calibri"/>
                          <a:cs typeface="Calibri"/>
                        </a:rPr>
                        <a:t>44</a:t>
                      </a:r>
                      <a:r>
                        <a:rPr sz="800" spc="10" dirty="0">
                          <a:latin typeface="Calibri"/>
                          <a:cs typeface="Calibri"/>
                        </a:rPr>
                        <a:t> </a:t>
                      </a:r>
                      <a:r>
                        <a:rPr sz="800" spc="-10" dirty="0">
                          <a:latin typeface="Calibri"/>
                          <a:cs typeface="Calibri"/>
                        </a:rPr>
                        <a:t>numaralı</a:t>
                      </a:r>
                      <a:r>
                        <a:rPr sz="800" spc="10" dirty="0">
                          <a:latin typeface="Calibri"/>
                          <a:cs typeface="Calibri"/>
                        </a:rPr>
                        <a:t> </a:t>
                      </a:r>
                      <a:r>
                        <a:rPr sz="800" spc="-10" dirty="0">
                          <a:latin typeface="Calibri"/>
                          <a:cs typeface="Calibri"/>
                        </a:rPr>
                        <a:t>hanesine</a:t>
                      </a:r>
                      <a:r>
                        <a:rPr sz="800" spc="500" dirty="0">
                          <a:latin typeface="Calibri"/>
                          <a:cs typeface="Calibri"/>
                        </a:rPr>
                        <a:t> </a:t>
                      </a:r>
                      <a:r>
                        <a:rPr sz="800" spc="-10" dirty="0">
                          <a:latin typeface="Calibri"/>
                          <a:cs typeface="Calibri"/>
                        </a:rPr>
                        <a:t>ithalatçı </a:t>
                      </a:r>
                      <a:r>
                        <a:rPr sz="800" dirty="0">
                          <a:latin typeface="Calibri"/>
                          <a:cs typeface="Calibri"/>
                        </a:rPr>
                        <a:t>firma </a:t>
                      </a:r>
                      <a:r>
                        <a:rPr sz="800" spc="-10" dirty="0">
                          <a:latin typeface="Calibri"/>
                          <a:cs typeface="Calibri"/>
                        </a:rPr>
                        <a:t>tarafından</a:t>
                      </a:r>
                      <a:r>
                        <a:rPr sz="800" dirty="0">
                          <a:latin typeface="Calibri"/>
                          <a:cs typeface="Calibri"/>
                        </a:rPr>
                        <a:t> </a:t>
                      </a:r>
                      <a:r>
                        <a:rPr sz="800" spc="-10" dirty="0">
                          <a:latin typeface="Calibri"/>
                          <a:cs typeface="Calibri"/>
                        </a:rPr>
                        <a:t>kaydedilir.</a:t>
                      </a:r>
                      <a:r>
                        <a:rPr sz="800" spc="5" dirty="0">
                          <a:latin typeface="Calibri"/>
                          <a:cs typeface="Calibri"/>
                        </a:rPr>
                        <a:t> </a:t>
                      </a:r>
                      <a:r>
                        <a:rPr sz="800" dirty="0">
                          <a:latin typeface="Calibri"/>
                          <a:cs typeface="Calibri"/>
                        </a:rPr>
                        <a:t>Kapsam dışı</a:t>
                      </a:r>
                      <a:r>
                        <a:rPr sz="800" spc="-5" dirty="0">
                          <a:latin typeface="Calibri"/>
                          <a:cs typeface="Calibri"/>
                        </a:rPr>
                        <a:t> </a:t>
                      </a:r>
                      <a:r>
                        <a:rPr sz="800" spc="-10" dirty="0">
                          <a:latin typeface="Calibri"/>
                          <a:cs typeface="Calibri"/>
                        </a:rPr>
                        <a:t>olarak</a:t>
                      </a:r>
                      <a:r>
                        <a:rPr sz="800" spc="-5" dirty="0">
                          <a:latin typeface="Calibri"/>
                          <a:cs typeface="Calibri"/>
                        </a:rPr>
                        <a:t> </a:t>
                      </a:r>
                      <a:r>
                        <a:rPr sz="800" dirty="0">
                          <a:latin typeface="Calibri"/>
                          <a:cs typeface="Calibri"/>
                        </a:rPr>
                        <a:t>beyan</a:t>
                      </a:r>
                      <a:r>
                        <a:rPr sz="800" spc="10" dirty="0">
                          <a:latin typeface="Calibri"/>
                          <a:cs typeface="Calibri"/>
                        </a:rPr>
                        <a:t> </a:t>
                      </a:r>
                      <a:r>
                        <a:rPr sz="800" spc="-10" dirty="0">
                          <a:latin typeface="Calibri"/>
                          <a:cs typeface="Calibri"/>
                        </a:rPr>
                        <a:t>edilen</a:t>
                      </a:r>
                      <a:endParaRPr sz="800">
                        <a:latin typeface="Calibri"/>
                        <a:cs typeface="Calibri"/>
                      </a:endParaRPr>
                    </a:p>
                    <a:p>
                      <a:pPr marL="67945" marR="100965">
                        <a:lnSpc>
                          <a:spcPts val="969"/>
                        </a:lnSpc>
                      </a:pPr>
                      <a:r>
                        <a:rPr sz="800" spc="-10" dirty="0">
                          <a:latin typeface="Calibri"/>
                          <a:cs typeface="Calibri"/>
                        </a:rPr>
                        <a:t>ürünlerin,</a:t>
                      </a:r>
                      <a:r>
                        <a:rPr sz="800" spc="15" dirty="0">
                          <a:latin typeface="Calibri"/>
                          <a:cs typeface="Calibri"/>
                        </a:rPr>
                        <a:t> </a:t>
                      </a:r>
                      <a:r>
                        <a:rPr sz="800" dirty="0">
                          <a:latin typeface="Calibri"/>
                          <a:cs typeface="Calibri"/>
                        </a:rPr>
                        <a:t>gümrük</a:t>
                      </a:r>
                      <a:r>
                        <a:rPr sz="800" spc="10" dirty="0">
                          <a:latin typeface="Calibri"/>
                          <a:cs typeface="Calibri"/>
                        </a:rPr>
                        <a:t> </a:t>
                      </a:r>
                      <a:r>
                        <a:rPr sz="800" spc="-10" dirty="0">
                          <a:latin typeface="Calibri"/>
                          <a:cs typeface="Calibri"/>
                        </a:rPr>
                        <a:t>gözetiminde</a:t>
                      </a:r>
                      <a:r>
                        <a:rPr sz="800" spc="10" dirty="0">
                          <a:latin typeface="Calibri"/>
                          <a:cs typeface="Calibri"/>
                        </a:rPr>
                        <a:t> </a:t>
                      </a:r>
                      <a:r>
                        <a:rPr sz="800" spc="-10" dirty="0">
                          <a:latin typeface="Calibri"/>
                          <a:cs typeface="Calibri"/>
                        </a:rPr>
                        <a:t>bulunması</a:t>
                      </a:r>
                      <a:r>
                        <a:rPr sz="800" spc="10" dirty="0">
                          <a:latin typeface="Calibri"/>
                          <a:cs typeface="Calibri"/>
                        </a:rPr>
                        <a:t> </a:t>
                      </a:r>
                      <a:r>
                        <a:rPr sz="800" spc="-10" dirty="0">
                          <a:latin typeface="Calibri"/>
                          <a:cs typeface="Calibri"/>
                        </a:rPr>
                        <a:t>kaydıyla</a:t>
                      </a:r>
                      <a:r>
                        <a:rPr sz="800" spc="15" dirty="0">
                          <a:latin typeface="Calibri"/>
                          <a:cs typeface="Calibri"/>
                        </a:rPr>
                        <a:t> </a:t>
                      </a:r>
                      <a:r>
                        <a:rPr sz="800" dirty="0">
                          <a:latin typeface="Calibri"/>
                          <a:cs typeface="Calibri"/>
                        </a:rPr>
                        <a:t>ilgili</a:t>
                      </a:r>
                      <a:r>
                        <a:rPr sz="800" spc="5" dirty="0">
                          <a:latin typeface="Calibri"/>
                          <a:cs typeface="Calibri"/>
                        </a:rPr>
                        <a:t> </a:t>
                      </a:r>
                      <a:r>
                        <a:rPr sz="800" dirty="0">
                          <a:latin typeface="Calibri"/>
                          <a:cs typeface="Calibri"/>
                        </a:rPr>
                        <a:t>gümrük</a:t>
                      </a:r>
                      <a:r>
                        <a:rPr sz="800" spc="10" dirty="0">
                          <a:latin typeface="Calibri"/>
                          <a:cs typeface="Calibri"/>
                        </a:rPr>
                        <a:t> </a:t>
                      </a:r>
                      <a:r>
                        <a:rPr sz="800" spc="-10" dirty="0">
                          <a:latin typeface="Calibri"/>
                          <a:cs typeface="Calibri"/>
                        </a:rPr>
                        <a:t>idaresince</a:t>
                      </a:r>
                      <a:r>
                        <a:rPr sz="800" spc="500" dirty="0">
                          <a:latin typeface="Calibri"/>
                          <a:cs typeface="Calibri"/>
                        </a:rPr>
                        <a:t> </a:t>
                      </a:r>
                      <a:r>
                        <a:rPr sz="800" dirty="0">
                          <a:latin typeface="Calibri"/>
                          <a:cs typeface="Calibri"/>
                        </a:rPr>
                        <a:t>denetime</a:t>
                      </a:r>
                      <a:r>
                        <a:rPr sz="800" spc="5" dirty="0">
                          <a:latin typeface="Calibri"/>
                          <a:cs typeface="Calibri"/>
                        </a:rPr>
                        <a:t> </a:t>
                      </a:r>
                      <a:r>
                        <a:rPr sz="800" spc="-10" dirty="0">
                          <a:latin typeface="Calibri"/>
                          <a:cs typeface="Calibri"/>
                        </a:rPr>
                        <a:t>yönlendirilmesi</a:t>
                      </a:r>
                      <a:r>
                        <a:rPr sz="800" spc="5" dirty="0">
                          <a:latin typeface="Calibri"/>
                          <a:cs typeface="Calibri"/>
                        </a:rPr>
                        <a:t> </a:t>
                      </a:r>
                      <a:r>
                        <a:rPr sz="800" spc="-10" dirty="0">
                          <a:latin typeface="Calibri"/>
                          <a:cs typeface="Calibri"/>
                        </a:rPr>
                        <a:t>halinde,</a:t>
                      </a:r>
                      <a:r>
                        <a:rPr sz="800" spc="10" dirty="0">
                          <a:latin typeface="Calibri"/>
                          <a:cs typeface="Calibri"/>
                        </a:rPr>
                        <a:t> </a:t>
                      </a:r>
                      <a:r>
                        <a:rPr sz="800" dirty="0">
                          <a:latin typeface="Calibri"/>
                          <a:cs typeface="Calibri"/>
                        </a:rPr>
                        <a:t>5</a:t>
                      </a:r>
                      <a:r>
                        <a:rPr sz="800" spc="10" dirty="0">
                          <a:latin typeface="Calibri"/>
                          <a:cs typeface="Calibri"/>
                        </a:rPr>
                        <a:t> </a:t>
                      </a:r>
                      <a:r>
                        <a:rPr sz="800" dirty="0">
                          <a:latin typeface="Calibri"/>
                          <a:cs typeface="Calibri"/>
                        </a:rPr>
                        <a:t>inci madde</a:t>
                      </a:r>
                      <a:r>
                        <a:rPr sz="800" spc="10" dirty="0">
                          <a:latin typeface="Calibri"/>
                          <a:cs typeface="Calibri"/>
                        </a:rPr>
                        <a:t> </a:t>
                      </a:r>
                      <a:r>
                        <a:rPr sz="800" spc="-10" dirty="0">
                          <a:latin typeface="Calibri"/>
                          <a:cs typeface="Calibri"/>
                        </a:rPr>
                        <a:t>çerçevesinde</a:t>
                      </a:r>
                      <a:r>
                        <a:rPr sz="800" spc="5" dirty="0">
                          <a:latin typeface="Calibri"/>
                          <a:cs typeface="Calibri"/>
                        </a:rPr>
                        <a:t> </a:t>
                      </a:r>
                      <a:r>
                        <a:rPr sz="800" spc="-10" dirty="0">
                          <a:latin typeface="Calibri"/>
                          <a:cs typeface="Calibri"/>
                        </a:rPr>
                        <a:t>TAREKS</a:t>
                      </a:r>
                      <a:r>
                        <a:rPr sz="800" spc="500" dirty="0">
                          <a:latin typeface="Calibri"/>
                          <a:cs typeface="Calibri"/>
                        </a:rPr>
                        <a:t> </a:t>
                      </a:r>
                      <a:r>
                        <a:rPr sz="800" spc="-10" dirty="0">
                          <a:latin typeface="Calibri"/>
                          <a:cs typeface="Calibri"/>
                        </a:rPr>
                        <a:t>üzerinden</a:t>
                      </a:r>
                      <a:r>
                        <a:rPr sz="800" spc="25" dirty="0">
                          <a:latin typeface="Calibri"/>
                          <a:cs typeface="Calibri"/>
                        </a:rPr>
                        <a:t> </a:t>
                      </a:r>
                      <a:r>
                        <a:rPr sz="800" spc="-10" dirty="0">
                          <a:latin typeface="Calibri"/>
                          <a:cs typeface="Calibri"/>
                        </a:rPr>
                        <a:t>başvuru</a:t>
                      </a:r>
                      <a:r>
                        <a:rPr sz="800" spc="30" dirty="0">
                          <a:latin typeface="Calibri"/>
                          <a:cs typeface="Calibri"/>
                        </a:rPr>
                        <a:t> </a:t>
                      </a:r>
                      <a:r>
                        <a:rPr sz="800" spc="-10" dirty="0">
                          <a:latin typeface="Calibri"/>
                          <a:cs typeface="Calibri"/>
                        </a:rPr>
                        <a:t>yapılır.</a:t>
                      </a:r>
                      <a:endParaRPr sz="8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800" dirty="0">
                          <a:latin typeface="Calibri"/>
                          <a:cs typeface="Calibri"/>
                        </a:rPr>
                        <a:t>2026</a:t>
                      </a:r>
                      <a:r>
                        <a:rPr sz="800" spc="10" dirty="0">
                          <a:latin typeface="Calibri"/>
                          <a:cs typeface="Calibri"/>
                        </a:rPr>
                        <a:t> </a:t>
                      </a:r>
                      <a:r>
                        <a:rPr sz="800" spc="-10" dirty="0">
                          <a:latin typeface="Calibri"/>
                          <a:cs typeface="Calibri"/>
                        </a:rPr>
                        <a:t>Kaldırıldı.</a:t>
                      </a:r>
                      <a:endParaRPr sz="800">
                        <a:latin typeface="Calibri"/>
                        <a:cs typeface="Calibri"/>
                      </a:endParaRPr>
                    </a:p>
                    <a:p>
                      <a:pPr marL="67945">
                        <a:lnSpc>
                          <a:spcPct val="100000"/>
                        </a:lnSpc>
                        <a:spcBef>
                          <a:spcPts val="180"/>
                        </a:spcBef>
                      </a:pPr>
                      <a:r>
                        <a:rPr sz="800" dirty="0">
                          <a:latin typeface="Calibri"/>
                          <a:cs typeface="Calibri"/>
                        </a:rPr>
                        <a:t>Artık</a:t>
                      </a:r>
                      <a:r>
                        <a:rPr sz="800" spc="-25" dirty="0">
                          <a:latin typeface="Calibri"/>
                          <a:cs typeface="Calibri"/>
                        </a:rPr>
                        <a:t> </a:t>
                      </a:r>
                      <a:r>
                        <a:rPr sz="800" dirty="0">
                          <a:latin typeface="Calibri"/>
                          <a:cs typeface="Calibri"/>
                        </a:rPr>
                        <a:t>Kapsam</a:t>
                      </a:r>
                      <a:r>
                        <a:rPr sz="800" spc="-10" dirty="0">
                          <a:latin typeface="Calibri"/>
                          <a:cs typeface="Calibri"/>
                        </a:rPr>
                        <a:t> </a:t>
                      </a:r>
                      <a:r>
                        <a:rPr sz="800" dirty="0">
                          <a:latin typeface="Calibri"/>
                          <a:cs typeface="Calibri"/>
                        </a:rPr>
                        <a:t>dışı</a:t>
                      </a:r>
                      <a:r>
                        <a:rPr sz="800" spc="-25" dirty="0">
                          <a:latin typeface="Calibri"/>
                          <a:cs typeface="Calibri"/>
                        </a:rPr>
                        <a:t> </a:t>
                      </a:r>
                      <a:r>
                        <a:rPr sz="800" spc="-10" dirty="0">
                          <a:latin typeface="Calibri"/>
                          <a:cs typeface="Calibri"/>
                        </a:rPr>
                        <a:t>beyanı</a:t>
                      </a:r>
                      <a:r>
                        <a:rPr sz="800" spc="-20" dirty="0">
                          <a:latin typeface="Calibri"/>
                          <a:cs typeface="Calibri"/>
                        </a:rPr>
                        <a:t> </a:t>
                      </a:r>
                      <a:r>
                        <a:rPr sz="800" spc="-10" dirty="0">
                          <a:latin typeface="Calibri"/>
                          <a:cs typeface="Calibri"/>
                        </a:rPr>
                        <a:t>yapılamayacaktır.</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spc="-10" dirty="0">
                          <a:latin typeface="Calibri"/>
                          <a:cs typeface="Calibri"/>
                        </a:rPr>
                        <a:t>Çıkarıldı.</a:t>
                      </a:r>
                      <a:endParaRPr sz="8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996855">
                <a:tc>
                  <a:txBody>
                    <a:bodyPr/>
                    <a:lstStyle/>
                    <a:p>
                      <a:pPr marL="518159">
                        <a:lnSpc>
                          <a:spcPct val="100000"/>
                        </a:lnSpc>
                        <a:spcBef>
                          <a:spcPts val="75"/>
                        </a:spcBef>
                      </a:pPr>
                      <a:r>
                        <a:rPr sz="800" b="1" spc="-10" dirty="0">
                          <a:solidFill>
                            <a:srgbClr val="221F1F"/>
                          </a:solidFill>
                          <a:latin typeface="Calibri"/>
                          <a:cs typeface="Calibri"/>
                        </a:rPr>
                        <a:t>İthalatçının sorumluluğu</a:t>
                      </a:r>
                      <a:endParaRPr sz="800" dirty="0">
                        <a:latin typeface="Calibri"/>
                        <a:cs typeface="Calibri"/>
                      </a:endParaRPr>
                    </a:p>
                    <a:p>
                      <a:pPr marL="68580">
                        <a:lnSpc>
                          <a:spcPct val="100000"/>
                        </a:lnSpc>
                        <a:spcBef>
                          <a:spcPts val="10"/>
                        </a:spcBef>
                      </a:pPr>
                      <a:r>
                        <a:rPr sz="800" b="1" spc="-10" dirty="0">
                          <a:solidFill>
                            <a:srgbClr val="221F1F"/>
                          </a:solidFill>
                          <a:latin typeface="Calibri"/>
                          <a:cs typeface="Calibri"/>
                        </a:rPr>
                        <a:t>MADDE</a:t>
                      </a:r>
                      <a:r>
                        <a:rPr sz="800" b="1" spc="-20" dirty="0">
                          <a:solidFill>
                            <a:srgbClr val="221F1F"/>
                          </a:solidFill>
                          <a:latin typeface="Calibri"/>
                          <a:cs typeface="Calibri"/>
                        </a:rPr>
                        <a:t> </a:t>
                      </a:r>
                      <a:r>
                        <a:rPr sz="800" b="1" spc="-35" dirty="0">
                          <a:solidFill>
                            <a:srgbClr val="221F1F"/>
                          </a:solidFill>
                          <a:latin typeface="Calibri"/>
                          <a:cs typeface="Calibri"/>
                        </a:rPr>
                        <a:t>12</a:t>
                      </a:r>
                      <a:endParaRPr sz="800" dirty="0">
                        <a:latin typeface="Calibri"/>
                        <a:cs typeface="Calibri"/>
                      </a:endParaRPr>
                    </a:p>
                  </a:txBody>
                  <a:tcPr marL="0" marR="0" marT="863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20345">
                        <a:lnSpc>
                          <a:spcPts val="969"/>
                        </a:lnSpc>
                        <a:spcBef>
                          <a:spcPts val="5"/>
                        </a:spcBef>
                      </a:pPr>
                      <a:r>
                        <a:rPr sz="800" dirty="0">
                          <a:latin typeface="Calibri"/>
                          <a:cs typeface="Calibri"/>
                        </a:rPr>
                        <a:t>(4)</a:t>
                      </a:r>
                      <a:r>
                        <a:rPr sz="800" spc="-5" dirty="0">
                          <a:latin typeface="Calibri"/>
                          <a:cs typeface="Calibri"/>
                        </a:rPr>
                        <a:t> </a:t>
                      </a:r>
                      <a:r>
                        <a:rPr sz="800" dirty="0">
                          <a:latin typeface="Calibri"/>
                          <a:cs typeface="Calibri"/>
                        </a:rPr>
                        <a:t>İthal</a:t>
                      </a:r>
                      <a:r>
                        <a:rPr sz="800" spc="-10" dirty="0">
                          <a:latin typeface="Calibri"/>
                          <a:cs typeface="Calibri"/>
                        </a:rPr>
                        <a:t> </a:t>
                      </a:r>
                      <a:r>
                        <a:rPr sz="800" dirty="0">
                          <a:latin typeface="Calibri"/>
                          <a:cs typeface="Calibri"/>
                        </a:rPr>
                        <a:t>edilmiş </a:t>
                      </a:r>
                      <a:r>
                        <a:rPr sz="800" spc="-10" dirty="0">
                          <a:latin typeface="Calibri"/>
                          <a:cs typeface="Calibri"/>
                        </a:rPr>
                        <a:t>ürünün</a:t>
                      </a:r>
                      <a:r>
                        <a:rPr sz="800" spc="-5" dirty="0">
                          <a:latin typeface="Calibri"/>
                          <a:cs typeface="Calibri"/>
                        </a:rPr>
                        <a:t> </a:t>
                      </a:r>
                      <a:r>
                        <a:rPr sz="800" dirty="0">
                          <a:latin typeface="Calibri"/>
                          <a:cs typeface="Calibri"/>
                        </a:rPr>
                        <a:t>GTİP’inin </a:t>
                      </a:r>
                      <a:r>
                        <a:rPr sz="800" spc="-10" dirty="0">
                          <a:latin typeface="Calibri"/>
                          <a:cs typeface="Calibri"/>
                        </a:rPr>
                        <a:t>Ek-</a:t>
                      </a:r>
                      <a:r>
                        <a:rPr sz="800" dirty="0">
                          <a:latin typeface="Calibri"/>
                          <a:cs typeface="Calibri"/>
                        </a:rPr>
                        <a:t>1’de</a:t>
                      </a:r>
                      <a:r>
                        <a:rPr sz="800" spc="-5" dirty="0">
                          <a:latin typeface="Calibri"/>
                          <a:cs typeface="Calibri"/>
                        </a:rPr>
                        <a:t> </a:t>
                      </a:r>
                      <a:r>
                        <a:rPr sz="800" dirty="0">
                          <a:latin typeface="Calibri"/>
                          <a:cs typeface="Calibri"/>
                        </a:rPr>
                        <a:t>yer</a:t>
                      </a:r>
                      <a:r>
                        <a:rPr sz="800" spc="-5" dirty="0">
                          <a:latin typeface="Calibri"/>
                          <a:cs typeface="Calibri"/>
                        </a:rPr>
                        <a:t> </a:t>
                      </a:r>
                      <a:r>
                        <a:rPr sz="800" spc="-10" dirty="0">
                          <a:latin typeface="Calibri"/>
                          <a:cs typeface="Calibri"/>
                        </a:rPr>
                        <a:t>aldığının</a:t>
                      </a:r>
                      <a:r>
                        <a:rPr sz="800" spc="-5" dirty="0">
                          <a:latin typeface="Calibri"/>
                          <a:cs typeface="Calibri"/>
                        </a:rPr>
                        <a:t> </a:t>
                      </a:r>
                      <a:r>
                        <a:rPr sz="800" spc="-10" dirty="0">
                          <a:latin typeface="Calibri"/>
                          <a:cs typeface="Calibri"/>
                        </a:rPr>
                        <a:t>sonradan</a:t>
                      </a:r>
                      <a:r>
                        <a:rPr sz="800" dirty="0">
                          <a:latin typeface="Calibri"/>
                          <a:cs typeface="Calibri"/>
                        </a:rPr>
                        <a:t> </a:t>
                      </a:r>
                      <a:r>
                        <a:rPr sz="800" spc="-10" dirty="0">
                          <a:latin typeface="Calibri"/>
                          <a:cs typeface="Calibri"/>
                        </a:rPr>
                        <a:t>yapılan</a:t>
                      </a:r>
                      <a:r>
                        <a:rPr sz="800" spc="500" dirty="0">
                          <a:latin typeface="Calibri"/>
                          <a:cs typeface="Calibri"/>
                        </a:rPr>
                        <a:t> </a:t>
                      </a:r>
                      <a:r>
                        <a:rPr sz="800" spc="-10" dirty="0">
                          <a:latin typeface="Calibri"/>
                          <a:cs typeface="Calibri"/>
                        </a:rPr>
                        <a:t>kontrol sonucunda</a:t>
                      </a:r>
                      <a:r>
                        <a:rPr sz="800" spc="10" dirty="0">
                          <a:latin typeface="Calibri"/>
                          <a:cs typeface="Calibri"/>
                        </a:rPr>
                        <a:t> </a:t>
                      </a:r>
                      <a:r>
                        <a:rPr sz="800" dirty="0">
                          <a:latin typeface="Calibri"/>
                          <a:cs typeface="Calibri"/>
                        </a:rPr>
                        <a:t>tespit</a:t>
                      </a:r>
                      <a:r>
                        <a:rPr sz="800" spc="5" dirty="0">
                          <a:latin typeface="Calibri"/>
                          <a:cs typeface="Calibri"/>
                        </a:rPr>
                        <a:t> </a:t>
                      </a:r>
                      <a:r>
                        <a:rPr sz="800" spc="-10" dirty="0">
                          <a:latin typeface="Calibri"/>
                          <a:cs typeface="Calibri"/>
                        </a:rPr>
                        <a:t>edilmesi</a:t>
                      </a:r>
                      <a:r>
                        <a:rPr sz="800" spc="-5" dirty="0">
                          <a:latin typeface="Calibri"/>
                          <a:cs typeface="Calibri"/>
                        </a:rPr>
                        <a:t> </a:t>
                      </a:r>
                      <a:r>
                        <a:rPr sz="800" spc="-10" dirty="0">
                          <a:latin typeface="Calibri"/>
                          <a:cs typeface="Calibri"/>
                        </a:rPr>
                        <a:t>halinde</a:t>
                      </a:r>
                      <a:r>
                        <a:rPr sz="800" spc="-5" dirty="0">
                          <a:latin typeface="Calibri"/>
                          <a:cs typeface="Calibri"/>
                        </a:rPr>
                        <a:t> </a:t>
                      </a:r>
                      <a:r>
                        <a:rPr sz="800" dirty="0">
                          <a:latin typeface="Calibri"/>
                          <a:cs typeface="Calibri"/>
                        </a:rPr>
                        <a:t>keyfiyet, ilgili</a:t>
                      </a:r>
                      <a:r>
                        <a:rPr sz="800" spc="-10" dirty="0">
                          <a:latin typeface="Calibri"/>
                          <a:cs typeface="Calibri"/>
                        </a:rPr>
                        <a:t> </a:t>
                      </a:r>
                      <a:r>
                        <a:rPr sz="800" dirty="0">
                          <a:latin typeface="Calibri"/>
                          <a:cs typeface="Calibri"/>
                        </a:rPr>
                        <a:t>gümrük</a:t>
                      </a:r>
                      <a:r>
                        <a:rPr sz="800" spc="-5" dirty="0">
                          <a:latin typeface="Calibri"/>
                          <a:cs typeface="Calibri"/>
                        </a:rPr>
                        <a:t> </a:t>
                      </a:r>
                      <a:r>
                        <a:rPr sz="800" spc="-10" dirty="0">
                          <a:latin typeface="Calibri"/>
                          <a:cs typeface="Calibri"/>
                        </a:rPr>
                        <a:t>idaresi</a:t>
                      </a:r>
                      <a:endParaRPr sz="800">
                        <a:latin typeface="Calibri"/>
                        <a:cs typeface="Calibri"/>
                      </a:endParaRPr>
                    </a:p>
                    <a:p>
                      <a:pPr marL="67945" marR="128905">
                        <a:lnSpc>
                          <a:spcPts val="969"/>
                        </a:lnSpc>
                        <a:spcBef>
                          <a:spcPts val="15"/>
                        </a:spcBef>
                      </a:pPr>
                      <a:r>
                        <a:rPr sz="800" spc="-10" dirty="0">
                          <a:latin typeface="Calibri"/>
                          <a:cs typeface="Calibri"/>
                        </a:rPr>
                        <a:t>tarafından</a:t>
                      </a:r>
                      <a:r>
                        <a:rPr sz="800" spc="-5" dirty="0">
                          <a:latin typeface="Calibri"/>
                          <a:cs typeface="Calibri"/>
                        </a:rPr>
                        <a:t> </a:t>
                      </a:r>
                      <a:r>
                        <a:rPr sz="800" spc="-10" dirty="0">
                          <a:latin typeface="Calibri"/>
                          <a:cs typeface="Calibri"/>
                        </a:rPr>
                        <a:t>Bakanlık</a:t>
                      </a:r>
                      <a:r>
                        <a:rPr sz="800" spc="-5" dirty="0">
                          <a:latin typeface="Calibri"/>
                          <a:cs typeface="Calibri"/>
                        </a:rPr>
                        <a:t> </a:t>
                      </a:r>
                      <a:r>
                        <a:rPr sz="800" spc="-10" dirty="0">
                          <a:latin typeface="Calibri"/>
                          <a:cs typeface="Calibri"/>
                        </a:rPr>
                        <a:t>Tüketicinin</a:t>
                      </a:r>
                      <a:r>
                        <a:rPr sz="800" dirty="0">
                          <a:latin typeface="Calibri"/>
                          <a:cs typeface="Calibri"/>
                        </a:rPr>
                        <a:t> Korunması</a:t>
                      </a:r>
                      <a:r>
                        <a:rPr sz="800" spc="-5" dirty="0">
                          <a:latin typeface="Calibri"/>
                          <a:cs typeface="Calibri"/>
                        </a:rPr>
                        <a:t> </a:t>
                      </a:r>
                      <a:r>
                        <a:rPr sz="800" dirty="0">
                          <a:latin typeface="Calibri"/>
                          <a:cs typeface="Calibri"/>
                        </a:rPr>
                        <a:t>ve</a:t>
                      </a:r>
                      <a:r>
                        <a:rPr sz="800" spc="-5" dirty="0">
                          <a:latin typeface="Calibri"/>
                          <a:cs typeface="Calibri"/>
                        </a:rPr>
                        <a:t> </a:t>
                      </a:r>
                      <a:r>
                        <a:rPr sz="800" dirty="0">
                          <a:latin typeface="Calibri"/>
                          <a:cs typeface="Calibri"/>
                        </a:rPr>
                        <a:t>Piyasa Gözetimi</a:t>
                      </a:r>
                      <a:r>
                        <a:rPr sz="800" spc="-5" dirty="0">
                          <a:latin typeface="Calibri"/>
                          <a:cs typeface="Calibri"/>
                        </a:rPr>
                        <a:t> </a:t>
                      </a:r>
                      <a:r>
                        <a:rPr sz="800" spc="-20" dirty="0">
                          <a:latin typeface="Calibri"/>
                          <a:cs typeface="Calibri"/>
                        </a:rPr>
                        <a:t>Genel</a:t>
                      </a:r>
                      <a:r>
                        <a:rPr sz="800" spc="500" dirty="0">
                          <a:latin typeface="Calibri"/>
                          <a:cs typeface="Calibri"/>
                        </a:rPr>
                        <a:t> </a:t>
                      </a:r>
                      <a:r>
                        <a:rPr sz="800" spc="-10" dirty="0">
                          <a:latin typeface="Calibri"/>
                          <a:cs typeface="Calibri"/>
                        </a:rPr>
                        <a:t>Müdürlüğüne</a:t>
                      </a:r>
                      <a:r>
                        <a:rPr sz="800" spc="5" dirty="0">
                          <a:latin typeface="Calibri"/>
                          <a:cs typeface="Calibri"/>
                        </a:rPr>
                        <a:t> </a:t>
                      </a:r>
                      <a:r>
                        <a:rPr sz="800" spc="-10" dirty="0">
                          <a:latin typeface="Calibri"/>
                          <a:cs typeface="Calibri"/>
                        </a:rPr>
                        <a:t>bildirilir.</a:t>
                      </a:r>
                      <a:r>
                        <a:rPr sz="800" spc="15" dirty="0">
                          <a:latin typeface="Calibri"/>
                          <a:cs typeface="Calibri"/>
                        </a:rPr>
                        <a:t> </a:t>
                      </a:r>
                      <a:r>
                        <a:rPr sz="800" dirty="0">
                          <a:latin typeface="Calibri"/>
                          <a:cs typeface="Calibri"/>
                        </a:rPr>
                        <a:t>İlgili birimin</a:t>
                      </a:r>
                      <a:r>
                        <a:rPr sz="800" spc="10" dirty="0">
                          <a:latin typeface="Calibri"/>
                          <a:cs typeface="Calibri"/>
                        </a:rPr>
                        <a:t> </a:t>
                      </a:r>
                      <a:r>
                        <a:rPr sz="800" dirty="0">
                          <a:latin typeface="Calibri"/>
                          <a:cs typeface="Calibri"/>
                        </a:rPr>
                        <a:t>ürünün</a:t>
                      </a:r>
                      <a:r>
                        <a:rPr sz="800" spc="10" dirty="0">
                          <a:latin typeface="Calibri"/>
                          <a:cs typeface="Calibri"/>
                        </a:rPr>
                        <a:t> </a:t>
                      </a:r>
                      <a:r>
                        <a:rPr sz="800" spc="-10" dirty="0">
                          <a:latin typeface="Calibri"/>
                          <a:cs typeface="Calibri"/>
                        </a:rPr>
                        <a:t>güvenli</a:t>
                      </a:r>
                      <a:r>
                        <a:rPr sz="800" dirty="0">
                          <a:latin typeface="Calibri"/>
                          <a:cs typeface="Calibri"/>
                        </a:rPr>
                        <a:t> </a:t>
                      </a:r>
                      <a:r>
                        <a:rPr sz="800" spc="-10" dirty="0">
                          <a:latin typeface="Calibri"/>
                          <a:cs typeface="Calibri"/>
                        </a:rPr>
                        <a:t>olmadığını</a:t>
                      </a:r>
                      <a:r>
                        <a:rPr sz="800" spc="5" dirty="0">
                          <a:latin typeface="Calibri"/>
                          <a:cs typeface="Calibri"/>
                        </a:rPr>
                        <a:t> </a:t>
                      </a:r>
                      <a:r>
                        <a:rPr sz="800" spc="-10" dirty="0">
                          <a:latin typeface="Calibri"/>
                          <a:cs typeface="Calibri"/>
                        </a:rPr>
                        <a:t>tespit</a:t>
                      </a:r>
                      <a:r>
                        <a:rPr sz="800" spc="500" dirty="0">
                          <a:latin typeface="Calibri"/>
                          <a:cs typeface="Calibri"/>
                        </a:rPr>
                        <a:t> </a:t>
                      </a:r>
                      <a:r>
                        <a:rPr sz="800" dirty="0">
                          <a:latin typeface="Calibri"/>
                          <a:cs typeface="Calibri"/>
                        </a:rPr>
                        <a:t>ederek</a:t>
                      </a:r>
                      <a:r>
                        <a:rPr sz="800" spc="10" dirty="0">
                          <a:latin typeface="Calibri"/>
                          <a:cs typeface="Calibri"/>
                        </a:rPr>
                        <a:t> </a:t>
                      </a:r>
                      <a:r>
                        <a:rPr sz="800" dirty="0">
                          <a:latin typeface="Calibri"/>
                          <a:cs typeface="Calibri"/>
                        </a:rPr>
                        <a:t>gümrük</a:t>
                      </a:r>
                      <a:r>
                        <a:rPr sz="800" spc="10" dirty="0">
                          <a:latin typeface="Calibri"/>
                          <a:cs typeface="Calibri"/>
                        </a:rPr>
                        <a:t> </a:t>
                      </a:r>
                      <a:r>
                        <a:rPr sz="800" spc="-10" dirty="0">
                          <a:latin typeface="Calibri"/>
                          <a:cs typeface="Calibri"/>
                        </a:rPr>
                        <a:t>idaresine</a:t>
                      </a:r>
                      <a:r>
                        <a:rPr sz="800" spc="15" dirty="0">
                          <a:latin typeface="Calibri"/>
                          <a:cs typeface="Calibri"/>
                        </a:rPr>
                        <a:t> </a:t>
                      </a:r>
                      <a:r>
                        <a:rPr sz="800" spc="-10" dirty="0">
                          <a:latin typeface="Calibri"/>
                          <a:cs typeface="Calibri"/>
                        </a:rPr>
                        <a:t>bildirmesi</a:t>
                      </a:r>
                      <a:r>
                        <a:rPr sz="800" spc="15" dirty="0">
                          <a:latin typeface="Calibri"/>
                          <a:cs typeface="Calibri"/>
                        </a:rPr>
                        <a:t> </a:t>
                      </a:r>
                      <a:r>
                        <a:rPr sz="800" spc="-10" dirty="0">
                          <a:latin typeface="Calibri"/>
                          <a:cs typeface="Calibri"/>
                        </a:rPr>
                        <a:t>halinde,</a:t>
                      </a:r>
                      <a:r>
                        <a:rPr sz="800" spc="20" dirty="0">
                          <a:latin typeface="Calibri"/>
                          <a:cs typeface="Calibri"/>
                        </a:rPr>
                        <a:t> </a:t>
                      </a:r>
                      <a:r>
                        <a:rPr sz="800" spc="-10" dirty="0">
                          <a:latin typeface="Calibri"/>
                          <a:cs typeface="Calibri"/>
                        </a:rPr>
                        <a:t>uygunluk</a:t>
                      </a:r>
                      <a:r>
                        <a:rPr sz="800" spc="10" dirty="0">
                          <a:latin typeface="Calibri"/>
                          <a:cs typeface="Calibri"/>
                        </a:rPr>
                        <a:t> </a:t>
                      </a:r>
                      <a:r>
                        <a:rPr sz="800" spc="-10" dirty="0">
                          <a:latin typeface="Calibri"/>
                          <a:cs typeface="Calibri"/>
                        </a:rPr>
                        <a:t>değerlendirmesinin</a:t>
                      </a:r>
                      <a:endParaRPr sz="800">
                        <a:latin typeface="Calibri"/>
                        <a:cs typeface="Calibri"/>
                      </a:endParaRPr>
                    </a:p>
                    <a:p>
                      <a:pPr marL="67945">
                        <a:lnSpc>
                          <a:spcPts val="955"/>
                        </a:lnSpc>
                      </a:pPr>
                      <a:r>
                        <a:rPr sz="800" dirty="0">
                          <a:latin typeface="Calibri"/>
                          <a:cs typeface="Calibri"/>
                        </a:rPr>
                        <a:t>olumsuz</a:t>
                      </a:r>
                      <a:r>
                        <a:rPr sz="800" spc="10" dirty="0">
                          <a:latin typeface="Calibri"/>
                          <a:cs typeface="Calibri"/>
                        </a:rPr>
                        <a:t> </a:t>
                      </a:r>
                      <a:r>
                        <a:rPr sz="800" spc="-10" dirty="0">
                          <a:latin typeface="Calibri"/>
                          <a:cs typeface="Calibri"/>
                        </a:rPr>
                        <a:t>sonuçlandığı</a:t>
                      </a:r>
                      <a:r>
                        <a:rPr sz="800" dirty="0">
                          <a:latin typeface="Calibri"/>
                          <a:cs typeface="Calibri"/>
                        </a:rPr>
                        <a:t> </a:t>
                      </a:r>
                      <a:r>
                        <a:rPr sz="800" spc="-10" dirty="0">
                          <a:latin typeface="Calibri"/>
                          <a:cs typeface="Calibri"/>
                        </a:rPr>
                        <a:t>kabul</a:t>
                      </a:r>
                      <a:r>
                        <a:rPr sz="800" spc="-5" dirty="0">
                          <a:latin typeface="Calibri"/>
                          <a:cs typeface="Calibri"/>
                        </a:rPr>
                        <a:t> </a:t>
                      </a:r>
                      <a:r>
                        <a:rPr sz="800" spc="-10" dirty="0">
                          <a:latin typeface="Calibri"/>
                          <a:cs typeface="Calibri"/>
                        </a:rPr>
                        <a:t>edilir.</a:t>
                      </a:r>
                      <a:endParaRPr sz="800">
                        <a:latin typeface="Calibri"/>
                        <a:cs typeface="Calibri"/>
                      </a:endParaRPr>
                    </a:p>
                  </a:txBody>
                  <a:tcPr marL="0" marR="0" marT="57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8115" marR="149860" indent="359410">
                        <a:lnSpc>
                          <a:spcPts val="1120"/>
                        </a:lnSpc>
                        <a:spcBef>
                          <a:spcPts val="25"/>
                        </a:spcBef>
                      </a:pPr>
                      <a:r>
                        <a:rPr sz="800" dirty="0">
                          <a:solidFill>
                            <a:srgbClr val="221F1F"/>
                          </a:solidFill>
                          <a:latin typeface="Times New Roman"/>
                          <a:cs typeface="Times New Roman"/>
                        </a:rPr>
                        <a:t>(2)</a:t>
                      </a:r>
                      <a:r>
                        <a:rPr sz="800" spc="-40" dirty="0">
                          <a:solidFill>
                            <a:srgbClr val="221F1F"/>
                          </a:solidFill>
                          <a:latin typeface="Times New Roman"/>
                          <a:cs typeface="Times New Roman"/>
                        </a:rPr>
                        <a:t> </a:t>
                      </a:r>
                      <a:r>
                        <a:rPr sz="800" dirty="0">
                          <a:latin typeface="Calibri"/>
                          <a:cs typeface="Calibri"/>
                        </a:rPr>
                        <a:t>İthal</a:t>
                      </a:r>
                      <a:r>
                        <a:rPr sz="800" spc="35" dirty="0">
                          <a:latin typeface="Calibri"/>
                          <a:cs typeface="Calibri"/>
                        </a:rPr>
                        <a:t> </a:t>
                      </a:r>
                      <a:r>
                        <a:rPr sz="800" dirty="0">
                          <a:latin typeface="Calibri"/>
                          <a:cs typeface="Calibri"/>
                        </a:rPr>
                        <a:t>edilmiş</a:t>
                      </a:r>
                      <a:r>
                        <a:rPr sz="800" spc="40" dirty="0">
                          <a:latin typeface="Calibri"/>
                          <a:cs typeface="Calibri"/>
                        </a:rPr>
                        <a:t> </a:t>
                      </a:r>
                      <a:r>
                        <a:rPr sz="800" dirty="0">
                          <a:latin typeface="Calibri"/>
                          <a:cs typeface="Calibri"/>
                        </a:rPr>
                        <a:t>ürünün</a:t>
                      </a:r>
                      <a:r>
                        <a:rPr sz="800" spc="40" dirty="0">
                          <a:latin typeface="Calibri"/>
                          <a:cs typeface="Calibri"/>
                        </a:rPr>
                        <a:t> </a:t>
                      </a:r>
                      <a:r>
                        <a:rPr sz="800" dirty="0">
                          <a:latin typeface="Calibri"/>
                          <a:cs typeface="Calibri"/>
                        </a:rPr>
                        <a:t>GTİP'inin</a:t>
                      </a:r>
                      <a:r>
                        <a:rPr sz="800" spc="40" dirty="0">
                          <a:latin typeface="Calibri"/>
                          <a:cs typeface="Calibri"/>
                        </a:rPr>
                        <a:t> </a:t>
                      </a:r>
                      <a:r>
                        <a:rPr sz="800" spc="-10" dirty="0">
                          <a:latin typeface="Calibri"/>
                          <a:cs typeface="Calibri"/>
                        </a:rPr>
                        <a:t>Ek-</a:t>
                      </a:r>
                      <a:r>
                        <a:rPr sz="800" dirty="0">
                          <a:latin typeface="Calibri"/>
                          <a:cs typeface="Calibri"/>
                        </a:rPr>
                        <a:t>1'de</a:t>
                      </a:r>
                      <a:r>
                        <a:rPr sz="800" spc="35" dirty="0">
                          <a:latin typeface="Calibri"/>
                          <a:cs typeface="Calibri"/>
                        </a:rPr>
                        <a:t> </a:t>
                      </a:r>
                      <a:r>
                        <a:rPr sz="800" dirty="0">
                          <a:latin typeface="Calibri"/>
                          <a:cs typeface="Calibri"/>
                        </a:rPr>
                        <a:t>yer</a:t>
                      </a:r>
                      <a:r>
                        <a:rPr sz="800" spc="40" dirty="0">
                          <a:latin typeface="Calibri"/>
                          <a:cs typeface="Calibri"/>
                        </a:rPr>
                        <a:t> </a:t>
                      </a:r>
                      <a:r>
                        <a:rPr sz="800" dirty="0">
                          <a:latin typeface="Calibri"/>
                          <a:cs typeface="Calibri"/>
                        </a:rPr>
                        <a:t>aldığının</a:t>
                      </a:r>
                      <a:r>
                        <a:rPr sz="800" spc="40" dirty="0">
                          <a:latin typeface="Calibri"/>
                          <a:cs typeface="Calibri"/>
                        </a:rPr>
                        <a:t> </a:t>
                      </a:r>
                      <a:r>
                        <a:rPr sz="800" dirty="0">
                          <a:latin typeface="Calibri"/>
                          <a:cs typeface="Calibri"/>
                        </a:rPr>
                        <a:t>sonradan</a:t>
                      </a:r>
                      <a:r>
                        <a:rPr sz="800" spc="40" dirty="0">
                          <a:latin typeface="Calibri"/>
                          <a:cs typeface="Calibri"/>
                        </a:rPr>
                        <a:t> </a:t>
                      </a:r>
                      <a:r>
                        <a:rPr sz="800" spc="-10" dirty="0">
                          <a:latin typeface="Calibri"/>
                          <a:cs typeface="Calibri"/>
                        </a:rPr>
                        <a:t>yapılan</a:t>
                      </a:r>
                      <a:r>
                        <a:rPr sz="800" spc="500" dirty="0">
                          <a:latin typeface="Calibri"/>
                          <a:cs typeface="Calibri"/>
                        </a:rPr>
                        <a:t> </a:t>
                      </a:r>
                      <a:r>
                        <a:rPr sz="800" dirty="0">
                          <a:latin typeface="Calibri"/>
                          <a:cs typeface="Calibri"/>
                        </a:rPr>
                        <a:t>kontrol</a:t>
                      </a:r>
                      <a:r>
                        <a:rPr sz="800" spc="-15" dirty="0">
                          <a:latin typeface="Calibri"/>
                          <a:cs typeface="Calibri"/>
                        </a:rPr>
                        <a:t> </a:t>
                      </a:r>
                      <a:r>
                        <a:rPr sz="800" dirty="0">
                          <a:latin typeface="Calibri"/>
                          <a:cs typeface="Calibri"/>
                        </a:rPr>
                        <a:t>neticesinde</a:t>
                      </a:r>
                      <a:r>
                        <a:rPr sz="800" spc="-5" dirty="0">
                          <a:latin typeface="Calibri"/>
                          <a:cs typeface="Calibri"/>
                        </a:rPr>
                        <a:t> </a:t>
                      </a:r>
                      <a:r>
                        <a:rPr sz="800" dirty="0">
                          <a:latin typeface="Calibri"/>
                          <a:cs typeface="Calibri"/>
                        </a:rPr>
                        <a:t>tespit</a:t>
                      </a:r>
                      <a:r>
                        <a:rPr sz="800" spc="-15" dirty="0">
                          <a:latin typeface="Calibri"/>
                          <a:cs typeface="Calibri"/>
                        </a:rPr>
                        <a:t> </a:t>
                      </a:r>
                      <a:r>
                        <a:rPr sz="800" dirty="0">
                          <a:latin typeface="Calibri"/>
                          <a:cs typeface="Calibri"/>
                        </a:rPr>
                        <a:t>edilmesi</a:t>
                      </a:r>
                      <a:r>
                        <a:rPr sz="800" spc="-15" dirty="0">
                          <a:latin typeface="Calibri"/>
                          <a:cs typeface="Calibri"/>
                        </a:rPr>
                        <a:t> </a:t>
                      </a:r>
                      <a:r>
                        <a:rPr sz="800" dirty="0">
                          <a:latin typeface="Calibri"/>
                          <a:cs typeface="Calibri"/>
                        </a:rPr>
                        <a:t>halinde,</a:t>
                      </a:r>
                      <a:r>
                        <a:rPr sz="800" spc="-5" dirty="0">
                          <a:latin typeface="Calibri"/>
                          <a:cs typeface="Calibri"/>
                        </a:rPr>
                        <a:t> </a:t>
                      </a:r>
                      <a:r>
                        <a:rPr sz="800" dirty="0">
                          <a:latin typeface="Calibri"/>
                          <a:cs typeface="Calibri"/>
                        </a:rPr>
                        <a:t>ilgili</a:t>
                      </a:r>
                      <a:r>
                        <a:rPr sz="800" spc="-15" dirty="0">
                          <a:latin typeface="Calibri"/>
                          <a:cs typeface="Calibri"/>
                        </a:rPr>
                        <a:t> </a:t>
                      </a:r>
                      <a:r>
                        <a:rPr sz="800" dirty="0">
                          <a:latin typeface="Calibri"/>
                          <a:cs typeface="Calibri"/>
                        </a:rPr>
                        <a:t>gümrük</a:t>
                      </a:r>
                      <a:r>
                        <a:rPr sz="800" spc="-15" dirty="0">
                          <a:latin typeface="Calibri"/>
                          <a:cs typeface="Calibri"/>
                        </a:rPr>
                        <a:t> </a:t>
                      </a:r>
                      <a:r>
                        <a:rPr sz="800" dirty="0">
                          <a:latin typeface="Calibri"/>
                          <a:cs typeface="Calibri"/>
                        </a:rPr>
                        <a:t>idaresi söz</a:t>
                      </a:r>
                      <a:r>
                        <a:rPr sz="800" spc="-5" dirty="0">
                          <a:latin typeface="Calibri"/>
                          <a:cs typeface="Calibri"/>
                        </a:rPr>
                        <a:t> </a:t>
                      </a:r>
                      <a:r>
                        <a:rPr sz="800" dirty="0">
                          <a:latin typeface="Calibri"/>
                          <a:cs typeface="Calibri"/>
                        </a:rPr>
                        <a:t>konusu</a:t>
                      </a:r>
                      <a:r>
                        <a:rPr sz="800" spc="-10" dirty="0">
                          <a:latin typeface="Calibri"/>
                          <a:cs typeface="Calibri"/>
                        </a:rPr>
                        <a:t> tespiti</a:t>
                      </a:r>
                      <a:endParaRPr sz="800">
                        <a:latin typeface="Calibri"/>
                        <a:cs typeface="Calibri"/>
                      </a:endParaRPr>
                    </a:p>
                    <a:p>
                      <a:pPr marL="158115" marR="147955">
                        <a:lnSpc>
                          <a:spcPts val="1100"/>
                        </a:lnSpc>
                        <a:spcBef>
                          <a:spcPts val="10"/>
                        </a:spcBef>
                      </a:pPr>
                      <a:r>
                        <a:rPr sz="800" spc="-10" dirty="0">
                          <a:latin typeface="Calibri"/>
                          <a:cs typeface="Calibri"/>
                        </a:rPr>
                        <a:t>Bakanlık Tüketicinin</a:t>
                      </a:r>
                      <a:r>
                        <a:rPr sz="800" spc="-5" dirty="0">
                          <a:latin typeface="Calibri"/>
                          <a:cs typeface="Calibri"/>
                        </a:rPr>
                        <a:t> </a:t>
                      </a:r>
                      <a:r>
                        <a:rPr sz="800" spc="-10" dirty="0">
                          <a:latin typeface="Calibri"/>
                          <a:cs typeface="Calibri"/>
                        </a:rPr>
                        <a:t>Korunması ve</a:t>
                      </a:r>
                      <a:r>
                        <a:rPr sz="800" spc="-5" dirty="0">
                          <a:latin typeface="Calibri"/>
                          <a:cs typeface="Calibri"/>
                        </a:rPr>
                        <a:t> </a:t>
                      </a:r>
                      <a:r>
                        <a:rPr sz="800" spc="-10" dirty="0">
                          <a:latin typeface="Calibri"/>
                          <a:cs typeface="Calibri"/>
                        </a:rPr>
                        <a:t>Piyasa</a:t>
                      </a:r>
                      <a:r>
                        <a:rPr sz="800" spc="-5" dirty="0">
                          <a:latin typeface="Calibri"/>
                          <a:cs typeface="Calibri"/>
                        </a:rPr>
                        <a:t> </a:t>
                      </a:r>
                      <a:r>
                        <a:rPr sz="800" spc="-10" dirty="0">
                          <a:latin typeface="Calibri"/>
                          <a:cs typeface="Calibri"/>
                        </a:rPr>
                        <a:t>Gözetimi Genel Müdürlüğüne</a:t>
                      </a:r>
                      <a:r>
                        <a:rPr sz="800" spc="-5" dirty="0">
                          <a:latin typeface="Calibri"/>
                          <a:cs typeface="Calibri"/>
                        </a:rPr>
                        <a:t> </a:t>
                      </a:r>
                      <a:r>
                        <a:rPr sz="800" spc="-10" dirty="0">
                          <a:latin typeface="Calibri"/>
                          <a:cs typeface="Calibri"/>
                        </a:rPr>
                        <a:t>bildirir.</a:t>
                      </a:r>
                      <a:r>
                        <a:rPr sz="800" spc="-5" dirty="0">
                          <a:latin typeface="Calibri"/>
                          <a:cs typeface="Calibri"/>
                        </a:rPr>
                        <a:t> </a:t>
                      </a:r>
                      <a:r>
                        <a:rPr sz="800" spc="-10" dirty="0">
                          <a:latin typeface="Calibri"/>
                          <a:cs typeface="Calibri"/>
                        </a:rPr>
                        <a:t>İlgili</a:t>
                      </a:r>
                      <a:r>
                        <a:rPr sz="800" spc="500" dirty="0">
                          <a:latin typeface="Calibri"/>
                          <a:cs typeface="Calibri"/>
                        </a:rPr>
                        <a:t> </a:t>
                      </a:r>
                      <a:r>
                        <a:rPr sz="800" dirty="0">
                          <a:latin typeface="Calibri"/>
                          <a:cs typeface="Calibri"/>
                        </a:rPr>
                        <a:t>birim</a:t>
                      </a:r>
                      <a:r>
                        <a:rPr sz="800" spc="270" dirty="0">
                          <a:latin typeface="Calibri"/>
                          <a:cs typeface="Calibri"/>
                        </a:rPr>
                        <a:t> </a:t>
                      </a:r>
                      <a:r>
                        <a:rPr sz="800" dirty="0">
                          <a:latin typeface="Calibri"/>
                          <a:cs typeface="Calibri"/>
                        </a:rPr>
                        <a:t>tarafından</a:t>
                      </a:r>
                      <a:r>
                        <a:rPr sz="800" spc="265" dirty="0">
                          <a:latin typeface="Calibri"/>
                          <a:cs typeface="Calibri"/>
                        </a:rPr>
                        <a:t> </a:t>
                      </a:r>
                      <a:r>
                        <a:rPr sz="800" dirty="0">
                          <a:latin typeface="Calibri"/>
                          <a:cs typeface="Calibri"/>
                        </a:rPr>
                        <a:t>ürünün</a:t>
                      </a:r>
                      <a:r>
                        <a:rPr sz="800" spc="265" dirty="0">
                          <a:latin typeface="Calibri"/>
                          <a:cs typeface="Calibri"/>
                        </a:rPr>
                        <a:t> </a:t>
                      </a:r>
                      <a:r>
                        <a:rPr sz="800" spc="-10" dirty="0">
                          <a:latin typeface="Calibri"/>
                          <a:cs typeface="Calibri"/>
                        </a:rPr>
                        <a:t>gü-</a:t>
                      </a:r>
                      <a:r>
                        <a:rPr sz="800" dirty="0">
                          <a:latin typeface="Calibri"/>
                          <a:cs typeface="Calibri"/>
                        </a:rPr>
                        <a:t>venli</a:t>
                      </a:r>
                      <a:r>
                        <a:rPr sz="800" spc="275" dirty="0">
                          <a:latin typeface="Calibri"/>
                          <a:cs typeface="Calibri"/>
                        </a:rPr>
                        <a:t> </a:t>
                      </a:r>
                      <a:r>
                        <a:rPr sz="800" dirty="0">
                          <a:latin typeface="Calibri"/>
                          <a:cs typeface="Calibri"/>
                        </a:rPr>
                        <a:t>olmadığının</a:t>
                      </a:r>
                      <a:r>
                        <a:rPr sz="800" spc="265" dirty="0">
                          <a:latin typeface="Calibri"/>
                          <a:cs typeface="Calibri"/>
                        </a:rPr>
                        <a:t> </a:t>
                      </a:r>
                      <a:r>
                        <a:rPr sz="800" dirty="0">
                          <a:latin typeface="Calibri"/>
                          <a:cs typeface="Calibri"/>
                        </a:rPr>
                        <a:t>belirlenerek</a:t>
                      </a:r>
                      <a:r>
                        <a:rPr sz="800" spc="265" dirty="0">
                          <a:latin typeface="Calibri"/>
                          <a:cs typeface="Calibri"/>
                        </a:rPr>
                        <a:t> </a:t>
                      </a:r>
                      <a:r>
                        <a:rPr sz="800" dirty="0">
                          <a:latin typeface="Calibri"/>
                          <a:cs typeface="Calibri"/>
                        </a:rPr>
                        <a:t>gümrük</a:t>
                      </a:r>
                      <a:r>
                        <a:rPr sz="800" spc="265" dirty="0">
                          <a:latin typeface="Calibri"/>
                          <a:cs typeface="Calibri"/>
                        </a:rPr>
                        <a:t> </a:t>
                      </a:r>
                      <a:r>
                        <a:rPr sz="800" spc="-10" dirty="0">
                          <a:latin typeface="Calibri"/>
                          <a:cs typeface="Calibri"/>
                        </a:rPr>
                        <a:t>idaresine</a:t>
                      </a:r>
                      <a:endParaRPr sz="800">
                        <a:latin typeface="Calibri"/>
                        <a:cs typeface="Calibri"/>
                      </a:endParaRPr>
                    </a:p>
                    <a:p>
                      <a:pPr marL="158115" marR="148590">
                        <a:lnSpc>
                          <a:spcPts val="1100"/>
                        </a:lnSpc>
                        <a:spcBef>
                          <a:spcPts val="20"/>
                        </a:spcBef>
                      </a:pPr>
                      <a:r>
                        <a:rPr sz="800" dirty="0">
                          <a:latin typeface="Calibri"/>
                          <a:cs typeface="Calibri"/>
                        </a:rPr>
                        <a:t>iletilmesi</a:t>
                      </a:r>
                      <a:r>
                        <a:rPr sz="800" spc="270" dirty="0">
                          <a:latin typeface="Calibri"/>
                          <a:cs typeface="Calibri"/>
                        </a:rPr>
                        <a:t> </a:t>
                      </a:r>
                      <a:r>
                        <a:rPr sz="800" dirty="0">
                          <a:latin typeface="Calibri"/>
                          <a:cs typeface="Calibri"/>
                        </a:rPr>
                        <a:t>halinde,</a:t>
                      </a:r>
                      <a:r>
                        <a:rPr sz="800" spc="285" dirty="0">
                          <a:latin typeface="Calibri"/>
                          <a:cs typeface="Calibri"/>
                        </a:rPr>
                        <a:t> </a:t>
                      </a:r>
                      <a:r>
                        <a:rPr sz="800" dirty="0">
                          <a:latin typeface="Calibri"/>
                          <a:cs typeface="Calibri"/>
                        </a:rPr>
                        <a:t>söz</a:t>
                      </a:r>
                      <a:r>
                        <a:rPr sz="800" spc="285" dirty="0">
                          <a:latin typeface="Calibri"/>
                          <a:cs typeface="Calibri"/>
                        </a:rPr>
                        <a:t> </a:t>
                      </a:r>
                      <a:r>
                        <a:rPr sz="800" dirty="0">
                          <a:latin typeface="Calibri"/>
                          <a:cs typeface="Calibri"/>
                        </a:rPr>
                        <a:t>konusu</a:t>
                      </a:r>
                      <a:r>
                        <a:rPr sz="800" spc="280" dirty="0">
                          <a:latin typeface="Calibri"/>
                          <a:cs typeface="Calibri"/>
                        </a:rPr>
                        <a:t> </a:t>
                      </a:r>
                      <a:r>
                        <a:rPr sz="800" dirty="0">
                          <a:latin typeface="Calibri"/>
                          <a:cs typeface="Calibri"/>
                        </a:rPr>
                        <a:t>ürünlerin</a:t>
                      </a:r>
                      <a:r>
                        <a:rPr sz="800" spc="280" dirty="0">
                          <a:latin typeface="Calibri"/>
                          <a:cs typeface="Calibri"/>
                        </a:rPr>
                        <a:t> </a:t>
                      </a:r>
                      <a:r>
                        <a:rPr sz="800" spc="-10" dirty="0">
                          <a:latin typeface="Calibri"/>
                          <a:cs typeface="Calibri"/>
                        </a:rPr>
                        <a:t>uy-</a:t>
                      </a:r>
                      <a:r>
                        <a:rPr sz="800" dirty="0">
                          <a:latin typeface="Calibri"/>
                          <a:cs typeface="Calibri"/>
                        </a:rPr>
                        <a:t>gunluk</a:t>
                      </a:r>
                      <a:r>
                        <a:rPr sz="800" spc="270" dirty="0">
                          <a:latin typeface="Calibri"/>
                          <a:cs typeface="Calibri"/>
                        </a:rPr>
                        <a:t> </a:t>
                      </a:r>
                      <a:r>
                        <a:rPr sz="800" dirty="0">
                          <a:latin typeface="Calibri"/>
                          <a:cs typeface="Calibri"/>
                        </a:rPr>
                        <a:t>değerlendirmesi</a:t>
                      </a:r>
                      <a:r>
                        <a:rPr sz="800" spc="275" dirty="0">
                          <a:latin typeface="Calibri"/>
                          <a:cs typeface="Calibri"/>
                        </a:rPr>
                        <a:t> </a:t>
                      </a:r>
                      <a:r>
                        <a:rPr sz="800" spc="-10" dirty="0">
                          <a:latin typeface="Calibri"/>
                          <a:cs typeface="Calibri"/>
                        </a:rPr>
                        <a:t>olumsuz</a:t>
                      </a:r>
                      <a:r>
                        <a:rPr sz="800" spc="500" dirty="0">
                          <a:latin typeface="Calibri"/>
                          <a:cs typeface="Calibri"/>
                        </a:rPr>
                        <a:t> </a:t>
                      </a:r>
                      <a:r>
                        <a:rPr sz="800" spc="-10" dirty="0">
                          <a:latin typeface="Calibri"/>
                          <a:cs typeface="Calibri"/>
                        </a:rPr>
                        <a:t>sonuçlanmış</a:t>
                      </a:r>
                      <a:r>
                        <a:rPr sz="800" spc="40" dirty="0">
                          <a:latin typeface="Calibri"/>
                          <a:cs typeface="Calibri"/>
                        </a:rPr>
                        <a:t> </a:t>
                      </a:r>
                      <a:r>
                        <a:rPr sz="800" spc="-10" dirty="0">
                          <a:latin typeface="Calibri"/>
                          <a:cs typeface="Calibri"/>
                        </a:rPr>
                        <a:t>addedilir.</a:t>
                      </a:r>
                      <a:endParaRPr sz="800">
                        <a:latin typeface="Calibri"/>
                        <a:cs typeface="Calibri"/>
                      </a:endParaRPr>
                    </a:p>
                  </a:txBody>
                  <a:tcPr marL="0" marR="0" marT="287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800" dirty="0">
                          <a:latin typeface="Calibri"/>
                          <a:cs typeface="Calibri"/>
                        </a:rPr>
                        <a:t>Revize</a:t>
                      </a:r>
                      <a:r>
                        <a:rPr sz="800" spc="-40" dirty="0">
                          <a:latin typeface="Calibri"/>
                          <a:cs typeface="Calibri"/>
                        </a:rPr>
                        <a:t> </a:t>
                      </a:r>
                      <a:r>
                        <a:rPr sz="800" spc="-10" dirty="0">
                          <a:latin typeface="Calibri"/>
                          <a:cs typeface="Calibri"/>
                        </a:rPr>
                        <a:t>Edildi</a:t>
                      </a:r>
                      <a:endParaRPr sz="8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5844516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p:cNvGraphicFramePr>
            <a:graphicFrameLocks noGrp="1"/>
          </p:cNvGraphicFramePr>
          <p:nvPr/>
        </p:nvGraphicFramePr>
        <p:xfrm>
          <a:off x="1662197" y="688207"/>
          <a:ext cx="9061082" cy="1028988"/>
        </p:xfrm>
        <a:graphic>
          <a:graphicData uri="http://schemas.openxmlformats.org/drawingml/2006/table">
            <a:tbl>
              <a:tblPr firstRow="1" bandRow="1">
                <a:tableStyleId>{2D5ABB26-0587-4C30-8999-92F81FD0307C}</a:tableStyleId>
              </a:tblPr>
              <a:tblGrid>
                <a:gridCol w="1710757">
                  <a:extLst>
                    <a:ext uri="{9D8B030D-6E8A-4147-A177-3AD203B41FA5}">
                      <a16:colId xmlns:a16="http://schemas.microsoft.com/office/drawing/2014/main" val="20000"/>
                    </a:ext>
                  </a:extLst>
                </a:gridCol>
                <a:gridCol w="2939554">
                  <a:extLst>
                    <a:ext uri="{9D8B030D-6E8A-4147-A177-3AD203B41FA5}">
                      <a16:colId xmlns:a16="http://schemas.microsoft.com/office/drawing/2014/main" val="20001"/>
                    </a:ext>
                  </a:extLst>
                </a:gridCol>
                <a:gridCol w="3369115">
                  <a:extLst>
                    <a:ext uri="{9D8B030D-6E8A-4147-A177-3AD203B41FA5}">
                      <a16:colId xmlns:a16="http://schemas.microsoft.com/office/drawing/2014/main" val="20002"/>
                    </a:ext>
                  </a:extLst>
                </a:gridCol>
                <a:gridCol w="1041656">
                  <a:extLst>
                    <a:ext uri="{9D8B030D-6E8A-4147-A177-3AD203B41FA5}">
                      <a16:colId xmlns:a16="http://schemas.microsoft.com/office/drawing/2014/main" val="20003"/>
                    </a:ext>
                  </a:extLst>
                </a:gridCol>
              </a:tblGrid>
              <a:tr h="906339">
                <a:tc>
                  <a:txBody>
                    <a:bodyPr/>
                    <a:lstStyle/>
                    <a:p>
                      <a:pPr marL="68580" marR="1351915">
                        <a:lnSpc>
                          <a:spcPct val="112500"/>
                        </a:lnSpc>
                        <a:spcBef>
                          <a:spcPts val="170"/>
                        </a:spcBef>
                      </a:pPr>
                      <a:r>
                        <a:rPr sz="700" b="1" spc="-25" dirty="0">
                          <a:solidFill>
                            <a:srgbClr val="221F1F"/>
                          </a:solidFill>
                          <a:latin typeface="Calibri"/>
                          <a:cs typeface="Calibri"/>
                        </a:rPr>
                        <a:t>Yaptırımlar</a:t>
                      </a:r>
                      <a:r>
                        <a:rPr sz="700" b="1" spc="500" dirty="0">
                          <a:solidFill>
                            <a:srgbClr val="221F1F"/>
                          </a:solidFill>
                          <a:latin typeface="Calibri"/>
                          <a:cs typeface="Calibri"/>
                        </a:rPr>
                        <a:t> </a:t>
                      </a:r>
                      <a:r>
                        <a:rPr sz="700" b="1" dirty="0">
                          <a:solidFill>
                            <a:srgbClr val="221F1F"/>
                          </a:solidFill>
                          <a:latin typeface="Calibri"/>
                          <a:cs typeface="Calibri"/>
                        </a:rPr>
                        <a:t>MADDE</a:t>
                      </a:r>
                      <a:r>
                        <a:rPr sz="700" b="1" spc="-10" dirty="0">
                          <a:solidFill>
                            <a:srgbClr val="221F1F"/>
                          </a:solidFill>
                          <a:latin typeface="Calibri"/>
                          <a:cs typeface="Calibri"/>
                        </a:rPr>
                        <a:t> </a:t>
                      </a:r>
                      <a:r>
                        <a:rPr sz="700" b="1" spc="-25" dirty="0">
                          <a:solidFill>
                            <a:srgbClr val="221F1F"/>
                          </a:solidFill>
                          <a:latin typeface="Calibri"/>
                          <a:cs typeface="Calibri"/>
                        </a:rPr>
                        <a:t>13</a:t>
                      </a:r>
                      <a:endParaRPr sz="700">
                        <a:latin typeface="Calibri"/>
                        <a:cs typeface="Calibri"/>
                      </a:endParaRPr>
                    </a:p>
                  </a:txBody>
                  <a:tcPr marL="0" marR="0" marT="195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207645">
                        <a:lnSpc>
                          <a:spcPts val="969"/>
                        </a:lnSpc>
                        <a:spcBef>
                          <a:spcPts val="15"/>
                        </a:spcBef>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r>
                        <a:rPr sz="700" spc="500" dirty="0">
                          <a:latin typeface="Calibri"/>
                          <a:cs typeface="Calibri"/>
                        </a:rPr>
                        <a:t> </a:t>
                      </a:r>
                      <a:r>
                        <a:rPr sz="700" spc="-10" dirty="0">
                          <a:latin typeface="Calibri"/>
                          <a:cs typeface="Calibri"/>
                        </a:rPr>
                        <a:t>hükümlerine</a:t>
                      </a:r>
                      <a:r>
                        <a:rPr sz="700" spc="5"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bu</a:t>
                      </a:r>
                      <a:r>
                        <a:rPr sz="700" spc="10" dirty="0">
                          <a:latin typeface="Calibri"/>
                          <a:cs typeface="Calibri"/>
                        </a:rPr>
                        <a:t> </a:t>
                      </a:r>
                      <a:r>
                        <a:rPr sz="700" dirty="0">
                          <a:latin typeface="Calibri"/>
                          <a:cs typeface="Calibri"/>
                        </a:rPr>
                        <a:t>Tebliğe</a:t>
                      </a:r>
                      <a:r>
                        <a:rPr sz="700" spc="10" dirty="0">
                          <a:latin typeface="Calibri"/>
                          <a:cs typeface="Calibri"/>
                        </a:rPr>
                        <a:t> </a:t>
                      </a:r>
                      <a:r>
                        <a:rPr sz="700" spc="-10" dirty="0">
                          <a:latin typeface="Calibri"/>
                          <a:cs typeface="Calibri"/>
                        </a:rPr>
                        <a:t>ilişkin</a:t>
                      </a:r>
                      <a:r>
                        <a:rPr sz="700" spc="10" dirty="0">
                          <a:latin typeface="Calibri"/>
                          <a:cs typeface="Calibri"/>
                        </a:rPr>
                        <a:t> </a:t>
                      </a:r>
                      <a:r>
                        <a:rPr sz="700" spc="-10" dirty="0">
                          <a:latin typeface="Calibri"/>
                          <a:cs typeface="Calibri"/>
                        </a:rPr>
                        <a:t>uygulamalara</a:t>
                      </a:r>
                      <a:r>
                        <a:rPr sz="700" spc="10"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spc="-20" dirty="0">
                          <a:latin typeface="Calibri"/>
                          <a:cs typeface="Calibri"/>
                        </a:rPr>
                        <a:t>eden</a:t>
                      </a:r>
                      <a:r>
                        <a:rPr sz="700" spc="500" dirty="0">
                          <a:latin typeface="Calibri"/>
                          <a:cs typeface="Calibri"/>
                        </a:rPr>
                        <a:t> </a:t>
                      </a:r>
                      <a:r>
                        <a:rPr sz="700" spc="-10" dirty="0">
                          <a:latin typeface="Calibri"/>
                          <a:cs typeface="Calibri"/>
                        </a:rPr>
                        <a:t>kullanıcının </a:t>
                      </a:r>
                      <a:r>
                        <a:rPr sz="700" dirty="0">
                          <a:latin typeface="Calibri"/>
                          <a:cs typeface="Calibri"/>
                        </a:rPr>
                        <a:t>yetkisi, </a:t>
                      </a:r>
                      <a:r>
                        <a:rPr sz="700" spc="-10" dirty="0">
                          <a:latin typeface="Calibri"/>
                          <a:cs typeface="Calibri"/>
                        </a:rPr>
                        <a:t>fiilin</a:t>
                      </a:r>
                      <a:r>
                        <a:rPr sz="700" spc="-5" dirty="0">
                          <a:latin typeface="Calibri"/>
                          <a:cs typeface="Calibri"/>
                        </a:rPr>
                        <a:t> </a:t>
                      </a:r>
                      <a:r>
                        <a:rPr sz="700" spc="-10" dirty="0">
                          <a:latin typeface="Calibri"/>
                          <a:cs typeface="Calibri"/>
                        </a:rPr>
                        <a:t>ağırlığına</a:t>
                      </a:r>
                      <a:r>
                        <a:rPr sz="700" spc="-5" dirty="0">
                          <a:latin typeface="Calibri"/>
                          <a:cs typeface="Calibri"/>
                        </a:rPr>
                        <a:t> </a:t>
                      </a:r>
                      <a:r>
                        <a:rPr sz="700" dirty="0">
                          <a:latin typeface="Calibri"/>
                          <a:cs typeface="Calibri"/>
                        </a:rPr>
                        <a:t>göre</a:t>
                      </a:r>
                      <a:r>
                        <a:rPr sz="700" spc="-10" dirty="0">
                          <a:latin typeface="Calibri"/>
                          <a:cs typeface="Calibri"/>
                        </a:rPr>
                        <a:t> </a:t>
                      </a:r>
                      <a:r>
                        <a:rPr sz="700" dirty="0">
                          <a:latin typeface="Calibri"/>
                          <a:cs typeface="Calibri"/>
                        </a:rPr>
                        <a:t>3</a:t>
                      </a:r>
                      <a:r>
                        <a:rPr sz="700" spc="17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160" dirty="0">
                          <a:latin typeface="Calibri"/>
                          <a:cs typeface="Calibri"/>
                        </a:rPr>
                        <a:t> </a:t>
                      </a:r>
                      <a:r>
                        <a:rPr sz="700" dirty="0">
                          <a:latin typeface="Calibri"/>
                          <a:cs typeface="Calibri"/>
                        </a:rPr>
                        <a:t>süreyle</a:t>
                      </a:r>
                      <a:r>
                        <a:rPr sz="700" spc="-10" dirty="0">
                          <a:latin typeface="Calibri"/>
                          <a:cs typeface="Calibri"/>
                        </a:rPr>
                        <a:t> </a:t>
                      </a:r>
                      <a:r>
                        <a:rPr sz="700" dirty="0">
                          <a:latin typeface="Calibri"/>
                          <a:cs typeface="Calibri"/>
                        </a:rPr>
                        <a:t>askıya</a:t>
                      </a:r>
                      <a:r>
                        <a:rPr sz="700" spc="-5" dirty="0">
                          <a:latin typeface="Calibri"/>
                          <a:cs typeface="Calibri"/>
                        </a:rPr>
                        <a:t> </a:t>
                      </a:r>
                      <a:r>
                        <a:rPr sz="700" spc="-10" dirty="0">
                          <a:latin typeface="Calibri"/>
                          <a:cs typeface="Calibri"/>
                        </a:rPr>
                        <a:t>alınır;</a:t>
                      </a:r>
                      <a:endParaRPr sz="700">
                        <a:latin typeface="Calibri"/>
                        <a:cs typeface="Calibri"/>
                      </a:endParaRPr>
                    </a:p>
                    <a:p>
                      <a:pPr marL="67945" marR="238125">
                        <a:lnSpc>
                          <a:spcPts val="969"/>
                        </a:lnSpc>
                        <a:spcBef>
                          <a:spcPts val="20"/>
                        </a:spcBef>
                      </a:pPr>
                      <a:r>
                        <a:rPr sz="700" spc="-10" dirty="0">
                          <a:latin typeface="Calibri"/>
                          <a:cs typeface="Calibri"/>
                        </a:rPr>
                        <a:t>firmanın</a:t>
                      </a:r>
                      <a:r>
                        <a:rPr sz="700" spc="-5" dirty="0">
                          <a:latin typeface="Calibri"/>
                          <a:cs typeface="Calibri"/>
                        </a:rPr>
                        <a:t> </a:t>
                      </a:r>
                      <a:r>
                        <a:rPr sz="700" dirty="0">
                          <a:latin typeface="Calibri"/>
                          <a:cs typeface="Calibri"/>
                        </a:rPr>
                        <a:t>denetim </a:t>
                      </a:r>
                      <a:r>
                        <a:rPr sz="700" spc="-10" dirty="0">
                          <a:latin typeface="Calibri"/>
                          <a:cs typeface="Calibri"/>
                        </a:rPr>
                        <a:t>başvuruları </a:t>
                      </a:r>
                      <a:r>
                        <a:rPr sz="700" dirty="0">
                          <a:latin typeface="Calibri"/>
                          <a:cs typeface="Calibri"/>
                        </a:rPr>
                        <a:t>6</a:t>
                      </a:r>
                      <a:r>
                        <a:rPr sz="700" spc="175" dirty="0">
                          <a:latin typeface="Calibri"/>
                          <a:cs typeface="Calibri"/>
                        </a:rPr>
                        <a:t> </a:t>
                      </a:r>
                      <a:r>
                        <a:rPr sz="700" dirty="0">
                          <a:latin typeface="Calibri"/>
                          <a:cs typeface="Calibri"/>
                        </a:rPr>
                        <a:t>ila</a:t>
                      </a:r>
                      <a:r>
                        <a:rPr sz="700" spc="-5"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165" dirty="0">
                          <a:latin typeface="Calibri"/>
                          <a:cs typeface="Calibri"/>
                        </a:rPr>
                        <a:t> </a:t>
                      </a:r>
                      <a:r>
                        <a:rPr sz="700" dirty="0">
                          <a:latin typeface="Calibri"/>
                          <a:cs typeface="Calibri"/>
                        </a:rPr>
                        <a:t>süreyle </a:t>
                      </a:r>
                      <a:r>
                        <a:rPr sz="700" spc="-10" dirty="0">
                          <a:latin typeface="Calibri"/>
                          <a:cs typeface="Calibri"/>
                        </a:rPr>
                        <a:t>fiili denetime</a:t>
                      </a:r>
                      <a:r>
                        <a:rPr sz="700" spc="500" dirty="0">
                          <a:latin typeface="Calibri"/>
                          <a:cs typeface="Calibri"/>
                        </a:rPr>
                        <a:t> </a:t>
                      </a:r>
                      <a:r>
                        <a:rPr sz="700" spc="-10" dirty="0">
                          <a:latin typeface="Calibri"/>
                          <a:cs typeface="Calibri"/>
                        </a:rPr>
                        <a:t>yönlendirilir.</a:t>
                      </a:r>
                      <a:r>
                        <a:rPr sz="700" spc="25" dirty="0">
                          <a:latin typeface="Calibri"/>
                          <a:cs typeface="Calibri"/>
                        </a:rPr>
                        <a:t> </a:t>
                      </a:r>
                      <a:r>
                        <a:rPr sz="700" dirty="0">
                          <a:latin typeface="Calibri"/>
                          <a:cs typeface="Calibri"/>
                        </a:rPr>
                        <a:t>Bu</a:t>
                      </a:r>
                      <a:r>
                        <a:rPr sz="700" spc="25" dirty="0">
                          <a:latin typeface="Calibri"/>
                          <a:cs typeface="Calibri"/>
                        </a:rPr>
                        <a:t> </a:t>
                      </a:r>
                      <a:r>
                        <a:rPr sz="700" spc="-10" dirty="0">
                          <a:latin typeface="Calibri"/>
                          <a:cs typeface="Calibri"/>
                        </a:rPr>
                        <a:t>yaptırımlar</a:t>
                      </a:r>
                      <a:r>
                        <a:rPr sz="700" spc="15" dirty="0">
                          <a:latin typeface="Calibri"/>
                          <a:cs typeface="Calibri"/>
                        </a:rPr>
                        <a:t> </a:t>
                      </a:r>
                      <a:r>
                        <a:rPr sz="700" spc="-10" dirty="0">
                          <a:latin typeface="Calibri"/>
                          <a:cs typeface="Calibri"/>
                        </a:rPr>
                        <a:t>uygulanırken</a:t>
                      </a:r>
                      <a:r>
                        <a:rPr sz="700" spc="20" dirty="0">
                          <a:latin typeface="Calibri"/>
                          <a:cs typeface="Calibri"/>
                        </a:rPr>
                        <a:t> </a:t>
                      </a:r>
                      <a:r>
                        <a:rPr sz="700" spc="-10" dirty="0">
                          <a:latin typeface="Calibri"/>
                          <a:cs typeface="Calibri"/>
                        </a:rPr>
                        <a:t>belirlenen</a:t>
                      </a:r>
                      <a:r>
                        <a:rPr sz="700" spc="25" dirty="0">
                          <a:latin typeface="Calibri"/>
                          <a:cs typeface="Calibri"/>
                        </a:rPr>
                        <a:t> </a:t>
                      </a:r>
                      <a:r>
                        <a:rPr sz="700" dirty="0">
                          <a:latin typeface="Calibri"/>
                          <a:cs typeface="Calibri"/>
                        </a:rPr>
                        <a:t>süreler</a:t>
                      </a:r>
                      <a:r>
                        <a:rPr sz="700" spc="15" dirty="0">
                          <a:latin typeface="Calibri"/>
                          <a:cs typeface="Calibri"/>
                        </a:rPr>
                        <a:t> </a:t>
                      </a:r>
                      <a:r>
                        <a:rPr sz="700" dirty="0">
                          <a:latin typeface="Calibri"/>
                          <a:cs typeface="Calibri"/>
                        </a:rPr>
                        <a:t>ve</a:t>
                      </a:r>
                      <a:r>
                        <a:rPr sz="700" spc="20" dirty="0">
                          <a:latin typeface="Calibri"/>
                          <a:cs typeface="Calibri"/>
                        </a:rPr>
                        <a:t> </a:t>
                      </a:r>
                      <a:r>
                        <a:rPr sz="700" spc="-10" dirty="0">
                          <a:latin typeface="Calibri"/>
                          <a:cs typeface="Calibri"/>
                        </a:rPr>
                        <a:t>denetim</a:t>
                      </a:r>
                      <a:endParaRPr sz="700">
                        <a:latin typeface="Calibri"/>
                        <a:cs typeface="Calibri"/>
                      </a:endParaRPr>
                    </a:p>
                    <a:p>
                      <a:pPr marL="67945" marR="280670">
                        <a:lnSpc>
                          <a:spcPts val="969"/>
                        </a:lnSpc>
                        <a:spcBef>
                          <a:spcPts val="15"/>
                        </a:spcBef>
                      </a:pPr>
                      <a:r>
                        <a:rPr sz="700" spc="-10" dirty="0">
                          <a:latin typeface="Calibri"/>
                          <a:cs typeface="Calibri"/>
                        </a:rPr>
                        <a:t>oranları, </a:t>
                      </a:r>
                      <a:r>
                        <a:rPr sz="700" dirty="0">
                          <a:latin typeface="Calibri"/>
                          <a:cs typeface="Calibri"/>
                        </a:rPr>
                        <a:t>firmanın</a:t>
                      </a:r>
                      <a:r>
                        <a:rPr sz="700" spc="-10" dirty="0">
                          <a:latin typeface="Calibri"/>
                          <a:cs typeface="Calibri"/>
                        </a:rPr>
                        <a:t> başvuru</a:t>
                      </a:r>
                      <a:r>
                        <a:rPr sz="700" spc="-15" dirty="0">
                          <a:latin typeface="Calibri"/>
                          <a:cs typeface="Calibri"/>
                        </a:rPr>
                        <a:t> </a:t>
                      </a:r>
                      <a:r>
                        <a:rPr sz="700" dirty="0">
                          <a:latin typeface="Calibri"/>
                          <a:cs typeface="Calibri"/>
                        </a:rPr>
                        <a:t>sıklığı,</a:t>
                      </a:r>
                      <a:r>
                        <a:rPr sz="700" spc="-5" dirty="0">
                          <a:latin typeface="Calibri"/>
                          <a:cs typeface="Calibri"/>
                        </a:rPr>
                        <a:t> </a:t>
                      </a:r>
                      <a:r>
                        <a:rPr sz="700" dirty="0">
                          <a:latin typeface="Calibri"/>
                          <a:cs typeface="Calibri"/>
                        </a:rPr>
                        <a:t>varsa</a:t>
                      </a:r>
                      <a:r>
                        <a:rPr sz="700" spc="-10" dirty="0">
                          <a:latin typeface="Calibri"/>
                          <a:cs typeface="Calibri"/>
                        </a:rPr>
                        <a:t> </a:t>
                      </a:r>
                      <a:r>
                        <a:rPr sz="700" dirty="0">
                          <a:latin typeface="Calibri"/>
                          <a:cs typeface="Calibri"/>
                        </a:rPr>
                        <a:t>önceki</a:t>
                      </a:r>
                      <a:r>
                        <a:rPr sz="700" spc="-5" dirty="0">
                          <a:latin typeface="Calibri"/>
                          <a:cs typeface="Calibri"/>
                        </a:rPr>
                        <a:t> </a:t>
                      </a:r>
                      <a:r>
                        <a:rPr sz="700" spc="-10" dirty="0">
                          <a:latin typeface="Calibri"/>
                          <a:cs typeface="Calibri"/>
                        </a:rPr>
                        <a:t>ihlalleri</a:t>
                      </a:r>
                      <a:r>
                        <a:rPr sz="700" spc="-15" dirty="0">
                          <a:latin typeface="Calibri"/>
                          <a:cs typeface="Calibri"/>
                        </a:rPr>
                        <a:t> </a:t>
                      </a:r>
                      <a:r>
                        <a:rPr sz="700" dirty="0">
                          <a:latin typeface="Calibri"/>
                          <a:cs typeface="Calibri"/>
                        </a:rPr>
                        <a:t>ve/veya</a:t>
                      </a:r>
                      <a:r>
                        <a:rPr sz="700" spc="-10" dirty="0">
                          <a:latin typeface="Calibri"/>
                          <a:cs typeface="Calibri"/>
                        </a:rPr>
                        <a:t> ürünün</a:t>
                      </a:r>
                      <a:r>
                        <a:rPr sz="700" spc="500" dirty="0">
                          <a:latin typeface="Calibri"/>
                          <a:cs typeface="Calibri"/>
                        </a:rPr>
                        <a:t> </a:t>
                      </a:r>
                      <a:r>
                        <a:rPr sz="700" spc="-10" dirty="0">
                          <a:latin typeface="Calibri"/>
                          <a:cs typeface="Calibri"/>
                        </a:rPr>
                        <a:t>niteliği</a:t>
                      </a:r>
                      <a:r>
                        <a:rPr sz="700" spc="-15" dirty="0">
                          <a:latin typeface="Calibri"/>
                          <a:cs typeface="Calibri"/>
                        </a:rPr>
                        <a:t> </a:t>
                      </a:r>
                      <a:r>
                        <a:rPr sz="700" dirty="0">
                          <a:latin typeface="Calibri"/>
                          <a:cs typeface="Calibri"/>
                        </a:rPr>
                        <a:t>gibi</a:t>
                      </a:r>
                      <a:r>
                        <a:rPr sz="700" spc="-15" dirty="0">
                          <a:latin typeface="Calibri"/>
                          <a:cs typeface="Calibri"/>
                        </a:rPr>
                        <a:t> </a:t>
                      </a:r>
                      <a:r>
                        <a:rPr sz="700" spc="-10" dirty="0">
                          <a:latin typeface="Calibri"/>
                          <a:cs typeface="Calibri"/>
                        </a:rPr>
                        <a:t>hususlar</a:t>
                      </a:r>
                      <a:r>
                        <a:rPr sz="700" spc="-15" dirty="0">
                          <a:latin typeface="Calibri"/>
                          <a:cs typeface="Calibri"/>
                        </a:rPr>
                        <a:t> </a:t>
                      </a:r>
                      <a:r>
                        <a:rPr sz="700" dirty="0">
                          <a:latin typeface="Calibri"/>
                          <a:cs typeface="Calibri"/>
                        </a:rPr>
                        <a:t>dikkate alınarak </a:t>
                      </a:r>
                      <a:r>
                        <a:rPr sz="700" spc="-10" dirty="0">
                          <a:latin typeface="Calibri"/>
                          <a:cs typeface="Calibri"/>
                        </a:rPr>
                        <a:t>belirlenir.</a:t>
                      </a:r>
                      <a:endParaRPr sz="70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17525">
                        <a:lnSpc>
                          <a:spcPct val="100000"/>
                        </a:lnSpc>
                        <a:spcBef>
                          <a:spcPts val="15"/>
                        </a:spcBef>
                      </a:pPr>
                      <a:r>
                        <a:rPr sz="700" dirty="0">
                          <a:latin typeface="Calibri"/>
                          <a:cs typeface="Calibri"/>
                        </a:rPr>
                        <a:t>(2) TAREKS</a:t>
                      </a:r>
                      <a:r>
                        <a:rPr sz="700" spc="10" dirty="0">
                          <a:latin typeface="Calibri"/>
                          <a:cs typeface="Calibri"/>
                        </a:rPr>
                        <a:t> </a:t>
                      </a:r>
                      <a:r>
                        <a:rPr sz="700" spc="-10" dirty="0">
                          <a:latin typeface="Calibri"/>
                          <a:cs typeface="Calibri"/>
                        </a:rPr>
                        <a:t>üzerinden</a:t>
                      </a:r>
                      <a:r>
                        <a:rPr sz="700" spc="5" dirty="0">
                          <a:latin typeface="Calibri"/>
                          <a:cs typeface="Calibri"/>
                        </a:rPr>
                        <a:t> </a:t>
                      </a:r>
                      <a:r>
                        <a:rPr sz="700" spc="-10" dirty="0">
                          <a:latin typeface="Calibri"/>
                          <a:cs typeface="Calibri"/>
                        </a:rPr>
                        <a:t>yürütülen</a:t>
                      </a:r>
                      <a:r>
                        <a:rPr sz="700" spc="5" dirty="0">
                          <a:latin typeface="Calibri"/>
                          <a:cs typeface="Calibri"/>
                        </a:rPr>
                        <a:t> </a:t>
                      </a:r>
                      <a:r>
                        <a:rPr sz="700" spc="-10" dirty="0">
                          <a:latin typeface="Calibri"/>
                          <a:cs typeface="Calibri"/>
                        </a:rPr>
                        <a:t>denetimlerde,</a:t>
                      </a:r>
                      <a:r>
                        <a:rPr sz="700" spc="10" dirty="0">
                          <a:latin typeface="Calibri"/>
                          <a:cs typeface="Calibri"/>
                        </a:rPr>
                        <a:t> </a:t>
                      </a:r>
                      <a:r>
                        <a:rPr sz="700" dirty="0">
                          <a:latin typeface="Calibri"/>
                          <a:cs typeface="Calibri"/>
                        </a:rPr>
                        <a:t>ilgili mevzuata,</a:t>
                      </a:r>
                      <a:r>
                        <a:rPr sz="700" spc="10" dirty="0">
                          <a:latin typeface="Calibri"/>
                          <a:cs typeface="Calibri"/>
                        </a:rPr>
                        <a:t> </a:t>
                      </a:r>
                      <a:r>
                        <a:rPr sz="700" dirty="0">
                          <a:latin typeface="Calibri"/>
                          <a:cs typeface="Calibri"/>
                        </a:rPr>
                        <a:t>bu</a:t>
                      </a:r>
                      <a:r>
                        <a:rPr sz="700" spc="5" dirty="0">
                          <a:latin typeface="Calibri"/>
                          <a:cs typeface="Calibri"/>
                        </a:rPr>
                        <a:t> </a:t>
                      </a:r>
                      <a:r>
                        <a:rPr sz="700" spc="-10" dirty="0">
                          <a:latin typeface="Calibri"/>
                          <a:cs typeface="Calibri"/>
                        </a:rPr>
                        <a:t>Tebliğ</a:t>
                      </a:r>
                      <a:endParaRPr sz="700" dirty="0">
                        <a:latin typeface="Calibri"/>
                        <a:cs typeface="Calibri"/>
                      </a:endParaRPr>
                    </a:p>
                    <a:p>
                      <a:pPr marL="156845" marR="163195">
                        <a:lnSpc>
                          <a:spcPct val="115599"/>
                        </a:lnSpc>
                        <a:spcBef>
                          <a:spcPts val="5"/>
                        </a:spcBef>
                      </a:pPr>
                      <a:r>
                        <a:rPr sz="700" spc="-10" dirty="0">
                          <a:latin typeface="Calibri"/>
                          <a:cs typeface="Calibri"/>
                        </a:rPr>
                        <a:t>hükümlerine</a:t>
                      </a:r>
                      <a:r>
                        <a:rPr sz="700" spc="5" dirty="0">
                          <a:latin typeface="Calibri"/>
                          <a:cs typeface="Calibri"/>
                        </a:rPr>
                        <a:t> </a:t>
                      </a:r>
                      <a:r>
                        <a:rPr sz="700" dirty="0">
                          <a:latin typeface="Calibri"/>
                          <a:cs typeface="Calibri"/>
                        </a:rPr>
                        <a:t>ve</a:t>
                      </a:r>
                      <a:r>
                        <a:rPr sz="700" spc="5" dirty="0">
                          <a:latin typeface="Calibri"/>
                          <a:cs typeface="Calibri"/>
                        </a:rPr>
                        <a:t> </a:t>
                      </a:r>
                      <a:r>
                        <a:rPr sz="700" dirty="0">
                          <a:latin typeface="Calibri"/>
                          <a:cs typeface="Calibri"/>
                        </a:rPr>
                        <a:t>bu</a:t>
                      </a:r>
                      <a:r>
                        <a:rPr sz="700" spc="5" dirty="0">
                          <a:latin typeface="Calibri"/>
                          <a:cs typeface="Calibri"/>
                        </a:rPr>
                        <a:t> </a:t>
                      </a:r>
                      <a:r>
                        <a:rPr sz="700" dirty="0">
                          <a:latin typeface="Calibri"/>
                          <a:cs typeface="Calibri"/>
                        </a:rPr>
                        <a:t>Tebliğe</a:t>
                      </a:r>
                      <a:r>
                        <a:rPr sz="700" spc="5" dirty="0">
                          <a:latin typeface="Calibri"/>
                          <a:cs typeface="Calibri"/>
                        </a:rPr>
                        <a:t> </a:t>
                      </a:r>
                      <a:r>
                        <a:rPr sz="700" spc="-10" dirty="0">
                          <a:latin typeface="Calibri"/>
                          <a:cs typeface="Calibri"/>
                        </a:rPr>
                        <a:t>ilişkin</a:t>
                      </a:r>
                      <a:r>
                        <a:rPr sz="700" spc="5" dirty="0">
                          <a:latin typeface="Calibri"/>
                          <a:cs typeface="Calibri"/>
                        </a:rPr>
                        <a:t> </a:t>
                      </a:r>
                      <a:r>
                        <a:rPr sz="700" spc="-10" dirty="0">
                          <a:latin typeface="Calibri"/>
                          <a:cs typeface="Calibri"/>
                        </a:rPr>
                        <a:t>uygulamalara</a:t>
                      </a:r>
                      <a:r>
                        <a:rPr sz="700" spc="5" dirty="0">
                          <a:latin typeface="Calibri"/>
                          <a:cs typeface="Calibri"/>
                        </a:rPr>
                        <a:t> </a:t>
                      </a:r>
                      <a:r>
                        <a:rPr sz="700" spc="-10" dirty="0">
                          <a:latin typeface="Calibri"/>
                          <a:cs typeface="Calibri"/>
                        </a:rPr>
                        <a:t>aykırı</a:t>
                      </a:r>
                      <a:r>
                        <a:rPr sz="700" spc="-5" dirty="0">
                          <a:latin typeface="Calibri"/>
                          <a:cs typeface="Calibri"/>
                        </a:rPr>
                        <a:t> </a:t>
                      </a:r>
                      <a:r>
                        <a:rPr sz="700" dirty="0">
                          <a:latin typeface="Calibri"/>
                          <a:cs typeface="Calibri"/>
                        </a:rPr>
                        <a:t>hareket</a:t>
                      </a:r>
                      <a:r>
                        <a:rPr sz="700" spc="20" dirty="0">
                          <a:latin typeface="Calibri"/>
                          <a:cs typeface="Calibri"/>
                        </a:rPr>
                        <a:t> </a:t>
                      </a:r>
                      <a:r>
                        <a:rPr sz="700" dirty="0">
                          <a:latin typeface="Calibri"/>
                          <a:cs typeface="Calibri"/>
                        </a:rPr>
                        <a:t>eden</a:t>
                      </a:r>
                      <a:r>
                        <a:rPr sz="700" spc="5" dirty="0">
                          <a:latin typeface="Calibri"/>
                          <a:cs typeface="Calibri"/>
                        </a:rPr>
                        <a:t> </a:t>
                      </a:r>
                      <a:r>
                        <a:rPr sz="700" spc="-20" dirty="0">
                          <a:latin typeface="Calibri"/>
                          <a:cs typeface="Calibri"/>
                        </a:rPr>
                        <a:t>firma</a:t>
                      </a:r>
                      <a:r>
                        <a:rPr sz="700" spc="500" dirty="0">
                          <a:latin typeface="Calibri"/>
                          <a:cs typeface="Calibri"/>
                        </a:rPr>
                        <a:t> </a:t>
                      </a:r>
                      <a:r>
                        <a:rPr sz="700" spc="-10" dirty="0">
                          <a:latin typeface="Calibri"/>
                          <a:cs typeface="Calibri"/>
                        </a:rPr>
                        <a:t>kullanıcısının </a:t>
                      </a:r>
                      <a:r>
                        <a:rPr sz="700" dirty="0">
                          <a:latin typeface="Calibri"/>
                          <a:cs typeface="Calibri"/>
                        </a:rPr>
                        <a:t>yetkisi,</a:t>
                      </a:r>
                      <a:r>
                        <a:rPr sz="700" spc="-15" dirty="0">
                          <a:latin typeface="Calibri"/>
                          <a:cs typeface="Calibri"/>
                        </a:rPr>
                        <a:t> </a:t>
                      </a:r>
                      <a:r>
                        <a:rPr sz="700" dirty="0">
                          <a:latin typeface="Calibri"/>
                          <a:cs typeface="Calibri"/>
                        </a:rPr>
                        <a:t>fiilin</a:t>
                      </a:r>
                      <a:r>
                        <a:rPr sz="700" spc="-5" dirty="0">
                          <a:latin typeface="Calibri"/>
                          <a:cs typeface="Calibri"/>
                        </a:rPr>
                        <a:t> </a:t>
                      </a:r>
                      <a:r>
                        <a:rPr sz="700" spc="-10" dirty="0">
                          <a:latin typeface="Calibri"/>
                          <a:cs typeface="Calibri"/>
                        </a:rPr>
                        <a:t>ağır-</a:t>
                      </a:r>
                      <a:r>
                        <a:rPr sz="700" dirty="0">
                          <a:latin typeface="Calibri"/>
                          <a:cs typeface="Calibri"/>
                        </a:rPr>
                        <a:t>lığına</a:t>
                      </a:r>
                      <a:r>
                        <a:rPr sz="700" spc="-20" dirty="0">
                          <a:latin typeface="Calibri"/>
                          <a:cs typeface="Calibri"/>
                        </a:rPr>
                        <a:t> </a:t>
                      </a:r>
                      <a:r>
                        <a:rPr sz="700" dirty="0">
                          <a:latin typeface="Calibri"/>
                          <a:cs typeface="Calibri"/>
                        </a:rPr>
                        <a:t>göre</a:t>
                      </a:r>
                      <a:r>
                        <a:rPr sz="700" spc="-20" dirty="0">
                          <a:latin typeface="Calibri"/>
                          <a:cs typeface="Calibri"/>
                        </a:rPr>
                        <a:t> </a:t>
                      </a:r>
                      <a:r>
                        <a:rPr sz="700" dirty="0">
                          <a:latin typeface="Calibri"/>
                          <a:cs typeface="Calibri"/>
                        </a:rPr>
                        <a:t>1</a:t>
                      </a:r>
                      <a:r>
                        <a:rPr sz="700" spc="-20" dirty="0">
                          <a:latin typeface="Calibri"/>
                          <a:cs typeface="Calibri"/>
                        </a:rPr>
                        <a:t> </a:t>
                      </a:r>
                      <a:r>
                        <a:rPr sz="700" dirty="0">
                          <a:latin typeface="Calibri"/>
                          <a:cs typeface="Calibri"/>
                        </a:rPr>
                        <a:t>ila</a:t>
                      </a:r>
                      <a:r>
                        <a:rPr sz="700" spc="-20" dirty="0">
                          <a:latin typeface="Calibri"/>
                          <a:cs typeface="Calibri"/>
                        </a:rPr>
                        <a:t> </a:t>
                      </a:r>
                      <a:r>
                        <a:rPr sz="700" dirty="0">
                          <a:latin typeface="Calibri"/>
                          <a:cs typeface="Calibri"/>
                        </a:rPr>
                        <a:t>12</a:t>
                      </a:r>
                      <a:r>
                        <a:rPr sz="700" spc="-15" dirty="0">
                          <a:latin typeface="Calibri"/>
                          <a:cs typeface="Calibri"/>
                        </a:rPr>
                        <a:t> </a:t>
                      </a:r>
                      <a:r>
                        <a:rPr sz="700" dirty="0">
                          <a:latin typeface="Calibri"/>
                          <a:cs typeface="Calibri"/>
                        </a:rPr>
                        <a:t>ay</a:t>
                      </a:r>
                      <a:r>
                        <a:rPr sz="700" spc="-20" dirty="0">
                          <a:latin typeface="Calibri"/>
                          <a:cs typeface="Calibri"/>
                        </a:rPr>
                        <a:t> </a:t>
                      </a:r>
                      <a:r>
                        <a:rPr sz="700" dirty="0">
                          <a:latin typeface="Calibri"/>
                          <a:cs typeface="Calibri"/>
                        </a:rPr>
                        <a:t>süreyle</a:t>
                      </a:r>
                      <a:r>
                        <a:rPr sz="700" spc="-15" dirty="0">
                          <a:latin typeface="Calibri"/>
                          <a:cs typeface="Calibri"/>
                        </a:rPr>
                        <a:t> </a:t>
                      </a:r>
                      <a:r>
                        <a:rPr sz="700" dirty="0">
                          <a:latin typeface="Calibri"/>
                          <a:cs typeface="Calibri"/>
                        </a:rPr>
                        <a:t>askıya</a:t>
                      </a:r>
                      <a:r>
                        <a:rPr sz="700" spc="-20" dirty="0">
                          <a:latin typeface="Calibri"/>
                          <a:cs typeface="Calibri"/>
                        </a:rPr>
                        <a:t> </a:t>
                      </a:r>
                      <a:r>
                        <a:rPr sz="700" dirty="0">
                          <a:latin typeface="Calibri"/>
                          <a:cs typeface="Calibri"/>
                        </a:rPr>
                        <a:t>alınır;</a:t>
                      </a:r>
                      <a:r>
                        <a:rPr sz="700" spc="-10" dirty="0">
                          <a:latin typeface="Calibri"/>
                          <a:cs typeface="Calibri"/>
                        </a:rPr>
                        <a:t> firmanın</a:t>
                      </a:r>
                      <a:r>
                        <a:rPr sz="700" spc="500" dirty="0">
                          <a:latin typeface="Calibri"/>
                          <a:cs typeface="Calibri"/>
                        </a:rPr>
                        <a:t> </a:t>
                      </a:r>
                      <a:r>
                        <a:rPr sz="700" spc="-10" dirty="0">
                          <a:latin typeface="Calibri"/>
                          <a:cs typeface="Calibri"/>
                        </a:rPr>
                        <a:t>denetim</a:t>
                      </a:r>
                      <a:r>
                        <a:rPr sz="700" spc="10" dirty="0">
                          <a:latin typeface="Calibri"/>
                          <a:cs typeface="Calibri"/>
                        </a:rPr>
                        <a:t> </a:t>
                      </a:r>
                      <a:r>
                        <a:rPr sz="700" spc="-10" dirty="0">
                          <a:latin typeface="Calibri"/>
                          <a:cs typeface="Calibri"/>
                        </a:rPr>
                        <a:t>başvuruları</a:t>
                      </a:r>
                      <a:r>
                        <a:rPr sz="700" dirty="0">
                          <a:latin typeface="Calibri"/>
                          <a:cs typeface="Calibri"/>
                        </a:rPr>
                        <a:t> 1</a:t>
                      </a:r>
                      <a:r>
                        <a:rPr sz="700" spc="5" dirty="0">
                          <a:latin typeface="Calibri"/>
                          <a:cs typeface="Calibri"/>
                        </a:rPr>
                        <a:t> </a:t>
                      </a:r>
                      <a:r>
                        <a:rPr sz="700" dirty="0">
                          <a:latin typeface="Calibri"/>
                          <a:cs typeface="Calibri"/>
                        </a:rPr>
                        <a:t>ila</a:t>
                      </a:r>
                      <a:r>
                        <a:rPr sz="700" spc="10" dirty="0">
                          <a:latin typeface="Calibri"/>
                          <a:cs typeface="Calibri"/>
                        </a:rPr>
                        <a:t> </a:t>
                      </a:r>
                      <a:r>
                        <a:rPr sz="700" dirty="0">
                          <a:latin typeface="Calibri"/>
                          <a:cs typeface="Calibri"/>
                        </a:rPr>
                        <a:t>12</a:t>
                      </a:r>
                      <a:r>
                        <a:rPr sz="700" spc="5" dirty="0">
                          <a:latin typeface="Calibri"/>
                          <a:cs typeface="Calibri"/>
                        </a:rPr>
                        <a:t> </a:t>
                      </a:r>
                      <a:r>
                        <a:rPr sz="700" dirty="0">
                          <a:latin typeface="Calibri"/>
                          <a:cs typeface="Calibri"/>
                        </a:rPr>
                        <a:t>ay</a:t>
                      </a:r>
                      <a:r>
                        <a:rPr sz="700" spc="5" dirty="0">
                          <a:latin typeface="Calibri"/>
                          <a:cs typeface="Calibri"/>
                        </a:rPr>
                        <a:t> </a:t>
                      </a:r>
                      <a:r>
                        <a:rPr sz="700" dirty="0">
                          <a:latin typeface="Calibri"/>
                          <a:cs typeface="Calibri"/>
                        </a:rPr>
                        <a:t>süreyle</a:t>
                      </a:r>
                      <a:r>
                        <a:rPr sz="700" spc="5" dirty="0">
                          <a:latin typeface="Calibri"/>
                          <a:cs typeface="Calibri"/>
                        </a:rPr>
                        <a:t> </a:t>
                      </a:r>
                      <a:r>
                        <a:rPr sz="700" spc="-10" dirty="0">
                          <a:latin typeface="Calibri"/>
                          <a:cs typeface="Calibri"/>
                        </a:rPr>
                        <a:t>fiili</a:t>
                      </a:r>
                      <a:r>
                        <a:rPr sz="700" dirty="0">
                          <a:latin typeface="Calibri"/>
                          <a:cs typeface="Calibri"/>
                        </a:rPr>
                        <a:t> </a:t>
                      </a:r>
                      <a:r>
                        <a:rPr sz="700" spc="-10" dirty="0">
                          <a:latin typeface="Calibri"/>
                          <a:cs typeface="Calibri"/>
                        </a:rPr>
                        <a:t>denetime</a:t>
                      </a:r>
                      <a:r>
                        <a:rPr sz="700" dirty="0">
                          <a:latin typeface="Calibri"/>
                          <a:cs typeface="Calibri"/>
                        </a:rPr>
                        <a:t> </a:t>
                      </a:r>
                      <a:r>
                        <a:rPr sz="700" spc="-10" dirty="0">
                          <a:latin typeface="Calibri"/>
                          <a:cs typeface="Calibri"/>
                        </a:rPr>
                        <a:t>yönlendirilir.</a:t>
                      </a:r>
                      <a:r>
                        <a:rPr sz="700" spc="10" dirty="0">
                          <a:latin typeface="Calibri"/>
                          <a:cs typeface="Calibri"/>
                        </a:rPr>
                        <a:t> </a:t>
                      </a:r>
                      <a:r>
                        <a:rPr sz="700" dirty="0">
                          <a:latin typeface="Calibri"/>
                          <a:cs typeface="Calibri"/>
                        </a:rPr>
                        <a:t>Bu</a:t>
                      </a:r>
                      <a:r>
                        <a:rPr sz="700" spc="10" dirty="0">
                          <a:latin typeface="Calibri"/>
                          <a:cs typeface="Calibri"/>
                        </a:rPr>
                        <a:t> </a:t>
                      </a:r>
                      <a:r>
                        <a:rPr sz="700" spc="-10" dirty="0">
                          <a:latin typeface="Calibri"/>
                          <a:cs typeface="Calibri"/>
                        </a:rPr>
                        <a:t>yaptırımlar</a:t>
                      </a:r>
                      <a:r>
                        <a:rPr sz="700" spc="500" dirty="0">
                          <a:latin typeface="Calibri"/>
                          <a:cs typeface="Calibri"/>
                        </a:rPr>
                        <a:t> </a:t>
                      </a:r>
                      <a:r>
                        <a:rPr sz="700" spc="-10" dirty="0">
                          <a:latin typeface="Calibri"/>
                          <a:cs typeface="Calibri"/>
                        </a:rPr>
                        <a:t>uygulanırken</a:t>
                      </a:r>
                      <a:r>
                        <a:rPr sz="700" spc="-5" dirty="0">
                          <a:latin typeface="Calibri"/>
                          <a:cs typeface="Calibri"/>
                        </a:rPr>
                        <a:t> </a:t>
                      </a:r>
                      <a:r>
                        <a:rPr sz="700" spc="-10" dirty="0">
                          <a:latin typeface="Calibri"/>
                          <a:cs typeface="Calibri"/>
                        </a:rPr>
                        <a:t>belirlenen</a:t>
                      </a:r>
                      <a:r>
                        <a:rPr sz="700" dirty="0">
                          <a:latin typeface="Calibri"/>
                          <a:cs typeface="Calibri"/>
                        </a:rPr>
                        <a:t> süreler</a:t>
                      </a:r>
                      <a:r>
                        <a:rPr sz="700" spc="-10" dirty="0">
                          <a:latin typeface="Calibri"/>
                          <a:cs typeface="Calibri"/>
                        </a:rPr>
                        <a:t> </a:t>
                      </a:r>
                      <a:r>
                        <a:rPr sz="700" dirty="0">
                          <a:latin typeface="Calibri"/>
                          <a:cs typeface="Calibri"/>
                        </a:rPr>
                        <a:t>ve</a:t>
                      </a:r>
                      <a:r>
                        <a:rPr sz="700" spc="10" dirty="0">
                          <a:latin typeface="Calibri"/>
                          <a:cs typeface="Calibri"/>
                        </a:rPr>
                        <a:t> </a:t>
                      </a:r>
                      <a:r>
                        <a:rPr sz="700" dirty="0">
                          <a:latin typeface="Calibri"/>
                          <a:cs typeface="Calibri"/>
                        </a:rPr>
                        <a:t>denetim </a:t>
                      </a:r>
                      <a:r>
                        <a:rPr sz="700" spc="-10" dirty="0">
                          <a:latin typeface="Calibri"/>
                          <a:cs typeface="Calibri"/>
                        </a:rPr>
                        <a:t>oranları,</a:t>
                      </a:r>
                      <a:r>
                        <a:rPr sz="700" spc="5" dirty="0">
                          <a:latin typeface="Calibri"/>
                          <a:cs typeface="Calibri"/>
                        </a:rPr>
                        <a:t> </a:t>
                      </a:r>
                      <a:r>
                        <a:rPr sz="700" dirty="0">
                          <a:latin typeface="Calibri"/>
                          <a:cs typeface="Calibri"/>
                        </a:rPr>
                        <a:t>firmanın</a:t>
                      </a:r>
                      <a:r>
                        <a:rPr sz="700" spc="-5" dirty="0">
                          <a:latin typeface="Calibri"/>
                          <a:cs typeface="Calibri"/>
                        </a:rPr>
                        <a:t> </a:t>
                      </a:r>
                      <a:r>
                        <a:rPr sz="700" spc="-10" dirty="0">
                          <a:latin typeface="Calibri"/>
                          <a:cs typeface="Calibri"/>
                        </a:rPr>
                        <a:t>başvuru</a:t>
                      </a:r>
                      <a:r>
                        <a:rPr sz="700" dirty="0">
                          <a:latin typeface="Calibri"/>
                          <a:cs typeface="Calibri"/>
                        </a:rPr>
                        <a:t> sıklığı, </a:t>
                      </a:r>
                      <a:r>
                        <a:rPr sz="700" spc="-10" dirty="0">
                          <a:latin typeface="Calibri"/>
                          <a:cs typeface="Calibri"/>
                        </a:rPr>
                        <a:t>varsa</a:t>
                      </a:r>
                      <a:r>
                        <a:rPr sz="700" spc="500" dirty="0">
                          <a:latin typeface="Calibri"/>
                          <a:cs typeface="Calibri"/>
                        </a:rPr>
                        <a:t> </a:t>
                      </a:r>
                      <a:r>
                        <a:rPr sz="700" dirty="0">
                          <a:latin typeface="Calibri"/>
                          <a:cs typeface="Calibri"/>
                        </a:rPr>
                        <a:t>önceki </a:t>
                      </a:r>
                      <a:r>
                        <a:rPr sz="700" spc="-10" dirty="0">
                          <a:latin typeface="Calibri"/>
                          <a:cs typeface="Calibri"/>
                        </a:rPr>
                        <a:t>ihlalleri </a:t>
                      </a:r>
                      <a:r>
                        <a:rPr sz="700" dirty="0">
                          <a:latin typeface="Calibri"/>
                          <a:cs typeface="Calibri"/>
                        </a:rPr>
                        <a:t>ve/veya</a:t>
                      </a:r>
                      <a:r>
                        <a:rPr sz="700" spc="-5" dirty="0">
                          <a:latin typeface="Calibri"/>
                          <a:cs typeface="Calibri"/>
                        </a:rPr>
                        <a:t> </a:t>
                      </a:r>
                      <a:r>
                        <a:rPr sz="700" spc="-10" dirty="0">
                          <a:latin typeface="Calibri"/>
                          <a:cs typeface="Calibri"/>
                        </a:rPr>
                        <a:t>ürünün </a:t>
                      </a:r>
                      <a:r>
                        <a:rPr sz="700" dirty="0">
                          <a:latin typeface="Calibri"/>
                          <a:cs typeface="Calibri"/>
                        </a:rPr>
                        <a:t>niteliği</a:t>
                      </a:r>
                      <a:r>
                        <a:rPr sz="700" spc="-10" dirty="0">
                          <a:latin typeface="Calibri"/>
                          <a:cs typeface="Calibri"/>
                        </a:rPr>
                        <a:t> </a:t>
                      </a:r>
                      <a:r>
                        <a:rPr sz="700" dirty="0">
                          <a:latin typeface="Calibri"/>
                          <a:cs typeface="Calibri"/>
                        </a:rPr>
                        <a:t>gibi</a:t>
                      </a:r>
                      <a:r>
                        <a:rPr sz="700" spc="-10" dirty="0">
                          <a:latin typeface="Calibri"/>
                          <a:cs typeface="Calibri"/>
                        </a:rPr>
                        <a:t> hususlar</a:t>
                      </a:r>
                      <a:r>
                        <a:rPr sz="700" spc="-15" dirty="0">
                          <a:latin typeface="Calibri"/>
                          <a:cs typeface="Calibri"/>
                        </a:rPr>
                        <a:t> </a:t>
                      </a:r>
                      <a:r>
                        <a:rPr sz="700" dirty="0">
                          <a:latin typeface="Calibri"/>
                          <a:cs typeface="Calibri"/>
                        </a:rPr>
                        <a:t>dikkate</a:t>
                      </a:r>
                      <a:r>
                        <a:rPr sz="700" spc="-5" dirty="0">
                          <a:latin typeface="Calibri"/>
                          <a:cs typeface="Calibri"/>
                        </a:rPr>
                        <a:t> </a:t>
                      </a:r>
                      <a:r>
                        <a:rPr sz="700" spc="-10" dirty="0">
                          <a:latin typeface="Calibri"/>
                          <a:cs typeface="Calibri"/>
                        </a:rPr>
                        <a:t>alınarak belirlenir.</a:t>
                      </a:r>
                      <a:endParaRPr sz="700" dirty="0">
                        <a:latin typeface="Calibri"/>
                        <a:cs typeface="Calibri"/>
                      </a:endParaRPr>
                    </a:p>
                  </a:txBody>
                  <a:tcPr marL="0" marR="0" marT="17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Revize</a:t>
                      </a:r>
                      <a:r>
                        <a:rPr sz="700" spc="-40" dirty="0">
                          <a:latin typeface="Calibri"/>
                          <a:cs typeface="Calibri"/>
                        </a:rPr>
                        <a:t> </a:t>
                      </a:r>
                      <a:r>
                        <a:rPr sz="700" spc="-10" dirty="0">
                          <a:latin typeface="Calibri"/>
                          <a:cs typeface="Calibri"/>
                        </a:rPr>
                        <a:t>edildi.</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22649">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6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bl>
          </a:graphicData>
        </a:graphic>
      </p:graphicFrame>
      <p:sp>
        <p:nvSpPr>
          <p:cNvPr id="5" name="object 5"/>
          <p:cNvSpPr txBox="1"/>
          <p:nvPr/>
        </p:nvSpPr>
        <p:spPr>
          <a:xfrm>
            <a:off x="1650680" y="1698519"/>
            <a:ext cx="8800812" cy="1055533"/>
          </a:xfrm>
          <a:prstGeom prst="rect">
            <a:avLst/>
          </a:prstGeom>
        </p:spPr>
        <p:txBody>
          <a:bodyPr vert="horz" wrap="square" lIns="0" tIns="32246" rIns="0" bIns="0" rtlCol="0">
            <a:spAutoFit/>
          </a:bodyPr>
          <a:lstStyle/>
          <a:p>
            <a:pPr marL="11516">
              <a:spcBef>
                <a:spcPts val="254"/>
              </a:spcBef>
            </a:pPr>
            <a:r>
              <a:rPr sz="725" b="1" dirty="0">
                <a:latin typeface="Calibri"/>
                <a:cs typeface="Calibri"/>
              </a:rPr>
              <a:t>Geçiş</a:t>
            </a:r>
            <a:r>
              <a:rPr sz="725" b="1" spc="-32" dirty="0">
                <a:latin typeface="Calibri"/>
                <a:cs typeface="Calibri"/>
              </a:rPr>
              <a:t> </a:t>
            </a:r>
            <a:r>
              <a:rPr sz="725" b="1" spc="-9" dirty="0">
                <a:latin typeface="Calibri"/>
                <a:cs typeface="Calibri"/>
              </a:rPr>
              <a:t>süreci</a:t>
            </a:r>
            <a:endParaRPr sz="725">
              <a:latin typeface="Calibri"/>
              <a:cs typeface="Calibri"/>
            </a:endParaRPr>
          </a:p>
          <a:p>
            <a:pPr marL="91555" marR="4607" indent="328792">
              <a:lnSpc>
                <a:spcPct val="116199"/>
              </a:lnSpc>
              <a:spcBef>
                <a:spcPts val="18"/>
              </a:spcBef>
            </a:pPr>
            <a:r>
              <a:rPr sz="725" b="1" dirty="0">
                <a:latin typeface="Calibri"/>
                <a:cs typeface="Calibri"/>
              </a:rPr>
              <a:t>GEÇİCİ</a:t>
            </a:r>
            <a:r>
              <a:rPr sz="725" b="1" spc="-14" dirty="0">
                <a:latin typeface="Calibri"/>
                <a:cs typeface="Calibri"/>
              </a:rPr>
              <a:t> </a:t>
            </a:r>
            <a:r>
              <a:rPr sz="725" b="1" dirty="0">
                <a:latin typeface="Calibri"/>
                <a:cs typeface="Calibri"/>
              </a:rPr>
              <a:t>MADDE</a:t>
            </a:r>
            <a:r>
              <a:rPr sz="725" b="1" spc="5" dirty="0">
                <a:latin typeface="Calibri"/>
                <a:cs typeface="Calibri"/>
              </a:rPr>
              <a:t> </a:t>
            </a:r>
            <a:r>
              <a:rPr sz="725" b="1" dirty="0">
                <a:latin typeface="Calibri"/>
                <a:cs typeface="Calibri"/>
              </a:rPr>
              <a:t>1</a:t>
            </a:r>
            <a:r>
              <a:rPr sz="725" b="1" dirty="0">
                <a:solidFill>
                  <a:srgbClr val="221F1F"/>
                </a:solidFill>
                <a:latin typeface="Calibri"/>
                <a:cs typeface="Calibri"/>
              </a:rPr>
              <a:t>-</a:t>
            </a:r>
            <a:r>
              <a:rPr sz="725" b="1" spc="5" dirty="0">
                <a:solidFill>
                  <a:srgbClr val="221F1F"/>
                </a:solidFill>
                <a:latin typeface="Calibri"/>
                <a:cs typeface="Calibri"/>
              </a:rPr>
              <a:t> </a:t>
            </a:r>
            <a:r>
              <a:rPr sz="725" dirty="0">
                <a:solidFill>
                  <a:srgbClr val="221F1F"/>
                </a:solidFill>
                <a:latin typeface="Calibri"/>
                <a:cs typeface="Calibri"/>
              </a:rPr>
              <a:t>(1)</a:t>
            </a:r>
            <a:r>
              <a:rPr sz="725" spc="-5" dirty="0">
                <a:solidFill>
                  <a:srgbClr val="221F1F"/>
                </a:solidFill>
                <a:latin typeface="Calibri"/>
                <a:cs typeface="Calibri"/>
              </a:rPr>
              <a:t> </a:t>
            </a:r>
            <a:r>
              <a:rPr sz="725" dirty="0">
                <a:solidFill>
                  <a:srgbClr val="221F1F"/>
                </a:solidFill>
                <a:latin typeface="Calibri"/>
                <a:cs typeface="Calibri"/>
              </a:rPr>
              <a:t>)</a:t>
            </a:r>
            <a:r>
              <a:rPr sz="725" spc="-54" dirty="0">
                <a:solidFill>
                  <a:srgbClr val="221F1F"/>
                </a:solidFill>
                <a:latin typeface="Calibri"/>
                <a:cs typeface="Calibri"/>
              </a:rPr>
              <a:t> </a:t>
            </a:r>
            <a:r>
              <a:rPr sz="725" dirty="0">
                <a:latin typeface="Calibri"/>
                <a:cs typeface="Calibri"/>
              </a:rPr>
              <a:t>1/1/2026</a:t>
            </a:r>
            <a:r>
              <a:rPr sz="725" spc="-5" dirty="0">
                <a:latin typeface="Calibri"/>
                <a:cs typeface="Calibri"/>
              </a:rPr>
              <a:t> </a:t>
            </a:r>
            <a:r>
              <a:rPr sz="725" spc="-9" dirty="0">
                <a:latin typeface="Calibri"/>
                <a:cs typeface="Calibri"/>
              </a:rPr>
              <a:t>tarihinden</a:t>
            </a:r>
            <a:r>
              <a:rPr sz="725" dirty="0">
                <a:latin typeface="Calibri"/>
                <a:cs typeface="Calibri"/>
              </a:rPr>
              <a:t> önce çıkış</a:t>
            </a:r>
            <a:r>
              <a:rPr sz="725" spc="5" dirty="0">
                <a:latin typeface="Calibri"/>
                <a:cs typeface="Calibri"/>
              </a:rPr>
              <a:t> </a:t>
            </a:r>
            <a:r>
              <a:rPr sz="725" spc="-9" dirty="0">
                <a:latin typeface="Calibri"/>
                <a:cs typeface="Calibri"/>
              </a:rPr>
              <a:t>ülkesinde</a:t>
            </a:r>
            <a:r>
              <a:rPr sz="725" dirty="0">
                <a:latin typeface="Calibri"/>
                <a:cs typeface="Calibri"/>
              </a:rPr>
              <a:t> ihraç </a:t>
            </a:r>
            <a:r>
              <a:rPr sz="725" spc="-9" dirty="0">
                <a:latin typeface="Calibri"/>
                <a:cs typeface="Calibri"/>
              </a:rPr>
              <a:t>amacıyla</a:t>
            </a:r>
            <a:r>
              <a:rPr sz="725" dirty="0">
                <a:latin typeface="Calibri"/>
                <a:cs typeface="Calibri"/>
              </a:rPr>
              <a:t> </a:t>
            </a:r>
            <a:r>
              <a:rPr sz="725" spc="-9" dirty="0">
                <a:latin typeface="Calibri"/>
                <a:cs typeface="Calibri"/>
              </a:rPr>
              <a:t>Tür-</a:t>
            </a:r>
            <a:r>
              <a:rPr sz="725" dirty="0">
                <a:latin typeface="Calibri"/>
                <a:cs typeface="Calibri"/>
              </a:rPr>
              <a:t>kiye'ye</a:t>
            </a:r>
            <a:r>
              <a:rPr sz="725" spc="-5" dirty="0">
                <a:latin typeface="Calibri"/>
                <a:cs typeface="Calibri"/>
              </a:rPr>
              <a:t> </a:t>
            </a:r>
            <a:r>
              <a:rPr sz="725" dirty="0">
                <a:latin typeface="Calibri"/>
                <a:cs typeface="Calibri"/>
              </a:rPr>
              <a:t>sevk</a:t>
            </a:r>
            <a:r>
              <a:rPr sz="725" spc="-5" dirty="0">
                <a:latin typeface="Calibri"/>
                <a:cs typeface="Calibri"/>
              </a:rPr>
              <a:t> </a:t>
            </a:r>
            <a:r>
              <a:rPr sz="725" dirty="0">
                <a:latin typeface="Calibri"/>
                <a:cs typeface="Calibri"/>
              </a:rPr>
              <a:t>edilmek</a:t>
            </a:r>
            <a:r>
              <a:rPr sz="725" spc="-5" dirty="0">
                <a:latin typeface="Calibri"/>
                <a:cs typeface="Calibri"/>
              </a:rPr>
              <a:t> </a:t>
            </a:r>
            <a:r>
              <a:rPr sz="725" dirty="0">
                <a:latin typeface="Calibri"/>
                <a:cs typeface="Calibri"/>
              </a:rPr>
              <a:t>üzere</a:t>
            </a:r>
            <a:r>
              <a:rPr sz="725" spc="-5" dirty="0">
                <a:latin typeface="Calibri"/>
                <a:cs typeface="Calibri"/>
              </a:rPr>
              <a:t> </a:t>
            </a:r>
            <a:r>
              <a:rPr sz="725" dirty="0">
                <a:latin typeface="Calibri"/>
                <a:cs typeface="Calibri"/>
              </a:rPr>
              <a:t>taşıma belgesi</a:t>
            </a:r>
            <a:r>
              <a:rPr sz="725" spc="-5" dirty="0">
                <a:latin typeface="Calibri"/>
                <a:cs typeface="Calibri"/>
              </a:rPr>
              <a:t> </a:t>
            </a:r>
            <a:r>
              <a:rPr sz="725" spc="-9" dirty="0">
                <a:latin typeface="Calibri"/>
                <a:cs typeface="Calibri"/>
              </a:rPr>
              <a:t>düzenlenmiş</a:t>
            </a:r>
            <a:r>
              <a:rPr sz="725" spc="-5" dirty="0">
                <a:latin typeface="Calibri"/>
                <a:cs typeface="Calibri"/>
              </a:rPr>
              <a:t> </a:t>
            </a:r>
            <a:r>
              <a:rPr sz="725" dirty="0">
                <a:latin typeface="Calibri"/>
                <a:cs typeface="Calibri"/>
              </a:rPr>
              <a:t>veya Gümrük</a:t>
            </a:r>
            <a:r>
              <a:rPr sz="725" spc="-5" dirty="0">
                <a:latin typeface="Calibri"/>
                <a:cs typeface="Calibri"/>
              </a:rPr>
              <a:t> </a:t>
            </a:r>
            <a:r>
              <a:rPr sz="725" spc="-9" dirty="0">
                <a:latin typeface="Calibri"/>
                <a:cs typeface="Calibri"/>
              </a:rPr>
              <a:t>Mevzuatı uyarınca</a:t>
            </a:r>
            <a:r>
              <a:rPr sz="725" dirty="0">
                <a:latin typeface="Calibri"/>
                <a:cs typeface="Calibri"/>
              </a:rPr>
              <a:t> </a:t>
            </a:r>
            <a:r>
              <a:rPr sz="725" spc="-9" dirty="0">
                <a:latin typeface="Calibri"/>
                <a:cs typeface="Calibri"/>
              </a:rPr>
              <a:t>güm-</a:t>
            </a:r>
            <a:r>
              <a:rPr sz="725" dirty="0">
                <a:latin typeface="Calibri"/>
                <a:cs typeface="Calibri"/>
              </a:rPr>
              <a:t>rük</a:t>
            </a:r>
            <a:r>
              <a:rPr sz="725" spc="-5" dirty="0">
                <a:latin typeface="Calibri"/>
                <a:cs typeface="Calibri"/>
              </a:rPr>
              <a:t> </a:t>
            </a:r>
            <a:r>
              <a:rPr sz="725" spc="-9" dirty="0">
                <a:latin typeface="Calibri"/>
                <a:cs typeface="Calibri"/>
              </a:rPr>
              <a:t>idarelerine</a:t>
            </a:r>
            <a:r>
              <a:rPr sz="725" spc="-5" dirty="0">
                <a:latin typeface="Calibri"/>
                <a:cs typeface="Calibri"/>
              </a:rPr>
              <a:t> </a:t>
            </a:r>
            <a:r>
              <a:rPr sz="725" spc="-9" dirty="0">
                <a:latin typeface="Calibri"/>
                <a:cs typeface="Calibri"/>
              </a:rPr>
              <a:t>sunulmuş</a:t>
            </a:r>
            <a:r>
              <a:rPr sz="725" dirty="0">
                <a:latin typeface="Calibri"/>
                <a:cs typeface="Calibri"/>
              </a:rPr>
              <a:t> olan ürünlerin</a:t>
            </a:r>
            <a:r>
              <a:rPr sz="725" spc="-5" dirty="0">
                <a:latin typeface="Calibri"/>
                <a:cs typeface="Calibri"/>
              </a:rPr>
              <a:t> </a:t>
            </a:r>
            <a:r>
              <a:rPr sz="725" spc="-9" dirty="0">
                <a:latin typeface="Calibri"/>
                <a:cs typeface="Calibri"/>
              </a:rPr>
              <a:t>ithalatı,</a:t>
            </a:r>
            <a:r>
              <a:rPr sz="725" spc="453" dirty="0">
                <a:latin typeface="Calibri"/>
                <a:cs typeface="Calibri"/>
              </a:rPr>
              <a:t> </a:t>
            </a:r>
            <a:r>
              <a:rPr sz="725" dirty="0">
                <a:latin typeface="Calibri"/>
                <a:cs typeface="Calibri"/>
              </a:rPr>
              <a:t>28/2/2026 </a:t>
            </a:r>
            <a:r>
              <a:rPr sz="725" spc="-9" dirty="0">
                <a:latin typeface="Calibri"/>
                <a:cs typeface="Calibri"/>
              </a:rPr>
              <a:t>tarihine</a:t>
            </a:r>
            <a:r>
              <a:rPr sz="725" spc="5" dirty="0">
                <a:latin typeface="Calibri"/>
                <a:cs typeface="Calibri"/>
              </a:rPr>
              <a:t> </a:t>
            </a:r>
            <a:r>
              <a:rPr sz="725" spc="-9" dirty="0">
                <a:latin typeface="Calibri"/>
                <a:cs typeface="Calibri"/>
              </a:rPr>
              <a:t>kadar</a:t>
            </a:r>
            <a:r>
              <a:rPr sz="725" dirty="0">
                <a:latin typeface="Calibri"/>
                <a:cs typeface="Calibri"/>
              </a:rPr>
              <a:t> (bu</a:t>
            </a:r>
            <a:r>
              <a:rPr sz="725" spc="14" dirty="0">
                <a:latin typeface="Calibri"/>
                <a:cs typeface="Calibri"/>
              </a:rPr>
              <a:t> </a:t>
            </a:r>
            <a:r>
              <a:rPr sz="725" dirty="0">
                <a:latin typeface="Calibri"/>
                <a:cs typeface="Calibri"/>
              </a:rPr>
              <a:t>tarih</a:t>
            </a:r>
            <a:r>
              <a:rPr sz="725" spc="5" dirty="0">
                <a:latin typeface="Calibri"/>
                <a:cs typeface="Calibri"/>
              </a:rPr>
              <a:t> </a:t>
            </a:r>
            <a:r>
              <a:rPr sz="725" dirty="0">
                <a:latin typeface="Calibri"/>
                <a:cs typeface="Calibri"/>
              </a:rPr>
              <a:t>dahil)</a:t>
            </a:r>
            <a:r>
              <a:rPr sz="725" spc="5" dirty="0">
                <a:latin typeface="Calibri"/>
                <a:cs typeface="Calibri"/>
              </a:rPr>
              <a:t> </a:t>
            </a:r>
            <a:r>
              <a:rPr sz="725" dirty="0">
                <a:latin typeface="Calibri"/>
                <a:cs typeface="Calibri"/>
              </a:rPr>
              <a:t>TAREKS</a:t>
            </a:r>
            <a:r>
              <a:rPr sz="725" spc="9" dirty="0">
                <a:latin typeface="Calibri"/>
                <a:cs typeface="Calibri"/>
              </a:rPr>
              <a:t> </a:t>
            </a:r>
            <a:r>
              <a:rPr sz="725" spc="-9" dirty="0">
                <a:latin typeface="Calibri"/>
                <a:cs typeface="Calibri"/>
              </a:rPr>
              <a:t>başvurusunun</a:t>
            </a:r>
            <a:r>
              <a:rPr sz="725" spc="5" dirty="0">
                <a:latin typeface="Calibri"/>
                <a:cs typeface="Calibri"/>
              </a:rPr>
              <a:t> </a:t>
            </a:r>
            <a:r>
              <a:rPr sz="725" spc="-9" dirty="0">
                <a:latin typeface="Calibri"/>
                <a:cs typeface="Calibri"/>
              </a:rPr>
              <a:t>gerçekleştirilmesi</a:t>
            </a:r>
            <a:r>
              <a:rPr sz="725" dirty="0">
                <a:latin typeface="Calibri"/>
                <a:cs typeface="Calibri"/>
              </a:rPr>
              <a:t> ve</a:t>
            </a:r>
            <a:r>
              <a:rPr sz="725" spc="5" dirty="0">
                <a:latin typeface="Calibri"/>
                <a:cs typeface="Calibri"/>
              </a:rPr>
              <a:t> </a:t>
            </a:r>
            <a:r>
              <a:rPr sz="725" spc="-9" dirty="0">
                <a:latin typeface="Calibri"/>
                <a:cs typeface="Calibri"/>
              </a:rPr>
              <a:t>ithalatçı</a:t>
            </a:r>
            <a:r>
              <a:rPr sz="725" dirty="0">
                <a:latin typeface="Calibri"/>
                <a:cs typeface="Calibri"/>
              </a:rPr>
              <a:t> </a:t>
            </a:r>
            <a:r>
              <a:rPr sz="725" spc="-9" dirty="0">
                <a:latin typeface="Calibri"/>
                <a:cs typeface="Calibri"/>
              </a:rPr>
              <a:t>firmanın</a:t>
            </a:r>
            <a:r>
              <a:rPr sz="725" spc="5" dirty="0">
                <a:latin typeface="Calibri"/>
                <a:cs typeface="Calibri"/>
              </a:rPr>
              <a:t> </a:t>
            </a:r>
            <a:r>
              <a:rPr sz="725" dirty="0">
                <a:latin typeface="Calibri"/>
                <a:cs typeface="Calibri"/>
              </a:rPr>
              <a:t>talebi</a:t>
            </a:r>
            <a:r>
              <a:rPr sz="725" spc="14" dirty="0">
                <a:latin typeface="Calibri"/>
                <a:cs typeface="Calibri"/>
              </a:rPr>
              <a:t> </a:t>
            </a:r>
            <a:r>
              <a:rPr sz="725" spc="-9" dirty="0">
                <a:latin typeface="Calibri"/>
                <a:cs typeface="Calibri"/>
              </a:rPr>
              <a:t>halinde,</a:t>
            </a:r>
            <a:r>
              <a:rPr sz="725" spc="9" dirty="0">
                <a:latin typeface="Calibri"/>
                <a:cs typeface="Calibri"/>
              </a:rPr>
              <a:t> </a:t>
            </a:r>
            <a:r>
              <a:rPr sz="725" dirty="0">
                <a:latin typeface="Calibri"/>
                <a:cs typeface="Calibri"/>
              </a:rPr>
              <a:t>15</a:t>
            </a:r>
            <a:r>
              <a:rPr sz="725" spc="5" dirty="0">
                <a:latin typeface="Calibri"/>
                <a:cs typeface="Calibri"/>
              </a:rPr>
              <a:t> </a:t>
            </a:r>
            <a:r>
              <a:rPr sz="725" dirty="0">
                <a:latin typeface="Calibri"/>
                <a:cs typeface="Calibri"/>
              </a:rPr>
              <a:t>inci </a:t>
            </a:r>
            <a:r>
              <a:rPr sz="725" spc="-9" dirty="0">
                <a:latin typeface="Calibri"/>
                <a:cs typeface="Calibri"/>
              </a:rPr>
              <a:t>maddeyle</a:t>
            </a:r>
            <a:r>
              <a:rPr sz="725" spc="5" dirty="0">
                <a:latin typeface="Calibri"/>
                <a:cs typeface="Calibri"/>
              </a:rPr>
              <a:t> </a:t>
            </a:r>
            <a:r>
              <a:rPr sz="725" spc="-9" dirty="0">
                <a:latin typeface="Calibri"/>
                <a:cs typeface="Calibri"/>
              </a:rPr>
              <a:t>yürür-</a:t>
            </a:r>
            <a:r>
              <a:rPr sz="725" dirty="0">
                <a:latin typeface="Calibri"/>
                <a:cs typeface="Calibri"/>
              </a:rPr>
              <a:t>lükten</a:t>
            </a:r>
            <a:r>
              <a:rPr sz="725" spc="5" dirty="0">
                <a:latin typeface="Calibri"/>
                <a:cs typeface="Calibri"/>
              </a:rPr>
              <a:t> </a:t>
            </a:r>
            <a:r>
              <a:rPr sz="725" spc="-9" dirty="0">
                <a:latin typeface="Calibri"/>
                <a:cs typeface="Calibri"/>
              </a:rPr>
              <a:t>kaldırılan</a:t>
            </a:r>
            <a:r>
              <a:rPr sz="725" spc="14" dirty="0">
                <a:latin typeface="Calibri"/>
                <a:cs typeface="Calibri"/>
              </a:rPr>
              <a:t> </a:t>
            </a:r>
            <a:r>
              <a:rPr sz="725" spc="-9" dirty="0">
                <a:latin typeface="Calibri"/>
                <a:cs typeface="Calibri"/>
              </a:rPr>
              <a:t>Oyuncakların</a:t>
            </a:r>
            <a:r>
              <a:rPr sz="725" spc="5" dirty="0">
                <a:latin typeface="Calibri"/>
                <a:cs typeface="Calibri"/>
              </a:rPr>
              <a:t> </a:t>
            </a:r>
            <a:r>
              <a:rPr sz="725" dirty="0">
                <a:latin typeface="Calibri"/>
                <a:cs typeface="Calibri"/>
              </a:rPr>
              <a:t>İthalat Denetimi </a:t>
            </a:r>
            <a:r>
              <a:rPr sz="725" spc="-9" dirty="0">
                <a:latin typeface="Calibri"/>
                <a:cs typeface="Calibri"/>
              </a:rPr>
              <a:t>Tebliği</a:t>
            </a:r>
            <a:r>
              <a:rPr sz="725" dirty="0">
                <a:latin typeface="Calibri"/>
                <a:cs typeface="Calibri"/>
              </a:rPr>
              <a:t> (Ürün</a:t>
            </a:r>
            <a:r>
              <a:rPr sz="725" spc="5" dirty="0">
                <a:latin typeface="Calibri"/>
                <a:cs typeface="Calibri"/>
              </a:rPr>
              <a:t> </a:t>
            </a:r>
            <a:r>
              <a:rPr sz="725" spc="-9" dirty="0">
                <a:latin typeface="Calibri"/>
                <a:cs typeface="Calibri"/>
              </a:rPr>
              <a:t>Güvenliği</a:t>
            </a:r>
            <a:r>
              <a:rPr sz="725" dirty="0">
                <a:latin typeface="Calibri"/>
                <a:cs typeface="Calibri"/>
              </a:rPr>
              <a:t> ve Denetimi </a:t>
            </a:r>
            <a:r>
              <a:rPr sz="725" spc="-9" dirty="0">
                <a:latin typeface="Calibri"/>
                <a:cs typeface="Calibri"/>
              </a:rPr>
              <a:t>Tebliği:</a:t>
            </a:r>
            <a:r>
              <a:rPr sz="725" spc="453" dirty="0">
                <a:latin typeface="Calibri"/>
                <a:cs typeface="Calibri"/>
              </a:rPr>
              <a:t> </a:t>
            </a:r>
            <a:r>
              <a:rPr sz="725" dirty="0">
                <a:latin typeface="Calibri"/>
                <a:cs typeface="Calibri"/>
              </a:rPr>
              <a:t>2025/10)'ne</a:t>
            </a:r>
            <a:r>
              <a:rPr sz="725" spc="-9" dirty="0">
                <a:latin typeface="Calibri"/>
                <a:cs typeface="Calibri"/>
              </a:rPr>
              <a:t> </a:t>
            </a:r>
            <a:r>
              <a:rPr sz="725" dirty="0">
                <a:latin typeface="Calibri"/>
                <a:cs typeface="Calibri"/>
              </a:rPr>
              <a:t>göre</a:t>
            </a:r>
            <a:r>
              <a:rPr sz="725" spc="-9" dirty="0">
                <a:latin typeface="Calibri"/>
                <a:cs typeface="Calibri"/>
              </a:rPr>
              <a:t> sonuçlandırılır.</a:t>
            </a:r>
            <a:endParaRPr sz="725">
              <a:latin typeface="Calibri"/>
              <a:cs typeface="Calibri"/>
            </a:endParaRPr>
          </a:p>
          <a:p>
            <a:pPr marL="418620">
              <a:spcBef>
                <a:spcPts val="263"/>
              </a:spcBef>
            </a:pPr>
            <a:r>
              <a:rPr sz="725" b="1" spc="-9" dirty="0">
                <a:latin typeface="Calibri"/>
                <a:cs typeface="Calibri"/>
              </a:rPr>
              <a:t>Yürürlük</a:t>
            </a:r>
            <a:endParaRPr sz="725">
              <a:latin typeface="Calibri"/>
              <a:cs typeface="Calibri"/>
            </a:endParaRPr>
          </a:p>
          <a:p>
            <a:pPr marL="418620">
              <a:spcBef>
                <a:spcPts val="281"/>
              </a:spcBef>
            </a:pPr>
            <a:r>
              <a:rPr sz="725" b="1" dirty="0">
                <a:latin typeface="Calibri"/>
                <a:cs typeface="Calibri"/>
              </a:rPr>
              <a:t>MADDE</a:t>
            </a:r>
            <a:r>
              <a:rPr sz="725" b="1" spc="-9" dirty="0">
                <a:latin typeface="Calibri"/>
                <a:cs typeface="Calibri"/>
              </a:rPr>
              <a:t> </a:t>
            </a:r>
            <a:r>
              <a:rPr sz="725" b="1" dirty="0">
                <a:latin typeface="Calibri"/>
                <a:cs typeface="Calibri"/>
              </a:rPr>
              <a:t>16-</a:t>
            </a:r>
            <a:r>
              <a:rPr sz="725" b="1" spc="-18" dirty="0">
                <a:latin typeface="Calibri"/>
                <a:cs typeface="Calibri"/>
              </a:rPr>
              <a:t> </a:t>
            </a:r>
            <a:r>
              <a:rPr sz="725" dirty="0">
                <a:solidFill>
                  <a:srgbClr val="221F1F"/>
                </a:solidFill>
                <a:latin typeface="Calibri"/>
                <a:cs typeface="Calibri"/>
              </a:rPr>
              <a:t>(1)</a:t>
            </a:r>
            <a:r>
              <a:rPr sz="725" spc="-23" dirty="0">
                <a:solidFill>
                  <a:srgbClr val="221F1F"/>
                </a:solidFill>
                <a:latin typeface="Calibri"/>
                <a:cs typeface="Calibri"/>
              </a:rPr>
              <a:t> </a:t>
            </a:r>
            <a:r>
              <a:rPr sz="725" dirty="0">
                <a:latin typeface="Calibri"/>
                <a:cs typeface="Calibri"/>
              </a:rPr>
              <a:t>Bu</a:t>
            </a:r>
            <a:r>
              <a:rPr sz="725" spc="-14" dirty="0">
                <a:latin typeface="Calibri"/>
                <a:cs typeface="Calibri"/>
              </a:rPr>
              <a:t> </a:t>
            </a:r>
            <a:r>
              <a:rPr sz="725" dirty="0">
                <a:latin typeface="Calibri"/>
                <a:cs typeface="Calibri"/>
              </a:rPr>
              <a:t>Tebliğ</a:t>
            </a:r>
            <a:r>
              <a:rPr sz="725" spc="-5" dirty="0">
                <a:latin typeface="Calibri"/>
                <a:cs typeface="Calibri"/>
              </a:rPr>
              <a:t> </a:t>
            </a:r>
            <a:r>
              <a:rPr sz="725" dirty="0">
                <a:latin typeface="Calibri"/>
                <a:cs typeface="Calibri"/>
              </a:rPr>
              <a:t>1/1/2026</a:t>
            </a:r>
            <a:r>
              <a:rPr sz="725" spc="-14" dirty="0">
                <a:latin typeface="Calibri"/>
                <a:cs typeface="Calibri"/>
              </a:rPr>
              <a:t> </a:t>
            </a:r>
            <a:r>
              <a:rPr sz="725" spc="-9" dirty="0">
                <a:latin typeface="Calibri"/>
                <a:cs typeface="Calibri"/>
              </a:rPr>
              <a:t>tarihinde</a:t>
            </a:r>
            <a:r>
              <a:rPr sz="725" spc="-14" dirty="0">
                <a:latin typeface="Calibri"/>
                <a:cs typeface="Calibri"/>
              </a:rPr>
              <a:t> </a:t>
            </a:r>
            <a:r>
              <a:rPr sz="725" dirty="0">
                <a:latin typeface="Calibri"/>
                <a:cs typeface="Calibri"/>
              </a:rPr>
              <a:t>yürürlüğe</a:t>
            </a:r>
            <a:r>
              <a:rPr sz="725" spc="-9" dirty="0">
                <a:latin typeface="Calibri"/>
                <a:cs typeface="Calibri"/>
              </a:rPr>
              <a:t> girer.</a:t>
            </a:r>
            <a:endParaRPr sz="725">
              <a:latin typeface="Calibri"/>
              <a:cs typeface="Calibri"/>
            </a:endParaRPr>
          </a:p>
          <a:p>
            <a:pPr marL="418620">
              <a:spcBef>
                <a:spcPts val="45"/>
              </a:spcBef>
            </a:pPr>
            <a:r>
              <a:rPr sz="725" b="1" spc="-9" dirty="0">
                <a:latin typeface="Calibri"/>
                <a:cs typeface="Calibri"/>
              </a:rPr>
              <a:t>Yürütme</a:t>
            </a:r>
            <a:endParaRPr sz="725">
              <a:latin typeface="Calibri"/>
              <a:cs typeface="Calibri"/>
            </a:endParaRPr>
          </a:p>
          <a:p>
            <a:pPr marL="418620">
              <a:spcBef>
                <a:spcPts val="45"/>
              </a:spcBef>
            </a:pPr>
            <a:r>
              <a:rPr sz="725" b="1" dirty="0">
                <a:latin typeface="Calibri"/>
                <a:cs typeface="Calibri"/>
              </a:rPr>
              <a:t>MADDE</a:t>
            </a:r>
            <a:r>
              <a:rPr sz="725" b="1" spc="-5" dirty="0">
                <a:latin typeface="Calibri"/>
                <a:cs typeface="Calibri"/>
              </a:rPr>
              <a:t> </a:t>
            </a:r>
            <a:r>
              <a:rPr sz="725" b="1" dirty="0">
                <a:latin typeface="Calibri"/>
                <a:cs typeface="Calibri"/>
              </a:rPr>
              <a:t>17</a:t>
            </a:r>
            <a:r>
              <a:rPr sz="725" b="1" dirty="0">
                <a:solidFill>
                  <a:srgbClr val="221F1F"/>
                </a:solidFill>
                <a:latin typeface="Calibri"/>
                <a:cs typeface="Calibri"/>
              </a:rPr>
              <a:t>-</a:t>
            </a:r>
            <a:r>
              <a:rPr sz="725" b="1" spc="-23" dirty="0">
                <a:solidFill>
                  <a:srgbClr val="221F1F"/>
                </a:solidFill>
                <a:latin typeface="Calibri"/>
                <a:cs typeface="Calibri"/>
              </a:rPr>
              <a:t> </a:t>
            </a:r>
            <a:r>
              <a:rPr sz="725" b="1" dirty="0">
                <a:latin typeface="Calibri"/>
                <a:cs typeface="Calibri"/>
              </a:rPr>
              <a:t>(1) </a:t>
            </a:r>
            <a:r>
              <a:rPr sz="725" dirty="0">
                <a:latin typeface="Calibri"/>
                <a:cs typeface="Calibri"/>
              </a:rPr>
              <a:t>Bu</a:t>
            </a:r>
            <a:r>
              <a:rPr sz="725" spc="-9" dirty="0">
                <a:latin typeface="Calibri"/>
                <a:cs typeface="Calibri"/>
              </a:rPr>
              <a:t> </a:t>
            </a:r>
            <a:r>
              <a:rPr sz="725" dirty="0">
                <a:latin typeface="Calibri"/>
                <a:cs typeface="Calibri"/>
              </a:rPr>
              <a:t>Tebliğ </a:t>
            </a:r>
            <a:r>
              <a:rPr sz="725" spc="-9" dirty="0">
                <a:latin typeface="Calibri"/>
                <a:cs typeface="Calibri"/>
              </a:rPr>
              <a:t>hükümlerini</a:t>
            </a:r>
            <a:r>
              <a:rPr sz="725" spc="-14" dirty="0">
                <a:latin typeface="Calibri"/>
                <a:cs typeface="Calibri"/>
              </a:rPr>
              <a:t> </a:t>
            </a:r>
            <a:r>
              <a:rPr sz="725" dirty="0">
                <a:latin typeface="Calibri"/>
                <a:cs typeface="Calibri"/>
              </a:rPr>
              <a:t>Ticaret</a:t>
            </a:r>
            <a:r>
              <a:rPr sz="725" spc="-9" dirty="0">
                <a:latin typeface="Calibri"/>
                <a:cs typeface="Calibri"/>
              </a:rPr>
              <a:t> Bakanı</a:t>
            </a:r>
            <a:r>
              <a:rPr sz="725" spc="-14" dirty="0">
                <a:latin typeface="Calibri"/>
                <a:cs typeface="Calibri"/>
              </a:rPr>
              <a:t> </a:t>
            </a:r>
            <a:r>
              <a:rPr sz="725" spc="-9" dirty="0">
                <a:latin typeface="Calibri"/>
                <a:cs typeface="Calibri"/>
              </a:rPr>
              <a:t>yürütür</a:t>
            </a:r>
            <a:r>
              <a:rPr sz="725" b="1" spc="-9" dirty="0">
                <a:latin typeface="Calibri"/>
                <a:cs typeface="Calibri"/>
              </a:rPr>
              <a:t>.</a:t>
            </a:r>
            <a:endParaRPr sz="725">
              <a:latin typeface="Calibri"/>
              <a:cs typeface="Calibri"/>
            </a:endParaRPr>
          </a:p>
        </p:txBody>
      </p:sp>
      <p:sp>
        <p:nvSpPr>
          <p:cNvPr id="6" name="object 6"/>
          <p:cNvSpPr txBox="1"/>
          <p:nvPr/>
        </p:nvSpPr>
        <p:spPr>
          <a:xfrm>
            <a:off x="5083480" y="2861589"/>
            <a:ext cx="2024578" cy="207648"/>
          </a:xfrm>
          <a:prstGeom prst="rect">
            <a:avLst/>
          </a:prstGeom>
        </p:spPr>
        <p:txBody>
          <a:bodyPr vert="horz" wrap="square" lIns="0" tIns="12092" rIns="0" bIns="0" rtlCol="0">
            <a:spAutoFit/>
          </a:bodyPr>
          <a:lstStyle/>
          <a:p>
            <a:pPr marL="11516">
              <a:spcBef>
                <a:spcPts val="95"/>
              </a:spcBef>
            </a:pPr>
            <a:r>
              <a:rPr sz="1270" b="1" dirty="0">
                <a:solidFill>
                  <a:srgbClr val="ED0000"/>
                </a:solidFill>
                <a:latin typeface="Calibri"/>
                <a:cs typeface="Calibri"/>
              </a:rPr>
              <a:t>2026</a:t>
            </a:r>
            <a:r>
              <a:rPr sz="1270" b="1" spc="-32" dirty="0">
                <a:solidFill>
                  <a:srgbClr val="ED0000"/>
                </a:solidFill>
                <a:latin typeface="Calibri"/>
                <a:cs typeface="Calibri"/>
              </a:rPr>
              <a:t> </a:t>
            </a:r>
            <a:r>
              <a:rPr sz="1270" b="1" dirty="0">
                <a:solidFill>
                  <a:srgbClr val="ED0000"/>
                </a:solidFill>
                <a:latin typeface="Calibri"/>
                <a:cs typeface="Calibri"/>
              </a:rPr>
              <a:t>Eklenen</a:t>
            </a:r>
            <a:r>
              <a:rPr sz="1270" b="1" spc="-27"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dirty="0">
                <a:solidFill>
                  <a:srgbClr val="ED0000"/>
                </a:solidFill>
                <a:latin typeface="Calibri"/>
                <a:cs typeface="Calibri"/>
              </a:rPr>
              <a:t>Listesi</a:t>
            </a:r>
            <a:r>
              <a:rPr sz="1270" b="1" spc="-27" dirty="0">
                <a:solidFill>
                  <a:srgbClr val="ED0000"/>
                </a:solidFill>
                <a:latin typeface="Calibri"/>
                <a:cs typeface="Calibri"/>
              </a:rPr>
              <a:t> </a:t>
            </a:r>
            <a:r>
              <a:rPr sz="1270" b="1" spc="-9" dirty="0">
                <a:solidFill>
                  <a:srgbClr val="ED0000"/>
                </a:solidFill>
                <a:latin typeface="Calibri"/>
                <a:cs typeface="Calibri"/>
              </a:rPr>
              <a:t>EK-</a:t>
            </a:r>
            <a:r>
              <a:rPr sz="1270" b="1" spc="-45" dirty="0">
                <a:solidFill>
                  <a:srgbClr val="ED0000"/>
                </a:solidFill>
                <a:latin typeface="Calibri"/>
                <a:cs typeface="Calibri"/>
              </a:rPr>
              <a:t>1</a:t>
            </a:r>
            <a:endParaRPr sz="1270">
              <a:latin typeface="Calibri"/>
              <a:cs typeface="Calibri"/>
            </a:endParaRPr>
          </a:p>
        </p:txBody>
      </p:sp>
      <p:graphicFrame>
        <p:nvGraphicFramePr>
          <p:cNvPr id="7" name="object 7"/>
          <p:cNvGraphicFramePr>
            <a:graphicFrameLocks noGrp="1"/>
          </p:cNvGraphicFramePr>
          <p:nvPr/>
        </p:nvGraphicFramePr>
        <p:xfrm>
          <a:off x="1662196" y="3091449"/>
          <a:ext cx="6678344" cy="1140119"/>
        </p:xfrm>
        <a:graphic>
          <a:graphicData uri="http://schemas.openxmlformats.org/drawingml/2006/table">
            <a:tbl>
              <a:tblPr firstRow="1" bandRow="1">
                <a:tableStyleId>{2D5ABB26-0587-4C30-8999-92F81FD0307C}</a:tableStyleId>
              </a:tblPr>
              <a:tblGrid>
                <a:gridCol w="304032">
                  <a:extLst>
                    <a:ext uri="{9D8B030D-6E8A-4147-A177-3AD203B41FA5}">
                      <a16:colId xmlns:a16="http://schemas.microsoft.com/office/drawing/2014/main" val="20000"/>
                    </a:ext>
                  </a:extLst>
                </a:gridCol>
                <a:gridCol w="1168912">
                  <a:extLst>
                    <a:ext uri="{9D8B030D-6E8A-4147-A177-3AD203B41FA5}">
                      <a16:colId xmlns:a16="http://schemas.microsoft.com/office/drawing/2014/main" val="20001"/>
                    </a:ext>
                  </a:extLst>
                </a:gridCol>
                <a:gridCol w="3822284">
                  <a:extLst>
                    <a:ext uri="{9D8B030D-6E8A-4147-A177-3AD203B41FA5}">
                      <a16:colId xmlns:a16="http://schemas.microsoft.com/office/drawing/2014/main" val="20002"/>
                    </a:ext>
                  </a:extLst>
                </a:gridCol>
                <a:gridCol w="1383116">
                  <a:extLst>
                    <a:ext uri="{9D8B030D-6E8A-4147-A177-3AD203B41FA5}">
                      <a16:colId xmlns:a16="http://schemas.microsoft.com/office/drawing/2014/main" val="20003"/>
                    </a:ext>
                  </a:extLst>
                </a:gridCol>
              </a:tblGrid>
              <a:tr h="227448">
                <a:tc>
                  <a:txBody>
                    <a:bodyPr/>
                    <a:lstStyle/>
                    <a:p>
                      <a:pPr marL="68580">
                        <a:lnSpc>
                          <a:spcPts val="940"/>
                        </a:lnSpc>
                      </a:pPr>
                      <a:r>
                        <a:rPr sz="700" b="1" spc="-25" dirty="0">
                          <a:latin typeface="Calibri"/>
                          <a:cs typeface="Calibri"/>
                        </a:rPr>
                        <a:t>No</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dirty="0">
                          <a:latin typeface="Calibri"/>
                          <a:cs typeface="Calibri"/>
                        </a:rPr>
                        <a:t>GTİP</a:t>
                      </a:r>
                      <a:r>
                        <a:rPr sz="700" b="1" spc="-25" dirty="0">
                          <a:latin typeface="Calibri"/>
                          <a:cs typeface="Calibri"/>
                        </a:rPr>
                        <a:t> </a:t>
                      </a:r>
                      <a:r>
                        <a:rPr sz="700" b="1" spc="-20" dirty="0">
                          <a:latin typeface="Calibri"/>
                          <a:cs typeface="Calibri"/>
                        </a:rPr>
                        <a:t>Kodu</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b="1" spc="-10" dirty="0">
                          <a:latin typeface="Calibri"/>
                          <a:cs typeface="Calibri"/>
                        </a:rPr>
                        <a:t>Açıklama</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228024">
                <a:tc>
                  <a:txBody>
                    <a:bodyPr/>
                    <a:lstStyle/>
                    <a:p>
                      <a:pPr marL="68580">
                        <a:lnSpc>
                          <a:spcPts val="950"/>
                        </a:lnSpc>
                      </a:pPr>
                      <a:r>
                        <a:rPr sz="700" spc="-25" dirty="0">
                          <a:latin typeface="Calibri"/>
                          <a:cs typeface="Calibri"/>
                        </a:rPr>
                        <a:t>13</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7326.90.98.00.19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dirty="0">
                          <a:latin typeface="Calibri"/>
                          <a:cs typeface="Calibri"/>
                        </a:rPr>
                        <a:t>Diğerleri</a:t>
                      </a:r>
                      <a:r>
                        <a:rPr sz="700" spc="-25" dirty="0">
                          <a:latin typeface="Calibri"/>
                          <a:cs typeface="Calibri"/>
                        </a:rPr>
                        <a:t> </a:t>
                      </a:r>
                      <a:r>
                        <a:rPr sz="700" i="1" dirty="0">
                          <a:latin typeface="Calibri"/>
                          <a:cs typeface="Calibri"/>
                        </a:rPr>
                        <a:t>(yalnızca</a:t>
                      </a:r>
                      <a:r>
                        <a:rPr sz="700" i="1" spc="-25" dirty="0">
                          <a:latin typeface="Calibri"/>
                          <a:cs typeface="Calibri"/>
                        </a:rPr>
                        <a:t> </a:t>
                      </a:r>
                      <a:r>
                        <a:rPr sz="700" i="1" spc="-10" dirty="0">
                          <a:latin typeface="Calibri"/>
                          <a:cs typeface="Calibri"/>
                        </a:rPr>
                        <a:t>oyuncak</a:t>
                      </a:r>
                      <a:r>
                        <a:rPr sz="700" i="1" spc="-25" dirty="0">
                          <a:latin typeface="Calibri"/>
                          <a:cs typeface="Calibri"/>
                        </a:rPr>
                        <a:t> </a:t>
                      </a:r>
                      <a:r>
                        <a:rPr sz="700" i="1" dirty="0">
                          <a:latin typeface="Calibri"/>
                          <a:cs typeface="Calibri"/>
                        </a:rPr>
                        <a:t>benzeri</a:t>
                      </a:r>
                      <a:r>
                        <a:rPr sz="700" i="1" spc="-25" dirty="0">
                          <a:latin typeface="Calibri"/>
                          <a:cs typeface="Calibri"/>
                        </a:rPr>
                        <a:t> </a:t>
                      </a:r>
                      <a:r>
                        <a:rPr sz="700" i="1"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29175">
                <a:tc>
                  <a:txBody>
                    <a:bodyPr/>
                    <a:lstStyle/>
                    <a:p>
                      <a:pPr marL="68580">
                        <a:lnSpc>
                          <a:spcPts val="950"/>
                        </a:lnSpc>
                      </a:pPr>
                      <a:r>
                        <a:rPr sz="700" spc="-25" dirty="0">
                          <a:latin typeface="Calibri"/>
                          <a:cs typeface="Calibri"/>
                        </a:rPr>
                        <a:t>52</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9608.40.00.10.00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Plastik</a:t>
                      </a:r>
                      <a:r>
                        <a:rPr sz="700" spc="20" dirty="0">
                          <a:latin typeface="Calibri"/>
                          <a:cs typeface="Calibri"/>
                        </a:rPr>
                        <a:t> </a:t>
                      </a:r>
                      <a:r>
                        <a:rPr sz="700" spc="-10" dirty="0">
                          <a:latin typeface="Calibri"/>
                          <a:cs typeface="Calibri"/>
                        </a:rPr>
                        <a:t>maddelerden</a:t>
                      </a:r>
                      <a:r>
                        <a:rPr sz="700" spc="25" dirty="0">
                          <a:latin typeface="Calibri"/>
                          <a:cs typeface="Calibri"/>
                        </a:rPr>
                        <a:t> </a:t>
                      </a:r>
                      <a:r>
                        <a:rPr sz="700" spc="-10" dirty="0">
                          <a:latin typeface="Calibri"/>
                          <a:cs typeface="Calibri"/>
                        </a:rPr>
                        <a:t>olanlar</a:t>
                      </a:r>
                      <a:r>
                        <a:rPr sz="700" spc="25" dirty="0">
                          <a:latin typeface="Calibri"/>
                          <a:cs typeface="Calibri"/>
                        </a:rPr>
                        <a:t> </a:t>
                      </a:r>
                      <a:r>
                        <a:rPr sz="700" spc="-10" dirty="0">
                          <a:latin typeface="Calibri"/>
                          <a:cs typeface="Calibri"/>
                        </a:rPr>
                        <a:t>(çocukların</a:t>
                      </a:r>
                      <a:r>
                        <a:rPr sz="700" spc="25" dirty="0">
                          <a:latin typeface="Calibri"/>
                          <a:cs typeface="Calibri"/>
                        </a:rPr>
                        <a:t> </a:t>
                      </a:r>
                      <a:r>
                        <a:rPr sz="700" spc="-10" dirty="0">
                          <a:latin typeface="Calibri"/>
                          <a:cs typeface="Calibri"/>
                        </a:rPr>
                        <a:t>kullanımına</a:t>
                      </a:r>
                      <a:r>
                        <a:rPr sz="700" spc="30" dirty="0">
                          <a:latin typeface="Calibri"/>
                          <a:cs typeface="Calibri"/>
                        </a:rPr>
                        <a:t> </a:t>
                      </a:r>
                      <a:r>
                        <a:rPr sz="700" spc="-10" dirty="0">
                          <a:latin typeface="Calibri"/>
                          <a:cs typeface="Calibri"/>
                        </a:rPr>
                        <a:t>yönelik</a:t>
                      </a:r>
                      <a:r>
                        <a:rPr sz="700" spc="2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5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227448">
                <a:tc>
                  <a:txBody>
                    <a:bodyPr/>
                    <a:lstStyle/>
                    <a:p>
                      <a:pPr marL="68580">
                        <a:lnSpc>
                          <a:spcPts val="940"/>
                        </a:lnSpc>
                      </a:pPr>
                      <a:r>
                        <a:rPr sz="700" spc="-25" dirty="0">
                          <a:latin typeface="Calibri"/>
                          <a:cs typeface="Calibri"/>
                        </a:rPr>
                        <a:t>58</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9615.11.00.00.00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Sertleştirilmiş</a:t>
                      </a:r>
                      <a:r>
                        <a:rPr sz="700" spc="15" dirty="0">
                          <a:latin typeface="Calibri"/>
                          <a:cs typeface="Calibri"/>
                        </a:rPr>
                        <a:t> </a:t>
                      </a:r>
                      <a:r>
                        <a:rPr sz="700" spc="-10" dirty="0">
                          <a:latin typeface="Calibri"/>
                          <a:cs typeface="Calibri"/>
                        </a:rPr>
                        <a:t>kauçuktan</a:t>
                      </a:r>
                      <a:r>
                        <a:rPr sz="700" spc="15" dirty="0">
                          <a:latin typeface="Calibri"/>
                          <a:cs typeface="Calibri"/>
                        </a:rPr>
                        <a:t> </a:t>
                      </a:r>
                      <a:r>
                        <a:rPr sz="700" dirty="0">
                          <a:latin typeface="Calibri"/>
                          <a:cs typeface="Calibri"/>
                        </a:rPr>
                        <a:t>veya</a:t>
                      </a:r>
                      <a:r>
                        <a:rPr sz="700" spc="15" dirty="0">
                          <a:latin typeface="Calibri"/>
                          <a:cs typeface="Calibri"/>
                        </a:rPr>
                        <a:t> </a:t>
                      </a:r>
                      <a:r>
                        <a:rPr sz="700" spc="-10" dirty="0">
                          <a:latin typeface="Calibri"/>
                          <a:cs typeface="Calibri"/>
                        </a:rPr>
                        <a:t>plastik</a:t>
                      </a:r>
                      <a:r>
                        <a:rPr sz="700" spc="25" dirty="0">
                          <a:latin typeface="Calibri"/>
                          <a:cs typeface="Calibri"/>
                        </a:rPr>
                        <a:t> </a:t>
                      </a:r>
                      <a:r>
                        <a:rPr sz="700" spc="-10" dirty="0">
                          <a:latin typeface="Calibri"/>
                          <a:cs typeface="Calibri"/>
                        </a:rPr>
                        <a:t>maddelerden</a:t>
                      </a:r>
                      <a:r>
                        <a:rPr sz="700" spc="15" dirty="0">
                          <a:latin typeface="Calibri"/>
                          <a:cs typeface="Calibri"/>
                        </a:rPr>
                        <a:t> </a:t>
                      </a:r>
                      <a:r>
                        <a:rPr sz="700" dirty="0">
                          <a:latin typeface="Calibri"/>
                          <a:cs typeface="Calibri"/>
                        </a:rPr>
                        <a:t>olanlar</a:t>
                      </a:r>
                      <a:r>
                        <a:rPr sz="700" spc="25" dirty="0">
                          <a:latin typeface="Calibri"/>
                          <a:cs typeface="Calibri"/>
                        </a:rPr>
                        <a:t> </a:t>
                      </a:r>
                      <a:r>
                        <a:rPr sz="700" spc="-10" dirty="0">
                          <a:latin typeface="Calibri"/>
                          <a:cs typeface="Calibri"/>
                        </a:rPr>
                        <a:t>(çocukların</a:t>
                      </a:r>
                      <a:r>
                        <a:rPr sz="700" spc="15" dirty="0">
                          <a:latin typeface="Calibri"/>
                          <a:cs typeface="Calibri"/>
                        </a:rPr>
                        <a:t> </a:t>
                      </a:r>
                      <a:r>
                        <a:rPr sz="700" spc="-10" dirty="0">
                          <a:latin typeface="Calibri"/>
                          <a:cs typeface="Calibri"/>
                        </a:rPr>
                        <a:t>kullanımına</a:t>
                      </a:r>
                      <a:r>
                        <a:rPr sz="700" spc="15" dirty="0">
                          <a:latin typeface="Calibri"/>
                          <a:cs typeface="Calibri"/>
                        </a:rPr>
                        <a:t> </a:t>
                      </a:r>
                      <a:r>
                        <a:rPr sz="700" spc="-10" dirty="0">
                          <a:latin typeface="Calibri"/>
                          <a:cs typeface="Calibri"/>
                        </a:rPr>
                        <a:t>yönelik</a:t>
                      </a:r>
                      <a:r>
                        <a:rPr sz="700" spc="1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Eklenmiştir.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28024">
                <a:tc>
                  <a:txBody>
                    <a:bodyPr/>
                    <a:lstStyle/>
                    <a:p>
                      <a:pPr marL="68580">
                        <a:lnSpc>
                          <a:spcPts val="940"/>
                        </a:lnSpc>
                      </a:pPr>
                      <a:r>
                        <a:rPr sz="700" spc="-25" dirty="0">
                          <a:latin typeface="Calibri"/>
                          <a:cs typeface="Calibri"/>
                        </a:rPr>
                        <a:t>59</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9615.19.00.00.00</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Diğerleri</a:t>
                      </a:r>
                      <a:r>
                        <a:rPr sz="700" spc="25" dirty="0">
                          <a:latin typeface="Calibri"/>
                          <a:cs typeface="Calibri"/>
                        </a:rPr>
                        <a:t> </a:t>
                      </a:r>
                      <a:r>
                        <a:rPr sz="700" spc="-10" dirty="0">
                          <a:latin typeface="Calibri"/>
                          <a:cs typeface="Calibri"/>
                        </a:rPr>
                        <a:t>(çocukların</a:t>
                      </a:r>
                      <a:r>
                        <a:rPr sz="700" spc="35" dirty="0">
                          <a:latin typeface="Calibri"/>
                          <a:cs typeface="Calibri"/>
                        </a:rPr>
                        <a:t> </a:t>
                      </a:r>
                      <a:r>
                        <a:rPr sz="700" spc="-10" dirty="0">
                          <a:latin typeface="Calibri"/>
                          <a:cs typeface="Calibri"/>
                        </a:rPr>
                        <a:t>kullanımına</a:t>
                      </a:r>
                      <a:r>
                        <a:rPr sz="700" spc="35" dirty="0">
                          <a:latin typeface="Calibri"/>
                          <a:cs typeface="Calibri"/>
                        </a:rPr>
                        <a:t> </a:t>
                      </a:r>
                      <a:r>
                        <a:rPr sz="700" spc="-10" dirty="0">
                          <a:latin typeface="Calibri"/>
                          <a:cs typeface="Calibri"/>
                        </a:rPr>
                        <a:t>yönelik</a:t>
                      </a:r>
                      <a:r>
                        <a:rPr sz="700" spc="30" dirty="0">
                          <a:latin typeface="Calibri"/>
                          <a:cs typeface="Calibri"/>
                        </a:rPr>
                        <a:t> </a:t>
                      </a:r>
                      <a:r>
                        <a:rPr sz="700" spc="-10" dirty="0">
                          <a:latin typeface="Calibri"/>
                          <a:cs typeface="Calibri"/>
                        </a:rPr>
                        <a:t>olanlar)</a:t>
                      </a:r>
                      <a:endParaRPr sz="7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940"/>
                        </a:lnSpc>
                      </a:pPr>
                      <a:r>
                        <a:rPr sz="700" spc="-10" dirty="0">
                          <a:latin typeface="Calibri"/>
                          <a:cs typeface="Calibri"/>
                        </a:rPr>
                        <a:t>Eklenmiştir.</a:t>
                      </a:r>
                      <a:endParaRPr sz="7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bl>
          </a:graphicData>
        </a:graphic>
      </p:graphicFrame>
      <p:sp>
        <p:nvSpPr>
          <p:cNvPr id="8" name="object 8"/>
          <p:cNvSpPr txBox="1"/>
          <p:nvPr/>
        </p:nvSpPr>
        <p:spPr>
          <a:xfrm>
            <a:off x="5224441" y="4306438"/>
            <a:ext cx="1743579" cy="380332"/>
          </a:xfrm>
          <a:prstGeom prst="rect">
            <a:avLst/>
          </a:prstGeom>
        </p:spPr>
        <p:txBody>
          <a:bodyPr vert="horz" wrap="square" lIns="0" tIns="47216" rIns="0" bIns="0" rtlCol="0">
            <a:spAutoFit/>
          </a:bodyPr>
          <a:lstStyle/>
          <a:p>
            <a:pPr algn="ctr">
              <a:spcBef>
                <a:spcPts val="371"/>
              </a:spcBef>
            </a:pPr>
            <a:r>
              <a:rPr sz="1270" b="1" dirty="0">
                <a:solidFill>
                  <a:srgbClr val="ED0000"/>
                </a:solidFill>
                <a:latin typeface="Calibri"/>
                <a:cs typeface="Calibri"/>
              </a:rPr>
              <a:t>2026</a:t>
            </a:r>
            <a:r>
              <a:rPr sz="1270" b="1" spc="-41" dirty="0">
                <a:solidFill>
                  <a:srgbClr val="ED0000"/>
                </a:solidFill>
                <a:latin typeface="Calibri"/>
                <a:cs typeface="Calibri"/>
              </a:rPr>
              <a:t> </a:t>
            </a:r>
            <a:r>
              <a:rPr sz="1270" b="1" dirty="0">
                <a:solidFill>
                  <a:srgbClr val="ED0000"/>
                </a:solidFill>
                <a:latin typeface="Calibri"/>
                <a:cs typeface="Calibri"/>
              </a:rPr>
              <a:t>Çıkarılan</a:t>
            </a:r>
            <a:r>
              <a:rPr sz="1270" b="1" spc="-36" dirty="0">
                <a:solidFill>
                  <a:srgbClr val="ED0000"/>
                </a:solidFill>
                <a:latin typeface="Calibri"/>
                <a:cs typeface="Calibri"/>
              </a:rPr>
              <a:t> </a:t>
            </a:r>
            <a:r>
              <a:rPr sz="1270" b="1" dirty="0">
                <a:solidFill>
                  <a:srgbClr val="ED0000"/>
                </a:solidFill>
                <a:latin typeface="Calibri"/>
                <a:cs typeface="Calibri"/>
              </a:rPr>
              <a:t>Gtip</a:t>
            </a:r>
            <a:r>
              <a:rPr sz="1270" b="1" spc="-36" dirty="0">
                <a:solidFill>
                  <a:srgbClr val="ED0000"/>
                </a:solidFill>
                <a:latin typeface="Calibri"/>
                <a:cs typeface="Calibri"/>
              </a:rPr>
              <a:t> </a:t>
            </a:r>
            <a:r>
              <a:rPr sz="1270" b="1" spc="-9" dirty="0">
                <a:solidFill>
                  <a:srgbClr val="ED0000"/>
                </a:solidFill>
                <a:latin typeface="Calibri"/>
                <a:cs typeface="Calibri"/>
              </a:rPr>
              <a:t>Listesi</a:t>
            </a:r>
            <a:endParaRPr sz="1270">
              <a:latin typeface="Calibri"/>
              <a:cs typeface="Calibri"/>
            </a:endParaRPr>
          </a:p>
          <a:p>
            <a:pPr algn="ctr">
              <a:spcBef>
                <a:spcPts val="163"/>
              </a:spcBef>
            </a:pPr>
            <a:r>
              <a:rPr sz="725" spc="-9" dirty="0">
                <a:latin typeface="Calibri"/>
                <a:cs typeface="Calibri"/>
              </a:rPr>
              <a:t>Çıkartılan</a:t>
            </a:r>
            <a:r>
              <a:rPr sz="725" spc="5" dirty="0">
                <a:latin typeface="Calibri"/>
                <a:cs typeface="Calibri"/>
              </a:rPr>
              <a:t> </a:t>
            </a:r>
            <a:r>
              <a:rPr sz="725" dirty="0">
                <a:latin typeface="Calibri"/>
                <a:cs typeface="Calibri"/>
              </a:rPr>
              <a:t>Bir</a:t>
            </a:r>
            <a:r>
              <a:rPr sz="725" spc="-5" dirty="0">
                <a:latin typeface="Calibri"/>
                <a:cs typeface="Calibri"/>
              </a:rPr>
              <a:t> </a:t>
            </a:r>
            <a:r>
              <a:rPr sz="725" dirty="0">
                <a:latin typeface="Calibri"/>
                <a:cs typeface="Calibri"/>
              </a:rPr>
              <a:t>Gtip</a:t>
            </a:r>
            <a:r>
              <a:rPr sz="725" spc="-5" dirty="0">
                <a:latin typeface="Calibri"/>
                <a:cs typeface="Calibri"/>
              </a:rPr>
              <a:t> </a:t>
            </a:r>
            <a:r>
              <a:rPr sz="725" spc="-9" dirty="0">
                <a:latin typeface="Calibri"/>
                <a:cs typeface="Calibri"/>
              </a:rPr>
              <a:t>Görülmedi</a:t>
            </a:r>
            <a:endParaRPr sz="725">
              <a:latin typeface="Calibri"/>
              <a:cs typeface="Calibri"/>
            </a:endParaRPr>
          </a:p>
        </p:txBody>
      </p:sp>
      <p:sp>
        <p:nvSpPr>
          <p:cNvPr id="9" name="object 9"/>
          <p:cNvSpPr txBox="1"/>
          <p:nvPr/>
        </p:nvSpPr>
        <p:spPr>
          <a:xfrm>
            <a:off x="1650652" y="4799023"/>
            <a:ext cx="1316321" cy="371984"/>
          </a:xfrm>
          <a:prstGeom prst="rect">
            <a:avLst/>
          </a:prstGeom>
        </p:spPr>
        <p:txBody>
          <a:bodyPr vert="horz" wrap="square" lIns="0" tIns="11516" rIns="0" bIns="0" rtlCol="0">
            <a:spAutoFit/>
          </a:bodyPr>
          <a:lstStyle/>
          <a:p>
            <a:pPr marL="11516">
              <a:spcBef>
                <a:spcPts val="91"/>
              </a:spcBef>
            </a:pPr>
            <a:r>
              <a:rPr sz="725" spc="-9" dirty="0">
                <a:latin typeface="Calibri"/>
                <a:cs typeface="Calibri"/>
              </a:rPr>
              <a:t>Evraksal</a:t>
            </a:r>
            <a:r>
              <a:rPr sz="725" spc="14" dirty="0">
                <a:latin typeface="Calibri"/>
                <a:cs typeface="Calibri"/>
              </a:rPr>
              <a:t> </a:t>
            </a:r>
            <a:r>
              <a:rPr sz="725" spc="-9" dirty="0">
                <a:latin typeface="Calibri"/>
                <a:cs typeface="Calibri"/>
              </a:rPr>
              <a:t>Değişiklik</a:t>
            </a:r>
            <a:r>
              <a:rPr sz="725" spc="14" dirty="0">
                <a:latin typeface="Calibri"/>
                <a:cs typeface="Calibri"/>
              </a:rPr>
              <a:t> </a:t>
            </a:r>
            <a:r>
              <a:rPr sz="725" dirty="0">
                <a:latin typeface="Calibri"/>
                <a:cs typeface="Calibri"/>
              </a:rPr>
              <a:t>Tespit</a:t>
            </a:r>
            <a:r>
              <a:rPr sz="725" spc="32" dirty="0">
                <a:latin typeface="Calibri"/>
                <a:cs typeface="Calibri"/>
              </a:rPr>
              <a:t> </a:t>
            </a:r>
            <a:r>
              <a:rPr sz="725" spc="-9" dirty="0">
                <a:latin typeface="Calibri"/>
                <a:cs typeface="Calibri"/>
              </a:rPr>
              <a:t>edilmedi.</a:t>
            </a:r>
            <a:endParaRPr sz="725">
              <a:latin typeface="Calibri"/>
              <a:cs typeface="Calibri"/>
            </a:endParaRPr>
          </a:p>
          <a:p>
            <a:pPr>
              <a:spcBef>
                <a:spcPts val="150"/>
              </a:spcBef>
            </a:pPr>
            <a:endParaRPr sz="725">
              <a:latin typeface="Calibri"/>
              <a:cs typeface="Calibri"/>
            </a:endParaRPr>
          </a:p>
          <a:p>
            <a:pPr marL="11516"/>
            <a:r>
              <a:rPr sz="725" spc="-9" dirty="0">
                <a:latin typeface="Calibri"/>
                <a:cs typeface="Calibri"/>
              </a:rPr>
              <a:t>Bilginize</a:t>
            </a:r>
            <a:r>
              <a:rPr sz="725" spc="27" dirty="0">
                <a:latin typeface="Calibri"/>
                <a:cs typeface="Calibri"/>
              </a:rPr>
              <a:t> </a:t>
            </a:r>
            <a:r>
              <a:rPr sz="725" spc="-9" dirty="0">
                <a:latin typeface="Calibri"/>
                <a:cs typeface="Calibri"/>
              </a:rPr>
              <a:t>Sunulur.</a:t>
            </a:r>
            <a:endParaRPr sz="725">
              <a:latin typeface="Calibri"/>
              <a:cs typeface="Calibri"/>
            </a:endParaRPr>
          </a:p>
        </p:txBody>
      </p:sp>
      <p:sp>
        <p:nvSpPr>
          <p:cNvPr id="10" name="object 10"/>
          <p:cNvSpPr/>
          <p:nvPr/>
        </p:nvSpPr>
        <p:spPr>
          <a:xfrm>
            <a:off x="1645613" y="5189278"/>
            <a:ext cx="8899853" cy="8637"/>
          </a:xfrm>
          <a:custGeom>
            <a:avLst/>
            <a:gdLst/>
            <a:ahLst/>
            <a:cxnLst/>
            <a:rect l="l" t="t" r="r" b="b"/>
            <a:pathLst>
              <a:path w="9814560" h="9525">
                <a:moveTo>
                  <a:pt x="9814560" y="0"/>
                </a:moveTo>
                <a:lnTo>
                  <a:pt x="0" y="0"/>
                </a:lnTo>
                <a:lnTo>
                  <a:pt x="0" y="9144"/>
                </a:lnTo>
                <a:lnTo>
                  <a:pt x="9814560" y="9144"/>
                </a:lnTo>
                <a:lnTo>
                  <a:pt x="9814560" y="0"/>
                </a:lnTo>
                <a:close/>
              </a:path>
            </a:pathLst>
          </a:custGeom>
          <a:solidFill>
            <a:srgbClr val="000000"/>
          </a:solidFill>
        </p:spPr>
        <p:txBody>
          <a:bodyPr wrap="square" lIns="0" tIns="0" rIns="0" bIns="0" rtlCol="0"/>
          <a:lstStyle/>
          <a:p>
            <a:endParaRPr sz="1632"/>
          </a:p>
        </p:txBody>
      </p:sp>
    </p:spTree>
    <p:extLst>
      <p:ext uri="{BB962C8B-B14F-4D97-AF65-F5344CB8AC3E}">
        <p14:creationId xmlns:p14="http://schemas.microsoft.com/office/powerpoint/2010/main" val="8930227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YS Gümrük Dış Ticaret Eğitim AK" id="{934E3DCF-D37A-4544-A7F8-3706BB6DB55D}" vid="{EF957C31-3E57-4629-8731-024F6FFC5A3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2441</TotalTime>
  <Words>30724</Words>
  <Application>Microsoft Office PowerPoint</Application>
  <PresentationFormat>Geniş ekran</PresentationFormat>
  <Paragraphs>6080</Paragraphs>
  <Slides>173</Slides>
  <Notes>115</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173</vt:i4>
      </vt:variant>
    </vt:vector>
  </HeadingPairs>
  <TitlesOfParts>
    <vt:vector size="184" baseType="lpstr">
      <vt:lpstr>Aptos</vt:lpstr>
      <vt:lpstr>Arial</vt:lpstr>
      <vt:lpstr>Calibri</vt:lpstr>
      <vt:lpstr>Calibri Light</vt:lpstr>
      <vt:lpstr>Cambria</vt:lpstr>
      <vt:lpstr>Courier New</vt:lpstr>
      <vt:lpstr>DINPro-Bold</vt:lpstr>
      <vt:lpstr>DINPro-Regular</vt:lpstr>
      <vt:lpstr>Symbol</vt:lpstr>
      <vt:lpstr>Times New Roman</vt:lpstr>
      <vt:lpstr>Office Teması</vt:lpstr>
      <vt:lpstr>PowerPoint Sunusu</vt:lpstr>
      <vt:lpstr>PowerPoint Sunusu</vt:lpstr>
      <vt:lpstr> </vt:lpstr>
      <vt:lpstr> </vt:lpstr>
      <vt:lpstr> GÜMRÜK REJİMLERİ; </vt:lpstr>
      <vt:lpstr>  </vt:lpstr>
      <vt:lpstr>  </vt:lpstr>
      <vt:lpstr> SERBEST DOLAŞIMA GİRİŞ REJİMİ / İTHALAT  </vt:lpstr>
      <vt:lpstr>PowerPoint Sunusu</vt:lpstr>
      <vt:lpstr>   İTHALAT REJİMİ KARARI  Karar Sayısı: 3350 31.12.2020 tarih ve 31351 Sayılı 3. Mükerrer R.G.   </vt:lpstr>
      <vt:lpstr> İthalat Rejim Kararının  Amaç, Kapsam, Yetkisi Nelerdir?  </vt:lpstr>
      <vt:lpstr> İthalat Rejim Kararının Kapsamı;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Ilyas Ates</cp:lastModifiedBy>
  <cp:revision>168</cp:revision>
  <dcterms:created xsi:type="dcterms:W3CDTF">2023-01-15T09:54:41Z</dcterms:created>
  <dcterms:modified xsi:type="dcterms:W3CDTF">2026-03-06T23:08:17Z</dcterms:modified>
</cp:coreProperties>
</file>