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6"/>
  </p:notesMasterIdLst>
  <p:sldIdLst>
    <p:sldId id="227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1234" y="6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BF74F13D-D70F-4B01-AF14-BA5E0E418040}" type="datetimeFigureOut">
              <a:rPr lang="tr-TR" smtClean="0"/>
              <a:t>10.04.2026</a:t>
            </a:fld>
            <a:endParaRPr lang="tr-TR"/>
          </a:p>
        </p:txBody>
      </p:sp>
      <p:sp>
        <p:nvSpPr>
          <p:cNvPr id="4" name="Slayt Resmi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EEF4F4F3-CBCA-4013-B8A4-EA543F07EC0F}" type="slidenum">
              <a:rPr lang="tr-TR" smtClean="0"/>
              <a:t>‹#›</a:t>
            </a:fld>
            <a:endParaRPr lang="tr-TR"/>
          </a:p>
        </p:txBody>
      </p:sp>
    </p:spTree>
    <p:extLst>
      <p:ext uri="{BB962C8B-B14F-4D97-AF65-F5344CB8AC3E}">
        <p14:creationId xmlns:p14="http://schemas.microsoft.com/office/powerpoint/2010/main" val="315353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a:t>
            </a:fld>
            <a:endParaRPr lang="en-GB" dirty="0"/>
          </a:p>
        </p:txBody>
      </p:sp>
    </p:spTree>
    <p:extLst>
      <p:ext uri="{BB962C8B-B14F-4D97-AF65-F5344CB8AC3E}">
        <p14:creationId xmlns:p14="http://schemas.microsoft.com/office/powerpoint/2010/main" val="4149103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4800" b="0" i="0">
                <a:solidFill>
                  <a:schemeClr val="tx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Mobi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381002" y="2697163"/>
            <a:ext cx="4281486" cy="1025922"/>
          </a:xfrm>
        </p:spPr>
        <p:txBody>
          <a:bodyPr>
            <a:noAutofit/>
          </a:bodyPr>
          <a:lstStyle>
            <a:lvl1pPr>
              <a:lnSpc>
                <a:spcPct val="85000"/>
              </a:lnSpc>
              <a:defRPr sz="2700">
                <a:solidFill>
                  <a:schemeClr val="tx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381000" y="4531520"/>
            <a:ext cx="4281486" cy="230832"/>
          </a:xfrm>
        </p:spPr>
        <p:txBody>
          <a:bodyPr/>
          <a:lstStyle>
            <a:lvl1pPr marL="0" indent="0">
              <a:spcAft>
                <a:spcPts val="0"/>
              </a:spcAft>
              <a:buNone/>
              <a:defRPr sz="1500" b="1">
                <a:solidFill>
                  <a:schemeClr val="tx1"/>
                </a:solidFill>
              </a:defRPr>
            </a:lvl1pPr>
            <a:lvl2pPr>
              <a:defRPr sz="1500" b="0">
                <a:solidFill>
                  <a:schemeClr val="bg1"/>
                </a:solidFill>
              </a:defRPr>
            </a:lvl2pPr>
            <a:lvl3pPr>
              <a:spcAft>
                <a:spcPts val="0"/>
              </a:spcAft>
              <a:defRPr sz="105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8" name="SlideNumber">
            <a:extLst>
              <a:ext uri="{FF2B5EF4-FFF2-40B4-BE49-F238E27FC236}">
                <a16:creationId xmlns:a16="http://schemas.microsoft.com/office/drawing/2014/main" id="{2A0F57AD-BDE9-6D4F-B165-A9951C71788D}"/>
              </a:ext>
            </a:extLst>
          </p:cNvPr>
          <p:cNvSpPr>
            <a:spLocks noGrp="1"/>
          </p:cNvSpPr>
          <p:nvPr>
            <p:ph type="sldNum" sz="quarter" idx="14"/>
          </p:nvPr>
        </p:nvSpPr>
        <p:spPr>
          <a:xfrm>
            <a:off x="9200755" y="6765667"/>
            <a:ext cx="0" cy="46166"/>
          </a:xfrm>
          <a:prstGeom prst="rect">
            <a:avLst/>
          </a:prstGeom>
        </p:spPr>
        <p:txBody>
          <a:bodyPr/>
          <a:lstStyle>
            <a:lvl1pPr algn="l">
              <a:defRPr sz="100">
                <a:solidFill>
                  <a:schemeClr val="tx1"/>
                </a:solidFill>
              </a:defRPr>
            </a:lvl1pPr>
          </a:lstStyle>
          <a:p>
            <a:fld id="{1AB31D9B-80B6-41F8-B283-556E26E6158E}" type="slidenum">
              <a:rPr lang="en-GB"/>
              <a:pPr/>
              <a:t>‹#›</a:t>
            </a:fld>
            <a:endParaRPr lang="en-GB" dirty="0"/>
          </a:p>
        </p:txBody>
      </p:sp>
      <p:sp>
        <p:nvSpPr>
          <p:cNvPr id="4" name="Text Placeholder 8">
            <a:extLst>
              <a:ext uri="{FF2B5EF4-FFF2-40B4-BE49-F238E27FC236}">
                <a16:creationId xmlns:a16="http://schemas.microsoft.com/office/drawing/2014/main" id="{146B17B1-2109-6B32-1242-1F9A99DEAFD1}"/>
              </a:ext>
            </a:extLst>
          </p:cNvPr>
          <p:cNvSpPr>
            <a:spLocks noGrp="1"/>
          </p:cNvSpPr>
          <p:nvPr>
            <p:ph type="body" sz="quarter" idx="16" hasCustomPrompt="1"/>
          </p:nvPr>
        </p:nvSpPr>
        <p:spPr>
          <a:xfrm>
            <a:off x="381000" y="5132389"/>
            <a:ext cx="4281486" cy="184666"/>
          </a:xfrm>
        </p:spPr>
        <p:txBody>
          <a:bodyPr/>
          <a:lstStyle>
            <a:lvl1pPr marL="0" indent="0">
              <a:spcAft>
                <a:spcPts val="0"/>
              </a:spcAft>
              <a:buNone/>
              <a:defRPr sz="1200" b="0">
                <a:solidFill>
                  <a:schemeClr val="tx1"/>
                </a:solidFill>
              </a:defRPr>
            </a:lvl1pPr>
            <a:lvl2pPr>
              <a:defRPr sz="1500" b="0">
                <a:solidFill>
                  <a:schemeClr val="bg1"/>
                </a:solidFill>
              </a:defRPr>
            </a:lvl2pPr>
            <a:lvl3pPr>
              <a:spcAft>
                <a:spcPts val="0"/>
              </a:spcAft>
              <a:defRPr sz="105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2" name="GT#white_16x9_top">
            <a:extLst>
              <a:ext uri="{FF2B5EF4-FFF2-40B4-BE49-F238E27FC236}">
                <a16:creationId xmlns:a16="http://schemas.microsoft.com/office/drawing/2014/main" id="{004F074E-110D-9AF9-B2D7-6C8C55DCBA8D}"/>
              </a:ext>
            </a:extLst>
          </p:cNvPr>
          <p:cNvPicPr>
            <a:picLocks noChangeAspect="1"/>
          </p:cNvPicPr>
          <p:nvPr userDrawn="1"/>
        </p:nvPicPr>
        <p:blipFill>
          <a:blip r:embed="rId3"/>
          <a:srcRect/>
          <a:stretch/>
        </p:blipFill>
        <p:spPr>
          <a:xfrm>
            <a:off x="199591" y="134383"/>
            <a:ext cx="2755218" cy="1173519"/>
          </a:xfrm>
          <a:prstGeom prst="rect">
            <a:avLst/>
          </a:prstGeom>
        </p:spPr>
      </p:pic>
    </p:spTree>
    <p:extLst>
      <p:ext uri="{BB962C8B-B14F-4D97-AF65-F5344CB8AC3E}">
        <p14:creationId xmlns:p14="http://schemas.microsoft.com/office/powerpoint/2010/main" val="3553393501"/>
      </p:ext>
    </p:extLst>
  </p:cSld>
  <p:clrMapOvr>
    <a:overrideClrMapping bg1="dk1" tx1="lt1" bg2="dk2" tx2="lt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42238" y="483234"/>
            <a:ext cx="7259523" cy="696594"/>
          </a:xfrm>
          <a:prstGeom prst="rect">
            <a:avLst/>
          </a:prstGeom>
        </p:spPr>
        <p:txBody>
          <a:bodyPr wrap="square" lIns="0" tIns="0" rIns="0" bIns="0">
            <a:spAutoFit/>
          </a:bodyPr>
          <a:lstStyle>
            <a:lvl1pPr>
              <a:defRPr sz="4800" b="0" i="0">
                <a:solidFill>
                  <a:schemeClr val="tx1"/>
                </a:solidFill>
                <a:latin typeface="Arial"/>
                <a:cs typeface="Arial"/>
              </a:defRPr>
            </a:lvl1pPr>
          </a:lstStyle>
          <a:p>
            <a:endParaRPr/>
          </a:p>
        </p:txBody>
      </p:sp>
      <p:sp>
        <p:nvSpPr>
          <p:cNvPr id="3" name="Holder 3"/>
          <p:cNvSpPr>
            <a:spLocks noGrp="1"/>
          </p:cNvSpPr>
          <p:nvPr>
            <p:ph type="body" idx="1"/>
          </p:nvPr>
        </p:nvSpPr>
        <p:spPr>
          <a:xfrm>
            <a:off x="535940" y="1572514"/>
            <a:ext cx="8060690" cy="4361180"/>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www.flickr.com/photos/pbo31/240547736/"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www.flickr.com/photos/pbo31/155537107/" TargetMode="Externa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hyperlink" Target="http://www.flickr.com/photos/andrewheavens/10068334/"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992275-95A2-74C7-7689-0A28100B9DFE}"/>
              </a:ext>
            </a:extLst>
          </p:cNvPr>
          <p:cNvSpPr>
            <a:spLocks noGrp="1"/>
          </p:cNvSpPr>
          <p:nvPr>
            <p:ph type="title"/>
          </p:nvPr>
        </p:nvSpPr>
        <p:spPr/>
        <p:txBody>
          <a:bodyPr/>
          <a:lstStyle/>
          <a:p>
            <a:r>
              <a:rPr lang="tr-TR" dirty="0"/>
              <a:t>Dış Ticaret Uzmanlık Eğitimi 2026</a:t>
            </a:r>
            <a:endParaRPr lang="en-GB" dirty="0"/>
          </a:p>
        </p:txBody>
      </p:sp>
      <p:sp>
        <p:nvSpPr>
          <p:cNvPr id="5" name="Text Placeholder 4">
            <a:extLst>
              <a:ext uri="{FF2B5EF4-FFF2-40B4-BE49-F238E27FC236}">
                <a16:creationId xmlns:a16="http://schemas.microsoft.com/office/drawing/2014/main" id="{12635FC4-BDD3-3F20-0B13-C92645B9D42A}"/>
              </a:ext>
            </a:extLst>
          </p:cNvPr>
          <p:cNvSpPr>
            <a:spLocks noGrp="1"/>
          </p:cNvSpPr>
          <p:nvPr>
            <p:ph type="body" sz="quarter" idx="15"/>
          </p:nvPr>
        </p:nvSpPr>
        <p:spPr/>
        <p:txBody>
          <a:bodyPr/>
          <a:lstStyle/>
          <a:p>
            <a:r>
              <a:rPr lang="tr-TR" dirty="0"/>
              <a:t>Uluslararası Nakliye Yönetimi</a:t>
            </a:r>
            <a:endParaRPr lang="en-GB" dirty="0"/>
          </a:p>
        </p:txBody>
      </p:sp>
      <p:sp>
        <p:nvSpPr>
          <p:cNvPr id="7" name="Slide Number Placeholder 6">
            <a:extLst>
              <a:ext uri="{FF2B5EF4-FFF2-40B4-BE49-F238E27FC236}">
                <a16:creationId xmlns:a16="http://schemas.microsoft.com/office/drawing/2014/main" id="{027DD548-4673-5F24-C15C-B251E785C2FA}"/>
              </a:ext>
            </a:extLst>
          </p:cNvPr>
          <p:cNvSpPr>
            <a:spLocks noGrp="1"/>
          </p:cNvSpPr>
          <p:nvPr>
            <p:ph type="sldNum" sz="quarter" idx="14"/>
          </p:nvPr>
        </p:nvSpPr>
        <p:spPr>
          <a:xfrm>
            <a:off x="9200755" y="6765667"/>
            <a:ext cx="0" cy="15389"/>
          </a:xfrm>
        </p:spPr>
        <p:txBody>
          <a:bodyPr/>
          <a:lstStyle/>
          <a:p>
            <a:fld id="{1AB31D9B-80B6-41F8-B283-556E26E6158E}" type="slidenum">
              <a:rPr lang="en-GB"/>
              <a:pPr/>
              <a:t>1</a:t>
            </a:fld>
            <a:endParaRPr lang="en-GB" dirty="0"/>
          </a:p>
        </p:txBody>
      </p:sp>
      <p:sp>
        <p:nvSpPr>
          <p:cNvPr id="8" name="Text Placeholder 7">
            <a:extLst>
              <a:ext uri="{FF2B5EF4-FFF2-40B4-BE49-F238E27FC236}">
                <a16:creationId xmlns:a16="http://schemas.microsoft.com/office/drawing/2014/main" id="{F6D3C782-58E1-92DA-D160-75D5FCA7FE78}"/>
              </a:ext>
            </a:extLst>
          </p:cNvPr>
          <p:cNvSpPr>
            <a:spLocks noGrp="1"/>
          </p:cNvSpPr>
          <p:nvPr>
            <p:ph type="body" sz="quarter" idx="16"/>
          </p:nvPr>
        </p:nvSpPr>
        <p:spPr/>
        <p:txBody>
          <a:bodyPr/>
          <a:lstStyle/>
          <a:p>
            <a:r>
              <a:rPr lang="tr-TR" dirty="0"/>
              <a:t>11.04.2026 – 8.Hafta</a:t>
            </a:r>
            <a:endParaRPr lang="en-GB" dirty="0"/>
          </a:p>
        </p:txBody>
      </p:sp>
    </p:spTree>
    <p:extLst>
      <p:ext uri="{BB962C8B-B14F-4D97-AF65-F5344CB8AC3E}">
        <p14:creationId xmlns:p14="http://schemas.microsoft.com/office/powerpoint/2010/main" val="4226767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z="4400" spc="-70" dirty="0"/>
              <a:t>Taşıma</a:t>
            </a:r>
            <a:r>
              <a:rPr sz="4400" spc="-150" dirty="0"/>
              <a:t> </a:t>
            </a:r>
            <a:r>
              <a:rPr sz="4400" dirty="0"/>
              <a:t>Türünün</a:t>
            </a:r>
            <a:r>
              <a:rPr sz="4400" spc="-75" dirty="0"/>
              <a:t> </a:t>
            </a:r>
            <a:r>
              <a:rPr sz="4400" spc="-10" dirty="0"/>
              <a:t>Belirlenmesi</a:t>
            </a:r>
            <a:endParaRPr sz="4400"/>
          </a:p>
        </p:txBody>
      </p:sp>
      <p:pic>
        <p:nvPicPr>
          <p:cNvPr id="3" name="object 3"/>
          <p:cNvPicPr/>
          <p:nvPr/>
        </p:nvPicPr>
        <p:blipFill>
          <a:blip r:embed="rId2" cstate="print"/>
          <a:stretch>
            <a:fillRect/>
          </a:stretch>
        </p:blipFill>
        <p:spPr>
          <a:xfrm>
            <a:off x="804679" y="1548341"/>
            <a:ext cx="7467962" cy="365657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8270">
              <a:lnSpc>
                <a:spcPct val="100000"/>
              </a:lnSpc>
              <a:spcBef>
                <a:spcPts val="105"/>
              </a:spcBef>
            </a:pPr>
            <a:r>
              <a:rPr sz="4400" dirty="0"/>
              <a:t>DENİZYOLU</a:t>
            </a:r>
            <a:r>
              <a:rPr sz="4400" spc="-145" dirty="0"/>
              <a:t> </a:t>
            </a:r>
            <a:r>
              <a:rPr sz="4400" spc="-25" dirty="0"/>
              <a:t>TAŞIMACILIĞI</a:t>
            </a:r>
            <a:endParaRPr sz="4400"/>
          </a:p>
        </p:txBody>
      </p:sp>
      <p:pic>
        <p:nvPicPr>
          <p:cNvPr id="3" name="object 3"/>
          <p:cNvPicPr/>
          <p:nvPr/>
        </p:nvPicPr>
        <p:blipFill>
          <a:blip r:embed="rId2" cstate="print"/>
          <a:stretch>
            <a:fillRect/>
          </a:stretch>
        </p:blipFill>
        <p:spPr>
          <a:xfrm>
            <a:off x="1620011" y="1629155"/>
            <a:ext cx="5689091" cy="378104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050023" y="3208020"/>
            <a:ext cx="478790" cy="2948305"/>
          </a:xfrm>
          <a:custGeom>
            <a:avLst/>
            <a:gdLst/>
            <a:ahLst/>
            <a:cxnLst/>
            <a:rect l="l" t="t" r="r" b="b"/>
            <a:pathLst>
              <a:path w="478790" h="2948304">
                <a:moveTo>
                  <a:pt x="0" y="2947987"/>
                </a:moveTo>
                <a:lnTo>
                  <a:pt x="253492" y="2947987"/>
                </a:lnTo>
                <a:lnTo>
                  <a:pt x="253492" y="0"/>
                </a:lnTo>
                <a:lnTo>
                  <a:pt x="224917" y="0"/>
                </a:lnTo>
                <a:lnTo>
                  <a:pt x="224917" y="2919412"/>
                </a:lnTo>
                <a:lnTo>
                  <a:pt x="0" y="2919412"/>
                </a:lnTo>
                <a:lnTo>
                  <a:pt x="0" y="2947987"/>
                </a:lnTo>
                <a:close/>
              </a:path>
              <a:path w="478790" h="2948304">
                <a:moveTo>
                  <a:pt x="478535" y="1187703"/>
                </a:moveTo>
                <a:lnTo>
                  <a:pt x="224917" y="1187703"/>
                </a:lnTo>
                <a:lnTo>
                  <a:pt x="224917" y="0"/>
                </a:lnTo>
                <a:lnTo>
                  <a:pt x="253492" y="0"/>
                </a:lnTo>
                <a:lnTo>
                  <a:pt x="253492" y="1159128"/>
                </a:lnTo>
                <a:lnTo>
                  <a:pt x="478535" y="1159128"/>
                </a:lnTo>
                <a:lnTo>
                  <a:pt x="478535" y="1187703"/>
                </a:lnTo>
                <a:close/>
              </a:path>
              <a:path w="478790" h="2948304">
                <a:moveTo>
                  <a:pt x="0" y="1187703"/>
                </a:moveTo>
                <a:lnTo>
                  <a:pt x="253492" y="1187703"/>
                </a:lnTo>
                <a:lnTo>
                  <a:pt x="253492" y="0"/>
                </a:lnTo>
                <a:lnTo>
                  <a:pt x="224917" y="0"/>
                </a:lnTo>
                <a:lnTo>
                  <a:pt x="224917" y="1159128"/>
                </a:lnTo>
                <a:lnTo>
                  <a:pt x="0" y="1159128"/>
                </a:lnTo>
                <a:lnTo>
                  <a:pt x="0" y="1187703"/>
                </a:lnTo>
                <a:close/>
              </a:path>
            </a:pathLst>
          </a:custGeom>
          <a:ln w="28575">
            <a:solidFill>
              <a:srgbClr val="000000"/>
            </a:solidFill>
          </a:ln>
        </p:spPr>
        <p:txBody>
          <a:bodyPr wrap="square" lIns="0" tIns="0" rIns="0" bIns="0" rtlCol="0"/>
          <a:lstStyle/>
          <a:p>
            <a:endParaRPr/>
          </a:p>
        </p:txBody>
      </p:sp>
      <p:sp>
        <p:nvSpPr>
          <p:cNvPr id="3" name="object 3"/>
          <p:cNvSpPr/>
          <p:nvPr/>
        </p:nvSpPr>
        <p:spPr>
          <a:xfrm>
            <a:off x="4521072" y="1447800"/>
            <a:ext cx="2782570" cy="586740"/>
          </a:xfrm>
          <a:custGeom>
            <a:avLst/>
            <a:gdLst/>
            <a:ahLst/>
            <a:cxnLst/>
            <a:rect l="l" t="t" r="r" b="b"/>
            <a:pathLst>
              <a:path w="2782570" h="586739">
                <a:moveTo>
                  <a:pt x="2782443" y="586739"/>
                </a:moveTo>
                <a:lnTo>
                  <a:pt x="2782443" y="458342"/>
                </a:lnTo>
                <a:lnTo>
                  <a:pt x="28575" y="458342"/>
                </a:lnTo>
                <a:lnTo>
                  <a:pt x="28575" y="0"/>
                </a:lnTo>
                <a:lnTo>
                  <a:pt x="0" y="0"/>
                </a:lnTo>
                <a:lnTo>
                  <a:pt x="0" y="486917"/>
                </a:lnTo>
                <a:lnTo>
                  <a:pt x="2753868" y="486917"/>
                </a:lnTo>
                <a:lnTo>
                  <a:pt x="2753868" y="586739"/>
                </a:lnTo>
                <a:lnTo>
                  <a:pt x="2782443" y="586739"/>
                </a:lnTo>
                <a:close/>
              </a:path>
            </a:pathLst>
          </a:custGeom>
          <a:ln w="28575">
            <a:solidFill>
              <a:srgbClr val="000000"/>
            </a:solidFill>
          </a:ln>
        </p:spPr>
        <p:txBody>
          <a:bodyPr wrap="square" lIns="0" tIns="0" rIns="0" bIns="0" rtlCol="0"/>
          <a:lstStyle/>
          <a:p>
            <a:endParaRPr/>
          </a:p>
        </p:txBody>
      </p:sp>
      <p:sp>
        <p:nvSpPr>
          <p:cNvPr id="4" name="object 4"/>
          <p:cNvSpPr/>
          <p:nvPr/>
        </p:nvSpPr>
        <p:spPr>
          <a:xfrm>
            <a:off x="3459479" y="3208020"/>
            <a:ext cx="478790" cy="1188085"/>
          </a:xfrm>
          <a:custGeom>
            <a:avLst/>
            <a:gdLst/>
            <a:ahLst/>
            <a:cxnLst/>
            <a:rect l="l" t="t" r="r" b="b"/>
            <a:pathLst>
              <a:path w="478789" h="1188085">
                <a:moveTo>
                  <a:pt x="478536" y="1187703"/>
                </a:moveTo>
                <a:lnTo>
                  <a:pt x="226441" y="1187703"/>
                </a:lnTo>
                <a:lnTo>
                  <a:pt x="226441" y="0"/>
                </a:lnTo>
                <a:lnTo>
                  <a:pt x="255016" y="0"/>
                </a:lnTo>
                <a:lnTo>
                  <a:pt x="255016" y="1159128"/>
                </a:lnTo>
                <a:lnTo>
                  <a:pt x="478536" y="1159128"/>
                </a:lnTo>
                <a:lnTo>
                  <a:pt x="478536" y="1187703"/>
                </a:lnTo>
                <a:close/>
              </a:path>
              <a:path w="478789" h="1188085">
                <a:moveTo>
                  <a:pt x="0" y="1187703"/>
                </a:moveTo>
                <a:lnTo>
                  <a:pt x="255016" y="1187703"/>
                </a:lnTo>
                <a:lnTo>
                  <a:pt x="255016" y="0"/>
                </a:lnTo>
                <a:lnTo>
                  <a:pt x="226441" y="0"/>
                </a:lnTo>
                <a:lnTo>
                  <a:pt x="226441" y="1159128"/>
                </a:lnTo>
                <a:lnTo>
                  <a:pt x="0" y="1159128"/>
                </a:lnTo>
                <a:lnTo>
                  <a:pt x="0" y="1187703"/>
                </a:lnTo>
                <a:close/>
              </a:path>
            </a:pathLst>
          </a:custGeom>
          <a:ln w="28575">
            <a:solidFill>
              <a:srgbClr val="000000"/>
            </a:solidFill>
          </a:ln>
        </p:spPr>
        <p:txBody>
          <a:bodyPr wrap="square" lIns="0" tIns="0" rIns="0" bIns="0" rtlCol="0"/>
          <a:lstStyle/>
          <a:p>
            <a:endParaRPr/>
          </a:p>
        </p:txBody>
      </p:sp>
      <p:sp>
        <p:nvSpPr>
          <p:cNvPr id="5" name="object 5"/>
          <p:cNvSpPr/>
          <p:nvPr/>
        </p:nvSpPr>
        <p:spPr>
          <a:xfrm>
            <a:off x="1545336" y="3208020"/>
            <a:ext cx="254000" cy="1188085"/>
          </a:xfrm>
          <a:custGeom>
            <a:avLst/>
            <a:gdLst/>
            <a:ahLst/>
            <a:cxnLst/>
            <a:rect l="l" t="t" r="r" b="b"/>
            <a:pathLst>
              <a:path w="254000" h="1188085">
                <a:moveTo>
                  <a:pt x="0" y="1187703"/>
                </a:moveTo>
                <a:lnTo>
                  <a:pt x="253491" y="1187703"/>
                </a:lnTo>
                <a:lnTo>
                  <a:pt x="253491" y="0"/>
                </a:lnTo>
                <a:lnTo>
                  <a:pt x="224916" y="0"/>
                </a:lnTo>
                <a:lnTo>
                  <a:pt x="224916" y="1159128"/>
                </a:lnTo>
                <a:lnTo>
                  <a:pt x="0" y="1159128"/>
                </a:lnTo>
                <a:lnTo>
                  <a:pt x="0" y="1187703"/>
                </a:lnTo>
                <a:close/>
              </a:path>
            </a:pathLst>
          </a:custGeom>
          <a:ln w="28575">
            <a:solidFill>
              <a:srgbClr val="000000"/>
            </a:solidFill>
          </a:ln>
        </p:spPr>
        <p:txBody>
          <a:bodyPr wrap="square" lIns="0" tIns="0" rIns="0" bIns="0" rtlCol="0"/>
          <a:lstStyle/>
          <a:p>
            <a:endParaRPr/>
          </a:p>
        </p:txBody>
      </p:sp>
      <p:grpSp>
        <p:nvGrpSpPr>
          <p:cNvPr id="6" name="object 6"/>
          <p:cNvGrpSpPr/>
          <p:nvPr/>
        </p:nvGrpSpPr>
        <p:grpSpPr>
          <a:xfrm>
            <a:off x="1755965" y="264731"/>
            <a:ext cx="3507104" cy="1784350"/>
            <a:chOff x="1755965" y="264731"/>
            <a:chExt cx="3507104" cy="1784350"/>
          </a:xfrm>
        </p:grpSpPr>
        <p:sp>
          <p:nvSpPr>
            <p:cNvPr id="7" name="object 7"/>
            <p:cNvSpPr/>
            <p:nvPr/>
          </p:nvSpPr>
          <p:spPr>
            <a:xfrm>
              <a:off x="3685920" y="1447799"/>
              <a:ext cx="864235" cy="586740"/>
            </a:xfrm>
            <a:custGeom>
              <a:avLst/>
              <a:gdLst/>
              <a:ahLst/>
              <a:cxnLst/>
              <a:rect l="l" t="t" r="r" b="b"/>
              <a:pathLst>
                <a:path w="864235" h="586739">
                  <a:moveTo>
                    <a:pt x="0" y="586739"/>
                  </a:moveTo>
                  <a:lnTo>
                    <a:pt x="0" y="458342"/>
                  </a:lnTo>
                  <a:lnTo>
                    <a:pt x="835278" y="458342"/>
                  </a:lnTo>
                  <a:lnTo>
                    <a:pt x="835278" y="0"/>
                  </a:lnTo>
                  <a:lnTo>
                    <a:pt x="863853" y="0"/>
                  </a:lnTo>
                  <a:lnTo>
                    <a:pt x="863853" y="486917"/>
                  </a:lnTo>
                  <a:lnTo>
                    <a:pt x="28575" y="486917"/>
                  </a:lnTo>
                  <a:lnTo>
                    <a:pt x="28575" y="586739"/>
                  </a:lnTo>
                  <a:lnTo>
                    <a:pt x="0" y="586739"/>
                  </a:lnTo>
                  <a:close/>
                </a:path>
              </a:pathLst>
            </a:custGeom>
            <a:ln w="28575">
              <a:solidFill>
                <a:srgbClr val="000000"/>
              </a:solidFill>
            </a:ln>
          </p:spPr>
          <p:txBody>
            <a:bodyPr wrap="square" lIns="0" tIns="0" rIns="0" bIns="0" rtlCol="0"/>
            <a:lstStyle/>
            <a:p>
              <a:endParaRPr/>
            </a:p>
          </p:txBody>
        </p:sp>
        <p:sp>
          <p:nvSpPr>
            <p:cNvPr id="8" name="object 8"/>
            <p:cNvSpPr/>
            <p:nvPr/>
          </p:nvSpPr>
          <p:spPr>
            <a:xfrm>
              <a:off x="1770252" y="1447799"/>
              <a:ext cx="2779395" cy="586740"/>
            </a:xfrm>
            <a:custGeom>
              <a:avLst/>
              <a:gdLst/>
              <a:ahLst/>
              <a:cxnLst/>
              <a:rect l="l" t="t" r="r" b="b"/>
              <a:pathLst>
                <a:path w="2779395" h="586739">
                  <a:moveTo>
                    <a:pt x="0" y="586739"/>
                  </a:moveTo>
                  <a:lnTo>
                    <a:pt x="0" y="458342"/>
                  </a:lnTo>
                  <a:lnTo>
                    <a:pt x="2750947" y="458342"/>
                  </a:lnTo>
                  <a:lnTo>
                    <a:pt x="2750947" y="0"/>
                  </a:lnTo>
                  <a:lnTo>
                    <a:pt x="2779395" y="0"/>
                  </a:lnTo>
                  <a:lnTo>
                    <a:pt x="2779395" y="486917"/>
                  </a:lnTo>
                  <a:lnTo>
                    <a:pt x="28575" y="486917"/>
                  </a:lnTo>
                  <a:lnTo>
                    <a:pt x="28575" y="586739"/>
                  </a:lnTo>
                  <a:lnTo>
                    <a:pt x="0" y="586739"/>
                  </a:lnTo>
                  <a:close/>
                </a:path>
              </a:pathLst>
            </a:custGeom>
            <a:ln w="28574">
              <a:solidFill>
                <a:srgbClr val="000000"/>
              </a:solidFill>
            </a:ln>
          </p:spPr>
          <p:txBody>
            <a:bodyPr wrap="square" lIns="0" tIns="0" rIns="0" bIns="0" rtlCol="0"/>
            <a:lstStyle/>
            <a:p>
              <a:endParaRPr/>
            </a:p>
          </p:txBody>
        </p:sp>
        <p:sp>
          <p:nvSpPr>
            <p:cNvPr id="9" name="object 9"/>
            <p:cNvSpPr/>
            <p:nvPr/>
          </p:nvSpPr>
          <p:spPr>
            <a:xfrm>
              <a:off x="3817620" y="274319"/>
              <a:ext cx="1435735" cy="1173480"/>
            </a:xfrm>
            <a:custGeom>
              <a:avLst/>
              <a:gdLst/>
              <a:ahLst/>
              <a:cxnLst/>
              <a:rect l="l" t="t" r="r" b="b"/>
              <a:pathLst>
                <a:path w="1435735" h="1173480">
                  <a:moveTo>
                    <a:pt x="1240027" y="0"/>
                  </a:moveTo>
                  <a:lnTo>
                    <a:pt x="195579" y="0"/>
                  </a:lnTo>
                  <a:lnTo>
                    <a:pt x="150716" y="5162"/>
                  </a:lnTo>
                  <a:lnTo>
                    <a:pt x="109542" y="19868"/>
                  </a:lnTo>
                  <a:lnTo>
                    <a:pt x="73229" y="42947"/>
                  </a:lnTo>
                  <a:lnTo>
                    <a:pt x="42947" y="73229"/>
                  </a:lnTo>
                  <a:lnTo>
                    <a:pt x="19868" y="109542"/>
                  </a:lnTo>
                  <a:lnTo>
                    <a:pt x="5162" y="150716"/>
                  </a:lnTo>
                  <a:lnTo>
                    <a:pt x="0" y="195579"/>
                  </a:lnTo>
                  <a:lnTo>
                    <a:pt x="0" y="977900"/>
                  </a:lnTo>
                  <a:lnTo>
                    <a:pt x="5162" y="1022763"/>
                  </a:lnTo>
                  <a:lnTo>
                    <a:pt x="19868" y="1063937"/>
                  </a:lnTo>
                  <a:lnTo>
                    <a:pt x="42947" y="1100250"/>
                  </a:lnTo>
                  <a:lnTo>
                    <a:pt x="73229" y="1130532"/>
                  </a:lnTo>
                  <a:lnTo>
                    <a:pt x="109542" y="1153611"/>
                  </a:lnTo>
                  <a:lnTo>
                    <a:pt x="150716" y="1168317"/>
                  </a:lnTo>
                  <a:lnTo>
                    <a:pt x="195579" y="1173479"/>
                  </a:lnTo>
                  <a:lnTo>
                    <a:pt x="1240027" y="1173479"/>
                  </a:lnTo>
                  <a:lnTo>
                    <a:pt x="1284891" y="1168317"/>
                  </a:lnTo>
                  <a:lnTo>
                    <a:pt x="1326065" y="1153611"/>
                  </a:lnTo>
                  <a:lnTo>
                    <a:pt x="1362378" y="1130532"/>
                  </a:lnTo>
                  <a:lnTo>
                    <a:pt x="1392660" y="1100250"/>
                  </a:lnTo>
                  <a:lnTo>
                    <a:pt x="1415739" y="1063937"/>
                  </a:lnTo>
                  <a:lnTo>
                    <a:pt x="1430445" y="1022763"/>
                  </a:lnTo>
                  <a:lnTo>
                    <a:pt x="1435607" y="977900"/>
                  </a:lnTo>
                  <a:lnTo>
                    <a:pt x="1435607" y="195579"/>
                  </a:lnTo>
                  <a:lnTo>
                    <a:pt x="1430445" y="150716"/>
                  </a:lnTo>
                  <a:lnTo>
                    <a:pt x="1415739" y="109542"/>
                  </a:lnTo>
                  <a:lnTo>
                    <a:pt x="1392660" y="73229"/>
                  </a:lnTo>
                  <a:lnTo>
                    <a:pt x="1362378" y="42947"/>
                  </a:lnTo>
                  <a:lnTo>
                    <a:pt x="1326065" y="19868"/>
                  </a:lnTo>
                  <a:lnTo>
                    <a:pt x="1284891" y="5162"/>
                  </a:lnTo>
                  <a:lnTo>
                    <a:pt x="1240027" y="0"/>
                  </a:lnTo>
                  <a:close/>
                </a:path>
              </a:pathLst>
            </a:custGeom>
            <a:solidFill>
              <a:srgbClr val="BADFE2"/>
            </a:solidFill>
          </p:spPr>
          <p:txBody>
            <a:bodyPr wrap="square" lIns="0" tIns="0" rIns="0" bIns="0" rtlCol="0"/>
            <a:lstStyle/>
            <a:p>
              <a:endParaRPr/>
            </a:p>
          </p:txBody>
        </p:sp>
        <p:sp>
          <p:nvSpPr>
            <p:cNvPr id="10" name="object 10"/>
            <p:cNvSpPr/>
            <p:nvPr/>
          </p:nvSpPr>
          <p:spPr>
            <a:xfrm>
              <a:off x="3812794" y="269493"/>
              <a:ext cx="1445260" cy="1183005"/>
            </a:xfrm>
            <a:custGeom>
              <a:avLst/>
              <a:gdLst/>
              <a:ahLst/>
              <a:cxnLst/>
              <a:rect l="l" t="t" r="r" b="b"/>
              <a:pathLst>
                <a:path w="1445260" h="1183005">
                  <a:moveTo>
                    <a:pt x="200151" y="0"/>
                  </a:moveTo>
                  <a:lnTo>
                    <a:pt x="1245107" y="0"/>
                  </a:lnTo>
                  <a:lnTo>
                    <a:pt x="1285239" y="4063"/>
                  </a:lnTo>
                  <a:lnTo>
                    <a:pt x="1322831" y="15748"/>
                  </a:lnTo>
                  <a:lnTo>
                    <a:pt x="1356867" y="34289"/>
                  </a:lnTo>
                  <a:lnTo>
                    <a:pt x="1386585" y="58674"/>
                  </a:lnTo>
                  <a:lnTo>
                    <a:pt x="1410969" y="88391"/>
                  </a:lnTo>
                  <a:lnTo>
                    <a:pt x="1429511" y="122427"/>
                  </a:lnTo>
                  <a:lnTo>
                    <a:pt x="1441195" y="160019"/>
                  </a:lnTo>
                  <a:lnTo>
                    <a:pt x="1445132" y="200151"/>
                  </a:lnTo>
                  <a:lnTo>
                    <a:pt x="1445132" y="982979"/>
                  </a:lnTo>
                  <a:lnTo>
                    <a:pt x="1441195" y="1023111"/>
                  </a:lnTo>
                  <a:lnTo>
                    <a:pt x="1429511" y="1060703"/>
                  </a:lnTo>
                  <a:lnTo>
                    <a:pt x="1410969" y="1094739"/>
                  </a:lnTo>
                  <a:lnTo>
                    <a:pt x="1386585" y="1124457"/>
                  </a:lnTo>
                  <a:lnTo>
                    <a:pt x="1356867" y="1148841"/>
                  </a:lnTo>
                  <a:lnTo>
                    <a:pt x="1322831" y="1167383"/>
                  </a:lnTo>
                  <a:lnTo>
                    <a:pt x="1285239" y="1179067"/>
                  </a:lnTo>
                  <a:lnTo>
                    <a:pt x="1245107" y="1183004"/>
                  </a:lnTo>
                  <a:lnTo>
                    <a:pt x="200151" y="1183004"/>
                  </a:lnTo>
                  <a:lnTo>
                    <a:pt x="160019" y="1179067"/>
                  </a:lnTo>
                  <a:lnTo>
                    <a:pt x="122427" y="1167383"/>
                  </a:lnTo>
                  <a:lnTo>
                    <a:pt x="88391" y="1148841"/>
                  </a:lnTo>
                  <a:lnTo>
                    <a:pt x="58673" y="1124457"/>
                  </a:lnTo>
                  <a:lnTo>
                    <a:pt x="34289" y="1094739"/>
                  </a:lnTo>
                  <a:lnTo>
                    <a:pt x="15747" y="1060703"/>
                  </a:lnTo>
                  <a:lnTo>
                    <a:pt x="4063" y="1023111"/>
                  </a:lnTo>
                  <a:lnTo>
                    <a:pt x="0" y="982979"/>
                  </a:lnTo>
                  <a:lnTo>
                    <a:pt x="0" y="200151"/>
                  </a:lnTo>
                  <a:lnTo>
                    <a:pt x="4063" y="160019"/>
                  </a:lnTo>
                  <a:lnTo>
                    <a:pt x="15747" y="122427"/>
                  </a:lnTo>
                  <a:lnTo>
                    <a:pt x="34289" y="88391"/>
                  </a:lnTo>
                  <a:lnTo>
                    <a:pt x="58673" y="58674"/>
                  </a:lnTo>
                  <a:lnTo>
                    <a:pt x="88391" y="34289"/>
                  </a:lnTo>
                  <a:lnTo>
                    <a:pt x="122427" y="15748"/>
                  </a:lnTo>
                  <a:lnTo>
                    <a:pt x="160019" y="4063"/>
                  </a:lnTo>
                  <a:lnTo>
                    <a:pt x="200151" y="0"/>
                  </a:lnTo>
                  <a:close/>
                </a:path>
              </a:pathLst>
            </a:custGeom>
            <a:ln w="9525">
              <a:solidFill>
                <a:srgbClr val="000000"/>
              </a:solidFill>
            </a:ln>
          </p:spPr>
          <p:txBody>
            <a:bodyPr wrap="square" lIns="0" tIns="0" rIns="0" bIns="0" rtlCol="0"/>
            <a:lstStyle/>
            <a:p>
              <a:endParaRPr/>
            </a:p>
          </p:txBody>
        </p:sp>
      </p:grpSp>
      <p:sp>
        <p:nvSpPr>
          <p:cNvPr id="11" name="object 11"/>
          <p:cNvSpPr txBox="1"/>
          <p:nvPr/>
        </p:nvSpPr>
        <p:spPr>
          <a:xfrm>
            <a:off x="3988689" y="661161"/>
            <a:ext cx="1096645" cy="391160"/>
          </a:xfrm>
          <a:prstGeom prst="rect">
            <a:avLst/>
          </a:prstGeom>
        </p:spPr>
        <p:txBody>
          <a:bodyPr vert="horz" wrap="square" lIns="0" tIns="12700" rIns="0" bIns="0" rtlCol="0">
            <a:spAutoFit/>
          </a:bodyPr>
          <a:lstStyle/>
          <a:p>
            <a:pPr marL="12700" marR="5080" indent="201295">
              <a:lnSpc>
                <a:spcPct val="100000"/>
              </a:lnSpc>
              <a:spcBef>
                <a:spcPts val="100"/>
              </a:spcBef>
            </a:pPr>
            <a:r>
              <a:rPr sz="1200" spc="-10" dirty="0">
                <a:latin typeface="Arial"/>
                <a:cs typeface="Arial"/>
              </a:rPr>
              <a:t>Denizyolu </a:t>
            </a:r>
            <a:r>
              <a:rPr sz="1200" dirty="0">
                <a:latin typeface="Arial"/>
                <a:cs typeface="Arial"/>
              </a:rPr>
              <a:t>(Sea</a:t>
            </a:r>
            <a:r>
              <a:rPr sz="1200" spc="-10" dirty="0">
                <a:latin typeface="Arial"/>
                <a:cs typeface="Arial"/>
              </a:rPr>
              <a:t> Transport)</a:t>
            </a:r>
            <a:endParaRPr sz="1200">
              <a:latin typeface="Arial"/>
              <a:cs typeface="Arial"/>
            </a:endParaRPr>
          </a:p>
        </p:txBody>
      </p:sp>
      <p:grpSp>
        <p:nvGrpSpPr>
          <p:cNvPr id="12" name="object 12"/>
          <p:cNvGrpSpPr/>
          <p:nvPr/>
        </p:nvGrpSpPr>
        <p:grpSpPr>
          <a:xfrm>
            <a:off x="1055750" y="2024951"/>
            <a:ext cx="1456690" cy="1192530"/>
            <a:chOff x="1055750" y="2024951"/>
            <a:chExt cx="1456690" cy="1192530"/>
          </a:xfrm>
        </p:grpSpPr>
        <p:sp>
          <p:nvSpPr>
            <p:cNvPr id="13" name="object 13"/>
            <p:cNvSpPr/>
            <p:nvPr/>
          </p:nvSpPr>
          <p:spPr>
            <a:xfrm>
              <a:off x="1065275" y="2034540"/>
              <a:ext cx="1437640" cy="1173480"/>
            </a:xfrm>
            <a:custGeom>
              <a:avLst/>
              <a:gdLst/>
              <a:ahLst/>
              <a:cxnLst/>
              <a:rect l="l" t="t" r="r" b="b"/>
              <a:pathLst>
                <a:path w="1437639" h="1173480">
                  <a:moveTo>
                    <a:pt x="1241552" y="0"/>
                  </a:moveTo>
                  <a:lnTo>
                    <a:pt x="195580" y="0"/>
                  </a:lnTo>
                  <a:lnTo>
                    <a:pt x="150736" y="5162"/>
                  </a:lnTo>
                  <a:lnTo>
                    <a:pt x="109569" y="19868"/>
                  </a:lnTo>
                  <a:lnTo>
                    <a:pt x="73255" y="42947"/>
                  </a:lnTo>
                  <a:lnTo>
                    <a:pt x="42967" y="73229"/>
                  </a:lnTo>
                  <a:lnTo>
                    <a:pt x="19879" y="109542"/>
                  </a:lnTo>
                  <a:lnTo>
                    <a:pt x="5165" y="150716"/>
                  </a:lnTo>
                  <a:lnTo>
                    <a:pt x="0" y="195580"/>
                  </a:lnTo>
                  <a:lnTo>
                    <a:pt x="0" y="977900"/>
                  </a:lnTo>
                  <a:lnTo>
                    <a:pt x="5165" y="1022763"/>
                  </a:lnTo>
                  <a:lnTo>
                    <a:pt x="19879" y="1063937"/>
                  </a:lnTo>
                  <a:lnTo>
                    <a:pt x="42967" y="1100250"/>
                  </a:lnTo>
                  <a:lnTo>
                    <a:pt x="73255" y="1130532"/>
                  </a:lnTo>
                  <a:lnTo>
                    <a:pt x="109569" y="1153611"/>
                  </a:lnTo>
                  <a:lnTo>
                    <a:pt x="150736" y="1168317"/>
                  </a:lnTo>
                  <a:lnTo>
                    <a:pt x="195580" y="1173480"/>
                  </a:lnTo>
                  <a:lnTo>
                    <a:pt x="1241552" y="1173480"/>
                  </a:lnTo>
                  <a:lnTo>
                    <a:pt x="1286415" y="1168317"/>
                  </a:lnTo>
                  <a:lnTo>
                    <a:pt x="1327589" y="1153611"/>
                  </a:lnTo>
                  <a:lnTo>
                    <a:pt x="1363902" y="1130532"/>
                  </a:lnTo>
                  <a:lnTo>
                    <a:pt x="1394184" y="1100250"/>
                  </a:lnTo>
                  <a:lnTo>
                    <a:pt x="1417263" y="1063937"/>
                  </a:lnTo>
                  <a:lnTo>
                    <a:pt x="1431969" y="1022763"/>
                  </a:lnTo>
                  <a:lnTo>
                    <a:pt x="1437132" y="977900"/>
                  </a:lnTo>
                  <a:lnTo>
                    <a:pt x="1437132" y="195580"/>
                  </a:lnTo>
                  <a:lnTo>
                    <a:pt x="1431969" y="150716"/>
                  </a:lnTo>
                  <a:lnTo>
                    <a:pt x="1417263" y="109542"/>
                  </a:lnTo>
                  <a:lnTo>
                    <a:pt x="1394184" y="73229"/>
                  </a:lnTo>
                  <a:lnTo>
                    <a:pt x="1363902" y="42947"/>
                  </a:lnTo>
                  <a:lnTo>
                    <a:pt x="1327589" y="19868"/>
                  </a:lnTo>
                  <a:lnTo>
                    <a:pt x="1286415" y="5162"/>
                  </a:lnTo>
                  <a:lnTo>
                    <a:pt x="1241552" y="0"/>
                  </a:lnTo>
                  <a:close/>
                </a:path>
              </a:pathLst>
            </a:custGeom>
            <a:solidFill>
              <a:srgbClr val="BADFE2"/>
            </a:solidFill>
          </p:spPr>
          <p:txBody>
            <a:bodyPr wrap="square" lIns="0" tIns="0" rIns="0" bIns="0" rtlCol="0"/>
            <a:lstStyle/>
            <a:p>
              <a:endParaRPr/>
            </a:p>
          </p:txBody>
        </p:sp>
        <p:sp>
          <p:nvSpPr>
            <p:cNvPr id="14" name="object 14"/>
            <p:cNvSpPr/>
            <p:nvPr/>
          </p:nvSpPr>
          <p:spPr>
            <a:xfrm>
              <a:off x="1060513" y="2029714"/>
              <a:ext cx="1447165" cy="1183005"/>
            </a:xfrm>
            <a:custGeom>
              <a:avLst/>
              <a:gdLst/>
              <a:ahLst/>
              <a:cxnLst/>
              <a:rect l="l" t="t" r="r" b="b"/>
              <a:pathLst>
                <a:path w="1447164" h="1183005">
                  <a:moveTo>
                    <a:pt x="200101" y="0"/>
                  </a:moveTo>
                  <a:lnTo>
                    <a:pt x="1246568" y="0"/>
                  </a:lnTo>
                  <a:lnTo>
                    <a:pt x="1286700" y="4063"/>
                  </a:lnTo>
                  <a:lnTo>
                    <a:pt x="1324292" y="15748"/>
                  </a:lnTo>
                  <a:lnTo>
                    <a:pt x="1358328" y="34289"/>
                  </a:lnTo>
                  <a:lnTo>
                    <a:pt x="1388046" y="58674"/>
                  </a:lnTo>
                  <a:lnTo>
                    <a:pt x="1412430" y="88391"/>
                  </a:lnTo>
                  <a:lnTo>
                    <a:pt x="1430972" y="122427"/>
                  </a:lnTo>
                  <a:lnTo>
                    <a:pt x="1442656" y="160020"/>
                  </a:lnTo>
                  <a:lnTo>
                    <a:pt x="1446593" y="200151"/>
                  </a:lnTo>
                  <a:lnTo>
                    <a:pt x="1446593" y="982980"/>
                  </a:lnTo>
                  <a:lnTo>
                    <a:pt x="1442656" y="1023112"/>
                  </a:lnTo>
                  <a:lnTo>
                    <a:pt x="1430972" y="1060703"/>
                  </a:lnTo>
                  <a:lnTo>
                    <a:pt x="1412430" y="1094739"/>
                  </a:lnTo>
                  <a:lnTo>
                    <a:pt x="1388046" y="1124458"/>
                  </a:lnTo>
                  <a:lnTo>
                    <a:pt x="1358328" y="1148841"/>
                  </a:lnTo>
                  <a:lnTo>
                    <a:pt x="1324292" y="1167384"/>
                  </a:lnTo>
                  <a:lnTo>
                    <a:pt x="1286700" y="1179068"/>
                  </a:lnTo>
                  <a:lnTo>
                    <a:pt x="1246568" y="1183005"/>
                  </a:lnTo>
                  <a:lnTo>
                    <a:pt x="200101" y="1183005"/>
                  </a:lnTo>
                  <a:lnTo>
                    <a:pt x="159969" y="1179068"/>
                  </a:lnTo>
                  <a:lnTo>
                    <a:pt x="122351" y="1167384"/>
                  </a:lnTo>
                  <a:lnTo>
                    <a:pt x="88315" y="1148841"/>
                  </a:lnTo>
                  <a:lnTo>
                    <a:pt x="58661" y="1124458"/>
                  </a:lnTo>
                  <a:lnTo>
                    <a:pt x="34201" y="1094739"/>
                  </a:lnTo>
                  <a:lnTo>
                    <a:pt x="15722" y="1060703"/>
                  </a:lnTo>
                  <a:lnTo>
                    <a:pt x="4051" y="1023112"/>
                  </a:lnTo>
                  <a:lnTo>
                    <a:pt x="0" y="982980"/>
                  </a:lnTo>
                  <a:lnTo>
                    <a:pt x="0" y="200151"/>
                  </a:lnTo>
                  <a:lnTo>
                    <a:pt x="4051" y="160020"/>
                  </a:lnTo>
                  <a:lnTo>
                    <a:pt x="15722" y="122427"/>
                  </a:lnTo>
                  <a:lnTo>
                    <a:pt x="34201" y="88391"/>
                  </a:lnTo>
                  <a:lnTo>
                    <a:pt x="58661" y="58674"/>
                  </a:lnTo>
                  <a:lnTo>
                    <a:pt x="88315" y="34289"/>
                  </a:lnTo>
                  <a:lnTo>
                    <a:pt x="122351" y="15748"/>
                  </a:lnTo>
                  <a:lnTo>
                    <a:pt x="159969" y="4063"/>
                  </a:lnTo>
                  <a:lnTo>
                    <a:pt x="200101" y="0"/>
                  </a:lnTo>
                  <a:close/>
                </a:path>
              </a:pathLst>
            </a:custGeom>
            <a:ln w="9525">
              <a:solidFill>
                <a:srgbClr val="000000"/>
              </a:solidFill>
            </a:ln>
          </p:spPr>
          <p:txBody>
            <a:bodyPr wrap="square" lIns="0" tIns="0" rIns="0" bIns="0" rtlCol="0"/>
            <a:lstStyle/>
            <a:p>
              <a:endParaRPr/>
            </a:p>
          </p:txBody>
        </p:sp>
      </p:grpSp>
      <p:sp>
        <p:nvSpPr>
          <p:cNvPr id="15" name="object 15"/>
          <p:cNvSpPr txBox="1"/>
          <p:nvPr/>
        </p:nvSpPr>
        <p:spPr>
          <a:xfrm>
            <a:off x="1218996" y="2339720"/>
            <a:ext cx="1129030" cy="557530"/>
          </a:xfrm>
          <a:prstGeom prst="rect">
            <a:avLst/>
          </a:prstGeom>
        </p:spPr>
        <p:txBody>
          <a:bodyPr vert="horz" wrap="square" lIns="0" tIns="12065" rIns="0" bIns="0" rtlCol="0">
            <a:spAutoFit/>
          </a:bodyPr>
          <a:lstStyle/>
          <a:p>
            <a:pPr algn="ctr">
              <a:lnSpc>
                <a:spcPct val="100000"/>
              </a:lnSpc>
              <a:spcBef>
                <a:spcPts val="95"/>
              </a:spcBef>
            </a:pPr>
            <a:r>
              <a:rPr sz="1000" dirty="0">
                <a:latin typeface="Arial"/>
                <a:cs typeface="Arial"/>
              </a:rPr>
              <a:t>Full</a:t>
            </a:r>
            <a:r>
              <a:rPr sz="1000" spc="-35" dirty="0">
                <a:latin typeface="Arial"/>
                <a:cs typeface="Arial"/>
              </a:rPr>
              <a:t> </a:t>
            </a:r>
            <a:r>
              <a:rPr sz="1000" dirty="0">
                <a:latin typeface="Arial"/>
                <a:cs typeface="Arial"/>
              </a:rPr>
              <a:t>Container</a:t>
            </a:r>
            <a:r>
              <a:rPr sz="1000" spc="-20" dirty="0">
                <a:latin typeface="Arial"/>
                <a:cs typeface="Arial"/>
              </a:rPr>
              <a:t> Load</a:t>
            </a:r>
            <a:endParaRPr sz="1000">
              <a:latin typeface="Arial"/>
              <a:cs typeface="Arial"/>
            </a:endParaRPr>
          </a:p>
          <a:p>
            <a:pPr algn="ctr">
              <a:lnSpc>
                <a:spcPts val="1075"/>
              </a:lnSpc>
              <a:spcBef>
                <a:spcPts val="5"/>
              </a:spcBef>
            </a:pPr>
            <a:r>
              <a:rPr sz="900" dirty="0">
                <a:latin typeface="Arial"/>
                <a:cs typeface="Arial"/>
              </a:rPr>
              <a:t>(Komple</a:t>
            </a:r>
            <a:r>
              <a:rPr sz="900" spc="-35" dirty="0">
                <a:latin typeface="Arial"/>
                <a:cs typeface="Arial"/>
              </a:rPr>
              <a:t> </a:t>
            </a:r>
            <a:r>
              <a:rPr sz="900" spc="-10" dirty="0">
                <a:latin typeface="Arial"/>
                <a:cs typeface="Arial"/>
              </a:rPr>
              <a:t>Taşıma)</a:t>
            </a:r>
            <a:endParaRPr sz="900">
              <a:latin typeface="Arial"/>
              <a:cs typeface="Arial"/>
            </a:endParaRPr>
          </a:p>
          <a:p>
            <a:pPr marL="1905" algn="ctr">
              <a:lnSpc>
                <a:spcPts val="1914"/>
              </a:lnSpc>
            </a:pPr>
            <a:r>
              <a:rPr sz="1600" spc="-25" dirty="0">
                <a:latin typeface="Arial"/>
                <a:cs typeface="Arial"/>
              </a:rPr>
              <a:t>-</a:t>
            </a:r>
            <a:r>
              <a:rPr sz="1600" spc="-20" dirty="0">
                <a:latin typeface="Arial"/>
                <a:cs typeface="Arial"/>
              </a:rPr>
              <a:t>FCL-</a:t>
            </a:r>
            <a:endParaRPr sz="1600">
              <a:latin typeface="Arial"/>
              <a:cs typeface="Arial"/>
            </a:endParaRPr>
          </a:p>
        </p:txBody>
      </p:sp>
      <p:grpSp>
        <p:nvGrpSpPr>
          <p:cNvPr id="16" name="object 16"/>
          <p:cNvGrpSpPr/>
          <p:nvPr/>
        </p:nvGrpSpPr>
        <p:grpSpPr>
          <a:xfrm>
            <a:off x="2971355" y="2024951"/>
            <a:ext cx="1456690" cy="1192530"/>
            <a:chOff x="2971355" y="2024951"/>
            <a:chExt cx="1456690" cy="1192530"/>
          </a:xfrm>
        </p:grpSpPr>
        <p:sp>
          <p:nvSpPr>
            <p:cNvPr id="17" name="object 17"/>
            <p:cNvSpPr/>
            <p:nvPr/>
          </p:nvSpPr>
          <p:spPr>
            <a:xfrm>
              <a:off x="2980943" y="2034540"/>
              <a:ext cx="1437640" cy="1173480"/>
            </a:xfrm>
            <a:custGeom>
              <a:avLst/>
              <a:gdLst/>
              <a:ahLst/>
              <a:cxnLst/>
              <a:rect l="l" t="t" r="r" b="b"/>
              <a:pathLst>
                <a:path w="1437639" h="1173480">
                  <a:moveTo>
                    <a:pt x="1241552" y="0"/>
                  </a:moveTo>
                  <a:lnTo>
                    <a:pt x="195580" y="0"/>
                  </a:lnTo>
                  <a:lnTo>
                    <a:pt x="150716" y="5162"/>
                  </a:lnTo>
                  <a:lnTo>
                    <a:pt x="109542" y="19868"/>
                  </a:lnTo>
                  <a:lnTo>
                    <a:pt x="73229" y="42947"/>
                  </a:lnTo>
                  <a:lnTo>
                    <a:pt x="42947" y="73229"/>
                  </a:lnTo>
                  <a:lnTo>
                    <a:pt x="19868" y="109542"/>
                  </a:lnTo>
                  <a:lnTo>
                    <a:pt x="5162" y="150716"/>
                  </a:lnTo>
                  <a:lnTo>
                    <a:pt x="0" y="195580"/>
                  </a:lnTo>
                  <a:lnTo>
                    <a:pt x="0" y="977900"/>
                  </a:lnTo>
                  <a:lnTo>
                    <a:pt x="5162" y="1022763"/>
                  </a:lnTo>
                  <a:lnTo>
                    <a:pt x="19868" y="1063937"/>
                  </a:lnTo>
                  <a:lnTo>
                    <a:pt x="42947" y="1100250"/>
                  </a:lnTo>
                  <a:lnTo>
                    <a:pt x="73229" y="1130532"/>
                  </a:lnTo>
                  <a:lnTo>
                    <a:pt x="109542" y="1153611"/>
                  </a:lnTo>
                  <a:lnTo>
                    <a:pt x="150716" y="1168317"/>
                  </a:lnTo>
                  <a:lnTo>
                    <a:pt x="195580" y="1173480"/>
                  </a:lnTo>
                  <a:lnTo>
                    <a:pt x="1241552" y="1173480"/>
                  </a:lnTo>
                  <a:lnTo>
                    <a:pt x="1286415" y="1168317"/>
                  </a:lnTo>
                  <a:lnTo>
                    <a:pt x="1327589" y="1153611"/>
                  </a:lnTo>
                  <a:lnTo>
                    <a:pt x="1363902" y="1130532"/>
                  </a:lnTo>
                  <a:lnTo>
                    <a:pt x="1394184" y="1100250"/>
                  </a:lnTo>
                  <a:lnTo>
                    <a:pt x="1417263" y="1063937"/>
                  </a:lnTo>
                  <a:lnTo>
                    <a:pt x="1431969" y="1022763"/>
                  </a:lnTo>
                  <a:lnTo>
                    <a:pt x="1437132" y="977900"/>
                  </a:lnTo>
                  <a:lnTo>
                    <a:pt x="1437132" y="195580"/>
                  </a:lnTo>
                  <a:lnTo>
                    <a:pt x="1431969" y="150716"/>
                  </a:lnTo>
                  <a:lnTo>
                    <a:pt x="1417263" y="109542"/>
                  </a:lnTo>
                  <a:lnTo>
                    <a:pt x="1394184" y="73229"/>
                  </a:lnTo>
                  <a:lnTo>
                    <a:pt x="1363902" y="42947"/>
                  </a:lnTo>
                  <a:lnTo>
                    <a:pt x="1327589" y="19868"/>
                  </a:lnTo>
                  <a:lnTo>
                    <a:pt x="1286415" y="5162"/>
                  </a:lnTo>
                  <a:lnTo>
                    <a:pt x="1241552" y="0"/>
                  </a:lnTo>
                  <a:close/>
                </a:path>
              </a:pathLst>
            </a:custGeom>
            <a:solidFill>
              <a:srgbClr val="BADFE2"/>
            </a:solidFill>
          </p:spPr>
          <p:txBody>
            <a:bodyPr wrap="square" lIns="0" tIns="0" rIns="0" bIns="0" rtlCol="0"/>
            <a:lstStyle/>
            <a:p>
              <a:endParaRPr/>
            </a:p>
          </p:txBody>
        </p:sp>
        <p:sp>
          <p:nvSpPr>
            <p:cNvPr id="18" name="object 18"/>
            <p:cNvSpPr/>
            <p:nvPr/>
          </p:nvSpPr>
          <p:spPr>
            <a:xfrm>
              <a:off x="2976117" y="2029714"/>
              <a:ext cx="1447165" cy="1183005"/>
            </a:xfrm>
            <a:custGeom>
              <a:avLst/>
              <a:gdLst/>
              <a:ahLst/>
              <a:cxnLst/>
              <a:rect l="l" t="t" r="r" b="b"/>
              <a:pathLst>
                <a:path w="1447164" h="1183005">
                  <a:moveTo>
                    <a:pt x="200151" y="0"/>
                  </a:moveTo>
                  <a:lnTo>
                    <a:pt x="1246632" y="0"/>
                  </a:lnTo>
                  <a:lnTo>
                    <a:pt x="1286764" y="4063"/>
                  </a:lnTo>
                  <a:lnTo>
                    <a:pt x="1324356" y="15748"/>
                  </a:lnTo>
                  <a:lnTo>
                    <a:pt x="1358392" y="34289"/>
                  </a:lnTo>
                  <a:lnTo>
                    <a:pt x="1388109" y="58674"/>
                  </a:lnTo>
                  <a:lnTo>
                    <a:pt x="1412494" y="88391"/>
                  </a:lnTo>
                  <a:lnTo>
                    <a:pt x="1431035" y="122427"/>
                  </a:lnTo>
                  <a:lnTo>
                    <a:pt x="1442720" y="160020"/>
                  </a:lnTo>
                  <a:lnTo>
                    <a:pt x="1446657" y="200151"/>
                  </a:lnTo>
                  <a:lnTo>
                    <a:pt x="1446657" y="982980"/>
                  </a:lnTo>
                  <a:lnTo>
                    <a:pt x="1442720" y="1023112"/>
                  </a:lnTo>
                  <a:lnTo>
                    <a:pt x="1431035" y="1060703"/>
                  </a:lnTo>
                  <a:lnTo>
                    <a:pt x="1412494" y="1094739"/>
                  </a:lnTo>
                  <a:lnTo>
                    <a:pt x="1388109" y="1124458"/>
                  </a:lnTo>
                  <a:lnTo>
                    <a:pt x="1358392" y="1148841"/>
                  </a:lnTo>
                  <a:lnTo>
                    <a:pt x="1324356" y="1167384"/>
                  </a:lnTo>
                  <a:lnTo>
                    <a:pt x="1286764" y="1179068"/>
                  </a:lnTo>
                  <a:lnTo>
                    <a:pt x="1246632" y="1183005"/>
                  </a:lnTo>
                  <a:lnTo>
                    <a:pt x="200151" y="1183005"/>
                  </a:lnTo>
                  <a:lnTo>
                    <a:pt x="160019" y="1179068"/>
                  </a:lnTo>
                  <a:lnTo>
                    <a:pt x="122427" y="1167384"/>
                  </a:lnTo>
                  <a:lnTo>
                    <a:pt x="88392" y="1148841"/>
                  </a:lnTo>
                  <a:lnTo>
                    <a:pt x="58674" y="1124458"/>
                  </a:lnTo>
                  <a:lnTo>
                    <a:pt x="34289" y="1094739"/>
                  </a:lnTo>
                  <a:lnTo>
                    <a:pt x="15748" y="1060703"/>
                  </a:lnTo>
                  <a:lnTo>
                    <a:pt x="4063" y="1023112"/>
                  </a:lnTo>
                  <a:lnTo>
                    <a:pt x="0" y="982980"/>
                  </a:lnTo>
                  <a:lnTo>
                    <a:pt x="0" y="200151"/>
                  </a:lnTo>
                  <a:lnTo>
                    <a:pt x="4063" y="160020"/>
                  </a:lnTo>
                  <a:lnTo>
                    <a:pt x="15748" y="122427"/>
                  </a:lnTo>
                  <a:lnTo>
                    <a:pt x="34289" y="88391"/>
                  </a:lnTo>
                  <a:lnTo>
                    <a:pt x="58674" y="58674"/>
                  </a:lnTo>
                  <a:lnTo>
                    <a:pt x="88392" y="34289"/>
                  </a:lnTo>
                  <a:lnTo>
                    <a:pt x="122427" y="15748"/>
                  </a:lnTo>
                  <a:lnTo>
                    <a:pt x="160019" y="4063"/>
                  </a:lnTo>
                  <a:lnTo>
                    <a:pt x="200151" y="0"/>
                  </a:lnTo>
                  <a:close/>
                </a:path>
              </a:pathLst>
            </a:custGeom>
            <a:ln w="9525">
              <a:solidFill>
                <a:srgbClr val="000000"/>
              </a:solidFill>
            </a:ln>
          </p:spPr>
          <p:txBody>
            <a:bodyPr wrap="square" lIns="0" tIns="0" rIns="0" bIns="0" rtlCol="0"/>
            <a:lstStyle/>
            <a:p>
              <a:endParaRPr/>
            </a:p>
          </p:txBody>
        </p:sp>
      </p:grpSp>
      <p:sp>
        <p:nvSpPr>
          <p:cNvPr id="19" name="object 19"/>
          <p:cNvSpPr txBox="1"/>
          <p:nvPr/>
        </p:nvSpPr>
        <p:spPr>
          <a:xfrm>
            <a:off x="3013329" y="2225421"/>
            <a:ext cx="1372235" cy="541655"/>
          </a:xfrm>
          <a:prstGeom prst="rect">
            <a:avLst/>
          </a:prstGeom>
        </p:spPr>
        <p:txBody>
          <a:bodyPr vert="horz" wrap="square" lIns="0" tIns="12700" rIns="0" bIns="0" rtlCol="0">
            <a:spAutoFit/>
          </a:bodyPr>
          <a:lstStyle/>
          <a:p>
            <a:pPr marL="12700" marR="5080" algn="ctr">
              <a:lnSpc>
                <a:spcPct val="100000"/>
              </a:lnSpc>
              <a:spcBef>
                <a:spcPts val="100"/>
              </a:spcBef>
            </a:pPr>
            <a:r>
              <a:rPr sz="900" dirty="0">
                <a:latin typeface="Arial"/>
                <a:cs typeface="Arial"/>
              </a:rPr>
              <a:t>Less</a:t>
            </a:r>
            <a:r>
              <a:rPr sz="900" spc="-30" dirty="0">
                <a:latin typeface="Arial"/>
                <a:cs typeface="Arial"/>
              </a:rPr>
              <a:t> </a:t>
            </a:r>
            <a:r>
              <a:rPr sz="900" dirty="0">
                <a:latin typeface="Arial"/>
                <a:cs typeface="Arial"/>
              </a:rPr>
              <a:t>Than</a:t>
            </a:r>
            <a:r>
              <a:rPr sz="900" spc="-10" dirty="0">
                <a:latin typeface="Arial"/>
                <a:cs typeface="Arial"/>
              </a:rPr>
              <a:t> </a:t>
            </a:r>
            <a:r>
              <a:rPr sz="900" dirty="0">
                <a:latin typeface="Arial"/>
                <a:cs typeface="Arial"/>
              </a:rPr>
              <a:t>Container</a:t>
            </a:r>
            <a:r>
              <a:rPr sz="900" spc="-35" dirty="0">
                <a:latin typeface="Arial"/>
                <a:cs typeface="Arial"/>
              </a:rPr>
              <a:t> </a:t>
            </a:r>
            <a:r>
              <a:rPr sz="900" spc="-20" dirty="0">
                <a:latin typeface="Arial"/>
                <a:cs typeface="Arial"/>
              </a:rPr>
              <a:t>Load </a:t>
            </a:r>
            <a:r>
              <a:rPr sz="900" dirty="0">
                <a:latin typeface="Arial"/>
                <a:cs typeface="Arial"/>
              </a:rPr>
              <a:t>(Parsiyel</a:t>
            </a:r>
            <a:r>
              <a:rPr sz="900" spc="-50" dirty="0">
                <a:latin typeface="Arial"/>
                <a:cs typeface="Arial"/>
              </a:rPr>
              <a:t> </a:t>
            </a:r>
            <a:r>
              <a:rPr sz="900" spc="-10" dirty="0">
                <a:latin typeface="Arial"/>
                <a:cs typeface="Arial"/>
              </a:rPr>
              <a:t>Taşıma)</a:t>
            </a:r>
            <a:endParaRPr sz="900">
              <a:latin typeface="Arial"/>
              <a:cs typeface="Arial"/>
            </a:endParaRPr>
          </a:p>
          <a:p>
            <a:pPr marL="1270" algn="ctr">
              <a:lnSpc>
                <a:spcPts val="1905"/>
              </a:lnSpc>
            </a:pPr>
            <a:r>
              <a:rPr sz="1600" spc="-20" dirty="0">
                <a:latin typeface="Arial"/>
                <a:cs typeface="Arial"/>
              </a:rPr>
              <a:t>-LCL-</a:t>
            </a:r>
            <a:endParaRPr sz="1600">
              <a:latin typeface="Arial"/>
              <a:cs typeface="Arial"/>
            </a:endParaRPr>
          </a:p>
        </p:txBody>
      </p:sp>
      <p:grpSp>
        <p:nvGrpSpPr>
          <p:cNvPr id="20" name="object 20"/>
          <p:cNvGrpSpPr/>
          <p:nvPr/>
        </p:nvGrpSpPr>
        <p:grpSpPr>
          <a:xfrm>
            <a:off x="98678" y="3786695"/>
            <a:ext cx="1456690" cy="1191260"/>
            <a:chOff x="98678" y="3786695"/>
            <a:chExt cx="1456690" cy="1191260"/>
          </a:xfrm>
        </p:grpSpPr>
        <p:sp>
          <p:nvSpPr>
            <p:cNvPr id="21" name="object 21"/>
            <p:cNvSpPr/>
            <p:nvPr/>
          </p:nvSpPr>
          <p:spPr>
            <a:xfrm>
              <a:off x="108203" y="3796284"/>
              <a:ext cx="1437640" cy="1172210"/>
            </a:xfrm>
            <a:custGeom>
              <a:avLst/>
              <a:gdLst/>
              <a:ahLst/>
              <a:cxnLst/>
              <a:rect l="l" t="t" r="r" b="b"/>
              <a:pathLst>
                <a:path w="1437640" h="1172210">
                  <a:moveTo>
                    <a:pt x="1241806" y="0"/>
                  </a:moveTo>
                  <a:lnTo>
                    <a:pt x="195326" y="0"/>
                  </a:lnTo>
                  <a:lnTo>
                    <a:pt x="150540" y="5161"/>
                  </a:lnTo>
                  <a:lnTo>
                    <a:pt x="109427" y="19862"/>
                  </a:lnTo>
                  <a:lnTo>
                    <a:pt x="73160" y="42927"/>
                  </a:lnTo>
                  <a:lnTo>
                    <a:pt x="42911" y="73181"/>
                  </a:lnTo>
                  <a:lnTo>
                    <a:pt x="19853" y="109449"/>
                  </a:lnTo>
                  <a:lnTo>
                    <a:pt x="5158" y="150556"/>
                  </a:lnTo>
                  <a:lnTo>
                    <a:pt x="0" y="195326"/>
                  </a:lnTo>
                  <a:lnTo>
                    <a:pt x="0" y="976630"/>
                  </a:lnTo>
                  <a:lnTo>
                    <a:pt x="5158" y="1021399"/>
                  </a:lnTo>
                  <a:lnTo>
                    <a:pt x="19853" y="1062506"/>
                  </a:lnTo>
                  <a:lnTo>
                    <a:pt x="42911" y="1098774"/>
                  </a:lnTo>
                  <a:lnTo>
                    <a:pt x="73160" y="1129028"/>
                  </a:lnTo>
                  <a:lnTo>
                    <a:pt x="109427" y="1152093"/>
                  </a:lnTo>
                  <a:lnTo>
                    <a:pt x="150540" y="1166794"/>
                  </a:lnTo>
                  <a:lnTo>
                    <a:pt x="195326" y="1171956"/>
                  </a:lnTo>
                  <a:lnTo>
                    <a:pt x="1241806" y="1171956"/>
                  </a:lnTo>
                  <a:lnTo>
                    <a:pt x="1286575" y="1166794"/>
                  </a:lnTo>
                  <a:lnTo>
                    <a:pt x="1327682" y="1152093"/>
                  </a:lnTo>
                  <a:lnTo>
                    <a:pt x="1363950" y="1129028"/>
                  </a:lnTo>
                  <a:lnTo>
                    <a:pt x="1394204" y="1098774"/>
                  </a:lnTo>
                  <a:lnTo>
                    <a:pt x="1417269" y="1062506"/>
                  </a:lnTo>
                  <a:lnTo>
                    <a:pt x="1431970" y="1021399"/>
                  </a:lnTo>
                  <a:lnTo>
                    <a:pt x="1437132" y="976630"/>
                  </a:lnTo>
                  <a:lnTo>
                    <a:pt x="1437132" y="195326"/>
                  </a:lnTo>
                  <a:lnTo>
                    <a:pt x="1431970" y="150556"/>
                  </a:lnTo>
                  <a:lnTo>
                    <a:pt x="1417269" y="109449"/>
                  </a:lnTo>
                  <a:lnTo>
                    <a:pt x="1394204" y="73181"/>
                  </a:lnTo>
                  <a:lnTo>
                    <a:pt x="1363950" y="42927"/>
                  </a:lnTo>
                  <a:lnTo>
                    <a:pt x="1327682" y="19862"/>
                  </a:lnTo>
                  <a:lnTo>
                    <a:pt x="1286575" y="5161"/>
                  </a:lnTo>
                  <a:lnTo>
                    <a:pt x="1241806" y="0"/>
                  </a:lnTo>
                  <a:close/>
                </a:path>
              </a:pathLst>
            </a:custGeom>
            <a:solidFill>
              <a:srgbClr val="BADFE2"/>
            </a:solidFill>
          </p:spPr>
          <p:txBody>
            <a:bodyPr wrap="square" lIns="0" tIns="0" rIns="0" bIns="0" rtlCol="0"/>
            <a:lstStyle/>
            <a:p>
              <a:endParaRPr/>
            </a:p>
          </p:txBody>
        </p:sp>
        <p:sp>
          <p:nvSpPr>
            <p:cNvPr id="22" name="object 22"/>
            <p:cNvSpPr/>
            <p:nvPr/>
          </p:nvSpPr>
          <p:spPr>
            <a:xfrm>
              <a:off x="103441" y="3791458"/>
              <a:ext cx="1447165" cy="1181735"/>
            </a:xfrm>
            <a:custGeom>
              <a:avLst/>
              <a:gdLst/>
              <a:ahLst/>
              <a:cxnLst/>
              <a:rect l="l" t="t" r="r" b="b"/>
              <a:pathLst>
                <a:path w="1447165" h="1181735">
                  <a:moveTo>
                    <a:pt x="199847" y="0"/>
                  </a:moveTo>
                  <a:lnTo>
                    <a:pt x="1246822" y="0"/>
                  </a:lnTo>
                  <a:lnTo>
                    <a:pt x="1286827" y="4064"/>
                  </a:lnTo>
                  <a:lnTo>
                    <a:pt x="1324419" y="15748"/>
                  </a:lnTo>
                  <a:lnTo>
                    <a:pt x="1358455" y="34163"/>
                  </a:lnTo>
                  <a:lnTo>
                    <a:pt x="1388046" y="58674"/>
                  </a:lnTo>
                  <a:lnTo>
                    <a:pt x="1412557" y="88265"/>
                  </a:lnTo>
                  <a:lnTo>
                    <a:pt x="1430972" y="122301"/>
                  </a:lnTo>
                  <a:lnTo>
                    <a:pt x="1442656" y="159893"/>
                  </a:lnTo>
                  <a:lnTo>
                    <a:pt x="1446593" y="199898"/>
                  </a:lnTo>
                  <a:lnTo>
                    <a:pt x="1446593" y="981710"/>
                  </a:lnTo>
                  <a:lnTo>
                    <a:pt x="1442656" y="1021715"/>
                  </a:lnTo>
                  <a:lnTo>
                    <a:pt x="1430972" y="1059307"/>
                  </a:lnTo>
                  <a:lnTo>
                    <a:pt x="1412557" y="1093343"/>
                  </a:lnTo>
                  <a:lnTo>
                    <a:pt x="1388046" y="1122934"/>
                  </a:lnTo>
                  <a:lnTo>
                    <a:pt x="1358455" y="1147445"/>
                  </a:lnTo>
                  <a:lnTo>
                    <a:pt x="1324419" y="1165860"/>
                  </a:lnTo>
                  <a:lnTo>
                    <a:pt x="1286827" y="1177544"/>
                  </a:lnTo>
                  <a:lnTo>
                    <a:pt x="1246822" y="1181481"/>
                  </a:lnTo>
                  <a:lnTo>
                    <a:pt x="199847" y="1181481"/>
                  </a:lnTo>
                  <a:lnTo>
                    <a:pt x="159766" y="1177544"/>
                  </a:lnTo>
                  <a:lnTo>
                    <a:pt x="122199" y="1165860"/>
                  </a:lnTo>
                  <a:lnTo>
                    <a:pt x="88201" y="1147445"/>
                  </a:lnTo>
                  <a:lnTo>
                    <a:pt x="58585" y="1122934"/>
                  </a:lnTo>
                  <a:lnTo>
                    <a:pt x="34150" y="1093343"/>
                  </a:lnTo>
                  <a:lnTo>
                    <a:pt x="15703" y="1059307"/>
                  </a:lnTo>
                  <a:lnTo>
                    <a:pt x="4041" y="1021715"/>
                  </a:lnTo>
                  <a:lnTo>
                    <a:pt x="0" y="981710"/>
                  </a:lnTo>
                  <a:lnTo>
                    <a:pt x="0" y="199898"/>
                  </a:lnTo>
                  <a:lnTo>
                    <a:pt x="4039" y="159893"/>
                  </a:lnTo>
                  <a:lnTo>
                    <a:pt x="15703" y="122301"/>
                  </a:lnTo>
                  <a:lnTo>
                    <a:pt x="34150" y="88265"/>
                  </a:lnTo>
                  <a:lnTo>
                    <a:pt x="58585" y="58674"/>
                  </a:lnTo>
                  <a:lnTo>
                    <a:pt x="88201" y="34163"/>
                  </a:lnTo>
                  <a:lnTo>
                    <a:pt x="122199" y="15748"/>
                  </a:lnTo>
                  <a:lnTo>
                    <a:pt x="159766" y="4064"/>
                  </a:lnTo>
                  <a:lnTo>
                    <a:pt x="199847" y="0"/>
                  </a:lnTo>
                  <a:close/>
                </a:path>
              </a:pathLst>
            </a:custGeom>
            <a:ln w="9525">
              <a:solidFill>
                <a:srgbClr val="000000"/>
              </a:solidFill>
            </a:ln>
          </p:spPr>
          <p:txBody>
            <a:bodyPr wrap="square" lIns="0" tIns="0" rIns="0" bIns="0" rtlCol="0"/>
            <a:lstStyle/>
            <a:p>
              <a:endParaRPr/>
            </a:p>
          </p:txBody>
        </p:sp>
      </p:grpSp>
      <p:sp>
        <p:nvSpPr>
          <p:cNvPr id="23" name="object 23"/>
          <p:cNvSpPr txBox="1"/>
          <p:nvPr/>
        </p:nvSpPr>
        <p:spPr>
          <a:xfrm>
            <a:off x="111963" y="3977385"/>
            <a:ext cx="1429385" cy="347345"/>
          </a:xfrm>
          <a:prstGeom prst="rect">
            <a:avLst/>
          </a:prstGeom>
        </p:spPr>
        <p:txBody>
          <a:bodyPr vert="horz" wrap="square" lIns="0" tIns="12700" rIns="0" bIns="0" rtlCol="0">
            <a:spAutoFit/>
          </a:bodyPr>
          <a:lstStyle/>
          <a:p>
            <a:pPr marR="33655" algn="ctr">
              <a:lnSpc>
                <a:spcPct val="100000"/>
              </a:lnSpc>
              <a:spcBef>
                <a:spcPts val="100"/>
              </a:spcBef>
            </a:pPr>
            <a:r>
              <a:rPr sz="1200" b="1" dirty="0">
                <a:latin typeface="Arial"/>
                <a:cs typeface="Arial"/>
              </a:rPr>
              <a:t>TEU</a:t>
            </a:r>
            <a:r>
              <a:rPr sz="1200" b="1" spc="-10" dirty="0">
                <a:latin typeface="Arial"/>
                <a:cs typeface="Arial"/>
              </a:rPr>
              <a:t> </a:t>
            </a:r>
            <a:r>
              <a:rPr sz="1200" b="1" spc="-25" dirty="0">
                <a:latin typeface="Arial"/>
                <a:cs typeface="Arial"/>
              </a:rPr>
              <a:t>20’</a:t>
            </a:r>
            <a:endParaRPr sz="1200">
              <a:latin typeface="Arial"/>
              <a:cs typeface="Arial"/>
            </a:endParaRPr>
          </a:p>
          <a:p>
            <a:pPr algn="ctr">
              <a:lnSpc>
                <a:spcPct val="100000"/>
              </a:lnSpc>
              <a:spcBef>
                <a:spcPts val="10"/>
              </a:spcBef>
            </a:pPr>
            <a:r>
              <a:rPr sz="900" spc="-10" dirty="0">
                <a:latin typeface="Arial"/>
                <a:cs typeface="Arial"/>
              </a:rPr>
              <a:t>(twenty-</a:t>
            </a:r>
            <a:r>
              <a:rPr sz="900" dirty="0">
                <a:latin typeface="Arial"/>
                <a:cs typeface="Arial"/>
              </a:rPr>
              <a:t>foot equivalent</a:t>
            </a:r>
            <a:r>
              <a:rPr sz="900" spc="-15" dirty="0">
                <a:latin typeface="Arial"/>
                <a:cs typeface="Arial"/>
              </a:rPr>
              <a:t> </a:t>
            </a:r>
            <a:r>
              <a:rPr sz="900" spc="-10" dirty="0">
                <a:latin typeface="Arial"/>
                <a:cs typeface="Arial"/>
              </a:rPr>
              <a:t>unit)</a:t>
            </a:r>
            <a:endParaRPr sz="900">
              <a:latin typeface="Arial"/>
              <a:cs typeface="Arial"/>
            </a:endParaRPr>
          </a:p>
        </p:txBody>
      </p:sp>
      <p:sp>
        <p:nvSpPr>
          <p:cNvPr id="24" name="object 24"/>
          <p:cNvSpPr txBox="1"/>
          <p:nvPr/>
        </p:nvSpPr>
        <p:spPr>
          <a:xfrm>
            <a:off x="133299" y="4434585"/>
            <a:ext cx="1384935" cy="347345"/>
          </a:xfrm>
          <a:prstGeom prst="rect">
            <a:avLst/>
          </a:prstGeom>
        </p:spPr>
        <p:txBody>
          <a:bodyPr vert="horz" wrap="square" lIns="0" tIns="12700" rIns="0" bIns="0" rtlCol="0">
            <a:spAutoFit/>
          </a:bodyPr>
          <a:lstStyle/>
          <a:p>
            <a:pPr marR="31750" algn="ctr">
              <a:lnSpc>
                <a:spcPct val="100000"/>
              </a:lnSpc>
              <a:spcBef>
                <a:spcPts val="100"/>
              </a:spcBef>
            </a:pPr>
            <a:r>
              <a:rPr sz="1200" b="1" dirty="0">
                <a:latin typeface="Arial"/>
                <a:cs typeface="Arial"/>
              </a:rPr>
              <a:t>FEU</a:t>
            </a:r>
            <a:r>
              <a:rPr sz="1200" b="1" spc="-10" dirty="0">
                <a:latin typeface="Arial"/>
                <a:cs typeface="Arial"/>
              </a:rPr>
              <a:t> </a:t>
            </a:r>
            <a:r>
              <a:rPr sz="1200" b="1" spc="-25" dirty="0">
                <a:latin typeface="Arial"/>
                <a:cs typeface="Arial"/>
              </a:rPr>
              <a:t>40’</a:t>
            </a:r>
            <a:endParaRPr sz="1200">
              <a:latin typeface="Arial"/>
              <a:cs typeface="Arial"/>
            </a:endParaRPr>
          </a:p>
          <a:p>
            <a:pPr algn="ctr">
              <a:lnSpc>
                <a:spcPct val="100000"/>
              </a:lnSpc>
              <a:spcBef>
                <a:spcPts val="10"/>
              </a:spcBef>
            </a:pPr>
            <a:r>
              <a:rPr sz="900" spc="-10" dirty="0">
                <a:latin typeface="Arial"/>
                <a:cs typeface="Arial"/>
              </a:rPr>
              <a:t>(fourty-</a:t>
            </a:r>
            <a:r>
              <a:rPr sz="900" dirty="0">
                <a:latin typeface="Arial"/>
                <a:cs typeface="Arial"/>
              </a:rPr>
              <a:t>foot</a:t>
            </a:r>
            <a:r>
              <a:rPr sz="900" spc="-10" dirty="0">
                <a:latin typeface="Arial"/>
                <a:cs typeface="Arial"/>
              </a:rPr>
              <a:t> </a:t>
            </a:r>
            <a:r>
              <a:rPr sz="900" dirty="0">
                <a:latin typeface="Arial"/>
                <a:cs typeface="Arial"/>
              </a:rPr>
              <a:t>equivalent</a:t>
            </a:r>
            <a:r>
              <a:rPr sz="900" spc="-5" dirty="0">
                <a:latin typeface="Arial"/>
                <a:cs typeface="Arial"/>
              </a:rPr>
              <a:t> </a:t>
            </a:r>
            <a:r>
              <a:rPr sz="900" spc="-10" dirty="0">
                <a:latin typeface="Arial"/>
                <a:cs typeface="Arial"/>
              </a:rPr>
              <a:t>unit)</a:t>
            </a:r>
            <a:endParaRPr sz="900">
              <a:latin typeface="Arial"/>
              <a:cs typeface="Arial"/>
            </a:endParaRPr>
          </a:p>
        </p:txBody>
      </p:sp>
      <p:grpSp>
        <p:nvGrpSpPr>
          <p:cNvPr id="25" name="object 25"/>
          <p:cNvGrpSpPr/>
          <p:nvPr/>
        </p:nvGrpSpPr>
        <p:grpSpPr>
          <a:xfrm>
            <a:off x="2012759" y="3786695"/>
            <a:ext cx="1456690" cy="1191260"/>
            <a:chOff x="2012759" y="3786695"/>
            <a:chExt cx="1456690" cy="1191260"/>
          </a:xfrm>
        </p:grpSpPr>
        <p:sp>
          <p:nvSpPr>
            <p:cNvPr id="26" name="object 26"/>
            <p:cNvSpPr/>
            <p:nvPr/>
          </p:nvSpPr>
          <p:spPr>
            <a:xfrm>
              <a:off x="2022348" y="3796284"/>
              <a:ext cx="1437640" cy="1172210"/>
            </a:xfrm>
            <a:custGeom>
              <a:avLst/>
              <a:gdLst/>
              <a:ahLst/>
              <a:cxnLst/>
              <a:rect l="l" t="t" r="r" b="b"/>
              <a:pathLst>
                <a:path w="1437639" h="1172210">
                  <a:moveTo>
                    <a:pt x="1241805" y="0"/>
                  </a:moveTo>
                  <a:lnTo>
                    <a:pt x="195325" y="0"/>
                  </a:lnTo>
                  <a:lnTo>
                    <a:pt x="150556" y="5161"/>
                  </a:lnTo>
                  <a:lnTo>
                    <a:pt x="109449" y="19862"/>
                  </a:lnTo>
                  <a:lnTo>
                    <a:pt x="73181" y="42927"/>
                  </a:lnTo>
                  <a:lnTo>
                    <a:pt x="42927" y="73181"/>
                  </a:lnTo>
                  <a:lnTo>
                    <a:pt x="19862" y="109449"/>
                  </a:lnTo>
                  <a:lnTo>
                    <a:pt x="5161" y="150556"/>
                  </a:lnTo>
                  <a:lnTo>
                    <a:pt x="0" y="195326"/>
                  </a:lnTo>
                  <a:lnTo>
                    <a:pt x="0" y="976630"/>
                  </a:lnTo>
                  <a:lnTo>
                    <a:pt x="5161" y="1021399"/>
                  </a:lnTo>
                  <a:lnTo>
                    <a:pt x="19862" y="1062506"/>
                  </a:lnTo>
                  <a:lnTo>
                    <a:pt x="42927" y="1098774"/>
                  </a:lnTo>
                  <a:lnTo>
                    <a:pt x="73181" y="1129028"/>
                  </a:lnTo>
                  <a:lnTo>
                    <a:pt x="109449" y="1152093"/>
                  </a:lnTo>
                  <a:lnTo>
                    <a:pt x="150556" y="1166794"/>
                  </a:lnTo>
                  <a:lnTo>
                    <a:pt x="195325" y="1171956"/>
                  </a:lnTo>
                  <a:lnTo>
                    <a:pt x="1241805" y="1171956"/>
                  </a:lnTo>
                  <a:lnTo>
                    <a:pt x="1286575" y="1166794"/>
                  </a:lnTo>
                  <a:lnTo>
                    <a:pt x="1327682" y="1152093"/>
                  </a:lnTo>
                  <a:lnTo>
                    <a:pt x="1363950" y="1129028"/>
                  </a:lnTo>
                  <a:lnTo>
                    <a:pt x="1394204" y="1098774"/>
                  </a:lnTo>
                  <a:lnTo>
                    <a:pt x="1417269" y="1062506"/>
                  </a:lnTo>
                  <a:lnTo>
                    <a:pt x="1431970" y="1021399"/>
                  </a:lnTo>
                  <a:lnTo>
                    <a:pt x="1437131" y="976630"/>
                  </a:lnTo>
                  <a:lnTo>
                    <a:pt x="1437131" y="195326"/>
                  </a:lnTo>
                  <a:lnTo>
                    <a:pt x="1431970" y="150556"/>
                  </a:lnTo>
                  <a:lnTo>
                    <a:pt x="1417269" y="109449"/>
                  </a:lnTo>
                  <a:lnTo>
                    <a:pt x="1394204" y="73181"/>
                  </a:lnTo>
                  <a:lnTo>
                    <a:pt x="1363950" y="42927"/>
                  </a:lnTo>
                  <a:lnTo>
                    <a:pt x="1327682" y="19862"/>
                  </a:lnTo>
                  <a:lnTo>
                    <a:pt x="1286575" y="5161"/>
                  </a:lnTo>
                  <a:lnTo>
                    <a:pt x="1241805" y="0"/>
                  </a:lnTo>
                  <a:close/>
                </a:path>
              </a:pathLst>
            </a:custGeom>
            <a:solidFill>
              <a:srgbClr val="BADFE2"/>
            </a:solidFill>
          </p:spPr>
          <p:txBody>
            <a:bodyPr wrap="square" lIns="0" tIns="0" rIns="0" bIns="0" rtlCol="0"/>
            <a:lstStyle/>
            <a:p>
              <a:endParaRPr/>
            </a:p>
          </p:txBody>
        </p:sp>
        <p:sp>
          <p:nvSpPr>
            <p:cNvPr id="27" name="object 27"/>
            <p:cNvSpPr/>
            <p:nvPr/>
          </p:nvSpPr>
          <p:spPr>
            <a:xfrm>
              <a:off x="2017522" y="3791458"/>
              <a:ext cx="1447165" cy="1181735"/>
            </a:xfrm>
            <a:custGeom>
              <a:avLst/>
              <a:gdLst/>
              <a:ahLst/>
              <a:cxnLst/>
              <a:rect l="l" t="t" r="r" b="b"/>
              <a:pathLst>
                <a:path w="1447164" h="1181735">
                  <a:moveTo>
                    <a:pt x="199897" y="0"/>
                  </a:moveTo>
                  <a:lnTo>
                    <a:pt x="1246886" y="0"/>
                  </a:lnTo>
                  <a:lnTo>
                    <a:pt x="1286890" y="4064"/>
                  </a:lnTo>
                  <a:lnTo>
                    <a:pt x="1324482" y="15748"/>
                  </a:lnTo>
                  <a:lnTo>
                    <a:pt x="1358518" y="34163"/>
                  </a:lnTo>
                  <a:lnTo>
                    <a:pt x="1388110" y="58674"/>
                  </a:lnTo>
                  <a:lnTo>
                    <a:pt x="1412620" y="88265"/>
                  </a:lnTo>
                  <a:lnTo>
                    <a:pt x="1431036" y="122301"/>
                  </a:lnTo>
                  <a:lnTo>
                    <a:pt x="1442719" y="159893"/>
                  </a:lnTo>
                  <a:lnTo>
                    <a:pt x="1446656" y="199898"/>
                  </a:lnTo>
                  <a:lnTo>
                    <a:pt x="1446656" y="981710"/>
                  </a:lnTo>
                  <a:lnTo>
                    <a:pt x="1442719" y="1021715"/>
                  </a:lnTo>
                  <a:lnTo>
                    <a:pt x="1431036" y="1059307"/>
                  </a:lnTo>
                  <a:lnTo>
                    <a:pt x="1412620" y="1093343"/>
                  </a:lnTo>
                  <a:lnTo>
                    <a:pt x="1388110" y="1122934"/>
                  </a:lnTo>
                  <a:lnTo>
                    <a:pt x="1358518" y="1147445"/>
                  </a:lnTo>
                  <a:lnTo>
                    <a:pt x="1324482" y="1165860"/>
                  </a:lnTo>
                  <a:lnTo>
                    <a:pt x="1286890" y="1177544"/>
                  </a:lnTo>
                  <a:lnTo>
                    <a:pt x="1246886" y="1181481"/>
                  </a:lnTo>
                  <a:lnTo>
                    <a:pt x="199897" y="1181481"/>
                  </a:lnTo>
                  <a:lnTo>
                    <a:pt x="159892" y="1177544"/>
                  </a:lnTo>
                  <a:lnTo>
                    <a:pt x="122300" y="1165860"/>
                  </a:lnTo>
                  <a:lnTo>
                    <a:pt x="88264" y="1147445"/>
                  </a:lnTo>
                  <a:lnTo>
                    <a:pt x="58673" y="1122934"/>
                  </a:lnTo>
                  <a:lnTo>
                    <a:pt x="34162" y="1093343"/>
                  </a:lnTo>
                  <a:lnTo>
                    <a:pt x="15747" y="1059307"/>
                  </a:lnTo>
                  <a:lnTo>
                    <a:pt x="4063" y="1021715"/>
                  </a:lnTo>
                  <a:lnTo>
                    <a:pt x="0" y="981710"/>
                  </a:lnTo>
                  <a:lnTo>
                    <a:pt x="0" y="199898"/>
                  </a:lnTo>
                  <a:lnTo>
                    <a:pt x="4063" y="159893"/>
                  </a:lnTo>
                  <a:lnTo>
                    <a:pt x="15747" y="122301"/>
                  </a:lnTo>
                  <a:lnTo>
                    <a:pt x="34162" y="88265"/>
                  </a:lnTo>
                  <a:lnTo>
                    <a:pt x="58673" y="58674"/>
                  </a:lnTo>
                  <a:lnTo>
                    <a:pt x="88264" y="34163"/>
                  </a:lnTo>
                  <a:lnTo>
                    <a:pt x="122300" y="15748"/>
                  </a:lnTo>
                  <a:lnTo>
                    <a:pt x="159892" y="4064"/>
                  </a:lnTo>
                  <a:lnTo>
                    <a:pt x="199897" y="0"/>
                  </a:lnTo>
                  <a:close/>
                </a:path>
              </a:pathLst>
            </a:custGeom>
            <a:ln w="9524">
              <a:solidFill>
                <a:srgbClr val="000000"/>
              </a:solidFill>
            </a:ln>
          </p:spPr>
          <p:txBody>
            <a:bodyPr wrap="square" lIns="0" tIns="0" rIns="0" bIns="0" rtlCol="0"/>
            <a:lstStyle/>
            <a:p>
              <a:endParaRPr/>
            </a:p>
          </p:txBody>
        </p:sp>
      </p:grpSp>
      <p:sp>
        <p:nvSpPr>
          <p:cNvPr id="28" name="object 28"/>
          <p:cNvSpPr txBox="1"/>
          <p:nvPr/>
        </p:nvSpPr>
        <p:spPr>
          <a:xfrm>
            <a:off x="2211451" y="4183126"/>
            <a:ext cx="106045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1m3</a:t>
            </a:r>
            <a:r>
              <a:rPr sz="1200" spc="-20" dirty="0">
                <a:latin typeface="Arial"/>
                <a:cs typeface="Arial"/>
              </a:rPr>
              <a:t> </a:t>
            </a:r>
            <a:r>
              <a:rPr sz="1200" dirty="0">
                <a:latin typeface="Arial"/>
                <a:cs typeface="Arial"/>
              </a:rPr>
              <a:t>=</a:t>
            </a:r>
            <a:r>
              <a:rPr sz="1200" spc="-5" dirty="0">
                <a:latin typeface="Arial"/>
                <a:cs typeface="Arial"/>
              </a:rPr>
              <a:t> </a:t>
            </a:r>
            <a:r>
              <a:rPr sz="1200" dirty="0">
                <a:latin typeface="Arial"/>
                <a:cs typeface="Arial"/>
              </a:rPr>
              <a:t>1000</a:t>
            </a:r>
            <a:r>
              <a:rPr sz="1200" spc="-30" dirty="0">
                <a:latin typeface="Arial"/>
                <a:cs typeface="Arial"/>
              </a:rPr>
              <a:t> </a:t>
            </a:r>
            <a:r>
              <a:rPr sz="1200" spc="-25" dirty="0">
                <a:latin typeface="Arial"/>
                <a:cs typeface="Arial"/>
              </a:rPr>
              <a:t>Kg</a:t>
            </a:r>
            <a:endParaRPr sz="1200">
              <a:latin typeface="Arial"/>
              <a:cs typeface="Arial"/>
            </a:endParaRPr>
          </a:p>
        </p:txBody>
      </p:sp>
      <p:grpSp>
        <p:nvGrpSpPr>
          <p:cNvPr id="29" name="object 29"/>
          <p:cNvGrpSpPr/>
          <p:nvPr/>
        </p:nvGrpSpPr>
        <p:grpSpPr>
          <a:xfrm>
            <a:off x="3928427" y="3786695"/>
            <a:ext cx="1456690" cy="1191260"/>
            <a:chOff x="3928427" y="3786695"/>
            <a:chExt cx="1456690" cy="1191260"/>
          </a:xfrm>
        </p:grpSpPr>
        <p:sp>
          <p:nvSpPr>
            <p:cNvPr id="30" name="object 30"/>
            <p:cNvSpPr/>
            <p:nvPr/>
          </p:nvSpPr>
          <p:spPr>
            <a:xfrm>
              <a:off x="3938016" y="3796284"/>
              <a:ext cx="1437640" cy="1172210"/>
            </a:xfrm>
            <a:custGeom>
              <a:avLst/>
              <a:gdLst/>
              <a:ahLst/>
              <a:cxnLst/>
              <a:rect l="l" t="t" r="r" b="b"/>
              <a:pathLst>
                <a:path w="1437639" h="1172210">
                  <a:moveTo>
                    <a:pt x="1241806" y="0"/>
                  </a:moveTo>
                  <a:lnTo>
                    <a:pt x="195325" y="0"/>
                  </a:lnTo>
                  <a:lnTo>
                    <a:pt x="150556" y="5161"/>
                  </a:lnTo>
                  <a:lnTo>
                    <a:pt x="109449" y="19862"/>
                  </a:lnTo>
                  <a:lnTo>
                    <a:pt x="73181" y="42927"/>
                  </a:lnTo>
                  <a:lnTo>
                    <a:pt x="42927" y="73181"/>
                  </a:lnTo>
                  <a:lnTo>
                    <a:pt x="19862" y="109449"/>
                  </a:lnTo>
                  <a:lnTo>
                    <a:pt x="5161" y="150556"/>
                  </a:lnTo>
                  <a:lnTo>
                    <a:pt x="0" y="195326"/>
                  </a:lnTo>
                  <a:lnTo>
                    <a:pt x="0" y="976630"/>
                  </a:lnTo>
                  <a:lnTo>
                    <a:pt x="5161" y="1021399"/>
                  </a:lnTo>
                  <a:lnTo>
                    <a:pt x="19862" y="1062506"/>
                  </a:lnTo>
                  <a:lnTo>
                    <a:pt x="42927" y="1098774"/>
                  </a:lnTo>
                  <a:lnTo>
                    <a:pt x="73181" y="1129028"/>
                  </a:lnTo>
                  <a:lnTo>
                    <a:pt x="109449" y="1152093"/>
                  </a:lnTo>
                  <a:lnTo>
                    <a:pt x="150556" y="1166794"/>
                  </a:lnTo>
                  <a:lnTo>
                    <a:pt x="195325" y="1171956"/>
                  </a:lnTo>
                  <a:lnTo>
                    <a:pt x="1241806" y="1171956"/>
                  </a:lnTo>
                  <a:lnTo>
                    <a:pt x="1286575" y="1166794"/>
                  </a:lnTo>
                  <a:lnTo>
                    <a:pt x="1327682" y="1152093"/>
                  </a:lnTo>
                  <a:lnTo>
                    <a:pt x="1363950" y="1129028"/>
                  </a:lnTo>
                  <a:lnTo>
                    <a:pt x="1394204" y="1098774"/>
                  </a:lnTo>
                  <a:lnTo>
                    <a:pt x="1417269" y="1062506"/>
                  </a:lnTo>
                  <a:lnTo>
                    <a:pt x="1431970" y="1021399"/>
                  </a:lnTo>
                  <a:lnTo>
                    <a:pt x="1437132" y="976630"/>
                  </a:lnTo>
                  <a:lnTo>
                    <a:pt x="1437132" y="195326"/>
                  </a:lnTo>
                  <a:lnTo>
                    <a:pt x="1431970" y="150556"/>
                  </a:lnTo>
                  <a:lnTo>
                    <a:pt x="1417269" y="109449"/>
                  </a:lnTo>
                  <a:lnTo>
                    <a:pt x="1394204" y="73181"/>
                  </a:lnTo>
                  <a:lnTo>
                    <a:pt x="1363950" y="42927"/>
                  </a:lnTo>
                  <a:lnTo>
                    <a:pt x="1327682" y="19862"/>
                  </a:lnTo>
                  <a:lnTo>
                    <a:pt x="1286575" y="5161"/>
                  </a:lnTo>
                  <a:lnTo>
                    <a:pt x="1241806" y="0"/>
                  </a:lnTo>
                  <a:close/>
                </a:path>
              </a:pathLst>
            </a:custGeom>
            <a:solidFill>
              <a:srgbClr val="BADFE2"/>
            </a:solidFill>
          </p:spPr>
          <p:txBody>
            <a:bodyPr wrap="square" lIns="0" tIns="0" rIns="0" bIns="0" rtlCol="0"/>
            <a:lstStyle/>
            <a:p>
              <a:endParaRPr/>
            </a:p>
          </p:txBody>
        </p:sp>
        <p:sp>
          <p:nvSpPr>
            <p:cNvPr id="31" name="object 31"/>
            <p:cNvSpPr/>
            <p:nvPr/>
          </p:nvSpPr>
          <p:spPr>
            <a:xfrm>
              <a:off x="3933190" y="3791458"/>
              <a:ext cx="1447165" cy="1181735"/>
            </a:xfrm>
            <a:custGeom>
              <a:avLst/>
              <a:gdLst/>
              <a:ahLst/>
              <a:cxnLst/>
              <a:rect l="l" t="t" r="r" b="b"/>
              <a:pathLst>
                <a:path w="1447164" h="1181735">
                  <a:moveTo>
                    <a:pt x="199898" y="0"/>
                  </a:moveTo>
                  <a:lnTo>
                    <a:pt x="1246886" y="0"/>
                  </a:lnTo>
                  <a:lnTo>
                    <a:pt x="1286890" y="4064"/>
                  </a:lnTo>
                  <a:lnTo>
                    <a:pt x="1324483" y="15748"/>
                  </a:lnTo>
                  <a:lnTo>
                    <a:pt x="1358519" y="34163"/>
                  </a:lnTo>
                  <a:lnTo>
                    <a:pt x="1388110" y="58674"/>
                  </a:lnTo>
                  <a:lnTo>
                    <a:pt x="1412621" y="88265"/>
                  </a:lnTo>
                  <a:lnTo>
                    <a:pt x="1431036" y="122301"/>
                  </a:lnTo>
                  <a:lnTo>
                    <a:pt x="1442720" y="159893"/>
                  </a:lnTo>
                  <a:lnTo>
                    <a:pt x="1446657" y="199898"/>
                  </a:lnTo>
                  <a:lnTo>
                    <a:pt x="1446657" y="981710"/>
                  </a:lnTo>
                  <a:lnTo>
                    <a:pt x="1442720" y="1021715"/>
                  </a:lnTo>
                  <a:lnTo>
                    <a:pt x="1431036" y="1059307"/>
                  </a:lnTo>
                  <a:lnTo>
                    <a:pt x="1412621" y="1093343"/>
                  </a:lnTo>
                  <a:lnTo>
                    <a:pt x="1388110" y="1122934"/>
                  </a:lnTo>
                  <a:lnTo>
                    <a:pt x="1358519" y="1147445"/>
                  </a:lnTo>
                  <a:lnTo>
                    <a:pt x="1324483" y="1165860"/>
                  </a:lnTo>
                  <a:lnTo>
                    <a:pt x="1286890" y="1177544"/>
                  </a:lnTo>
                  <a:lnTo>
                    <a:pt x="1246886" y="1181481"/>
                  </a:lnTo>
                  <a:lnTo>
                    <a:pt x="199898" y="1181481"/>
                  </a:lnTo>
                  <a:lnTo>
                    <a:pt x="159893" y="1177544"/>
                  </a:lnTo>
                  <a:lnTo>
                    <a:pt x="122300" y="1165860"/>
                  </a:lnTo>
                  <a:lnTo>
                    <a:pt x="88264" y="1147445"/>
                  </a:lnTo>
                  <a:lnTo>
                    <a:pt x="58674" y="1122934"/>
                  </a:lnTo>
                  <a:lnTo>
                    <a:pt x="34162" y="1093343"/>
                  </a:lnTo>
                  <a:lnTo>
                    <a:pt x="15748" y="1059307"/>
                  </a:lnTo>
                  <a:lnTo>
                    <a:pt x="4063" y="1021715"/>
                  </a:lnTo>
                  <a:lnTo>
                    <a:pt x="0" y="981710"/>
                  </a:lnTo>
                  <a:lnTo>
                    <a:pt x="0" y="199898"/>
                  </a:lnTo>
                  <a:lnTo>
                    <a:pt x="4063" y="159893"/>
                  </a:lnTo>
                  <a:lnTo>
                    <a:pt x="15748" y="122301"/>
                  </a:lnTo>
                  <a:lnTo>
                    <a:pt x="34162" y="88265"/>
                  </a:lnTo>
                  <a:lnTo>
                    <a:pt x="58674" y="58674"/>
                  </a:lnTo>
                  <a:lnTo>
                    <a:pt x="88264" y="34163"/>
                  </a:lnTo>
                  <a:lnTo>
                    <a:pt x="122300" y="15748"/>
                  </a:lnTo>
                  <a:lnTo>
                    <a:pt x="159893" y="4064"/>
                  </a:lnTo>
                  <a:lnTo>
                    <a:pt x="199898" y="0"/>
                  </a:lnTo>
                  <a:close/>
                </a:path>
              </a:pathLst>
            </a:custGeom>
            <a:ln w="9525">
              <a:solidFill>
                <a:srgbClr val="000000"/>
              </a:solidFill>
            </a:ln>
          </p:spPr>
          <p:txBody>
            <a:bodyPr wrap="square" lIns="0" tIns="0" rIns="0" bIns="0" rtlCol="0"/>
            <a:lstStyle/>
            <a:p>
              <a:endParaRPr/>
            </a:p>
          </p:txBody>
        </p:sp>
      </p:grpSp>
      <p:sp>
        <p:nvSpPr>
          <p:cNvPr id="32" name="object 32"/>
          <p:cNvSpPr txBox="1"/>
          <p:nvPr/>
        </p:nvSpPr>
        <p:spPr>
          <a:xfrm>
            <a:off x="3998214" y="3877767"/>
            <a:ext cx="1316990" cy="882015"/>
          </a:xfrm>
          <a:prstGeom prst="rect">
            <a:avLst/>
          </a:prstGeom>
        </p:spPr>
        <p:txBody>
          <a:bodyPr vert="horz" wrap="square" lIns="0" tIns="12700" rIns="0" bIns="0" rtlCol="0">
            <a:spAutoFit/>
          </a:bodyPr>
          <a:lstStyle/>
          <a:p>
            <a:pPr marL="12700" marR="5080" indent="3175" algn="ctr">
              <a:lnSpc>
                <a:spcPct val="100000"/>
              </a:lnSpc>
              <a:spcBef>
                <a:spcPts val="100"/>
              </a:spcBef>
            </a:pPr>
            <a:r>
              <a:rPr sz="1200" spc="-25" dirty="0">
                <a:latin typeface="Arial"/>
                <a:cs typeface="Arial"/>
              </a:rPr>
              <a:t>W/M </a:t>
            </a:r>
            <a:r>
              <a:rPr sz="1000" spc="-10" dirty="0">
                <a:latin typeface="Arial"/>
                <a:cs typeface="Arial"/>
              </a:rPr>
              <a:t>(Weight/Measurement) </a:t>
            </a:r>
            <a:r>
              <a:rPr sz="900" dirty="0">
                <a:latin typeface="Arial"/>
                <a:cs typeface="Arial"/>
              </a:rPr>
              <a:t>Brüt</a:t>
            </a:r>
            <a:r>
              <a:rPr sz="900" spc="-30" dirty="0">
                <a:latin typeface="Arial"/>
                <a:cs typeface="Arial"/>
              </a:rPr>
              <a:t> </a:t>
            </a:r>
            <a:r>
              <a:rPr sz="900" spc="-10" dirty="0">
                <a:latin typeface="Arial"/>
                <a:cs typeface="Arial"/>
              </a:rPr>
              <a:t>Ağırlık</a:t>
            </a:r>
            <a:endParaRPr sz="900">
              <a:latin typeface="Arial"/>
              <a:cs typeface="Arial"/>
            </a:endParaRPr>
          </a:p>
          <a:p>
            <a:pPr marL="495934" marR="487680" indent="1270" algn="ctr">
              <a:lnSpc>
                <a:spcPct val="100000"/>
              </a:lnSpc>
              <a:spcBef>
                <a:spcPts val="15"/>
              </a:spcBef>
            </a:pPr>
            <a:r>
              <a:rPr sz="900" spc="-20" dirty="0">
                <a:latin typeface="Arial"/>
                <a:cs typeface="Arial"/>
              </a:rPr>
              <a:t>Veya </a:t>
            </a:r>
            <a:r>
              <a:rPr sz="900" spc="-10" dirty="0">
                <a:latin typeface="Arial"/>
                <a:cs typeface="Arial"/>
              </a:rPr>
              <a:t>Hacim</a:t>
            </a:r>
            <a:endParaRPr sz="900">
              <a:latin typeface="Arial"/>
              <a:cs typeface="Arial"/>
            </a:endParaRPr>
          </a:p>
          <a:p>
            <a:pPr marL="635" algn="ctr">
              <a:lnSpc>
                <a:spcPct val="100000"/>
              </a:lnSpc>
              <a:spcBef>
                <a:spcPts val="10"/>
              </a:spcBef>
            </a:pPr>
            <a:r>
              <a:rPr sz="700" dirty="0">
                <a:latin typeface="Arial"/>
                <a:cs typeface="Arial"/>
              </a:rPr>
              <a:t>(Uzunluk</a:t>
            </a:r>
            <a:r>
              <a:rPr sz="700" spc="5" dirty="0">
                <a:latin typeface="Arial"/>
                <a:cs typeface="Arial"/>
              </a:rPr>
              <a:t> </a:t>
            </a:r>
            <a:r>
              <a:rPr sz="700" dirty="0">
                <a:latin typeface="Arial"/>
                <a:cs typeface="Arial"/>
              </a:rPr>
              <a:t>x</a:t>
            </a:r>
            <a:r>
              <a:rPr sz="700" spc="-15" dirty="0">
                <a:latin typeface="Arial"/>
                <a:cs typeface="Arial"/>
              </a:rPr>
              <a:t> </a:t>
            </a:r>
            <a:r>
              <a:rPr sz="700" dirty="0">
                <a:latin typeface="Arial"/>
                <a:cs typeface="Arial"/>
              </a:rPr>
              <a:t>Genişlik</a:t>
            </a:r>
            <a:r>
              <a:rPr sz="700" spc="-10" dirty="0">
                <a:latin typeface="Arial"/>
                <a:cs typeface="Arial"/>
              </a:rPr>
              <a:t> </a:t>
            </a:r>
            <a:r>
              <a:rPr sz="700" dirty="0">
                <a:latin typeface="Arial"/>
                <a:cs typeface="Arial"/>
              </a:rPr>
              <a:t>x</a:t>
            </a:r>
            <a:r>
              <a:rPr sz="700" spc="-25" dirty="0">
                <a:latin typeface="Arial"/>
                <a:cs typeface="Arial"/>
              </a:rPr>
              <a:t> </a:t>
            </a:r>
            <a:r>
              <a:rPr sz="700" spc="-10" dirty="0">
                <a:latin typeface="Arial"/>
                <a:cs typeface="Arial"/>
              </a:rPr>
              <a:t>Yükseklik)</a:t>
            </a:r>
            <a:endParaRPr sz="700">
              <a:latin typeface="Arial"/>
              <a:cs typeface="Arial"/>
            </a:endParaRPr>
          </a:p>
        </p:txBody>
      </p:sp>
      <p:grpSp>
        <p:nvGrpSpPr>
          <p:cNvPr id="33" name="object 33"/>
          <p:cNvGrpSpPr/>
          <p:nvPr/>
        </p:nvGrpSpPr>
        <p:grpSpPr>
          <a:xfrm>
            <a:off x="6560375" y="2024951"/>
            <a:ext cx="1456690" cy="1192530"/>
            <a:chOff x="6560375" y="2024951"/>
            <a:chExt cx="1456690" cy="1192530"/>
          </a:xfrm>
        </p:grpSpPr>
        <p:sp>
          <p:nvSpPr>
            <p:cNvPr id="34" name="object 34"/>
            <p:cNvSpPr/>
            <p:nvPr/>
          </p:nvSpPr>
          <p:spPr>
            <a:xfrm>
              <a:off x="6569964" y="2034540"/>
              <a:ext cx="1437640" cy="1173480"/>
            </a:xfrm>
            <a:custGeom>
              <a:avLst/>
              <a:gdLst/>
              <a:ahLst/>
              <a:cxnLst/>
              <a:rect l="l" t="t" r="r" b="b"/>
              <a:pathLst>
                <a:path w="1437640" h="1173480">
                  <a:moveTo>
                    <a:pt x="1241552" y="0"/>
                  </a:moveTo>
                  <a:lnTo>
                    <a:pt x="195579" y="0"/>
                  </a:lnTo>
                  <a:lnTo>
                    <a:pt x="150716" y="5162"/>
                  </a:lnTo>
                  <a:lnTo>
                    <a:pt x="109542" y="19868"/>
                  </a:lnTo>
                  <a:lnTo>
                    <a:pt x="73229" y="42947"/>
                  </a:lnTo>
                  <a:lnTo>
                    <a:pt x="42947" y="73229"/>
                  </a:lnTo>
                  <a:lnTo>
                    <a:pt x="19868" y="109542"/>
                  </a:lnTo>
                  <a:lnTo>
                    <a:pt x="5162" y="150716"/>
                  </a:lnTo>
                  <a:lnTo>
                    <a:pt x="0" y="195580"/>
                  </a:lnTo>
                  <a:lnTo>
                    <a:pt x="0" y="977900"/>
                  </a:lnTo>
                  <a:lnTo>
                    <a:pt x="5162" y="1022763"/>
                  </a:lnTo>
                  <a:lnTo>
                    <a:pt x="19868" y="1063937"/>
                  </a:lnTo>
                  <a:lnTo>
                    <a:pt x="42947" y="1100250"/>
                  </a:lnTo>
                  <a:lnTo>
                    <a:pt x="73229" y="1130532"/>
                  </a:lnTo>
                  <a:lnTo>
                    <a:pt x="109542" y="1153611"/>
                  </a:lnTo>
                  <a:lnTo>
                    <a:pt x="150716" y="1168317"/>
                  </a:lnTo>
                  <a:lnTo>
                    <a:pt x="195579" y="1173480"/>
                  </a:lnTo>
                  <a:lnTo>
                    <a:pt x="1241552" y="1173480"/>
                  </a:lnTo>
                  <a:lnTo>
                    <a:pt x="1286415" y="1168317"/>
                  </a:lnTo>
                  <a:lnTo>
                    <a:pt x="1327589" y="1153611"/>
                  </a:lnTo>
                  <a:lnTo>
                    <a:pt x="1363902" y="1130532"/>
                  </a:lnTo>
                  <a:lnTo>
                    <a:pt x="1394184" y="1100250"/>
                  </a:lnTo>
                  <a:lnTo>
                    <a:pt x="1417263" y="1063937"/>
                  </a:lnTo>
                  <a:lnTo>
                    <a:pt x="1431969" y="1022763"/>
                  </a:lnTo>
                  <a:lnTo>
                    <a:pt x="1437131" y="977900"/>
                  </a:lnTo>
                  <a:lnTo>
                    <a:pt x="1437131" y="195580"/>
                  </a:lnTo>
                  <a:lnTo>
                    <a:pt x="1431969" y="150716"/>
                  </a:lnTo>
                  <a:lnTo>
                    <a:pt x="1417263" y="109542"/>
                  </a:lnTo>
                  <a:lnTo>
                    <a:pt x="1394184" y="73229"/>
                  </a:lnTo>
                  <a:lnTo>
                    <a:pt x="1363902" y="42947"/>
                  </a:lnTo>
                  <a:lnTo>
                    <a:pt x="1327589" y="19868"/>
                  </a:lnTo>
                  <a:lnTo>
                    <a:pt x="1286415" y="5162"/>
                  </a:lnTo>
                  <a:lnTo>
                    <a:pt x="1241552" y="0"/>
                  </a:lnTo>
                  <a:close/>
                </a:path>
              </a:pathLst>
            </a:custGeom>
            <a:solidFill>
              <a:srgbClr val="BADFE2"/>
            </a:solidFill>
          </p:spPr>
          <p:txBody>
            <a:bodyPr wrap="square" lIns="0" tIns="0" rIns="0" bIns="0" rtlCol="0"/>
            <a:lstStyle/>
            <a:p>
              <a:endParaRPr/>
            </a:p>
          </p:txBody>
        </p:sp>
        <p:sp>
          <p:nvSpPr>
            <p:cNvPr id="35" name="object 35"/>
            <p:cNvSpPr/>
            <p:nvPr/>
          </p:nvSpPr>
          <p:spPr>
            <a:xfrm>
              <a:off x="6565138" y="2029714"/>
              <a:ext cx="1447165" cy="1183005"/>
            </a:xfrm>
            <a:custGeom>
              <a:avLst/>
              <a:gdLst/>
              <a:ahLst/>
              <a:cxnLst/>
              <a:rect l="l" t="t" r="r" b="b"/>
              <a:pathLst>
                <a:path w="1447165" h="1183005">
                  <a:moveTo>
                    <a:pt x="200151" y="0"/>
                  </a:moveTo>
                  <a:lnTo>
                    <a:pt x="1246631" y="0"/>
                  </a:lnTo>
                  <a:lnTo>
                    <a:pt x="1286763" y="4063"/>
                  </a:lnTo>
                  <a:lnTo>
                    <a:pt x="1324355" y="15748"/>
                  </a:lnTo>
                  <a:lnTo>
                    <a:pt x="1358391" y="34289"/>
                  </a:lnTo>
                  <a:lnTo>
                    <a:pt x="1388109" y="58674"/>
                  </a:lnTo>
                  <a:lnTo>
                    <a:pt x="1412493" y="88391"/>
                  </a:lnTo>
                  <a:lnTo>
                    <a:pt x="1431035" y="122427"/>
                  </a:lnTo>
                  <a:lnTo>
                    <a:pt x="1442719" y="160020"/>
                  </a:lnTo>
                  <a:lnTo>
                    <a:pt x="1446656" y="200151"/>
                  </a:lnTo>
                  <a:lnTo>
                    <a:pt x="1446656" y="982980"/>
                  </a:lnTo>
                  <a:lnTo>
                    <a:pt x="1442719" y="1023112"/>
                  </a:lnTo>
                  <a:lnTo>
                    <a:pt x="1431035" y="1060703"/>
                  </a:lnTo>
                  <a:lnTo>
                    <a:pt x="1412493" y="1094739"/>
                  </a:lnTo>
                  <a:lnTo>
                    <a:pt x="1388109" y="1124458"/>
                  </a:lnTo>
                  <a:lnTo>
                    <a:pt x="1358391" y="1148841"/>
                  </a:lnTo>
                  <a:lnTo>
                    <a:pt x="1324355" y="1167384"/>
                  </a:lnTo>
                  <a:lnTo>
                    <a:pt x="1286763" y="1179068"/>
                  </a:lnTo>
                  <a:lnTo>
                    <a:pt x="1246631" y="1183005"/>
                  </a:lnTo>
                  <a:lnTo>
                    <a:pt x="200151" y="1183005"/>
                  </a:lnTo>
                  <a:lnTo>
                    <a:pt x="160019" y="1179068"/>
                  </a:lnTo>
                  <a:lnTo>
                    <a:pt x="122427" y="1167384"/>
                  </a:lnTo>
                  <a:lnTo>
                    <a:pt x="88391" y="1148841"/>
                  </a:lnTo>
                  <a:lnTo>
                    <a:pt x="58673" y="1124458"/>
                  </a:lnTo>
                  <a:lnTo>
                    <a:pt x="34289" y="1094739"/>
                  </a:lnTo>
                  <a:lnTo>
                    <a:pt x="15747" y="1060703"/>
                  </a:lnTo>
                  <a:lnTo>
                    <a:pt x="4063" y="1023112"/>
                  </a:lnTo>
                  <a:lnTo>
                    <a:pt x="0" y="982980"/>
                  </a:lnTo>
                  <a:lnTo>
                    <a:pt x="0" y="200151"/>
                  </a:lnTo>
                  <a:lnTo>
                    <a:pt x="4063" y="160020"/>
                  </a:lnTo>
                  <a:lnTo>
                    <a:pt x="15747" y="122427"/>
                  </a:lnTo>
                  <a:lnTo>
                    <a:pt x="34289" y="88391"/>
                  </a:lnTo>
                  <a:lnTo>
                    <a:pt x="58673" y="58674"/>
                  </a:lnTo>
                  <a:lnTo>
                    <a:pt x="88391" y="34289"/>
                  </a:lnTo>
                  <a:lnTo>
                    <a:pt x="122427" y="15748"/>
                  </a:lnTo>
                  <a:lnTo>
                    <a:pt x="160019" y="4063"/>
                  </a:lnTo>
                  <a:lnTo>
                    <a:pt x="200151" y="0"/>
                  </a:lnTo>
                  <a:close/>
                </a:path>
              </a:pathLst>
            </a:custGeom>
            <a:ln w="9525">
              <a:solidFill>
                <a:srgbClr val="000000"/>
              </a:solidFill>
            </a:ln>
          </p:spPr>
          <p:txBody>
            <a:bodyPr wrap="square" lIns="0" tIns="0" rIns="0" bIns="0" rtlCol="0"/>
            <a:lstStyle/>
            <a:p>
              <a:endParaRPr/>
            </a:p>
          </p:txBody>
        </p:sp>
      </p:grpSp>
      <p:sp>
        <p:nvSpPr>
          <p:cNvPr id="36" name="object 36"/>
          <p:cNvSpPr txBox="1"/>
          <p:nvPr/>
        </p:nvSpPr>
        <p:spPr>
          <a:xfrm>
            <a:off x="6674866" y="2360752"/>
            <a:ext cx="1233805" cy="516255"/>
          </a:xfrm>
          <a:prstGeom prst="rect">
            <a:avLst/>
          </a:prstGeom>
        </p:spPr>
        <p:txBody>
          <a:bodyPr vert="horz" wrap="square" lIns="0" tIns="12065" rIns="0" bIns="0" rtlCol="0">
            <a:spAutoFit/>
          </a:bodyPr>
          <a:lstStyle/>
          <a:p>
            <a:pPr algn="ctr">
              <a:lnSpc>
                <a:spcPct val="100000"/>
              </a:lnSpc>
              <a:spcBef>
                <a:spcPts val="95"/>
              </a:spcBef>
            </a:pPr>
            <a:r>
              <a:rPr sz="1600" dirty="0">
                <a:latin typeface="Arial"/>
                <a:cs typeface="Arial"/>
              </a:rPr>
              <a:t>Charter</a:t>
            </a:r>
            <a:r>
              <a:rPr sz="1600" spc="-15" dirty="0">
                <a:latin typeface="Arial"/>
                <a:cs typeface="Arial"/>
              </a:rPr>
              <a:t> </a:t>
            </a:r>
            <a:r>
              <a:rPr sz="1600" spc="-10" dirty="0">
                <a:latin typeface="Arial"/>
                <a:cs typeface="Arial"/>
              </a:rPr>
              <a:t>Party</a:t>
            </a:r>
            <a:endParaRPr sz="1600">
              <a:latin typeface="Arial"/>
              <a:cs typeface="Arial"/>
            </a:endParaRPr>
          </a:p>
          <a:p>
            <a:pPr marR="22860" algn="ctr">
              <a:lnSpc>
                <a:spcPct val="100000"/>
              </a:lnSpc>
              <a:spcBef>
                <a:spcPts val="20"/>
              </a:spcBef>
            </a:pPr>
            <a:r>
              <a:rPr sz="800" dirty="0">
                <a:latin typeface="Arial"/>
                <a:cs typeface="Arial"/>
              </a:rPr>
              <a:t>(Komple</a:t>
            </a:r>
            <a:r>
              <a:rPr sz="800" spc="-35" dirty="0">
                <a:latin typeface="Arial"/>
                <a:cs typeface="Arial"/>
              </a:rPr>
              <a:t> </a:t>
            </a:r>
            <a:r>
              <a:rPr sz="800" dirty="0">
                <a:latin typeface="Arial"/>
                <a:cs typeface="Arial"/>
              </a:rPr>
              <a:t>veya</a:t>
            </a:r>
            <a:r>
              <a:rPr sz="800" spc="-10" dirty="0">
                <a:latin typeface="Arial"/>
                <a:cs typeface="Arial"/>
              </a:rPr>
              <a:t> Kısmi</a:t>
            </a:r>
            <a:endParaRPr sz="800">
              <a:latin typeface="Arial"/>
              <a:cs typeface="Arial"/>
            </a:endParaRPr>
          </a:p>
          <a:p>
            <a:pPr algn="ctr">
              <a:lnSpc>
                <a:spcPct val="100000"/>
              </a:lnSpc>
              <a:spcBef>
                <a:spcPts val="5"/>
              </a:spcBef>
            </a:pPr>
            <a:r>
              <a:rPr sz="800" dirty="0">
                <a:latin typeface="Arial"/>
                <a:cs typeface="Arial"/>
              </a:rPr>
              <a:t>Gemi</a:t>
            </a:r>
            <a:r>
              <a:rPr sz="800" spc="-25" dirty="0">
                <a:latin typeface="Arial"/>
                <a:cs typeface="Arial"/>
              </a:rPr>
              <a:t> </a:t>
            </a:r>
            <a:r>
              <a:rPr sz="800" spc="-10" dirty="0">
                <a:latin typeface="Arial"/>
                <a:cs typeface="Arial"/>
              </a:rPr>
              <a:t>Kiralama)</a:t>
            </a:r>
            <a:endParaRPr sz="800">
              <a:latin typeface="Arial"/>
              <a:cs typeface="Arial"/>
            </a:endParaRPr>
          </a:p>
        </p:txBody>
      </p:sp>
      <p:grpSp>
        <p:nvGrpSpPr>
          <p:cNvPr id="37" name="object 37"/>
          <p:cNvGrpSpPr/>
          <p:nvPr/>
        </p:nvGrpSpPr>
        <p:grpSpPr>
          <a:xfrm>
            <a:off x="5604827" y="3786695"/>
            <a:ext cx="1454785" cy="1191260"/>
            <a:chOff x="5604827" y="3786695"/>
            <a:chExt cx="1454785" cy="1191260"/>
          </a:xfrm>
        </p:grpSpPr>
        <p:sp>
          <p:nvSpPr>
            <p:cNvPr id="38" name="object 38"/>
            <p:cNvSpPr/>
            <p:nvPr/>
          </p:nvSpPr>
          <p:spPr>
            <a:xfrm>
              <a:off x="5614416" y="3796284"/>
              <a:ext cx="1435735" cy="1172210"/>
            </a:xfrm>
            <a:custGeom>
              <a:avLst/>
              <a:gdLst/>
              <a:ahLst/>
              <a:cxnLst/>
              <a:rect l="l" t="t" r="r" b="b"/>
              <a:pathLst>
                <a:path w="1435734" h="1172210">
                  <a:moveTo>
                    <a:pt x="1240282" y="0"/>
                  </a:moveTo>
                  <a:lnTo>
                    <a:pt x="195325" y="0"/>
                  </a:lnTo>
                  <a:lnTo>
                    <a:pt x="150556" y="5161"/>
                  </a:lnTo>
                  <a:lnTo>
                    <a:pt x="109449" y="19862"/>
                  </a:lnTo>
                  <a:lnTo>
                    <a:pt x="73181" y="42927"/>
                  </a:lnTo>
                  <a:lnTo>
                    <a:pt x="42927" y="73181"/>
                  </a:lnTo>
                  <a:lnTo>
                    <a:pt x="19862" y="109449"/>
                  </a:lnTo>
                  <a:lnTo>
                    <a:pt x="5161" y="150556"/>
                  </a:lnTo>
                  <a:lnTo>
                    <a:pt x="0" y="195326"/>
                  </a:lnTo>
                  <a:lnTo>
                    <a:pt x="0" y="976630"/>
                  </a:lnTo>
                  <a:lnTo>
                    <a:pt x="5161" y="1021399"/>
                  </a:lnTo>
                  <a:lnTo>
                    <a:pt x="19862" y="1062506"/>
                  </a:lnTo>
                  <a:lnTo>
                    <a:pt x="42927" y="1098774"/>
                  </a:lnTo>
                  <a:lnTo>
                    <a:pt x="73181" y="1129028"/>
                  </a:lnTo>
                  <a:lnTo>
                    <a:pt x="109449" y="1152093"/>
                  </a:lnTo>
                  <a:lnTo>
                    <a:pt x="150556" y="1166794"/>
                  </a:lnTo>
                  <a:lnTo>
                    <a:pt x="195325" y="1171956"/>
                  </a:lnTo>
                  <a:lnTo>
                    <a:pt x="1240282" y="1171956"/>
                  </a:lnTo>
                  <a:lnTo>
                    <a:pt x="1285051" y="1166794"/>
                  </a:lnTo>
                  <a:lnTo>
                    <a:pt x="1326158" y="1152093"/>
                  </a:lnTo>
                  <a:lnTo>
                    <a:pt x="1362426" y="1129028"/>
                  </a:lnTo>
                  <a:lnTo>
                    <a:pt x="1392680" y="1098774"/>
                  </a:lnTo>
                  <a:lnTo>
                    <a:pt x="1415745" y="1062506"/>
                  </a:lnTo>
                  <a:lnTo>
                    <a:pt x="1430446" y="1021399"/>
                  </a:lnTo>
                  <a:lnTo>
                    <a:pt x="1435608" y="976630"/>
                  </a:lnTo>
                  <a:lnTo>
                    <a:pt x="1435608" y="195326"/>
                  </a:lnTo>
                  <a:lnTo>
                    <a:pt x="1430446" y="150556"/>
                  </a:lnTo>
                  <a:lnTo>
                    <a:pt x="1415745" y="109449"/>
                  </a:lnTo>
                  <a:lnTo>
                    <a:pt x="1392680" y="73181"/>
                  </a:lnTo>
                  <a:lnTo>
                    <a:pt x="1362426" y="42927"/>
                  </a:lnTo>
                  <a:lnTo>
                    <a:pt x="1326158" y="19862"/>
                  </a:lnTo>
                  <a:lnTo>
                    <a:pt x="1285051" y="5161"/>
                  </a:lnTo>
                  <a:lnTo>
                    <a:pt x="1240282" y="0"/>
                  </a:lnTo>
                  <a:close/>
                </a:path>
              </a:pathLst>
            </a:custGeom>
            <a:solidFill>
              <a:srgbClr val="BADFE2"/>
            </a:solidFill>
          </p:spPr>
          <p:txBody>
            <a:bodyPr wrap="square" lIns="0" tIns="0" rIns="0" bIns="0" rtlCol="0"/>
            <a:lstStyle/>
            <a:p>
              <a:endParaRPr/>
            </a:p>
          </p:txBody>
        </p:sp>
        <p:sp>
          <p:nvSpPr>
            <p:cNvPr id="39" name="object 39"/>
            <p:cNvSpPr/>
            <p:nvPr/>
          </p:nvSpPr>
          <p:spPr>
            <a:xfrm>
              <a:off x="5609590" y="3791458"/>
              <a:ext cx="1445260" cy="1181735"/>
            </a:xfrm>
            <a:custGeom>
              <a:avLst/>
              <a:gdLst/>
              <a:ahLst/>
              <a:cxnLst/>
              <a:rect l="l" t="t" r="r" b="b"/>
              <a:pathLst>
                <a:path w="1445259" h="1181735">
                  <a:moveTo>
                    <a:pt x="199898" y="0"/>
                  </a:moveTo>
                  <a:lnTo>
                    <a:pt x="1245362" y="0"/>
                  </a:lnTo>
                  <a:lnTo>
                    <a:pt x="1285366" y="4064"/>
                  </a:lnTo>
                  <a:lnTo>
                    <a:pt x="1322959" y="15748"/>
                  </a:lnTo>
                  <a:lnTo>
                    <a:pt x="1356994" y="34163"/>
                  </a:lnTo>
                  <a:lnTo>
                    <a:pt x="1386586" y="58674"/>
                  </a:lnTo>
                  <a:lnTo>
                    <a:pt x="1411096" y="88265"/>
                  </a:lnTo>
                  <a:lnTo>
                    <a:pt x="1429512" y="122301"/>
                  </a:lnTo>
                  <a:lnTo>
                    <a:pt x="1441195" y="159893"/>
                  </a:lnTo>
                  <a:lnTo>
                    <a:pt x="1445260" y="199898"/>
                  </a:lnTo>
                  <a:lnTo>
                    <a:pt x="1445260" y="981710"/>
                  </a:lnTo>
                  <a:lnTo>
                    <a:pt x="1441195" y="1021715"/>
                  </a:lnTo>
                  <a:lnTo>
                    <a:pt x="1429512" y="1059307"/>
                  </a:lnTo>
                  <a:lnTo>
                    <a:pt x="1411096" y="1093343"/>
                  </a:lnTo>
                  <a:lnTo>
                    <a:pt x="1386586" y="1122934"/>
                  </a:lnTo>
                  <a:lnTo>
                    <a:pt x="1356994" y="1147445"/>
                  </a:lnTo>
                  <a:lnTo>
                    <a:pt x="1322959" y="1165860"/>
                  </a:lnTo>
                  <a:lnTo>
                    <a:pt x="1285366" y="1177544"/>
                  </a:lnTo>
                  <a:lnTo>
                    <a:pt x="1245362" y="1181481"/>
                  </a:lnTo>
                  <a:lnTo>
                    <a:pt x="199898" y="1181481"/>
                  </a:lnTo>
                  <a:lnTo>
                    <a:pt x="159893" y="1177544"/>
                  </a:lnTo>
                  <a:lnTo>
                    <a:pt x="122300" y="1165860"/>
                  </a:lnTo>
                  <a:lnTo>
                    <a:pt x="88264" y="1147445"/>
                  </a:lnTo>
                  <a:lnTo>
                    <a:pt x="58674" y="1122934"/>
                  </a:lnTo>
                  <a:lnTo>
                    <a:pt x="34162" y="1093343"/>
                  </a:lnTo>
                  <a:lnTo>
                    <a:pt x="15748" y="1059307"/>
                  </a:lnTo>
                  <a:lnTo>
                    <a:pt x="4063" y="1021715"/>
                  </a:lnTo>
                  <a:lnTo>
                    <a:pt x="0" y="981710"/>
                  </a:lnTo>
                  <a:lnTo>
                    <a:pt x="0" y="199898"/>
                  </a:lnTo>
                  <a:lnTo>
                    <a:pt x="4063" y="159893"/>
                  </a:lnTo>
                  <a:lnTo>
                    <a:pt x="15748" y="122301"/>
                  </a:lnTo>
                  <a:lnTo>
                    <a:pt x="34162" y="88265"/>
                  </a:lnTo>
                  <a:lnTo>
                    <a:pt x="58674" y="58674"/>
                  </a:lnTo>
                  <a:lnTo>
                    <a:pt x="88264" y="34163"/>
                  </a:lnTo>
                  <a:lnTo>
                    <a:pt x="122300" y="15748"/>
                  </a:lnTo>
                  <a:lnTo>
                    <a:pt x="159893" y="4064"/>
                  </a:lnTo>
                  <a:lnTo>
                    <a:pt x="199898" y="0"/>
                  </a:lnTo>
                  <a:close/>
                </a:path>
              </a:pathLst>
            </a:custGeom>
            <a:ln w="9525">
              <a:solidFill>
                <a:srgbClr val="000000"/>
              </a:solidFill>
            </a:ln>
          </p:spPr>
          <p:txBody>
            <a:bodyPr wrap="square" lIns="0" tIns="0" rIns="0" bIns="0" rtlCol="0"/>
            <a:lstStyle/>
            <a:p>
              <a:endParaRPr/>
            </a:p>
          </p:txBody>
        </p:sp>
      </p:grpSp>
      <p:sp>
        <p:nvSpPr>
          <p:cNvPr id="40" name="object 40"/>
          <p:cNvSpPr txBox="1"/>
          <p:nvPr/>
        </p:nvSpPr>
        <p:spPr>
          <a:xfrm>
            <a:off x="5697728" y="4257802"/>
            <a:ext cx="127063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Arial"/>
                <a:cs typeface="Arial"/>
              </a:rPr>
              <a:t>Voyage</a:t>
            </a:r>
            <a:r>
              <a:rPr sz="1400" spc="-40" dirty="0">
                <a:latin typeface="Arial"/>
                <a:cs typeface="Arial"/>
              </a:rPr>
              <a:t> </a:t>
            </a:r>
            <a:r>
              <a:rPr sz="1400" spc="-10" dirty="0">
                <a:latin typeface="Arial"/>
                <a:cs typeface="Arial"/>
              </a:rPr>
              <a:t>Charter</a:t>
            </a:r>
            <a:endParaRPr sz="1400">
              <a:latin typeface="Arial"/>
              <a:cs typeface="Arial"/>
            </a:endParaRPr>
          </a:p>
        </p:txBody>
      </p:sp>
      <p:grpSp>
        <p:nvGrpSpPr>
          <p:cNvPr id="41" name="object 41"/>
          <p:cNvGrpSpPr/>
          <p:nvPr/>
        </p:nvGrpSpPr>
        <p:grpSpPr>
          <a:xfrm>
            <a:off x="7518971" y="3786695"/>
            <a:ext cx="1454785" cy="1191260"/>
            <a:chOff x="7518971" y="3786695"/>
            <a:chExt cx="1454785" cy="1191260"/>
          </a:xfrm>
        </p:grpSpPr>
        <p:sp>
          <p:nvSpPr>
            <p:cNvPr id="42" name="object 42"/>
            <p:cNvSpPr/>
            <p:nvPr/>
          </p:nvSpPr>
          <p:spPr>
            <a:xfrm>
              <a:off x="7528559" y="3796284"/>
              <a:ext cx="1435735" cy="1172210"/>
            </a:xfrm>
            <a:custGeom>
              <a:avLst/>
              <a:gdLst/>
              <a:ahLst/>
              <a:cxnLst/>
              <a:rect l="l" t="t" r="r" b="b"/>
              <a:pathLst>
                <a:path w="1435734" h="1172210">
                  <a:moveTo>
                    <a:pt x="1240282" y="0"/>
                  </a:moveTo>
                  <a:lnTo>
                    <a:pt x="195325" y="0"/>
                  </a:lnTo>
                  <a:lnTo>
                    <a:pt x="150556" y="5161"/>
                  </a:lnTo>
                  <a:lnTo>
                    <a:pt x="109449" y="19862"/>
                  </a:lnTo>
                  <a:lnTo>
                    <a:pt x="73181" y="42927"/>
                  </a:lnTo>
                  <a:lnTo>
                    <a:pt x="42927" y="73181"/>
                  </a:lnTo>
                  <a:lnTo>
                    <a:pt x="19862" y="109449"/>
                  </a:lnTo>
                  <a:lnTo>
                    <a:pt x="5161" y="150556"/>
                  </a:lnTo>
                  <a:lnTo>
                    <a:pt x="0" y="195326"/>
                  </a:lnTo>
                  <a:lnTo>
                    <a:pt x="0" y="976630"/>
                  </a:lnTo>
                  <a:lnTo>
                    <a:pt x="5161" y="1021399"/>
                  </a:lnTo>
                  <a:lnTo>
                    <a:pt x="19862" y="1062506"/>
                  </a:lnTo>
                  <a:lnTo>
                    <a:pt x="42927" y="1098774"/>
                  </a:lnTo>
                  <a:lnTo>
                    <a:pt x="73181" y="1129028"/>
                  </a:lnTo>
                  <a:lnTo>
                    <a:pt x="109449" y="1152093"/>
                  </a:lnTo>
                  <a:lnTo>
                    <a:pt x="150556" y="1166794"/>
                  </a:lnTo>
                  <a:lnTo>
                    <a:pt x="195325" y="1171956"/>
                  </a:lnTo>
                  <a:lnTo>
                    <a:pt x="1240282" y="1171956"/>
                  </a:lnTo>
                  <a:lnTo>
                    <a:pt x="1285051" y="1166794"/>
                  </a:lnTo>
                  <a:lnTo>
                    <a:pt x="1326158" y="1152093"/>
                  </a:lnTo>
                  <a:lnTo>
                    <a:pt x="1362426" y="1129028"/>
                  </a:lnTo>
                  <a:lnTo>
                    <a:pt x="1392680" y="1098774"/>
                  </a:lnTo>
                  <a:lnTo>
                    <a:pt x="1415745" y="1062506"/>
                  </a:lnTo>
                  <a:lnTo>
                    <a:pt x="1430446" y="1021399"/>
                  </a:lnTo>
                  <a:lnTo>
                    <a:pt x="1435608" y="976630"/>
                  </a:lnTo>
                  <a:lnTo>
                    <a:pt x="1435608" y="195326"/>
                  </a:lnTo>
                  <a:lnTo>
                    <a:pt x="1430446" y="150556"/>
                  </a:lnTo>
                  <a:lnTo>
                    <a:pt x="1415745" y="109449"/>
                  </a:lnTo>
                  <a:lnTo>
                    <a:pt x="1392680" y="73181"/>
                  </a:lnTo>
                  <a:lnTo>
                    <a:pt x="1362426" y="42927"/>
                  </a:lnTo>
                  <a:lnTo>
                    <a:pt x="1326158" y="19862"/>
                  </a:lnTo>
                  <a:lnTo>
                    <a:pt x="1285051" y="5161"/>
                  </a:lnTo>
                  <a:lnTo>
                    <a:pt x="1240282" y="0"/>
                  </a:lnTo>
                  <a:close/>
                </a:path>
              </a:pathLst>
            </a:custGeom>
            <a:solidFill>
              <a:srgbClr val="BADFE2"/>
            </a:solidFill>
          </p:spPr>
          <p:txBody>
            <a:bodyPr wrap="square" lIns="0" tIns="0" rIns="0" bIns="0" rtlCol="0"/>
            <a:lstStyle/>
            <a:p>
              <a:endParaRPr/>
            </a:p>
          </p:txBody>
        </p:sp>
        <p:sp>
          <p:nvSpPr>
            <p:cNvPr id="43" name="object 43"/>
            <p:cNvSpPr/>
            <p:nvPr/>
          </p:nvSpPr>
          <p:spPr>
            <a:xfrm>
              <a:off x="7523733" y="3791458"/>
              <a:ext cx="1445260" cy="1181735"/>
            </a:xfrm>
            <a:custGeom>
              <a:avLst/>
              <a:gdLst/>
              <a:ahLst/>
              <a:cxnLst/>
              <a:rect l="l" t="t" r="r" b="b"/>
              <a:pathLst>
                <a:path w="1445259" h="1181735">
                  <a:moveTo>
                    <a:pt x="199898" y="0"/>
                  </a:moveTo>
                  <a:lnTo>
                    <a:pt x="1245362" y="0"/>
                  </a:lnTo>
                  <a:lnTo>
                    <a:pt x="1285367" y="4064"/>
                  </a:lnTo>
                  <a:lnTo>
                    <a:pt x="1322959" y="15748"/>
                  </a:lnTo>
                  <a:lnTo>
                    <a:pt x="1356995" y="34163"/>
                  </a:lnTo>
                  <a:lnTo>
                    <a:pt x="1386586" y="58674"/>
                  </a:lnTo>
                  <a:lnTo>
                    <a:pt x="1411097" y="88265"/>
                  </a:lnTo>
                  <a:lnTo>
                    <a:pt x="1429512" y="122301"/>
                  </a:lnTo>
                  <a:lnTo>
                    <a:pt x="1441196" y="159893"/>
                  </a:lnTo>
                  <a:lnTo>
                    <a:pt x="1445133" y="199898"/>
                  </a:lnTo>
                  <a:lnTo>
                    <a:pt x="1445133" y="981710"/>
                  </a:lnTo>
                  <a:lnTo>
                    <a:pt x="1441196" y="1021715"/>
                  </a:lnTo>
                  <a:lnTo>
                    <a:pt x="1429512" y="1059307"/>
                  </a:lnTo>
                  <a:lnTo>
                    <a:pt x="1411097" y="1093343"/>
                  </a:lnTo>
                  <a:lnTo>
                    <a:pt x="1386586" y="1122934"/>
                  </a:lnTo>
                  <a:lnTo>
                    <a:pt x="1356995" y="1147445"/>
                  </a:lnTo>
                  <a:lnTo>
                    <a:pt x="1322959" y="1165860"/>
                  </a:lnTo>
                  <a:lnTo>
                    <a:pt x="1285367" y="1177544"/>
                  </a:lnTo>
                  <a:lnTo>
                    <a:pt x="1245362" y="1181481"/>
                  </a:lnTo>
                  <a:lnTo>
                    <a:pt x="199898" y="1181481"/>
                  </a:lnTo>
                  <a:lnTo>
                    <a:pt x="159893" y="1177544"/>
                  </a:lnTo>
                  <a:lnTo>
                    <a:pt x="122300" y="1165860"/>
                  </a:lnTo>
                  <a:lnTo>
                    <a:pt x="88265" y="1147445"/>
                  </a:lnTo>
                  <a:lnTo>
                    <a:pt x="58674" y="1122934"/>
                  </a:lnTo>
                  <a:lnTo>
                    <a:pt x="34163" y="1093343"/>
                  </a:lnTo>
                  <a:lnTo>
                    <a:pt x="15748" y="1059307"/>
                  </a:lnTo>
                  <a:lnTo>
                    <a:pt x="4064" y="1021715"/>
                  </a:lnTo>
                  <a:lnTo>
                    <a:pt x="0" y="981710"/>
                  </a:lnTo>
                  <a:lnTo>
                    <a:pt x="0" y="199898"/>
                  </a:lnTo>
                  <a:lnTo>
                    <a:pt x="4064" y="159893"/>
                  </a:lnTo>
                  <a:lnTo>
                    <a:pt x="15748" y="122301"/>
                  </a:lnTo>
                  <a:lnTo>
                    <a:pt x="34163" y="88265"/>
                  </a:lnTo>
                  <a:lnTo>
                    <a:pt x="58674" y="58674"/>
                  </a:lnTo>
                  <a:lnTo>
                    <a:pt x="88265" y="34163"/>
                  </a:lnTo>
                  <a:lnTo>
                    <a:pt x="122300" y="15748"/>
                  </a:lnTo>
                  <a:lnTo>
                    <a:pt x="159893" y="4064"/>
                  </a:lnTo>
                  <a:lnTo>
                    <a:pt x="199898" y="0"/>
                  </a:lnTo>
                  <a:close/>
                </a:path>
              </a:pathLst>
            </a:custGeom>
            <a:ln w="9525">
              <a:solidFill>
                <a:srgbClr val="000000"/>
              </a:solidFill>
            </a:ln>
          </p:spPr>
          <p:txBody>
            <a:bodyPr wrap="square" lIns="0" tIns="0" rIns="0" bIns="0" rtlCol="0"/>
            <a:lstStyle/>
            <a:p>
              <a:endParaRPr/>
            </a:p>
          </p:txBody>
        </p:sp>
      </p:grpSp>
      <p:sp>
        <p:nvSpPr>
          <p:cNvPr id="44" name="object 44"/>
          <p:cNvSpPr txBox="1"/>
          <p:nvPr/>
        </p:nvSpPr>
        <p:spPr>
          <a:xfrm>
            <a:off x="7716393" y="4257802"/>
            <a:ext cx="106362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Arial"/>
                <a:cs typeface="Arial"/>
              </a:rPr>
              <a:t>Time</a:t>
            </a:r>
            <a:r>
              <a:rPr sz="1400" spc="-30" dirty="0">
                <a:latin typeface="Arial"/>
                <a:cs typeface="Arial"/>
              </a:rPr>
              <a:t> </a:t>
            </a:r>
            <a:r>
              <a:rPr sz="1400" spc="-10" dirty="0">
                <a:latin typeface="Arial"/>
                <a:cs typeface="Arial"/>
              </a:rPr>
              <a:t>Charter</a:t>
            </a:r>
            <a:endParaRPr sz="1400">
              <a:latin typeface="Arial"/>
              <a:cs typeface="Arial"/>
            </a:endParaRPr>
          </a:p>
        </p:txBody>
      </p:sp>
      <p:grpSp>
        <p:nvGrpSpPr>
          <p:cNvPr id="45" name="object 45"/>
          <p:cNvGrpSpPr/>
          <p:nvPr/>
        </p:nvGrpSpPr>
        <p:grpSpPr>
          <a:xfrm>
            <a:off x="5604827" y="5546915"/>
            <a:ext cx="1454785" cy="1193165"/>
            <a:chOff x="5604827" y="5546915"/>
            <a:chExt cx="1454785" cy="1193165"/>
          </a:xfrm>
        </p:grpSpPr>
        <p:sp>
          <p:nvSpPr>
            <p:cNvPr id="46" name="object 46"/>
            <p:cNvSpPr/>
            <p:nvPr/>
          </p:nvSpPr>
          <p:spPr>
            <a:xfrm>
              <a:off x="5614416" y="5556504"/>
              <a:ext cx="1435735" cy="1173480"/>
            </a:xfrm>
            <a:custGeom>
              <a:avLst/>
              <a:gdLst/>
              <a:ahLst/>
              <a:cxnLst/>
              <a:rect l="l" t="t" r="r" b="b"/>
              <a:pathLst>
                <a:path w="1435734" h="1173479">
                  <a:moveTo>
                    <a:pt x="1240028" y="0"/>
                  </a:moveTo>
                  <a:lnTo>
                    <a:pt x="195580" y="0"/>
                  </a:lnTo>
                  <a:lnTo>
                    <a:pt x="150716" y="5165"/>
                  </a:lnTo>
                  <a:lnTo>
                    <a:pt x="109542" y="19879"/>
                  </a:lnTo>
                  <a:lnTo>
                    <a:pt x="73229" y="42967"/>
                  </a:lnTo>
                  <a:lnTo>
                    <a:pt x="42947" y="73255"/>
                  </a:lnTo>
                  <a:lnTo>
                    <a:pt x="19868" y="109569"/>
                  </a:lnTo>
                  <a:lnTo>
                    <a:pt x="5162" y="150736"/>
                  </a:lnTo>
                  <a:lnTo>
                    <a:pt x="0" y="195580"/>
                  </a:lnTo>
                  <a:lnTo>
                    <a:pt x="0" y="977900"/>
                  </a:lnTo>
                  <a:lnTo>
                    <a:pt x="5162" y="1022743"/>
                  </a:lnTo>
                  <a:lnTo>
                    <a:pt x="19868" y="1063910"/>
                  </a:lnTo>
                  <a:lnTo>
                    <a:pt x="42947" y="1100224"/>
                  </a:lnTo>
                  <a:lnTo>
                    <a:pt x="73229" y="1130512"/>
                  </a:lnTo>
                  <a:lnTo>
                    <a:pt x="109542" y="1153600"/>
                  </a:lnTo>
                  <a:lnTo>
                    <a:pt x="150716" y="1168314"/>
                  </a:lnTo>
                  <a:lnTo>
                    <a:pt x="195580" y="1173480"/>
                  </a:lnTo>
                  <a:lnTo>
                    <a:pt x="1240028" y="1173480"/>
                  </a:lnTo>
                  <a:lnTo>
                    <a:pt x="1284891" y="1168314"/>
                  </a:lnTo>
                  <a:lnTo>
                    <a:pt x="1326065" y="1153600"/>
                  </a:lnTo>
                  <a:lnTo>
                    <a:pt x="1362378" y="1130512"/>
                  </a:lnTo>
                  <a:lnTo>
                    <a:pt x="1392660" y="1100224"/>
                  </a:lnTo>
                  <a:lnTo>
                    <a:pt x="1415739" y="1063910"/>
                  </a:lnTo>
                  <a:lnTo>
                    <a:pt x="1430445" y="1022743"/>
                  </a:lnTo>
                  <a:lnTo>
                    <a:pt x="1435608" y="977900"/>
                  </a:lnTo>
                  <a:lnTo>
                    <a:pt x="1435608" y="195580"/>
                  </a:lnTo>
                  <a:lnTo>
                    <a:pt x="1430445" y="150736"/>
                  </a:lnTo>
                  <a:lnTo>
                    <a:pt x="1415739" y="109569"/>
                  </a:lnTo>
                  <a:lnTo>
                    <a:pt x="1392660" y="73255"/>
                  </a:lnTo>
                  <a:lnTo>
                    <a:pt x="1362378" y="42967"/>
                  </a:lnTo>
                  <a:lnTo>
                    <a:pt x="1326065" y="19879"/>
                  </a:lnTo>
                  <a:lnTo>
                    <a:pt x="1284891" y="5165"/>
                  </a:lnTo>
                  <a:lnTo>
                    <a:pt x="1240028" y="0"/>
                  </a:lnTo>
                  <a:close/>
                </a:path>
              </a:pathLst>
            </a:custGeom>
            <a:solidFill>
              <a:srgbClr val="BADFE2"/>
            </a:solidFill>
          </p:spPr>
          <p:txBody>
            <a:bodyPr wrap="square" lIns="0" tIns="0" rIns="0" bIns="0" rtlCol="0"/>
            <a:lstStyle/>
            <a:p>
              <a:endParaRPr/>
            </a:p>
          </p:txBody>
        </p:sp>
        <p:sp>
          <p:nvSpPr>
            <p:cNvPr id="47" name="object 47"/>
            <p:cNvSpPr/>
            <p:nvPr/>
          </p:nvSpPr>
          <p:spPr>
            <a:xfrm>
              <a:off x="5609590" y="5551678"/>
              <a:ext cx="1445260" cy="1183640"/>
            </a:xfrm>
            <a:custGeom>
              <a:avLst/>
              <a:gdLst/>
              <a:ahLst/>
              <a:cxnLst/>
              <a:rect l="l" t="t" r="r" b="b"/>
              <a:pathLst>
                <a:path w="1445259" h="1183640">
                  <a:moveTo>
                    <a:pt x="200151" y="0"/>
                  </a:moveTo>
                  <a:lnTo>
                    <a:pt x="1245108" y="0"/>
                  </a:lnTo>
                  <a:lnTo>
                    <a:pt x="1285239" y="4064"/>
                  </a:lnTo>
                  <a:lnTo>
                    <a:pt x="1322832" y="15748"/>
                  </a:lnTo>
                  <a:lnTo>
                    <a:pt x="1356867" y="34290"/>
                  </a:lnTo>
                  <a:lnTo>
                    <a:pt x="1386586" y="58724"/>
                  </a:lnTo>
                  <a:lnTo>
                    <a:pt x="1410969" y="88379"/>
                  </a:lnTo>
                  <a:lnTo>
                    <a:pt x="1429512" y="122415"/>
                  </a:lnTo>
                  <a:lnTo>
                    <a:pt x="1441195" y="160032"/>
                  </a:lnTo>
                  <a:lnTo>
                    <a:pt x="1445260" y="200164"/>
                  </a:lnTo>
                  <a:lnTo>
                    <a:pt x="1445260" y="982967"/>
                  </a:lnTo>
                  <a:lnTo>
                    <a:pt x="1441195" y="1023086"/>
                  </a:lnTo>
                  <a:lnTo>
                    <a:pt x="1429512" y="1060716"/>
                  </a:lnTo>
                  <a:lnTo>
                    <a:pt x="1410969" y="1094752"/>
                  </a:lnTo>
                  <a:lnTo>
                    <a:pt x="1386586" y="1124407"/>
                  </a:lnTo>
                  <a:lnTo>
                    <a:pt x="1356867" y="1148867"/>
                  </a:lnTo>
                  <a:lnTo>
                    <a:pt x="1322832" y="1167345"/>
                  </a:lnTo>
                  <a:lnTo>
                    <a:pt x="1285239" y="1179017"/>
                  </a:lnTo>
                  <a:lnTo>
                    <a:pt x="1245108" y="1183068"/>
                  </a:lnTo>
                  <a:lnTo>
                    <a:pt x="200151" y="1183068"/>
                  </a:lnTo>
                  <a:lnTo>
                    <a:pt x="160020" y="1179017"/>
                  </a:lnTo>
                  <a:lnTo>
                    <a:pt x="122427" y="1167345"/>
                  </a:lnTo>
                  <a:lnTo>
                    <a:pt x="88392" y="1148867"/>
                  </a:lnTo>
                  <a:lnTo>
                    <a:pt x="58674" y="1124407"/>
                  </a:lnTo>
                  <a:lnTo>
                    <a:pt x="34289" y="1094752"/>
                  </a:lnTo>
                  <a:lnTo>
                    <a:pt x="15748" y="1060716"/>
                  </a:lnTo>
                  <a:lnTo>
                    <a:pt x="4063" y="1023086"/>
                  </a:lnTo>
                  <a:lnTo>
                    <a:pt x="0" y="982967"/>
                  </a:lnTo>
                  <a:lnTo>
                    <a:pt x="0" y="200164"/>
                  </a:lnTo>
                  <a:lnTo>
                    <a:pt x="4063" y="160032"/>
                  </a:lnTo>
                  <a:lnTo>
                    <a:pt x="15748" y="122415"/>
                  </a:lnTo>
                  <a:lnTo>
                    <a:pt x="34289" y="88379"/>
                  </a:lnTo>
                  <a:lnTo>
                    <a:pt x="58674" y="58724"/>
                  </a:lnTo>
                  <a:lnTo>
                    <a:pt x="88392" y="34290"/>
                  </a:lnTo>
                  <a:lnTo>
                    <a:pt x="122427" y="15748"/>
                  </a:lnTo>
                  <a:lnTo>
                    <a:pt x="160020" y="4064"/>
                  </a:lnTo>
                  <a:lnTo>
                    <a:pt x="200151" y="0"/>
                  </a:lnTo>
                  <a:close/>
                </a:path>
              </a:pathLst>
            </a:custGeom>
            <a:ln w="9525">
              <a:solidFill>
                <a:srgbClr val="000000"/>
              </a:solidFill>
            </a:ln>
          </p:spPr>
          <p:txBody>
            <a:bodyPr wrap="square" lIns="0" tIns="0" rIns="0" bIns="0" rtlCol="0"/>
            <a:lstStyle/>
            <a:p>
              <a:endParaRPr/>
            </a:p>
          </p:txBody>
        </p:sp>
      </p:grpSp>
      <p:sp>
        <p:nvSpPr>
          <p:cNvPr id="48" name="object 48"/>
          <p:cNvSpPr txBox="1"/>
          <p:nvPr/>
        </p:nvSpPr>
        <p:spPr>
          <a:xfrm>
            <a:off x="5639815" y="6018682"/>
            <a:ext cx="1388110"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Arial"/>
                <a:cs typeface="Arial"/>
              </a:rPr>
              <a:t>Bareboat</a:t>
            </a:r>
            <a:r>
              <a:rPr sz="1400" spc="-75" dirty="0">
                <a:latin typeface="Arial"/>
                <a:cs typeface="Arial"/>
              </a:rPr>
              <a:t> </a:t>
            </a:r>
            <a:r>
              <a:rPr sz="1400" spc="-10" dirty="0">
                <a:latin typeface="Arial"/>
                <a:cs typeface="Arial"/>
              </a:rPr>
              <a:t>Charter</a:t>
            </a:r>
            <a:endParaRPr sz="14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8270">
              <a:lnSpc>
                <a:spcPct val="100000"/>
              </a:lnSpc>
              <a:spcBef>
                <a:spcPts val="105"/>
              </a:spcBef>
            </a:pPr>
            <a:r>
              <a:rPr sz="4400" dirty="0"/>
              <a:t>DENİZYOLU</a:t>
            </a:r>
            <a:r>
              <a:rPr sz="4400" spc="-145" dirty="0"/>
              <a:t> </a:t>
            </a:r>
            <a:r>
              <a:rPr sz="4400" spc="-25" dirty="0"/>
              <a:t>TAŞIMACILIĞI</a:t>
            </a:r>
            <a:endParaRPr sz="4400"/>
          </a:p>
        </p:txBody>
      </p:sp>
      <p:pic>
        <p:nvPicPr>
          <p:cNvPr id="3" name="object 3"/>
          <p:cNvPicPr/>
          <p:nvPr/>
        </p:nvPicPr>
        <p:blipFill>
          <a:blip r:embed="rId2" cstate="print"/>
          <a:stretch>
            <a:fillRect/>
          </a:stretch>
        </p:blipFill>
        <p:spPr>
          <a:xfrm>
            <a:off x="1086176" y="1672810"/>
            <a:ext cx="7452436" cy="36778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028065">
              <a:lnSpc>
                <a:spcPct val="100000"/>
              </a:lnSpc>
              <a:spcBef>
                <a:spcPts val="105"/>
              </a:spcBef>
            </a:pPr>
            <a:r>
              <a:rPr sz="4400" dirty="0"/>
              <a:t>Conference</a:t>
            </a:r>
            <a:r>
              <a:rPr sz="4400" spc="-45" dirty="0"/>
              <a:t> </a:t>
            </a:r>
            <a:r>
              <a:rPr sz="4400" spc="-10" dirty="0"/>
              <a:t>Shipping</a:t>
            </a:r>
            <a:endParaRPr sz="4400"/>
          </a:p>
        </p:txBody>
      </p:sp>
      <p:sp>
        <p:nvSpPr>
          <p:cNvPr id="3" name="object 3"/>
          <p:cNvSpPr txBox="1"/>
          <p:nvPr/>
        </p:nvSpPr>
        <p:spPr>
          <a:xfrm>
            <a:off x="258267" y="1385442"/>
            <a:ext cx="4349115" cy="4964430"/>
          </a:xfrm>
          <a:prstGeom prst="rect">
            <a:avLst/>
          </a:prstGeom>
        </p:spPr>
        <p:txBody>
          <a:bodyPr vert="horz" wrap="square" lIns="0" tIns="12700" rIns="0" bIns="0" rtlCol="0">
            <a:spAutoFit/>
          </a:bodyPr>
          <a:lstStyle/>
          <a:p>
            <a:pPr marL="354965" indent="-342265">
              <a:lnSpc>
                <a:spcPct val="100000"/>
              </a:lnSpc>
              <a:spcBef>
                <a:spcPts val="100"/>
              </a:spcBef>
              <a:buFont typeface="Arial"/>
              <a:buChar char="•"/>
              <a:tabLst>
                <a:tab pos="354965" algn="l"/>
              </a:tabLst>
            </a:pPr>
            <a:r>
              <a:rPr sz="1800" b="1" i="1" u="sng" dirty="0">
                <a:solidFill>
                  <a:srgbClr val="0066FF"/>
                </a:solidFill>
                <a:uFill>
                  <a:solidFill>
                    <a:srgbClr val="0066FF"/>
                  </a:solidFill>
                </a:uFill>
                <a:latin typeface="Arial"/>
                <a:cs typeface="Arial"/>
              </a:rPr>
              <a:t>Conference</a:t>
            </a:r>
            <a:r>
              <a:rPr sz="1800" b="1" i="1" u="sng" spc="-45" dirty="0">
                <a:solidFill>
                  <a:srgbClr val="0066FF"/>
                </a:solidFill>
                <a:uFill>
                  <a:solidFill>
                    <a:srgbClr val="0066FF"/>
                  </a:solidFill>
                </a:uFill>
                <a:latin typeface="Arial"/>
                <a:cs typeface="Arial"/>
              </a:rPr>
              <a:t> </a:t>
            </a:r>
            <a:r>
              <a:rPr sz="1800" b="1" i="1" u="sng" dirty="0">
                <a:solidFill>
                  <a:srgbClr val="0066FF"/>
                </a:solidFill>
                <a:uFill>
                  <a:solidFill>
                    <a:srgbClr val="0066FF"/>
                  </a:solidFill>
                </a:uFill>
                <a:latin typeface="Arial"/>
                <a:cs typeface="Arial"/>
              </a:rPr>
              <a:t>Shipping</a:t>
            </a:r>
            <a:r>
              <a:rPr sz="1800" b="1" i="1" u="sng" spc="-75" dirty="0">
                <a:solidFill>
                  <a:srgbClr val="0066FF"/>
                </a:solidFill>
                <a:uFill>
                  <a:solidFill>
                    <a:srgbClr val="0066FF"/>
                  </a:solidFill>
                </a:uFill>
                <a:latin typeface="Arial"/>
                <a:cs typeface="Arial"/>
              </a:rPr>
              <a:t> </a:t>
            </a:r>
            <a:r>
              <a:rPr sz="1800" b="1" i="1" u="sng" dirty="0">
                <a:solidFill>
                  <a:srgbClr val="0066FF"/>
                </a:solidFill>
                <a:uFill>
                  <a:solidFill>
                    <a:srgbClr val="0066FF"/>
                  </a:solidFill>
                </a:uFill>
                <a:latin typeface="Arial"/>
                <a:cs typeface="Arial"/>
              </a:rPr>
              <a:t>(Liner</a:t>
            </a:r>
            <a:r>
              <a:rPr sz="1800" b="1" i="1" u="sng" spc="-60" dirty="0">
                <a:solidFill>
                  <a:srgbClr val="0066FF"/>
                </a:solidFill>
                <a:uFill>
                  <a:solidFill>
                    <a:srgbClr val="0066FF"/>
                  </a:solidFill>
                </a:uFill>
                <a:latin typeface="Arial"/>
                <a:cs typeface="Arial"/>
              </a:rPr>
              <a:t> </a:t>
            </a:r>
            <a:r>
              <a:rPr sz="1800" b="1" i="1" u="sng" spc="-10" dirty="0">
                <a:solidFill>
                  <a:srgbClr val="0066FF"/>
                </a:solidFill>
                <a:uFill>
                  <a:solidFill>
                    <a:srgbClr val="0066FF"/>
                  </a:solidFill>
                </a:uFill>
                <a:latin typeface="Arial"/>
                <a:cs typeface="Arial"/>
              </a:rPr>
              <a:t>Service)</a:t>
            </a:r>
            <a:endParaRPr sz="1800">
              <a:latin typeface="Arial"/>
              <a:cs typeface="Arial"/>
            </a:endParaRPr>
          </a:p>
          <a:p>
            <a:pPr marL="355600" marR="229870">
              <a:lnSpc>
                <a:spcPct val="80000"/>
              </a:lnSpc>
              <a:spcBef>
                <a:spcPts val="1725"/>
              </a:spcBef>
            </a:pPr>
            <a:r>
              <a:rPr sz="1800" dirty="0">
                <a:latin typeface="Arial"/>
                <a:cs typeface="Arial"/>
              </a:rPr>
              <a:t>Belirli</a:t>
            </a:r>
            <a:r>
              <a:rPr sz="1800" spc="-45" dirty="0">
                <a:latin typeface="Arial"/>
                <a:cs typeface="Arial"/>
              </a:rPr>
              <a:t> </a:t>
            </a:r>
            <a:r>
              <a:rPr sz="1800" dirty="0">
                <a:latin typeface="Arial"/>
                <a:cs typeface="Arial"/>
              </a:rPr>
              <a:t>bir</a:t>
            </a:r>
            <a:r>
              <a:rPr sz="1800" spc="-40" dirty="0">
                <a:latin typeface="Arial"/>
                <a:cs typeface="Arial"/>
              </a:rPr>
              <a:t> </a:t>
            </a:r>
            <a:r>
              <a:rPr sz="1800" dirty="0">
                <a:latin typeface="Arial"/>
                <a:cs typeface="Arial"/>
              </a:rPr>
              <a:t>istikamet</a:t>
            </a:r>
            <a:r>
              <a:rPr sz="1800" spc="-50" dirty="0">
                <a:latin typeface="Arial"/>
                <a:cs typeface="Arial"/>
              </a:rPr>
              <a:t> </a:t>
            </a:r>
            <a:r>
              <a:rPr sz="1800" dirty="0">
                <a:latin typeface="Arial"/>
                <a:cs typeface="Arial"/>
              </a:rPr>
              <a:t>doğrultusunda</a:t>
            </a:r>
            <a:r>
              <a:rPr sz="1800" spc="-20" dirty="0">
                <a:latin typeface="Arial"/>
                <a:cs typeface="Arial"/>
              </a:rPr>
              <a:t> </a:t>
            </a:r>
            <a:r>
              <a:rPr sz="1800" spc="-25" dirty="0">
                <a:latin typeface="Arial"/>
                <a:cs typeface="Arial"/>
              </a:rPr>
              <a:t>yer </a:t>
            </a:r>
            <a:r>
              <a:rPr sz="1800" dirty="0">
                <a:latin typeface="Arial"/>
                <a:cs typeface="Arial"/>
              </a:rPr>
              <a:t>alan</a:t>
            </a:r>
            <a:r>
              <a:rPr sz="1800" spc="-35" dirty="0">
                <a:latin typeface="Arial"/>
                <a:cs typeface="Arial"/>
              </a:rPr>
              <a:t> </a:t>
            </a:r>
            <a:r>
              <a:rPr sz="1800" dirty="0">
                <a:latin typeface="Arial"/>
                <a:cs typeface="Arial"/>
              </a:rPr>
              <a:t>limanlar</a:t>
            </a:r>
            <a:r>
              <a:rPr sz="1800" spc="-10" dirty="0">
                <a:latin typeface="Arial"/>
                <a:cs typeface="Arial"/>
              </a:rPr>
              <a:t> </a:t>
            </a:r>
            <a:r>
              <a:rPr sz="1800" dirty="0">
                <a:latin typeface="Arial"/>
                <a:cs typeface="Arial"/>
              </a:rPr>
              <a:t>arasında</a:t>
            </a:r>
            <a:r>
              <a:rPr sz="1800" spc="-15" dirty="0">
                <a:latin typeface="Arial"/>
                <a:cs typeface="Arial"/>
              </a:rPr>
              <a:t> </a:t>
            </a:r>
            <a:r>
              <a:rPr sz="1800" dirty="0">
                <a:latin typeface="Arial"/>
                <a:cs typeface="Arial"/>
              </a:rPr>
              <a:t>taşıma</a:t>
            </a:r>
            <a:r>
              <a:rPr sz="1800" spc="-35" dirty="0">
                <a:latin typeface="Arial"/>
                <a:cs typeface="Arial"/>
              </a:rPr>
              <a:t> </a:t>
            </a:r>
            <a:r>
              <a:rPr sz="1800" spc="-10" dirty="0">
                <a:latin typeface="Arial"/>
                <a:cs typeface="Arial"/>
              </a:rPr>
              <a:t>yapan, </a:t>
            </a:r>
            <a:r>
              <a:rPr sz="1800" dirty="0">
                <a:latin typeface="Arial"/>
                <a:cs typeface="Arial"/>
              </a:rPr>
              <a:t>düzenli</a:t>
            </a:r>
            <a:r>
              <a:rPr sz="1800" spc="-30" dirty="0">
                <a:latin typeface="Arial"/>
                <a:cs typeface="Arial"/>
              </a:rPr>
              <a:t> </a:t>
            </a:r>
            <a:r>
              <a:rPr sz="1800" dirty="0">
                <a:latin typeface="Arial"/>
                <a:cs typeface="Arial"/>
              </a:rPr>
              <a:t>gemi</a:t>
            </a:r>
            <a:r>
              <a:rPr sz="1800" spc="-40" dirty="0">
                <a:latin typeface="Arial"/>
                <a:cs typeface="Arial"/>
              </a:rPr>
              <a:t> </a:t>
            </a:r>
            <a:r>
              <a:rPr sz="1800" dirty="0">
                <a:latin typeface="Arial"/>
                <a:cs typeface="Arial"/>
              </a:rPr>
              <a:t>programları</a:t>
            </a:r>
            <a:r>
              <a:rPr sz="1800" spc="-10" dirty="0">
                <a:latin typeface="Arial"/>
                <a:cs typeface="Arial"/>
              </a:rPr>
              <a:t> </a:t>
            </a:r>
            <a:r>
              <a:rPr sz="1800" dirty="0">
                <a:latin typeface="Arial"/>
                <a:cs typeface="Arial"/>
              </a:rPr>
              <a:t>ve</a:t>
            </a:r>
            <a:r>
              <a:rPr sz="1800" spc="-40" dirty="0">
                <a:latin typeface="Arial"/>
                <a:cs typeface="Arial"/>
              </a:rPr>
              <a:t> </a:t>
            </a:r>
            <a:r>
              <a:rPr sz="1800" spc="-10" dirty="0">
                <a:latin typeface="Arial"/>
                <a:cs typeface="Arial"/>
              </a:rPr>
              <a:t>standart </a:t>
            </a:r>
            <a:r>
              <a:rPr sz="1800" dirty="0">
                <a:latin typeface="Arial"/>
                <a:cs typeface="Arial"/>
              </a:rPr>
              <a:t>fiyat</a:t>
            </a:r>
            <a:r>
              <a:rPr sz="1800" spc="-40" dirty="0">
                <a:latin typeface="Arial"/>
                <a:cs typeface="Arial"/>
              </a:rPr>
              <a:t> </a:t>
            </a:r>
            <a:r>
              <a:rPr sz="1800" dirty="0">
                <a:latin typeface="Arial"/>
                <a:cs typeface="Arial"/>
              </a:rPr>
              <a:t>tarifeleri</a:t>
            </a:r>
            <a:r>
              <a:rPr sz="1800" spc="-60" dirty="0">
                <a:latin typeface="Arial"/>
                <a:cs typeface="Arial"/>
              </a:rPr>
              <a:t> </a:t>
            </a:r>
            <a:r>
              <a:rPr sz="1800" dirty="0">
                <a:latin typeface="Arial"/>
                <a:cs typeface="Arial"/>
              </a:rPr>
              <a:t>uygulayan</a:t>
            </a:r>
            <a:r>
              <a:rPr sz="1800" spc="-15" dirty="0">
                <a:latin typeface="Arial"/>
                <a:cs typeface="Arial"/>
              </a:rPr>
              <a:t> </a:t>
            </a:r>
            <a:r>
              <a:rPr sz="1800" spc="-10" dirty="0">
                <a:latin typeface="Arial"/>
                <a:cs typeface="Arial"/>
              </a:rPr>
              <a:t>hatların </a:t>
            </a:r>
            <a:r>
              <a:rPr sz="1800" dirty="0">
                <a:latin typeface="Arial"/>
                <a:cs typeface="Arial"/>
              </a:rPr>
              <a:t>oluşturduğu</a:t>
            </a:r>
            <a:r>
              <a:rPr sz="1800" spc="-50" dirty="0">
                <a:latin typeface="Arial"/>
                <a:cs typeface="Arial"/>
              </a:rPr>
              <a:t> </a:t>
            </a:r>
            <a:r>
              <a:rPr sz="1800" dirty="0">
                <a:latin typeface="Arial"/>
                <a:cs typeface="Arial"/>
              </a:rPr>
              <a:t>birliğe</a:t>
            </a:r>
            <a:r>
              <a:rPr sz="1800" spc="-45" dirty="0">
                <a:latin typeface="Arial"/>
                <a:cs typeface="Arial"/>
              </a:rPr>
              <a:t> </a:t>
            </a:r>
            <a:r>
              <a:rPr sz="1800" dirty="0">
                <a:latin typeface="Arial"/>
                <a:cs typeface="Arial"/>
              </a:rPr>
              <a:t>Conference</a:t>
            </a:r>
            <a:r>
              <a:rPr sz="1800" spc="-50" dirty="0">
                <a:latin typeface="Arial"/>
                <a:cs typeface="Arial"/>
              </a:rPr>
              <a:t> </a:t>
            </a:r>
            <a:r>
              <a:rPr sz="1800" spc="-10" dirty="0">
                <a:latin typeface="Arial"/>
                <a:cs typeface="Arial"/>
              </a:rPr>
              <a:t>(Liner </a:t>
            </a:r>
            <a:r>
              <a:rPr sz="1800" dirty="0">
                <a:latin typeface="Arial"/>
                <a:cs typeface="Arial"/>
              </a:rPr>
              <a:t>Service)</a:t>
            </a:r>
            <a:r>
              <a:rPr sz="1800" spc="-25" dirty="0">
                <a:latin typeface="Arial"/>
                <a:cs typeface="Arial"/>
              </a:rPr>
              <a:t> </a:t>
            </a:r>
            <a:r>
              <a:rPr sz="1800" dirty="0">
                <a:latin typeface="Arial"/>
                <a:cs typeface="Arial"/>
              </a:rPr>
              <a:t>adı</a:t>
            </a:r>
            <a:r>
              <a:rPr sz="1800" spc="-30" dirty="0">
                <a:latin typeface="Arial"/>
                <a:cs typeface="Arial"/>
              </a:rPr>
              <a:t> </a:t>
            </a:r>
            <a:r>
              <a:rPr sz="1800" spc="-10" dirty="0">
                <a:latin typeface="Arial"/>
                <a:cs typeface="Arial"/>
              </a:rPr>
              <a:t>verilmektedir.</a:t>
            </a:r>
            <a:endParaRPr sz="1800">
              <a:latin typeface="Arial"/>
              <a:cs typeface="Arial"/>
            </a:endParaRPr>
          </a:p>
          <a:p>
            <a:pPr>
              <a:lnSpc>
                <a:spcPct val="100000"/>
              </a:lnSpc>
              <a:spcBef>
                <a:spcPts val="525"/>
              </a:spcBef>
            </a:pPr>
            <a:endParaRPr sz="1800">
              <a:latin typeface="Arial"/>
              <a:cs typeface="Arial"/>
            </a:endParaRPr>
          </a:p>
          <a:p>
            <a:pPr marL="355600" marR="30480" indent="-342900">
              <a:lnSpc>
                <a:spcPct val="80000"/>
              </a:lnSpc>
              <a:buChar char="•"/>
              <a:tabLst>
                <a:tab pos="355600" algn="l"/>
              </a:tabLst>
            </a:pPr>
            <a:r>
              <a:rPr sz="1800" spc="-20" dirty="0">
                <a:latin typeface="Arial"/>
                <a:cs typeface="Arial"/>
              </a:rPr>
              <a:t>I.P.B.C.C.</a:t>
            </a:r>
            <a:r>
              <a:rPr sz="1800" spc="-60" dirty="0">
                <a:latin typeface="Arial"/>
                <a:cs typeface="Arial"/>
              </a:rPr>
              <a:t> </a:t>
            </a:r>
            <a:r>
              <a:rPr sz="1800" dirty="0">
                <a:latin typeface="Arial"/>
                <a:cs typeface="Arial"/>
              </a:rPr>
              <a:t>(India,</a:t>
            </a:r>
            <a:r>
              <a:rPr sz="1800" spc="-30" dirty="0">
                <a:latin typeface="Arial"/>
                <a:cs typeface="Arial"/>
              </a:rPr>
              <a:t> </a:t>
            </a:r>
            <a:r>
              <a:rPr sz="1800" dirty="0">
                <a:latin typeface="Arial"/>
                <a:cs typeface="Arial"/>
              </a:rPr>
              <a:t>Pakistan,</a:t>
            </a:r>
            <a:r>
              <a:rPr sz="1800" spc="-20" dirty="0">
                <a:latin typeface="Arial"/>
                <a:cs typeface="Arial"/>
              </a:rPr>
              <a:t> </a:t>
            </a:r>
            <a:r>
              <a:rPr sz="1800" spc="-10" dirty="0">
                <a:latin typeface="Arial"/>
                <a:cs typeface="Arial"/>
              </a:rPr>
              <a:t>Bangladesh </a:t>
            </a:r>
            <a:r>
              <a:rPr sz="1800" dirty="0">
                <a:latin typeface="Arial"/>
                <a:cs typeface="Arial"/>
              </a:rPr>
              <a:t>&amp;</a:t>
            </a:r>
            <a:r>
              <a:rPr sz="1800" spc="-30" dirty="0">
                <a:latin typeface="Arial"/>
                <a:cs typeface="Arial"/>
              </a:rPr>
              <a:t> </a:t>
            </a:r>
            <a:r>
              <a:rPr sz="1800" dirty="0">
                <a:latin typeface="Arial"/>
                <a:cs typeface="Arial"/>
              </a:rPr>
              <a:t>Ceylon</a:t>
            </a:r>
            <a:r>
              <a:rPr sz="1800" spc="5" dirty="0">
                <a:latin typeface="Arial"/>
                <a:cs typeface="Arial"/>
              </a:rPr>
              <a:t> </a:t>
            </a:r>
            <a:r>
              <a:rPr sz="1800" spc="-10" dirty="0">
                <a:latin typeface="Arial"/>
                <a:cs typeface="Arial"/>
              </a:rPr>
              <a:t>Conference)</a:t>
            </a:r>
            <a:endParaRPr sz="1800">
              <a:latin typeface="Arial"/>
              <a:cs typeface="Arial"/>
            </a:endParaRPr>
          </a:p>
          <a:p>
            <a:pPr>
              <a:lnSpc>
                <a:spcPct val="100000"/>
              </a:lnSpc>
              <a:spcBef>
                <a:spcPts val="90"/>
              </a:spcBef>
              <a:buFont typeface="Arial"/>
              <a:buChar char="•"/>
            </a:pPr>
            <a:endParaRPr sz="1800">
              <a:latin typeface="Arial"/>
              <a:cs typeface="Arial"/>
            </a:endParaRPr>
          </a:p>
          <a:p>
            <a:pPr marL="355600" marR="5080" indent="-342900">
              <a:lnSpc>
                <a:spcPct val="80000"/>
              </a:lnSpc>
              <a:buChar char="•"/>
              <a:tabLst>
                <a:tab pos="355600" algn="l"/>
              </a:tabLst>
            </a:pPr>
            <a:r>
              <a:rPr sz="1800" dirty="0">
                <a:latin typeface="Arial"/>
                <a:cs typeface="Arial"/>
              </a:rPr>
              <a:t>Bu</a:t>
            </a:r>
            <a:r>
              <a:rPr sz="1800" spc="-45" dirty="0">
                <a:latin typeface="Arial"/>
                <a:cs typeface="Arial"/>
              </a:rPr>
              <a:t> </a:t>
            </a:r>
            <a:r>
              <a:rPr sz="1800" dirty="0">
                <a:latin typeface="Arial"/>
                <a:cs typeface="Arial"/>
              </a:rPr>
              <a:t>birliğe üye</a:t>
            </a:r>
            <a:r>
              <a:rPr sz="1800" spc="-5" dirty="0">
                <a:latin typeface="Arial"/>
                <a:cs typeface="Arial"/>
              </a:rPr>
              <a:t> </a:t>
            </a:r>
            <a:r>
              <a:rPr sz="1800" dirty="0">
                <a:latin typeface="Arial"/>
                <a:cs typeface="Arial"/>
              </a:rPr>
              <a:t>olan</a:t>
            </a:r>
            <a:r>
              <a:rPr sz="1800" spc="-20" dirty="0">
                <a:latin typeface="Arial"/>
                <a:cs typeface="Arial"/>
              </a:rPr>
              <a:t> </a:t>
            </a:r>
            <a:r>
              <a:rPr sz="1800" dirty="0">
                <a:latin typeface="Arial"/>
                <a:cs typeface="Arial"/>
              </a:rPr>
              <a:t>hatlar</a:t>
            </a:r>
            <a:r>
              <a:rPr sz="1800" spc="-15" dirty="0">
                <a:latin typeface="Arial"/>
                <a:cs typeface="Arial"/>
              </a:rPr>
              <a:t> </a:t>
            </a:r>
            <a:r>
              <a:rPr sz="1800" dirty="0">
                <a:latin typeface="Arial"/>
                <a:cs typeface="Arial"/>
              </a:rPr>
              <a:t>ortak</a:t>
            </a:r>
            <a:r>
              <a:rPr sz="1800" spc="-20" dirty="0">
                <a:latin typeface="Arial"/>
                <a:cs typeface="Arial"/>
              </a:rPr>
              <a:t> </a:t>
            </a:r>
            <a:r>
              <a:rPr sz="1800" spc="-10" dirty="0">
                <a:latin typeface="Arial"/>
                <a:cs typeface="Arial"/>
              </a:rPr>
              <a:t>olarak </a:t>
            </a:r>
            <a:r>
              <a:rPr sz="1800" dirty="0">
                <a:latin typeface="Arial"/>
                <a:cs typeface="Arial"/>
              </a:rPr>
              <a:t>alınan</a:t>
            </a:r>
            <a:r>
              <a:rPr sz="1800" spc="-30" dirty="0">
                <a:latin typeface="Arial"/>
                <a:cs typeface="Arial"/>
              </a:rPr>
              <a:t> </a:t>
            </a:r>
            <a:r>
              <a:rPr sz="1800" dirty="0">
                <a:latin typeface="Arial"/>
                <a:cs typeface="Arial"/>
              </a:rPr>
              <a:t>kararları</a:t>
            </a:r>
            <a:r>
              <a:rPr sz="1800" spc="-30" dirty="0">
                <a:latin typeface="Arial"/>
                <a:cs typeface="Arial"/>
              </a:rPr>
              <a:t> </a:t>
            </a:r>
            <a:r>
              <a:rPr sz="1800" dirty="0">
                <a:latin typeface="Arial"/>
                <a:cs typeface="Arial"/>
              </a:rPr>
              <a:t>uygulamakta</a:t>
            </a:r>
            <a:r>
              <a:rPr sz="1800" spc="-15" dirty="0">
                <a:latin typeface="Arial"/>
                <a:cs typeface="Arial"/>
              </a:rPr>
              <a:t> </a:t>
            </a:r>
            <a:r>
              <a:rPr sz="1800" dirty="0">
                <a:latin typeface="Arial"/>
                <a:cs typeface="Arial"/>
              </a:rPr>
              <a:t>ve</a:t>
            </a:r>
            <a:r>
              <a:rPr sz="1800" spc="-45" dirty="0">
                <a:latin typeface="Arial"/>
                <a:cs typeface="Arial"/>
              </a:rPr>
              <a:t> </a:t>
            </a:r>
            <a:r>
              <a:rPr sz="1800" spc="-10" dirty="0">
                <a:latin typeface="Arial"/>
                <a:cs typeface="Arial"/>
              </a:rPr>
              <a:t>yapılan </a:t>
            </a:r>
            <a:r>
              <a:rPr sz="1800" dirty="0">
                <a:latin typeface="Arial"/>
                <a:cs typeface="Arial"/>
              </a:rPr>
              <a:t>işlemlerde</a:t>
            </a:r>
            <a:r>
              <a:rPr sz="1800" spc="-50" dirty="0">
                <a:latin typeface="Arial"/>
                <a:cs typeface="Arial"/>
              </a:rPr>
              <a:t> </a:t>
            </a:r>
            <a:r>
              <a:rPr sz="1800" dirty="0">
                <a:latin typeface="Arial"/>
                <a:cs typeface="Arial"/>
              </a:rPr>
              <a:t>standartların</a:t>
            </a:r>
            <a:r>
              <a:rPr sz="1800" spc="-45" dirty="0">
                <a:latin typeface="Arial"/>
                <a:cs typeface="Arial"/>
              </a:rPr>
              <a:t> </a:t>
            </a:r>
            <a:r>
              <a:rPr sz="1800" spc="-10" dirty="0">
                <a:latin typeface="Arial"/>
                <a:cs typeface="Arial"/>
              </a:rPr>
              <a:t>devamlılığını sağlamaktadırlar.</a:t>
            </a:r>
            <a:endParaRPr sz="1800">
              <a:latin typeface="Arial"/>
              <a:cs typeface="Arial"/>
            </a:endParaRPr>
          </a:p>
          <a:p>
            <a:pPr>
              <a:lnSpc>
                <a:spcPct val="100000"/>
              </a:lnSpc>
              <a:spcBef>
                <a:spcPts val="525"/>
              </a:spcBef>
              <a:buFont typeface="Arial"/>
              <a:buChar char="•"/>
            </a:pPr>
            <a:endParaRPr sz="1800">
              <a:latin typeface="Arial"/>
              <a:cs typeface="Arial"/>
            </a:endParaRPr>
          </a:p>
          <a:p>
            <a:pPr marL="355600" marR="495300" indent="-342900">
              <a:lnSpc>
                <a:spcPct val="80000"/>
              </a:lnSpc>
              <a:buChar char="•"/>
              <a:tabLst>
                <a:tab pos="355600" algn="l"/>
              </a:tabLst>
            </a:pPr>
            <a:r>
              <a:rPr sz="1800" spc="-25" dirty="0">
                <a:latin typeface="Arial"/>
                <a:cs typeface="Arial"/>
              </a:rPr>
              <a:t>Tanınan</a:t>
            </a:r>
            <a:r>
              <a:rPr sz="1800" spc="-40" dirty="0">
                <a:latin typeface="Arial"/>
                <a:cs typeface="Arial"/>
              </a:rPr>
              <a:t> </a:t>
            </a:r>
            <a:r>
              <a:rPr sz="1800" dirty="0">
                <a:latin typeface="Arial"/>
                <a:cs typeface="Arial"/>
              </a:rPr>
              <a:t>ve</a:t>
            </a:r>
            <a:r>
              <a:rPr sz="1800" spc="-55" dirty="0">
                <a:latin typeface="Arial"/>
                <a:cs typeface="Arial"/>
              </a:rPr>
              <a:t> </a:t>
            </a:r>
            <a:r>
              <a:rPr sz="1800" dirty="0">
                <a:latin typeface="Arial"/>
                <a:cs typeface="Arial"/>
              </a:rPr>
              <a:t>güvenilen</a:t>
            </a:r>
            <a:r>
              <a:rPr sz="1800" spc="-25" dirty="0">
                <a:latin typeface="Arial"/>
                <a:cs typeface="Arial"/>
              </a:rPr>
              <a:t> </a:t>
            </a:r>
            <a:r>
              <a:rPr sz="1800" dirty="0">
                <a:latin typeface="Arial"/>
                <a:cs typeface="Arial"/>
              </a:rPr>
              <a:t>hatlar</a:t>
            </a:r>
            <a:r>
              <a:rPr sz="1800" spc="-30" dirty="0">
                <a:latin typeface="Arial"/>
                <a:cs typeface="Arial"/>
              </a:rPr>
              <a:t> </a:t>
            </a:r>
            <a:r>
              <a:rPr sz="1800" spc="-25" dirty="0">
                <a:latin typeface="Arial"/>
                <a:cs typeface="Arial"/>
              </a:rPr>
              <a:t>bu </a:t>
            </a:r>
            <a:r>
              <a:rPr sz="1800" dirty="0">
                <a:latin typeface="Arial"/>
                <a:cs typeface="Arial"/>
              </a:rPr>
              <a:t>birliklerin</a:t>
            </a:r>
            <a:r>
              <a:rPr sz="1800" spc="-35" dirty="0">
                <a:latin typeface="Arial"/>
                <a:cs typeface="Arial"/>
              </a:rPr>
              <a:t> </a:t>
            </a:r>
            <a:r>
              <a:rPr sz="1800" dirty="0">
                <a:latin typeface="Arial"/>
                <a:cs typeface="Arial"/>
              </a:rPr>
              <a:t>üyesi</a:t>
            </a:r>
            <a:r>
              <a:rPr sz="1800" spc="-20" dirty="0">
                <a:latin typeface="Arial"/>
                <a:cs typeface="Arial"/>
              </a:rPr>
              <a:t> </a:t>
            </a:r>
            <a:r>
              <a:rPr sz="1800" dirty="0">
                <a:latin typeface="Arial"/>
                <a:cs typeface="Arial"/>
              </a:rPr>
              <a:t>olup</a:t>
            </a:r>
            <a:r>
              <a:rPr sz="1800" spc="-40" dirty="0">
                <a:latin typeface="Arial"/>
                <a:cs typeface="Arial"/>
              </a:rPr>
              <a:t> </a:t>
            </a:r>
            <a:r>
              <a:rPr sz="1800" spc="-10" dirty="0">
                <a:latin typeface="Arial"/>
                <a:cs typeface="Arial"/>
              </a:rPr>
              <a:t>akreditiflerde </a:t>
            </a:r>
            <a:r>
              <a:rPr sz="1800" dirty="0">
                <a:latin typeface="Arial"/>
                <a:cs typeface="Arial"/>
              </a:rPr>
              <a:t>ithalatçılar</a:t>
            </a:r>
            <a:r>
              <a:rPr sz="1800" spc="-45" dirty="0">
                <a:latin typeface="Arial"/>
                <a:cs typeface="Arial"/>
              </a:rPr>
              <a:t> </a:t>
            </a:r>
            <a:r>
              <a:rPr sz="1800" dirty="0">
                <a:latin typeface="Arial"/>
                <a:cs typeface="Arial"/>
              </a:rPr>
              <a:t>tarafından</a:t>
            </a:r>
            <a:r>
              <a:rPr sz="1800" spc="-30" dirty="0">
                <a:latin typeface="Arial"/>
                <a:cs typeface="Arial"/>
              </a:rPr>
              <a:t> </a:t>
            </a:r>
            <a:r>
              <a:rPr sz="1800" dirty="0">
                <a:latin typeface="Arial"/>
                <a:cs typeface="Arial"/>
              </a:rPr>
              <a:t>tercih</a:t>
            </a:r>
            <a:r>
              <a:rPr sz="1800" spc="-55" dirty="0">
                <a:latin typeface="Arial"/>
                <a:cs typeface="Arial"/>
              </a:rPr>
              <a:t> </a:t>
            </a:r>
            <a:r>
              <a:rPr sz="1800" spc="-10" dirty="0">
                <a:latin typeface="Arial"/>
                <a:cs typeface="Arial"/>
              </a:rPr>
              <a:t>sebebi olmaktadırlar.</a:t>
            </a:r>
            <a:endParaRPr sz="1800">
              <a:latin typeface="Arial"/>
              <a:cs typeface="Arial"/>
            </a:endParaRPr>
          </a:p>
        </p:txBody>
      </p:sp>
      <p:sp>
        <p:nvSpPr>
          <p:cNvPr id="4" name="object 4"/>
          <p:cNvSpPr txBox="1"/>
          <p:nvPr/>
        </p:nvSpPr>
        <p:spPr>
          <a:xfrm>
            <a:off x="4939029" y="1385442"/>
            <a:ext cx="3920490" cy="2713990"/>
          </a:xfrm>
          <a:prstGeom prst="rect">
            <a:avLst/>
          </a:prstGeom>
        </p:spPr>
        <p:txBody>
          <a:bodyPr vert="horz" wrap="square" lIns="0" tIns="12700" rIns="0" bIns="0" rtlCol="0">
            <a:spAutoFit/>
          </a:bodyPr>
          <a:lstStyle/>
          <a:p>
            <a:pPr marL="354965" indent="-342265">
              <a:lnSpc>
                <a:spcPct val="100000"/>
              </a:lnSpc>
              <a:spcBef>
                <a:spcPts val="100"/>
              </a:spcBef>
              <a:buFont typeface="Arial"/>
              <a:buChar char="•"/>
              <a:tabLst>
                <a:tab pos="354965" algn="l"/>
                <a:tab pos="2682875" algn="l"/>
              </a:tabLst>
            </a:pPr>
            <a:r>
              <a:rPr sz="1800" b="1" i="1" u="sng" spc="160" dirty="0">
                <a:solidFill>
                  <a:srgbClr val="0066FF"/>
                </a:solidFill>
                <a:uFill>
                  <a:solidFill>
                    <a:srgbClr val="0066FF"/>
                  </a:solidFill>
                </a:uFill>
                <a:latin typeface="Arial"/>
                <a:cs typeface="Arial"/>
              </a:rPr>
              <a:t>Non-</a:t>
            </a:r>
            <a:r>
              <a:rPr sz="1800" b="1" i="1" u="sng" spc="-275" dirty="0">
                <a:solidFill>
                  <a:srgbClr val="0066FF"/>
                </a:solidFill>
                <a:uFill>
                  <a:solidFill>
                    <a:srgbClr val="0066FF"/>
                  </a:solidFill>
                </a:uFill>
                <a:latin typeface="Arial"/>
                <a:cs typeface="Arial"/>
              </a:rPr>
              <a:t> </a:t>
            </a:r>
            <a:r>
              <a:rPr sz="1800" b="1" i="1" u="sng" spc="185" dirty="0">
                <a:solidFill>
                  <a:srgbClr val="0066FF"/>
                </a:solidFill>
                <a:uFill>
                  <a:solidFill>
                    <a:srgbClr val="0066FF"/>
                  </a:solidFill>
                </a:uFill>
                <a:latin typeface="Arial"/>
                <a:cs typeface="Arial"/>
              </a:rPr>
              <a:t>Conference</a:t>
            </a:r>
            <a:r>
              <a:rPr sz="1800" b="1" i="1" u="sng" dirty="0">
                <a:solidFill>
                  <a:srgbClr val="0066FF"/>
                </a:solidFill>
                <a:uFill>
                  <a:solidFill>
                    <a:srgbClr val="0066FF"/>
                  </a:solidFill>
                </a:uFill>
                <a:latin typeface="Arial"/>
                <a:cs typeface="Arial"/>
              </a:rPr>
              <a:t>	</a:t>
            </a:r>
            <a:r>
              <a:rPr sz="1800" b="1" i="1" u="sng" spc="185" dirty="0">
                <a:solidFill>
                  <a:srgbClr val="0066FF"/>
                </a:solidFill>
                <a:uFill>
                  <a:solidFill>
                    <a:srgbClr val="0066FF"/>
                  </a:solidFill>
                </a:uFill>
                <a:latin typeface="Arial"/>
                <a:cs typeface="Arial"/>
              </a:rPr>
              <a:t>Shipping</a:t>
            </a:r>
            <a:endParaRPr sz="1800">
              <a:latin typeface="Arial"/>
              <a:cs typeface="Arial"/>
            </a:endParaRPr>
          </a:p>
          <a:p>
            <a:pPr marL="355600" marR="5080" algn="just">
              <a:lnSpc>
                <a:spcPct val="80000"/>
              </a:lnSpc>
              <a:spcBef>
                <a:spcPts val="1725"/>
              </a:spcBef>
            </a:pPr>
            <a:r>
              <a:rPr sz="1800" dirty="0">
                <a:latin typeface="Arial"/>
                <a:cs typeface="Arial"/>
              </a:rPr>
              <a:t>Liner</a:t>
            </a:r>
            <a:r>
              <a:rPr sz="1800" spc="430" dirty="0">
                <a:latin typeface="Arial"/>
                <a:cs typeface="Arial"/>
              </a:rPr>
              <a:t> </a:t>
            </a:r>
            <a:r>
              <a:rPr sz="1800" spc="5" dirty="0">
                <a:latin typeface="Arial"/>
                <a:cs typeface="Arial"/>
              </a:rPr>
              <a:t>Service</a:t>
            </a:r>
            <a:r>
              <a:rPr sz="1800" spc="440" dirty="0">
                <a:latin typeface="Arial"/>
                <a:cs typeface="Arial"/>
              </a:rPr>
              <a:t> </a:t>
            </a:r>
            <a:r>
              <a:rPr sz="1800" dirty="0">
                <a:latin typeface="Arial"/>
                <a:cs typeface="Arial"/>
              </a:rPr>
              <a:t>ın</a:t>
            </a:r>
            <a:r>
              <a:rPr sz="1800" spc="415" dirty="0">
                <a:latin typeface="Arial"/>
                <a:cs typeface="Arial"/>
              </a:rPr>
              <a:t> </a:t>
            </a:r>
            <a:r>
              <a:rPr sz="1800" spc="5" dirty="0">
                <a:latin typeface="Arial"/>
                <a:cs typeface="Arial"/>
              </a:rPr>
              <a:t>aksine</a:t>
            </a:r>
            <a:r>
              <a:rPr sz="1800" spc="425" dirty="0">
                <a:latin typeface="Arial"/>
                <a:cs typeface="Arial"/>
              </a:rPr>
              <a:t> </a:t>
            </a:r>
            <a:r>
              <a:rPr sz="1800" spc="5" dirty="0">
                <a:latin typeface="Arial"/>
                <a:cs typeface="Arial"/>
              </a:rPr>
              <a:t>herhangi</a:t>
            </a:r>
            <a:r>
              <a:rPr sz="1800" spc="-5" dirty="0">
                <a:latin typeface="Arial"/>
                <a:cs typeface="Arial"/>
              </a:rPr>
              <a:t> </a:t>
            </a:r>
            <a:r>
              <a:rPr sz="1800" spc="-10" dirty="0">
                <a:latin typeface="Arial"/>
                <a:cs typeface="Arial"/>
              </a:rPr>
              <a:t>bir</a:t>
            </a:r>
            <a:r>
              <a:rPr sz="1800" spc="340" dirty="0">
                <a:latin typeface="Arial"/>
                <a:cs typeface="Arial"/>
              </a:rPr>
              <a:t> </a:t>
            </a:r>
            <a:r>
              <a:rPr sz="1800" spc="-10" dirty="0">
                <a:latin typeface="Arial"/>
                <a:cs typeface="Arial"/>
              </a:rPr>
              <a:t>birliğe</a:t>
            </a:r>
            <a:r>
              <a:rPr sz="1800" spc="350" dirty="0">
                <a:latin typeface="Arial"/>
                <a:cs typeface="Arial"/>
              </a:rPr>
              <a:t> </a:t>
            </a:r>
            <a:r>
              <a:rPr sz="1800" spc="5" dirty="0">
                <a:latin typeface="Arial"/>
                <a:cs typeface="Arial"/>
              </a:rPr>
              <a:t>ü</a:t>
            </a:r>
            <a:r>
              <a:rPr sz="1800" spc="-15" dirty="0">
                <a:latin typeface="Arial"/>
                <a:cs typeface="Arial"/>
              </a:rPr>
              <a:t>y</a:t>
            </a:r>
            <a:r>
              <a:rPr sz="1800" dirty="0">
                <a:latin typeface="Arial"/>
                <a:cs typeface="Arial"/>
              </a:rPr>
              <a:t>e</a:t>
            </a:r>
            <a:r>
              <a:rPr sz="1800" spc="350" dirty="0">
                <a:latin typeface="Arial"/>
                <a:cs typeface="Arial"/>
              </a:rPr>
              <a:t> </a:t>
            </a:r>
            <a:r>
              <a:rPr sz="1800" spc="-5" dirty="0">
                <a:latin typeface="Arial"/>
                <a:cs typeface="Arial"/>
              </a:rPr>
              <a:t>o</a:t>
            </a:r>
            <a:r>
              <a:rPr sz="1800" spc="-10" dirty="0">
                <a:latin typeface="Arial"/>
                <a:cs typeface="Arial"/>
              </a:rPr>
              <a:t>l</a:t>
            </a:r>
            <a:r>
              <a:rPr sz="1800" spc="-5" dirty="0">
                <a:latin typeface="Arial"/>
                <a:cs typeface="Arial"/>
              </a:rPr>
              <a:t>m</a:t>
            </a:r>
            <a:r>
              <a:rPr sz="1800" spc="5" dirty="0">
                <a:latin typeface="Arial"/>
                <a:cs typeface="Arial"/>
              </a:rPr>
              <a:t>a</a:t>
            </a:r>
            <a:r>
              <a:rPr sz="1800" spc="-15" dirty="0">
                <a:latin typeface="Arial"/>
                <a:cs typeface="Arial"/>
              </a:rPr>
              <a:t>y</a:t>
            </a:r>
            <a:r>
              <a:rPr sz="1800" spc="5" dirty="0">
                <a:latin typeface="Arial"/>
                <a:cs typeface="Arial"/>
              </a:rPr>
              <a:t>a</a:t>
            </a:r>
            <a:r>
              <a:rPr sz="1800" dirty="0">
                <a:latin typeface="Arial"/>
                <a:cs typeface="Arial"/>
              </a:rPr>
              <a:t>n,</a:t>
            </a:r>
            <a:r>
              <a:rPr sz="1800" spc="340" dirty="0">
                <a:latin typeface="Arial"/>
                <a:cs typeface="Arial"/>
              </a:rPr>
              <a:t> </a:t>
            </a:r>
            <a:r>
              <a:rPr sz="1800" spc="-10" dirty="0">
                <a:latin typeface="Arial"/>
                <a:cs typeface="Arial"/>
              </a:rPr>
              <a:t>bağımsız</a:t>
            </a:r>
            <a:r>
              <a:rPr sz="1800" spc="-5" dirty="0">
                <a:latin typeface="Arial"/>
                <a:cs typeface="Arial"/>
              </a:rPr>
              <a:t> </a:t>
            </a:r>
            <a:r>
              <a:rPr sz="1800" dirty="0">
                <a:latin typeface="Arial"/>
                <a:cs typeface="Arial"/>
              </a:rPr>
              <a:t>o</a:t>
            </a:r>
            <a:r>
              <a:rPr sz="1800" spc="-280" dirty="0">
                <a:latin typeface="Arial"/>
                <a:cs typeface="Arial"/>
              </a:rPr>
              <a:t> </a:t>
            </a:r>
            <a:r>
              <a:rPr sz="1800" spc="-5" dirty="0">
                <a:latin typeface="Arial"/>
                <a:cs typeface="Arial"/>
              </a:rPr>
              <a:t>l</a:t>
            </a:r>
            <a:r>
              <a:rPr sz="1800" spc="-280" dirty="0">
                <a:latin typeface="Arial"/>
                <a:cs typeface="Arial"/>
              </a:rPr>
              <a:t> </a:t>
            </a:r>
            <a:r>
              <a:rPr sz="1800" spc="105" dirty="0">
                <a:latin typeface="Arial"/>
                <a:cs typeface="Arial"/>
              </a:rPr>
              <a:t>ar</a:t>
            </a:r>
            <a:r>
              <a:rPr sz="1800" spc="-275" dirty="0">
                <a:latin typeface="Arial"/>
                <a:cs typeface="Arial"/>
              </a:rPr>
              <a:t> </a:t>
            </a:r>
            <a:r>
              <a:rPr sz="1800" spc="220" dirty="0">
                <a:latin typeface="Arial"/>
                <a:cs typeface="Arial"/>
              </a:rPr>
              <a:t>a</a:t>
            </a:r>
            <a:r>
              <a:rPr sz="1800" dirty="0">
                <a:latin typeface="Arial"/>
                <a:cs typeface="Arial"/>
              </a:rPr>
              <a:t>k</a:t>
            </a:r>
            <a:r>
              <a:rPr sz="1800" spc="850" dirty="0">
                <a:latin typeface="Arial"/>
                <a:cs typeface="Arial"/>
              </a:rPr>
              <a:t> </a:t>
            </a:r>
            <a:r>
              <a:rPr sz="1800" dirty="0">
                <a:latin typeface="Arial"/>
                <a:cs typeface="Arial"/>
              </a:rPr>
              <a:t>t</a:t>
            </a:r>
            <a:r>
              <a:rPr sz="1800" spc="-270" dirty="0">
                <a:latin typeface="Arial"/>
                <a:cs typeface="Arial"/>
              </a:rPr>
              <a:t> </a:t>
            </a:r>
            <a:r>
              <a:rPr sz="1800" spc="204" dirty="0">
                <a:latin typeface="Arial"/>
                <a:cs typeface="Arial"/>
              </a:rPr>
              <a:t>a</a:t>
            </a:r>
            <a:r>
              <a:rPr sz="1800" dirty="0">
                <a:latin typeface="Arial"/>
                <a:cs typeface="Arial"/>
              </a:rPr>
              <a:t>ş</a:t>
            </a:r>
            <a:r>
              <a:rPr sz="1800" spc="-275" dirty="0">
                <a:latin typeface="Arial"/>
                <a:cs typeface="Arial"/>
              </a:rPr>
              <a:t> </a:t>
            </a:r>
            <a:r>
              <a:rPr sz="1800" spc="95" dirty="0">
                <a:latin typeface="Arial"/>
                <a:cs typeface="Arial"/>
              </a:rPr>
              <a:t>ım</a:t>
            </a:r>
            <a:r>
              <a:rPr sz="1800" spc="-275" dirty="0">
                <a:latin typeface="Arial"/>
                <a:cs typeface="Arial"/>
              </a:rPr>
              <a:t> </a:t>
            </a:r>
            <a:r>
              <a:rPr sz="1800" dirty="0">
                <a:latin typeface="Arial"/>
                <a:cs typeface="Arial"/>
              </a:rPr>
              <a:t>a</a:t>
            </a:r>
            <a:r>
              <a:rPr sz="1800" spc="860" dirty="0">
                <a:latin typeface="Arial"/>
                <a:cs typeface="Arial"/>
              </a:rPr>
              <a:t> </a:t>
            </a:r>
            <a:r>
              <a:rPr sz="1800" spc="200" dirty="0">
                <a:latin typeface="Arial"/>
                <a:cs typeface="Arial"/>
              </a:rPr>
              <a:t>y</a:t>
            </a:r>
            <a:r>
              <a:rPr sz="1800" spc="220" dirty="0">
                <a:latin typeface="Arial"/>
                <a:cs typeface="Arial"/>
              </a:rPr>
              <a:t>apan</a:t>
            </a:r>
            <a:r>
              <a:rPr sz="1800" dirty="0">
                <a:latin typeface="Arial"/>
                <a:cs typeface="Arial"/>
              </a:rPr>
              <a:t>,</a:t>
            </a:r>
            <a:r>
              <a:rPr sz="1800" spc="855" dirty="0">
                <a:latin typeface="Arial"/>
                <a:cs typeface="Arial"/>
              </a:rPr>
              <a:t> </a:t>
            </a:r>
            <a:r>
              <a:rPr sz="1800" spc="140" dirty="0">
                <a:latin typeface="Arial"/>
                <a:cs typeface="Arial"/>
              </a:rPr>
              <a:t>gem</a:t>
            </a:r>
            <a:r>
              <a:rPr sz="1800" spc="-275" dirty="0">
                <a:latin typeface="Arial"/>
                <a:cs typeface="Arial"/>
              </a:rPr>
              <a:t> </a:t>
            </a:r>
            <a:r>
              <a:rPr sz="1800" spc="-5" dirty="0">
                <a:latin typeface="Arial"/>
                <a:cs typeface="Arial"/>
              </a:rPr>
              <a:t>i </a:t>
            </a:r>
            <a:r>
              <a:rPr sz="1800" dirty="0">
                <a:latin typeface="Arial"/>
                <a:cs typeface="Arial"/>
              </a:rPr>
              <a:t>p</a:t>
            </a:r>
            <a:r>
              <a:rPr sz="1800" spc="10" dirty="0">
                <a:latin typeface="Arial"/>
                <a:cs typeface="Arial"/>
              </a:rPr>
              <a:t>r</a:t>
            </a:r>
            <a:r>
              <a:rPr sz="1800" dirty="0">
                <a:latin typeface="Arial"/>
                <a:cs typeface="Arial"/>
              </a:rPr>
              <a:t>og</a:t>
            </a:r>
            <a:r>
              <a:rPr sz="1800" spc="10" dirty="0">
                <a:latin typeface="Arial"/>
                <a:cs typeface="Arial"/>
              </a:rPr>
              <a:t>r</a:t>
            </a:r>
            <a:r>
              <a:rPr sz="1800" dirty="0">
                <a:latin typeface="Arial"/>
                <a:cs typeface="Arial"/>
              </a:rPr>
              <a:t>a</a:t>
            </a:r>
            <a:r>
              <a:rPr sz="1800" spc="5" dirty="0">
                <a:latin typeface="Arial"/>
                <a:cs typeface="Arial"/>
              </a:rPr>
              <a:t>ml</a:t>
            </a:r>
            <a:r>
              <a:rPr sz="1800" dirty="0">
                <a:latin typeface="Arial"/>
                <a:cs typeface="Arial"/>
              </a:rPr>
              <a:t>a</a:t>
            </a:r>
            <a:r>
              <a:rPr sz="1800" spc="20" dirty="0">
                <a:latin typeface="Arial"/>
                <a:cs typeface="Arial"/>
              </a:rPr>
              <a:t>r</a:t>
            </a:r>
            <a:r>
              <a:rPr sz="1800" dirty="0">
                <a:latin typeface="Arial"/>
                <a:cs typeface="Arial"/>
              </a:rPr>
              <a:t>ı</a:t>
            </a:r>
            <a:r>
              <a:rPr sz="1800" spc="434" dirty="0">
                <a:latin typeface="Arial"/>
                <a:cs typeface="Arial"/>
              </a:rPr>
              <a:t> </a:t>
            </a:r>
            <a:r>
              <a:rPr sz="1800" spc="10" dirty="0">
                <a:latin typeface="Arial"/>
                <a:cs typeface="Arial"/>
              </a:rPr>
              <a:t>v</a:t>
            </a:r>
            <a:r>
              <a:rPr sz="1800" dirty="0">
                <a:latin typeface="Arial"/>
                <a:cs typeface="Arial"/>
              </a:rPr>
              <a:t>e</a:t>
            </a:r>
            <a:r>
              <a:rPr sz="1800" spc="425" dirty="0">
                <a:latin typeface="Arial"/>
                <a:cs typeface="Arial"/>
              </a:rPr>
              <a:t> </a:t>
            </a:r>
            <a:r>
              <a:rPr sz="1800" spc="15" dirty="0">
                <a:latin typeface="Arial"/>
                <a:cs typeface="Arial"/>
              </a:rPr>
              <a:t>u</a:t>
            </a:r>
            <a:r>
              <a:rPr sz="1800" spc="-15" dirty="0">
                <a:latin typeface="Arial"/>
                <a:cs typeface="Arial"/>
              </a:rPr>
              <a:t>y</a:t>
            </a:r>
            <a:r>
              <a:rPr sz="1800" dirty="0">
                <a:latin typeface="Arial"/>
                <a:cs typeface="Arial"/>
              </a:rPr>
              <a:t>g</a:t>
            </a:r>
            <a:r>
              <a:rPr sz="1800" spc="15" dirty="0">
                <a:latin typeface="Arial"/>
                <a:cs typeface="Arial"/>
              </a:rPr>
              <a:t>u</a:t>
            </a:r>
            <a:r>
              <a:rPr sz="1800" spc="5" dirty="0">
                <a:latin typeface="Arial"/>
                <a:cs typeface="Arial"/>
              </a:rPr>
              <a:t>l</a:t>
            </a:r>
            <a:r>
              <a:rPr sz="1800" dirty="0">
                <a:latin typeface="Arial"/>
                <a:cs typeface="Arial"/>
              </a:rPr>
              <a:t>a</a:t>
            </a:r>
            <a:r>
              <a:rPr sz="1800" spc="15" dirty="0">
                <a:latin typeface="Arial"/>
                <a:cs typeface="Arial"/>
              </a:rPr>
              <a:t>d</a:t>
            </a:r>
            <a:r>
              <a:rPr sz="1800" dirty="0">
                <a:latin typeface="Arial"/>
                <a:cs typeface="Arial"/>
              </a:rPr>
              <a:t>ı</a:t>
            </a:r>
            <a:r>
              <a:rPr sz="1800" spc="10" dirty="0">
                <a:latin typeface="Arial"/>
                <a:cs typeface="Arial"/>
              </a:rPr>
              <a:t>k</a:t>
            </a:r>
            <a:r>
              <a:rPr sz="1800" spc="5" dirty="0">
                <a:latin typeface="Arial"/>
                <a:cs typeface="Arial"/>
              </a:rPr>
              <a:t>l</a:t>
            </a:r>
            <a:r>
              <a:rPr sz="1800" dirty="0">
                <a:latin typeface="Arial"/>
                <a:cs typeface="Arial"/>
              </a:rPr>
              <a:t>a</a:t>
            </a:r>
            <a:r>
              <a:rPr sz="1800" spc="10" dirty="0">
                <a:latin typeface="Arial"/>
                <a:cs typeface="Arial"/>
              </a:rPr>
              <a:t>r</a:t>
            </a:r>
            <a:r>
              <a:rPr sz="1800" dirty="0">
                <a:latin typeface="Arial"/>
                <a:cs typeface="Arial"/>
              </a:rPr>
              <a:t>ı</a:t>
            </a:r>
            <a:r>
              <a:rPr sz="1800" spc="445" dirty="0">
                <a:latin typeface="Arial"/>
                <a:cs typeface="Arial"/>
              </a:rPr>
              <a:t> </a:t>
            </a:r>
            <a:r>
              <a:rPr sz="1800" spc="10" dirty="0">
                <a:latin typeface="Arial"/>
                <a:cs typeface="Arial"/>
              </a:rPr>
              <a:t>f</a:t>
            </a:r>
            <a:r>
              <a:rPr sz="1800" spc="15" dirty="0">
                <a:latin typeface="Arial"/>
                <a:cs typeface="Arial"/>
              </a:rPr>
              <a:t>i</a:t>
            </a:r>
            <a:r>
              <a:rPr sz="1800" spc="-15" dirty="0">
                <a:latin typeface="Arial"/>
                <a:cs typeface="Arial"/>
              </a:rPr>
              <a:t>y</a:t>
            </a:r>
            <a:r>
              <a:rPr sz="1800" dirty="0">
                <a:latin typeface="Arial"/>
                <a:cs typeface="Arial"/>
              </a:rPr>
              <a:t>at tarifeleri</a:t>
            </a:r>
            <a:r>
              <a:rPr sz="1800" spc="430" dirty="0">
                <a:latin typeface="Arial"/>
                <a:cs typeface="Arial"/>
              </a:rPr>
              <a:t> </a:t>
            </a:r>
            <a:r>
              <a:rPr sz="1800" dirty="0">
                <a:latin typeface="Arial"/>
                <a:cs typeface="Arial"/>
              </a:rPr>
              <a:t>farklılık</a:t>
            </a:r>
            <a:r>
              <a:rPr sz="1800" spc="434" dirty="0">
                <a:latin typeface="Arial"/>
                <a:cs typeface="Arial"/>
              </a:rPr>
              <a:t> </a:t>
            </a:r>
            <a:r>
              <a:rPr sz="1800" spc="5" dirty="0">
                <a:latin typeface="Arial"/>
                <a:cs typeface="Arial"/>
              </a:rPr>
              <a:t>gösteren</a:t>
            </a:r>
            <a:r>
              <a:rPr sz="1800" spc="430" dirty="0">
                <a:latin typeface="Arial"/>
                <a:cs typeface="Arial"/>
              </a:rPr>
              <a:t> </a:t>
            </a:r>
            <a:r>
              <a:rPr sz="1800" dirty="0">
                <a:latin typeface="Arial"/>
                <a:cs typeface="Arial"/>
              </a:rPr>
              <a:t>hatlara </a:t>
            </a:r>
            <a:r>
              <a:rPr sz="1800" spc="-5" dirty="0">
                <a:latin typeface="Arial"/>
                <a:cs typeface="Arial"/>
              </a:rPr>
              <a:t>In</a:t>
            </a:r>
            <a:r>
              <a:rPr sz="1800" spc="-10" dirty="0">
                <a:latin typeface="Arial"/>
                <a:cs typeface="Arial"/>
              </a:rPr>
              <a:t>d</a:t>
            </a:r>
            <a:r>
              <a:rPr sz="1800" spc="5" dirty="0">
                <a:latin typeface="Arial"/>
                <a:cs typeface="Arial"/>
              </a:rPr>
              <a:t>e</a:t>
            </a:r>
            <a:r>
              <a:rPr sz="1800" dirty="0">
                <a:latin typeface="Arial"/>
                <a:cs typeface="Arial"/>
              </a:rPr>
              <a:t>pendent</a:t>
            </a:r>
            <a:r>
              <a:rPr sz="1800" spc="409" dirty="0">
                <a:latin typeface="Arial"/>
                <a:cs typeface="Arial"/>
              </a:rPr>
              <a:t> </a:t>
            </a:r>
            <a:r>
              <a:rPr sz="1800" spc="-5" dirty="0">
                <a:latin typeface="Arial"/>
                <a:cs typeface="Arial"/>
              </a:rPr>
              <a:t>Carrier</a:t>
            </a:r>
            <a:r>
              <a:rPr sz="1800" spc="400" dirty="0">
                <a:latin typeface="Arial"/>
                <a:cs typeface="Arial"/>
              </a:rPr>
              <a:t> </a:t>
            </a:r>
            <a:r>
              <a:rPr sz="1800" spc="-15" dirty="0">
                <a:latin typeface="Arial"/>
                <a:cs typeface="Arial"/>
              </a:rPr>
              <a:t>denmektedir.</a:t>
            </a:r>
            <a:r>
              <a:rPr sz="1800" dirty="0">
                <a:latin typeface="Arial"/>
                <a:cs typeface="Arial"/>
              </a:rPr>
              <a:t> </a:t>
            </a:r>
            <a:r>
              <a:rPr sz="1800" spc="50" dirty="0">
                <a:latin typeface="Arial"/>
                <a:cs typeface="Arial"/>
              </a:rPr>
              <a:t>Deniz</a:t>
            </a:r>
            <a:r>
              <a:rPr sz="1800" spc="560" dirty="0">
                <a:latin typeface="Arial"/>
                <a:cs typeface="Arial"/>
              </a:rPr>
              <a:t> </a:t>
            </a:r>
            <a:r>
              <a:rPr sz="1800" spc="65" dirty="0">
                <a:latin typeface="Arial"/>
                <a:cs typeface="Arial"/>
              </a:rPr>
              <a:t>taşımacılığının</a:t>
            </a:r>
            <a:r>
              <a:rPr sz="1800" spc="575" dirty="0">
                <a:latin typeface="Arial"/>
                <a:cs typeface="Arial"/>
              </a:rPr>
              <a:t> </a:t>
            </a:r>
            <a:r>
              <a:rPr sz="1800" spc="60" dirty="0">
                <a:latin typeface="Arial"/>
                <a:cs typeface="Arial"/>
              </a:rPr>
              <a:t>%25’i</a:t>
            </a:r>
            <a:r>
              <a:rPr sz="1800" spc="550" dirty="0">
                <a:latin typeface="Arial"/>
                <a:cs typeface="Arial"/>
              </a:rPr>
              <a:t> </a:t>
            </a:r>
            <a:r>
              <a:rPr sz="1800" spc="65" dirty="0">
                <a:latin typeface="Arial"/>
                <a:cs typeface="Arial"/>
              </a:rPr>
              <a:t>bu </a:t>
            </a:r>
            <a:r>
              <a:rPr sz="1800" dirty="0">
                <a:latin typeface="Arial"/>
                <a:cs typeface="Arial"/>
              </a:rPr>
              <a:t>ş</a:t>
            </a:r>
            <a:r>
              <a:rPr sz="1800" spc="-180" dirty="0">
                <a:latin typeface="Arial"/>
                <a:cs typeface="Arial"/>
              </a:rPr>
              <a:t> </a:t>
            </a:r>
            <a:r>
              <a:rPr sz="1800" dirty="0">
                <a:latin typeface="Arial"/>
                <a:cs typeface="Arial"/>
              </a:rPr>
              <a:t>e</a:t>
            </a:r>
            <a:r>
              <a:rPr sz="1800" spc="-185" dirty="0">
                <a:latin typeface="Arial"/>
                <a:cs typeface="Arial"/>
              </a:rPr>
              <a:t> </a:t>
            </a:r>
            <a:r>
              <a:rPr sz="1800" dirty="0">
                <a:latin typeface="Arial"/>
                <a:cs typeface="Arial"/>
              </a:rPr>
              <a:t>k</a:t>
            </a:r>
            <a:r>
              <a:rPr sz="1800" spc="-180" dirty="0">
                <a:latin typeface="Arial"/>
                <a:cs typeface="Arial"/>
              </a:rPr>
              <a:t> </a:t>
            </a:r>
            <a:r>
              <a:rPr sz="1800" spc="-5" dirty="0">
                <a:latin typeface="Arial"/>
                <a:cs typeface="Arial"/>
              </a:rPr>
              <a:t>i</a:t>
            </a:r>
            <a:r>
              <a:rPr sz="1800" spc="-185" dirty="0">
                <a:latin typeface="Arial"/>
                <a:cs typeface="Arial"/>
              </a:rPr>
              <a:t> </a:t>
            </a:r>
            <a:r>
              <a:rPr sz="1800" spc="-5" dirty="0">
                <a:latin typeface="Arial"/>
                <a:cs typeface="Arial"/>
              </a:rPr>
              <a:t>l</a:t>
            </a:r>
            <a:r>
              <a:rPr sz="1800" spc="-170" dirty="0">
                <a:latin typeface="Arial"/>
                <a:cs typeface="Arial"/>
              </a:rPr>
              <a:t> </a:t>
            </a:r>
            <a:r>
              <a:rPr sz="1800" dirty="0">
                <a:latin typeface="Arial"/>
                <a:cs typeface="Arial"/>
              </a:rPr>
              <a:t>d</a:t>
            </a:r>
            <a:r>
              <a:rPr sz="1800" spc="-185" dirty="0">
                <a:latin typeface="Arial"/>
                <a:cs typeface="Arial"/>
              </a:rPr>
              <a:t> </a:t>
            </a:r>
            <a:r>
              <a:rPr sz="1800" dirty="0">
                <a:latin typeface="Arial"/>
                <a:cs typeface="Arial"/>
              </a:rPr>
              <a:t>e</a:t>
            </a:r>
            <a:r>
              <a:rPr sz="1800" spc="1050" dirty="0">
                <a:latin typeface="Arial"/>
                <a:cs typeface="Arial"/>
              </a:rPr>
              <a:t> </a:t>
            </a:r>
            <a:r>
              <a:rPr sz="1800" dirty="0">
                <a:latin typeface="Arial"/>
                <a:cs typeface="Arial"/>
              </a:rPr>
              <a:t>t</a:t>
            </a:r>
            <a:r>
              <a:rPr sz="1800" spc="-175" dirty="0">
                <a:latin typeface="Arial"/>
                <a:cs typeface="Arial"/>
              </a:rPr>
              <a:t> </a:t>
            </a:r>
            <a:r>
              <a:rPr sz="1800" dirty="0">
                <a:latin typeface="Arial"/>
                <a:cs typeface="Arial"/>
              </a:rPr>
              <a:t>a</a:t>
            </a:r>
            <a:r>
              <a:rPr sz="1800" spc="-170" dirty="0">
                <a:latin typeface="Arial"/>
                <a:cs typeface="Arial"/>
              </a:rPr>
              <a:t> </a:t>
            </a:r>
            <a:r>
              <a:rPr sz="1800" dirty="0">
                <a:latin typeface="Arial"/>
                <a:cs typeface="Arial"/>
              </a:rPr>
              <a:t>ş</a:t>
            </a:r>
            <a:r>
              <a:rPr sz="1800" spc="-180" dirty="0">
                <a:latin typeface="Arial"/>
                <a:cs typeface="Arial"/>
              </a:rPr>
              <a:t> </a:t>
            </a:r>
            <a:r>
              <a:rPr sz="1800" dirty="0">
                <a:latin typeface="Arial"/>
                <a:cs typeface="Arial"/>
              </a:rPr>
              <a:t>ı</a:t>
            </a:r>
            <a:r>
              <a:rPr sz="1800" spc="-185" dirty="0">
                <a:latin typeface="Arial"/>
                <a:cs typeface="Arial"/>
              </a:rPr>
              <a:t> </a:t>
            </a:r>
            <a:r>
              <a:rPr sz="1800" spc="-15" dirty="0">
                <a:latin typeface="Arial"/>
                <a:cs typeface="Arial"/>
              </a:rPr>
              <a:t>m</a:t>
            </a:r>
            <a:r>
              <a:rPr sz="1800" spc="-175" dirty="0">
                <a:latin typeface="Arial"/>
                <a:cs typeface="Arial"/>
              </a:rPr>
              <a:t> </a:t>
            </a:r>
            <a:r>
              <a:rPr sz="1800" dirty="0">
                <a:latin typeface="Arial"/>
                <a:cs typeface="Arial"/>
              </a:rPr>
              <a:t>a</a:t>
            </a:r>
            <a:r>
              <a:rPr sz="1800" spc="1055" dirty="0">
                <a:latin typeface="Arial"/>
                <a:cs typeface="Arial"/>
              </a:rPr>
              <a:t> </a:t>
            </a:r>
            <a:r>
              <a:rPr sz="1800" dirty="0">
                <a:latin typeface="Arial"/>
                <a:cs typeface="Arial"/>
              </a:rPr>
              <a:t>y</a:t>
            </a:r>
            <a:r>
              <a:rPr sz="1800" spc="-195" dirty="0">
                <a:latin typeface="Arial"/>
                <a:cs typeface="Arial"/>
              </a:rPr>
              <a:t> </a:t>
            </a:r>
            <a:r>
              <a:rPr sz="1800" dirty="0">
                <a:latin typeface="Arial"/>
                <a:cs typeface="Arial"/>
              </a:rPr>
              <a:t>a</a:t>
            </a:r>
            <a:r>
              <a:rPr sz="1800" spc="-175" dirty="0">
                <a:latin typeface="Arial"/>
                <a:cs typeface="Arial"/>
              </a:rPr>
              <a:t> </a:t>
            </a:r>
            <a:r>
              <a:rPr sz="1800" dirty="0">
                <a:latin typeface="Arial"/>
                <a:cs typeface="Arial"/>
              </a:rPr>
              <a:t>p</a:t>
            </a:r>
            <a:r>
              <a:rPr sz="1800" spc="-175" dirty="0">
                <a:latin typeface="Arial"/>
                <a:cs typeface="Arial"/>
              </a:rPr>
              <a:t> </a:t>
            </a:r>
            <a:r>
              <a:rPr sz="1800" dirty="0">
                <a:latin typeface="Arial"/>
                <a:cs typeface="Arial"/>
              </a:rPr>
              <a:t>a</a:t>
            </a:r>
            <a:r>
              <a:rPr sz="1800" spc="-175" dirty="0">
                <a:latin typeface="Arial"/>
                <a:cs typeface="Arial"/>
              </a:rPr>
              <a:t> </a:t>
            </a:r>
            <a:r>
              <a:rPr sz="1800" dirty="0">
                <a:latin typeface="Arial"/>
                <a:cs typeface="Arial"/>
              </a:rPr>
              <a:t>n</a:t>
            </a:r>
            <a:r>
              <a:rPr sz="1800" spc="1050" dirty="0">
                <a:latin typeface="Arial"/>
                <a:cs typeface="Arial"/>
              </a:rPr>
              <a:t> </a:t>
            </a:r>
            <a:r>
              <a:rPr sz="1800" spc="320" dirty="0">
                <a:latin typeface="Arial"/>
                <a:cs typeface="Arial"/>
              </a:rPr>
              <a:t>v</a:t>
            </a:r>
            <a:r>
              <a:rPr sz="1800" dirty="0">
                <a:latin typeface="Arial"/>
                <a:cs typeface="Arial"/>
              </a:rPr>
              <a:t>e</a:t>
            </a:r>
            <a:r>
              <a:rPr sz="1800" spc="-180" dirty="0">
                <a:latin typeface="Arial"/>
                <a:cs typeface="Arial"/>
              </a:rPr>
              <a:t> </a:t>
            </a:r>
            <a:r>
              <a:rPr sz="1800" spc="40" dirty="0">
                <a:latin typeface="Arial"/>
                <a:cs typeface="Arial"/>
              </a:rPr>
              <a:t>güvenilirliği</a:t>
            </a:r>
            <a:r>
              <a:rPr sz="1800" spc="525" dirty="0">
                <a:latin typeface="Arial"/>
                <a:cs typeface="Arial"/>
              </a:rPr>
              <a:t> </a:t>
            </a:r>
            <a:r>
              <a:rPr sz="1800" spc="40" dirty="0">
                <a:latin typeface="Arial"/>
                <a:cs typeface="Arial"/>
              </a:rPr>
              <a:t>sorgulanabilir</a:t>
            </a:r>
            <a:r>
              <a:rPr sz="1800" spc="540" dirty="0">
                <a:latin typeface="Arial"/>
                <a:cs typeface="Arial"/>
              </a:rPr>
              <a:t> </a:t>
            </a:r>
            <a:r>
              <a:rPr sz="1800" spc="35" dirty="0">
                <a:latin typeface="Arial"/>
                <a:cs typeface="Arial"/>
              </a:rPr>
              <a:t>hatlar</a:t>
            </a:r>
            <a:r>
              <a:rPr sz="1800" spc="-5" dirty="0">
                <a:latin typeface="Arial"/>
                <a:cs typeface="Arial"/>
              </a:rPr>
              <a:t> </a:t>
            </a:r>
            <a:r>
              <a:rPr sz="1800" spc="110" dirty="0">
                <a:latin typeface="Arial"/>
                <a:cs typeface="Arial"/>
              </a:rPr>
              <a:t>tarafından</a:t>
            </a:r>
            <a:r>
              <a:rPr sz="1800" spc="670" dirty="0">
                <a:latin typeface="Arial"/>
                <a:cs typeface="Arial"/>
              </a:rPr>
              <a:t> </a:t>
            </a:r>
            <a:r>
              <a:rPr sz="1800" spc="110" dirty="0">
                <a:latin typeface="Arial"/>
                <a:cs typeface="Arial"/>
              </a:rPr>
              <a:t>gerçekleşmektedir.</a:t>
            </a:r>
            <a:endParaRPr sz="1800">
              <a:latin typeface="Arial"/>
              <a:cs typeface="Arial"/>
            </a:endParaRPr>
          </a:p>
        </p:txBody>
      </p:sp>
      <p:pic>
        <p:nvPicPr>
          <p:cNvPr id="5" name="object 5" descr="bunga raya satu">
            <a:hlinkClick r:id="rId2"/>
          </p:cNvPr>
          <p:cNvPicPr/>
          <p:nvPr/>
        </p:nvPicPr>
        <p:blipFill>
          <a:blip r:embed="rId3" cstate="print"/>
          <a:stretch>
            <a:fillRect/>
          </a:stretch>
        </p:blipFill>
        <p:spPr>
          <a:xfrm>
            <a:off x="5292852" y="4221479"/>
            <a:ext cx="3528059" cy="237439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480566" y="340563"/>
            <a:ext cx="6208395" cy="940435"/>
          </a:xfrm>
          <a:prstGeom prst="rect">
            <a:avLst/>
          </a:prstGeom>
        </p:spPr>
        <p:txBody>
          <a:bodyPr vert="horz" wrap="square" lIns="0" tIns="12700" rIns="0" bIns="0" rtlCol="0">
            <a:spAutoFit/>
          </a:bodyPr>
          <a:lstStyle/>
          <a:p>
            <a:pPr marL="12700">
              <a:lnSpc>
                <a:spcPct val="100000"/>
              </a:lnSpc>
              <a:spcBef>
                <a:spcPts val="100"/>
              </a:spcBef>
            </a:pPr>
            <a:r>
              <a:rPr sz="6000" b="1" dirty="0">
                <a:latin typeface="Arial"/>
                <a:cs typeface="Arial"/>
              </a:rPr>
              <a:t>Charter</a:t>
            </a:r>
            <a:r>
              <a:rPr sz="6000" b="1" spc="-235" dirty="0">
                <a:latin typeface="Arial"/>
                <a:cs typeface="Arial"/>
              </a:rPr>
              <a:t> </a:t>
            </a:r>
            <a:r>
              <a:rPr sz="6000" b="1" spc="-10" dirty="0">
                <a:latin typeface="Arial"/>
                <a:cs typeface="Arial"/>
              </a:rPr>
              <a:t>Shipping</a:t>
            </a:r>
            <a:endParaRPr sz="6000">
              <a:latin typeface="Arial"/>
              <a:cs typeface="Arial"/>
            </a:endParaRPr>
          </a:p>
        </p:txBody>
      </p:sp>
      <p:sp>
        <p:nvSpPr>
          <p:cNvPr id="3" name="object 3"/>
          <p:cNvSpPr txBox="1"/>
          <p:nvPr/>
        </p:nvSpPr>
        <p:spPr>
          <a:xfrm>
            <a:off x="547217" y="1397634"/>
            <a:ext cx="7945755" cy="3867150"/>
          </a:xfrm>
          <a:prstGeom prst="rect">
            <a:avLst/>
          </a:prstGeom>
        </p:spPr>
        <p:txBody>
          <a:bodyPr vert="horz" wrap="square" lIns="0" tIns="13335" rIns="0" bIns="0" rtlCol="0">
            <a:spAutoFit/>
          </a:bodyPr>
          <a:lstStyle/>
          <a:p>
            <a:pPr marL="354965" indent="-342265">
              <a:lnSpc>
                <a:spcPct val="100000"/>
              </a:lnSpc>
              <a:spcBef>
                <a:spcPts val="105"/>
              </a:spcBef>
              <a:buChar char="•"/>
              <a:tabLst>
                <a:tab pos="354965" algn="l"/>
              </a:tabLst>
            </a:pPr>
            <a:r>
              <a:rPr sz="1400" spc="-20" dirty="0">
                <a:latin typeface="Arial"/>
                <a:cs typeface="Arial"/>
              </a:rPr>
              <a:t>Taşıyıcı</a:t>
            </a:r>
            <a:r>
              <a:rPr sz="1400" spc="-25" dirty="0">
                <a:latin typeface="Arial"/>
                <a:cs typeface="Arial"/>
              </a:rPr>
              <a:t> </a:t>
            </a:r>
            <a:r>
              <a:rPr sz="1400" dirty="0">
                <a:latin typeface="Arial"/>
                <a:cs typeface="Arial"/>
              </a:rPr>
              <a:t>ve</a:t>
            </a:r>
            <a:r>
              <a:rPr sz="1400" spc="-15" dirty="0">
                <a:latin typeface="Arial"/>
                <a:cs typeface="Arial"/>
              </a:rPr>
              <a:t> </a:t>
            </a:r>
            <a:r>
              <a:rPr sz="1400" dirty="0">
                <a:latin typeface="Arial"/>
                <a:cs typeface="Arial"/>
              </a:rPr>
              <a:t>taşıtan</a:t>
            </a:r>
            <a:r>
              <a:rPr sz="1400" spc="-65" dirty="0">
                <a:latin typeface="Arial"/>
                <a:cs typeface="Arial"/>
              </a:rPr>
              <a:t> </a:t>
            </a:r>
            <a:r>
              <a:rPr sz="1400" dirty="0">
                <a:latin typeface="Arial"/>
                <a:cs typeface="Arial"/>
              </a:rPr>
              <a:t>arasında</a:t>
            </a:r>
            <a:r>
              <a:rPr sz="1400" spc="-55" dirty="0">
                <a:latin typeface="Arial"/>
                <a:cs typeface="Arial"/>
              </a:rPr>
              <a:t> </a:t>
            </a:r>
            <a:r>
              <a:rPr sz="1400" dirty="0">
                <a:latin typeface="Arial"/>
                <a:cs typeface="Arial"/>
              </a:rPr>
              <a:t>yapılan</a:t>
            </a:r>
            <a:r>
              <a:rPr sz="1400" spc="-30" dirty="0">
                <a:latin typeface="Arial"/>
                <a:cs typeface="Arial"/>
              </a:rPr>
              <a:t> </a:t>
            </a:r>
            <a:r>
              <a:rPr sz="1400" dirty="0">
                <a:latin typeface="Arial"/>
                <a:cs typeface="Arial"/>
              </a:rPr>
              <a:t>taşıma</a:t>
            </a:r>
            <a:r>
              <a:rPr sz="1400" spc="-50" dirty="0">
                <a:latin typeface="Arial"/>
                <a:cs typeface="Arial"/>
              </a:rPr>
              <a:t> </a:t>
            </a:r>
            <a:r>
              <a:rPr sz="1400" dirty="0">
                <a:latin typeface="Arial"/>
                <a:cs typeface="Arial"/>
              </a:rPr>
              <a:t>sözleşmesine</a:t>
            </a:r>
            <a:r>
              <a:rPr sz="1400" spc="-50" dirty="0">
                <a:latin typeface="Arial"/>
                <a:cs typeface="Arial"/>
              </a:rPr>
              <a:t> </a:t>
            </a:r>
            <a:r>
              <a:rPr sz="1400" u="sng" dirty="0">
                <a:solidFill>
                  <a:srgbClr val="0066FF"/>
                </a:solidFill>
                <a:uFill>
                  <a:solidFill>
                    <a:srgbClr val="0066FF"/>
                  </a:solidFill>
                </a:uFill>
                <a:latin typeface="Arial"/>
                <a:cs typeface="Arial"/>
              </a:rPr>
              <a:t>Charter</a:t>
            </a:r>
            <a:r>
              <a:rPr sz="1400" u="sng" spc="-60" dirty="0">
                <a:solidFill>
                  <a:srgbClr val="0066FF"/>
                </a:solidFill>
                <a:uFill>
                  <a:solidFill>
                    <a:srgbClr val="0066FF"/>
                  </a:solidFill>
                </a:uFill>
                <a:latin typeface="Arial"/>
                <a:cs typeface="Arial"/>
              </a:rPr>
              <a:t> </a:t>
            </a:r>
            <a:r>
              <a:rPr sz="1400" u="sng" dirty="0">
                <a:solidFill>
                  <a:srgbClr val="0066FF"/>
                </a:solidFill>
                <a:uFill>
                  <a:solidFill>
                    <a:srgbClr val="0066FF"/>
                  </a:solidFill>
                </a:uFill>
                <a:latin typeface="Arial"/>
                <a:cs typeface="Arial"/>
              </a:rPr>
              <a:t>Party</a:t>
            </a:r>
            <a:r>
              <a:rPr sz="1400" u="sng" spc="-40" dirty="0">
                <a:solidFill>
                  <a:srgbClr val="0066FF"/>
                </a:solidFill>
                <a:uFill>
                  <a:solidFill>
                    <a:srgbClr val="0066FF"/>
                  </a:solidFill>
                </a:uFill>
                <a:latin typeface="Arial"/>
                <a:cs typeface="Arial"/>
              </a:rPr>
              <a:t> </a:t>
            </a:r>
            <a:r>
              <a:rPr sz="1400" u="sng" dirty="0">
                <a:solidFill>
                  <a:srgbClr val="0066FF"/>
                </a:solidFill>
                <a:uFill>
                  <a:solidFill>
                    <a:srgbClr val="0066FF"/>
                  </a:solidFill>
                </a:uFill>
                <a:latin typeface="Arial"/>
                <a:cs typeface="Arial"/>
              </a:rPr>
              <a:t>Contract</a:t>
            </a:r>
            <a:r>
              <a:rPr sz="1400" u="none" spc="-65" dirty="0">
                <a:solidFill>
                  <a:srgbClr val="0066FF"/>
                </a:solidFill>
                <a:latin typeface="Arial"/>
                <a:cs typeface="Arial"/>
              </a:rPr>
              <a:t> </a:t>
            </a:r>
            <a:r>
              <a:rPr sz="1400" u="none" spc="-10" dirty="0">
                <a:latin typeface="Arial"/>
                <a:cs typeface="Arial"/>
              </a:rPr>
              <a:t>denir.</a:t>
            </a:r>
            <a:endParaRPr sz="1400">
              <a:latin typeface="Arial"/>
              <a:cs typeface="Arial"/>
            </a:endParaRPr>
          </a:p>
          <a:p>
            <a:pPr marL="354965">
              <a:lnSpc>
                <a:spcPct val="100000"/>
              </a:lnSpc>
              <a:spcBef>
                <a:spcPts val="1005"/>
              </a:spcBef>
            </a:pPr>
            <a:r>
              <a:rPr sz="1400" dirty="0">
                <a:latin typeface="Arial"/>
                <a:cs typeface="Arial"/>
              </a:rPr>
              <a:t>Bu</a:t>
            </a:r>
            <a:r>
              <a:rPr sz="1400" spc="-20" dirty="0">
                <a:latin typeface="Arial"/>
                <a:cs typeface="Arial"/>
              </a:rPr>
              <a:t> </a:t>
            </a:r>
            <a:r>
              <a:rPr sz="1400" dirty="0">
                <a:latin typeface="Arial"/>
                <a:cs typeface="Arial"/>
              </a:rPr>
              <a:t>sözleşmede</a:t>
            </a:r>
            <a:r>
              <a:rPr sz="1400" spc="-50" dirty="0">
                <a:latin typeface="Arial"/>
                <a:cs typeface="Arial"/>
              </a:rPr>
              <a:t> </a:t>
            </a:r>
            <a:r>
              <a:rPr sz="1400" dirty="0">
                <a:latin typeface="Arial"/>
                <a:cs typeface="Arial"/>
              </a:rPr>
              <a:t>yer</a:t>
            </a:r>
            <a:r>
              <a:rPr sz="1400" spc="-5" dirty="0">
                <a:latin typeface="Arial"/>
                <a:cs typeface="Arial"/>
              </a:rPr>
              <a:t> </a:t>
            </a:r>
            <a:r>
              <a:rPr sz="1400" dirty="0">
                <a:latin typeface="Arial"/>
                <a:cs typeface="Arial"/>
              </a:rPr>
              <a:t>alan</a:t>
            </a:r>
            <a:r>
              <a:rPr sz="1400" spc="-25" dirty="0">
                <a:latin typeface="Arial"/>
                <a:cs typeface="Arial"/>
              </a:rPr>
              <a:t> </a:t>
            </a:r>
            <a:r>
              <a:rPr sz="1400" dirty="0">
                <a:latin typeface="Arial"/>
                <a:cs typeface="Arial"/>
              </a:rPr>
              <a:t>önemli</a:t>
            </a:r>
            <a:r>
              <a:rPr sz="1400" spc="-25" dirty="0">
                <a:latin typeface="Arial"/>
                <a:cs typeface="Arial"/>
              </a:rPr>
              <a:t> </a:t>
            </a:r>
            <a:r>
              <a:rPr sz="1400" spc="-10" dirty="0">
                <a:latin typeface="Arial"/>
                <a:cs typeface="Arial"/>
              </a:rPr>
              <a:t>ibarelerden</a:t>
            </a:r>
            <a:r>
              <a:rPr sz="1400" spc="-60" dirty="0">
                <a:latin typeface="Arial"/>
                <a:cs typeface="Arial"/>
              </a:rPr>
              <a:t> </a:t>
            </a:r>
            <a:r>
              <a:rPr sz="1400" dirty="0">
                <a:latin typeface="Arial"/>
                <a:cs typeface="Arial"/>
              </a:rPr>
              <a:t>bazıları</a:t>
            </a:r>
            <a:r>
              <a:rPr sz="1400" spc="-40" dirty="0">
                <a:latin typeface="Arial"/>
                <a:cs typeface="Arial"/>
              </a:rPr>
              <a:t> </a:t>
            </a:r>
            <a:r>
              <a:rPr sz="1400" dirty="0">
                <a:latin typeface="Arial"/>
                <a:cs typeface="Arial"/>
              </a:rPr>
              <a:t>aşağıdaki</a:t>
            </a:r>
            <a:r>
              <a:rPr sz="1400" spc="-50" dirty="0">
                <a:latin typeface="Arial"/>
                <a:cs typeface="Arial"/>
              </a:rPr>
              <a:t> </a:t>
            </a:r>
            <a:r>
              <a:rPr sz="1400" spc="-10" dirty="0">
                <a:latin typeface="Arial"/>
                <a:cs typeface="Arial"/>
              </a:rPr>
              <a:t>gibidir;</a:t>
            </a:r>
            <a:endParaRPr sz="1400">
              <a:latin typeface="Arial"/>
              <a:cs typeface="Arial"/>
            </a:endParaRPr>
          </a:p>
          <a:p>
            <a:pPr>
              <a:lnSpc>
                <a:spcPct val="100000"/>
              </a:lnSpc>
              <a:spcBef>
                <a:spcPts val="70"/>
              </a:spcBef>
            </a:pPr>
            <a:endParaRPr sz="1400">
              <a:latin typeface="Arial"/>
              <a:cs typeface="Arial"/>
            </a:endParaRPr>
          </a:p>
          <a:p>
            <a:pPr marL="464820" lvl="1" indent="-107950">
              <a:lnSpc>
                <a:spcPct val="100000"/>
              </a:lnSpc>
              <a:buChar char="-"/>
              <a:tabLst>
                <a:tab pos="464820" algn="l"/>
              </a:tabLst>
            </a:pPr>
            <a:r>
              <a:rPr sz="1400" i="1" spc="-20" dirty="0">
                <a:solidFill>
                  <a:srgbClr val="0066FF"/>
                </a:solidFill>
                <a:latin typeface="Arial"/>
                <a:cs typeface="Arial"/>
              </a:rPr>
              <a:t>FLT</a:t>
            </a:r>
            <a:r>
              <a:rPr sz="1400" i="1" spc="-40" dirty="0">
                <a:solidFill>
                  <a:srgbClr val="0066FF"/>
                </a:solidFill>
                <a:latin typeface="Arial"/>
                <a:cs typeface="Arial"/>
              </a:rPr>
              <a:t> </a:t>
            </a:r>
            <a:r>
              <a:rPr sz="1400" i="1" dirty="0">
                <a:solidFill>
                  <a:srgbClr val="0066FF"/>
                </a:solidFill>
                <a:latin typeface="Arial"/>
                <a:cs typeface="Arial"/>
              </a:rPr>
              <a:t>(Full</a:t>
            </a:r>
            <a:r>
              <a:rPr sz="1400" i="1" spc="-45" dirty="0">
                <a:solidFill>
                  <a:srgbClr val="0066FF"/>
                </a:solidFill>
                <a:latin typeface="Arial"/>
                <a:cs typeface="Arial"/>
              </a:rPr>
              <a:t> </a:t>
            </a:r>
            <a:r>
              <a:rPr sz="1400" i="1" dirty="0">
                <a:solidFill>
                  <a:srgbClr val="0066FF"/>
                </a:solidFill>
                <a:latin typeface="Arial"/>
                <a:cs typeface="Arial"/>
              </a:rPr>
              <a:t>Liner</a:t>
            </a:r>
            <a:r>
              <a:rPr sz="1400" i="1" spc="-45" dirty="0">
                <a:solidFill>
                  <a:srgbClr val="0066FF"/>
                </a:solidFill>
                <a:latin typeface="Arial"/>
                <a:cs typeface="Arial"/>
              </a:rPr>
              <a:t> </a:t>
            </a:r>
            <a:r>
              <a:rPr sz="1400" i="1" spc="-10" dirty="0">
                <a:solidFill>
                  <a:srgbClr val="0066FF"/>
                </a:solidFill>
                <a:latin typeface="Arial"/>
                <a:cs typeface="Arial"/>
              </a:rPr>
              <a:t>Terms)</a:t>
            </a:r>
            <a:endParaRPr sz="1400">
              <a:latin typeface="Arial"/>
              <a:cs typeface="Arial"/>
            </a:endParaRPr>
          </a:p>
          <a:p>
            <a:pPr marL="353695">
              <a:lnSpc>
                <a:spcPct val="100000"/>
              </a:lnSpc>
            </a:pPr>
            <a:r>
              <a:rPr sz="1400" spc="-25" dirty="0">
                <a:latin typeface="Arial"/>
                <a:cs typeface="Arial"/>
              </a:rPr>
              <a:t>Tahmil</a:t>
            </a:r>
            <a:r>
              <a:rPr sz="1400" spc="-50" dirty="0">
                <a:latin typeface="Arial"/>
                <a:cs typeface="Arial"/>
              </a:rPr>
              <a:t> </a:t>
            </a:r>
            <a:r>
              <a:rPr sz="1400" dirty="0">
                <a:latin typeface="Arial"/>
                <a:cs typeface="Arial"/>
              </a:rPr>
              <a:t>ve</a:t>
            </a:r>
            <a:r>
              <a:rPr sz="1400" spc="-20" dirty="0">
                <a:latin typeface="Arial"/>
                <a:cs typeface="Arial"/>
              </a:rPr>
              <a:t> </a:t>
            </a:r>
            <a:r>
              <a:rPr sz="1400" dirty="0">
                <a:latin typeface="Arial"/>
                <a:cs typeface="Arial"/>
              </a:rPr>
              <a:t>tahliyenin</a:t>
            </a:r>
            <a:r>
              <a:rPr sz="1400" spc="-45" dirty="0">
                <a:latin typeface="Arial"/>
                <a:cs typeface="Arial"/>
              </a:rPr>
              <a:t> </a:t>
            </a:r>
            <a:r>
              <a:rPr sz="1400" dirty="0">
                <a:latin typeface="Arial"/>
                <a:cs typeface="Arial"/>
              </a:rPr>
              <a:t>gemi</a:t>
            </a:r>
            <a:r>
              <a:rPr sz="1400" spc="-30" dirty="0">
                <a:latin typeface="Arial"/>
                <a:cs typeface="Arial"/>
              </a:rPr>
              <a:t> </a:t>
            </a:r>
            <a:r>
              <a:rPr sz="1400" dirty="0">
                <a:latin typeface="Arial"/>
                <a:cs typeface="Arial"/>
              </a:rPr>
              <a:t>operatörü</a:t>
            </a:r>
            <a:r>
              <a:rPr sz="1400" spc="-70" dirty="0">
                <a:latin typeface="Arial"/>
                <a:cs typeface="Arial"/>
              </a:rPr>
              <a:t> </a:t>
            </a:r>
            <a:r>
              <a:rPr sz="1400" dirty="0">
                <a:latin typeface="Arial"/>
                <a:cs typeface="Arial"/>
              </a:rPr>
              <a:t>tarafından</a:t>
            </a:r>
            <a:r>
              <a:rPr sz="1400" spc="-65" dirty="0">
                <a:latin typeface="Arial"/>
                <a:cs typeface="Arial"/>
              </a:rPr>
              <a:t> </a:t>
            </a:r>
            <a:r>
              <a:rPr sz="1400" dirty="0">
                <a:latin typeface="Arial"/>
                <a:cs typeface="Arial"/>
              </a:rPr>
              <a:t>yapılacağını</a:t>
            </a:r>
            <a:r>
              <a:rPr sz="1400" spc="-45" dirty="0">
                <a:latin typeface="Arial"/>
                <a:cs typeface="Arial"/>
              </a:rPr>
              <a:t> </a:t>
            </a:r>
            <a:r>
              <a:rPr sz="1400" dirty="0">
                <a:latin typeface="Arial"/>
                <a:cs typeface="Arial"/>
              </a:rPr>
              <a:t>ifade</a:t>
            </a:r>
            <a:r>
              <a:rPr sz="1400" spc="-55" dirty="0">
                <a:latin typeface="Arial"/>
                <a:cs typeface="Arial"/>
              </a:rPr>
              <a:t> </a:t>
            </a:r>
            <a:r>
              <a:rPr sz="1400" spc="-10" dirty="0">
                <a:latin typeface="Arial"/>
                <a:cs typeface="Arial"/>
              </a:rPr>
              <a:t>eder.</a:t>
            </a:r>
            <a:endParaRPr sz="1400">
              <a:latin typeface="Arial"/>
              <a:cs typeface="Arial"/>
            </a:endParaRPr>
          </a:p>
          <a:p>
            <a:pPr marL="462280" lvl="1" indent="-107314">
              <a:lnSpc>
                <a:spcPts val="1515"/>
              </a:lnSpc>
              <a:spcBef>
                <a:spcPts val="1010"/>
              </a:spcBef>
              <a:buFont typeface="Arial"/>
              <a:buChar char="-"/>
              <a:tabLst>
                <a:tab pos="462280" algn="l"/>
              </a:tabLst>
            </a:pPr>
            <a:r>
              <a:rPr sz="1400" i="1" dirty="0">
                <a:solidFill>
                  <a:srgbClr val="0066FF"/>
                </a:solidFill>
                <a:latin typeface="Arial"/>
                <a:cs typeface="Arial"/>
              </a:rPr>
              <a:t>FIOS</a:t>
            </a:r>
            <a:r>
              <a:rPr sz="1400" i="1" spc="-25" dirty="0">
                <a:solidFill>
                  <a:srgbClr val="0066FF"/>
                </a:solidFill>
                <a:latin typeface="Arial"/>
                <a:cs typeface="Arial"/>
              </a:rPr>
              <a:t> </a:t>
            </a:r>
            <a:r>
              <a:rPr sz="1400" i="1" dirty="0">
                <a:solidFill>
                  <a:srgbClr val="0066FF"/>
                </a:solidFill>
                <a:latin typeface="Arial"/>
                <a:cs typeface="Arial"/>
              </a:rPr>
              <a:t>(Free</a:t>
            </a:r>
            <a:r>
              <a:rPr sz="1400" i="1" spc="-30" dirty="0">
                <a:solidFill>
                  <a:srgbClr val="0066FF"/>
                </a:solidFill>
                <a:latin typeface="Arial"/>
                <a:cs typeface="Arial"/>
              </a:rPr>
              <a:t> </a:t>
            </a:r>
            <a:r>
              <a:rPr sz="1400" i="1" dirty="0">
                <a:solidFill>
                  <a:srgbClr val="0066FF"/>
                </a:solidFill>
                <a:latin typeface="Arial"/>
                <a:cs typeface="Arial"/>
              </a:rPr>
              <a:t>In/Out</a:t>
            </a:r>
            <a:r>
              <a:rPr sz="1400" i="1" spc="-35" dirty="0">
                <a:solidFill>
                  <a:srgbClr val="0066FF"/>
                </a:solidFill>
                <a:latin typeface="Arial"/>
                <a:cs typeface="Arial"/>
              </a:rPr>
              <a:t> </a:t>
            </a:r>
            <a:r>
              <a:rPr sz="1400" i="1" spc="-10" dirty="0">
                <a:solidFill>
                  <a:srgbClr val="0066FF"/>
                </a:solidFill>
                <a:latin typeface="Arial"/>
                <a:cs typeface="Arial"/>
              </a:rPr>
              <a:t>Stowed)</a:t>
            </a:r>
            <a:endParaRPr sz="1400">
              <a:latin typeface="Arial"/>
              <a:cs typeface="Arial"/>
            </a:endParaRPr>
          </a:p>
          <a:p>
            <a:pPr marL="354965">
              <a:lnSpc>
                <a:spcPts val="1515"/>
              </a:lnSpc>
            </a:pPr>
            <a:r>
              <a:rPr sz="1400" spc="-20" dirty="0">
                <a:latin typeface="Arial"/>
                <a:cs typeface="Arial"/>
              </a:rPr>
              <a:t>Tahmil,</a:t>
            </a:r>
            <a:r>
              <a:rPr sz="1400" spc="-45" dirty="0">
                <a:latin typeface="Arial"/>
                <a:cs typeface="Arial"/>
              </a:rPr>
              <a:t> </a:t>
            </a:r>
            <a:r>
              <a:rPr sz="1400" dirty="0">
                <a:latin typeface="Arial"/>
                <a:cs typeface="Arial"/>
              </a:rPr>
              <a:t>tahliye</a:t>
            </a:r>
            <a:r>
              <a:rPr sz="1400" spc="-45" dirty="0">
                <a:latin typeface="Arial"/>
                <a:cs typeface="Arial"/>
              </a:rPr>
              <a:t> </a:t>
            </a:r>
            <a:r>
              <a:rPr sz="1400" dirty="0">
                <a:latin typeface="Arial"/>
                <a:cs typeface="Arial"/>
              </a:rPr>
              <a:t>ve</a:t>
            </a:r>
            <a:r>
              <a:rPr sz="1400" spc="-15" dirty="0">
                <a:latin typeface="Arial"/>
                <a:cs typeface="Arial"/>
              </a:rPr>
              <a:t> </a:t>
            </a:r>
            <a:r>
              <a:rPr sz="1400" dirty="0">
                <a:latin typeface="Arial"/>
                <a:cs typeface="Arial"/>
              </a:rPr>
              <a:t>istiflemenin</a:t>
            </a:r>
            <a:r>
              <a:rPr sz="1400" spc="-70" dirty="0">
                <a:latin typeface="Arial"/>
                <a:cs typeface="Arial"/>
              </a:rPr>
              <a:t> </a:t>
            </a:r>
            <a:r>
              <a:rPr sz="1400" dirty="0">
                <a:latin typeface="Arial"/>
                <a:cs typeface="Arial"/>
              </a:rPr>
              <a:t>charterer</a:t>
            </a:r>
            <a:r>
              <a:rPr sz="1400" spc="-65" dirty="0">
                <a:latin typeface="Arial"/>
                <a:cs typeface="Arial"/>
              </a:rPr>
              <a:t> </a:t>
            </a:r>
            <a:r>
              <a:rPr sz="1400" dirty="0">
                <a:latin typeface="Arial"/>
                <a:cs typeface="Arial"/>
              </a:rPr>
              <a:t>(kiralayan)</a:t>
            </a:r>
            <a:r>
              <a:rPr sz="1400" spc="-55" dirty="0">
                <a:latin typeface="Arial"/>
                <a:cs typeface="Arial"/>
              </a:rPr>
              <a:t> </a:t>
            </a:r>
            <a:r>
              <a:rPr sz="1400" dirty="0">
                <a:latin typeface="Arial"/>
                <a:cs typeface="Arial"/>
              </a:rPr>
              <a:t>tarafından</a:t>
            </a:r>
            <a:r>
              <a:rPr sz="1400" spc="-70" dirty="0">
                <a:latin typeface="Arial"/>
                <a:cs typeface="Arial"/>
              </a:rPr>
              <a:t> </a:t>
            </a:r>
            <a:r>
              <a:rPr sz="1400" dirty="0">
                <a:latin typeface="Arial"/>
                <a:cs typeface="Arial"/>
              </a:rPr>
              <a:t>yapılacağını</a:t>
            </a:r>
            <a:r>
              <a:rPr sz="1400" spc="-45" dirty="0">
                <a:latin typeface="Arial"/>
                <a:cs typeface="Arial"/>
              </a:rPr>
              <a:t> </a:t>
            </a:r>
            <a:r>
              <a:rPr sz="1400" dirty="0">
                <a:latin typeface="Arial"/>
                <a:cs typeface="Arial"/>
              </a:rPr>
              <a:t>ifade</a:t>
            </a:r>
            <a:r>
              <a:rPr sz="1400" spc="-60" dirty="0">
                <a:latin typeface="Arial"/>
                <a:cs typeface="Arial"/>
              </a:rPr>
              <a:t> </a:t>
            </a:r>
            <a:r>
              <a:rPr sz="1400" spc="-10" dirty="0">
                <a:latin typeface="Arial"/>
                <a:cs typeface="Arial"/>
              </a:rPr>
              <a:t>eder.</a:t>
            </a:r>
            <a:endParaRPr sz="1400">
              <a:latin typeface="Arial"/>
              <a:cs typeface="Arial"/>
            </a:endParaRPr>
          </a:p>
          <a:p>
            <a:pPr marL="464820" lvl="1" indent="-107950">
              <a:lnSpc>
                <a:spcPts val="1510"/>
              </a:lnSpc>
              <a:spcBef>
                <a:spcPts val="1345"/>
              </a:spcBef>
              <a:buFont typeface="Arial"/>
              <a:buChar char="-"/>
              <a:tabLst>
                <a:tab pos="464820" algn="l"/>
              </a:tabLst>
            </a:pPr>
            <a:r>
              <a:rPr sz="1400" i="1" dirty="0">
                <a:solidFill>
                  <a:srgbClr val="0066FF"/>
                </a:solidFill>
                <a:latin typeface="Arial"/>
                <a:cs typeface="Arial"/>
              </a:rPr>
              <a:t>Under/On</a:t>
            </a:r>
            <a:r>
              <a:rPr sz="1400" i="1" spc="-60" dirty="0">
                <a:solidFill>
                  <a:srgbClr val="0066FF"/>
                </a:solidFill>
                <a:latin typeface="Arial"/>
                <a:cs typeface="Arial"/>
              </a:rPr>
              <a:t> </a:t>
            </a:r>
            <a:r>
              <a:rPr sz="1400" i="1" dirty="0">
                <a:solidFill>
                  <a:srgbClr val="0066FF"/>
                </a:solidFill>
                <a:latin typeface="Arial"/>
                <a:cs typeface="Arial"/>
              </a:rPr>
              <a:t>Deck</a:t>
            </a:r>
            <a:r>
              <a:rPr sz="1400" i="1" spc="-25" dirty="0">
                <a:solidFill>
                  <a:srgbClr val="0066FF"/>
                </a:solidFill>
                <a:latin typeface="Arial"/>
                <a:cs typeface="Arial"/>
              </a:rPr>
              <a:t> </a:t>
            </a:r>
            <a:r>
              <a:rPr sz="1400" i="1" spc="-10" dirty="0">
                <a:solidFill>
                  <a:srgbClr val="0066FF"/>
                </a:solidFill>
                <a:latin typeface="Arial"/>
                <a:cs typeface="Arial"/>
              </a:rPr>
              <a:t>Option</a:t>
            </a:r>
            <a:endParaRPr sz="1400">
              <a:latin typeface="Arial"/>
              <a:cs typeface="Arial"/>
            </a:endParaRPr>
          </a:p>
          <a:p>
            <a:pPr marL="354965">
              <a:lnSpc>
                <a:spcPts val="1510"/>
              </a:lnSpc>
            </a:pPr>
            <a:r>
              <a:rPr sz="1400" dirty="0">
                <a:latin typeface="Arial"/>
                <a:cs typeface="Arial"/>
              </a:rPr>
              <a:t>Eşyanın</a:t>
            </a:r>
            <a:r>
              <a:rPr sz="1400" spc="-40" dirty="0">
                <a:latin typeface="Arial"/>
                <a:cs typeface="Arial"/>
              </a:rPr>
              <a:t> </a:t>
            </a:r>
            <a:r>
              <a:rPr sz="1400" dirty="0">
                <a:latin typeface="Arial"/>
                <a:cs typeface="Arial"/>
              </a:rPr>
              <a:t>güverte</a:t>
            </a:r>
            <a:r>
              <a:rPr sz="1400" spc="-40" dirty="0">
                <a:latin typeface="Arial"/>
                <a:cs typeface="Arial"/>
              </a:rPr>
              <a:t> </a:t>
            </a:r>
            <a:r>
              <a:rPr sz="1400" dirty="0">
                <a:latin typeface="Arial"/>
                <a:cs typeface="Arial"/>
              </a:rPr>
              <a:t>veya</a:t>
            </a:r>
            <a:r>
              <a:rPr sz="1400" spc="-15" dirty="0">
                <a:latin typeface="Arial"/>
                <a:cs typeface="Arial"/>
              </a:rPr>
              <a:t> </a:t>
            </a:r>
            <a:r>
              <a:rPr sz="1400" dirty="0">
                <a:latin typeface="Arial"/>
                <a:cs typeface="Arial"/>
              </a:rPr>
              <a:t>ambarda</a:t>
            </a:r>
            <a:r>
              <a:rPr sz="1400" spc="-55" dirty="0">
                <a:latin typeface="Arial"/>
                <a:cs typeface="Arial"/>
              </a:rPr>
              <a:t> </a:t>
            </a:r>
            <a:r>
              <a:rPr sz="1400" dirty="0">
                <a:latin typeface="Arial"/>
                <a:cs typeface="Arial"/>
              </a:rPr>
              <a:t>taşınma</a:t>
            </a:r>
            <a:r>
              <a:rPr sz="1400" spc="-55" dirty="0">
                <a:latin typeface="Arial"/>
                <a:cs typeface="Arial"/>
              </a:rPr>
              <a:t> </a:t>
            </a:r>
            <a:r>
              <a:rPr sz="1400" dirty="0">
                <a:latin typeface="Arial"/>
                <a:cs typeface="Arial"/>
              </a:rPr>
              <a:t>opsiyonunun</a:t>
            </a:r>
            <a:r>
              <a:rPr sz="1400" spc="-75" dirty="0">
                <a:latin typeface="Arial"/>
                <a:cs typeface="Arial"/>
              </a:rPr>
              <a:t> </a:t>
            </a:r>
            <a:r>
              <a:rPr sz="1400" dirty="0">
                <a:latin typeface="Arial"/>
                <a:cs typeface="Arial"/>
              </a:rPr>
              <a:t>operatöre</a:t>
            </a:r>
            <a:r>
              <a:rPr sz="1400" spc="-65" dirty="0">
                <a:latin typeface="Arial"/>
                <a:cs typeface="Arial"/>
              </a:rPr>
              <a:t> </a:t>
            </a:r>
            <a:r>
              <a:rPr sz="1400" dirty="0">
                <a:latin typeface="Arial"/>
                <a:cs typeface="Arial"/>
              </a:rPr>
              <a:t>ait</a:t>
            </a:r>
            <a:r>
              <a:rPr sz="1400" spc="-25" dirty="0">
                <a:latin typeface="Arial"/>
                <a:cs typeface="Arial"/>
              </a:rPr>
              <a:t> </a:t>
            </a:r>
            <a:r>
              <a:rPr sz="1400" dirty="0">
                <a:latin typeface="Arial"/>
                <a:cs typeface="Arial"/>
              </a:rPr>
              <a:t>olduğunu</a:t>
            </a:r>
            <a:r>
              <a:rPr sz="1400" spc="-75" dirty="0">
                <a:latin typeface="Arial"/>
                <a:cs typeface="Arial"/>
              </a:rPr>
              <a:t> </a:t>
            </a:r>
            <a:r>
              <a:rPr sz="1400" dirty="0">
                <a:latin typeface="Arial"/>
                <a:cs typeface="Arial"/>
              </a:rPr>
              <a:t>ifade</a:t>
            </a:r>
            <a:r>
              <a:rPr sz="1400" spc="-55" dirty="0">
                <a:latin typeface="Arial"/>
                <a:cs typeface="Arial"/>
              </a:rPr>
              <a:t> </a:t>
            </a:r>
            <a:r>
              <a:rPr sz="1400" spc="-10" dirty="0">
                <a:latin typeface="Arial"/>
                <a:cs typeface="Arial"/>
              </a:rPr>
              <a:t>eder.</a:t>
            </a:r>
            <a:endParaRPr sz="1400">
              <a:latin typeface="Arial"/>
              <a:cs typeface="Arial"/>
            </a:endParaRPr>
          </a:p>
          <a:p>
            <a:pPr marL="464820" lvl="1" indent="-107950">
              <a:lnSpc>
                <a:spcPts val="1510"/>
              </a:lnSpc>
              <a:spcBef>
                <a:spcPts val="1340"/>
              </a:spcBef>
              <a:buFont typeface="Arial"/>
              <a:buChar char="-"/>
              <a:tabLst>
                <a:tab pos="464820" algn="l"/>
              </a:tabLst>
            </a:pPr>
            <a:r>
              <a:rPr sz="1400" i="1" dirty="0">
                <a:solidFill>
                  <a:srgbClr val="0066FF"/>
                </a:solidFill>
                <a:latin typeface="Arial"/>
                <a:cs typeface="Arial"/>
              </a:rPr>
              <a:t>LayDays</a:t>
            </a:r>
            <a:r>
              <a:rPr sz="1400" i="1" spc="-50" dirty="0">
                <a:solidFill>
                  <a:srgbClr val="0066FF"/>
                </a:solidFill>
                <a:latin typeface="Arial"/>
                <a:cs typeface="Arial"/>
              </a:rPr>
              <a:t> </a:t>
            </a:r>
            <a:r>
              <a:rPr sz="1400" i="1" spc="-10" dirty="0">
                <a:solidFill>
                  <a:srgbClr val="0066FF"/>
                </a:solidFill>
                <a:latin typeface="Arial"/>
                <a:cs typeface="Arial"/>
              </a:rPr>
              <a:t>(LayTime)</a:t>
            </a:r>
            <a:endParaRPr sz="1400">
              <a:latin typeface="Arial"/>
              <a:cs typeface="Arial"/>
            </a:endParaRPr>
          </a:p>
          <a:p>
            <a:pPr marL="354965">
              <a:lnSpc>
                <a:spcPts val="1510"/>
              </a:lnSpc>
            </a:pPr>
            <a:r>
              <a:rPr sz="1400" dirty="0">
                <a:latin typeface="Arial"/>
                <a:cs typeface="Arial"/>
              </a:rPr>
              <a:t>Yükleme</a:t>
            </a:r>
            <a:r>
              <a:rPr sz="1400" spc="-45" dirty="0">
                <a:latin typeface="Arial"/>
                <a:cs typeface="Arial"/>
              </a:rPr>
              <a:t> </a:t>
            </a:r>
            <a:r>
              <a:rPr sz="1400" dirty="0">
                <a:latin typeface="Arial"/>
                <a:cs typeface="Arial"/>
              </a:rPr>
              <a:t>ve</a:t>
            </a:r>
            <a:r>
              <a:rPr sz="1400" spc="-15" dirty="0">
                <a:latin typeface="Arial"/>
                <a:cs typeface="Arial"/>
              </a:rPr>
              <a:t> </a:t>
            </a:r>
            <a:r>
              <a:rPr sz="1400" dirty="0">
                <a:latin typeface="Arial"/>
                <a:cs typeface="Arial"/>
              </a:rPr>
              <a:t>boşaltma</a:t>
            </a:r>
            <a:r>
              <a:rPr sz="1400" spc="-65" dirty="0">
                <a:latin typeface="Arial"/>
                <a:cs typeface="Arial"/>
              </a:rPr>
              <a:t> </a:t>
            </a:r>
            <a:r>
              <a:rPr sz="1400" dirty="0">
                <a:latin typeface="Arial"/>
                <a:cs typeface="Arial"/>
              </a:rPr>
              <a:t>için</a:t>
            </a:r>
            <a:r>
              <a:rPr sz="1400" spc="-45" dirty="0">
                <a:latin typeface="Arial"/>
                <a:cs typeface="Arial"/>
              </a:rPr>
              <a:t> </a:t>
            </a:r>
            <a:r>
              <a:rPr sz="1400" dirty="0">
                <a:latin typeface="Arial"/>
                <a:cs typeface="Arial"/>
              </a:rPr>
              <a:t>gemi</a:t>
            </a:r>
            <a:r>
              <a:rPr sz="1400" spc="-45" dirty="0">
                <a:latin typeface="Arial"/>
                <a:cs typeface="Arial"/>
              </a:rPr>
              <a:t> </a:t>
            </a:r>
            <a:r>
              <a:rPr sz="1400" dirty="0">
                <a:latin typeface="Arial"/>
                <a:cs typeface="Arial"/>
              </a:rPr>
              <a:t>operatörü</a:t>
            </a:r>
            <a:r>
              <a:rPr sz="1400" spc="-65" dirty="0">
                <a:latin typeface="Arial"/>
                <a:cs typeface="Arial"/>
              </a:rPr>
              <a:t> </a:t>
            </a:r>
            <a:r>
              <a:rPr sz="1400" dirty="0">
                <a:latin typeface="Arial"/>
                <a:cs typeface="Arial"/>
              </a:rPr>
              <a:t>tarafından</a:t>
            </a:r>
            <a:r>
              <a:rPr sz="1400" spc="-65" dirty="0">
                <a:latin typeface="Arial"/>
                <a:cs typeface="Arial"/>
              </a:rPr>
              <a:t> </a:t>
            </a:r>
            <a:r>
              <a:rPr sz="1400" dirty="0">
                <a:latin typeface="Arial"/>
                <a:cs typeface="Arial"/>
              </a:rPr>
              <a:t>yükleyiciye</a:t>
            </a:r>
            <a:r>
              <a:rPr sz="1400" spc="-10" dirty="0">
                <a:latin typeface="Arial"/>
                <a:cs typeface="Arial"/>
              </a:rPr>
              <a:t> </a:t>
            </a:r>
            <a:r>
              <a:rPr sz="1400" dirty="0">
                <a:latin typeface="Arial"/>
                <a:cs typeface="Arial"/>
              </a:rPr>
              <a:t>tanınan</a:t>
            </a:r>
            <a:r>
              <a:rPr sz="1400" spc="-70" dirty="0">
                <a:latin typeface="Arial"/>
                <a:cs typeface="Arial"/>
              </a:rPr>
              <a:t> </a:t>
            </a:r>
            <a:r>
              <a:rPr sz="1400" dirty="0">
                <a:latin typeface="Arial"/>
                <a:cs typeface="Arial"/>
              </a:rPr>
              <a:t>süreci</a:t>
            </a:r>
            <a:r>
              <a:rPr sz="1400" spc="-55" dirty="0">
                <a:latin typeface="Arial"/>
                <a:cs typeface="Arial"/>
              </a:rPr>
              <a:t> </a:t>
            </a:r>
            <a:r>
              <a:rPr sz="1400" spc="-10" dirty="0">
                <a:latin typeface="Arial"/>
                <a:cs typeface="Arial"/>
              </a:rPr>
              <a:t>tanımlar.</a:t>
            </a:r>
            <a:endParaRPr sz="1400">
              <a:latin typeface="Arial"/>
              <a:cs typeface="Arial"/>
            </a:endParaRPr>
          </a:p>
          <a:p>
            <a:pPr marL="462915" lvl="1" indent="-107950">
              <a:lnSpc>
                <a:spcPts val="1510"/>
              </a:lnSpc>
              <a:spcBef>
                <a:spcPts val="1015"/>
              </a:spcBef>
              <a:buFont typeface="Arial"/>
              <a:buChar char="-"/>
              <a:tabLst>
                <a:tab pos="462915" algn="l"/>
              </a:tabLst>
            </a:pPr>
            <a:r>
              <a:rPr sz="1400" i="1" spc="-10" dirty="0">
                <a:solidFill>
                  <a:srgbClr val="0066FF"/>
                </a:solidFill>
                <a:latin typeface="Arial"/>
                <a:cs typeface="Arial"/>
              </a:rPr>
              <a:t>Laycan</a:t>
            </a:r>
            <a:endParaRPr sz="1400">
              <a:latin typeface="Arial"/>
              <a:cs typeface="Arial"/>
            </a:endParaRPr>
          </a:p>
          <a:p>
            <a:pPr marL="354965" marR="5080">
              <a:lnSpc>
                <a:spcPts val="1340"/>
              </a:lnSpc>
              <a:spcBef>
                <a:spcPts val="160"/>
              </a:spcBef>
            </a:pPr>
            <a:r>
              <a:rPr sz="1400" dirty="0">
                <a:latin typeface="Arial"/>
                <a:cs typeface="Arial"/>
              </a:rPr>
              <a:t>LayDay</a:t>
            </a:r>
            <a:r>
              <a:rPr sz="1400" spc="-15" dirty="0">
                <a:latin typeface="Arial"/>
                <a:cs typeface="Arial"/>
              </a:rPr>
              <a:t> </a:t>
            </a:r>
            <a:r>
              <a:rPr sz="1400" dirty="0">
                <a:latin typeface="Arial"/>
                <a:cs typeface="Arial"/>
              </a:rPr>
              <a:t>in</a:t>
            </a:r>
            <a:r>
              <a:rPr sz="1400" spc="-15" dirty="0">
                <a:latin typeface="Arial"/>
                <a:cs typeface="Arial"/>
              </a:rPr>
              <a:t> </a:t>
            </a:r>
            <a:r>
              <a:rPr sz="1400" dirty="0">
                <a:latin typeface="Arial"/>
                <a:cs typeface="Arial"/>
              </a:rPr>
              <a:t>başlangıcı</a:t>
            </a:r>
            <a:r>
              <a:rPr sz="1400" spc="-45" dirty="0">
                <a:latin typeface="Arial"/>
                <a:cs typeface="Arial"/>
              </a:rPr>
              <a:t> </a:t>
            </a:r>
            <a:r>
              <a:rPr sz="1400" dirty="0">
                <a:latin typeface="Arial"/>
                <a:cs typeface="Arial"/>
              </a:rPr>
              <a:t>ve Charter</a:t>
            </a:r>
            <a:r>
              <a:rPr sz="1400" spc="-40" dirty="0">
                <a:latin typeface="Arial"/>
                <a:cs typeface="Arial"/>
              </a:rPr>
              <a:t> </a:t>
            </a:r>
            <a:r>
              <a:rPr sz="1400" dirty="0">
                <a:latin typeface="Arial"/>
                <a:cs typeface="Arial"/>
              </a:rPr>
              <a:t>Party’nin</a:t>
            </a:r>
            <a:r>
              <a:rPr sz="1400" spc="-25" dirty="0">
                <a:latin typeface="Arial"/>
                <a:cs typeface="Arial"/>
              </a:rPr>
              <a:t> </a:t>
            </a:r>
            <a:r>
              <a:rPr sz="1400" dirty="0">
                <a:latin typeface="Arial"/>
                <a:cs typeface="Arial"/>
              </a:rPr>
              <a:t>iptal</a:t>
            </a:r>
            <a:r>
              <a:rPr sz="1400" spc="-25" dirty="0">
                <a:latin typeface="Arial"/>
                <a:cs typeface="Arial"/>
              </a:rPr>
              <a:t> </a:t>
            </a:r>
            <a:r>
              <a:rPr sz="1400" spc="-10" dirty="0">
                <a:latin typeface="Arial"/>
                <a:cs typeface="Arial"/>
              </a:rPr>
              <a:t>edilebileceği</a:t>
            </a:r>
            <a:r>
              <a:rPr sz="1400" spc="-40" dirty="0">
                <a:latin typeface="Arial"/>
                <a:cs typeface="Arial"/>
              </a:rPr>
              <a:t> </a:t>
            </a:r>
            <a:r>
              <a:rPr sz="1400" dirty="0">
                <a:latin typeface="Arial"/>
                <a:cs typeface="Arial"/>
              </a:rPr>
              <a:t>süreci</a:t>
            </a:r>
            <a:r>
              <a:rPr sz="1400" spc="-50" dirty="0">
                <a:latin typeface="Arial"/>
                <a:cs typeface="Arial"/>
              </a:rPr>
              <a:t> </a:t>
            </a:r>
            <a:r>
              <a:rPr sz="1400" spc="-10" dirty="0">
                <a:latin typeface="Arial"/>
                <a:cs typeface="Arial"/>
              </a:rPr>
              <a:t>tanımlar.</a:t>
            </a:r>
            <a:r>
              <a:rPr sz="1400" spc="-45" dirty="0">
                <a:latin typeface="Arial"/>
                <a:cs typeface="Arial"/>
              </a:rPr>
              <a:t> </a:t>
            </a:r>
            <a:r>
              <a:rPr sz="1400" dirty="0">
                <a:latin typeface="Arial"/>
                <a:cs typeface="Arial"/>
              </a:rPr>
              <a:t>Örn.</a:t>
            </a:r>
            <a:r>
              <a:rPr sz="1400" spc="-25" dirty="0">
                <a:latin typeface="Arial"/>
                <a:cs typeface="Arial"/>
              </a:rPr>
              <a:t> </a:t>
            </a:r>
            <a:r>
              <a:rPr sz="1400" dirty="0">
                <a:latin typeface="Arial"/>
                <a:cs typeface="Arial"/>
              </a:rPr>
              <a:t>Laycan</a:t>
            </a:r>
            <a:r>
              <a:rPr sz="1400" spc="-25" dirty="0">
                <a:latin typeface="Arial"/>
                <a:cs typeface="Arial"/>
              </a:rPr>
              <a:t> </a:t>
            </a:r>
            <a:r>
              <a:rPr sz="1400" dirty="0">
                <a:latin typeface="Arial"/>
                <a:cs typeface="Arial"/>
              </a:rPr>
              <a:t>25</a:t>
            </a:r>
            <a:r>
              <a:rPr sz="1400" spc="-30" dirty="0">
                <a:latin typeface="Arial"/>
                <a:cs typeface="Arial"/>
              </a:rPr>
              <a:t> </a:t>
            </a:r>
            <a:r>
              <a:rPr sz="1400" spc="-20" dirty="0">
                <a:latin typeface="Arial"/>
                <a:cs typeface="Arial"/>
              </a:rPr>
              <a:t>Mart </a:t>
            </a:r>
            <a:r>
              <a:rPr sz="1400" dirty="0">
                <a:latin typeface="Arial"/>
                <a:cs typeface="Arial"/>
              </a:rPr>
              <a:t>–</a:t>
            </a:r>
            <a:r>
              <a:rPr sz="1400" spc="-25" dirty="0">
                <a:latin typeface="Arial"/>
                <a:cs typeface="Arial"/>
              </a:rPr>
              <a:t> </a:t>
            </a:r>
            <a:r>
              <a:rPr sz="1400" dirty="0">
                <a:latin typeface="Arial"/>
                <a:cs typeface="Arial"/>
              </a:rPr>
              <a:t>02</a:t>
            </a:r>
            <a:r>
              <a:rPr sz="1400" spc="-30" dirty="0">
                <a:latin typeface="Arial"/>
                <a:cs typeface="Arial"/>
              </a:rPr>
              <a:t> </a:t>
            </a:r>
            <a:r>
              <a:rPr sz="1400" dirty="0">
                <a:latin typeface="Arial"/>
                <a:cs typeface="Arial"/>
              </a:rPr>
              <a:t>Nisan</a:t>
            </a:r>
            <a:r>
              <a:rPr sz="1400" spc="-20" dirty="0">
                <a:latin typeface="Arial"/>
                <a:cs typeface="Arial"/>
              </a:rPr>
              <a:t> </a:t>
            </a:r>
            <a:r>
              <a:rPr sz="1400" dirty="0">
                <a:latin typeface="Arial"/>
                <a:cs typeface="Arial"/>
              </a:rPr>
              <a:t>olarak</a:t>
            </a:r>
            <a:r>
              <a:rPr sz="1400" spc="-45" dirty="0">
                <a:latin typeface="Arial"/>
                <a:cs typeface="Arial"/>
              </a:rPr>
              <a:t> </a:t>
            </a:r>
            <a:r>
              <a:rPr sz="1400" dirty="0">
                <a:latin typeface="Arial"/>
                <a:cs typeface="Arial"/>
              </a:rPr>
              <a:t>belirlendiyse</a:t>
            </a:r>
            <a:r>
              <a:rPr sz="1400" spc="-30" dirty="0">
                <a:latin typeface="Arial"/>
                <a:cs typeface="Arial"/>
              </a:rPr>
              <a:t> </a:t>
            </a:r>
            <a:r>
              <a:rPr sz="1400" dirty="0">
                <a:latin typeface="Arial"/>
                <a:cs typeface="Arial"/>
              </a:rPr>
              <a:t>kiralayan</a:t>
            </a:r>
            <a:r>
              <a:rPr sz="1400" spc="-30" dirty="0">
                <a:latin typeface="Arial"/>
                <a:cs typeface="Arial"/>
              </a:rPr>
              <a:t> </a:t>
            </a:r>
            <a:r>
              <a:rPr sz="1400" dirty="0">
                <a:latin typeface="Arial"/>
                <a:cs typeface="Arial"/>
              </a:rPr>
              <a:t>yüklemeye</a:t>
            </a:r>
            <a:r>
              <a:rPr sz="1400" spc="-20" dirty="0">
                <a:latin typeface="Arial"/>
                <a:cs typeface="Arial"/>
              </a:rPr>
              <a:t> </a:t>
            </a:r>
            <a:r>
              <a:rPr sz="1400" dirty="0">
                <a:latin typeface="Arial"/>
                <a:cs typeface="Arial"/>
              </a:rPr>
              <a:t>25</a:t>
            </a:r>
            <a:r>
              <a:rPr sz="1400" spc="-20" dirty="0">
                <a:latin typeface="Arial"/>
                <a:cs typeface="Arial"/>
              </a:rPr>
              <a:t> </a:t>
            </a:r>
            <a:r>
              <a:rPr sz="1400" dirty="0">
                <a:latin typeface="Arial"/>
                <a:cs typeface="Arial"/>
              </a:rPr>
              <a:t>Mart’ta</a:t>
            </a:r>
            <a:r>
              <a:rPr sz="1400" spc="-55" dirty="0">
                <a:latin typeface="Arial"/>
                <a:cs typeface="Arial"/>
              </a:rPr>
              <a:t> </a:t>
            </a:r>
            <a:r>
              <a:rPr sz="1400" spc="-10" dirty="0">
                <a:latin typeface="Arial"/>
                <a:cs typeface="Arial"/>
              </a:rPr>
              <a:t>başlamalıdır.</a:t>
            </a:r>
            <a:r>
              <a:rPr sz="1400" spc="-45" dirty="0">
                <a:latin typeface="Arial"/>
                <a:cs typeface="Arial"/>
              </a:rPr>
              <a:t> </a:t>
            </a:r>
            <a:r>
              <a:rPr sz="1400" dirty="0">
                <a:latin typeface="Arial"/>
                <a:cs typeface="Arial"/>
              </a:rPr>
              <a:t>Gemi</a:t>
            </a:r>
            <a:r>
              <a:rPr sz="1400" spc="-30" dirty="0">
                <a:latin typeface="Arial"/>
                <a:cs typeface="Arial"/>
              </a:rPr>
              <a:t> </a:t>
            </a:r>
            <a:r>
              <a:rPr sz="1400" dirty="0">
                <a:latin typeface="Arial"/>
                <a:cs typeface="Arial"/>
              </a:rPr>
              <a:t>25</a:t>
            </a:r>
            <a:r>
              <a:rPr sz="1400" spc="-30" dirty="0">
                <a:latin typeface="Arial"/>
                <a:cs typeface="Arial"/>
              </a:rPr>
              <a:t> </a:t>
            </a:r>
            <a:r>
              <a:rPr sz="1400" spc="-10" dirty="0">
                <a:latin typeface="Arial"/>
                <a:cs typeface="Arial"/>
              </a:rPr>
              <a:t>Mart’tan </a:t>
            </a:r>
            <a:r>
              <a:rPr sz="1400" dirty="0">
                <a:latin typeface="Arial"/>
                <a:cs typeface="Arial"/>
              </a:rPr>
              <a:t>önce</a:t>
            </a:r>
            <a:r>
              <a:rPr sz="1400" spc="-50" dirty="0">
                <a:latin typeface="Arial"/>
                <a:cs typeface="Arial"/>
              </a:rPr>
              <a:t> </a:t>
            </a:r>
            <a:r>
              <a:rPr sz="1400" dirty="0">
                <a:latin typeface="Arial"/>
                <a:cs typeface="Arial"/>
              </a:rPr>
              <a:t>gelmiş</a:t>
            </a:r>
            <a:r>
              <a:rPr sz="1400" spc="-30" dirty="0">
                <a:latin typeface="Arial"/>
                <a:cs typeface="Arial"/>
              </a:rPr>
              <a:t> </a:t>
            </a:r>
            <a:r>
              <a:rPr sz="1400" dirty="0">
                <a:latin typeface="Arial"/>
                <a:cs typeface="Arial"/>
              </a:rPr>
              <a:t>olsa</a:t>
            </a:r>
            <a:r>
              <a:rPr sz="1400" spc="-35" dirty="0">
                <a:latin typeface="Arial"/>
                <a:cs typeface="Arial"/>
              </a:rPr>
              <a:t> </a:t>
            </a:r>
            <a:r>
              <a:rPr sz="1400" dirty="0">
                <a:latin typeface="Arial"/>
                <a:cs typeface="Arial"/>
              </a:rPr>
              <a:t>dahi</a:t>
            </a:r>
            <a:r>
              <a:rPr sz="1400" spc="-35" dirty="0">
                <a:latin typeface="Arial"/>
                <a:cs typeface="Arial"/>
              </a:rPr>
              <a:t> </a:t>
            </a:r>
            <a:r>
              <a:rPr sz="1400" dirty="0">
                <a:latin typeface="Arial"/>
                <a:cs typeface="Arial"/>
              </a:rPr>
              <a:t>kiralayan</a:t>
            </a:r>
            <a:r>
              <a:rPr sz="1400" spc="-35" dirty="0">
                <a:latin typeface="Arial"/>
                <a:cs typeface="Arial"/>
              </a:rPr>
              <a:t> </a:t>
            </a:r>
            <a:r>
              <a:rPr sz="1400" dirty="0">
                <a:latin typeface="Arial"/>
                <a:cs typeface="Arial"/>
              </a:rPr>
              <a:t>yükleme</a:t>
            </a:r>
            <a:r>
              <a:rPr sz="1400" spc="-30" dirty="0">
                <a:latin typeface="Arial"/>
                <a:cs typeface="Arial"/>
              </a:rPr>
              <a:t> </a:t>
            </a:r>
            <a:r>
              <a:rPr sz="1400" dirty="0">
                <a:latin typeface="Arial"/>
                <a:cs typeface="Arial"/>
              </a:rPr>
              <a:t>için</a:t>
            </a:r>
            <a:r>
              <a:rPr sz="1400" spc="-35" dirty="0">
                <a:latin typeface="Arial"/>
                <a:cs typeface="Arial"/>
              </a:rPr>
              <a:t> </a:t>
            </a:r>
            <a:r>
              <a:rPr sz="1400" dirty="0">
                <a:latin typeface="Arial"/>
                <a:cs typeface="Arial"/>
              </a:rPr>
              <a:t>inisiyatifi</a:t>
            </a:r>
            <a:r>
              <a:rPr sz="1400" spc="-35" dirty="0">
                <a:latin typeface="Arial"/>
                <a:cs typeface="Arial"/>
              </a:rPr>
              <a:t> </a:t>
            </a:r>
            <a:r>
              <a:rPr sz="1400" dirty="0">
                <a:latin typeface="Arial"/>
                <a:cs typeface="Arial"/>
              </a:rPr>
              <a:t>elinde</a:t>
            </a:r>
            <a:r>
              <a:rPr sz="1400" spc="-35" dirty="0">
                <a:latin typeface="Arial"/>
                <a:cs typeface="Arial"/>
              </a:rPr>
              <a:t> </a:t>
            </a:r>
            <a:r>
              <a:rPr sz="1400" spc="-10" dirty="0">
                <a:latin typeface="Arial"/>
                <a:cs typeface="Arial"/>
              </a:rPr>
              <a:t>bulundurur.</a:t>
            </a:r>
            <a:r>
              <a:rPr sz="1400" spc="-55" dirty="0">
                <a:latin typeface="Arial"/>
                <a:cs typeface="Arial"/>
              </a:rPr>
              <a:t> </a:t>
            </a:r>
            <a:r>
              <a:rPr sz="1400" dirty="0">
                <a:latin typeface="Arial"/>
                <a:cs typeface="Arial"/>
              </a:rPr>
              <a:t>Gemi</a:t>
            </a:r>
            <a:r>
              <a:rPr sz="1400" spc="-35" dirty="0">
                <a:latin typeface="Arial"/>
                <a:cs typeface="Arial"/>
              </a:rPr>
              <a:t> </a:t>
            </a:r>
            <a:r>
              <a:rPr sz="1400" dirty="0">
                <a:latin typeface="Arial"/>
                <a:cs typeface="Arial"/>
              </a:rPr>
              <a:t>02</a:t>
            </a:r>
            <a:r>
              <a:rPr sz="1400" spc="-30" dirty="0">
                <a:latin typeface="Arial"/>
                <a:cs typeface="Arial"/>
              </a:rPr>
              <a:t> </a:t>
            </a:r>
            <a:r>
              <a:rPr sz="1400" dirty="0">
                <a:latin typeface="Arial"/>
                <a:cs typeface="Arial"/>
              </a:rPr>
              <a:t>Nisan’a</a:t>
            </a:r>
            <a:r>
              <a:rPr sz="1400" spc="-35" dirty="0">
                <a:latin typeface="Arial"/>
                <a:cs typeface="Arial"/>
              </a:rPr>
              <a:t> </a:t>
            </a:r>
            <a:r>
              <a:rPr sz="1400" spc="-10" dirty="0">
                <a:latin typeface="Arial"/>
                <a:cs typeface="Arial"/>
              </a:rPr>
              <a:t>kadar </a:t>
            </a:r>
            <a:r>
              <a:rPr sz="1400" dirty="0">
                <a:latin typeface="Arial"/>
                <a:cs typeface="Arial"/>
              </a:rPr>
              <a:t>yükleme</a:t>
            </a:r>
            <a:r>
              <a:rPr sz="1400" spc="-30" dirty="0">
                <a:latin typeface="Arial"/>
                <a:cs typeface="Arial"/>
              </a:rPr>
              <a:t> </a:t>
            </a:r>
            <a:r>
              <a:rPr sz="1400" dirty="0">
                <a:latin typeface="Arial"/>
                <a:cs typeface="Arial"/>
              </a:rPr>
              <a:t>yerine</a:t>
            </a:r>
            <a:r>
              <a:rPr sz="1400" spc="-30" dirty="0">
                <a:latin typeface="Arial"/>
                <a:cs typeface="Arial"/>
              </a:rPr>
              <a:t> </a:t>
            </a:r>
            <a:r>
              <a:rPr sz="1400" dirty="0">
                <a:latin typeface="Arial"/>
                <a:cs typeface="Arial"/>
              </a:rPr>
              <a:t>gelememiş</a:t>
            </a:r>
            <a:r>
              <a:rPr sz="1400" spc="-55" dirty="0">
                <a:latin typeface="Arial"/>
                <a:cs typeface="Arial"/>
              </a:rPr>
              <a:t> </a:t>
            </a:r>
            <a:r>
              <a:rPr sz="1400" dirty="0">
                <a:latin typeface="Arial"/>
                <a:cs typeface="Arial"/>
              </a:rPr>
              <a:t>ise</a:t>
            </a:r>
            <a:r>
              <a:rPr sz="1400" spc="-25" dirty="0">
                <a:latin typeface="Arial"/>
                <a:cs typeface="Arial"/>
              </a:rPr>
              <a:t> </a:t>
            </a:r>
            <a:r>
              <a:rPr sz="1400" dirty="0">
                <a:latin typeface="Arial"/>
                <a:cs typeface="Arial"/>
              </a:rPr>
              <a:t>kiralayan</a:t>
            </a:r>
            <a:r>
              <a:rPr sz="1400" spc="-40" dirty="0">
                <a:latin typeface="Arial"/>
                <a:cs typeface="Arial"/>
              </a:rPr>
              <a:t> </a:t>
            </a:r>
            <a:r>
              <a:rPr sz="1400" dirty="0">
                <a:latin typeface="Arial"/>
                <a:cs typeface="Arial"/>
              </a:rPr>
              <a:t>Charter</a:t>
            </a:r>
            <a:r>
              <a:rPr sz="1400" spc="-60" dirty="0">
                <a:latin typeface="Arial"/>
                <a:cs typeface="Arial"/>
              </a:rPr>
              <a:t> </a:t>
            </a:r>
            <a:r>
              <a:rPr sz="1400" dirty="0">
                <a:latin typeface="Arial"/>
                <a:cs typeface="Arial"/>
              </a:rPr>
              <a:t>Party</a:t>
            </a:r>
            <a:r>
              <a:rPr sz="1400" spc="-30" dirty="0">
                <a:latin typeface="Arial"/>
                <a:cs typeface="Arial"/>
              </a:rPr>
              <a:t> </a:t>
            </a:r>
            <a:r>
              <a:rPr sz="1400" dirty="0">
                <a:latin typeface="Arial"/>
                <a:cs typeface="Arial"/>
              </a:rPr>
              <a:t>kontratını</a:t>
            </a:r>
            <a:r>
              <a:rPr sz="1400" spc="-65" dirty="0">
                <a:latin typeface="Arial"/>
                <a:cs typeface="Arial"/>
              </a:rPr>
              <a:t> </a:t>
            </a:r>
            <a:r>
              <a:rPr sz="1400" dirty="0">
                <a:latin typeface="Arial"/>
                <a:cs typeface="Arial"/>
              </a:rPr>
              <a:t>iptal</a:t>
            </a:r>
            <a:r>
              <a:rPr sz="1400" spc="-40" dirty="0">
                <a:latin typeface="Arial"/>
                <a:cs typeface="Arial"/>
              </a:rPr>
              <a:t> </a:t>
            </a:r>
            <a:r>
              <a:rPr sz="1400" dirty="0">
                <a:latin typeface="Arial"/>
                <a:cs typeface="Arial"/>
              </a:rPr>
              <a:t>etme</a:t>
            </a:r>
            <a:r>
              <a:rPr sz="1400" spc="-35" dirty="0">
                <a:latin typeface="Arial"/>
                <a:cs typeface="Arial"/>
              </a:rPr>
              <a:t> </a:t>
            </a:r>
            <a:r>
              <a:rPr sz="1400" dirty="0">
                <a:latin typeface="Arial"/>
                <a:cs typeface="Arial"/>
              </a:rPr>
              <a:t>hakkına</a:t>
            </a:r>
            <a:r>
              <a:rPr sz="1400" spc="-60" dirty="0">
                <a:latin typeface="Arial"/>
                <a:cs typeface="Arial"/>
              </a:rPr>
              <a:t> </a:t>
            </a:r>
            <a:r>
              <a:rPr sz="1400" spc="-10" dirty="0">
                <a:latin typeface="Arial"/>
                <a:cs typeface="Arial"/>
              </a:rPr>
              <a:t>sahiptir.</a:t>
            </a:r>
            <a:endParaRPr sz="1400">
              <a:latin typeface="Arial"/>
              <a:cs typeface="Arial"/>
            </a:endParaRPr>
          </a:p>
        </p:txBody>
      </p:sp>
      <p:pic>
        <p:nvPicPr>
          <p:cNvPr id="4" name="object 4"/>
          <p:cNvPicPr/>
          <p:nvPr/>
        </p:nvPicPr>
        <p:blipFill>
          <a:blip r:embed="rId2" cstate="print"/>
          <a:stretch>
            <a:fillRect/>
          </a:stretch>
        </p:blipFill>
        <p:spPr>
          <a:xfrm>
            <a:off x="1403603" y="5445252"/>
            <a:ext cx="5977128" cy="100736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8270">
              <a:lnSpc>
                <a:spcPct val="100000"/>
              </a:lnSpc>
              <a:spcBef>
                <a:spcPts val="105"/>
              </a:spcBef>
            </a:pPr>
            <a:r>
              <a:rPr sz="4400" dirty="0"/>
              <a:t>DENİZYOLU</a:t>
            </a:r>
            <a:r>
              <a:rPr sz="4400" spc="-145" dirty="0"/>
              <a:t> </a:t>
            </a:r>
            <a:r>
              <a:rPr sz="4400" spc="-25" dirty="0"/>
              <a:t>TAŞIMACILIĞI</a:t>
            </a:r>
            <a:endParaRPr sz="4400"/>
          </a:p>
        </p:txBody>
      </p:sp>
      <p:pic>
        <p:nvPicPr>
          <p:cNvPr id="3" name="object 3"/>
          <p:cNvPicPr/>
          <p:nvPr/>
        </p:nvPicPr>
        <p:blipFill>
          <a:blip r:embed="rId2" cstate="print"/>
          <a:stretch>
            <a:fillRect/>
          </a:stretch>
        </p:blipFill>
        <p:spPr>
          <a:xfrm>
            <a:off x="407656" y="2192597"/>
            <a:ext cx="7978018" cy="210237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8270">
              <a:lnSpc>
                <a:spcPct val="100000"/>
              </a:lnSpc>
              <a:spcBef>
                <a:spcPts val="105"/>
              </a:spcBef>
            </a:pPr>
            <a:r>
              <a:rPr sz="4400" dirty="0"/>
              <a:t>DENİZYOLU</a:t>
            </a:r>
            <a:r>
              <a:rPr sz="4400" spc="-145" dirty="0"/>
              <a:t> </a:t>
            </a:r>
            <a:r>
              <a:rPr sz="4400" spc="-25" dirty="0"/>
              <a:t>TAŞIMACILIĞI</a:t>
            </a:r>
            <a:endParaRPr sz="4400"/>
          </a:p>
        </p:txBody>
      </p:sp>
      <p:pic>
        <p:nvPicPr>
          <p:cNvPr id="3" name="object 3"/>
          <p:cNvPicPr/>
          <p:nvPr/>
        </p:nvPicPr>
        <p:blipFill>
          <a:blip r:embed="rId2" cstate="print"/>
          <a:stretch>
            <a:fillRect/>
          </a:stretch>
        </p:blipFill>
        <p:spPr>
          <a:xfrm>
            <a:off x="842772" y="1341119"/>
            <a:ext cx="7458456" cy="4572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2355215">
              <a:lnSpc>
                <a:spcPct val="100000"/>
              </a:lnSpc>
              <a:spcBef>
                <a:spcPts val="105"/>
              </a:spcBef>
            </a:pPr>
            <a:r>
              <a:rPr sz="4400" spc="-10" dirty="0"/>
              <a:t>Konteyner</a:t>
            </a:r>
            <a:endParaRPr sz="4400"/>
          </a:p>
        </p:txBody>
      </p:sp>
      <p:pic>
        <p:nvPicPr>
          <p:cNvPr id="3" name="object 3"/>
          <p:cNvPicPr/>
          <p:nvPr/>
        </p:nvPicPr>
        <p:blipFill>
          <a:blip r:embed="rId2" cstate="print"/>
          <a:stretch>
            <a:fillRect/>
          </a:stretch>
        </p:blipFill>
        <p:spPr>
          <a:xfrm>
            <a:off x="713290" y="1344189"/>
            <a:ext cx="8230658" cy="510612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2355215">
              <a:lnSpc>
                <a:spcPct val="100000"/>
              </a:lnSpc>
              <a:spcBef>
                <a:spcPts val="105"/>
              </a:spcBef>
            </a:pPr>
            <a:r>
              <a:rPr sz="4400" spc="-10" dirty="0"/>
              <a:t>Konteyner</a:t>
            </a:r>
            <a:endParaRPr sz="4400"/>
          </a:p>
        </p:txBody>
      </p:sp>
      <p:pic>
        <p:nvPicPr>
          <p:cNvPr id="3" name="object 3"/>
          <p:cNvPicPr/>
          <p:nvPr/>
        </p:nvPicPr>
        <p:blipFill>
          <a:blip r:embed="rId2" cstate="print"/>
          <a:stretch>
            <a:fillRect/>
          </a:stretch>
        </p:blipFill>
        <p:spPr>
          <a:xfrm>
            <a:off x="0" y="1397567"/>
            <a:ext cx="8948388" cy="53626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24765">
              <a:lnSpc>
                <a:spcPct val="100000"/>
              </a:lnSpc>
              <a:spcBef>
                <a:spcPts val="105"/>
              </a:spcBef>
            </a:pPr>
            <a:r>
              <a:rPr sz="4400" spc="-480" dirty="0"/>
              <a:t>T</a:t>
            </a:r>
            <a:r>
              <a:rPr sz="4400" spc="15" dirty="0"/>
              <a:t>aşıma</a:t>
            </a:r>
            <a:r>
              <a:rPr sz="4400" spc="20" dirty="0"/>
              <a:t>c</a:t>
            </a:r>
            <a:r>
              <a:rPr sz="4400" spc="15" dirty="0"/>
              <a:t>ılık</a:t>
            </a:r>
            <a:r>
              <a:rPr sz="4400" spc="-95" dirty="0"/>
              <a:t> </a:t>
            </a:r>
            <a:r>
              <a:rPr sz="4400" dirty="0"/>
              <a:t>ve</a:t>
            </a:r>
            <a:r>
              <a:rPr sz="4400" spc="-65" dirty="0"/>
              <a:t> </a:t>
            </a:r>
            <a:r>
              <a:rPr sz="4400" dirty="0"/>
              <a:t>Lojistik</a:t>
            </a:r>
            <a:r>
              <a:rPr sz="4400" spc="-90" dirty="0"/>
              <a:t> </a:t>
            </a:r>
            <a:r>
              <a:rPr sz="4400" spc="-10" dirty="0"/>
              <a:t>Nedir?</a:t>
            </a:r>
            <a:endParaRPr sz="4400"/>
          </a:p>
        </p:txBody>
      </p:sp>
      <p:sp>
        <p:nvSpPr>
          <p:cNvPr id="3" name="object 3"/>
          <p:cNvSpPr txBox="1">
            <a:spLocks noGrp="1"/>
          </p:cNvSpPr>
          <p:nvPr>
            <p:ph type="body" idx="1"/>
          </p:nvPr>
        </p:nvSpPr>
        <p:spPr>
          <a:prstGeom prst="rect">
            <a:avLst/>
          </a:prstGeom>
        </p:spPr>
        <p:txBody>
          <a:bodyPr vert="horz" wrap="square" lIns="0" tIns="61798" rIns="0" bIns="0" rtlCol="0">
            <a:spAutoFit/>
          </a:bodyPr>
          <a:lstStyle/>
          <a:p>
            <a:pPr marL="355600" marR="73660" indent="-343535">
              <a:lnSpc>
                <a:spcPct val="100000"/>
              </a:lnSpc>
              <a:spcBef>
                <a:spcPts val="105"/>
              </a:spcBef>
              <a:buChar char="•"/>
              <a:tabLst>
                <a:tab pos="355600" algn="l"/>
              </a:tabLst>
            </a:pPr>
            <a:r>
              <a:rPr sz="3200" b="0" dirty="0">
                <a:latin typeface="Arial"/>
                <a:cs typeface="Arial"/>
              </a:rPr>
              <a:t>Stokların</a:t>
            </a:r>
            <a:r>
              <a:rPr sz="3200" b="0" spc="-85" dirty="0">
                <a:latin typeface="Arial"/>
                <a:cs typeface="Arial"/>
              </a:rPr>
              <a:t> </a:t>
            </a:r>
            <a:r>
              <a:rPr sz="3200" b="0" dirty="0">
                <a:latin typeface="Arial"/>
                <a:cs typeface="Arial"/>
              </a:rPr>
              <a:t>fiziki</a:t>
            </a:r>
            <a:r>
              <a:rPr sz="3200" b="0" spc="-40" dirty="0">
                <a:latin typeface="Arial"/>
                <a:cs typeface="Arial"/>
              </a:rPr>
              <a:t> </a:t>
            </a:r>
            <a:r>
              <a:rPr sz="3200" b="0" dirty="0">
                <a:latin typeface="Arial"/>
                <a:cs typeface="Arial"/>
              </a:rPr>
              <a:t>olarak</a:t>
            </a:r>
            <a:r>
              <a:rPr sz="3200" b="0" spc="-50" dirty="0">
                <a:latin typeface="Arial"/>
                <a:cs typeface="Arial"/>
              </a:rPr>
              <a:t> </a:t>
            </a:r>
            <a:r>
              <a:rPr sz="3200" b="0" dirty="0">
                <a:latin typeface="Arial"/>
                <a:cs typeface="Arial"/>
              </a:rPr>
              <a:t>bir</a:t>
            </a:r>
            <a:r>
              <a:rPr sz="3200" b="0" spc="-55" dirty="0">
                <a:latin typeface="Arial"/>
                <a:cs typeface="Arial"/>
              </a:rPr>
              <a:t> </a:t>
            </a:r>
            <a:r>
              <a:rPr sz="3200" b="0" dirty="0">
                <a:latin typeface="Arial"/>
                <a:cs typeface="Arial"/>
              </a:rPr>
              <a:t>noktadan</a:t>
            </a:r>
            <a:r>
              <a:rPr sz="3200" b="0" spc="-65" dirty="0">
                <a:latin typeface="Arial"/>
                <a:cs typeface="Arial"/>
              </a:rPr>
              <a:t> </a:t>
            </a:r>
            <a:r>
              <a:rPr sz="3200" b="0" spc="-10" dirty="0">
                <a:latin typeface="Arial"/>
                <a:cs typeface="Arial"/>
              </a:rPr>
              <a:t>diğerine iletimi</a:t>
            </a:r>
            <a:endParaRPr sz="3200">
              <a:latin typeface="Arial"/>
              <a:cs typeface="Arial"/>
            </a:endParaRPr>
          </a:p>
          <a:p>
            <a:pPr marL="355600" marR="5080" indent="-343535">
              <a:lnSpc>
                <a:spcPct val="100000"/>
              </a:lnSpc>
              <a:spcBef>
                <a:spcPts val="770"/>
              </a:spcBef>
              <a:buChar char="•"/>
              <a:tabLst>
                <a:tab pos="355600" algn="l"/>
              </a:tabLst>
            </a:pPr>
            <a:r>
              <a:rPr sz="3200" b="0" dirty="0">
                <a:latin typeface="Arial"/>
                <a:cs typeface="Arial"/>
              </a:rPr>
              <a:t>Geniş</a:t>
            </a:r>
            <a:r>
              <a:rPr sz="3200" b="0" spc="-75" dirty="0">
                <a:latin typeface="Arial"/>
                <a:cs typeface="Arial"/>
              </a:rPr>
              <a:t> </a:t>
            </a:r>
            <a:r>
              <a:rPr sz="3200" b="0" dirty="0">
                <a:latin typeface="Arial"/>
                <a:cs typeface="Arial"/>
              </a:rPr>
              <a:t>anlamda,</a:t>
            </a:r>
            <a:r>
              <a:rPr sz="3200" b="0" spc="-60" dirty="0">
                <a:latin typeface="Arial"/>
                <a:cs typeface="Arial"/>
              </a:rPr>
              <a:t> </a:t>
            </a:r>
            <a:r>
              <a:rPr sz="3200" b="0" dirty="0">
                <a:latin typeface="Arial"/>
                <a:cs typeface="Arial"/>
              </a:rPr>
              <a:t>ulaştırma</a:t>
            </a:r>
            <a:r>
              <a:rPr sz="3200" b="0" spc="-90" dirty="0">
                <a:latin typeface="Arial"/>
                <a:cs typeface="Arial"/>
              </a:rPr>
              <a:t> </a:t>
            </a:r>
            <a:r>
              <a:rPr sz="3200" b="0" spc="-10" dirty="0">
                <a:latin typeface="Arial"/>
                <a:cs typeface="Arial"/>
              </a:rPr>
              <a:t>sürecinin </a:t>
            </a:r>
            <a:r>
              <a:rPr sz="3200" b="0" dirty="0">
                <a:latin typeface="Arial"/>
                <a:cs typeface="Arial"/>
              </a:rPr>
              <a:t>yanında</a:t>
            </a:r>
            <a:r>
              <a:rPr sz="3200" b="0" spc="-60" dirty="0">
                <a:latin typeface="Arial"/>
                <a:cs typeface="Arial"/>
              </a:rPr>
              <a:t> </a:t>
            </a:r>
            <a:r>
              <a:rPr sz="3200" b="0" dirty="0">
                <a:latin typeface="Arial"/>
                <a:cs typeface="Arial"/>
              </a:rPr>
              <a:t>yükün</a:t>
            </a:r>
            <a:r>
              <a:rPr sz="3200" b="0" spc="-65" dirty="0">
                <a:latin typeface="Arial"/>
                <a:cs typeface="Arial"/>
              </a:rPr>
              <a:t> </a:t>
            </a:r>
            <a:r>
              <a:rPr sz="3200" b="0" dirty="0">
                <a:latin typeface="Arial"/>
                <a:cs typeface="Arial"/>
              </a:rPr>
              <a:t>taşınması</a:t>
            </a:r>
            <a:r>
              <a:rPr sz="3200" b="0" spc="-60" dirty="0">
                <a:latin typeface="Arial"/>
                <a:cs typeface="Arial"/>
              </a:rPr>
              <a:t> </a:t>
            </a:r>
            <a:r>
              <a:rPr sz="3200" b="0" dirty="0">
                <a:latin typeface="Arial"/>
                <a:cs typeface="Arial"/>
              </a:rPr>
              <a:t>için</a:t>
            </a:r>
            <a:r>
              <a:rPr sz="3200" b="0" spc="-30" dirty="0">
                <a:latin typeface="Arial"/>
                <a:cs typeface="Arial"/>
              </a:rPr>
              <a:t> </a:t>
            </a:r>
            <a:r>
              <a:rPr sz="3200" b="0" spc="-10" dirty="0">
                <a:latin typeface="Arial"/>
                <a:cs typeface="Arial"/>
              </a:rPr>
              <a:t>gerekli </a:t>
            </a:r>
            <a:r>
              <a:rPr sz="3200" b="0" dirty="0">
                <a:latin typeface="Arial"/>
                <a:cs typeface="Arial"/>
              </a:rPr>
              <a:t>evrakların</a:t>
            </a:r>
            <a:r>
              <a:rPr sz="3200" b="0" spc="-125" dirty="0">
                <a:latin typeface="Arial"/>
                <a:cs typeface="Arial"/>
              </a:rPr>
              <a:t> </a:t>
            </a:r>
            <a:r>
              <a:rPr sz="3200" b="0" dirty="0">
                <a:latin typeface="Arial"/>
                <a:cs typeface="Arial"/>
              </a:rPr>
              <a:t>hazırlanmasından</a:t>
            </a:r>
            <a:r>
              <a:rPr sz="3200" b="0" spc="-120" dirty="0">
                <a:latin typeface="Arial"/>
                <a:cs typeface="Arial"/>
              </a:rPr>
              <a:t> </a:t>
            </a:r>
            <a:r>
              <a:rPr sz="3200" b="0" spc="-10" dirty="0">
                <a:latin typeface="Arial"/>
                <a:cs typeface="Arial"/>
              </a:rPr>
              <a:t>müşteri </a:t>
            </a:r>
            <a:r>
              <a:rPr sz="3200" b="0" dirty="0">
                <a:latin typeface="Arial"/>
                <a:cs typeface="Arial"/>
              </a:rPr>
              <a:t>deposuna</a:t>
            </a:r>
            <a:r>
              <a:rPr sz="3200" b="0" spc="-120" dirty="0">
                <a:latin typeface="Arial"/>
                <a:cs typeface="Arial"/>
              </a:rPr>
              <a:t> </a:t>
            </a:r>
            <a:r>
              <a:rPr sz="3200" b="0" dirty="0">
                <a:latin typeface="Arial"/>
                <a:cs typeface="Arial"/>
              </a:rPr>
              <a:t>teslimine</a:t>
            </a:r>
            <a:r>
              <a:rPr sz="3200" b="0" spc="-85" dirty="0">
                <a:latin typeface="Arial"/>
                <a:cs typeface="Arial"/>
              </a:rPr>
              <a:t> </a:t>
            </a:r>
            <a:r>
              <a:rPr sz="3200" b="0" spc="-10" dirty="0">
                <a:latin typeface="Arial"/>
                <a:cs typeface="Arial"/>
              </a:rPr>
              <a:t>kadar,</a:t>
            </a:r>
            <a:r>
              <a:rPr sz="3200" b="0" spc="-90" dirty="0">
                <a:latin typeface="Arial"/>
                <a:cs typeface="Arial"/>
              </a:rPr>
              <a:t> </a:t>
            </a:r>
            <a:r>
              <a:rPr sz="3200" b="0" dirty="0">
                <a:latin typeface="Arial"/>
                <a:cs typeface="Arial"/>
              </a:rPr>
              <a:t>çeşitli</a:t>
            </a:r>
            <a:r>
              <a:rPr sz="3200" b="0" spc="-100" dirty="0">
                <a:latin typeface="Arial"/>
                <a:cs typeface="Arial"/>
              </a:rPr>
              <a:t> </a:t>
            </a:r>
            <a:r>
              <a:rPr sz="3200" b="0" spc="-10" dirty="0">
                <a:latin typeface="Arial"/>
                <a:cs typeface="Arial"/>
              </a:rPr>
              <a:t>hizmetleri </a:t>
            </a:r>
            <a:r>
              <a:rPr sz="3200" b="0" dirty="0">
                <a:latin typeface="Arial"/>
                <a:cs typeface="Arial"/>
              </a:rPr>
              <a:t>de</a:t>
            </a:r>
            <a:r>
              <a:rPr sz="3200" b="0" spc="-35" dirty="0">
                <a:latin typeface="Arial"/>
                <a:cs typeface="Arial"/>
              </a:rPr>
              <a:t> </a:t>
            </a:r>
            <a:r>
              <a:rPr sz="3200" b="0" dirty="0">
                <a:latin typeface="Arial"/>
                <a:cs typeface="Arial"/>
              </a:rPr>
              <a:t>içeren</a:t>
            </a:r>
            <a:r>
              <a:rPr sz="3200" b="0" spc="-40" dirty="0">
                <a:latin typeface="Arial"/>
                <a:cs typeface="Arial"/>
              </a:rPr>
              <a:t> </a:t>
            </a:r>
            <a:r>
              <a:rPr sz="3200" b="0" dirty="0">
                <a:latin typeface="Arial"/>
                <a:cs typeface="Arial"/>
              </a:rPr>
              <a:t>kapsamlı</a:t>
            </a:r>
            <a:r>
              <a:rPr sz="3200" b="0" spc="-50" dirty="0">
                <a:latin typeface="Arial"/>
                <a:cs typeface="Arial"/>
              </a:rPr>
              <a:t> </a:t>
            </a:r>
            <a:r>
              <a:rPr sz="3200" b="0" dirty="0">
                <a:latin typeface="Arial"/>
                <a:cs typeface="Arial"/>
              </a:rPr>
              <a:t>bir</a:t>
            </a:r>
            <a:r>
              <a:rPr sz="3200" b="0" spc="-30" dirty="0">
                <a:latin typeface="Arial"/>
                <a:cs typeface="Arial"/>
              </a:rPr>
              <a:t> </a:t>
            </a:r>
            <a:r>
              <a:rPr sz="3200" b="0" spc="-10" dirty="0">
                <a:latin typeface="Arial"/>
                <a:cs typeface="Arial"/>
              </a:rPr>
              <a:t>sektör</a:t>
            </a:r>
            <a:endParaRPr sz="3200">
              <a:latin typeface="Arial"/>
              <a:cs typeface="Arial"/>
            </a:endParaRPr>
          </a:p>
          <a:p>
            <a:pPr marL="355600" indent="-342900">
              <a:lnSpc>
                <a:spcPct val="100000"/>
              </a:lnSpc>
              <a:spcBef>
                <a:spcPts val="775"/>
              </a:spcBef>
              <a:buChar char="•"/>
              <a:tabLst>
                <a:tab pos="355600" algn="l"/>
              </a:tabLst>
            </a:pPr>
            <a:r>
              <a:rPr sz="3200" b="0" dirty="0">
                <a:latin typeface="Arial"/>
                <a:cs typeface="Arial"/>
              </a:rPr>
              <a:t>Maliyetin</a:t>
            </a:r>
            <a:r>
              <a:rPr sz="3200" b="0" spc="-45" dirty="0">
                <a:latin typeface="Arial"/>
                <a:cs typeface="Arial"/>
              </a:rPr>
              <a:t> </a:t>
            </a:r>
            <a:r>
              <a:rPr sz="3200" b="0" dirty="0">
                <a:latin typeface="Arial"/>
                <a:cs typeface="Arial"/>
              </a:rPr>
              <a:t>en</a:t>
            </a:r>
            <a:r>
              <a:rPr sz="3200" b="0" spc="-40" dirty="0">
                <a:latin typeface="Arial"/>
                <a:cs typeface="Arial"/>
              </a:rPr>
              <a:t> </a:t>
            </a:r>
            <a:r>
              <a:rPr sz="3200" b="0" dirty="0">
                <a:latin typeface="Arial"/>
                <a:cs typeface="Arial"/>
              </a:rPr>
              <a:t>önemli</a:t>
            </a:r>
            <a:r>
              <a:rPr sz="3200" b="0" spc="-50" dirty="0">
                <a:latin typeface="Arial"/>
                <a:cs typeface="Arial"/>
              </a:rPr>
              <a:t> </a:t>
            </a:r>
            <a:r>
              <a:rPr sz="3200" b="0" spc="-10" dirty="0">
                <a:latin typeface="Arial"/>
                <a:cs typeface="Arial"/>
              </a:rPr>
              <a:t>kısmıdır</a:t>
            </a:r>
            <a:endParaRPr sz="32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332740">
              <a:lnSpc>
                <a:spcPct val="100000"/>
              </a:lnSpc>
              <a:spcBef>
                <a:spcPts val="105"/>
              </a:spcBef>
            </a:pPr>
            <a:r>
              <a:rPr sz="4400" dirty="0"/>
              <a:t>Konteyner </a:t>
            </a:r>
            <a:r>
              <a:rPr sz="4400" spc="-10" dirty="0"/>
              <a:t>Spesifikasyonu</a:t>
            </a:r>
            <a:endParaRPr sz="4400"/>
          </a:p>
        </p:txBody>
      </p:sp>
      <p:pic>
        <p:nvPicPr>
          <p:cNvPr id="3" name="object 3"/>
          <p:cNvPicPr/>
          <p:nvPr/>
        </p:nvPicPr>
        <p:blipFill>
          <a:blip r:embed="rId2" cstate="print"/>
          <a:stretch>
            <a:fillRect/>
          </a:stretch>
        </p:blipFill>
        <p:spPr>
          <a:xfrm>
            <a:off x="0" y="1600200"/>
            <a:ext cx="9143999" cy="391667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40258" y="5358384"/>
            <a:ext cx="4551045" cy="664210"/>
            <a:chOff x="540258" y="5358384"/>
            <a:chExt cx="4551045" cy="664210"/>
          </a:xfrm>
        </p:grpSpPr>
        <p:pic>
          <p:nvPicPr>
            <p:cNvPr id="3" name="object 3"/>
            <p:cNvPicPr/>
            <p:nvPr/>
          </p:nvPicPr>
          <p:blipFill>
            <a:blip r:embed="rId2" cstate="print"/>
            <a:stretch>
              <a:fillRect/>
            </a:stretch>
          </p:blipFill>
          <p:spPr>
            <a:xfrm>
              <a:off x="605028" y="5358384"/>
              <a:ext cx="4485894" cy="596645"/>
            </a:xfrm>
            <a:prstGeom prst="rect">
              <a:avLst/>
            </a:prstGeom>
          </p:spPr>
        </p:pic>
        <p:sp>
          <p:nvSpPr>
            <p:cNvPr id="4" name="object 4"/>
            <p:cNvSpPr/>
            <p:nvPr/>
          </p:nvSpPr>
          <p:spPr>
            <a:xfrm>
              <a:off x="540258" y="5446014"/>
              <a:ext cx="4465320" cy="576580"/>
            </a:xfrm>
            <a:custGeom>
              <a:avLst/>
              <a:gdLst/>
              <a:ahLst/>
              <a:cxnLst/>
              <a:rect l="l" t="t" r="r" b="b"/>
              <a:pathLst>
                <a:path w="4465320" h="576579">
                  <a:moveTo>
                    <a:pt x="4465320" y="0"/>
                  </a:moveTo>
                  <a:lnTo>
                    <a:pt x="0" y="0"/>
                  </a:lnTo>
                  <a:lnTo>
                    <a:pt x="0" y="576072"/>
                  </a:lnTo>
                  <a:lnTo>
                    <a:pt x="4465320" y="576072"/>
                  </a:lnTo>
                  <a:lnTo>
                    <a:pt x="4465320" y="0"/>
                  </a:lnTo>
                  <a:close/>
                </a:path>
              </a:pathLst>
            </a:custGeom>
            <a:solidFill>
              <a:srgbClr val="FFFFFF"/>
            </a:solidFill>
          </p:spPr>
          <p:txBody>
            <a:bodyPr wrap="square" lIns="0" tIns="0" rIns="0" bIns="0" rtlCol="0"/>
            <a:lstStyle/>
            <a:p>
              <a:endParaRPr/>
            </a:p>
          </p:txBody>
        </p:sp>
      </p:grpSp>
      <p:sp>
        <p:nvSpPr>
          <p:cNvPr id="5" name="object 5" descr="$PPTXTitle"/>
          <p:cNvSpPr txBox="1">
            <a:spLocks noGrp="1"/>
          </p:cNvSpPr>
          <p:nvPr>
            <p:ph type="title"/>
          </p:nvPr>
        </p:nvSpPr>
        <p:spPr>
          <a:prstGeom prst="rect">
            <a:avLst/>
          </a:prstGeom>
        </p:spPr>
        <p:txBody>
          <a:bodyPr vert="horz" wrap="square" lIns="0" tIns="13335" rIns="0" bIns="0" rtlCol="0">
            <a:spAutoFit/>
          </a:bodyPr>
          <a:lstStyle/>
          <a:p>
            <a:pPr marL="332740">
              <a:lnSpc>
                <a:spcPct val="100000"/>
              </a:lnSpc>
              <a:spcBef>
                <a:spcPts val="105"/>
              </a:spcBef>
            </a:pPr>
            <a:r>
              <a:rPr sz="4400" dirty="0"/>
              <a:t>Konteyner </a:t>
            </a:r>
            <a:r>
              <a:rPr sz="4400" spc="-10" dirty="0"/>
              <a:t>Spesifikasyonu</a:t>
            </a:r>
            <a:endParaRPr sz="4400"/>
          </a:p>
        </p:txBody>
      </p:sp>
      <p:sp>
        <p:nvSpPr>
          <p:cNvPr id="6" name="object 6"/>
          <p:cNvSpPr txBox="1"/>
          <p:nvPr/>
        </p:nvSpPr>
        <p:spPr>
          <a:xfrm>
            <a:off x="258267" y="1438783"/>
            <a:ext cx="4717415" cy="3709035"/>
          </a:xfrm>
          <a:prstGeom prst="rect">
            <a:avLst/>
          </a:prstGeom>
        </p:spPr>
        <p:txBody>
          <a:bodyPr vert="horz" wrap="square" lIns="0" tIns="12700" rIns="0" bIns="0" rtlCol="0">
            <a:spAutoFit/>
          </a:bodyPr>
          <a:lstStyle/>
          <a:p>
            <a:pPr marL="355600" marR="5080" indent="-342900">
              <a:lnSpc>
                <a:spcPct val="100000"/>
              </a:lnSpc>
              <a:spcBef>
                <a:spcPts val="100"/>
              </a:spcBef>
              <a:buFont typeface="Arial"/>
              <a:buChar char="•"/>
              <a:tabLst>
                <a:tab pos="355600" algn="l"/>
              </a:tabLst>
            </a:pPr>
            <a:r>
              <a:rPr sz="2400" b="1" dirty="0">
                <a:latin typeface="Arial"/>
                <a:cs typeface="Arial"/>
              </a:rPr>
              <a:t>Rating</a:t>
            </a:r>
            <a:r>
              <a:rPr sz="2400" b="1" spc="-80" dirty="0">
                <a:latin typeface="Arial"/>
                <a:cs typeface="Arial"/>
              </a:rPr>
              <a:t> </a:t>
            </a:r>
            <a:r>
              <a:rPr sz="2400" b="1" dirty="0">
                <a:latin typeface="Arial"/>
                <a:cs typeface="Arial"/>
              </a:rPr>
              <a:t>(Max.</a:t>
            </a:r>
            <a:r>
              <a:rPr sz="2400" b="1" spc="-70" dirty="0">
                <a:latin typeface="Arial"/>
                <a:cs typeface="Arial"/>
              </a:rPr>
              <a:t> </a:t>
            </a:r>
            <a:r>
              <a:rPr sz="2400" b="1" dirty="0">
                <a:latin typeface="Arial"/>
                <a:cs typeface="Arial"/>
              </a:rPr>
              <a:t>Gross</a:t>
            </a:r>
            <a:r>
              <a:rPr sz="2400" b="1" spc="-75" dirty="0">
                <a:latin typeface="Arial"/>
                <a:cs typeface="Arial"/>
              </a:rPr>
              <a:t> </a:t>
            </a:r>
            <a:r>
              <a:rPr sz="2400" b="1" spc="-10" dirty="0">
                <a:latin typeface="Arial"/>
                <a:cs typeface="Arial"/>
              </a:rPr>
              <a:t>Weight) </a:t>
            </a:r>
            <a:r>
              <a:rPr sz="2000" dirty="0">
                <a:latin typeface="Arial"/>
                <a:cs typeface="Arial"/>
              </a:rPr>
              <a:t>Konteynerin</a:t>
            </a:r>
            <a:r>
              <a:rPr sz="2000" spc="-55" dirty="0">
                <a:latin typeface="Arial"/>
                <a:cs typeface="Arial"/>
              </a:rPr>
              <a:t> </a:t>
            </a:r>
            <a:r>
              <a:rPr sz="2000" dirty="0">
                <a:latin typeface="Arial"/>
                <a:cs typeface="Arial"/>
              </a:rPr>
              <a:t>darası</a:t>
            </a:r>
            <a:r>
              <a:rPr sz="2000" spc="-65" dirty="0">
                <a:latin typeface="Arial"/>
                <a:cs typeface="Arial"/>
              </a:rPr>
              <a:t> </a:t>
            </a:r>
            <a:r>
              <a:rPr sz="2000" dirty="0">
                <a:latin typeface="Arial"/>
                <a:cs typeface="Arial"/>
              </a:rPr>
              <a:t>dahil</a:t>
            </a:r>
            <a:r>
              <a:rPr sz="2000" spc="-30" dirty="0">
                <a:latin typeface="Arial"/>
                <a:cs typeface="Arial"/>
              </a:rPr>
              <a:t> </a:t>
            </a:r>
            <a:r>
              <a:rPr sz="2000" spc="-10" dirty="0">
                <a:latin typeface="Arial"/>
                <a:cs typeface="Arial"/>
              </a:rPr>
              <a:t>taşıyabileceği </a:t>
            </a:r>
            <a:r>
              <a:rPr sz="2000" dirty="0">
                <a:latin typeface="Arial"/>
                <a:cs typeface="Arial"/>
              </a:rPr>
              <a:t>maksimum</a:t>
            </a:r>
            <a:r>
              <a:rPr sz="2000" spc="-35" dirty="0">
                <a:latin typeface="Arial"/>
                <a:cs typeface="Arial"/>
              </a:rPr>
              <a:t> </a:t>
            </a:r>
            <a:r>
              <a:rPr sz="2000" spc="-10" dirty="0">
                <a:latin typeface="Arial"/>
                <a:cs typeface="Arial"/>
              </a:rPr>
              <a:t>ağırlıktır.</a:t>
            </a:r>
            <a:endParaRPr sz="2000">
              <a:latin typeface="Arial"/>
              <a:cs typeface="Arial"/>
            </a:endParaRPr>
          </a:p>
          <a:p>
            <a:pPr>
              <a:lnSpc>
                <a:spcPct val="100000"/>
              </a:lnSpc>
              <a:spcBef>
                <a:spcPts val="675"/>
              </a:spcBef>
              <a:buFont typeface="Arial"/>
              <a:buChar char="•"/>
            </a:pPr>
            <a:endParaRPr sz="2000">
              <a:latin typeface="Arial"/>
              <a:cs typeface="Arial"/>
            </a:endParaRPr>
          </a:p>
          <a:p>
            <a:pPr marL="354965" indent="-342265">
              <a:lnSpc>
                <a:spcPct val="100000"/>
              </a:lnSpc>
              <a:buFont typeface="Arial"/>
              <a:buChar char="•"/>
              <a:tabLst>
                <a:tab pos="354965" algn="l"/>
              </a:tabLst>
            </a:pPr>
            <a:r>
              <a:rPr sz="2400" b="1" spc="-25" dirty="0">
                <a:latin typeface="Arial"/>
                <a:cs typeface="Arial"/>
              </a:rPr>
              <a:t>Tare</a:t>
            </a:r>
            <a:r>
              <a:rPr sz="2400" b="1" spc="-100" dirty="0">
                <a:latin typeface="Arial"/>
                <a:cs typeface="Arial"/>
              </a:rPr>
              <a:t> </a:t>
            </a:r>
            <a:r>
              <a:rPr sz="2400" b="1" dirty="0">
                <a:latin typeface="Arial"/>
                <a:cs typeface="Arial"/>
              </a:rPr>
              <a:t>Mass</a:t>
            </a:r>
            <a:r>
              <a:rPr sz="2400" b="1" spc="-95" dirty="0">
                <a:latin typeface="Arial"/>
                <a:cs typeface="Arial"/>
              </a:rPr>
              <a:t> </a:t>
            </a:r>
            <a:r>
              <a:rPr sz="2400" b="1" spc="-10" dirty="0">
                <a:latin typeface="Arial"/>
                <a:cs typeface="Arial"/>
              </a:rPr>
              <a:t>Weight</a:t>
            </a:r>
            <a:endParaRPr sz="2400">
              <a:latin typeface="Arial"/>
              <a:cs typeface="Arial"/>
            </a:endParaRPr>
          </a:p>
          <a:p>
            <a:pPr marL="355600">
              <a:lnSpc>
                <a:spcPct val="100000"/>
              </a:lnSpc>
              <a:spcBef>
                <a:spcPts val="5"/>
              </a:spcBef>
            </a:pPr>
            <a:r>
              <a:rPr sz="2000" dirty="0">
                <a:latin typeface="Arial"/>
                <a:cs typeface="Arial"/>
              </a:rPr>
              <a:t>Konteynerin</a:t>
            </a:r>
            <a:r>
              <a:rPr sz="2000" spc="-50" dirty="0">
                <a:latin typeface="Arial"/>
                <a:cs typeface="Arial"/>
              </a:rPr>
              <a:t> </a:t>
            </a:r>
            <a:r>
              <a:rPr sz="2000" dirty="0">
                <a:latin typeface="Arial"/>
                <a:cs typeface="Arial"/>
              </a:rPr>
              <a:t>darasını</a:t>
            </a:r>
            <a:r>
              <a:rPr sz="2000" spc="-55" dirty="0">
                <a:latin typeface="Arial"/>
                <a:cs typeface="Arial"/>
              </a:rPr>
              <a:t> </a:t>
            </a:r>
            <a:r>
              <a:rPr sz="2000" dirty="0">
                <a:latin typeface="Arial"/>
                <a:cs typeface="Arial"/>
              </a:rPr>
              <a:t>ifade</a:t>
            </a:r>
            <a:r>
              <a:rPr sz="2000" spc="-20" dirty="0">
                <a:latin typeface="Arial"/>
                <a:cs typeface="Arial"/>
              </a:rPr>
              <a:t> </a:t>
            </a:r>
            <a:r>
              <a:rPr sz="2000" spc="-10" dirty="0">
                <a:latin typeface="Arial"/>
                <a:cs typeface="Arial"/>
              </a:rPr>
              <a:t>eder.</a:t>
            </a:r>
            <a:endParaRPr sz="2000">
              <a:latin typeface="Arial"/>
              <a:cs typeface="Arial"/>
            </a:endParaRPr>
          </a:p>
          <a:p>
            <a:pPr>
              <a:lnSpc>
                <a:spcPct val="100000"/>
              </a:lnSpc>
              <a:spcBef>
                <a:spcPts val="670"/>
              </a:spcBef>
            </a:pPr>
            <a:endParaRPr sz="2000">
              <a:latin typeface="Arial"/>
              <a:cs typeface="Arial"/>
            </a:endParaRPr>
          </a:p>
          <a:p>
            <a:pPr marL="354965" indent="-342265">
              <a:lnSpc>
                <a:spcPct val="100000"/>
              </a:lnSpc>
              <a:spcBef>
                <a:spcPts val="5"/>
              </a:spcBef>
              <a:buFont typeface="Arial"/>
              <a:buChar char="•"/>
              <a:tabLst>
                <a:tab pos="354965" algn="l"/>
              </a:tabLst>
            </a:pPr>
            <a:r>
              <a:rPr sz="2400" b="1" dirty="0">
                <a:latin typeface="Arial"/>
                <a:cs typeface="Arial"/>
              </a:rPr>
              <a:t>Payload</a:t>
            </a:r>
            <a:r>
              <a:rPr sz="2400" b="1" spc="-40" dirty="0">
                <a:latin typeface="Arial"/>
                <a:cs typeface="Arial"/>
              </a:rPr>
              <a:t> </a:t>
            </a:r>
            <a:r>
              <a:rPr sz="2400" b="1" spc="-10" dirty="0">
                <a:latin typeface="Arial"/>
                <a:cs typeface="Arial"/>
              </a:rPr>
              <a:t>(Net)</a:t>
            </a:r>
            <a:endParaRPr sz="2400">
              <a:latin typeface="Arial"/>
              <a:cs typeface="Arial"/>
            </a:endParaRPr>
          </a:p>
          <a:p>
            <a:pPr marL="355600" marR="144780">
              <a:lnSpc>
                <a:spcPct val="100000"/>
              </a:lnSpc>
              <a:spcBef>
                <a:spcPts val="5"/>
              </a:spcBef>
            </a:pPr>
            <a:r>
              <a:rPr sz="2000" dirty="0">
                <a:latin typeface="Arial"/>
                <a:cs typeface="Arial"/>
              </a:rPr>
              <a:t>Germe</a:t>
            </a:r>
            <a:r>
              <a:rPr sz="2000" spc="-60" dirty="0">
                <a:latin typeface="Arial"/>
                <a:cs typeface="Arial"/>
              </a:rPr>
              <a:t> </a:t>
            </a:r>
            <a:r>
              <a:rPr sz="2000" dirty="0">
                <a:latin typeface="Arial"/>
                <a:cs typeface="Arial"/>
              </a:rPr>
              <a:t>ve</a:t>
            </a:r>
            <a:r>
              <a:rPr sz="2000" spc="-30" dirty="0">
                <a:latin typeface="Arial"/>
                <a:cs typeface="Arial"/>
              </a:rPr>
              <a:t> </a:t>
            </a:r>
            <a:r>
              <a:rPr sz="2000" dirty="0">
                <a:latin typeface="Arial"/>
                <a:cs typeface="Arial"/>
              </a:rPr>
              <a:t>sabitleme</a:t>
            </a:r>
            <a:r>
              <a:rPr sz="2000" spc="-55" dirty="0">
                <a:latin typeface="Arial"/>
                <a:cs typeface="Arial"/>
              </a:rPr>
              <a:t> </a:t>
            </a:r>
            <a:r>
              <a:rPr sz="2000" dirty="0">
                <a:latin typeface="Arial"/>
                <a:cs typeface="Arial"/>
              </a:rPr>
              <a:t>için</a:t>
            </a:r>
            <a:r>
              <a:rPr sz="2000" spc="-25" dirty="0">
                <a:latin typeface="Arial"/>
                <a:cs typeface="Arial"/>
              </a:rPr>
              <a:t> </a:t>
            </a:r>
            <a:r>
              <a:rPr sz="2000" spc="-10" dirty="0">
                <a:latin typeface="Arial"/>
                <a:cs typeface="Arial"/>
              </a:rPr>
              <a:t>kullanılan </a:t>
            </a:r>
            <a:r>
              <a:rPr sz="2000" dirty="0">
                <a:latin typeface="Arial"/>
                <a:cs typeface="Arial"/>
              </a:rPr>
              <a:t>ekipmalar</a:t>
            </a:r>
            <a:r>
              <a:rPr sz="2000" spc="-55" dirty="0">
                <a:latin typeface="Arial"/>
                <a:cs typeface="Arial"/>
              </a:rPr>
              <a:t> </a:t>
            </a:r>
            <a:r>
              <a:rPr sz="2000" dirty="0">
                <a:latin typeface="Arial"/>
                <a:cs typeface="Arial"/>
              </a:rPr>
              <a:t>dahil</a:t>
            </a:r>
            <a:r>
              <a:rPr sz="2000" spc="-30" dirty="0">
                <a:latin typeface="Arial"/>
                <a:cs typeface="Arial"/>
              </a:rPr>
              <a:t> </a:t>
            </a:r>
            <a:r>
              <a:rPr sz="2000" dirty="0">
                <a:latin typeface="Arial"/>
                <a:cs typeface="Arial"/>
              </a:rPr>
              <a:t>konteynerin</a:t>
            </a:r>
            <a:r>
              <a:rPr sz="2000" spc="-70" dirty="0">
                <a:latin typeface="Arial"/>
                <a:cs typeface="Arial"/>
              </a:rPr>
              <a:t> </a:t>
            </a:r>
            <a:r>
              <a:rPr sz="2000" spc="-10" dirty="0">
                <a:latin typeface="Arial"/>
                <a:cs typeface="Arial"/>
              </a:rPr>
              <a:t>müsaade </a:t>
            </a:r>
            <a:r>
              <a:rPr sz="2000" dirty="0">
                <a:latin typeface="Arial"/>
                <a:cs typeface="Arial"/>
              </a:rPr>
              <a:t>ettiği</a:t>
            </a:r>
            <a:r>
              <a:rPr sz="2000" spc="-20" dirty="0">
                <a:latin typeface="Arial"/>
                <a:cs typeface="Arial"/>
              </a:rPr>
              <a:t> </a:t>
            </a:r>
            <a:r>
              <a:rPr sz="2000" dirty="0">
                <a:latin typeface="Arial"/>
                <a:cs typeface="Arial"/>
              </a:rPr>
              <a:t>max.</a:t>
            </a:r>
            <a:r>
              <a:rPr sz="2000" spc="-50" dirty="0">
                <a:latin typeface="Arial"/>
                <a:cs typeface="Arial"/>
              </a:rPr>
              <a:t> </a:t>
            </a:r>
            <a:r>
              <a:rPr sz="2000" dirty="0">
                <a:latin typeface="Arial"/>
                <a:cs typeface="Arial"/>
              </a:rPr>
              <a:t>eşya</a:t>
            </a:r>
            <a:r>
              <a:rPr sz="2000" spc="-40" dirty="0">
                <a:latin typeface="Arial"/>
                <a:cs typeface="Arial"/>
              </a:rPr>
              <a:t> </a:t>
            </a:r>
            <a:r>
              <a:rPr sz="2000" dirty="0">
                <a:latin typeface="Arial"/>
                <a:cs typeface="Arial"/>
              </a:rPr>
              <a:t>taşıma</a:t>
            </a:r>
            <a:r>
              <a:rPr sz="2000" spc="-35" dirty="0">
                <a:latin typeface="Arial"/>
                <a:cs typeface="Arial"/>
              </a:rPr>
              <a:t> </a:t>
            </a:r>
            <a:r>
              <a:rPr sz="2000" spc="-10" dirty="0">
                <a:latin typeface="Arial"/>
                <a:cs typeface="Arial"/>
              </a:rPr>
              <a:t>kapasitesidir.</a:t>
            </a:r>
            <a:endParaRPr sz="2000">
              <a:latin typeface="Arial"/>
              <a:cs typeface="Arial"/>
            </a:endParaRPr>
          </a:p>
        </p:txBody>
      </p:sp>
      <p:sp>
        <p:nvSpPr>
          <p:cNvPr id="7" name="object 7"/>
          <p:cNvSpPr txBox="1"/>
          <p:nvPr/>
        </p:nvSpPr>
        <p:spPr>
          <a:xfrm>
            <a:off x="258267" y="5499608"/>
            <a:ext cx="132715" cy="391160"/>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0066FF"/>
                </a:solidFill>
                <a:latin typeface="Arial"/>
                <a:cs typeface="Arial"/>
              </a:rPr>
              <a:t>•</a:t>
            </a:r>
            <a:endParaRPr sz="2400">
              <a:latin typeface="Arial"/>
              <a:cs typeface="Arial"/>
            </a:endParaRPr>
          </a:p>
        </p:txBody>
      </p:sp>
      <p:sp>
        <p:nvSpPr>
          <p:cNvPr id="8" name="object 8"/>
          <p:cNvSpPr txBox="1"/>
          <p:nvPr/>
        </p:nvSpPr>
        <p:spPr>
          <a:xfrm>
            <a:off x="540258" y="5446014"/>
            <a:ext cx="4465320" cy="576580"/>
          </a:xfrm>
          <a:prstGeom prst="rect">
            <a:avLst/>
          </a:prstGeom>
          <a:ln w="19050">
            <a:solidFill>
              <a:srgbClr val="000000"/>
            </a:solidFill>
          </a:ln>
        </p:spPr>
        <p:txBody>
          <a:bodyPr vert="horz" wrap="square" lIns="0" tIns="66040" rIns="0" bIns="0" rtlCol="0">
            <a:spAutoFit/>
          </a:bodyPr>
          <a:lstStyle/>
          <a:p>
            <a:pPr marL="73025">
              <a:lnSpc>
                <a:spcPct val="100000"/>
              </a:lnSpc>
              <a:spcBef>
                <a:spcPts val="520"/>
              </a:spcBef>
            </a:pPr>
            <a:r>
              <a:rPr sz="2400" b="1" dirty="0">
                <a:solidFill>
                  <a:srgbClr val="0066FF"/>
                </a:solidFill>
                <a:latin typeface="Arial"/>
                <a:cs typeface="Arial"/>
              </a:rPr>
              <a:t>Payload</a:t>
            </a:r>
            <a:r>
              <a:rPr sz="2400" b="1" spc="-30" dirty="0">
                <a:solidFill>
                  <a:srgbClr val="0066FF"/>
                </a:solidFill>
                <a:latin typeface="Arial"/>
                <a:cs typeface="Arial"/>
              </a:rPr>
              <a:t> </a:t>
            </a:r>
            <a:r>
              <a:rPr sz="2400" b="1" dirty="0">
                <a:latin typeface="Arial"/>
                <a:cs typeface="Arial"/>
              </a:rPr>
              <a:t>=</a:t>
            </a:r>
            <a:r>
              <a:rPr sz="2400" b="1" spc="-50" dirty="0">
                <a:latin typeface="Arial"/>
                <a:cs typeface="Arial"/>
              </a:rPr>
              <a:t> </a:t>
            </a:r>
            <a:r>
              <a:rPr sz="2400" b="1" dirty="0">
                <a:latin typeface="Arial"/>
                <a:cs typeface="Arial"/>
              </a:rPr>
              <a:t>Rating</a:t>
            </a:r>
            <a:r>
              <a:rPr sz="2400" b="1" spc="-60" dirty="0">
                <a:latin typeface="Arial"/>
                <a:cs typeface="Arial"/>
              </a:rPr>
              <a:t> </a:t>
            </a:r>
            <a:r>
              <a:rPr sz="2400" b="1" dirty="0">
                <a:latin typeface="Arial"/>
                <a:cs typeface="Arial"/>
              </a:rPr>
              <a:t>-</a:t>
            </a:r>
            <a:r>
              <a:rPr sz="2400" b="1" spc="-50" dirty="0">
                <a:latin typeface="Arial"/>
                <a:cs typeface="Arial"/>
              </a:rPr>
              <a:t> </a:t>
            </a:r>
            <a:r>
              <a:rPr sz="2400" b="1" spc="-25" dirty="0">
                <a:latin typeface="Arial"/>
                <a:cs typeface="Arial"/>
              </a:rPr>
              <a:t>Tare</a:t>
            </a:r>
            <a:r>
              <a:rPr sz="2400" b="1" spc="-50" dirty="0">
                <a:latin typeface="Arial"/>
                <a:cs typeface="Arial"/>
              </a:rPr>
              <a:t> </a:t>
            </a:r>
            <a:r>
              <a:rPr sz="2400" b="1" spc="-20" dirty="0">
                <a:latin typeface="Arial"/>
                <a:cs typeface="Arial"/>
              </a:rPr>
              <a:t>Mass</a:t>
            </a:r>
            <a:endParaRPr sz="2400">
              <a:latin typeface="Arial"/>
              <a:cs typeface="Arial"/>
            </a:endParaRPr>
          </a:p>
        </p:txBody>
      </p:sp>
      <p:pic>
        <p:nvPicPr>
          <p:cNvPr id="9" name="object 9"/>
          <p:cNvPicPr/>
          <p:nvPr/>
        </p:nvPicPr>
        <p:blipFill>
          <a:blip r:embed="rId3" cstate="print"/>
          <a:stretch>
            <a:fillRect/>
          </a:stretch>
        </p:blipFill>
        <p:spPr>
          <a:xfrm>
            <a:off x="5650991" y="5013959"/>
            <a:ext cx="3169919" cy="935735"/>
          </a:xfrm>
          <a:prstGeom prst="rect">
            <a:avLst/>
          </a:prstGeom>
        </p:spPr>
      </p:pic>
      <p:pic>
        <p:nvPicPr>
          <p:cNvPr id="10" name="object 10"/>
          <p:cNvPicPr/>
          <p:nvPr/>
        </p:nvPicPr>
        <p:blipFill>
          <a:blip r:embed="rId4" cstate="print"/>
          <a:stretch>
            <a:fillRect/>
          </a:stretch>
        </p:blipFill>
        <p:spPr>
          <a:xfrm>
            <a:off x="5650991" y="1557527"/>
            <a:ext cx="3189732" cy="338480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061720">
              <a:lnSpc>
                <a:spcPct val="100000"/>
              </a:lnSpc>
              <a:spcBef>
                <a:spcPts val="105"/>
              </a:spcBef>
            </a:pPr>
            <a:r>
              <a:rPr sz="4400" dirty="0"/>
              <a:t>Forwarding</a:t>
            </a:r>
            <a:r>
              <a:rPr sz="4400" spc="-75" dirty="0"/>
              <a:t> </a:t>
            </a:r>
            <a:r>
              <a:rPr sz="4400" spc="-10" dirty="0"/>
              <a:t>Firmaları</a:t>
            </a:r>
            <a:endParaRPr sz="4400"/>
          </a:p>
        </p:txBody>
      </p:sp>
      <p:sp>
        <p:nvSpPr>
          <p:cNvPr id="3" name="object 3"/>
          <p:cNvSpPr txBox="1"/>
          <p:nvPr/>
        </p:nvSpPr>
        <p:spPr>
          <a:xfrm>
            <a:off x="834644" y="1653031"/>
            <a:ext cx="3352800" cy="4719955"/>
          </a:xfrm>
          <a:prstGeom prst="rect">
            <a:avLst/>
          </a:prstGeom>
        </p:spPr>
        <p:txBody>
          <a:bodyPr vert="horz" wrap="square" lIns="0" tIns="12065" rIns="0" bIns="0" rtlCol="0">
            <a:spAutoFit/>
          </a:bodyPr>
          <a:lstStyle/>
          <a:p>
            <a:pPr marL="12700">
              <a:lnSpc>
                <a:spcPct val="100000"/>
              </a:lnSpc>
              <a:spcBef>
                <a:spcPts val="95"/>
              </a:spcBef>
            </a:pPr>
            <a:r>
              <a:rPr sz="2800" i="1" u="sng" spc="-10" dirty="0">
                <a:solidFill>
                  <a:srgbClr val="0066FF"/>
                </a:solidFill>
                <a:uFill>
                  <a:solidFill>
                    <a:srgbClr val="0066FF"/>
                  </a:solidFill>
                </a:uFill>
                <a:latin typeface="Arial"/>
                <a:cs typeface="Arial"/>
              </a:rPr>
              <a:t>Hizmetler;</a:t>
            </a:r>
            <a:endParaRPr sz="2800">
              <a:latin typeface="Arial"/>
              <a:cs typeface="Arial"/>
            </a:endParaRPr>
          </a:p>
          <a:p>
            <a:pPr>
              <a:lnSpc>
                <a:spcPct val="100000"/>
              </a:lnSpc>
              <a:spcBef>
                <a:spcPts val="140"/>
              </a:spcBef>
            </a:pPr>
            <a:endParaRPr sz="2800">
              <a:latin typeface="Arial"/>
              <a:cs typeface="Arial"/>
            </a:endParaRPr>
          </a:p>
          <a:p>
            <a:pPr marL="354965" indent="-342265">
              <a:lnSpc>
                <a:spcPct val="100000"/>
              </a:lnSpc>
              <a:buChar char="•"/>
              <a:tabLst>
                <a:tab pos="354965" algn="l"/>
              </a:tabLst>
            </a:pPr>
            <a:r>
              <a:rPr sz="2800" dirty="0">
                <a:latin typeface="Arial"/>
                <a:cs typeface="Arial"/>
              </a:rPr>
              <a:t>İç</a:t>
            </a:r>
            <a:r>
              <a:rPr sz="2800" spc="-5" dirty="0">
                <a:latin typeface="Arial"/>
                <a:cs typeface="Arial"/>
              </a:rPr>
              <a:t> </a:t>
            </a:r>
            <a:r>
              <a:rPr sz="2800" spc="-10" dirty="0">
                <a:latin typeface="Arial"/>
                <a:cs typeface="Arial"/>
              </a:rPr>
              <a:t>nakliye,</a:t>
            </a:r>
            <a:endParaRPr sz="2800">
              <a:latin typeface="Arial"/>
              <a:cs typeface="Arial"/>
            </a:endParaRPr>
          </a:p>
          <a:p>
            <a:pPr marL="354965" indent="-342265">
              <a:lnSpc>
                <a:spcPct val="100000"/>
              </a:lnSpc>
              <a:buChar char="•"/>
              <a:tabLst>
                <a:tab pos="354965" algn="l"/>
              </a:tabLst>
            </a:pPr>
            <a:r>
              <a:rPr sz="2800" spc="-10" dirty="0">
                <a:latin typeface="Arial"/>
                <a:cs typeface="Arial"/>
              </a:rPr>
              <a:t>Depolama,</a:t>
            </a:r>
            <a:endParaRPr sz="2800">
              <a:latin typeface="Arial"/>
              <a:cs typeface="Arial"/>
            </a:endParaRPr>
          </a:p>
          <a:p>
            <a:pPr marL="354965" indent="-342265">
              <a:lnSpc>
                <a:spcPct val="100000"/>
              </a:lnSpc>
              <a:buChar char="•"/>
              <a:tabLst>
                <a:tab pos="354965" algn="l"/>
              </a:tabLst>
            </a:pPr>
            <a:r>
              <a:rPr sz="2800" spc="-10" dirty="0">
                <a:latin typeface="Arial"/>
                <a:cs typeface="Arial"/>
              </a:rPr>
              <a:t>Paketleme,</a:t>
            </a:r>
            <a:endParaRPr sz="2800">
              <a:latin typeface="Arial"/>
              <a:cs typeface="Arial"/>
            </a:endParaRPr>
          </a:p>
          <a:p>
            <a:pPr marL="354965" indent="-342265">
              <a:lnSpc>
                <a:spcPct val="100000"/>
              </a:lnSpc>
              <a:spcBef>
                <a:spcPts val="5"/>
              </a:spcBef>
              <a:buChar char="•"/>
              <a:tabLst>
                <a:tab pos="354965" algn="l"/>
              </a:tabLst>
            </a:pPr>
            <a:r>
              <a:rPr sz="2800" spc="-10" dirty="0">
                <a:latin typeface="Arial"/>
                <a:cs typeface="Arial"/>
              </a:rPr>
              <a:t>istifleme</a:t>
            </a:r>
            <a:endParaRPr sz="2800">
              <a:latin typeface="Arial"/>
              <a:cs typeface="Arial"/>
            </a:endParaRPr>
          </a:p>
          <a:p>
            <a:pPr marL="354965" indent="-342265">
              <a:lnSpc>
                <a:spcPct val="100000"/>
              </a:lnSpc>
              <a:buChar char="•"/>
              <a:tabLst>
                <a:tab pos="354965" algn="l"/>
              </a:tabLst>
            </a:pPr>
            <a:r>
              <a:rPr sz="2800" spc="-10" dirty="0">
                <a:latin typeface="Arial"/>
                <a:cs typeface="Arial"/>
              </a:rPr>
              <a:t>Sigorta,</a:t>
            </a:r>
            <a:endParaRPr sz="2800">
              <a:latin typeface="Arial"/>
              <a:cs typeface="Arial"/>
            </a:endParaRPr>
          </a:p>
          <a:p>
            <a:pPr marL="354965" indent="-342265">
              <a:lnSpc>
                <a:spcPct val="100000"/>
              </a:lnSpc>
              <a:buChar char="•"/>
              <a:tabLst>
                <a:tab pos="354965" algn="l"/>
              </a:tabLst>
            </a:pPr>
            <a:r>
              <a:rPr sz="2800" spc="-50" dirty="0">
                <a:latin typeface="Arial"/>
                <a:cs typeface="Arial"/>
              </a:rPr>
              <a:t>Tahmil</a:t>
            </a:r>
            <a:r>
              <a:rPr sz="2800" spc="-40" dirty="0">
                <a:latin typeface="Arial"/>
                <a:cs typeface="Arial"/>
              </a:rPr>
              <a:t> </a:t>
            </a:r>
            <a:r>
              <a:rPr sz="2800" dirty="0">
                <a:latin typeface="Arial"/>
                <a:cs typeface="Arial"/>
              </a:rPr>
              <a:t>&amp;</a:t>
            </a:r>
            <a:r>
              <a:rPr sz="2800" spc="-120" dirty="0">
                <a:latin typeface="Arial"/>
                <a:cs typeface="Arial"/>
              </a:rPr>
              <a:t> </a:t>
            </a:r>
            <a:r>
              <a:rPr sz="2800" spc="-10" dirty="0">
                <a:latin typeface="Arial"/>
                <a:cs typeface="Arial"/>
              </a:rPr>
              <a:t>Tahliye,</a:t>
            </a:r>
            <a:endParaRPr sz="2800">
              <a:latin typeface="Arial"/>
              <a:cs typeface="Arial"/>
            </a:endParaRPr>
          </a:p>
          <a:p>
            <a:pPr marL="354965" indent="-342265">
              <a:lnSpc>
                <a:spcPct val="100000"/>
              </a:lnSpc>
              <a:buChar char="•"/>
              <a:tabLst>
                <a:tab pos="354965" algn="l"/>
              </a:tabLst>
            </a:pPr>
            <a:r>
              <a:rPr sz="2800" spc="-10" dirty="0">
                <a:latin typeface="Arial"/>
                <a:cs typeface="Arial"/>
              </a:rPr>
              <a:t>Gümrükleme,</a:t>
            </a:r>
            <a:endParaRPr sz="2800">
              <a:latin typeface="Arial"/>
              <a:cs typeface="Arial"/>
            </a:endParaRPr>
          </a:p>
          <a:p>
            <a:pPr marL="354965" indent="-342265">
              <a:lnSpc>
                <a:spcPct val="100000"/>
              </a:lnSpc>
              <a:buChar char="•"/>
              <a:tabLst>
                <a:tab pos="354965" algn="l"/>
              </a:tabLst>
            </a:pPr>
            <a:r>
              <a:rPr sz="2800" dirty="0">
                <a:latin typeface="Arial"/>
                <a:cs typeface="Arial"/>
              </a:rPr>
              <a:t>Intermodal</a:t>
            </a:r>
            <a:r>
              <a:rPr sz="2800" spc="-120" dirty="0">
                <a:latin typeface="Arial"/>
                <a:cs typeface="Arial"/>
              </a:rPr>
              <a:t> </a:t>
            </a:r>
            <a:r>
              <a:rPr sz="2800" spc="-10" dirty="0">
                <a:latin typeface="Arial"/>
                <a:cs typeface="Arial"/>
              </a:rPr>
              <a:t>taşıma,</a:t>
            </a:r>
            <a:endParaRPr sz="2800">
              <a:latin typeface="Arial"/>
              <a:cs typeface="Arial"/>
            </a:endParaRPr>
          </a:p>
          <a:p>
            <a:pPr marL="354965" indent="-342265">
              <a:lnSpc>
                <a:spcPct val="100000"/>
              </a:lnSpc>
              <a:buFont typeface="Arial"/>
              <a:buChar char="•"/>
              <a:tabLst>
                <a:tab pos="354965" algn="l"/>
              </a:tabLst>
            </a:pPr>
            <a:r>
              <a:rPr sz="2800" b="1" dirty="0">
                <a:solidFill>
                  <a:srgbClr val="0066FF"/>
                </a:solidFill>
                <a:latin typeface="Arial"/>
                <a:cs typeface="Arial"/>
              </a:rPr>
              <a:t>H/BL</a:t>
            </a:r>
            <a:r>
              <a:rPr sz="2800" b="1" spc="-85" dirty="0">
                <a:solidFill>
                  <a:srgbClr val="0066FF"/>
                </a:solidFill>
                <a:latin typeface="Arial"/>
                <a:cs typeface="Arial"/>
              </a:rPr>
              <a:t> </a:t>
            </a:r>
            <a:r>
              <a:rPr sz="2800" dirty="0">
                <a:latin typeface="Arial"/>
                <a:cs typeface="Arial"/>
              </a:rPr>
              <a:t>(NVOCC</a:t>
            </a:r>
            <a:r>
              <a:rPr sz="2800" spc="-55" dirty="0">
                <a:latin typeface="Arial"/>
                <a:cs typeface="Arial"/>
              </a:rPr>
              <a:t> </a:t>
            </a:r>
            <a:r>
              <a:rPr sz="2800" spc="-25" dirty="0">
                <a:latin typeface="Arial"/>
                <a:cs typeface="Arial"/>
              </a:rPr>
              <a:t>BL)</a:t>
            </a:r>
            <a:endParaRPr sz="2800">
              <a:latin typeface="Arial"/>
              <a:cs typeface="Arial"/>
            </a:endParaRPr>
          </a:p>
        </p:txBody>
      </p:sp>
      <p:pic>
        <p:nvPicPr>
          <p:cNvPr id="4" name="object 4"/>
          <p:cNvPicPr/>
          <p:nvPr/>
        </p:nvPicPr>
        <p:blipFill>
          <a:blip r:embed="rId2" cstate="print"/>
          <a:stretch>
            <a:fillRect/>
          </a:stretch>
        </p:blipFill>
        <p:spPr>
          <a:xfrm>
            <a:off x="5940552" y="4797552"/>
            <a:ext cx="2161031" cy="1728216"/>
          </a:xfrm>
          <a:prstGeom prst="rect">
            <a:avLst/>
          </a:prstGeom>
        </p:spPr>
      </p:pic>
      <p:pic>
        <p:nvPicPr>
          <p:cNvPr id="5" name="object 5"/>
          <p:cNvPicPr/>
          <p:nvPr/>
        </p:nvPicPr>
        <p:blipFill>
          <a:blip r:embed="rId3" cstate="print"/>
          <a:stretch>
            <a:fillRect/>
          </a:stretch>
        </p:blipFill>
        <p:spPr>
          <a:xfrm>
            <a:off x="5940552" y="1267967"/>
            <a:ext cx="2087879" cy="1490472"/>
          </a:xfrm>
          <a:prstGeom prst="rect">
            <a:avLst/>
          </a:prstGeom>
        </p:spPr>
      </p:pic>
      <p:pic>
        <p:nvPicPr>
          <p:cNvPr id="6" name="object 6"/>
          <p:cNvPicPr/>
          <p:nvPr/>
        </p:nvPicPr>
        <p:blipFill>
          <a:blip r:embed="rId4" cstate="print"/>
          <a:stretch>
            <a:fillRect/>
          </a:stretch>
        </p:blipFill>
        <p:spPr>
          <a:xfrm>
            <a:off x="5940552" y="2852927"/>
            <a:ext cx="2087879" cy="187147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408430">
              <a:lnSpc>
                <a:spcPct val="100000"/>
              </a:lnSpc>
              <a:spcBef>
                <a:spcPts val="105"/>
              </a:spcBef>
            </a:pPr>
            <a:r>
              <a:rPr sz="4400" dirty="0"/>
              <a:t>Freight</a:t>
            </a:r>
            <a:r>
              <a:rPr sz="4400" spc="-35" dirty="0"/>
              <a:t> </a:t>
            </a:r>
            <a:r>
              <a:rPr sz="4400" spc="-10" dirty="0"/>
              <a:t>Forwarder</a:t>
            </a:r>
            <a:endParaRPr sz="4400"/>
          </a:p>
        </p:txBody>
      </p:sp>
      <p:sp>
        <p:nvSpPr>
          <p:cNvPr id="3" name="object 3"/>
          <p:cNvSpPr txBox="1"/>
          <p:nvPr/>
        </p:nvSpPr>
        <p:spPr>
          <a:xfrm>
            <a:off x="618540" y="1444878"/>
            <a:ext cx="7897495" cy="2494915"/>
          </a:xfrm>
          <a:prstGeom prst="rect">
            <a:avLst/>
          </a:prstGeom>
        </p:spPr>
        <p:txBody>
          <a:bodyPr vert="horz" wrap="square" lIns="0" tIns="12700" rIns="0" bIns="0" rtlCol="0">
            <a:spAutoFit/>
          </a:bodyPr>
          <a:lstStyle/>
          <a:p>
            <a:pPr marL="12700">
              <a:lnSpc>
                <a:spcPct val="100000"/>
              </a:lnSpc>
              <a:spcBef>
                <a:spcPts val="100"/>
              </a:spcBef>
            </a:pPr>
            <a:r>
              <a:rPr sz="1800" dirty="0">
                <a:latin typeface="Arial"/>
                <a:cs typeface="Arial"/>
              </a:rPr>
              <a:t>Malların</a:t>
            </a:r>
            <a:r>
              <a:rPr sz="1800" spc="-20" dirty="0">
                <a:latin typeface="Arial"/>
                <a:cs typeface="Arial"/>
              </a:rPr>
              <a:t> </a:t>
            </a:r>
            <a:r>
              <a:rPr sz="1800" dirty="0">
                <a:latin typeface="Arial"/>
                <a:cs typeface="Arial"/>
              </a:rPr>
              <a:t>bir</a:t>
            </a:r>
            <a:r>
              <a:rPr sz="1800" spc="-40" dirty="0">
                <a:latin typeface="Arial"/>
                <a:cs typeface="Arial"/>
              </a:rPr>
              <a:t> </a:t>
            </a:r>
            <a:r>
              <a:rPr sz="1800" dirty="0">
                <a:latin typeface="Arial"/>
                <a:cs typeface="Arial"/>
              </a:rPr>
              <a:t>noktadan</a:t>
            </a:r>
            <a:r>
              <a:rPr sz="1800" spc="-20" dirty="0">
                <a:latin typeface="Arial"/>
                <a:cs typeface="Arial"/>
              </a:rPr>
              <a:t> </a:t>
            </a:r>
            <a:r>
              <a:rPr sz="1800" dirty="0">
                <a:latin typeface="Arial"/>
                <a:cs typeface="Arial"/>
              </a:rPr>
              <a:t>diğer</a:t>
            </a:r>
            <a:r>
              <a:rPr sz="1800" spc="-30" dirty="0">
                <a:latin typeface="Arial"/>
                <a:cs typeface="Arial"/>
              </a:rPr>
              <a:t> </a:t>
            </a:r>
            <a:r>
              <a:rPr sz="1800" dirty="0">
                <a:latin typeface="Arial"/>
                <a:cs typeface="Arial"/>
              </a:rPr>
              <a:t>bir</a:t>
            </a:r>
            <a:r>
              <a:rPr sz="1800" spc="-35" dirty="0">
                <a:latin typeface="Arial"/>
                <a:cs typeface="Arial"/>
              </a:rPr>
              <a:t> </a:t>
            </a:r>
            <a:r>
              <a:rPr sz="1800" dirty="0">
                <a:latin typeface="Arial"/>
                <a:cs typeface="Arial"/>
              </a:rPr>
              <a:t>noktaya</a:t>
            </a:r>
            <a:r>
              <a:rPr sz="1800" spc="-10" dirty="0">
                <a:latin typeface="Arial"/>
                <a:cs typeface="Arial"/>
              </a:rPr>
              <a:t> </a:t>
            </a:r>
            <a:r>
              <a:rPr sz="1800" dirty="0">
                <a:latin typeface="Arial"/>
                <a:cs typeface="Arial"/>
              </a:rPr>
              <a:t>taşınmasını</a:t>
            </a:r>
            <a:r>
              <a:rPr sz="1800" spc="-25" dirty="0">
                <a:latin typeface="Arial"/>
                <a:cs typeface="Arial"/>
              </a:rPr>
              <a:t> </a:t>
            </a:r>
            <a:r>
              <a:rPr sz="1800" spc="-10" dirty="0">
                <a:latin typeface="Arial"/>
                <a:cs typeface="Arial"/>
              </a:rPr>
              <a:t>sağlayan,</a:t>
            </a:r>
            <a:endParaRPr sz="1800">
              <a:latin typeface="Arial"/>
              <a:cs typeface="Arial"/>
            </a:endParaRPr>
          </a:p>
          <a:p>
            <a:pPr>
              <a:lnSpc>
                <a:spcPct val="100000"/>
              </a:lnSpc>
              <a:spcBef>
                <a:spcPts val="90"/>
              </a:spcBef>
            </a:pPr>
            <a:endParaRPr sz="1800">
              <a:latin typeface="Arial"/>
              <a:cs typeface="Arial"/>
            </a:endParaRPr>
          </a:p>
          <a:p>
            <a:pPr marL="12700" marR="5080">
              <a:lnSpc>
                <a:spcPct val="100000"/>
              </a:lnSpc>
            </a:pPr>
            <a:r>
              <a:rPr sz="1800" dirty="0">
                <a:latin typeface="Arial"/>
                <a:cs typeface="Arial"/>
              </a:rPr>
              <a:t>bunun</a:t>
            </a:r>
            <a:r>
              <a:rPr sz="1800" spc="-45" dirty="0">
                <a:latin typeface="Arial"/>
                <a:cs typeface="Arial"/>
              </a:rPr>
              <a:t> </a:t>
            </a:r>
            <a:r>
              <a:rPr sz="1800" dirty="0">
                <a:latin typeface="Arial"/>
                <a:cs typeface="Arial"/>
              </a:rPr>
              <a:t>için</a:t>
            </a:r>
            <a:r>
              <a:rPr sz="1800" spc="-40" dirty="0">
                <a:latin typeface="Arial"/>
                <a:cs typeface="Arial"/>
              </a:rPr>
              <a:t> </a:t>
            </a:r>
            <a:r>
              <a:rPr sz="1800" dirty="0">
                <a:latin typeface="Arial"/>
                <a:cs typeface="Arial"/>
              </a:rPr>
              <a:t>deniz,</a:t>
            </a:r>
            <a:r>
              <a:rPr sz="1800" spc="-30" dirty="0">
                <a:latin typeface="Arial"/>
                <a:cs typeface="Arial"/>
              </a:rPr>
              <a:t> </a:t>
            </a:r>
            <a:r>
              <a:rPr sz="1800" dirty="0">
                <a:latin typeface="Arial"/>
                <a:cs typeface="Arial"/>
              </a:rPr>
              <a:t>karayolu,</a:t>
            </a:r>
            <a:r>
              <a:rPr sz="1800" spc="-10" dirty="0">
                <a:latin typeface="Arial"/>
                <a:cs typeface="Arial"/>
              </a:rPr>
              <a:t> </a:t>
            </a:r>
            <a:r>
              <a:rPr sz="1800" dirty="0">
                <a:latin typeface="Arial"/>
                <a:cs typeface="Arial"/>
              </a:rPr>
              <a:t>demiryolu</a:t>
            </a:r>
            <a:r>
              <a:rPr sz="1800" spc="-20" dirty="0">
                <a:latin typeface="Arial"/>
                <a:cs typeface="Arial"/>
              </a:rPr>
              <a:t> </a:t>
            </a:r>
            <a:r>
              <a:rPr sz="1800" dirty="0">
                <a:latin typeface="Arial"/>
                <a:cs typeface="Arial"/>
              </a:rPr>
              <a:t>veya</a:t>
            </a:r>
            <a:r>
              <a:rPr sz="1800" spc="-15" dirty="0">
                <a:latin typeface="Arial"/>
                <a:cs typeface="Arial"/>
              </a:rPr>
              <a:t> </a:t>
            </a:r>
            <a:r>
              <a:rPr sz="1800" dirty="0">
                <a:latin typeface="Arial"/>
                <a:cs typeface="Arial"/>
              </a:rPr>
              <a:t>havayolundan</a:t>
            </a:r>
            <a:r>
              <a:rPr sz="1800" spc="5" dirty="0">
                <a:latin typeface="Arial"/>
                <a:cs typeface="Arial"/>
              </a:rPr>
              <a:t> </a:t>
            </a:r>
            <a:r>
              <a:rPr sz="1800" dirty="0">
                <a:latin typeface="Arial"/>
                <a:cs typeface="Arial"/>
              </a:rPr>
              <a:t>birini</a:t>
            </a:r>
            <a:r>
              <a:rPr sz="1800" spc="-35" dirty="0">
                <a:latin typeface="Arial"/>
                <a:cs typeface="Arial"/>
              </a:rPr>
              <a:t> </a:t>
            </a:r>
            <a:r>
              <a:rPr sz="1800" dirty="0">
                <a:latin typeface="Arial"/>
                <a:cs typeface="Arial"/>
              </a:rPr>
              <a:t>veya</a:t>
            </a:r>
            <a:r>
              <a:rPr sz="1800" spc="-30" dirty="0">
                <a:latin typeface="Arial"/>
                <a:cs typeface="Arial"/>
              </a:rPr>
              <a:t> </a:t>
            </a:r>
            <a:r>
              <a:rPr sz="1800" dirty="0">
                <a:latin typeface="Arial"/>
                <a:cs typeface="Arial"/>
              </a:rPr>
              <a:t>bir</a:t>
            </a:r>
            <a:r>
              <a:rPr sz="1800" spc="-35" dirty="0">
                <a:latin typeface="Arial"/>
                <a:cs typeface="Arial"/>
              </a:rPr>
              <a:t> </a:t>
            </a:r>
            <a:r>
              <a:rPr sz="1800" spc="-10" dirty="0">
                <a:latin typeface="Arial"/>
                <a:cs typeface="Arial"/>
              </a:rPr>
              <a:t>kaçını </a:t>
            </a:r>
            <a:r>
              <a:rPr sz="1800" dirty="0">
                <a:latin typeface="Arial"/>
                <a:cs typeface="Arial"/>
              </a:rPr>
              <a:t>kombine</a:t>
            </a:r>
            <a:r>
              <a:rPr sz="1800" spc="-20" dirty="0">
                <a:latin typeface="Arial"/>
                <a:cs typeface="Arial"/>
              </a:rPr>
              <a:t> </a:t>
            </a:r>
            <a:r>
              <a:rPr sz="1800" dirty="0">
                <a:latin typeface="Arial"/>
                <a:cs typeface="Arial"/>
              </a:rPr>
              <a:t>olarak</a:t>
            </a:r>
            <a:r>
              <a:rPr sz="1800" spc="-20" dirty="0">
                <a:latin typeface="Arial"/>
                <a:cs typeface="Arial"/>
              </a:rPr>
              <a:t> </a:t>
            </a:r>
            <a:r>
              <a:rPr sz="1800" dirty="0">
                <a:latin typeface="Arial"/>
                <a:cs typeface="Arial"/>
              </a:rPr>
              <a:t>2</a:t>
            </a:r>
            <a:r>
              <a:rPr sz="1800" spc="-20" dirty="0">
                <a:latin typeface="Arial"/>
                <a:cs typeface="Arial"/>
              </a:rPr>
              <a:t> </a:t>
            </a:r>
            <a:r>
              <a:rPr sz="1800" spc="-10" dirty="0">
                <a:latin typeface="Arial"/>
                <a:cs typeface="Arial"/>
              </a:rPr>
              <a:t>kullanan,</a:t>
            </a:r>
            <a:endParaRPr sz="1800">
              <a:latin typeface="Arial"/>
              <a:cs typeface="Arial"/>
            </a:endParaRPr>
          </a:p>
          <a:p>
            <a:pPr>
              <a:lnSpc>
                <a:spcPct val="100000"/>
              </a:lnSpc>
              <a:spcBef>
                <a:spcPts val="90"/>
              </a:spcBef>
            </a:pPr>
            <a:endParaRPr sz="1800">
              <a:latin typeface="Arial"/>
              <a:cs typeface="Arial"/>
            </a:endParaRPr>
          </a:p>
          <a:p>
            <a:pPr marL="12700">
              <a:lnSpc>
                <a:spcPct val="100000"/>
              </a:lnSpc>
            </a:pPr>
            <a:r>
              <a:rPr sz="1800" dirty="0">
                <a:latin typeface="Arial"/>
                <a:cs typeface="Arial"/>
              </a:rPr>
              <a:t>yüklerin</a:t>
            </a:r>
            <a:r>
              <a:rPr sz="1800" spc="-65" dirty="0">
                <a:latin typeface="Arial"/>
                <a:cs typeface="Arial"/>
              </a:rPr>
              <a:t> </a:t>
            </a:r>
            <a:r>
              <a:rPr sz="1800" dirty="0">
                <a:latin typeface="Arial"/>
                <a:cs typeface="Arial"/>
              </a:rPr>
              <a:t>gruplandırılması,</a:t>
            </a:r>
            <a:r>
              <a:rPr sz="1800" spc="-20" dirty="0">
                <a:latin typeface="Arial"/>
                <a:cs typeface="Arial"/>
              </a:rPr>
              <a:t> </a:t>
            </a:r>
            <a:r>
              <a:rPr sz="1800" dirty="0">
                <a:latin typeface="Arial"/>
                <a:cs typeface="Arial"/>
              </a:rPr>
              <a:t>yükün</a:t>
            </a:r>
            <a:r>
              <a:rPr sz="1800" spc="-60" dirty="0">
                <a:latin typeface="Arial"/>
                <a:cs typeface="Arial"/>
              </a:rPr>
              <a:t> </a:t>
            </a:r>
            <a:r>
              <a:rPr sz="1800" dirty="0">
                <a:latin typeface="Arial"/>
                <a:cs typeface="Arial"/>
              </a:rPr>
              <a:t>depolanması,</a:t>
            </a:r>
            <a:r>
              <a:rPr sz="1800" spc="-40" dirty="0">
                <a:latin typeface="Arial"/>
                <a:cs typeface="Arial"/>
              </a:rPr>
              <a:t> </a:t>
            </a:r>
            <a:r>
              <a:rPr sz="1800" dirty="0">
                <a:latin typeface="Arial"/>
                <a:cs typeface="Arial"/>
              </a:rPr>
              <a:t>gümrüklemesi,</a:t>
            </a:r>
            <a:r>
              <a:rPr sz="1800" spc="-55" dirty="0">
                <a:latin typeface="Arial"/>
                <a:cs typeface="Arial"/>
              </a:rPr>
              <a:t> </a:t>
            </a:r>
            <a:r>
              <a:rPr sz="1800" spc="-10" dirty="0">
                <a:latin typeface="Arial"/>
                <a:cs typeface="Arial"/>
              </a:rPr>
              <a:t>paketlemesi,</a:t>
            </a:r>
            <a:endParaRPr sz="1800">
              <a:latin typeface="Arial"/>
              <a:cs typeface="Arial"/>
            </a:endParaRPr>
          </a:p>
          <a:p>
            <a:pPr marL="12700">
              <a:lnSpc>
                <a:spcPct val="100000"/>
              </a:lnSpc>
            </a:pPr>
            <a:r>
              <a:rPr sz="1800" dirty="0">
                <a:latin typeface="Arial"/>
                <a:cs typeface="Arial"/>
              </a:rPr>
              <a:t>dağıtımı</a:t>
            </a:r>
            <a:r>
              <a:rPr sz="1800" spc="-25" dirty="0">
                <a:latin typeface="Arial"/>
                <a:cs typeface="Arial"/>
              </a:rPr>
              <a:t> </a:t>
            </a:r>
            <a:r>
              <a:rPr sz="1800" dirty="0">
                <a:latin typeface="Arial"/>
                <a:cs typeface="Arial"/>
              </a:rPr>
              <a:t>gibi</a:t>
            </a:r>
            <a:r>
              <a:rPr sz="1800" spc="-35" dirty="0">
                <a:latin typeface="Arial"/>
                <a:cs typeface="Arial"/>
              </a:rPr>
              <a:t> </a:t>
            </a:r>
            <a:r>
              <a:rPr sz="1800" dirty="0">
                <a:latin typeface="Arial"/>
                <a:cs typeface="Arial"/>
              </a:rPr>
              <a:t>işlemleri</a:t>
            </a:r>
            <a:r>
              <a:rPr sz="1800" spc="-15" dirty="0">
                <a:latin typeface="Arial"/>
                <a:cs typeface="Arial"/>
              </a:rPr>
              <a:t> </a:t>
            </a:r>
            <a:r>
              <a:rPr sz="1800" dirty="0">
                <a:latin typeface="Arial"/>
                <a:cs typeface="Arial"/>
              </a:rPr>
              <a:t>de</a:t>
            </a:r>
            <a:r>
              <a:rPr sz="1800" spc="-40" dirty="0">
                <a:latin typeface="Arial"/>
                <a:cs typeface="Arial"/>
              </a:rPr>
              <a:t> </a:t>
            </a:r>
            <a:r>
              <a:rPr sz="1800" spc="-20" dirty="0">
                <a:latin typeface="Arial"/>
                <a:cs typeface="Arial"/>
              </a:rPr>
              <a:t>yapan</a:t>
            </a:r>
            <a:endParaRPr sz="1800">
              <a:latin typeface="Arial"/>
              <a:cs typeface="Arial"/>
            </a:endParaRPr>
          </a:p>
          <a:p>
            <a:pPr>
              <a:lnSpc>
                <a:spcPct val="100000"/>
              </a:lnSpc>
              <a:spcBef>
                <a:spcPts val="95"/>
              </a:spcBef>
            </a:pPr>
            <a:endParaRPr sz="1800">
              <a:latin typeface="Arial"/>
              <a:cs typeface="Arial"/>
            </a:endParaRPr>
          </a:p>
          <a:p>
            <a:pPr marL="12700">
              <a:lnSpc>
                <a:spcPct val="100000"/>
              </a:lnSpc>
            </a:pPr>
            <a:r>
              <a:rPr sz="1800" dirty="0">
                <a:latin typeface="Arial"/>
                <a:cs typeface="Arial"/>
              </a:rPr>
              <a:t>ve</a:t>
            </a:r>
            <a:r>
              <a:rPr sz="1800" spc="-60" dirty="0">
                <a:latin typeface="Arial"/>
                <a:cs typeface="Arial"/>
              </a:rPr>
              <a:t> </a:t>
            </a:r>
            <a:r>
              <a:rPr sz="1800" dirty="0">
                <a:latin typeface="Arial"/>
                <a:cs typeface="Arial"/>
              </a:rPr>
              <a:t>bunların</a:t>
            </a:r>
            <a:r>
              <a:rPr sz="1800" spc="-35" dirty="0">
                <a:latin typeface="Arial"/>
                <a:cs typeface="Arial"/>
              </a:rPr>
              <a:t> </a:t>
            </a:r>
            <a:r>
              <a:rPr sz="1800" dirty="0">
                <a:latin typeface="Arial"/>
                <a:cs typeface="Arial"/>
              </a:rPr>
              <a:t>organizasyonunu</a:t>
            </a:r>
            <a:r>
              <a:rPr sz="1800" spc="-10" dirty="0">
                <a:latin typeface="Arial"/>
                <a:cs typeface="Arial"/>
              </a:rPr>
              <a:t> </a:t>
            </a:r>
            <a:r>
              <a:rPr sz="1800" dirty="0">
                <a:latin typeface="Arial"/>
                <a:cs typeface="Arial"/>
              </a:rPr>
              <a:t>gerçekleştiren</a:t>
            </a:r>
            <a:r>
              <a:rPr sz="1800" spc="-40" dirty="0">
                <a:latin typeface="Arial"/>
                <a:cs typeface="Arial"/>
              </a:rPr>
              <a:t> </a:t>
            </a:r>
            <a:r>
              <a:rPr sz="1800" dirty="0">
                <a:latin typeface="Arial"/>
                <a:cs typeface="Arial"/>
              </a:rPr>
              <a:t>şirketlere</a:t>
            </a:r>
            <a:r>
              <a:rPr sz="1800" spc="-50" dirty="0">
                <a:latin typeface="Arial"/>
                <a:cs typeface="Arial"/>
              </a:rPr>
              <a:t> </a:t>
            </a:r>
            <a:r>
              <a:rPr sz="1800" dirty="0">
                <a:latin typeface="Arial"/>
                <a:cs typeface="Arial"/>
              </a:rPr>
              <a:t>Freight</a:t>
            </a:r>
            <a:r>
              <a:rPr sz="1800" spc="-55" dirty="0">
                <a:latin typeface="Arial"/>
                <a:cs typeface="Arial"/>
              </a:rPr>
              <a:t> </a:t>
            </a:r>
            <a:r>
              <a:rPr sz="1800" dirty="0">
                <a:latin typeface="Arial"/>
                <a:cs typeface="Arial"/>
              </a:rPr>
              <a:t>Forwarder</a:t>
            </a:r>
            <a:r>
              <a:rPr sz="1800" spc="-15" dirty="0">
                <a:latin typeface="Arial"/>
                <a:cs typeface="Arial"/>
              </a:rPr>
              <a:t> </a:t>
            </a:r>
            <a:r>
              <a:rPr sz="1800" spc="-10" dirty="0">
                <a:latin typeface="Arial"/>
                <a:cs typeface="Arial"/>
              </a:rPr>
              <a:t>denir</a:t>
            </a:r>
            <a:endParaRPr sz="18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408430">
              <a:lnSpc>
                <a:spcPct val="100000"/>
              </a:lnSpc>
              <a:spcBef>
                <a:spcPts val="105"/>
              </a:spcBef>
            </a:pPr>
            <a:r>
              <a:rPr sz="4400" dirty="0"/>
              <a:t>Freight</a:t>
            </a:r>
            <a:r>
              <a:rPr sz="4400" spc="-35" dirty="0"/>
              <a:t> </a:t>
            </a:r>
            <a:r>
              <a:rPr sz="4400" spc="-10" dirty="0"/>
              <a:t>Forwarder</a:t>
            </a:r>
            <a:endParaRPr sz="4400"/>
          </a:p>
        </p:txBody>
      </p:sp>
      <p:pic>
        <p:nvPicPr>
          <p:cNvPr id="3" name="object 3"/>
          <p:cNvPicPr/>
          <p:nvPr/>
        </p:nvPicPr>
        <p:blipFill>
          <a:blip r:embed="rId2" cstate="print"/>
          <a:stretch>
            <a:fillRect/>
          </a:stretch>
        </p:blipFill>
        <p:spPr>
          <a:xfrm>
            <a:off x="1011478" y="1754213"/>
            <a:ext cx="7293711" cy="304862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219963" rIns="0" bIns="0" rtlCol="0">
            <a:spAutoFit/>
          </a:bodyPr>
          <a:lstStyle/>
          <a:p>
            <a:pPr marL="624840">
              <a:lnSpc>
                <a:spcPct val="100000"/>
              </a:lnSpc>
              <a:spcBef>
                <a:spcPts val="100"/>
              </a:spcBef>
            </a:pPr>
            <a:r>
              <a:rPr sz="1800" b="1" spc="-10" dirty="0">
                <a:latin typeface="Arial"/>
                <a:cs typeface="Arial"/>
              </a:rPr>
              <a:t>Tehlikeli</a:t>
            </a:r>
            <a:r>
              <a:rPr sz="1800" b="1" spc="-90" dirty="0">
                <a:latin typeface="Arial"/>
                <a:cs typeface="Arial"/>
              </a:rPr>
              <a:t> </a:t>
            </a:r>
            <a:r>
              <a:rPr sz="1800" b="1" dirty="0">
                <a:latin typeface="Arial"/>
                <a:cs typeface="Arial"/>
              </a:rPr>
              <a:t>Maddelerin</a:t>
            </a:r>
            <a:r>
              <a:rPr sz="1800" b="1" spc="-90" dirty="0">
                <a:latin typeface="Arial"/>
                <a:cs typeface="Arial"/>
              </a:rPr>
              <a:t> </a:t>
            </a:r>
            <a:r>
              <a:rPr sz="1800" b="1" dirty="0">
                <a:latin typeface="Arial"/>
                <a:cs typeface="Arial"/>
              </a:rPr>
              <a:t>Sınıflandırılması</a:t>
            </a:r>
            <a:r>
              <a:rPr sz="1800" b="1" spc="-100" dirty="0">
                <a:latin typeface="Arial"/>
                <a:cs typeface="Arial"/>
              </a:rPr>
              <a:t> </a:t>
            </a:r>
            <a:r>
              <a:rPr sz="1800" b="1" dirty="0">
                <a:latin typeface="Arial"/>
                <a:cs typeface="Arial"/>
              </a:rPr>
              <a:t>(HAZARD</a:t>
            </a:r>
            <a:r>
              <a:rPr sz="1800" b="1" spc="-50" dirty="0">
                <a:latin typeface="Arial"/>
                <a:cs typeface="Arial"/>
              </a:rPr>
              <a:t> </a:t>
            </a:r>
            <a:r>
              <a:rPr sz="1800" b="1" spc="-10" dirty="0">
                <a:latin typeface="Arial"/>
                <a:cs typeface="Arial"/>
              </a:rPr>
              <a:t>CLASS)</a:t>
            </a:r>
            <a:endParaRPr sz="1800">
              <a:latin typeface="Arial"/>
              <a:cs typeface="Arial"/>
            </a:endParaRPr>
          </a:p>
        </p:txBody>
      </p:sp>
      <p:sp>
        <p:nvSpPr>
          <p:cNvPr id="3" name="object 3"/>
          <p:cNvSpPr txBox="1"/>
          <p:nvPr/>
        </p:nvSpPr>
        <p:spPr>
          <a:xfrm>
            <a:off x="942543" y="1727708"/>
            <a:ext cx="7198359" cy="3866515"/>
          </a:xfrm>
          <a:prstGeom prst="rect">
            <a:avLst/>
          </a:prstGeom>
        </p:spPr>
        <p:txBody>
          <a:bodyPr vert="horz" wrap="square" lIns="0" tIns="12700" rIns="0" bIns="0" rtlCol="0">
            <a:spAutoFit/>
          </a:bodyPr>
          <a:lstStyle/>
          <a:p>
            <a:pPr marL="12700" marR="3507740">
              <a:lnSpc>
                <a:spcPct val="100000"/>
              </a:lnSpc>
              <a:spcBef>
                <a:spcPts val="100"/>
              </a:spcBef>
            </a:pPr>
            <a:r>
              <a:rPr sz="1800" dirty="0">
                <a:latin typeface="Arial"/>
                <a:cs typeface="Arial"/>
              </a:rPr>
              <a:t>Class</a:t>
            </a:r>
            <a:r>
              <a:rPr sz="1800" spc="-15" dirty="0">
                <a:latin typeface="Arial"/>
                <a:cs typeface="Arial"/>
              </a:rPr>
              <a:t> </a:t>
            </a:r>
            <a:r>
              <a:rPr sz="1800" dirty="0">
                <a:latin typeface="Arial"/>
                <a:cs typeface="Arial"/>
              </a:rPr>
              <a:t>1</a:t>
            </a:r>
            <a:r>
              <a:rPr sz="1800" spc="-20" dirty="0">
                <a:latin typeface="Arial"/>
                <a:cs typeface="Arial"/>
              </a:rPr>
              <a:t> </a:t>
            </a:r>
            <a:r>
              <a:rPr sz="1800" dirty="0">
                <a:latin typeface="Arial"/>
                <a:cs typeface="Arial"/>
              </a:rPr>
              <a:t>–</a:t>
            </a:r>
            <a:r>
              <a:rPr sz="1800" spc="-25" dirty="0">
                <a:latin typeface="Arial"/>
                <a:cs typeface="Arial"/>
              </a:rPr>
              <a:t> </a:t>
            </a:r>
            <a:r>
              <a:rPr sz="1800" dirty="0">
                <a:latin typeface="Arial"/>
                <a:cs typeface="Arial"/>
              </a:rPr>
              <a:t>Patlayıcılar</a:t>
            </a:r>
            <a:r>
              <a:rPr sz="1800" spc="10" dirty="0">
                <a:latin typeface="Arial"/>
                <a:cs typeface="Arial"/>
              </a:rPr>
              <a:t> </a:t>
            </a:r>
            <a:r>
              <a:rPr sz="1800" dirty="0">
                <a:latin typeface="Arial"/>
                <a:cs typeface="Arial"/>
              </a:rPr>
              <a:t>-</a:t>
            </a:r>
            <a:r>
              <a:rPr sz="1800" spc="-20" dirty="0">
                <a:latin typeface="Arial"/>
                <a:cs typeface="Arial"/>
              </a:rPr>
              <a:t> </a:t>
            </a:r>
            <a:r>
              <a:rPr sz="1800" spc="-10" dirty="0">
                <a:latin typeface="Arial"/>
                <a:cs typeface="Arial"/>
              </a:rPr>
              <a:t>Explosives </a:t>
            </a:r>
            <a:r>
              <a:rPr sz="1800" dirty="0">
                <a:latin typeface="Arial"/>
                <a:cs typeface="Arial"/>
              </a:rPr>
              <a:t>Class</a:t>
            </a:r>
            <a:r>
              <a:rPr sz="1800" spc="-20" dirty="0">
                <a:latin typeface="Arial"/>
                <a:cs typeface="Arial"/>
              </a:rPr>
              <a:t> </a:t>
            </a:r>
            <a:r>
              <a:rPr sz="1800" dirty="0">
                <a:latin typeface="Arial"/>
                <a:cs typeface="Arial"/>
              </a:rPr>
              <a:t>2</a:t>
            </a:r>
            <a:r>
              <a:rPr sz="1800" spc="-20" dirty="0">
                <a:latin typeface="Arial"/>
                <a:cs typeface="Arial"/>
              </a:rPr>
              <a:t> </a:t>
            </a:r>
            <a:r>
              <a:rPr sz="1800" dirty="0">
                <a:latin typeface="Arial"/>
                <a:cs typeface="Arial"/>
              </a:rPr>
              <a:t>–</a:t>
            </a:r>
            <a:r>
              <a:rPr sz="1800" spc="-25" dirty="0">
                <a:latin typeface="Arial"/>
                <a:cs typeface="Arial"/>
              </a:rPr>
              <a:t> </a:t>
            </a:r>
            <a:r>
              <a:rPr sz="1800" dirty="0">
                <a:latin typeface="Arial"/>
                <a:cs typeface="Arial"/>
              </a:rPr>
              <a:t>Gazlar</a:t>
            </a:r>
            <a:r>
              <a:rPr sz="1800" spc="-25" dirty="0">
                <a:latin typeface="Arial"/>
                <a:cs typeface="Arial"/>
              </a:rPr>
              <a:t> </a:t>
            </a:r>
            <a:r>
              <a:rPr sz="1800" dirty="0">
                <a:latin typeface="Arial"/>
                <a:cs typeface="Arial"/>
              </a:rPr>
              <a:t>-</a:t>
            </a:r>
            <a:r>
              <a:rPr sz="1800" spc="-20" dirty="0">
                <a:latin typeface="Arial"/>
                <a:cs typeface="Arial"/>
              </a:rPr>
              <a:t> </a:t>
            </a:r>
            <a:r>
              <a:rPr sz="1800" dirty="0">
                <a:latin typeface="Arial"/>
                <a:cs typeface="Arial"/>
              </a:rPr>
              <a:t>Compressed</a:t>
            </a:r>
            <a:r>
              <a:rPr sz="1800" spc="-15" dirty="0">
                <a:latin typeface="Arial"/>
                <a:cs typeface="Arial"/>
              </a:rPr>
              <a:t> </a:t>
            </a:r>
            <a:r>
              <a:rPr sz="1800" spc="-25" dirty="0">
                <a:latin typeface="Arial"/>
                <a:cs typeface="Arial"/>
              </a:rPr>
              <a:t>Gas</a:t>
            </a:r>
            <a:endParaRPr sz="1800">
              <a:latin typeface="Arial"/>
              <a:cs typeface="Arial"/>
            </a:endParaRPr>
          </a:p>
          <a:p>
            <a:pPr marL="12700" marR="2443480">
              <a:lnSpc>
                <a:spcPct val="100000"/>
              </a:lnSpc>
            </a:pPr>
            <a:r>
              <a:rPr sz="1800" dirty="0">
                <a:latin typeface="Arial"/>
                <a:cs typeface="Arial"/>
              </a:rPr>
              <a:t>Class</a:t>
            </a:r>
            <a:r>
              <a:rPr sz="1800" spc="-15" dirty="0">
                <a:latin typeface="Arial"/>
                <a:cs typeface="Arial"/>
              </a:rPr>
              <a:t> </a:t>
            </a:r>
            <a:r>
              <a:rPr sz="1800" dirty="0">
                <a:latin typeface="Arial"/>
                <a:cs typeface="Arial"/>
              </a:rPr>
              <a:t>3</a:t>
            </a:r>
            <a:r>
              <a:rPr sz="1800" spc="-20" dirty="0">
                <a:latin typeface="Arial"/>
                <a:cs typeface="Arial"/>
              </a:rPr>
              <a:t> </a:t>
            </a:r>
            <a:r>
              <a:rPr sz="1800" dirty="0">
                <a:latin typeface="Arial"/>
                <a:cs typeface="Arial"/>
              </a:rPr>
              <a:t>–</a:t>
            </a:r>
            <a:r>
              <a:rPr sz="1800" spc="-120" dirty="0">
                <a:latin typeface="Arial"/>
                <a:cs typeface="Arial"/>
              </a:rPr>
              <a:t> </a:t>
            </a:r>
            <a:r>
              <a:rPr sz="1800" dirty="0">
                <a:latin typeface="Arial"/>
                <a:cs typeface="Arial"/>
              </a:rPr>
              <a:t>Alev</a:t>
            </a:r>
            <a:r>
              <a:rPr sz="1800" spc="-10" dirty="0">
                <a:latin typeface="Arial"/>
                <a:cs typeface="Arial"/>
              </a:rPr>
              <a:t> </a:t>
            </a:r>
            <a:r>
              <a:rPr sz="1800" dirty="0">
                <a:latin typeface="Arial"/>
                <a:cs typeface="Arial"/>
              </a:rPr>
              <a:t>alan</a:t>
            </a:r>
            <a:r>
              <a:rPr sz="1800" spc="-10" dirty="0">
                <a:latin typeface="Arial"/>
                <a:cs typeface="Arial"/>
              </a:rPr>
              <a:t> </a:t>
            </a:r>
            <a:r>
              <a:rPr sz="1800" dirty="0">
                <a:latin typeface="Arial"/>
                <a:cs typeface="Arial"/>
              </a:rPr>
              <a:t>sıvılar</a:t>
            </a:r>
            <a:r>
              <a:rPr sz="1800" spc="-30" dirty="0">
                <a:latin typeface="Arial"/>
                <a:cs typeface="Arial"/>
              </a:rPr>
              <a:t> </a:t>
            </a:r>
            <a:r>
              <a:rPr sz="1800" dirty="0">
                <a:latin typeface="Arial"/>
                <a:cs typeface="Arial"/>
              </a:rPr>
              <a:t>-</a:t>
            </a:r>
            <a:r>
              <a:rPr sz="1800" spc="-15" dirty="0">
                <a:latin typeface="Arial"/>
                <a:cs typeface="Arial"/>
              </a:rPr>
              <a:t> </a:t>
            </a:r>
            <a:r>
              <a:rPr sz="1800" dirty="0">
                <a:latin typeface="Arial"/>
                <a:cs typeface="Arial"/>
              </a:rPr>
              <a:t>Flammable</a:t>
            </a:r>
            <a:r>
              <a:rPr sz="1800" spc="-10" dirty="0">
                <a:latin typeface="Arial"/>
                <a:cs typeface="Arial"/>
              </a:rPr>
              <a:t> Liquids </a:t>
            </a:r>
            <a:r>
              <a:rPr sz="1800" dirty="0">
                <a:latin typeface="Arial"/>
                <a:cs typeface="Arial"/>
              </a:rPr>
              <a:t>Class</a:t>
            </a:r>
            <a:r>
              <a:rPr sz="1800" spc="-15" dirty="0">
                <a:latin typeface="Arial"/>
                <a:cs typeface="Arial"/>
              </a:rPr>
              <a:t> </a:t>
            </a:r>
            <a:r>
              <a:rPr sz="1800" dirty="0">
                <a:latin typeface="Arial"/>
                <a:cs typeface="Arial"/>
              </a:rPr>
              <a:t>4</a:t>
            </a:r>
            <a:r>
              <a:rPr sz="1800" spc="-20" dirty="0">
                <a:latin typeface="Arial"/>
                <a:cs typeface="Arial"/>
              </a:rPr>
              <a:t> </a:t>
            </a:r>
            <a:r>
              <a:rPr sz="1800" dirty="0">
                <a:latin typeface="Arial"/>
                <a:cs typeface="Arial"/>
              </a:rPr>
              <a:t>–</a:t>
            </a:r>
            <a:r>
              <a:rPr sz="1800" spc="-120" dirty="0">
                <a:latin typeface="Arial"/>
                <a:cs typeface="Arial"/>
              </a:rPr>
              <a:t> </a:t>
            </a:r>
            <a:r>
              <a:rPr sz="1800" dirty="0">
                <a:latin typeface="Arial"/>
                <a:cs typeface="Arial"/>
              </a:rPr>
              <a:t>Alev</a:t>
            </a:r>
            <a:r>
              <a:rPr sz="1800" spc="-10" dirty="0">
                <a:latin typeface="Arial"/>
                <a:cs typeface="Arial"/>
              </a:rPr>
              <a:t> </a:t>
            </a:r>
            <a:r>
              <a:rPr sz="1800" dirty="0">
                <a:latin typeface="Arial"/>
                <a:cs typeface="Arial"/>
              </a:rPr>
              <a:t>alan</a:t>
            </a:r>
            <a:r>
              <a:rPr sz="1800" spc="-10" dirty="0">
                <a:latin typeface="Arial"/>
                <a:cs typeface="Arial"/>
              </a:rPr>
              <a:t> </a:t>
            </a:r>
            <a:r>
              <a:rPr sz="1800" dirty="0">
                <a:latin typeface="Arial"/>
                <a:cs typeface="Arial"/>
              </a:rPr>
              <a:t>katılar</a:t>
            </a:r>
            <a:r>
              <a:rPr sz="1800" spc="-25" dirty="0">
                <a:latin typeface="Arial"/>
                <a:cs typeface="Arial"/>
              </a:rPr>
              <a:t> </a:t>
            </a:r>
            <a:r>
              <a:rPr sz="1800" dirty="0">
                <a:latin typeface="Arial"/>
                <a:cs typeface="Arial"/>
              </a:rPr>
              <a:t>-</a:t>
            </a:r>
            <a:r>
              <a:rPr sz="1800" spc="-30" dirty="0">
                <a:latin typeface="Arial"/>
                <a:cs typeface="Arial"/>
              </a:rPr>
              <a:t> </a:t>
            </a:r>
            <a:r>
              <a:rPr sz="1800" dirty="0">
                <a:latin typeface="Arial"/>
                <a:cs typeface="Arial"/>
              </a:rPr>
              <a:t>Flammable</a:t>
            </a:r>
            <a:r>
              <a:rPr sz="1800" spc="5" dirty="0">
                <a:latin typeface="Arial"/>
                <a:cs typeface="Arial"/>
              </a:rPr>
              <a:t> </a:t>
            </a:r>
            <a:r>
              <a:rPr sz="1800" spc="-10" dirty="0">
                <a:latin typeface="Arial"/>
                <a:cs typeface="Arial"/>
              </a:rPr>
              <a:t>Solids</a:t>
            </a:r>
            <a:endParaRPr sz="1800">
              <a:latin typeface="Arial"/>
              <a:cs typeface="Arial"/>
            </a:endParaRPr>
          </a:p>
          <a:p>
            <a:pPr marL="12700" marR="5080">
              <a:lnSpc>
                <a:spcPct val="100000"/>
              </a:lnSpc>
            </a:pPr>
            <a:r>
              <a:rPr sz="1800" dirty="0">
                <a:latin typeface="Arial"/>
                <a:cs typeface="Arial"/>
              </a:rPr>
              <a:t>Class</a:t>
            </a:r>
            <a:r>
              <a:rPr sz="1800" spc="-20" dirty="0">
                <a:latin typeface="Arial"/>
                <a:cs typeface="Arial"/>
              </a:rPr>
              <a:t> </a:t>
            </a:r>
            <a:r>
              <a:rPr sz="1800" dirty="0">
                <a:latin typeface="Arial"/>
                <a:cs typeface="Arial"/>
              </a:rPr>
              <a:t>5</a:t>
            </a:r>
            <a:r>
              <a:rPr sz="1800" spc="-20" dirty="0">
                <a:latin typeface="Arial"/>
                <a:cs typeface="Arial"/>
              </a:rPr>
              <a:t> </a:t>
            </a:r>
            <a:r>
              <a:rPr sz="1800" dirty="0">
                <a:latin typeface="Arial"/>
                <a:cs typeface="Arial"/>
              </a:rPr>
              <a:t>–</a:t>
            </a:r>
            <a:r>
              <a:rPr sz="1800" spc="-25" dirty="0">
                <a:latin typeface="Arial"/>
                <a:cs typeface="Arial"/>
              </a:rPr>
              <a:t> </a:t>
            </a:r>
            <a:r>
              <a:rPr sz="1800" dirty="0">
                <a:latin typeface="Arial"/>
                <a:cs typeface="Arial"/>
              </a:rPr>
              <a:t>Oksidan</a:t>
            </a:r>
            <a:r>
              <a:rPr sz="1800" spc="-25" dirty="0">
                <a:latin typeface="Arial"/>
                <a:cs typeface="Arial"/>
              </a:rPr>
              <a:t> </a:t>
            </a:r>
            <a:r>
              <a:rPr sz="1800" dirty="0">
                <a:latin typeface="Arial"/>
                <a:cs typeface="Arial"/>
              </a:rPr>
              <a:t>maddeler</a:t>
            </a:r>
            <a:r>
              <a:rPr sz="1800" spc="10" dirty="0">
                <a:latin typeface="Arial"/>
                <a:cs typeface="Arial"/>
              </a:rPr>
              <a:t> </a:t>
            </a:r>
            <a:r>
              <a:rPr sz="1800" dirty="0">
                <a:latin typeface="Arial"/>
                <a:cs typeface="Arial"/>
              </a:rPr>
              <a:t>&amp;</a:t>
            </a:r>
            <a:r>
              <a:rPr sz="1800" spc="-15" dirty="0">
                <a:latin typeface="Arial"/>
                <a:cs typeface="Arial"/>
              </a:rPr>
              <a:t> </a:t>
            </a:r>
            <a:r>
              <a:rPr sz="1800" dirty="0">
                <a:latin typeface="Arial"/>
                <a:cs typeface="Arial"/>
              </a:rPr>
              <a:t>peroksit</a:t>
            </a:r>
            <a:r>
              <a:rPr sz="1800" spc="-60" dirty="0">
                <a:latin typeface="Arial"/>
                <a:cs typeface="Arial"/>
              </a:rPr>
              <a:t> </a:t>
            </a:r>
            <a:r>
              <a:rPr sz="1800" dirty="0">
                <a:latin typeface="Arial"/>
                <a:cs typeface="Arial"/>
              </a:rPr>
              <a:t>-</a:t>
            </a:r>
            <a:r>
              <a:rPr sz="1800" spc="-20" dirty="0">
                <a:latin typeface="Arial"/>
                <a:cs typeface="Arial"/>
              </a:rPr>
              <a:t> </a:t>
            </a:r>
            <a:r>
              <a:rPr sz="1800" dirty="0">
                <a:latin typeface="Arial"/>
                <a:cs typeface="Arial"/>
              </a:rPr>
              <a:t>Oxidizers</a:t>
            </a:r>
            <a:r>
              <a:rPr sz="1800" spc="5" dirty="0">
                <a:latin typeface="Arial"/>
                <a:cs typeface="Arial"/>
              </a:rPr>
              <a:t> </a:t>
            </a:r>
            <a:r>
              <a:rPr sz="1800" dirty="0">
                <a:latin typeface="Arial"/>
                <a:cs typeface="Arial"/>
              </a:rPr>
              <a:t>/</a:t>
            </a:r>
            <a:r>
              <a:rPr sz="1800" spc="-20" dirty="0">
                <a:latin typeface="Arial"/>
                <a:cs typeface="Arial"/>
              </a:rPr>
              <a:t> </a:t>
            </a:r>
            <a:r>
              <a:rPr sz="1800" dirty="0">
                <a:latin typeface="Arial"/>
                <a:cs typeface="Arial"/>
              </a:rPr>
              <a:t>Organic</a:t>
            </a:r>
            <a:r>
              <a:rPr sz="1800" spc="-15" dirty="0">
                <a:latin typeface="Arial"/>
                <a:cs typeface="Arial"/>
              </a:rPr>
              <a:t> </a:t>
            </a:r>
            <a:r>
              <a:rPr sz="1800" spc="-10" dirty="0">
                <a:latin typeface="Arial"/>
                <a:cs typeface="Arial"/>
              </a:rPr>
              <a:t>Peroxides </a:t>
            </a:r>
            <a:r>
              <a:rPr sz="1800" dirty="0">
                <a:latin typeface="Arial"/>
                <a:cs typeface="Arial"/>
              </a:rPr>
              <a:t>Class</a:t>
            </a:r>
            <a:r>
              <a:rPr sz="1800" spc="-30" dirty="0">
                <a:latin typeface="Arial"/>
                <a:cs typeface="Arial"/>
              </a:rPr>
              <a:t> </a:t>
            </a:r>
            <a:r>
              <a:rPr sz="1800" dirty="0">
                <a:latin typeface="Arial"/>
                <a:cs typeface="Arial"/>
              </a:rPr>
              <a:t>6</a:t>
            </a:r>
            <a:r>
              <a:rPr sz="1800" spc="-35"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Zehirli</a:t>
            </a:r>
            <a:r>
              <a:rPr sz="1800" spc="-20" dirty="0">
                <a:latin typeface="Arial"/>
                <a:cs typeface="Arial"/>
              </a:rPr>
              <a:t> </a:t>
            </a:r>
            <a:r>
              <a:rPr sz="1800" dirty="0">
                <a:latin typeface="Arial"/>
                <a:cs typeface="Arial"/>
              </a:rPr>
              <a:t>ve</a:t>
            </a:r>
            <a:r>
              <a:rPr sz="1800" spc="-25" dirty="0">
                <a:latin typeface="Arial"/>
                <a:cs typeface="Arial"/>
              </a:rPr>
              <a:t> </a:t>
            </a:r>
            <a:r>
              <a:rPr sz="1800" dirty="0">
                <a:latin typeface="Arial"/>
                <a:cs typeface="Arial"/>
              </a:rPr>
              <a:t>bulaşıcı</a:t>
            </a:r>
            <a:r>
              <a:rPr sz="1800" spc="-10" dirty="0">
                <a:latin typeface="Arial"/>
                <a:cs typeface="Arial"/>
              </a:rPr>
              <a:t> </a:t>
            </a:r>
            <a:r>
              <a:rPr sz="1800" dirty="0">
                <a:latin typeface="Arial"/>
                <a:cs typeface="Arial"/>
              </a:rPr>
              <a:t>maddeler</a:t>
            </a:r>
            <a:r>
              <a:rPr sz="1800" spc="-50" dirty="0">
                <a:latin typeface="Arial"/>
                <a:cs typeface="Arial"/>
              </a:rPr>
              <a:t> </a:t>
            </a:r>
            <a:r>
              <a:rPr sz="1800" dirty="0">
                <a:latin typeface="Arial"/>
                <a:cs typeface="Arial"/>
              </a:rPr>
              <a:t>-</a:t>
            </a:r>
            <a:r>
              <a:rPr sz="1800" spc="-60" dirty="0">
                <a:latin typeface="Arial"/>
                <a:cs typeface="Arial"/>
              </a:rPr>
              <a:t> </a:t>
            </a:r>
            <a:r>
              <a:rPr sz="1800" spc="-25" dirty="0">
                <a:latin typeface="Arial"/>
                <a:cs typeface="Arial"/>
              </a:rPr>
              <a:t>Toxic</a:t>
            </a:r>
            <a:r>
              <a:rPr sz="1800" spc="-30" dirty="0">
                <a:latin typeface="Arial"/>
                <a:cs typeface="Arial"/>
              </a:rPr>
              <a:t> </a:t>
            </a:r>
            <a:r>
              <a:rPr sz="1800" dirty="0">
                <a:latin typeface="Arial"/>
                <a:cs typeface="Arial"/>
              </a:rPr>
              <a:t>(Poisonous)</a:t>
            </a:r>
            <a:r>
              <a:rPr sz="1800" spc="-10" dirty="0">
                <a:latin typeface="Arial"/>
                <a:cs typeface="Arial"/>
              </a:rPr>
              <a:t> </a:t>
            </a:r>
            <a:r>
              <a:rPr sz="1800" dirty="0">
                <a:latin typeface="Arial"/>
                <a:cs typeface="Arial"/>
              </a:rPr>
              <a:t>/</a:t>
            </a:r>
            <a:r>
              <a:rPr sz="1800" spc="-30" dirty="0">
                <a:latin typeface="Arial"/>
                <a:cs typeface="Arial"/>
              </a:rPr>
              <a:t> </a:t>
            </a:r>
            <a:r>
              <a:rPr sz="1800" spc="-10" dirty="0">
                <a:latin typeface="Arial"/>
                <a:cs typeface="Arial"/>
              </a:rPr>
              <a:t>Infectious Substances</a:t>
            </a:r>
            <a:endParaRPr sz="1800">
              <a:latin typeface="Arial"/>
              <a:cs typeface="Arial"/>
            </a:endParaRPr>
          </a:p>
          <a:p>
            <a:pPr marL="12700" marR="1793875">
              <a:lnSpc>
                <a:spcPct val="100000"/>
              </a:lnSpc>
            </a:pPr>
            <a:r>
              <a:rPr sz="1800" dirty="0">
                <a:latin typeface="Arial"/>
                <a:cs typeface="Arial"/>
              </a:rPr>
              <a:t>Class</a:t>
            </a:r>
            <a:r>
              <a:rPr sz="1800" spc="-25" dirty="0">
                <a:latin typeface="Arial"/>
                <a:cs typeface="Arial"/>
              </a:rPr>
              <a:t> </a:t>
            </a:r>
            <a:r>
              <a:rPr sz="1800" dirty="0">
                <a:latin typeface="Arial"/>
                <a:cs typeface="Arial"/>
              </a:rPr>
              <a:t>7</a:t>
            </a:r>
            <a:r>
              <a:rPr sz="1800" spc="-30" dirty="0">
                <a:latin typeface="Arial"/>
                <a:cs typeface="Arial"/>
              </a:rPr>
              <a:t> </a:t>
            </a:r>
            <a:r>
              <a:rPr sz="1800" dirty="0">
                <a:latin typeface="Arial"/>
                <a:cs typeface="Arial"/>
              </a:rPr>
              <a:t>–</a:t>
            </a:r>
            <a:r>
              <a:rPr sz="1800" spc="-30" dirty="0">
                <a:latin typeface="Arial"/>
                <a:cs typeface="Arial"/>
              </a:rPr>
              <a:t> </a:t>
            </a:r>
            <a:r>
              <a:rPr sz="1800" dirty="0">
                <a:latin typeface="Arial"/>
                <a:cs typeface="Arial"/>
              </a:rPr>
              <a:t>Radyoaktif</a:t>
            </a:r>
            <a:r>
              <a:rPr sz="1800" spc="10" dirty="0">
                <a:latin typeface="Arial"/>
                <a:cs typeface="Arial"/>
              </a:rPr>
              <a:t> </a:t>
            </a:r>
            <a:r>
              <a:rPr sz="1800" dirty="0">
                <a:latin typeface="Arial"/>
                <a:cs typeface="Arial"/>
              </a:rPr>
              <a:t>maddeler</a:t>
            </a:r>
            <a:r>
              <a:rPr sz="1800" spc="-50" dirty="0">
                <a:latin typeface="Arial"/>
                <a:cs typeface="Arial"/>
              </a:rPr>
              <a:t> </a:t>
            </a:r>
            <a:r>
              <a:rPr sz="1800" dirty="0">
                <a:latin typeface="Arial"/>
                <a:cs typeface="Arial"/>
              </a:rPr>
              <a:t>-</a:t>
            </a:r>
            <a:r>
              <a:rPr sz="1800" spc="-25" dirty="0">
                <a:latin typeface="Arial"/>
                <a:cs typeface="Arial"/>
              </a:rPr>
              <a:t> </a:t>
            </a:r>
            <a:r>
              <a:rPr sz="1800" dirty="0">
                <a:latin typeface="Arial"/>
                <a:cs typeface="Arial"/>
              </a:rPr>
              <a:t>Radioactive</a:t>
            </a:r>
            <a:r>
              <a:rPr sz="1800" spc="-10" dirty="0">
                <a:latin typeface="Arial"/>
                <a:cs typeface="Arial"/>
              </a:rPr>
              <a:t> Material </a:t>
            </a:r>
            <a:r>
              <a:rPr sz="1800" dirty="0">
                <a:latin typeface="Arial"/>
                <a:cs typeface="Arial"/>
              </a:rPr>
              <a:t>Class</a:t>
            </a:r>
            <a:r>
              <a:rPr sz="1800" spc="-30" dirty="0">
                <a:latin typeface="Arial"/>
                <a:cs typeface="Arial"/>
              </a:rPr>
              <a:t> </a:t>
            </a:r>
            <a:r>
              <a:rPr sz="1800" dirty="0">
                <a:latin typeface="Arial"/>
                <a:cs typeface="Arial"/>
              </a:rPr>
              <a:t>8</a:t>
            </a:r>
            <a:r>
              <a:rPr sz="1800" spc="-25" dirty="0">
                <a:latin typeface="Arial"/>
                <a:cs typeface="Arial"/>
              </a:rPr>
              <a:t> </a:t>
            </a:r>
            <a:r>
              <a:rPr sz="1800" dirty="0">
                <a:latin typeface="Arial"/>
                <a:cs typeface="Arial"/>
              </a:rPr>
              <a:t>–</a:t>
            </a:r>
            <a:r>
              <a:rPr sz="1800" spc="-125" dirty="0">
                <a:latin typeface="Arial"/>
                <a:cs typeface="Arial"/>
              </a:rPr>
              <a:t> </a:t>
            </a:r>
            <a:r>
              <a:rPr sz="1800" dirty="0">
                <a:latin typeface="Arial"/>
                <a:cs typeface="Arial"/>
              </a:rPr>
              <a:t>Aşındırıcı maddeler</a:t>
            </a:r>
            <a:r>
              <a:rPr sz="1800" spc="-30" dirty="0">
                <a:latin typeface="Arial"/>
                <a:cs typeface="Arial"/>
              </a:rPr>
              <a:t> </a:t>
            </a:r>
            <a:r>
              <a:rPr sz="1800" dirty="0">
                <a:latin typeface="Arial"/>
                <a:cs typeface="Arial"/>
              </a:rPr>
              <a:t>-</a:t>
            </a:r>
            <a:r>
              <a:rPr sz="1800" spc="-25" dirty="0">
                <a:latin typeface="Arial"/>
                <a:cs typeface="Arial"/>
              </a:rPr>
              <a:t> </a:t>
            </a:r>
            <a:r>
              <a:rPr sz="1800" spc="-10" dirty="0">
                <a:latin typeface="Arial"/>
                <a:cs typeface="Arial"/>
              </a:rPr>
              <a:t>Corrosives</a:t>
            </a:r>
            <a:endParaRPr sz="1800">
              <a:latin typeface="Arial"/>
              <a:cs typeface="Arial"/>
            </a:endParaRPr>
          </a:p>
          <a:p>
            <a:pPr marL="12700">
              <a:lnSpc>
                <a:spcPts val="2150"/>
              </a:lnSpc>
            </a:pPr>
            <a:r>
              <a:rPr sz="1800" dirty="0">
                <a:latin typeface="Arial"/>
                <a:cs typeface="Arial"/>
              </a:rPr>
              <a:t>Class</a:t>
            </a:r>
            <a:r>
              <a:rPr sz="1800" spc="-30" dirty="0">
                <a:latin typeface="Arial"/>
                <a:cs typeface="Arial"/>
              </a:rPr>
              <a:t> </a:t>
            </a:r>
            <a:r>
              <a:rPr sz="1800" dirty="0">
                <a:latin typeface="Arial"/>
                <a:cs typeface="Arial"/>
              </a:rPr>
              <a:t>9</a:t>
            </a:r>
            <a:r>
              <a:rPr sz="1800" spc="-35"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Çeşitli</a:t>
            </a:r>
            <a:r>
              <a:rPr sz="1800" spc="-25" dirty="0">
                <a:latin typeface="Arial"/>
                <a:cs typeface="Arial"/>
              </a:rPr>
              <a:t> </a:t>
            </a:r>
            <a:r>
              <a:rPr sz="1800" dirty="0">
                <a:latin typeface="Arial"/>
                <a:cs typeface="Arial"/>
              </a:rPr>
              <a:t>tehlikeli</a:t>
            </a:r>
            <a:r>
              <a:rPr sz="1800" spc="-25" dirty="0">
                <a:latin typeface="Arial"/>
                <a:cs typeface="Arial"/>
              </a:rPr>
              <a:t> </a:t>
            </a:r>
            <a:r>
              <a:rPr sz="1800" dirty="0">
                <a:latin typeface="Arial"/>
                <a:cs typeface="Arial"/>
              </a:rPr>
              <a:t>maddeler</a:t>
            </a:r>
            <a:r>
              <a:rPr sz="1800" spc="-35"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Miscellaneous</a:t>
            </a:r>
            <a:r>
              <a:rPr sz="1800" spc="-15" dirty="0">
                <a:latin typeface="Arial"/>
                <a:cs typeface="Arial"/>
              </a:rPr>
              <a:t> </a:t>
            </a:r>
            <a:r>
              <a:rPr sz="1800" dirty="0">
                <a:latin typeface="Arial"/>
                <a:cs typeface="Arial"/>
              </a:rPr>
              <a:t>Dangerous</a:t>
            </a:r>
            <a:r>
              <a:rPr sz="1800" spc="-15" dirty="0">
                <a:latin typeface="Arial"/>
                <a:cs typeface="Arial"/>
              </a:rPr>
              <a:t> </a:t>
            </a:r>
            <a:r>
              <a:rPr sz="1800" spc="-10" dirty="0">
                <a:latin typeface="Arial"/>
                <a:cs typeface="Arial"/>
              </a:rPr>
              <a:t>Goods</a:t>
            </a:r>
            <a:endParaRPr sz="1800">
              <a:latin typeface="Arial"/>
              <a:cs typeface="Arial"/>
            </a:endParaRPr>
          </a:p>
          <a:p>
            <a:pPr>
              <a:lnSpc>
                <a:spcPct val="100000"/>
              </a:lnSpc>
              <a:spcBef>
                <a:spcPts val="105"/>
              </a:spcBef>
            </a:pPr>
            <a:endParaRPr sz="1800">
              <a:latin typeface="Arial"/>
              <a:cs typeface="Arial"/>
            </a:endParaRPr>
          </a:p>
          <a:p>
            <a:pPr marL="12700" marR="1158240">
              <a:lnSpc>
                <a:spcPct val="100000"/>
              </a:lnSpc>
            </a:pPr>
            <a:r>
              <a:rPr sz="1800" dirty="0">
                <a:latin typeface="Arial"/>
                <a:cs typeface="Arial"/>
              </a:rPr>
              <a:t>Packing</a:t>
            </a:r>
            <a:r>
              <a:rPr sz="1800" spc="-25" dirty="0">
                <a:latin typeface="Arial"/>
                <a:cs typeface="Arial"/>
              </a:rPr>
              <a:t> </a:t>
            </a:r>
            <a:r>
              <a:rPr sz="1800" dirty="0">
                <a:latin typeface="Arial"/>
                <a:cs typeface="Arial"/>
              </a:rPr>
              <a:t>Group</a:t>
            </a:r>
            <a:r>
              <a:rPr sz="1800" spc="-30" dirty="0">
                <a:latin typeface="Arial"/>
                <a:cs typeface="Arial"/>
              </a:rPr>
              <a:t> </a:t>
            </a:r>
            <a:r>
              <a:rPr sz="1800" dirty="0">
                <a:latin typeface="Arial"/>
                <a:cs typeface="Arial"/>
              </a:rPr>
              <a:t>I</a:t>
            </a:r>
            <a:r>
              <a:rPr sz="1800" spc="-15"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en</a:t>
            </a:r>
            <a:r>
              <a:rPr sz="1800" spc="-40" dirty="0">
                <a:latin typeface="Arial"/>
                <a:cs typeface="Arial"/>
              </a:rPr>
              <a:t> </a:t>
            </a:r>
            <a:r>
              <a:rPr sz="1800" dirty="0">
                <a:latin typeface="Arial"/>
                <a:cs typeface="Arial"/>
              </a:rPr>
              <a:t>yüksek derecede</a:t>
            </a:r>
            <a:r>
              <a:rPr sz="1800" spc="-15" dirty="0">
                <a:latin typeface="Arial"/>
                <a:cs typeface="Arial"/>
              </a:rPr>
              <a:t> </a:t>
            </a:r>
            <a:r>
              <a:rPr sz="1800" dirty="0">
                <a:latin typeface="Arial"/>
                <a:cs typeface="Arial"/>
              </a:rPr>
              <a:t>tehlikeyi işaret</a:t>
            </a:r>
            <a:r>
              <a:rPr sz="1800" spc="-20" dirty="0">
                <a:latin typeface="Arial"/>
                <a:cs typeface="Arial"/>
              </a:rPr>
              <a:t> </a:t>
            </a:r>
            <a:r>
              <a:rPr sz="1800" spc="-10" dirty="0">
                <a:latin typeface="Arial"/>
                <a:cs typeface="Arial"/>
              </a:rPr>
              <a:t>eder. </a:t>
            </a:r>
            <a:r>
              <a:rPr sz="1800" dirty="0">
                <a:latin typeface="Arial"/>
                <a:cs typeface="Arial"/>
              </a:rPr>
              <a:t>Packing</a:t>
            </a:r>
            <a:r>
              <a:rPr sz="1800" spc="-25" dirty="0">
                <a:latin typeface="Arial"/>
                <a:cs typeface="Arial"/>
              </a:rPr>
              <a:t> </a:t>
            </a:r>
            <a:r>
              <a:rPr sz="1800" dirty="0">
                <a:latin typeface="Arial"/>
                <a:cs typeface="Arial"/>
              </a:rPr>
              <a:t>Group</a:t>
            </a:r>
            <a:r>
              <a:rPr sz="1800" spc="-30" dirty="0">
                <a:latin typeface="Arial"/>
                <a:cs typeface="Arial"/>
              </a:rPr>
              <a:t> </a:t>
            </a:r>
            <a:r>
              <a:rPr sz="1800" dirty="0">
                <a:latin typeface="Arial"/>
                <a:cs typeface="Arial"/>
              </a:rPr>
              <a:t>II</a:t>
            </a:r>
            <a:r>
              <a:rPr sz="1800" spc="-25" dirty="0">
                <a:latin typeface="Arial"/>
                <a:cs typeface="Arial"/>
              </a:rPr>
              <a:t> </a:t>
            </a:r>
            <a:r>
              <a:rPr sz="1800" dirty="0">
                <a:latin typeface="Arial"/>
                <a:cs typeface="Arial"/>
              </a:rPr>
              <a:t>-</a:t>
            </a:r>
            <a:r>
              <a:rPr sz="1800" spc="-30" dirty="0">
                <a:latin typeface="Arial"/>
                <a:cs typeface="Arial"/>
              </a:rPr>
              <a:t> </a:t>
            </a:r>
            <a:r>
              <a:rPr sz="1800" dirty="0">
                <a:latin typeface="Arial"/>
                <a:cs typeface="Arial"/>
              </a:rPr>
              <a:t>orta</a:t>
            </a:r>
            <a:r>
              <a:rPr sz="1800" spc="-40" dirty="0">
                <a:latin typeface="Arial"/>
                <a:cs typeface="Arial"/>
              </a:rPr>
              <a:t> </a:t>
            </a:r>
            <a:r>
              <a:rPr sz="1800" dirty="0">
                <a:latin typeface="Arial"/>
                <a:cs typeface="Arial"/>
              </a:rPr>
              <a:t>derecede</a:t>
            </a:r>
            <a:r>
              <a:rPr sz="1800" spc="-10" dirty="0">
                <a:latin typeface="Arial"/>
                <a:cs typeface="Arial"/>
              </a:rPr>
              <a:t> </a:t>
            </a:r>
            <a:r>
              <a:rPr sz="1800" dirty="0">
                <a:latin typeface="Arial"/>
                <a:cs typeface="Arial"/>
              </a:rPr>
              <a:t>tehlikeyi işaret</a:t>
            </a:r>
            <a:r>
              <a:rPr sz="1800" spc="-30" dirty="0">
                <a:latin typeface="Arial"/>
                <a:cs typeface="Arial"/>
              </a:rPr>
              <a:t> </a:t>
            </a:r>
            <a:r>
              <a:rPr sz="1800" spc="-10" dirty="0">
                <a:latin typeface="Arial"/>
                <a:cs typeface="Arial"/>
              </a:rPr>
              <a:t>eder.</a:t>
            </a:r>
            <a:endParaRPr sz="1800">
              <a:latin typeface="Arial"/>
              <a:cs typeface="Arial"/>
            </a:endParaRPr>
          </a:p>
          <a:p>
            <a:pPr marL="12700">
              <a:lnSpc>
                <a:spcPct val="100000"/>
              </a:lnSpc>
            </a:pPr>
            <a:r>
              <a:rPr sz="1800" dirty="0">
                <a:latin typeface="Arial"/>
                <a:cs typeface="Arial"/>
              </a:rPr>
              <a:t>Packing</a:t>
            </a:r>
            <a:r>
              <a:rPr sz="1800" spc="-25" dirty="0">
                <a:latin typeface="Arial"/>
                <a:cs typeface="Arial"/>
              </a:rPr>
              <a:t> </a:t>
            </a:r>
            <a:r>
              <a:rPr sz="1800" dirty="0">
                <a:latin typeface="Arial"/>
                <a:cs typeface="Arial"/>
              </a:rPr>
              <a:t>Group</a:t>
            </a:r>
            <a:r>
              <a:rPr sz="1800" spc="-25" dirty="0">
                <a:latin typeface="Arial"/>
                <a:cs typeface="Arial"/>
              </a:rPr>
              <a:t> </a:t>
            </a:r>
            <a:r>
              <a:rPr sz="1800" dirty="0">
                <a:latin typeface="Arial"/>
                <a:cs typeface="Arial"/>
              </a:rPr>
              <a:t>III</a:t>
            </a:r>
            <a:r>
              <a:rPr sz="1800" spc="-25" dirty="0">
                <a:latin typeface="Arial"/>
                <a:cs typeface="Arial"/>
              </a:rPr>
              <a:t> </a:t>
            </a:r>
            <a:r>
              <a:rPr sz="1800" dirty="0">
                <a:latin typeface="Arial"/>
                <a:cs typeface="Arial"/>
              </a:rPr>
              <a:t>-</a:t>
            </a:r>
            <a:r>
              <a:rPr sz="1800" spc="-25" dirty="0">
                <a:latin typeface="Arial"/>
                <a:cs typeface="Arial"/>
              </a:rPr>
              <a:t> </a:t>
            </a:r>
            <a:r>
              <a:rPr sz="1800" dirty="0">
                <a:latin typeface="Arial"/>
                <a:cs typeface="Arial"/>
              </a:rPr>
              <a:t>en</a:t>
            </a:r>
            <a:r>
              <a:rPr sz="1800" spc="-35" dirty="0">
                <a:latin typeface="Arial"/>
                <a:cs typeface="Arial"/>
              </a:rPr>
              <a:t> </a:t>
            </a:r>
            <a:r>
              <a:rPr sz="1800" dirty="0">
                <a:latin typeface="Arial"/>
                <a:cs typeface="Arial"/>
              </a:rPr>
              <a:t>düşük</a:t>
            </a:r>
            <a:r>
              <a:rPr sz="1800" spc="-20" dirty="0">
                <a:latin typeface="Arial"/>
                <a:cs typeface="Arial"/>
              </a:rPr>
              <a:t> </a:t>
            </a:r>
            <a:r>
              <a:rPr sz="1800" dirty="0">
                <a:latin typeface="Arial"/>
                <a:cs typeface="Arial"/>
              </a:rPr>
              <a:t>derecede</a:t>
            </a:r>
            <a:r>
              <a:rPr sz="1800" spc="-20" dirty="0">
                <a:latin typeface="Arial"/>
                <a:cs typeface="Arial"/>
              </a:rPr>
              <a:t> </a:t>
            </a:r>
            <a:r>
              <a:rPr sz="1800" dirty="0">
                <a:latin typeface="Arial"/>
                <a:cs typeface="Arial"/>
              </a:rPr>
              <a:t>tehlikeyi</a:t>
            </a:r>
            <a:r>
              <a:rPr sz="1800" spc="15" dirty="0">
                <a:latin typeface="Arial"/>
                <a:cs typeface="Arial"/>
              </a:rPr>
              <a:t> </a:t>
            </a:r>
            <a:r>
              <a:rPr sz="1800" dirty="0">
                <a:latin typeface="Arial"/>
                <a:cs typeface="Arial"/>
              </a:rPr>
              <a:t>işaret</a:t>
            </a:r>
            <a:r>
              <a:rPr sz="1800" spc="-25" dirty="0">
                <a:latin typeface="Arial"/>
                <a:cs typeface="Arial"/>
              </a:rPr>
              <a:t> </a:t>
            </a:r>
            <a:r>
              <a:rPr sz="1800" spc="-10" dirty="0">
                <a:latin typeface="Arial"/>
                <a:cs typeface="Arial"/>
              </a:rPr>
              <a:t>eder.</a:t>
            </a:r>
            <a:endParaRPr sz="180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54861" y="690498"/>
            <a:ext cx="60331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Tehlikeli</a:t>
            </a:r>
            <a:r>
              <a:rPr sz="1800" b="1" spc="-90" dirty="0">
                <a:latin typeface="Arial"/>
                <a:cs typeface="Arial"/>
              </a:rPr>
              <a:t> </a:t>
            </a:r>
            <a:r>
              <a:rPr sz="1800" b="1" dirty="0">
                <a:latin typeface="Arial"/>
                <a:cs typeface="Arial"/>
              </a:rPr>
              <a:t>Maddelerin</a:t>
            </a:r>
            <a:r>
              <a:rPr sz="1800" b="1" spc="-90" dirty="0">
                <a:latin typeface="Arial"/>
                <a:cs typeface="Arial"/>
              </a:rPr>
              <a:t> </a:t>
            </a:r>
            <a:r>
              <a:rPr sz="1800" b="1" dirty="0">
                <a:latin typeface="Arial"/>
                <a:cs typeface="Arial"/>
              </a:rPr>
              <a:t>Sınıflandırılması</a:t>
            </a:r>
            <a:r>
              <a:rPr sz="1800" b="1" spc="-100" dirty="0">
                <a:latin typeface="Arial"/>
                <a:cs typeface="Arial"/>
              </a:rPr>
              <a:t> </a:t>
            </a:r>
            <a:r>
              <a:rPr sz="1800" b="1" dirty="0">
                <a:latin typeface="Arial"/>
                <a:cs typeface="Arial"/>
              </a:rPr>
              <a:t>(HAZARD</a:t>
            </a:r>
            <a:r>
              <a:rPr sz="1800" b="1" spc="-50" dirty="0">
                <a:latin typeface="Arial"/>
                <a:cs typeface="Arial"/>
              </a:rPr>
              <a:t> </a:t>
            </a:r>
            <a:r>
              <a:rPr sz="1800" b="1" spc="-10" dirty="0">
                <a:latin typeface="Arial"/>
                <a:cs typeface="Arial"/>
              </a:rPr>
              <a:t>CLASS)</a:t>
            </a:r>
            <a:endParaRPr sz="1800">
              <a:latin typeface="Arial"/>
              <a:cs typeface="Arial"/>
            </a:endParaRPr>
          </a:p>
        </p:txBody>
      </p:sp>
      <p:pic>
        <p:nvPicPr>
          <p:cNvPr id="3" name="object 3"/>
          <p:cNvPicPr/>
          <p:nvPr/>
        </p:nvPicPr>
        <p:blipFill>
          <a:blip r:embed="rId2" cstate="print"/>
          <a:stretch>
            <a:fillRect/>
          </a:stretch>
        </p:blipFill>
        <p:spPr>
          <a:xfrm>
            <a:off x="1024127" y="1181100"/>
            <a:ext cx="7095744" cy="44958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573530">
              <a:lnSpc>
                <a:spcPct val="100000"/>
              </a:lnSpc>
              <a:spcBef>
                <a:spcPts val="105"/>
              </a:spcBef>
            </a:pPr>
            <a:r>
              <a:rPr sz="4400" spc="-55" dirty="0"/>
              <a:t>Taşıma</a:t>
            </a:r>
            <a:r>
              <a:rPr sz="4400" spc="-210" dirty="0"/>
              <a:t> </a:t>
            </a:r>
            <a:r>
              <a:rPr sz="4400" spc="-10" dirty="0"/>
              <a:t>Belgeleri</a:t>
            </a:r>
            <a:endParaRPr sz="4400"/>
          </a:p>
        </p:txBody>
      </p:sp>
      <p:sp>
        <p:nvSpPr>
          <p:cNvPr id="3" name="object 3"/>
          <p:cNvSpPr txBox="1">
            <a:spLocks noGrp="1"/>
          </p:cNvSpPr>
          <p:nvPr>
            <p:ph type="body" idx="1"/>
          </p:nvPr>
        </p:nvSpPr>
        <p:spPr>
          <a:prstGeom prst="rect">
            <a:avLst/>
          </a:prstGeom>
        </p:spPr>
        <p:txBody>
          <a:bodyPr vert="horz" wrap="square" lIns="0" tIns="63575" rIns="0" bIns="0" rtlCol="0">
            <a:spAutoFit/>
          </a:bodyPr>
          <a:lstStyle/>
          <a:p>
            <a:pPr marL="355600" marR="52705">
              <a:lnSpc>
                <a:spcPct val="100000"/>
              </a:lnSpc>
              <a:spcBef>
                <a:spcPts val="95"/>
              </a:spcBef>
            </a:pPr>
            <a:r>
              <a:rPr sz="2800" spc="-25" dirty="0"/>
              <a:t>Taşıma</a:t>
            </a:r>
            <a:r>
              <a:rPr sz="2800" spc="-120" dirty="0"/>
              <a:t> </a:t>
            </a:r>
            <a:r>
              <a:rPr sz="2800" dirty="0"/>
              <a:t>belgeleri</a:t>
            </a:r>
            <a:r>
              <a:rPr sz="2800" spc="-110" dirty="0"/>
              <a:t> </a:t>
            </a:r>
            <a:r>
              <a:rPr sz="2800" dirty="0"/>
              <a:t>taşıtan</a:t>
            </a:r>
            <a:r>
              <a:rPr sz="2800" spc="-105" dirty="0"/>
              <a:t> </a:t>
            </a:r>
            <a:r>
              <a:rPr sz="2800" dirty="0"/>
              <a:t>ile</a:t>
            </a:r>
            <a:r>
              <a:rPr sz="2800" spc="-120" dirty="0"/>
              <a:t> </a:t>
            </a:r>
            <a:r>
              <a:rPr sz="2800" dirty="0"/>
              <a:t>taşıyıcı</a:t>
            </a:r>
            <a:r>
              <a:rPr sz="2800" spc="-85" dirty="0"/>
              <a:t> </a:t>
            </a:r>
            <a:r>
              <a:rPr sz="2800" spc="-10" dirty="0"/>
              <a:t>arasında </a:t>
            </a:r>
            <a:r>
              <a:rPr sz="2800" dirty="0"/>
              <a:t>yapılan</a:t>
            </a:r>
            <a:r>
              <a:rPr sz="2800" spc="-95" dirty="0"/>
              <a:t> </a:t>
            </a:r>
            <a:r>
              <a:rPr sz="2800" dirty="0"/>
              <a:t>taşıma</a:t>
            </a:r>
            <a:r>
              <a:rPr sz="2800" spc="-120" dirty="0"/>
              <a:t> </a:t>
            </a:r>
            <a:r>
              <a:rPr sz="2800" dirty="0"/>
              <a:t>sözleşmesine</a:t>
            </a:r>
            <a:r>
              <a:rPr sz="2800" spc="-110" dirty="0"/>
              <a:t> </a:t>
            </a:r>
            <a:r>
              <a:rPr sz="2800" dirty="0"/>
              <a:t>dayanır</a:t>
            </a:r>
            <a:r>
              <a:rPr sz="2800" spc="-80" dirty="0"/>
              <a:t> </a:t>
            </a:r>
            <a:r>
              <a:rPr sz="2800" dirty="0"/>
              <a:t>ve</a:t>
            </a:r>
            <a:r>
              <a:rPr sz="2800" spc="-120" dirty="0"/>
              <a:t> </a:t>
            </a:r>
            <a:r>
              <a:rPr sz="2800" spc="-25" dirty="0"/>
              <a:t>iki </a:t>
            </a:r>
            <a:r>
              <a:rPr sz="2800" dirty="0"/>
              <a:t>tarafın</a:t>
            </a:r>
            <a:r>
              <a:rPr sz="2800" spc="-85" dirty="0"/>
              <a:t> </a:t>
            </a:r>
            <a:r>
              <a:rPr sz="2800" dirty="0"/>
              <a:t>hak</a:t>
            </a:r>
            <a:r>
              <a:rPr sz="2800" spc="-60" dirty="0"/>
              <a:t> </a:t>
            </a:r>
            <a:r>
              <a:rPr sz="2800" dirty="0"/>
              <a:t>ve</a:t>
            </a:r>
            <a:r>
              <a:rPr sz="2800" spc="-75" dirty="0"/>
              <a:t> </a:t>
            </a:r>
            <a:r>
              <a:rPr sz="2800" spc="-10" dirty="0"/>
              <a:t>yükümlülüklerini</a:t>
            </a:r>
            <a:r>
              <a:rPr sz="2800" spc="-30" dirty="0"/>
              <a:t> </a:t>
            </a:r>
            <a:r>
              <a:rPr sz="2800" spc="-10" dirty="0"/>
              <a:t>gösterir.</a:t>
            </a:r>
            <a:endParaRPr sz="2800"/>
          </a:p>
          <a:p>
            <a:pPr marL="355600" marR="5080">
              <a:lnSpc>
                <a:spcPct val="100000"/>
              </a:lnSpc>
              <a:spcBef>
                <a:spcPts val="5"/>
              </a:spcBef>
            </a:pPr>
            <a:r>
              <a:rPr sz="2800" dirty="0"/>
              <a:t>Gönderen</a:t>
            </a:r>
            <a:r>
              <a:rPr sz="2800" spc="-110" dirty="0"/>
              <a:t> </a:t>
            </a:r>
            <a:r>
              <a:rPr sz="2800" dirty="0"/>
              <a:t>(shipper),</a:t>
            </a:r>
            <a:r>
              <a:rPr sz="2800" spc="-114" dirty="0"/>
              <a:t> </a:t>
            </a:r>
            <a:r>
              <a:rPr sz="2800" dirty="0"/>
              <a:t>taşıma</a:t>
            </a:r>
            <a:r>
              <a:rPr sz="2800" spc="-135" dirty="0"/>
              <a:t> </a:t>
            </a:r>
            <a:r>
              <a:rPr sz="2800" spc="-10" dirty="0"/>
              <a:t>sözleşmesi </a:t>
            </a:r>
            <a:r>
              <a:rPr sz="2800" dirty="0"/>
              <a:t>yapıldıktan</a:t>
            </a:r>
            <a:r>
              <a:rPr sz="2800" spc="-95" dirty="0"/>
              <a:t> </a:t>
            </a:r>
            <a:r>
              <a:rPr sz="2800" dirty="0"/>
              <a:t>sonra,</a:t>
            </a:r>
            <a:r>
              <a:rPr sz="2800" spc="-110" dirty="0"/>
              <a:t> </a:t>
            </a:r>
            <a:r>
              <a:rPr sz="2800" dirty="0"/>
              <a:t>bu</a:t>
            </a:r>
            <a:r>
              <a:rPr sz="2800" spc="-125" dirty="0"/>
              <a:t> </a:t>
            </a:r>
            <a:r>
              <a:rPr sz="2800" dirty="0"/>
              <a:t>sözleşmeye</a:t>
            </a:r>
            <a:r>
              <a:rPr sz="2800" spc="-85" dirty="0"/>
              <a:t> </a:t>
            </a:r>
            <a:r>
              <a:rPr sz="2800" spc="-10" dirty="0"/>
              <a:t>istinaden </a:t>
            </a:r>
            <a:r>
              <a:rPr sz="2800" dirty="0"/>
              <a:t>malı</a:t>
            </a:r>
            <a:r>
              <a:rPr sz="2800" spc="-125" dirty="0"/>
              <a:t> </a:t>
            </a:r>
            <a:r>
              <a:rPr sz="2800" dirty="0"/>
              <a:t>taşıyıcıya</a:t>
            </a:r>
            <a:r>
              <a:rPr sz="2800" spc="-65" dirty="0"/>
              <a:t> </a:t>
            </a:r>
            <a:r>
              <a:rPr sz="2800" dirty="0"/>
              <a:t>teslim</a:t>
            </a:r>
            <a:r>
              <a:rPr sz="2800" spc="-120" dirty="0"/>
              <a:t> </a:t>
            </a:r>
            <a:r>
              <a:rPr sz="2800" spc="-10" dirty="0"/>
              <a:t>eder.</a:t>
            </a:r>
            <a:r>
              <a:rPr sz="2800" spc="-120" dirty="0"/>
              <a:t> </a:t>
            </a:r>
            <a:r>
              <a:rPr sz="2800" spc="-10" dirty="0"/>
              <a:t>Taşıma sözleşmesinde</a:t>
            </a:r>
            <a:r>
              <a:rPr sz="2800" spc="-70" dirty="0"/>
              <a:t> </a:t>
            </a:r>
            <a:r>
              <a:rPr sz="2800" dirty="0"/>
              <a:t>alıcı</a:t>
            </a:r>
            <a:r>
              <a:rPr sz="2800" spc="-95" dirty="0"/>
              <a:t> </a:t>
            </a:r>
            <a:r>
              <a:rPr sz="2800" dirty="0"/>
              <a:t>da</a:t>
            </a:r>
            <a:r>
              <a:rPr sz="2800" spc="-90" dirty="0"/>
              <a:t> </a:t>
            </a:r>
            <a:r>
              <a:rPr sz="2800" dirty="0"/>
              <a:t>(consignee)</a:t>
            </a:r>
            <a:r>
              <a:rPr sz="2800" spc="-50" dirty="0"/>
              <a:t> </a:t>
            </a:r>
            <a:r>
              <a:rPr sz="2800" spc="-10" dirty="0"/>
              <a:t>belirtilir.</a:t>
            </a:r>
            <a:endParaRPr sz="2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573530">
              <a:lnSpc>
                <a:spcPct val="100000"/>
              </a:lnSpc>
              <a:spcBef>
                <a:spcPts val="105"/>
              </a:spcBef>
            </a:pPr>
            <a:r>
              <a:rPr sz="4400" spc="-55" dirty="0"/>
              <a:t>Taşıma</a:t>
            </a:r>
            <a:r>
              <a:rPr sz="4400" spc="-210" dirty="0"/>
              <a:t> </a:t>
            </a:r>
            <a:r>
              <a:rPr sz="4400" spc="-10" dirty="0"/>
              <a:t>Belgeleri</a:t>
            </a:r>
            <a:endParaRPr sz="4400"/>
          </a:p>
        </p:txBody>
      </p:sp>
      <p:sp>
        <p:nvSpPr>
          <p:cNvPr id="3" name="object 3"/>
          <p:cNvSpPr txBox="1"/>
          <p:nvPr/>
        </p:nvSpPr>
        <p:spPr>
          <a:xfrm>
            <a:off x="535940" y="1624024"/>
            <a:ext cx="7608570" cy="452120"/>
          </a:xfrm>
          <a:prstGeom prst="rect">
            <a:avLst/>
          </a:prstGeom>
        </p:spPr>
        <p:txBody>
          <a:bodyPr vert="horz" wrap="square" lIns="0" tIns="12065" rIns="0" bIns="0" rtlCol="0">
            <a:spAutoFit/>
          </a:bodyPr>
          <a:lstStyle/>
          <a:p>
            <a:pPr marL="12700">
              <a:lnSpc>
                <a:spcPct val="100000"/>
              </a:lnSpc>
              <a:spcBef>
                <a:spcPts val="95"/>
              </a:spcBef>
            </a:pPr>
            <a:r>
              <a:rPr sz="2800" b="1" spc="-25" dirty="0">
                <a:latin typeface="Arial"/>
                <a:cs typeface="Arial"/>
              </a:rPr>
              <a:t>Taşıma</a:t>
            </a:r>
            <a:r>
              <a:rPr sz="2800" b="1" spc="-110" dirty="0">
                <a:latin typeface="Arial"/>
                <a:cs typeface="Arial"/>
              </a:rPr>
              <a:t> </a:t>
            </a:r>
            <a:r>
              <a:rPr sz="2800" b="1" dirty="0">
                <a:latin typeface="Arial"/>
                <a:cs typeface="Arial"/>
              </a:rPr>
              <a:t>belgelerinin</a:t>
            </a:r>
            <a:r>
              <a:rPr sz="2800" b="1" spc="-100" dirty="0">
                <a:latin typeface="Arial"/>
                <a:cs typeface="Arial"/>
              </a:rPr>
              <a:t> </a:t>
            </a:r>
            <a:r>
              <a:rPr sz="2800" b="1" dirty="0">
                <a:latin typeface="Arial"/>
                <a:cs typeface="Arial"/>
              </a:rPr>
              <a:t>başlıca</a:t>
            </a:r>
            <a:r>
              <a:rPr sz="2800" b="1" spc="-95" dirty="0">
                <a:latin typeface="Arial"/>
                <a:cs typeface="Arial"/>
              </a:rPr>
              <a:t> </a:t>
            </a:r>
            <a:r>
              <a:rPr sz="2800" b="1" dirty="0">
                <a:latin typeface="Arial"/>
                <a:cs typeface="Arial"/>
              </a:rPr>
              <a:t>üç</a:t>
            </a:r>
            <a:r>
              <a:rPr sz="2800" b="1" spc="-110" dirty="0">
                <a:latin typeface="Arial"/>
                <a:cs typeface="Arial"/>
              </a:rPr>
              <a:t> </a:t>
            </a:r>
            <a:r>
              <a:rPr sz="2800" b="1" dirty="0">
                <a:latin typeface="Arial"/>
                <a:cs typeface="Arial"/>
              </a:rPr>
              <a:t>özelliği</a:t>
            </a:r>
            <a:r>
              <a:rPr sz="2800" b="1" spc="-120" dirty="0">
                <a:latin typeface="Arial"/>
                <a:cs typeface="Arial"/>
              </a:rPr>
              <a:t> </a:t>
            </a:r>
            <a:r>
              <a:rPr sz="2800" b="1" spc="-10" dirty="0">
                <a:latin typeface="Arial"/>
                <a:cs typeface="Arial"/>
              </a:rPr>
              <a:t>vardır.</a:t>
            </a:r>
            <a:endParaRPr sz="2800">
              <a:latin typeface="Arial"/>
              <a:cs typeface="Arial"/>
            </a:endParaRPr>
          </a:p>
        </p:txBody>
      </p:sp>
      <p:sp>
        <p:nvSpPr>
          <p:cNvPr id="4" name="object 4"/>
          <p:cNvSpPr txBox="1"/>
          <p:nvPr/>
        </p:nvSpPr>
        <p:spPr>
          <a:xfrm>
            <a:off x="535940" y="3075254"/>
            <a:ext cx="149860"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Arial"/>
                <a:cs typeface="Arial"/>
              </a:rPr>
              <a:t>•</a:t>
            </a:r>
            <a:endParaRPr sz="2800">
              <a:latin typeface="Arial"/>
              <a:cs typeface="Arial"/>
            </a:endParaRPr>
          </a:p>
        </p:txBody>
      </p:sp>
      <p:sp>
        <p:nvSpPr>
          <p:cNvPr id="5" name="object 5"/>
          <p:cNvSpPr txBox="1"/>
          <p:nvPr/>
        </p:nvSpPr>
        <p:spPr>
          <a:xfrm>
            <a:off x="535940" y="4014597"/>
            <a:ext cx="149860"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Arial"/>
                <a:cs typeface="Arial"/>
              </a:rPr>
              <a:t>•</a:t>
            </a:r>
            <a:endParaRPr sz="2800">
              <a:latin typeface="Arial"/>
              <a:cs typeface="Arial"/>
            </a:endParaRPr>
          </a:p>
        </p:txBody>
      </p:sp>
      <p:sp>
        <p:nvSpPr>
          <p:cNvPr id="6" name="object 6"/>
          <p:cNvSpPr txBox="1"/>
          <p:nvPr/>
        </p:nvSpPr>
        <p:spPr>
          <a:xfrm>
            <a:off x="535940" y="2136774"/>
            <a:ext cx="7579359" cy="2756535"/>
          </a:xfrm>
          <a:prstGeom prst="rect">
            <a:avLst/>
          </a:prstGeom>
        </p:spPr>
        <p:txBody>
          <a:bodyPr vert="horz" wrap="square" lIns="0" tIns="12065" rIns="0" bIns="0" rtlCol="0">
            <a:spAutoFit/>
          </a:bodyPr>
          <a:lstStyle/>
          <a:p>
            <a:pPr marL="355600" marR="63500" indent="-343535">
              <a:lnSpc>
                <a:spcPct val="100000"/>
              </a:lnSpc>
              <a:spcBef>
                <a:spcPts val="95"/>
              </a:spcBef>
              <a:buChar char="•"/>
              <a:tabLst>
                <a:tab pos="355600" algn="l"/>
                <a:tab pos="927100" algn="l"/>
              </a:tabLst>
            </a:pPr>
            <a:r>
              <a:rPr sz="2800" dirty="0">
                <a:latin typeface="Arial"/>
                <a:cs typeface="Arial"/>
              </a:rPr>
              <a:t>	</a:t>
            </a:r>
            <a:r>
              <a:rPr sz="2800" b="1" dirty="0">
                <a:latin typeface="Arial"/>
                <a:cs typeface="Arial"/>
              </a:rPr>
              <a:t>1</a:t>
            </a:r>
            <a:r>
              <a:rPr sz="2800" b="1" spc="-90" dirty="0">
                <a:latin typeface="Arial"/>
                <a:cs typeface="Arial"/>
              </a:rPr>
              <a:t> </a:t>
            </a:r>
            <a:r>
              <a:rPr sz="2800" b="1" dirty="0">
                <a:latin typeface="Arial"/>
                <a:cs typeface="Arial"/>
              </a:rPr>
              <a:t>Malların</a:t>
            </a:r>
            <a:r>
              <a:rPr sz="2800" b="1" spc="-90" dirty="0">
                <a:latin typeface="Arial"/>
                <a:cs typeface="Arial"/>
              </a:rPr>
              <a:t> </a:t>
            </a:r>
            <a:r>
              <a:rPr sz="2800" b="1" dirty="0">
                <a:latin typeface="Arial"/>
                <a:cs typeface="Arial"/>
              </a:rPr>
              <a:t>teslim</a:t>
            </a:r>
            <a:r>
              <a:rPr sz="2800" b="1" spc="-85" dirty="0">
                <a:latin typeface="Arial"/>
                <a:cs typeface="Arial"/>
              </a:rPr>
              <a:t> </a:t>
            </a:r>
            <a:r>
              <a:rPr sz="2800" b="1" dirty="0">
                <a:latin typeface="Arial"/>
                <a:cs typeface="Arial"/>
              </a:rPr>
              <a:t>alındığını</a:t>
            </a:r>
            <a:r>
              <a:rPr sz="2800" b="1" spc="-80" dirty="0">
                <a:latin typeface="Arial"/>
                <a:cs typeface="Arial"/>
              </a:rPr>
              <a:t> </a:t>
            </a:r>
            <a:r>
              <a:rPr sz="2800" b="1" dirty="0">
                <a:latin typeface="Arial"/>
                <a:cs typeface="Arial"/>
              </a:rPr>
              <a:t>gösteren</a:t>
            </a:r>
            <a:r>
              <a:rPr sz="2800" b="1" spc="-60" dirty="0">
                <a:latin typeface="Arial"/>
                <a:cs typeface="Arial"/>
              </a:rPr>
              <a:t> </a:t>
            </a:r>
            <a:r>
              <a:rPr sz="2800" b="1" spc="-25" dirty="0">
                <a:latin typeface="Arial"/>
                <a:cs typeface="Arial"/>
              </a:rPr>
              <a:t>bir </a:t>
            </a:r>
            <a:r>
              <a:rPr sz="2800" b="1" spc="-10" dirty="0">
                <a:latin typeface="Arial"/>
                <a:cs typeface="Arial"/>
              </a:rPr>
              <a:t>makbuz,</a:t>
            </a:r>
            <a:endParaRPr sz="2800">
              <a:latin typeface="Arial"/>
              <a:cs typeface="Arial"/>
            </a:endParaRPr>
          </a:p>
          <a:p>
            <a:pPr marL="355600" marR="5080" lvl="1" indent="866140">
              <a:lnSpc>
                <a:spcPct val="100000"/>
              </a:lnSpc>
              <a:spcBef>
                <a:spcPts val="670"/>
              </a:spcBef>
              <a:buAutoNum type="arabicPlain" startAt="2"/>
              <a:tabLst>
                <a:tab pos="1221740" algn="l"/>
              </a:tabLst>
            </a:pPr>
            <a:r>
              <a:rPr sz="2800" b="1" spc="-20" dirty="0">
                <a:latin typeface="Arial"/>
                <a:cs typeface="Arial"/>
              </a:rPr>
              <a:t>Taşıyan</a:t>
            </a:r>
            <a:r>
              <a:rPr sz="2800" b="1" spc="-80" dirty="0">
                <a:latin typeface="Arial"/>
                <a:cs typeface="Arial"/>
              </a:rPr>
              <a:t> </a:t>
            </a:r>
            <a:r>
              <a:rPr sz="2800" b="1" dirty="0">
                <a:latin typeface="Arial"/>
                <a:cs typeface="Arial"/>
              </a:rPr>
              <a:t>ile</a:t>
            </a:r>
            <a:r>
              <a:rPr sz="2800" b="1" spc="-120" dirty="0">
                <a:latin typeface="Arial"/>
                <a:cs typeface="Arial"/>
              </a:rPr>
              <a:t> </a:t>
            </a:r>
            <a:r>
              <a:rPr sz="2800" b="1" dirty="0">
                <a:latin typeface="Arial"/>
                <a:cs typeface="Arial"/>
              </a:rPr>
              <a:t>taşıtan</a:t>
            </a:r>
            <a:r>
              <a:rPr sz="2800" b="1" spc="-114" dirty="0">
                <a:latin typeface="Arial"/>
                <a:cs typeface="Arial"/>
              </a:rPr>
              <a:t> </a:t>
            </a:r>
            <a:r>
              <a:rPr sz="2800" b="1" dirty="0">
                <a:latin typeface="Arial"/>
                <a:cs typeface="Arial"/>
              </a:rPr>
              <a:t>arasında</a:t>
            </a:r>
            <a:r>
              <a:rPr sz="2800" b="1" spc="-105" dirty="0">
                <a:latin typeface="Arial"/>
                <a:cs typeface="Arial"/>
              </a:rPr>
              <a:t> </a:t>
            </a:r>
            <a:r>
              <a:rPr sz="2800" b="1" spc="-10" dirty="0">
                <a:latin typeface="Arial"/>
                <a:cs typeface="Arial"/>
              </a:rPr>
              <a:t>akdedilen </a:t>
            </a:r>
            <a:r>
              <a:rPr sz="2800" b="1" dirty="0">
                <a:latin typeface="Arial"/>
                <a:cs typeface="Arial"/>
              </a:rPr>
              <a:t>bir</a:t>
            </a:r>
            <a:r>
              <a:rPr sz="2800" b="1" spc="-55" dirty="0">
                <a:latin typeface="Arial"/>
                <a:cs typeface="Arial"/>
              </a:rPr>
              <a:t> </a:t>
            </a:r>
            <a:r>
              <a:rPr sz="2800" b="1" spc="-10" dirty="0">
                <a:latin typeface="Arial"/>
                <a:cs typeface="Arial"/>
              </a:rPr>
              <a:t>sözleşme,</a:t>
            </a:r>
            <a:endParaRPr sz="2800">
              <a:latin typeface="Arial"/>
              <a:cs typeface="Arial"/>
            </a:endParaRPr>
          </a:p>
          <a:p>
            <a:pPr marL="355600" marR="180975" lvl="1" indent="866140">
              <a:lnSpc>
                <a:spcPct val="100000"/>
              </a:lnSpc>
              <a:spcBef>
                <a:spcPts val="675"/>
              </a:spcBef>
              <a:buAutoNum type="arabicPlain" startAt="2"/>
              <a:tabLst>
                <a:tab pos="1221740" algn="l"/>
              </a:tabLst>
            </a:pPr>
            <a:r>
              <a:rPr sz="2800" b="1" dirty="0">
                <a:latin typeface="Arial"/>
                <a:cs typeface="Arial"/>
              </a:rPr>
              <a:t>Bazı</a:t>
            </a:r>
            <a:r>
              <a:rPr sz="2800" b="1" spc="-85" dirty="0">
                <a:latin typeface="Arial"/>
                <a:cs typeface="Arial"/>
              </a:rPr>
              <a:t> </a:t>
            </a:r>
            <a:r>
              <a:rPr sz="2800" b="1" dirty="0">
                <a:latin typeface="Arial"/>
                <a:cs typeface="Arial"/>
              </a:rPr>
              <a:t>şartlar</a:t>
            </a:r>
            <a:r>
              <a:rPr sz="2800" b="1" spc="-85" dirty="0">
                <a:latin typeface="Arial"/>
                <a:cs typeface="Arial"/>
              </a:rPr>
              <a:t> </a:t>
            </a:r>
            <a:r>
              <a:rPr sz="2800" b="1" dirty="0">
                <a:latin typeface="Arial"/>
                <a:cs typeface="Arial"/>
              </a:rPr>
              <a:t>altında</a:t>
            </a:r>
            <a:r>
              <a:rPr sz="2800" b="1" spc="-80" dirty="0">
                <a:latin typeface="Arial"/>
                <a:cs typeface="Arial"/>
              </a:rPr>
              <a:t> </a:t>
            </a:r>
            <a:r>
              <a:rPr sz="2800" b="1" dirty="0">
                <a:latin typeface="Arial"/>
                <a:cs typeface="Arial"/>
              </a:rPr>
              <a:t>bir</a:t>
            </a:r>
            <a:r>
              <a:rPr sz="2800" b="1" spc="-85" dirty="0">
                <a:latin typeface="Arial"/>
                <a:cs typeface="Arial"/>
              </a:rPr>
              <a:t> </a:t>
            </a:r>
            <a:r>
              <a:rPr sz="2800" b="1" dirty="0">
                <a:latin typeface="Arial"/>
                <a:cs typeface="Arial"/>
              </a:rPr>
              <a:t>kıymetli</a:t>
            </a:r>
            <a:r>
              <a:rPr sz="2800" b="1" spc="-55" dirty="0">
                <a:latin typeface="Arial"/>
                <a:cs typeface="Arial"/>
              </a:rPr>
              <a:t> </a:t>
            </a:r>
            <a:r>
              <a:rPr sz="2800" b="1" spc="-10" dirty="0">
                <a:latin typeface="Arial"/>
                <a:cs typeface="Arial"/>
              </a:rPr>
              <a:t>evrak </a:t>
            </a:r>
            <a:r>
              <a:rPr sz="2800" b="1" dirty="0">
                <a:latin typeface="Arial"/>
                <a:cs typeface="Arial"/>
              </a:rPr>
              <a:t>niteliği</a:t>
            </a:r>
            <a:r>
              <a:rPr sz="2800" b="1" spc="-90" dirty="0">
                <a:latin typeface="Arial"/>
                <a:cs typeface="Arial"/>
              </a:rPr>
              <a:t> </a:t>
            </a:r>
            <a:r>
              <a:rPr sz="2800" b="1" spc="-10" dirty="0">
                <a:latin typeface="Arial"/>
                <a:cs typeface="Arial"/>
              </a:rPr>
              <a:t>taşır.</a:t>
            </a:r>
            <a:endParaRPr sz="2800">
              <a:latin typeface="Arial"/>
              <a:cs typeface="Arial"/>
            </a:endParaRPr>
          </a:p>
        </p:txBody>
      </p:sp>
      <p:sp>
        <p:nvSpPr>
          <p:cNvPr id="7" name="object 7"/>
          <p:cNvSpPr txBox="1"/>
          <p:nvPr/>
        </p:nvSpPr>
        <p:spPr>
          <a:xfrm>
            <a:off x="535940" y="5426151"/>
            <a:ext cx="7912100" cy="666115"/>
          </a:xfrm>
          <a:prstGeom prst="rect">
            <a:avLst/>
          </a:prstGeom>
        </p:spPr>
        <p:txBody>
          <a:bodyPr vert="horz" wrap="square" lIns="0" tIns="12700" rIns="0" bIns="0" rtlCol="0">
            <a:spAutoFit/>
          </a:bodyPr>
          <a:lstStyle/>
          <a:p>
            <a:pPr marL="12700" marR="5080">
              <a:lnSpc>
                <a:spcPct val="100000"/>
              </a:lnSpc>
              <a:spcBef>
                <a:spcPts val="100"/>
              </a:spcBef>
            </a:pPr>
            <a:r>
              <a:rPr sz="1400" b="1" dirty="0">
                <a:latin typeface="Arial"/>
                <a:cs typeface="Arial"/>
              </a:rPr>
              <a:t>6102</a:t>
            </a:r>
            <a:r>
              <a:rPr sz="1400" b="1" spc="-40" dirty="0">
                <a:latin typeface="Arial"/>
                <a:cs typeface="Arial"/>
              </a:rPr>
              <a:t> </a:t>
            </a:r>
            <a:r>
              <a:rPr sz="1400" b="1" spc="-20" dirty="0">
                <a:latin typeface="Arial"/>
                <a:cs typeface="Arial"/>
              </a:rPr>
              <a:t>SAYILI</a:t>
            </a:r>
            <a:r>
              <a:rPr sz="1400" b="1" spc="-5" dirty="0">
                <a:latin typeface="Arial"/>
                <a:cs typeface="Arial"/>
              </a:rPr>
              <a:t> </a:t>
            </a:r>
            <a:r>
              <a:rPr sz="1400" b="1" dirty="0">
                <a:latin typeface="Arial"/>
                <a:cs typeface="Arial"/>
              </a:rPr>
              <a:t>TTK</a:t>
            </a:r>
            <a:r>
              <a:rPr sz="1400" b="1" spc="-25" dirty="0">
                <a:latin typeface="Arial"/>
                <a:cs typeface="Arial"/>
              </a:rPr>
              <a:t> </a:t>
            </a:r>
            <a:r>
              <a:rPr sz="1400" b="1" dirty="0">
                <a:latin typeface="Arial"/>
                <a:cs typeface="Arial"/>
              </a:rPr>
              <a:t>MD</a:t>
            </a:r>
            <a:r>
              <a:rPr sz="1400" b="1" spc="-60" dirty="0">
                <a:latin typeface="Arial"/>
                <a:cs typeface="Arial"/>
              </a:rPr>
              <a:t> </a:t>
            </a:r>
            <a:r>
              <a:rPr sz="1400" b="1" dirty="0">
                <a:latin typeface="Arial"/>
                <a:cs typeface="Arial"/>
              </a:rPr>
              <a:t>1228-1</a:t>
            </a:r>
            <a:r>
              <a:rPr sz="1400" b="1" spc="-50" dirty="0">
                <a:latin typeface="Arial"/>
                <a:cs typeface="Arial"/>
              </a:rPr>
              <a:t> </a:t>
            </a:r>
            <a:r>
              <a:rPr sz="1400" b="1" dirty="0">
                <a:latin typeface="Arial"/>
                <a:cs typeface="Arial"/>
              </a:rPr>
              <a:t>:</a:t>
            </a:r>
            <a:r>
              <a:rPr sz="1400" b="1" spc="-25" dirty="0">
                <a:latin typeface="Arial"/>
                <a:cs typeface="Arial"/>
              </a:rPr>
              <a:t> </a:t>
            </a:r>
            <a:r>
              <a:rPr sz="1400" dirty="0">
                <a:latin typeface="Arial"/>
                <a:cs typeface="Arial"/>
              </a:rPr>
              <a:t>Konişmento,</a:t>
            </a:r>
            <a:r>
              <a:rPr sz="1400" spc="-60" dirty="0">
                <a:latin typeface="Arial"/>
                <a:cs typeface="Arial"/>
              </a:rPr>
              <a:t> </a:t>
            </a:r>
            <a:r>
              <a:rPr sz="1400" dirty="0">
                <a:latin typeface="Arial"/>
                <a:cs typeface="Arial"/>
              </a:rPr>
              <a:t>bir</a:t>
            </a:r>
            <a:r>
              <a:rPr sz="1400" spc="-40" dirty="0">
                <a:latin typeface="Arial"/>
                <a:cs typeface="Arial"/>
              </a:rPr>
              <a:t> </a:t>
            </a:r>
            <a:r>
              <a:rPr sz="1400" dirty="0">
                <a:latin typeface="Arial"/>
                <a:cs typeface="Arial"/>
              </a:rPr>
              <a:t>taşıma</a:t>
            </a:r>
            <a:r>
              <a:rPr sz="1400" spc="-40" dirty="0">
                <a:latin typeface="Arial"/>
                <a:cs typeface="Arial"/>
              </a:rPr>
              <a:t> </a:t>
            </a:r>
            <a:r>
              <a:rPr sz="1400" dirty="0">
                <a:latin typeface="Arial"/>
                <a:cs typeface="Arial"/>
              </a:rPr>
              <a:t>sözleşmesinin</a:t>
            </a:r>
            <a:r>
              <a:rPr sz="1400" spc="-60" dirty="0">
                <a:latin typeface="Arial"/>
                <a:cs typeface="Arial"/>
              </a:rPr>
              <a:t> </a:t>
            </a:r>
            <a:r>
              <a:rPr sz="1400" dirty="0">
                <a:latin typeface="Arial"/>
                <a:cs typeface="Arial"/>
              </a:rPr>
              <a:t>yapıldığını</a:t>
            </a:r>
            <a:r>
              <a:rPr sz="1400" spc="-30" dirty="0">
                <a:latin typeface="Arial"/>
                <a:cs typeface="Arial"/>
              </a:rPr>
              <a:t> </a:t>
            </a:r>
            <a:r>
              <a:rPr sz="1400" dirty="0">
                <a:latin typeface="Arial"/>
                <a:cs typeface="Arial"/>
              </a:rPr>
              <a:t>ispatlayan,</a:t>
            </a:r>
            <a:r>
              <a:rPr sz="1400" spc="-55" dirty="0">
                <a:latin typeface="Arial"/>
                <a:cs typeface="Arial"/>
              </a:rPr>
              <a:t> </a:t>
            </a:r>
            <a:r>
              <a:rPr sz="1400" spc="-10" dirty="0">
                <a:latin typeface="Arial"/>
                <a:cs typeface="Arial"/>
              </a:rPr>
              <a:t>eşyanın </a:t>
            </a:r>
            <a:r>
              <a:rPr sz="1400" dirty="0">
                <a:latin typeface="Arial"/>
                <a:cs typeface="Arial"/>
              </a:rPr>
              <a:t>taşıyan</a:t>
            </a:r>
            <a:r>
              <a:rPr sz="1400" spc="-55" dirty="0">
                <a:latin typeface="Arial"/>
                <a:cs typeface="Arial"/>
              </a:rPr>
              <a:t> </a:t>
            </a:r>
            <a:r>
              <a:rPr sz="1400" dirty="0">
                <a:latin typeface="Arial"/>
                <a:cs typeface="Arial"/>
              </a:rPr>
              <a:t>tarafından</a:t>
            </a:r>
            <a:r>
              <a:rPr sz="1400" spc="-80" dirty="0">
                <a:latin typeface="Arial"/>
                <a:cs typeface="Arial"/>
              </a:rPr>
              <a:t> </a:t>
            </a:r>
            <a:r>
              <a:rPr sz="1400" dirty="0">
                <a:latin typeface="Arial"/>
                <a:cs typeface="Arial"/>
              </a:rPr>
              <a:t>teslim</a:t>
            </a:r>
            <a:r>
              <a:rPr sz="1400" spc="-60" dirty="0">
                <a:latin typeface="Arial"/>
                <a:cs typeface="Arial"/>
              </a:rPr>
              <a:t> </a:t>
            </a:r>
            <a:r>
              <a:rPr sz="1400" dirty="0">
                <a:latin typeface="Arial"/>
                <a:cs typeface="Arial"/>
              </a:rPr>
              <a:t>alındığını</a:t>
            </a:r>
            <a:r>
              <a:rPr sz="1400" spc="-55" dirty="0">
                <a:latin typeface="Arial"/>
                <a:cs typeface="Arial"/>
              </a:rPr>
              <a:t> </a:t>
            </a:r>
            <a:r>
              <a:rPr sz="1400" dirty="0">
                <a:latin typeface="Arial"/>
                <a:cs typeface="Arial"/>
              </a:rPr>
              <a:t>veya</a:t>
            </a:r>
            <a:r>
              <a:rPr sz="1400" spc="-10" dirty="0">
                <a:latin typeface="Arial"/>
                <a:cs typeface="Arial"/>
              </a:rPr>
              <a:t> </a:t>
            </a:r>
            <a:r>
              <a:rPr sz="1400" dirty="0">
                <a:latin typeface="Arial"/>
                <a:cs typeface="Arial"/>
              </a:rPr>
              <a:t>gemiye</a:t>
            </a:r>
            <a:r>
              <a:rPr sz="1400" spc="-40" dirty="0">
                <a:latin typeface="Arial"/>
                <a:cs typeface="Arial"/>
              </a:rPr>
              <a:t> </a:t>
            </a:r>
            <a:r>
              <a:rPr sz="1400" dirty="0">
                <a:latin typeface="Arial"/>
                <a:cs typeface="Arial"/>
              </a:rPr>
              <a:t>yüklendiğini</a:t>
            </a:r>
            <a:r>
              <a:rPr sz="1400" spc="-65" dirty="0">
                <a:latin typeface="Arial"/>
                <a:cs typeface="Arial"/>
              </a:rPr>
              <a:t> </a:t>
            </a:r>
            <a:r>
              <a:rPr sz="1400" dirty="0">
                <a:latin typeface="Arial"/>
                <a:cs typeface="Arial"/>
              </a:rPr>
              <a:t>gösteren</a:t>
            </a:r>
            <a:r>
              <a:rPr sz="1400" spc="-75" dirty="0">
                <a:latin typeface="Arial"/>
                <a:cs typeface="Arial"/>
              </a:rPr>
              <a:t> </a:t>
            </a:r>
            <a:r>
              <a:rPr sz="1400" dirty="0">
                <a:latin typeface="Arial"/>
                <a:cs typeface="Arial"/>
              </a:rPr>
              <a:t>ve</a:t>
            </a:r>
            <a:r>
              <a:rPr sz="1400" spc="-30" dirty="0">
                <a:latin typeface="Arial"/>
                <a:cs typeface="Arial"/>
              </a:rPr>
              <a:t> </a:t>
            </a:r>
            <a:r>
              <a:rPr sz="1400" dirty="0">
                <a:latin typeface="Arial"/>
                <a:cs typeface="Arial"/>
              </a:rPr>
              <a:t>taşıyanın</a:t>
            </a:r>
            <a:r>
              <a:rPr sz="1400" spc="-50" dirty="0">
                <a:latin typeface="Arial"/>
                <a:cs typeface="Arial"/>
              </a:rPr>
              <a:t> </a:t>
            </a:r>
            <a:r>
              <a:rPr sz="1400" dirty="0">
                <a:latin typeface="Arial"/>
                <a:cs typeface="Arial"/>
              </a:rPr>
              <a:t>eşyayı,</a:t>
            </a:r>
            <a:r>
              <a:rPr sz="1400" spc="-20" dirty="0">
                <a:latin typeface="Arial"/>
                <a:cs typeface="Arial"/>
              </a:rPr>
              <a:t> </a:t>
            </a:r>
            <a:r>
              <a:rPr sz="1400" spc="-10" dirty="0">
                <a:latin typeface="Arial"/>
                <a:cs typeface="Arial"/>
              </a:rPr>
              <a:t>ancak </a:t>
            </a:r>
            <a:r>
              <a:rPr sz="1400" dirty="0">
                <a:latin typeface="Arial"/>
                <a:cs typeface="Arial"/>
              </a:rPr>
              <a:t>onun</a:t>
            </a:r>
            <a:r>
              <a:rPr sz="1400" spc="-55" dirty="0">
                <a:latin typeface="Arial"/>
                <a:cs typeface="Arial"/>
              </a:rPr>
              <a:t> </a:t>
            </a:r>
            <a:r>
              <a:rPr sz="1400" dirty="0">
                <a:latin typeface="Arial"/>
                <a:cs typeface="Arial"/>
              </a:rPr>
              <a:t>ibrazı</a:t>
            </a:r>
            <a:r>
              <a:rPr sz="1400" spc="-55" dirty="0">
                <a:latin typeface="Arial"/>
                <a:cs typeface="Arial"/>
              </a:rPr>
              <a:t> </a:t>
            </a:r>
            <a:r>
              <a:rPr sz="1400" dirty="0">
                <a:latin typeface="Arial"/>
                <a:cs typeface="Arial"/>
              </a:rPr>
              <a:t>karşılığında</a:t>
            </a:r>
            <a:r>
              <a:rPr sz="1400" spc="-55" dirty="0">
                <a:latin typeface="Arial"/>
                <a:cs typeface="Arial"/>
              </a:rPr>
              <a:t> </a:t>
            </a:r>
            <a:r>
              <a:rPr sz="1400" dirty="0">
                <a:latin typeface="Arial"/>
                <a:cs typeface="Arial"/>
              </a:rPr>
              <a:t>teslimle</a:t>
            </a:r>
            <a:r>
              <a:rPr sz="1400" spc="-50" dirty="0">
                <a:latin typeface="Arial"/>
                <a:cs typeface="Arial"/>
              </a:rPr>
              <a:t> </a:t>
            </a:r>
            <a:r>
              <a:rPr sz="1400" dirty="0">
                <a:latin typeface="Arial"/>
                <a:cs typeface="Arial"/>
              </a:rPr>
              <a:t>yükümlü</a:t>
            </a:r>
            <a:r>
              <a:rPr sz="1400" spc="-40" dirty="0">
                <a:latin typeface="Arial"/>
                <a:cs typeface="Arial"/>
              </a:rPr>
              <a:t> </a:t>
            </a:r>
            <a:r>
              <a:rPr sz="1400" dirty="0">
                <a:latin typeface="Arial"/>
                <a:cs typeface="Arial"/>
              </a:rPr>
              <a:t>olduğu</a:t>
            </a:r>
            <a:r>
              <a:rPr sz="1400" spc="-40" dirty="0">
                <a:latin typeface="Arial"/>
                <a:cs typeface="Arial"/>
              </a:rPr>
              <a:t> </a:t>
            </a:r>
            <a:r>
              <a:rPr sz="1400" spc="-10" dirty="0">
                <a:latin typeface="Arial"/>
                <a:cs typeface="Arial"/>
              </a:rPr>
              <a:t>senettir.</a:t>
            </a:r>
            <a:endParaRPr sz="140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506730">
              <a:lnSpc>
                <a:spcPct val="100000"/>
              </a:lnSpc>
              <a:spcBef>
                <a:spcPts val="105"/>
              </a:spcBef>
            </a:pPr>
            <a:r>
              <a:rPr sz="4400" dirty="0"/>
              <a:t>Deniz</a:t>
            </a:r>
            <a:r>
              <a:rPr sz="4400" spc="-35" dirty="0"/>
              <a:t> </a:t>
            </a:r>
            <a:r>
              <a:rPr sz="4400" dirty="0"/>
              <a:t>Konşimento</a:t>
            </a:r>
            <a:r>
              <a:rPr sz="4400" spc="-140" dirty="0"/>
              <a:t> </a:t>
            </a:r>
            <a:r>
              <a:rPr sz="4400" spc="-10" dirty="0"/>
              <a:t>Türleri</a:t>
            </a:r>
            <a:endParaRPr sz="4400"/>
          </a:p>
        </p:txBody>
      </p:sp>
      <p:sp>
        <p:nvSpPr>
          <p:cNvPr id="3" name="object 3"/>
          <p:cNvSpPr txBox="1"/>
          <p:nvPr/>
        </p:nvSpPr>
        <p:spPr>
          <a:xfrm>
            <a:off x="547217" y="1232005"/>
            <a:ext cx="8182609" cy="4826635"/>
          </a:xfrm>
          <a:prstGeom prst="rect">
            <a:avLst/>
          </a:prstGeom>
        </p:spPr>
        <p:txBody>
          <a:bodyPr vert="horz" wrap="square" lIns="0" tIns="149225" rIns="0" bIns="0" rtlCol="0">
            <a:spAutoFit/>
          </a:bodyPr>
          <a:lstStyle/>
          <a:p>
            <a:pPr marL="12700">
              <a:lnSpc>
                <a:spcPct val="100000"/>
              </a:lnSpc>
              <a:spcBef>
                <a:spcPts val="1175"/>
              </a:spcBef>
            </a:pPr>
            <a:r>
              <a:rPr sz="1800" b="1" dirty="0">
                <a:latin typeface="Arial"/>
                <a:cs typeface="Arial"/>
              </a:rPr>
              <a:t>Gemiye</a:t>
            </a:r>
            <a:r>
              <a:rPr sz="1800" b="1" spc="-70" dirty="0">
                <a:latin typeface="Arial"/>
                <a:cs typeface="Arial"/>
              </a:rPr>
              <a:t> </a:t>
            </a:r>
            <a:r>
              <a:rPr sz="1800" b="1" dirty="0">
                <a:latin typeface="Arial"/>
                <a:cs typeface="Arial"/>
              </a:rPr>
              <a:t>Yüklenip</a:t>
            </a:r>
            <a:r>
              <a:rPr sz="1800" b="1" spc="-80" dirty="0">
                <a:latin typeface="Arial"/>
                <a:cs typeface="Arial"/>
              </a:rPr>
              <a:t> </a:t>
            </a:r>
            <a:r>
              <a:rPr sz="1800" b="1" dirty="0">
                <a:latin typeface="Arial"/>
                <a:cs typeface="Arial"/>
              </a:rPr>
              <a:t>Yüklenmemeyi</a:t>
            </a:r>
            <a:r>
              <a:rPr sz="1800" b="1" spc="-30" dirty="0">
                <a:latin typeface="Arial"/>
                <a:cs typeface="Arial"/>
              </a:rPr>
              <a:t> </a:t>
            </a:r>
            <a:r>
              <a:rPr sz="1800" b="1" dirty="0">
                <a:latin typeface="Arial"/>
                <a:cs typeface="Arial"/>
              </a:rPr>
              <a:t>Belirtmesi</a:t>
            </a:r>
            <a:r>
              <a:rPr sz="1800" b="1" spc="-90" dirty="0">
                <a:latin typeface="Arial"/>
                <a:cs typeface="Arial"/>
              </a:rPr>
              <a:t> </a:t>
            </a:r>
            <a:r>
              <a:rPr sz="1800" b="1" spc="-10" dirty="0">
                <a:latin typeface="Arial"/>
                <a:cs typeface="Arial"/>
              </a:rPr>
              <a:t>Açısından:</a:t>
            </a:r>
            <a:endParaRPr sz="1800">
              <a:latin typeface="Arial"/>
              <a:cs typeface="Arial"/>
            </a:endParaRPr>
          </a:p>
          <a:p>
            <a:pPr marL="261620" indent="-248920">
              <a:lnSpc>
                <a:spcPct val="100000"/>
              </a:lnSpc>
              <a:spcBef>
                <a:spcPts val="1080"/>
              </a:spcBef>
              <a:buAutoNum type="arabicPeriod"/>
              <a:tabLst>
                <a:tab pos="261620" algn="l"/>
              </a:tabLst>
            </a:pPr>
            <a:r>
              <a:rPr sz="1800" spc="-20" dirty="0">
                <a:latin typeface="Arial"/>
                <a:cs typeface="Arial"/>
              </a:rPr>
              <a:t>Tesellüm</a:t>
            </a:r>
            <a:r>
              <a:rPr sz="1800" spc="-50" dirty="0">
                <a:latin typeface="Arial"/>
                <a:cs typeface="Arial"/>
              </a:rPr>
              <a:t> </a:t>
            </a:r>
            <a:r>
              <a:rPr sz="1800" dirty="0">
                <a:latin typeface="Arial"/>
                <a:cs typeface="Arial"/>
              </a:rPr>
              <a:t>Konşimentosu</a:t>
            </a:r>
            <a:r>
              <a:rPr sz="1800" spc="-25" dirty="0">
                <a:latin typeface="Arial"/>
                <a:cs typeface="Arial"/>
              </a:rPr>
              <a:t> </a:t>
            </a:r>
            <a:r>
              <a:rPr sz="1800" dirty="0">
                <a:latin typeface="Arial"/>
                <a:cs typeface="Arial"/>
              </a:rPr>
              <a:t>-</a:t>
            </a:r>
            <a:r>
              <a:rPr sz="1800" spc="-40" dirty="0">
                <a:latin typeface="Arial"/>
                <a:cs typeface="Arial"/>
              </a:rPr>
              <a:t> </a:t>
            </a:r>
            <a:r>
              <a:rPr sz="1800" dirty="0">
                <a:latin typeface="Arial"/>
                <a:cs typeface="Arial"/>
              </a:rPr>
              <a:t>Received</a:t>
            </a:r>
            <a:r>
              <a:rPr sz="1800" spc="-30" dirty="0">
                <a:latin typeface="Arial"/>
                <a:cs typeface="Arial"/>
              </a:rPr>
              <a:t> </a:t>
            </a:r>
            <a:r>
              <a:rPr sz="1800" dirty="0">
                <a:latin typeface="Arial"/>
                <a:cs typeface="Arial"/>
              </a:rPr>
              <a:t>for</a:t>
            </a:r>
            <a:r>
              <a:rPr sz="1800" spc="-35" dirty="0">
                <a:latin typeface="Arial"/>
                <a:cs typeface="Arial"/>
              </a:rPr>
              <a:t> </a:t>
            </a:r>
            <a:r>
              <a:rPr sz="1800" dirty="0">
                <a:latin typeface="Arial"/>
                <a:cs typeface="Arial"/>
              </a:rPr>
              <a:t>Shipment</a:t>
            </a:r>
            <a:r>
              <a:rPr sz="1800" spc="-20" dirty="0">
                <a:latin typeface="Arial"/>
                <a:cs typeface="Arial"/>
              </a:rPr>
              <a:t> </a:t>
            </a:r>
            <a:r>
              <a:rPr sz="1800" spc="-25" dirty="0">
                <a:latin typeface="Arial"/>
                <a:cs typeface="Arial"/>
              </a:rPr>
              <a:t>B/L</a:t>
            </a:r>
            <a:endParaRPr sz="1800">
              <a:latin typeface="Arial"/>
              <a:cs typeface="Arial"/>
            </a:endParaRPr>
          </a:p>
          <a:p>
            <a:pPr marL="354965" marR="5080" indent="-26034">
              <a:lnSpc>
                <a:spcPct val="100000"/>
              </a:lnSpc>
              <a:spcBef>
                <a:spcPts val="1080"/>
              </a:spcBef>
            </a:pPr>
            <a:r>
              <a:rPr sz="1800" dirty="0">
                <a:latin typeface="Arial"/>
                <a:cs typeface="Arial"/>
              </a:rPr>
              <a:t>Malların</a:t>
            </a:r>
            <a:r>
              <a:rPr sz="1800" spc="-35" dirty="0">
                <a:latin typeface="Arial"/>
                <a:cs typeface="Arial"/>
              </a:rPr>
              <a:t> </a:t>
            </a:r>
            <a:r>
              <a:rPr sz="1800" dirty="0">
                <a:latin typeface="Arial"/>
                <a:cs typeface="Arial"/>
              </a:rPr>
              <a:t>gemiye</a:t>
            </a:r>
            <a:r>
              <a:rPr sz="1800" spc="-25" dirty="0">
                <a:latin typeface="Arial"/>
                <a:cs typeface="Arial"/>
              </a:rPr>
              <a:t> </a:t>
            </a:r>
            <a:r>
              <a:rPr sz="1800" dirty="0">
                <a:latin typeface="Arial"/>
                <a:cs typeface="Arial"/>
              </a:rPr>
              <a:t>yüklenmek</a:t>
            </a:r>
            <a:r>
              <a:rPr sz="1800" spc="-10" dirty="0">
                <a:latin typeface="Arial"/>
                <a:cs typeface="Arial"/>
              </a:rPr>
              <a:t> </a:t>
            </a:r>
            <a:r>
              <a:rPr sz="1800" dirty="0">
                <a:latin typeface="Arial"/>
                <a:cs typeface="Arial"/>
              </a:rPr>
              <a:t>üzere</a:t>
            </a:r>
            <a:r>
              <a:rPr sz="1800" spc="-50" dirty="0">
                <a:latin typeface="Arial"/>
                <a:cs typeface="Arial"/>
              </a:rPr>
              <a:t> </a:t>
            </a:r>
            <a:r>
              <a:rPr sz="1800" dirty="0">
                <a:latin typeface="Arial"/>
                <a:cs typeface="Arial"/>
              </a:rPr>
              <a:t>teslim</a:t>
            </a:r>
            <a:r>
              <a:rPr sz="1800" spc="-40" dirty="0">
                <a:latin typeface="Arial"/>
                <a:cs typeface="Arial"/>
              </a:rPr>
              <a:t> </a:t>
            </a:r>
            <a:r>
              <a:rPr sz="1800" dirty="0">
                <a:latin typeface="Arial"/>
                <a:cs typeface="Arial"/>
              </a:rPr>
              <a:t>alındığını</a:t>
            </a:r>
            <a:r>
              <a:rPr sz="1800" spc="-20" dirty="0">
                <a:latin typeface="Arial"/>
                <a:cs typeface="Arial"/>
              </a:rPr>
              <a:t> </a:t>
            </a:r>
            <a:r>
              <a:rPr sz="1800" dirty="0">
                <a:latin typeface="Arial"/>
                <a:cs typeface="Arial"/>
              </a:rPr>
              <a:t>gösteren</a:t>
            </a:r>
            <a:r>
              <a:rPr sz="1800" spc="-45" dirty="0">
                <a:latin typeface="Arial"/>
                <a:cs typeface="Arial"/>
              </a:rPr>
              <a:t> </a:t>
            </a:r>
            <a:r>
              <a:rPr sz="1800" spc="-10" dirty="0">
                <a:latin typeface="Arial"/>
                <a:cs typeface="Arial"/>
              </a:rPr>
              <a:t>konşimentolardır. </a:t>
            </a:r>
            <a:r>
              <a:rPr sz="1800" dirty="0">
                <a:latin typeface="Arial"/>
                <a:cs typeface="Arial"/>
              </a:rPr>
              <a:t>Bu</a:t>
            </a:r>
            <a:r>
              <a:rPr sz="1800" spc="-40" dirty="0">
                <a:latin typeface="Arial"/>
                <a:cs typeface="Arial"/>
              </a:rPr>
              <a:t> </a:t>
            </a:r>
            <a:r>
              <a:rPr sz="1800" dirty="0">
                <a:latin typeface="Arial"/>
                <a:cs typeface="Arial"/>
              </a:rPr>
              <a:t>tür</a:t>
            </a:r>
            <a:r>
              <a:rPr sz="1800" spc="-25" dirty="0">
                <a:latin typeface="Arial"/>
                <a:cs typeface="Arial"/>
              </a:rPr>
              <a:t> </a:t>
            </a:r>
            <a:r>
              <a:rPr sz="1800" dirty="0">
                <a:latin typeface="Arial"/>
                <a:cs typeface="Arial"/>
              </a:rPr>
              <a:t>konşimentolarda</a:t>
            </a:r>
            <a:r>
              <a:rPr sz="1800" spc="-15" dirty="0">
                <a:latin typeface="Arial"/>
                <a:cs typeface="Arial"/>
              </a:rPr>
              <a:t> </a:t>
            </a:r>
            <a:r>
              <a:rPr sz="1800" dirty="0">
                <a:latin typeface="Arial"/>
                <a:cs typeface="Arial"/>
              </a:rPr>
              <a:t>malların</a:t>
            </a:r>
            <a:r>
              <a:rPr sz="1800" spc="-5" dirty="0">
                <a:latin typeface="Arial"/>
                <a:cs typeface="Arial"/>
              </a:rPr>
              <a:t> </a:t>
            </a:r>
            <a:r>
              <a:rPr sz="1800" dirty="0">
                <a:latin typeface="Arial"/>
                <a:cs typeface="Arial"/>
              </a:rPr>
              <a:t>yükleneceği</a:t>
            </a:r>
            <a:r>
              <a:rPr sz="1800" spc="20" dirty="0">
                <a:latin typeface="Arial"/>
                <a:cs typeface="Arial"/>
              </a:rPr>
              <a:t> </a:t>
            </a:r>
            <a:r>
              <a:rPr sz="1800" dirty="0">
                <a:latin typeface="Arial"/>
                <a:cs typeface="Arial"/>
              </a:rPr>
              <a:t>gemi</a:t>
            </a:r>
            <a:r>
              <a:rPr sz="1800" spc="-30" dirty="0">
                <a:latin typeface="Arial"/>
                <a:cs typeface="Arial"/>
              </a:rPr>
              <a:t> </a:t>
            </a:r>
            <a:r>
              <a:rPr sz="1800" dirty="0">
                <a:latin typeface="Arial"/>
                <a:cs typeface="Arial"/>
              </a:rPr>
              <a:t>adı</a:t>
            </a:r>
            <a:r>
              <a:rPr sz="1800" spc="-20" dirty="0">
                <a:latin typeface="Arial"/>
                <a:cs typeface="Arial"/>
              </a:rPr>
              <a:t> belirtilmeyebilir.</a:t>
            </a:r>
            <a:r>
              <a:rPr sz="1800" spc="-70" dirty="0">
                <a:latin typeface="Arial"/>
                <a:cs typeface="Arial"/>
              </a:rPr>
              <a:t> </a:t>
            </a:r>
            <a:r>
              <a:rPr sz="1800" spc="-10" dirty="0">
                <a:latin typeface="Arial"/>
                <a:cs typeface="Arial"/>
              </a:rPr>
              <a:t>Ayrıca, </a:t>
            </a:r>
            <a:r>
              <a:rPr sz="1800" dirty="0">
                <a:latin typeface="Arial"/>
                <a:cs typeface="Arial"/>
              </a:rPr>
              <a:t>gemi</a:t>
            </a:r>
            <a:r>
              <a:rPr sz="1800" spc="-35" dirty="0">
                <a:latin typeface="Arial"/>
                <a:cs typeface="Arial"/>
              </a:rPr>
              <a:t> </a:t>
            </a:r>
            <a:r>
              <a:rPr sz="1800" dirty="0">
                <a:latin typeface="Arial"/>
                <a:cs typeface="Arial"/>
              </a:rPr>
              <a:t>ismi</a:t>
            </a:r>
            <a:r>
              <a:rPr sz="1800" spc="-50" dirty="0">
                <a:latin typeface="Arial"/>
                <a:cs typeface="Arial"/>
              </a:rPr>
              <a:t> </a:t>
            </a:r>
            <a:r>
              <a:rPr sz="1800" dirty="0">
                <a:latin typeface="Arial"/>
                <a:cs typeface="Arial"/>
              </a:rPr>
              <a:t>belirtilmişse</a:t>
            </a:r>
            <a:r>
              <a:rPr sz="1800" spc="-25" dirty="0">
                <a:latin typeface="Arial"/>
                <a:cs typeface="Arial"/>
              </a:rPr>
              <a:t> </a:t>
            </a:r>
            <a:r>
              <a:rPr sz="1800" dirty="0">
                <a:latin typeface="Arial"/>
                <a:cs typeface="Arial"/>
              </a:rPr>
              <a:t>genelde</a:t>
            </a:r>
            <a:r>
              <a:rPr sz="1800" spc="-25" dirty="0">
                <a:latin typeface="Arial"/>
                <a:cs typeface="Arial"/>
              </a:rPr>
              <a:t> </a:t>
            </a:r>
            <a:r>
              <a:rPr sz="1800" dirty="0">
                <a:latin typeface="Arial"/>
                <a:cs typeface="Arial"/>
              </a:rPr>
              <a:t>bu</a:t>
            </a:r>
            <a:r>
              <a:rPr sz="1800" spc="-50" dirty="0">
                <a:latin typeface="Arial"/>
                <a:cs typeface="Arial"/>
              </a:rPr>
              <a:t> </a:t>
            </a:r>
            <a:r>
              <a:rPr sz="1800" dirty="0">
                <a:latin typeface="Arial"/>
                <a:cs typeface="Arial"/>
              </a:rPr>
              <a:t>gemi</a:t>
            </a:r>
            <a:r>
              <a:rPr sz="1800" spc="-30" dirty="0">
                <a:latin typeface="Arial"/>
                <a:cs typeface="Arial"/>
              </a:rPr>
              <a:t> </a:t>
            </a:r>
            <a:r>
              <a:rPr sz="1800" dirty="0">
                <a:latin typeface="Arial"/>
                <a:cs typeface="Arial"/>
              </a:rPr>
              <a:t>dışında</a:t>
            </a:r>
            <a:r>
              <a:rPr sz="1800" spc="-25" dirty="0">
                <a:latin typeface="Arial"/>
                <a:cs typeface="Arial"/>
              </a:rPr>
              <a:t> </a:t>
            </a:r>
            <a:r>
              <a:rPr sz="1800" dirty="0">
                <a:latin typeface="Arial"/>
                <a:cs typeface="Arial"/>
              </a:rPr>
              <a:t>başka</a:t>
            </a:r>
            <a:r>
              <a:rPr sz="1800" spc="-40" dirty="0">
                <a:latin typeface="Arial"/>
                <a:cs typeface="Arial"/>
              </a:rPr>
              <a:t> </a:t>
            </a:r>
            <a:r>
              <a:rPr sz="1800" dirty="0">
                <a:latin typeface="Arial"/>
                <a:cs typeface="Arial"/>
              </a:rPr>
              <a:t>bir</a:t>
            </a:r>
            <a:r>
              <a:rPr sz="1800" spc="-40" dirty="0">
                <a:latin typeface="Arial"/>
                <a:cs typeface="Arial"/>
              </a:rPr>
              <a:t> </a:t>
            </a:r>
            <a:r>
              <a:rPr sz="1800" spc="-10" dirty="0">
                <a:latin typeface="Arial"/>
                <a:cs typeface="Arial"/>
              </a:rPr>
              <a:t>gemiye </a:t>
            </a:r>
            <a:r>
              <a:rPr sz="1800" dirty="0">
                <a:latin typeface="Arial"/>
                <a:cs typeface="Arial"/>
              </a:rPr>
              <a:t>yüklenebileceğini</a:t>
            </a:r>
            <a:r>
              <a:rPr sz="1800" spc="-15" dirty="0">
                <a:latin typeface="Arial"/>
                <a:cs typeface="Arial"/>
              </a:rPr>
              <a:t> </a:t>
            </a:r>
            <a:r>
              <a:rPr sz="1800" dirty="0">
                <a:latin typeface="Arial"/>
                <a:cs typeface="Arial"/>
              </a:rPr>
              <a:t>belirten</a:t>
            </a:r>
            <a:r>
              <a:rPr sz="1800" spc="-30" dirty="0">
                <a:latin typeface="Arial"/>
                <a:cs typeface="Arial"/>
              </a:rPr>
              <a:t> </a:t>
            </a:r>
            <a:r>
              <a:rPr sz="1800" dirty="0">
                <a:latin typeface="Arial"/>
                <a:cs typeface="Arial"/>
              </a:rPr>
              <a:t>bir</a:t>
            </a:r>
            <a:r>
              <a:rPr sz="1800" spc="-40" dirty="0">
                <a:latin typeface="Arial"/>
                <a:cs typeface="Arial"/>
              </a:rPr>
              <a:t> </a:t>
            </a:r>
            <a:r>
              <a:rPr sz="1800" dirty="0">
                <a:latin typeface="Arial"/>
                <a:cs typeface="Arial"/>
              </a:rPr>
              <a:t>ifadeye</a:t>
            </a:r>
            <a:r>
              <a:rPr sz="1800" spc="-20" dirty="0">
                <a:latin typeface="Arial"/>
                <a:cs typeface="Arial"/>
              </a:rPr>
              <a:t> </a:t>
            </a:r>
            <a:r>
              <a:rPr sz="1800" dirty="0">
                <a:latin typeface="Arial"/>
                <a:cs typeface="Arial"/>
              </a:rPr>
              <a:t>de</a:t>
            </a:r>
            <a:r>
              <a:rPr sz="1800" spc="-45" dirty="0">
                <a:latin typeface="Arial"/>
                <a:cs typeface="Arial"/>
              </a:rPr>
              <a:t> </a:t>
            </a:r>
            <a:r>
              <a:rPr sz="1800" dirty="0">
                <a:latin typeface="Arial"/>
                <a:cs typeface="Arial"/>
              </a:rPr>
              <a:t>yer</a:t>
            </a:r>
            <a:r>
              <a:rPr sz="1800" spc="-20" dirty="0">
                <a:latin typeface="Arial"/>
                <a:cs typeface="Arial"/>
              </a:rPr>
              <a:t> </a:t>
            </a:r>
            <a:r>
              <a:rPr sz="1800" spc="-10" dirty="0">
                <a:latin typeface="Arial"/>
                <a:cs typeface="Arial"/>
              </a:rPr>
              <a:t>verilir.Bu</a:t>
            </a:r>
            <a:r>
              <a:rPr sz="1800" spc="-45" dirty="0">
                <a:latin typeface="Arial"/>
                <a:cs typeface="Arial"/>
              </a:rPr>
              <a:t> </a:t>
            </a:r>
            <a:r>
              <a:rPr sz="1800" dirty="0">
                <a:latin typeface="Arial"/>
                <a:cs typeface="Arial"/>
              </a:rPr>
              <a:t>tür</a:t>
            </a:r>
            <a:r>
              <a:rPr sz="1800" spc="-40" dirty="0">
                <a:latin typeface="Arial"/>
                <a:cs typeface="Arial"/>
              </a:rPr>
              <a:t> </a:t>
            </a:r>
            <a:r>
              <a:rPr sz="1800" spc="-10" dirty="0">
                <a:latin typeface="Arial"/>
                <a:cs typeface="Arial"/>
              </a:rPr>
              <a:t>konşimentolar </a:t>
            </a:r>
            <a:r>
              <a:rPr sz="1800" dirty="0">
                <a:latin typeface="Arial"/>
                <a:cs typeface="Arial"/>
              </a:rPr>
              <a:t>bankalarca</a:t>
            </a:r>
            <a:r>
              <a:rPr sz="1800" spc="-25" dirty="0">
                <a:latin typeface="Arial"/>
                <a:cs typeface="Arial"/>
              </a:rPr>
              <a:t> </a:t>
            </a:r>
            <a:r>
              <a:rPr sz="1800" dirty="0">
                <a:latin typeface="Arial"/>
                <a:cs typeface="Arial"/>
              </a:rPr>
              <a:t>kabul</a:t>
            </a:r>
            <a:r>
              <a:rPr sz="1800" spc="-35" dirty="0">
                <a:latin typeface="Arial"/>
                <a:cs typeface="Arial"/>
              </a:rPr>
              <a:t> </a:t>
            </a:r>
            <a:r>
              <a:rPr sz="1800" spc="-10" dirty="0">
                <a:latin typeface="Arial"/>
                <a:cs typeface="Arial"/>
              </a:rPr>
              <a:t>edilmezler.</a:t>
            </a:r>
            <a:endParaRPr sz="1800">
              <a:latin typeface="Arial"/>
              <a:cs typeface="Arial"/>
            </a:endParaRPr>
          </a:p>
          <a:p>
            <a:pPr marL="262255" indent="-249554">
              <a:lnSpc>
                <a:spcPct val="100000"/>
              </a:lnSpc>
              <a:spcBef>
                <a:spcPts val="1085"/>
              </a:spcBef>
              <a:buAutoNum type="arabicPeriod" startAt="2"/>
              <a:tabLst>
                <a:tab pos="262255" algn="l"/>
              </a:tabLst>
            </a:pPr>
            <a:r>
              <a:rPr sz="1800" dirty="0">
                <a:latin typeface="Arial"/>
                <a:cs typeface="Arial"/>
              </a:rPr>
              <a:t>Yükleme</a:t>
            </a:r>
            <a:r>
              <a:rPr sz="1800" spc="-25" dirty="0">
                <a:latin typeface="Arial"/>
                <a:cs typeface="Arial"/>
              </a:rPr>
              <a:t> </a:t>
            </a:r>
            <a:r>
              <a:rPr sz="1800" dirty="0">
                <a:latin typeface="Arial"/>
                <a:cs typeface="Arial"/>
              </a:rPr>
              <a:t>Konşimentosu</a:t>
            </a:r>
            <a:r>
              <a:rPr sz="1800" spc="5"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On</a:t>
            </a:r>
            <a:r>
              <a:rPr sz="1800" spc="-25" dirty="0">
                <a:latin typeface="Arial"/>
                <a:cs typeface="Arial"/>
              </a:rPr>
              <a:t> </a:t>
            </a:r>
            <a:r>
              <a:rPr sz="1800" dirty="0">
                <a:latin typeface="Arial"/>
                <a:cs typeface="Arial"/>
              </a:rPr>
              <a:t>Board</a:t>
            </a:r>
            <a:r>
              <a:rPr sz="1800" spc="-20" dirty="0">
                <a:latin typeface="Arial"/>
                <a:cs typeface="Arial"/>
              </a:rPr>
              <a:t> </a:t>
            </a:r>
            <a:r>
              <a:rPr sz="1800" spc="-25" dirty="0">
                <a:latin typeface="Arial"/>
                <a:cs typeface="Arial"/>
              </a:rPr>
              <a:t>B/L</a:t>
            </a:r>
            <a:endParaRPr sz="1800">
              <a:latin typeface="Arial"/>
              <a:cs typeface="Arial"/>
            </a:endParaRPr>
          </a:p>
          <a:p>
            <a:pPr marL="354965" marR="201295" indent="38100">
              <a:lnSpc>
                <a:spcPct val="100000"/>
              </a:lnSpc>
              <a:spcBef>
                <a:spcPts val="1080"/>
              </a:spcBef>
            </a:pPr>
            <a:r>
              <a:rPr sz="1800" dirty="0">
                <a:latin typeface="Arial"/>
                <a:cs typeface="Arial"/>
              </a:rPr>
              <a:t>Mallar</a:t>
            </a:r>
            <a:r>
              <a:rPr sz="1800" spc="-40" dirty="0">
                <a:latin typeface="Arial"/>
                <a:cs typeface="Arial"/>
              </a:rPr>
              <a:t> </a:t>
            </a:r>
            <a:r>
              <a:rPr sz="1800" dirty="0">
                <a:latin typeface="Arial"/>
                <a:cs typeface="Arial"/>
              </a:rPr>
              <a:t>gemiye</a:t>
            </a:r>
            <a:r>
              <a:rPr sz="1800" spc="-25" dirty="0">
                <a:latin typeface="Arial"/>
                <a:cs typeface="Arial"/>
              </a:rPr>
              <a:t> </a:t>
            </a:r>
            <a:r>
              <a:rPr sz="1800" dirty="0">
                <a:latin typeface="Arial"/>
                <a:cs typeface="Arial"/>
              </a:rPr>
              <a:t>yüklendiğinde,</a:t>
            </a:r>
            <a:r>
              <a:rPr sz="1800" spc="-5" dirty="0">
                <a:latin typeface="Arial"/>
                <a:cs typeface="Arial"/>
              </a:rPr>
              <a:t> </a:t>
            </a:r>
            <a:r>
              <a:rPr sz="1800" dirty="0">
                <a:latin typeface="Arial"/>
                <a:cs typeface="Arial"/>
              </a:rPr>
              <a:t>taşıyıcı</a:t>
            </a:r>
            <a:r>
              <a:rPr sz="1800" spc="-10" dirty="0">
                <a:latin typeface="Arial"/>
                <a:cs typeface="Arial"/>
              </a:rPr>
              <a:t> </a:t>
            </a:r>
            <a:r>
              <a:rPr sz="1800" dirty="0">
                <a:latin typeface="Arial"/>
                <a:cs typeface="Arial"/>
              </a:rPr>
              <a:t>veya</a:t>
            </a:r>
            <a:r>
              <a:rPr sz="1800" spc="-30" dirty="0">
                <a:latin typeface="Arial"/>
                <a:cs typeface="Arial"/>
              </a:rPr>
              <a:t> </a:t>
            </a:r>
            <a:r>
              <a:rPr sz="1800" dirty="0">
                <a:latin typeface="Arial"/>
                <a:cs typeface="Arial"/>
              </a:rPr>
              <a:t>onun</a:t>
            </a:r>
            <a:r>
              <a:rPr sz="1800" spc="-45" dirty="0">
                <a:latin typeface="Arial"/>
                <a:cs typeface="Arial"/>
              </a:rPr>
              <a:t> </a:t>
            </a:r>
            <a:r>
              <a:rPr sz="1800" dirty="0">
                <a:latin typeface="Arial"/>
                <a:cs typeface="Arial"/>
              </a:rPr>
              <a:t>acentesi</a:t>
            </a:r>
            <a:r>
              <a:rPr sz="1800" spc="-45" dirty="0">
                <a:latin typeface="Arial"/>
                <a:cs typeface="Arial"/>
              </a:rPr>
              <a:t> </a:t>
            </a:r>
            <a:r>
              <a:rPr sz="1800" spc="-10" dirty="0">
                <a:latin typeface="Arial"/>
                <a:cs typeface="Arial"/>
              </a:rPr>
              <a:t>tarafından düzenlenir.</a:t>
            </a:r>
            <a:r>
              <a:rPr sz="1800" spc="-20" dirty="0">
                <a:latin typeface="Arial"/>
                <a:cs typeface="Arial"/>
              </a:rPr>
              <a:t> </a:t>
            </a:r>
            <a:r>
              <a:rPr sz="1800" dirty="0">
                <a:latin typeface="Arial"/>
                <a:cs typeface="Arial"/>
              </a:rPr>
              <a:t>Konşimentoda</a:t>
            </a:r>
            <a:r>
              <a:rPr sz="1800" spc="-25" dirty="0">
                <a:latin typeface="Arial"/>
                <a:cs typeface="Arial"/>
              </a:rPr>
              <a:t> </a:t>
            </a:r>
            <a:r>
              <a:rPr sz="1800" dirty="0">
                <a:latin typeface="Arial"/>
                <a:cs typeface="Arial"/>
              </a:rPr>
              <a:t>“on</a:t>
            </a:r>
            <a:r>
              <a:rPr sz="1800" spc="-55" dirty="0">
                <a:latin typeface="Arial"/>
                <a:cs typeface="Arial"/>
              </a:rPr>
              <a:t> </a:t>
            </a:r>
            <a:r>
              <a:rPr sz="1800" dirty="0">
                <a:latin typeface="Arial"/>
                <a:cs typeface="Arial"/>
              </a:rPr>
              <a:t>board”</a:t>
            </a:r>
            <a:r>
              <a:rPr sz="1800" spc="-35" dirty="0">
                <a:latin typeface="Arial"/>
                <a:cs typeface="Arial"/>
              </a:rPr>
              <a:t> </a:t>
            </a:r>
            <a:r>
              <a:rPr sz="1800" dirty="0">
                <a:latin typeface="Arial"/>
                <a:cs typeface="Arial"/>
              </a:rPr>
              <a:t>ifadesi</a:t>
            </a:r>
            <a:r>
              <a:rPr sz="1800" spc="-35" dirty="0">
                <a:latin typeface="Arial"/>
                <a:cs typeface="Arial"/>
              </a:rPr>
              <a:t> </a:t>
            </a:r>
            <a:r>
              <a:rPr sz="1800" dirty="0">
                <a:latin typeface="Arial"/>
                <a:cs typeface="Arial"/>
              </a:rPr>
              <a:t>matbu</a:t>
            </a:r>
            <a:r>
              <a:rPr sz="1800" spc="-45" dirty="0">
                <a:latin typeface="Arial"/>
                <a:cs typeface="Arial"/>
              </a:rPr>
              <a:t> </a:t>
            </a:r>
            <a:r>
              <a:rPr sz="1800" dirty="0">
                <a:latin typeface="Arial"/>
                <a:cs typeface="Arial"/>
              </a:rPr>
              <a:t>olarak</a:t>
            </a:r>
            <a:r>
              <a:rPr sz="1800" spc="-35" dirty="0">
                <a:latin typeface="Arial"/>
                <a:cs typeface="Arial"/>
              </a:rPr>
              <a:t> </a:t>
            </a:r>
            <a:r>
              <a:rPr sz="1800" dirty="0">
                <a:latin typeface="Arial"/>
                <a:cs typeface="Arial"/>
              </a:rPr>
              <a:t>yazıyorsa, </a:t>
            </a:r>
            <a:r>
              <a:rPr sz="1800" spc="-25" dirty="0">
                <a:latin typeface="Arial"/>
                <a:cs typeface="Arial"/>
              </a:rPr>
              <a:t>bu </a:t>
            </a:r>
            <a:r>
              <a:rPr sz="1800" dirty="0">
                <a:latin typeface="Arial"/>
                <a:cs typeface="Arial"/>
              </a:rPr>
              <a:t>ifadenin</a:t>
            </a:r>
            <a:r>
              <a:rPr sz="1800" spc="-45" dirty="0">
                <a:latin typeface="Arial"/>
                <a:cs typeface="Arial"/>
              </a:rPr>
              <a:t> </a:t>
            </a:r>
            <a:r>
              <a:rPr sz="1800" dirty="0">
                <a:latin typeface="Arial"/>
                <a:cs typeface="Arial"/>
              </a:rPr>
              <a:t>altına</a:t>
            </a:r>
            <a:r>
              <a:rPr sz="1800" spc="-40" dirty="0">
                <a:latin typeface="Arial"/>
                <a:cs typeface="Arial"/>
              </a:rPr>
              <a:t> </a:t>
            </a:r>
            <a:r>
              <a:rPr sz="1800" dirty="0">
                <a:latin typeface="Arial"/>
                <a:cs typeface="Arial"/>
              </a:rPr>
              <a:t>ayrıca</a:t>
            </a:r>
            <a:r>
              <a:rPr sz="1800" spc="-15" dirty="0">
                <a:latin typeface="Arial"/>
                <a:cs typeface="Arial"/>
              </a:rPr>
              <a:t> </a:t>
            </a:r>
            <a:r>
              <a:rPr sz="1800" dirty="0">
                <a:latin typeface="Arial"/>
                <a:cs typeface="Arial"/>
              </a:rPr>
              <a:t>tarih</a:t>
            </a:r>
            <a:r>
              <a:rPr sz="1800" spc="-50" dirty="0">
                <a:latin typeface="Arial"/>
                <a:cs typeface="Arial"/>
              </a:rPr>
              <a:t> </a:t>
            </a:r>
            <a:r>
              <a:rPr sz="1800" dirty="0">
                <a:latin typeface="Arial"/>
                <a:cs typeface="Arial"/>
              </a:rPr>
              <a:t>konulmasına</a:t>
            </a:r>
            <a:r>
              <a:rPr sz="1800" spc="-15" dirty="0">
                <a:latin typeface="Arial"/>
                <a:cs typeface="Arial"/>
              </a:rPr>
              <a:t> </a:t>
            </a:r>
            <a:r>
              <a:rPr sz="1800" dirty="0">
                <a:latin typeface="Arial"/>
                <a:cs typeface="Arial"/>
              </a:rPr>
              <a:t>gerek</a:t>
            </a:r>
            <a:r>
              <a:rPr sz="1800" spc="-40" dirty="0">
                <a:latin typeface="Arial"/>
                <a:cs typeface="Arial"/>
              </a:rPr>
              <a:t> </a:t>
            </a:r>
            <a:r>
              <a:rPr sz="1800" spc="-10" dirty="0">
                <a:latin typeface="Arial"/>
                <a:cs typeface="Arial"/>
              </a:rPr>
              <a:t>yoktur.</a:t>
            </a:r>
            <a:r>
              <a:rPr sz="1800" spc="-30" dirty="0">
                <a:latin typeface="Arial"/>
                <a:cs typeface="Arial"/>
              </a:rPr>
              <a:t> </a:t>
            </a:r>
            <a:r>
              <a:rPr sz="1800" dirty="0">
                <a:latin typeface="Arial"/>
                <a:cs typeface="Arial"/>
              </a:rPr>
              <a:t>Bu</a:t>
            </a:r>
            <a:r>
              <a:rPr sz="1800" spc="-50" dirty="0">
                <a:latin typeface="Arial"/>
                <a:cs typeface="Arial"/>
              </a:rPr>
              <a:t> </a:t>
            </a:r>
            <a:r>
              <a:rPr sz="1800" spc="-10" dirty="0">
                <a:latin typeface="Arial"/>
                <a:cs typeface="Arial"/>
              </a:rPr>
              <a:t>durumda </a:t>
            </a:r>
            <a:r>
              <a:rPr sz="1800" dirty="0">
                <a:latin typeface="Arial"/>
                <a:cs typeface="Arial"/>
              </a:rPr>
              <a:t>konşimento</a:t>
            </a:r>
            <a:r>
              <a:rPr sz="1800" spc="-40" dirty="0">
                <a:latin typeface="Arial"/>
                <a:cs typeface="Arial"/>
              </a:rPr>
              <a:t> </a:t>
            </a:r>
            <a:r>
              <a:rPr sz="1800" dirty="0">
                <a:latin typeface="Arial"/>
                <a:cs typeface="Arial"/>
              </a:rPr>
              <a:t>tarihi</a:t>
            </a:r>
            <a:r>
              <a:rPr sz="1800" spc="-20" dirty="0">
                <a:latin typeface="Arial"/>
                <a:cs typeface="Arial"/>
              </a:rPr>
              <a:t> </a:t>
            </a:r>
            <a:r>
              <a:rPr sz="1800" dirty="0">
                <a:latin typeface="Arial"/>
                <a:cs typeface="Arial"/>
              </a:rPr>
              <a:t>yükleme</a:t>
            </a:r>
            <a:r>
              <a:rPr sz="1800" spc="-5" dirty="0">
                <a:latin typeface="Arial"/>
                <a:cs typeface="Arial"/>
              </a:rPr>
              <a:t> </a:t>
            </a:r>
            <a:r>
              <a:rPr sz="1800" dirty="0">
                <a:latin typeface="Arial"/>
                <a:cs typeface="Arial"/>
              </a:rPr>
              <a:t>tarihi</a:t>
            </a:r>
            <a:r>
              <a:rPr sz="1800" spc="-15" dirty="0">
                <a:latin typeface="Arial"/>
                <a:cs typeface="Arial"/>
              </a:rPr>
              <a:t> </a:t>
            </a:r>
            <a:r>
              <a:rPr sz="1800" dirty="0">
                <a:latin typeface="Arial"/>
                <a:cs typeface="Arial"/>
              </a:rPr>
              <a:t>olarak</a:t>
            </a:r>
            <a:r>
              <a:rPr sz="1800" spc="-20" dirty="0">
                <a:latin typeface="Arial"/>
                <a:cs typeface="Arial"/>
              </a:rPr>
              <a:t> </a:t>
            </a:r>
            <a:r>
              <a:rPr sz="1800" dirty="0">
                <a:latin typeface="Arial"/>
                <a:cs typeface="Arial"/>
              </a:rPr>
              <a:t>kabul</a:t>
            </a:r>
            <a:r>
              <a:rPr sz="1800" spc="-25" dirty="0">
                <a:latin typeface="Arial"/>
                <a:cs typeface="Arial"/>
              </a:rPr>
              <a:t> edilir.</a:t>
            </a:r>
            <a:r>
              <a:rPr sz="1800" spc="-100" dirty="0">
                <a:latin typeface="Arial"/>
                <a:cs typeface="Arial"/>
              </a:rPr>
              <a:t> </a:t>
            </a:r>
            <a:r>
              <a:rPr sz="1800" dirty="0">
                <a:latin typeface="Arial"/>
                <a:cs typeface="Arial"/>
              </a:rPr>
              <a:t>Ancak</a:t>
            </a:r>
            <a:r>
              <a:rPr sz="1800" spc="-25" dirty="0">
                <a:latin typeface="Arial"/>
                <a:cs typeface="Arial"/>
              </a:rPr>
              <a:t> </a:t>
            </a:r>
            <a:r>
              <a:rPr sz="1800" dirty="0">
                <a:latin typeface="Arial"/>
                <a:cs typeface="Arial"/>
              </a:rPr>
              <a:t>“on</a:t>
            </a:r>
            <a:r>
              <a:rPr sz="1800" spc="-25" dirty="0">
                <a:latin typeface="Arial"/>
                <a:cs typeface="Arial"/>
              </a:rPr>
              <a:t> </a:t>
            </a:r>
            <a:r>
              <a:rPr sz="1800" dirty="0">
                <a:latin typeface="Arial"/>
                <a:cs typeface="Arial"/>
              </a:rPr>
              <a:t>board”</a:t>
            </a:r>
            <a:r>
              <a:rPr sz="1800" spc="-20" dirty="0">
                <a:latin typeface="Arial"/>
                <a:cs typeface="Arial"/>
              </a:rPr>
              <a:t> </a:t>
            </a:r>
            <a:r>
              <a:rPr sz="1800" spc="-10" dirty="0">
                <a:latin typeface="Arial"/>
                <a:cs typeface="Arial"/>
              </a:rPr>
              <a:t>ifadesi </a:t>
            </a:r>
            <a:r>
              <a:rPr sz="1800" dirty="0">
                <a:latin typeface="Arial"/>
                <a:cs typeface="Arial"/>
              </a:rPr>
              <a:t>konşimento</a:t>
            </a:r>
            <a:r>
              <a:rPr sz="1800" spc="-40" dirty="0">
                <a:latin typeface="Arial"/>
                <a:cs typeface="Arial"/>
              </a:rPr>
              <a:t> </a:t>
            </a:r>
            <a:r>
              <a:rPr sz="1800" dirty="0">
                <a:latin typeface="Arial"/>
                <a:cs typeface="Arial"/>
              </a:rPr>
              <a:t>üzerine</a:t>
            </a:r>
            <a:r>
              <a:rPr sz="1800" spc="-15" dirty="0">
                <a:latin typeface="Arial"/>
                <a:cs typeface="Arial"/>
              </a:rPr>
              <a:t> </a:t>
            </a:r>
            <a:r>
              <a:rPr sz="1800" dirty="0">
                <a:latin typeface="Arial"/>
                <a:cs typeface="Arial"/>
              </a:rPr>
              <a:t>kaşe,</a:t>
            </a:r>
            <a:r>
              <a:rPr sz="1800" spc="-25" dirty="0">
                <a:latin typeface="Arial"/>
                <a:cs typeface="Arial"/>
              </a:rPr>
              <a:t> </a:t>
            </a:r>
            <a:r>
              <a:rPr sz="1800" dirty="0">
                <a:latin typeface="Arial"/>
                <a:cs typeface="Arial"/>
              </a:rPr>
              <a:t>yazı</a:t>
            </a:r>
            <a:r>
              <a:rPr sz="1800" spc="-25" dirty="0">
                <a:latin typeface="Arial"/>
                <a:cs typeface="Arial"/>
              </a:rPr>
              <a:t> </a:t>
            </a:r>
            <a:r>
              <a:rPr sz="1800" dirty="0">
                <a:latin typeface="Arial"/>
                <a:cs typeface="Arial"/>
              </a:rPr>
              <a:t>ve</a:t>
            </a:r>
            <a:r>
              <a:rPr sz="1800" spc="-35" dirty="0">
                <a:latin typeface="Arial"/>
                <a:cs typeface="Arial"/>
              </a:rPr>
              <a:t> </a:t>
            </a:r>
            <a:r>
              <a:rPr sz="1800" dirty="0">
                <a:latin typeface="Arial"/>
                <a:cs typeface="Arial"/>
              </a:rPr>
              <a:t>benzeri</a:t>
            </a:r>
            <a:r>
              <a:rPr sz="1800" spc="-15" dirty="0">
                <a:latin typeface="Arial"/>
                <a:cs typeface="Arial"/>
              </a:rPr>
              <a:t> </a:t>
            </a:r>
            <a:r>
              <a:rPr sz="1800" dirty="0">
                <a:latin typeface="Arial"/>
                <a:cs typeface="Arial"/>
              </a:rPr>
              <a:t>şekilde</a:t>
            </a:r>
            <a:r>
              <a:rPr sz="1800" spc="-30" dirty="0">
                <a:latin typeface="Arial"/>
                <a:cs typeface="Arial"/>
              </a:rPr>
              <a:t> </a:t>
            </a:r>
            <a:r>
              <a:rPr sz="1800" dirty="0">
                <a:latin typeface="Arial"/>
                <a:cs typeface="Arial"/>
              </a:rPr>
              <a:t>konulmuş</a:t>
            </a:r>
            <a:r>
              <a:rPr sz="1800" spc="-25" dirty="0">
                <a:latin typeface="Arial"/>
                <a:cs typeface="Arial"/>
              </a:rPr>
              <a:t> ise </a:t>
            </a:r>
            <a:r>
              <a:rPr sz="1800" dirty="0">
                <a:latin typeface="Arial"/>
                <a:cs typeface="Arial"/>
              </a:rPr>
              <a:t>tarihlendirilmesi</a:t>
            </a:r>
            <a:r>
              <a:rPr sz="1800" spc="-30" dirty="0">
                <a:latin typeface="Arial"/>
                <a:cs typeface="Arial"/>
              </a:rPr>
              <a:t> </a:t>
            </a:r>
            <a:r>
              <a:rPr sz="1800" spc="-10" dirty="0">
                <a:latin typeface="Arial"/>
                <a:cs typeface="Arial"/>
              </a:rPr>
              <a:t>gerekir.</a:t>
            </a:r>
            <a:r>
              <a:rPr sz="1800" spc="-35" dirty="0">
                <a:latin typeface="Arial"/>
                <a:cs typeface="Arial"/>
              </a:rPr>
              <a:t> </a:t>
            </a:r>
            <a:r>
              <a:rPr sz="1800" dirty="0">
                <a:latin typeface="Arial"/>
                <a:cs typeface="Arial"/>
              </a:rPr>
              <a:t>Çünkü</a:t>
            </a:r>
            <a:r>
              <a:rPr sz="1800" spc="-45" dirty="0">
                <a:latin typeface="Arial"/>
                <a:cs typeface="Arial"/>
              </a:rPr>
              <a:t> </a:t>
            </a:r>
            <a:r>
              <a:rPr sz="1800" dirty="0">
                <a:latin typeface="Arial"/>
                <a:cs typeface="Arial"/>
              </a:rPr>
              <a:t>bu</a:t>
            </a:r>
            <a:r>
              <a:rPr sz="1800" spc="-60" dirty="0">
                <a:latin typeface="Arial"/>
                <a:cs typeface="Arial"/>
              </a:rPr>
              <a:t> </a:t>
            </a:r>
            <a:r>
              <a:rPr sz="1800" dirty="0">
                <a:latin typeface="Arial"/>
                <a:cs typeface="Arial"/>
              </a:rPr>
              <a:t>tarih</a:t>
            </a:r>
            <a:r>
              <a:rPr sz="1800" spc="-50" dirty="0">
                <a:latin typeface="Arial"/>
                <a:cs typeface="Arial"/>
              </a:rPr>
              <a:t> </a:t>
            </a:r>
            <a:r>
              <a:rPr sz="1800" dirty="0">
                <a:latin typeface="Arial"/>
                <a:cs typeface="Arial"/>
              </a:rPr>
              <a:t>yüklemenin</a:t>
            </a:r>
            <a:r>
              <a:rPr sz="1800" spc="-10" dirty="0">
                <a:latin typeface="Arial"/>
                <a:cs typeface="Arial"/>
              </a:rPr>
              <a:t> </a:t>
            </a:r>
            <a:r>
              <a:rPr sz="1800" dirty="0">
                <a:latin typeface="Arial"/>
                <a:cs typeface="Arial"/>
              </a:rPr>
              <a:t>yapıldığı</a:t>
            </a:r>
            <a:r>
              <a:rPr sz="1800" spc="-5" dirty="0">
                <a:latin typeface="Arial"/>
                <a:cs typeface="Arial"/>
              </a:rPr>
              <a:t> </a:t>
            </a:r>
            <a:r>
              <a:rPr sz="1800" dirty="0">
                <a:latin typeface="Arial"/>
                <a:cs typeface="Arial"/>
              </a:rPr>
              <a:t>tarih</a:t>
            </a:r>
            <a:r>
              <a:rPr sz="1800" spc="-60" dirty="0">
                <a:latin typeface="Arial"/>
                <a:cs typeface="Arial"/>
              </a:rPr>
              <a:t> </a:t>
            </a:r>
            <a:r>
              <a:rPr sz="1800" spc="-10" dirty="0">
                <a:latin typeface="Arial"/>
                <a:cs typeface="Arial"/>
              </a:rPr>
              <a:t>olarak </a:t>
            </a:r>
            <a:r>
              <a:rPr sz="1800" dirty="0">
                <a:latin typeface="Arial"/>
                <a:cs typeface="Arial"/>
              </a:rPr>
              <a:t>kabul</a:t>
            </a:r>
            <a:r>
              <a:rPr sz="1800" spc="-20" dirty="0">
                <a:latin typeface="Arial"/>
                <a:cs typeface="Arial"/>
              </a:rPr>
              <a:t> </a:t>
            </a:r>
            <a:r>
              <a:rPr sz="1800" spc="-10" dirty="0">
                <a:latin typeface="Arial"/>
                <a:cs typeface="Arial"/>
              </a:rPr>
              <a:t>edilecektir</a:t>
            </a:r>
            <a:endParaRPr sz="18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47843" y="980416"/>
            <a:ext cx="7250000" cy="481091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584200">
              <a:lnSpc>
                <a:spcPct val="100000"/>
              </a:lnSpc>
              <a:spcBef>
                <a:spcPts val="105"/>
              </a:spcBef>
            </a:pPr>
            <a:r>
              <a:rPr sz="4400" dirty="0"/>
              <a:t>Deniz</a:t>
            </a:r>
            <a:r>
              <a:rPr sz="4400" spc="-55" dirty="0"/>
              <a:t> </a:t>
            </a:r>
            <a:r>
              <a:rPr sz="4400" dirty="0"/>
              <a:t>Konşimento</a:t>
            </a:r>
            <a:r>
              <a:rPr sz="4400" spc="-140" dirty="0"/>
              <a:t> </a:t>
            </a:r>
            <a:r>
              <a:rPr sz="4400" spc="-10" dirty="0"/>
              <a:t>Türleri</a:t>
            </a:r>
            <a:endParaRPr sz="4400"/>
          </a:p>
        </p:txBody>
      </p:sp>
      <p:sp>
        <p:nvSpPr>
          <p:cNvPr id="3" name="object 3"/>
          <p:cNvSpPr txBox="1"/>
          <p:nvPr/>
        </p:nvSpPr>
        <p:spPr>
          <a:xfrm>
            <a:off x="547217" y="1232005"/>
            <a:ext cx="8082915" cy="4963795"/>
          </a:xfrm>
          <a:prstGeom prst="rect">
            <a:avLst/>
          </a:prstGeom>
        </p:spPr>
        <p:txBody>
          <a:bodyPr vert="horz" wrap="square" lIns="0" tIns="149225" rIns="0" bIns="0" rtlCol="0">
            <a:spAutoFit/>
          </a:bodyPr>
          <a:lstStyle/>
          <a:p>
            <a:pPr marL="12700">
              <a:lnSpc>
                <a:spcPct val="100000"/>
              </a:lnSpc>
              <a:spcBef>
                <a:spcPts val="1175"/>
              </a:spcBef>
            </a:pPr>
            <a:r>
              <a:rPr sz="1800" b="1" dirty="0">
                <a:latin typeface="Arial"/>
                <a:cs typeface="Arial"/>
              </a:rPr>
              <a:t>Devir</a:t>
            </a:r>
            <a:r>
              <a:rPr sz="1800" b="1" spc="-55" dirty="0">
                <a:latin typeface="Arial"/>
                <a:cs typeface="Arial"/>
              </a:rPr>
              <a:t> </a:t>
            </a:r>
            <a:r>
              <a:rPr sz="1800" b="1" spc="-10" dirty="0">
                <a:latin typeface="Arial"/>
                <a:cs typeface="Arial"/>
              </a:rPr>
              <a:t>Yönünden:</a:t>
            </a:r>
            <a:endParaRPr sz="1800">
              <a:latin typeface="Arial"/>
              <a:cs typeface="Arial"/>
            </a:endParaRPr>
          </a:p>
          <a:p>
            <a:pPr marL="354965" marR="189865" indent="-342900">
              <a:lnSpc>
                <a:spcPct val="100000"/>
              </a:lnSpc>
              <a:spcBef>
                <a:spcPts val="1080"/>
              </a:spcBef>
              <a:buAutoNum type="arabicPeriod"/>
              <a:tabLst>
                <a:tab pos="354965" algn="l"/>
              </a:tabLst>
            </a:pPr>
            <a:r>
              <a:rPr sz="1800" dirty="0">
                <a:latin typeface="Arial"/>
                <a:cs typeface="Arial"/>
              </a:rPr>
              <a:t>Nama</a:t>
            </a:r>
            <a:r>
              <a:rPr sz="1800" spc="-80" dirty="0">
                <a:latin typeface="Arial"/>
                <a:cs typeface="Arial"/>
              </a:rPr>
              <a:t> </a:t>
            </a:r>
            <a:r>
              <a:rPr sz="1800" spc="-10" dirty="0">
                <a:latin typeface="Arial"/>
                <a:cs typeface="Arial"/>
              </a:rPr>
              <a:t>Yazılı</a:t>
            </a:r>
            <a:r>
              <a:rPr sz="1800" spc="-35" dirty="0">
                <a:latin typeface="Arial"/>
                <a:cs typeface="Arial"/>
              </a:rPr>
              <a:t> </a:t>
            </a:r>
            <a:r>
              <a:rPr sz="1800" dirty="0">
                <a:latin typeface="Arial"/>
                <a:cs typeface="Arial"/>
              </a:rPr>
              <a:t>(Straight</a:t>
            </a:r>
            <a:r>
              <a:rPr sz="1800" spc="-25" dirty="0">
                <a:latin typeface="Arial"/>
                <a:cs typeface="Arial"/>
              </a:rPr>
              <a:t> </a:t>
            </a:r>
            <a:r>
              <a:rPr sz="1800" dirty="0">
                <a:latin typeface="Arial"/>
                <a:cs typeface="Arial"/>
              </a:rPr>
              <a:t>B/L)</a:t>
            </a:r>
            <a:r>
              <a:rPr sz="1800" spc="-40"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Bu</a:t>
            </a:r>
            <a:r>
              <a:rPr sz="1800" spc="-45" dirty="0">
                <a:latin typeface="Arial"/>
                <a:cs typeface="Arial"/>
              </a:rPr>
              <a:t> </a:t>
            </a:r>
            <a:r>
              <a:rPr sz="1800" dirty="0">
                <a:latin typeface="Arial"/>
                <a:cs typeface="Arial"/>
              </a:rPr>
              <a:t>tür</a:t>
            </a:r>
            <a:r>
              <a:rPr sz="1800" spc="-40" dirty="0">
                <a:latin typeface="Arial"/>
                <a:cs typeface="Arial"/>
              </a:rPr>
              <a:t> </a:t>
            </a:r>
            <a:r>
              <a:rPr sz="1800" dirty="0">
                <a:latin typeface="Arial"/>
                <a:cs typeface="Arial"/>
              </a:rPr>
              <a:t>konşimentolar</a:t>
            </a:r>
            <a:r>
              <a:rPr sz="1800" spc="-15" dirty="0">
                <a:latin typeface="Arial"/>
                <a:cs typeface="Arial"/>
              </a:rPr>
              <a:t> </a:t>
            </a:r>
            <a:r>
              <a:rPr sz="1800" dirty="0">
                <a:latin typeface="Arial"/>
                <a:cs typeface="Arial"/>
              </a:rPr>
              <a:t>nadiren</a:t>
            </a:r>
            <a:r>
              <a:rPr sz="1800" spc="-30" dirty="0">
                <a:latin typeface="Arial"/>
                <a:cs typeface="Arial"/>
              </a:rPr>
              <a:t> </a:t>
            </a:r>
            <a:r>
              <a:rPr sz="1800" spc="-10" dirty="0">
                <a:latin typeface="Arial"/>
                <a:cs typeface="Arial"/>
              </a:rPr>
              <a:t>kullanılırlar. </a:t>
            </a:r>
            <a:r>
              <a:rPr sz="1800" dirty="0">
                <a:latin typeface="Arial"/>
                <a:cs typeface="Arial"/>
              </a:rPr>
              <a:t>Doğrudan</a:t>
            </a:r>
            <a:r>
              <a:rPr sz="1800" spc="-25" dirty="0">
                <a:latin typeface="Arial"/>
                <a:cs typeface="Arial"/>
              </a:rPr>
              <a:t> </a:t>
            </a:r>
            <a:r>
              <a:rPr sz="1800" dirty="0">
                <a:latin typeface="Arial"/>
                <a:cs typeface="Arial"/>
              </a:rPr>
              <a:t>doğruya</a:t>
            </a:r>
            <a:r>
              <a:rPr sz="1800" spc="-15" dirty="0">
                <a:latin typeface="Arial"/>
                <a:cs typeface="Arial"/>
              </a:rPr>
              <a:t> </a:t>
            </a:r>
            <a:r>
              <a:rPr sz="1800" dirty="0">
                <a:latin typeface="Arial"/>
                <a:cs typeface="Arial"/>
              </a:rPr>
              <a:t>gönderilen/alıcı</a:t>
            </a:r>
            <a:r>
              <a:rPr sz="1800" spc="5" dirty="0">
                <a:latin typeface="Arial"/>
                <a:cs typeface="Arial"/>
              </a:rPr>
              <a:t> </a:t>
            </a:r>
            <a:r>
              <a:rPr sz="1800" dirty="0">
                <a:latin typeface="Arial"/>
                <a:cs typeface="Arial"/>
              </a:rPr>
              <a:t>adına</a:t>
            </a:r>
            <a:r>
              <a:rPr sz="1800" spc="-40" dirty="0">
                <a:latin typeface="Arial"/>
                <a:cs typeface="Arial"/>
              </a:rPr>
              <a:t> </a:t>
            </a:r>
            <a:r>
              <a:rPr sz="1800" spc="-10" dirty="0">
                <a:latin typeface="Arial"/>
                <a:cs typeface="Arial"/>
              </a:rPr>
              <a:t>düzenlenirler.</a:t>
            </a:r>
            <a:r>
              <a:rPr sz="1800" spc="-5" dirty="0">
                <a:latin typeface="Arial"/>
                <a:cs typeface="Arial"/>
              </a:rPr>
              <a:t> </a:t>
            </a:r>
            <a:r>
              <a:rPr sz="1800" dirty="0">
                <a:latin typeface="Arial"/>
                <a:cs typeface="Arial"/>
              </a:rPr>
              <a:t>Bu</a:t>
            </a:r>
            <a:r>
              <a:rPr sz="1800" spc="-50" dirty="0">
                <a:latin typeface="Arial"/>
                <a:cs typeface="Arial"/>
              </a:rPr>
              <a:t> </a:t>
            </a:r>
            <a:r>
              <a:rPr sz="1800" dirty="0">
                <a:latin typeface="Arial"/>
                <a:cs typeface="Arial"/>
              </a:rPr>
              <a:t>nedenle</a:t>
            </a:r>
            <a:r>
              <a:rPr sz="1800" spc="-25" dirty="0">
                <a:latin typeface="Arial"/>
                <a:cs typeface="Arial"/>
              </a:rPr>
              <a:t> </a:t>
            </a:r>
            <a:r>
              <a:rPr sz="1800" dirty="0">
                <a:latin typeface="Arial"/>
                <a:cs typeface="Arial"/>
              </a:rPr>
              <a:t>de</a:t>
            </a:r>
            <a:r>
              <a:rPr sz="1800" spc="-50" dirty="0">
                <a:latin typeface="Arial"/>
                <a:cs typeface="Arial"/>
              </a:rPr>
              <a:t> </a:t>
            </a:r>
            <a:r>
              <a:rPr sz="1800" spc="-20" dirty="0">
                <a:latin typeface="Arial"/>
                <a:cs typeface="Arial"/>
              </a:rPr>
              <a:t>ciro </a:t>
            </a:r>
            <a:r>
              <a:rPr sz="1800" spc="-10" dirty="0">
                <a:latin typeface="Arial"/>
                <a:cs typeface="Arial"/>
              </a:rPr>
              <a:t>edilemezler.</a:t>
            </a:r>
            <a:r>
              <a:rPr sz="1800" spc="-20" dirty="0">
                <a:latin typeface="Arial"/>
                <a:cs typeface="Arial"/>
              </a:rPr>
              <a:t> </a:t>
            </a:r>
            <a:r>
              <a:rPr sz="1800" dirty="0">
                <a:latin typeface="Arial"/>
                <a:cs typeface="Arial"/>
              </a:rPr>
              <a:t>Mallar</a:t>
            </a:r>
            <a:r>
              <a:rPr sz="1800" spc="-25" dirty="0">
                <a:latin typeface="Arial"/>
                <a:cs typeface="Arial"/>
              </a:rPr>
              <a:t> </a:t>
            </a:r>
            <a:r>
              <a:rPr sz="1800" dirty="0">
                <a:latin typeface="Arial"/>
                <a:cs typeface="Arial"/>
              </a:rPr>
              <a:t>sadece</a:t>
            </a:r>
            <a:r>
              <a:rPr sz="1800" spc="-25" dirty="0">
                <a:latin typeface="Arial"/>
                <a:cs typeface="Arial"/>
              </a:rPr>
              <a:t> </a:t>
            </a:r>
            <a:r>
              <a:rPr sz="1800" dirty="0">
                <a:latin typeface="Arial"/>
                <a:cs typeface="Arial"/>
              </a:rPr>
              <a:t>ve</a:t>
            </a:r>
            <a:r>
              <a:rPr sz="1800" spc="-35" dirty="0">
                <a:latin typeface="Arial"/>
                <a:cs typeface="Arial"/>
              </a:rPr>
              <a:t> </a:t>
            </a:r>
            <a:r>
              <a:rPr sz="1800" dirty="0">
                <a:latin typeface="Arial"/>
                <a:cs typeface="Arial"/>
              </a:rPr>
              <a:t>ancak</a:t>
            </a:r>
            <a:r>
              <a:rPr sz="1800" spc="-30" dirty="0">
                <a:latin typeface="Arial"/>
                <a:cs typeface="Arial"/>
              </a:rPr>
              <a:t> </a:t>
            </a:r>
            <a:r>
              <a:rPr sz="1800" dirty="0">
                <a:latin typeface="Arial"/>
                <a:cs typeface="Arial"/>
              </a:rPr>
              <a:t>taşıma</a:t>
            </a:r>
            <a:r>
              <a:rPr sz="1800" spc="-30" dirty="0">
                <a:latin typeface="Arial"/>
                <a:cs typeface="Arial"/>
              </a:rPr>
              <a:t> </a:t>
            </a:r>
            <a:r>
              <a:rPr sz="1800" dirty="0">
                <a:latin typeface="Arial"/>
                <a:cs typeface="Arial"/>
              </a:rPr>
              <a:t>belgesinde</a:t>
            </a:r>
            <a:r>
              <a:rPr sz="1800" spc="-5" dirty="0">
                <a:latin typeface="Arial"/>
                <a:cs typeface="Arial"/>
              </a:rPr>
              <a:t> </a:t>
            </a:r>
            <a:r>
              <a:rPr sz="1800" dirty="0">
                <a:latin typeface="Arial"/>
                <a:cs typeface="Arial"/>
              </a:rPr>
              <a:t>adı</a:t>
            </a:r>
            <a:r>
              <a:rPr sz="1800" spc="-25" dirty="0">
                <a:latin typeface="Arial"/>
                <a:cs typeface="Arial"/>
              </a:rPr>
              <a:t> </a:t>
            </a:r>
            <a:r>
              <a:rPr sz="1800" spc="-10" dirty="0">
                <a:latin typeface="Arial"/>
                <a:cs typeface="Arial"/>
              </a:rPr>
              <a:t>yazılan </a:t>
            </a:r>
            <a:r>
              <a:rPr sz="1800" dirty="0">
                <a:latin typeface="Arial"/>
                <a:cs typeface="Arial"/>
              </a:rPr>
              <a:t>muhataba</a:t>
            </a:r>
            <a:r>
              <a:rPr sz="1800" spc="-40" dirty="0">
                <a:latin typeface="Arial"/>
                <a:cs typeface="Arial"/>
              </a:rPr>
              <a:t> </a:t>
            </a:r>
            <a:r>
              <a:rPr sz="1800" dirty="0">
                <a:latin typeface="Arial"/>
                <a:cs typeface="Arial"/>
              </a:rPr>
              <a:t>teslim</a:t>
            </a:r>
            <a:r>
              <a:rPr sz="1800" spc="-35" dirty="0">
                <a:latin typeface="Arial"/>
                <a:cs typeface="Arial"/>
              </a:rPr>
              <a:t> </a:t>
            </a:r>
            <a:r>
              <a:rPr sz="1800" spc="-10" dirty="0">
                <a:latin typeface="Arial"/>
                <a:cs typeface="Arial"/>
              </a:rPr>
              <a:t>edilir.</a:t>
            </a:r>
            <a:endParaRPr sz="1800">
              <a:latin typeface="Arial"/>
              <a:cs typeface="Arial"/>
            </a:endParaRPr>
          </a:p>
          <a:p>
            <a:pPr marL="354965" marR="5080" indent="-342900">
              <a:lnSpc>
                <a:spcPct val="100000"/>
              </a:lnSpc>
              <a:spcBef>
                <a:spcPts val="1080"/>
              </a:spcBef>
              <a:buAutoNum type="arabicPeriod"/>
              <a:tabLst>
                <a:tab pos="354965" algn="l"/>
              </a:tabLst>
            </a:pPr>
            <a:r>
              <a:rPr sz="1800" dirty="0">
                <a:latin typeface="Arial"/>
                <a:cs typeface="Arial"/>
              </a:rPr>
              <a:t>Emre</a:t>
            </a:r>
            <a:r>
              <a:rPr sz="1800" spc="-95" dirty="0">
                <a:latin typeface="Arial"/>
                <a:cs typeface="Arial"/>
              </a:rPr>
              <a:t> </a:t>
            </a:r>
            <a:r>
              <a:rPr sz="1800" spc="-10" dirty="0">
                <a:latin typeface="Arial"/>
                <a:cs typeface="Arial"/>
              </a:rPr>
              <a:t>Yazılı</a:t>
            </a:r>
            <a:r>
              <a:rPr sz="1800" spc="-35" dirty="0">
                <a:latin typeface="Arial"/>
                <a:cs typeface="Arial"/>
              </a:rPr>
              <a:t> </a:t>
            </a:r>
            <a:r>
              <a:rPr sz="1800" dirty="0">
                <a:latin typeface="Arial"/>
                <a:cs typeface="Arial"/>
              </a:rPr>
              <a:t>(Order</a:t>
            </a:r>
            <a:r>
              <a:rPr sz="1800" spc="-40" dirty="0">
                <a:latin typeface="Arial"/>
                <a:cs typeface="Arial"/>
              </a:rPr>
              <a:t> </a:t>
            </a:r>
            <a:r>
              <a:rPr sz="1800" dirty="0">
                <a:latin typeface="Arial"/>
                <a:cs typeface="Arial"/>
              </a:rPr>
              <a:t>B/L):</a:t>
            </a:r>
            <a:r>
              <a:rPr sz="1800" spc="-55" dirty="0">
                <a:latin typeface="Arial"/>
                <a:cs typeface="Arial"/>
              </a:rPr>
              <a:t> </a:t>
            </a:r>
            <a:r>
              <a:rPr sz="1800" dirty="0">
                <a:latin typeface="Arial"/>
                <a:cs typeface="Arial"/>
              </a:rPr>
              <a:t>Konşimento</a:t>
            </a:r>
            <a:r>
              <a:rPr sz="1800" spc="-15" dirty="0">
                <a:latin typeface="Arial"/>
                <a:cs typeface="Arial"/>
              </a:rPr>
              <a:t> </a:t>
            </a:r>
            <a:r>
              <a:rPr sz="1800" dirty="0">
                <a:latin typeface="Arial"/>
                <a:cs typeface="Arial"/>
              </a:rPr>
              <a:t>kimin</a:t>
            </a:r>
            <a:r>
              <a:rPr sz="1800" spc="-45" dirty="0">
                <a:latin typeface="Arial"/>
                <a:cs typeface="Arial"/>
              </a:rPr>
              <a:t> </a:t>
            </a:r>
            <a:r>
              <a:rPr sz="1800" dirty="0">
                <a:latin typeface="Arial"/>
                <a:cs typeface="Arial"/>
              </a:rPr>
              <a:t>emrine</a:t>
            </a:r>
            <a:r>
              <a:rPr sz="1800" spc="-30" dirty="0">
                <a:latin typeface="Arial"/>
                <a:cs typeface="Arial"/>
              </a:rPr>
              <a:t> </a:t>
            </a:r>
            <a:r>
              <a:rPr sz="1800" dirty="0">
                <a:latin typeface="Arial"/>
                <a:cs typeface="Arial"/>
              </a:rPr>
              <a:t>düzenlenmişse</a:t>
            </a:r>
            <a:r>
              <a:rPr sz="1800" spc="-10" dirty="0">
                <a:latin typeface="Arial"/>
                <a:cs typeface="Arial"/>
              </a:rPr>
              <a:t> mallar </a:t>
            </a:r>
            <a:r>
              <a:rPr sz="1800" dirty="0">
                <a:latin typeface="Arial"/>
                <a:cs typeface="Arial"/>
              </a:rPr>
              <a:t>onun</a:t>
            </a:r>
            <a:r>
              <a:rPr sz="1800" spc="-35" dirty="0">
                <a:latin typeface="Arial"/>
                <a:cs typeface="Arial"/>
              </a:rPr>
              <a:t> </a:t>
            </a:r>
            <a:r>
              <a:rPr sz="1800" dirty="0">
                <a:latin typeface="Arial"/>
                <a:cs typeface="Arial"/>
              </a:rPr>
              <a:t>cirosu</a:t>
            </a:r>
            <a:r>
              <a:rPr sz="1800" spc="-20" dirty="0">
                <a:latin typeface="Arial"/>
                <a:cs typeface="Arial"/>
              </a:rPr>
              <a:t> </a:t>
            </a:r>
            <a:r>
              <a:rPr sz="1800" dirty="0">
                <a:latin typeface="Arial"/>
                <a:cs typeface="Arial"/>
              </a:rPr>
              <a:t>ile</a:t>
            </a:r>
            <a:r>
              <a:rPr sz="1800" spc="-25" dirty="0">
                <a:latin typeface="Arial"/>
                <a:cs typeface="Arial"/>
              </a:rPr>
              <a:t> </a:t>
            </a:r>
            <a:r>
              <a:rPr sz="1800" spc="-10" dirty="0">
                <a:latin typeface="Arial"/>
                <a:cs typeface="Arial"/>
              </a:rPr>
              <a:t>devredilebilir.</a:t>
            </a:r>
            <a:r>
              <a:rPr sz="1800" spc="10" dirty="0">
                <a:latin typeface="Arial"/>
                <a:cs typeface="Arial"/>
              </a:rPr>
              <a:t> </a:t>
            </a:r>
            <a:r>
              <a:rPr sz="1800" dirty="0">
                <a:latin typeface="Arial"/>
                <a:cs typeface="Arial"/>
              </a:rPr>
              <a:t>Bu</a:t>
            </a:r>
            <a:r>
              <a:rPr sz="1800" spc="-35" dirty="0">
                <a:latin typeface="Arial"/>
                <a:cs typeface="Arial"/>
              </a:rPr>
              <a:t> </a:t>
            </a:r>
            <a:r>
              <a:rPr sz="1800" dirty="0">
                <a:latin typeface="Arial"/>
                <a:cs typeface="Arial"/>
              </a:rPr>
              <a:t>bir</a:t>
            </a:r>
            <a:r>
              <a:rPr sz="1800" spc="-25" dirty="0">
                <a:latin typeface="Arial"/>
                <a:cs typeface="Arial"/>
              </a:rPr>
              <a:t> </a:t>
            </a:r>
            <a:r>
              <a:rPr sz="1800" dirty="0">
                <a:latin typeface="Arial"/>
                <a:cs typeface="Arial"/>
              </a:rPr>
              <a:t>banka</a:t>
            </a:r>
            <a:r>
              <a:rPr sz="1800" spc="-20" dirty="0">
                <a:latin typeface="Arial"/>
                <a:cs typeface="Arial"/>
              </a:rPr>
              <a:t> </a:t>
            </a:r>
            <a:r>
              <a:rPr sz="1800" dirty="0">
                <a:latin typeface="Arial"/>
                <a:cs typeface="Arial"/>
              </a:rPr>
              <a:t>da</a:t>
            </a:r>
            <a:r>
              <a:rPr sz="1800" spc="-20" dirty="0">
                <a:latin typeface="Arial"/>
                <a:cs typeface="Arial"/>
              </a:rPr>
              <a:t> </a:t>
            </a:r>
            <a:r>
              <a:rPr sz="1800" spc="-10" dirty="0">
                <a:latin typeface="Arial"/>
                <a:cs typeface="Arial"/>
              </a:rPr>
              <a:t>olabilir. </a:t>
            </a:r>
            <a:r>
              <a:rPr sz="1800" dirty="0">
                <a:latin typeface="Arial"/>
                <a:cs typeface="Arial"/>
              </a:rPr>
              <a:t>Emre</a:t>
            </a:r>
            <a:r>
              <a:rPr sz="1800" spc="-25" dirty="0">
                <a:latin typeface="Arial"/>
                <a:cs typeface="Arial"/>
              </a:rPr>
              <a:t> </a:t>
            </a:r>
            <a:r>
              <a:rPr sz="1800" spc="-10" dirty="0">
                <a:latin typeface="Arial"/>
                <a:cs typeface="Arial"/>
              </a:rPr>
              <a:t>yazılı </a:t>
            </a:r>
            <a:r>
              <a:rPr sz="1800" dirty="0">
                <a:latin typeface="Arial"/>
                <a:cs typeface="Arial"/>
              </a:rPr>
              <a:t>konşimentolar</a:t>
            </a:r>
            <a:r>
              <a:rPr sz="1800" spc="-35" dirty="0">
                <a:latin typeface="Arial"/>
                <a:cs typeface="Arial"/>
              </a:rPr>
              <a:t> </a:t>
            </a:r>
            <a:r>
              <a:rPr sz="1800" dirty="0">
                <a:latin typeface="Arial"/>
                <a:cs typeface="Arial"/>
              </a:rPr>
              <a:t>yükletenin</a:t>
            </a:r>
            <a:r>
              <a:rPr sz="1800" spc="-20" dirty="0">
                <a:latin typeface="Arial"/>
                <a:cs typeface="Arial"/>
              </a:rPr>
              <a:t> </a:t>
            </a:r>
            <a:r>
              <a:rPr sz="1800" dirty="0">
                <a:latin typeface="Arial"/>
                <a:cs typeface="Arial"/>
              </a:rPr>
              <a:t>emrine</a:t>
            </a:r>
            <a:r>
              <a:rPr sz="1800" spc="-50" dirty="0">
                <a:latin typeface="Arial"/>
                <a:cs typeface="Arial"/>
              </a:rPr>
              <a:t> </a:t>
            </a:r>
            <a:r>
              <a:rPr sz="1800" dirty="0">
                <a:latin typeface="Arial"/>
                <a:cs typeface="Arial"/>
              </a:rPr>
              <a:t>veya</a:t>
            </a:r>
            <a:r>
              <a:rPr sz="1800" spc="-40" dirty="0">
                <a:latin typeface="Arial"/>
                <a:cs typeface="Arial"/>
              </a:rPr>
              <a:t> </a:t>
            </a:r>
            <a:r>
              <a:rPr sz="1800" dirty="0">
                <a:latin typeface="Arial"/>
                <a:cs typeface="Arial"/>
              </a:rPr>
              <a:t>gönderilen/alıcı</a:t>
            </a:r>
            <a:r>
              <a:rPr sz="1800" spc="-20" dirty="0">
                <a:latin typeface="Arial"/>
                <a:cs typeface="Arial"/>
              </a:rPr>
              <a:t> </a:t>
            </a:r>
            <a:r>
              <a:rPr sz="1800" dirty="0">
                <a:latin typeface="Arial"/>
                <a:cs typeface="Arial"/>
              </a:rPr>
              <a:t>emrine</a:t>
            </a:r>
            <a:r>
              <a:rPr sz="1800" spc="-55" dirty="0">
                <a:latin typeface="Arial"/>
                <a:cs typeface="Arial"/>
              </a:rPr>
              <a:t> </a:t>
            </a:r>
            <a:r>
              <a:rPr sz="1800" spc="-10" dirty="0">
                <a:latin typeface="Arial"/>
                <a:cs typeface="Arial"/>
              </a:rPr>
              <a:t>düzenlenebilir. </a:t>
            </a:r>
            <a:r>
              <a:rPr sz="1800" dirty="0">
                <a:latin typeface="Arial"/>
                <a:cs typeface="Arial"/>
              </a:rPr>
              <a:t>Eğer</a:t>
            </a:r>
            <a:r>
              <a:rPr sz="1800" spc="-45" dirty="0">
                <a:latin typeface="Arial"/>
                <a:cs typeface="Arial"/>
              </a:rPr>
              <a:t> </a:t>
            </a:r>
            <a:r>
              <a:rPr sz="1800" dirty="0">
                <a:latin typeface="Arial"/>
                <a:cs typeface="Arial"/>
              </a:rPr>
              <a:t>konşimentoda</a:t>
            </a:r>
            <a:r>
              <a:rPr sz="1800" spc="-25" dirty="0">
                <a:latin typeface="Arial"/>
                <a:cs typeface="Arial"/>
              </a:rPr>
              <a:t> </a:t>
            </a:r>
            <a:r>
              <a:rPr sz="1800" dirty="0">
                <a:latin typeface="Arial"/>
                <a:cs typeface="Arial"/>
              </a:rPr>
              <a:t>sadece</a:t>
            </a:r>
            <a:r>
              <a:rPr sz="1800" spc="-35" dirty="0">
                <a:latin typeface="Arial"/>
                <a:cs typeface="Arial"/>
              </a:rPr>
              <a:t> </a:t>
            </a:r>
            <a:r>
              <a:rPr sz="1800" b="1" dirty="0">
                <a:latin typeface="Arial"/>
                <a:cs typeface="Arial"/>
              </a:rPr>
              <a:t>“emre”</a:t>
            </a:r>
            <a:r>
              <a:rPr sz="1800" b="1" spc="-30" dirty="0">
                <a:latin typeface="Arial"/>
                <a:cs typeface="Arial"/>
              </a:rPr>
              <a:t> </a:t>
            </a:r>
            <a:r>
              <a:rPr sz="1800" b="1" dirty="0">
                <a:latin typeface="Arial"/>
                <a:cs typeface="Arial"/>
              </a:rPr>
              <a:t>(to</a:t>
            </a:r>
            <a:r>
              <a:rPr sz="1800" b="1" spc="-40" dirty="0">
                <a:latin typeface="Arial"/>
                <a:cs typeface="Arial"/>
              </a:rPr>
              <a:t> </a:t>
            </a:r>
            <a:r>
              <a:rPr sz="1800" b="1" dirty="0">
                <a:latin typeface="Arial"/>
                <a:cs typeface="Arial"/>
              </a:rPr>
              <a:t>order)</a:t>
            </a:r>
            <a:r>
              <a:rPr sz="1800" b="1" spc="-35" dirty="0">
                <a:latin typeface="Arial"/>
                <a:cs typeface="Arial"/>
              </a:rPr>
              <a:t> </a:t>
            </a:r>
            <a:r>
              <a:rPr sz="1800" dirty="0">
                <a:latin typeface="Arial"/>
                <a:cs typeface="Arial"/>
              </a:rPr>
              <a:t>ibaresi</a:t>
            </a:r>
            <a:r>
              <a:rPr sz="1800" spc="-40" dirty="0">
                <a:latin typeface="Arial"/>
                <a:cs typeface="Arial"/>
              </a:rPr>
              <a:t> </a:t>
            </a:r>
            <a:r>
              <a:rPr sz="1800" dirty="0">
                <a:latin typeface="Arial"/>
                <a:cs typeface="Arial"/>
              </a:rPr>
              <a:t>bulunuyorsa</a:t>
            </a:r>
            <a:r>
              <a:rPr sz="1800" spc="-5" dirty="0">
                <a:latin typeface="Arial"/>
                <a:cs typeface="Arial"/>
              </a:rPr>
              <a:t> </a:t>
            </a:r>
            <a:r>
              <a:rPr sz="1800" spc="-25" dirty="0">
                <a:latin typeface="Arial"/>
                <a:cs typeface="Arial"/>
              </a:rPr>
              <a:t>bu, </a:t>
            </a:r>
            <a:r>
              <a:rPr sz="1800" dirty="0">
                <a:latin typeface="Arial"/>
                <a:cs typeface="Arial"/>
              </a:rPr>
              <a:t>konşimentonun</a:t>
            </a:r>
            <a:r>
              <a:rPr sz="1800" spc="-55" dirty="0">
                <a:latin typeface="Arial"/>
                <a:cs typeface="Arial"/>
              </a:rPr>
              <a:t> </a:t>
            </a:r>
            <a:r>
              <a:rPr sz="1800" dirty="0">
                <a:latin typeface="Arial"/>
                <a:cs typeface="Arial"/>
              </a:rPr>
              <a:t>yükletenin</a:t>
            </a:r>
            <a:r>
              <a:rPr sz="1800" spc="-25" dirty="0">
                <a:latin typeface="Arial"/>
                <a:cs typeface="Arial"/>
              </a:rPr>
              <a:t> </a:t>
            </a:r>
            <a:r>
              <a:rPr sz="1800" dirty="0">
                <a:latin typeface="Arial"/>
                <a:cs typeface="Arial"/>
              </a:rPr>
              <a:t>emrine</a:t>
            </a:r>
            <a:r>
              <a:rPr sz="1800" spc="-65" dirty="0">
                <a:latin typeface="Arial"/>
                <a:cs typeface="Arial"/>
              </a:rPr>
              <a:t> </a:t>
            </a:r>
            <a:r>
              <a:rPr sz="1800" dirty="0">
                <a:latin typeface="Arial"/>
                <a:cs typeface="Arial"/>
              </a:rPr>
              <a:t>düzenlendiği</a:t>
            </a:r>
            <a:r>
              <a:rPr sz="1800" spc="-40" dirty="0">
                <a:latin typeface="Arial"/>
                <a:cs typeface="Arial"/>
              </a:rPr>
              <a:t> </a:t>
            </a:r>
            <a:r>
              <a:rPr sz="1800" dirty="0">
                <a:latin typeface="Arial"/>
                <a:cs typeface="Arial"/>
              </a:rPr>
              <a:t>anlamına</a:t>
            </a:r>
            <a:r>
              <a:rPr sz="1800" spc="-45" dirty="0">
                <a:latin typeface="Arial"/>
                <a:cs typeface="Arial"/>
              </a:rPr>
              <a:t> </a:t>
            </a:r>
            <a:r>
              <a:rPr sz="1800" spc="-10" dirty="0">
                <a:latin typeface="Arial"/>
                <a:cs typeface="Arial"/>
              </a:rPr>
              <a:t>gelir.</a:t>
            </a:r>
            <a:r>
              <a:rPr sz="1800" spc="-65" dirty="0">
                <a:latin typeface="Arial"/>
                <a:cs typeface="Arial"/>
              </a:rPr>
              <a:t> </a:t>
            </a:r>
            <a:r>
              <a:rPr sz="1800" spc="-10" dirty="0">
                <a:latin typeface="Arial"/>
                <a:cs typeface="Arial"/>
              </a:rPr>
              <a:t>Konşimento </a:t>
            </a:r>
            <a:r>
              <a:rPr sz="1800" dirty="0">
                <a:latin typeface="Arial"/>
                <a:cs typeface="Arial"/>
              </a:rPr>
              <a:t>yükletenin</a:t>
            </a:r>
            <a:r>
              <a:rPr sz="1800" spc="-5" dirty="0">
                <a:latin typeface="Arial"/>
                <a:cs typeface="Arial"/>
              </a:rPr>
              <a:t> </a:t>
            </a:r>
            <a:r>
              <a:rPr sz="1800" dirty="0">
                <a:latin typeface="Arial"/>
                <a:cs typeface="Arial"/>
              </a:rPr>
              <a:t>emrine</a:t>
            </a:r>
            <a:r>
              <a:rPr sz="1800" spc="-35" dirty="0">
                <a:latin typeface="Arial"/>
                <a:cs typeface="Arial"/>
              </a:rPr>
              <a:t> </a:t>
            </a:r>
            <a:r>
              <a:rPr sz="1800" dirty="0">
                <a:latin typeface="Arial"/>
                <a:cs typeface="Arial"/>
              </a:rPr>
              <a:t>düzenlenmişse</a:t>
            </a:r>
            <a:r>
              <a:rPr sz="1800" spc="-25" dirty="0">
                <a:latin typeface="Arial"/>
                <a:cs typeface="Arial"/>
              </a:rPr>
              <a:t> </a:t>
            </a:r>
            <a:r>
              <a:rPr sz="1800" dirty="0">
                <a:latin typeface="Arial"/>
                <a:cs typeface="Arial"/>
              </a:rPr>
              <a:t>ibraz</a:t>
            </a:r>
            <a:r>
              <a:rPr sz="1800" spc="-40" dirty="0">
                <a:latin typeface="Arial"/>
                <a:cs typeface="Arial"/>
              </a:rPr>
              <a:t> </a:t>
            </a:r>
            <a:r>
              <a:rPr sz="1800" dirty="0">
                <a:latin typeface="Arial"/>
                <a:cs typeface="Arial"/>
              </a:rPr>
              <a:t>edilmeden</a:t>
            </a:r>
            <a:r>
              <a:rPr sz="1800" spc="-25" dirty="0">
                <a:latin typeface="Arial"/>
                <a:cs typeface="Arial"/>
              </a:rPr>
              <a:t> </a:t>
            </a:r>
            <a:r>
              <a:rPr sz="1800" dirty="0">
                <a:latin typeface="Arial"/>
                <a:cs typeface="Arial"/>
              </a:rPr>
              <a:t>önce</a:t>
            </a:r>
            <a:r>
              <a:rPr sz="1800" spc="-40" dirty="0">
                <a:latin typeface="Arial"/>
                <a:cs typeface="Arial"/>
              </a:rPr>
              <a:t> </a:t>
            </a:r>
            <a:r>
              <a:rPr sz="1800" dirty="0">
                <a:latin typeface="Arial"/>
                <a:cs typeface="Arial"/>
              </a:rPr>
              <a:t>ciro</a:t>
            </a:r>
            <a:r>
              <a:rPr sz="1800" spc="-50" dirty="0">
                <a:latin typeface="Arial"/>
                <a:cs typeface="Arial"/>
              </a:rPr>
              <a:t> </a:t>
            </a:r>
            <a:r>
              <a:rPr sz="1800" spc="-10" dirty="0">
                <a:latin typeface="Arial"/>
                <a:cs typeface="Arial"/>
              </a:rPr>
              <a:t>edilir.</a:t>
            </a:r>
            <a:endParaRPr sz="1800">
              <a:latin typeface="Arial"/>
              <a:cs typeface="Arial"/>
            </a:endParaRPr>
          </a:p>
          <a:p>
            <a:pPr marL="354965" marR="8890" indent="-342900">
              <a:lnSpc>
                <a:spcPct val="100000"/>
              </a:lnSpc>
              <a:spcBef>
                <a:spcPts val="1085"/>
              </a:spcBef>
              <a:buAutoNum type="arabicPeriod"/>
              <a:tabLst>
                <a:tab pos="354965" algn="l"/>
              </a:tabLst>
            </a:pPr>
            <a:r>
              <a:rPr sz="1800" dirty="0">
                <a:latin typeface="Arial"/>
                <a:cs typeface="Arial"/>
              </a:rPr>
              <a:t>Hamiline</a:t>
            </a:r>
            <a:r>
              <a:rPr sz="1800" spc="-70" dirty="0">
                <a:latin typeface="Arial"/>
                <a:cs typeface="Arial"/>
              </a:rPr>
              <a:t> </a:t>
            </a:r>
            <a:r>
              <a:rPr sz="1800" spc="-10" dirty="0">
                <a:latin typeface="Arial"/>
                <a:cs typeface="Arial"/>
              </a:rPr>
              <a:t>Yazılı</a:t>
            </a:r>
            <a:r>
              <a:rPr sz="1800" spc="-40" dirty="0">
                <a:latin typeface="Arial"/>
                <a:cs typeface="Arial"/>
              </a:rPr>
              <a:t> </a:t>
            </a:r>
            <a:r>
              <a:rPr sz="1800" dirty="0">
                <a:latin typeface="Arial"/>
                <a:cs typeface="Arial"/>
              </a:rPr>
              <a:t>(Bearer</a:t>
            </a:r>
            <a:r>
              <a:rPr sz="1800" spc="-50" dirty="0">
                <a:latin typeface="Arial"/>
                <a:cs typeface="Arial"/>
              </a:rPr>
              <a:t> </a:t>
            </a:r>
            <a:r>
              <a:rPr sz="1800" dirty="0">
                <a:latin typeface="Arial"/>
                <a:cs typeface="Arial"/>
              </a:rPr>
              <a:t>B/L):</a:t>
            </a:r>
            <a:r>
              <a:rPr sz="1800" spc="-50" dirty="0">
                <a:latin typeface="Arial"/>
                <a:cs typeface="Arial"/>
              </a:rPr>
              <a:t> </a:t>
            </a:r>
            <a:r>
              <a:rPr sz="1800" dirty="0">
                <a:latin typeface="Arial"/>
                <a:cs typeface="Arial"/>
              </a:rPr>
              <a:t>Hamiline</a:t>
            </a:r>
            <a:r>
              <a:rPr sz="1800" spc="-35" dirty="0">
                <a:latin typeface="Arial"/>
                <a:cs typeface="Arial"/>
              </a:rPr>
              <a:t> </a:t>
            </a:r>
            <a:r>
              <a:rPr sz="1800" dirty="0">
                <a:latin typeface="Arial"/>
                <a:cs typeface="Arial"/>
              </a:rPr>
              <a:t>yazılı</a:t>
            </a:r>
            <a:r>
              <a:rPr sz="1800" spc="-25" dirty="0">
                <a:latin typeface="Arial"/>
                <a:cs typeface="Arial"/>
              </a:rPr>
              <a:t> </a:t>
            </a:r>
            <a:r>
              <a:rPr sz="1800" dirty="0">
                <a:latin typeface="Arial"/>
                <a:cs typeface="Arial"/>
              </a:rPr>
              <a:t>konşimentoda;</a:t>
            </a:r>
            <a:r>
              <a:rPr sz="1800" spc="-35" dirty="0">
                <a:latin typeface="Arial"/>
                <a:cs typeface="Arial"/>
              </a:rPr>
              <a:t> </a:t>
            </a:r>
            <a:r>
              <a:rPr sz="1800" dirty="0">
                <a:latin typeface="Arial"/>
                <a:cs typeface="Arial"/>
              </a:rPr>
              <a:t>alıcı</a:t>
            </a:r>
            <a:r>
              <a:rPr sz="1800" spc="-40" dirty="0">
                <a:latin typeface="Arial"/>
                <a:cs typeface="Arial"/>
              </a:rPr>
              <a:t> </a:t>
            </a:r>
            <a:r>
              <a:rPr sz="1800" spc="-10" dirty="0">
                <a:latin typeface="Arial"/>
                <a:cs typeface="Arial"/>
              </a:rPr>
              <a:t>(consignee) </a:t>
            </a:r>
            <a:r>
              <a:rPr sz="1800" dirty="0">
                <a:latin typeface="Arial"/>
                <a:cs typeface="Arial"/>
              </a:rPr>
              <a:t>kısmına</a:t>
            </a:r>
            <a:r>
              <a:rPr sz="1800" spc="-40" dirty="0">
                <a:latin typeface="Arial"/>
                <a:cs typeface="Arial"/>
              </a:rPr>
              <a:t> </a:t>
            </a:r>
            <a:r>
              <a:rPr sz="1800" b="1" dirty="0">
                <a:latin typeface="Arial"/>
                <a:cs typeface="Arial"/>
              </a:rPr>
              <a:t>“hamiline”</a:t>
            </a:r>
            <a:r>
              <a:rPr sz="1800" b="1" spc="-60" dirty="0">
                <a:latin typeface="Arial"/>
                <a:cs typeface="Arial"/>
              </a:rPr>
              <a:t> </a:t>
            </a:r>
            <a:r>
              <a:rPr sz="1800" dirty="0">
                <a:latin typeface="Arial"/>
                <a:cs typeface="Arial"/>
              </a:rPr>
              <a:t>(bearer)</a:t>
            </a:r>
            <a:r>
              <a:rPr sz="1800" spc="-45" dirty="0">
                <a:latin typeface="Arial"/>
                <a:cs typeface="Arial"/>
              </a:rPr>
              <a:t> </a:t>
            </a:r>
            <a:r>
              <a:rPr sz="1800" dirty="0">
                <a:latin typeface="Arial"/>
                <a:cs typeface="Arial"/>
              </a:rPr>
              <a:t>ibaresi</a:t>
            </a:r>
            <a:r>
              <a:rPr sz="1800" spc="-45" dirty="0">
                <a:latin typeface="Arial"/>
                <a:cs typeface="Arial"/>
              </a:rPr>
              <a:t> </a:t>
            </a:r>
            <a:r>
              <a:rPr sz="1800" spc="-10" dirty="0">
                <a:latin typeface="Arial"/>
                <a:cs typeface="Arial"/>
              </a:rPr>
              <a:t>yazılır.</a:t>
            </a:r>
            <a:r>
              <a:rPr sz="1800" spc="-15" dirty="0">
                <a:latin typeface="Arial"/>
                <a:cs typeface="Arial"/>
              </a:rPr>
              <a:t> </a:t>
            </a:r>
            <a:r>
              <a:rPr sz="1800" dirty="0">
                <a:latin typeface="Arial"/>
                <a:cs typeface="Arial"/>
              </a:rPr>
              <a:t>Konşimento</a:t>
            </a:r>
            <a:r>
              <a:rPr sz="1800" spc="-40" dirty="0">
                <a:latin typeface="Arial"/>
                <a:cs typeface="Arial"/>
              </a:rPr>
              <a:t> </a:t>
            </a:r>
            <a:r>
              <a:rPr sz="1800" dirty="0">
                <a:latin typeface="Arial"/>
                <a:cs typeface="Arial"/>
              </a:rPr>
              <a:t>hamili,</a:t>
            </a:r>
            <a:r>
              <a:rPr sz="1800" spc="-40" dirty="0">
                <a:latin typeface="Arial"/>
                <a:cs typeface="Arial"/>
              </a:rPr>
              <a:t> </a:t>
            </a:r>
            <a:r>
              <a:rPr sz="1800" spc="-10" dirty="0">
                <a:latin typeface="Arial"/>
                <a:cs typeface="Arial"/>
              </a:rPr>
              <a:t>acentadan </a:t>
            </a:r>
            <a:r>
              <a:rPr sz="1800" dirty="0">
                <a:latin typeface="Arial"/>
                <a:cs typeface="Arial"/>
              </a:rPr>
              <a:t>malların</a:t>
            </a:r>
            <a:r>
              <a:rPr sz="1800" spc="-35" dirty="0">
                <a:latin typeface="Arial"/>
                <a:cs typeface="Arial"/>
              </a:rPr>
              <a:t> </a:t>
            </a:r>
            <a:r>
              <a:rPr sz="1800" dirty="0">
                <a:latin typeface="Arial"/>
                <a:cs typeface="Arial"/>
              </a:rPr>
              <a:t>kendisine</a:t>
            </a:r>
            <a:r>
              <a:rPr sz="1800" spc="-30" dirty="0">
                <a:latin typeface="Arial"/>
                <a:cs typeface="Arial"/>
              </a:rPr>
              <a:t> </a:t>
            </a:r>
            <a:r>
              <a:rPr sz="1800" dirty="0">
                <a:latin typeface="Arial"/>
                <a:cs typeface="Arial"/>
              </a:rPr>
              <a:t>teslimini</a:t>
            </a:r>
            <a:r>
              <a:rPr sz="1800" spc="-35" dirty="0">
                <a:latin typeface="Arial"/>
                <a:cs typeface="Arial"/>
              </a:rPr>
              <a:t> </a:t>
            </a:r>
            <a:r>
              <a:rPr sz="1800" spc="-10" dirty="0">
                <a:latin typeface="Arial"/>
                <a:cs typeface="Arial"/>
              </a:rPr>
              <a:t>isteyebilir.</a:t>
            </a:r>
            <a:r>
              <a:rPr sz="1800" spc="-100" dirty="0">
                <a:latin typeface="Arial"/>
                <a:cs typeface="Arial"/>
              </a:rPr>
              <a:t> </a:t>
            </a:r>
            <a:r>
              <a:rPr sz="1800" dirty="0">
                <a:latin typeface="Arial"/>
                <a:cs typeface="Arial"/>
              </a:rPr>
              <a:t>Ancak</a:t>
            </a:r>
            <a:r>
              <a:rPr sz="1800" spc="-50" dirty="0">
                <a:latin typeface="Arial"/>
                <a:cs typeface="Arial"/>
              </a:rPr>
              <a:t> </a:t>
            </a:r>
            <a:r>
              <a:rPr sz="1800" dirty="0">
                <a:latin typeface="Arial"/>
                <a:cs typeface="Arial"/>
              </a:rPr>
              <a:t>hamiline</a:t>
            </a:r>
            <a:r>
              <a:rPr sz="1800" spc="-35" dirty="0">
                <a:latin typeface="Arial"/>
                <a:cs typeface="Arial"/>
              </a:rPr>
              <a:t> </a:t>
            </a:r>
            <a:r>
              <a:rPr sz="1800" spc="-10" dirty="0">
                <a:latin typeface="Arial"/>
                <a:cs typeface="Arial"/>
              </a:rPr>
              <a:t>konşimentolar,</a:t>
            </a:r>
            <a:r>
              <a:rPr sz="1800" spc="-25" dirty="0">
                <a:latin typeface="Arial"/>
                <a:cs typeface="Arial"/>
              </a:rPr>
              <a:t> </a:t>
            </a:r>
            <a:r>
              <a:rPr sz="1800" spc="-10" dirty="0">
                <a:latin typeface="Arial"/>
                <a:cs typeface="Arial"/>
              </a:rPr>
              <a:t>kayıp </a:t>
            </a:r>
            <a:r>
              <a:rPr sz="1800" dirty="0">
                <a:latin typeface="Arial"/>
                <a:cs typeface="Arial"/>
              </a:rPr>
              <a:t>olması</a:t>
            </a:r>
            <a:r>
              <a:rPr sz="1800" spc="-45" dirty="0">
                <a:latin typeface="Arial"/>
                <a:cs typeface="Arial"/>
              </a:rPr>
              <a:t> </a:t>
            </a:r>
            <a:r>
              <a:rPr sz="1800" dirty="0">
                <a:latin typeface="Arial"/>
                <a:cs typeface="Arial"/>
              </a:rPr>
              <a:t>ya</a:t>
            </a:r>
            <a:r>
              <a:rPr sz="1800" spc="-20" dirty="0">
                <a:latin typeface="Arial"/>
                <a:cs typeface="Arial"/>
              </a:rPr>
              <a:t> </a:t>
            </a:r>
            <a:r>
              <a:rPr sz="1800" dirty="0">
                <a:latin typeface="Arial"/>
                <a:cs typeface="Arial"/>
              </a:rPr>
              <a:t>da</a:t>
            </a:r>
            <a:r>
              <a:rPr sz="1800" spc="-40" dirty="0">
                <a:latin typeface="Arial"/>
                <a:cs typeface="Arial"/>
              </a:rPr>
              <a:t> </a:t>
            </a:r>
            <a:r>
              <a:rPr sz="1800" dirty="0">
                <a:latin typeface="Arial"/>
                <a:cs typeface="Arial"/>
              </a:rPr>
              <a:t>düşürülmesi</a:t>
            </a:r>
            <a:r>
              <a:rPr sz="1800" spc="-30" dirty="0">
                <a:latin typeface="Arial"/>
                <a:cs typeface="Arial"/>
              </a:rPr>
              <a:t> </a:t>
            </a:r>
            <a:r>
              <a:rPr sz="1800" dirty="0">
                <a:latin typeface="Arial"/>
                <a:cs typeface="Arial"/>
              </a:rPr>
              <a:t>durumlarında</a:t>
            </a:r>
            <a:r>
              <a:rPr sz="1800" spc="-15" dirty="0">
                <a:latin typeface="Arial"/>
                <a:cs typeface="Arial"/>
              </a:rPr>
              <a:t> </a:t>
            </a:r>
            <a:r>
              <a:rPr sz="1800" dirty="0">
                <a:latin typeface="Arial"/>
                <a:cs typeface="Arial"/>
              </a:rPr>
              <a:t>doğuracağı</a:t>
            </a:r>
            <a:r>
              <a:rPr sz="1800" spc="-35" dirty="0">
                <a:latin typeface="Arial"/>
                <a:cs typeface="Arial"/>
              </a:rPr>
              <a:t> </a:t>
            </a:r>
            <a:r>
              <a:rPr sz="1800" dirty="0">
                <a:latin typeface="Arial"/>
                <a:cs typeface="Arial"/>
              </a:rPr>
              <a:t>risk</a:t>
            </a:r>
            <a:r>
              <a:rPr sz="1800" spc="-45" dirty="0">
                <a:latin typeface="Arial"/>
                <a:cs typeface="Arial"/>
              </a:rPr>
              <a:t> </a:t>
            </a:r>
            <a:r>
              <a:rPr sz="1800" spc="-10" dirty="0">
                <a:latin typeface="Arial"/>
                <a:cs typeface="Arial"/>
              </a:rPr>
              <a:t>nedeniyle </a:t>
            </a:r>
            <a:r>
              <a:rPr sz="1800" dirty="0">
                <a:latin typeface="Arial"/>
                <a:cs typeface="Arial"/>
              </a:rPr>
              <a:t>uluslararası</a:t>
            </a:r>
            <a:r>
              <a:rPr sz="1800" spc="-30" dirty="0">
                <a:latin typeface="Arial"/>
                <a:cs typeface="Arial"/>
              </a:rPr>
              <a:t> </a:t>
            </a:r>
            <a:r>
              <a:rPr sz="1800" dirty="0">
                <a:latin typeface="Arial"/>
                <a:cs typeface="Arial"/>
              </a:rPr>
              <a:t>ticarette</a:t>
            </a:r>
            <a:r>
              <a:rPr sz="1800" spc="-45" dirty="0">
                <a:latin typeface="Arial"/>
                <a:cs typeface="Arial"/>
              </a:rPr>
              <a:t> </a:t>
            </a:r>
            <a:r>
              <a:rPr sz="1800" dirty="0">
                <a:latin typeface="Arial"/>
                <a:cs typeface="Arial"/>
              </a:rPr>
              <a:t>hemen</a:t>
            </a:r>
            <a:r>
              <a:rPr sz="1800" spc="-35" dirty="0">
                <a:latin typeface="Arial"/>
                <a:cs typeface="Arial"/>
              </a:rPr>
              <a:t> </a:t>
            </a:r>
            <a:r>
              <a:rPr sz="1800" dirty="0">
                <a:latin typeface="Arial"/>
                <a:cs typeface="Arial"/>
              </a:rPr>
              <a:t>hiç</a:t>
            </a:r>
            <a:r>
              <a:rPr sz="1800" spc="-40" dirty="0">
                <a:latin typeface="Arial"/>
                <a:cs typeface="Arial"/>
              </a:rPr>
              <a:t> </a:t>
            </a:r>
            <a:r>
              <a:rPr sz="1800" dirty="0">
                <a:latin typeface="Arial"/>
                <a:cs typeface="Arial"/>
              </a:rPr>
              <a:t>tercih</a:t>
            </a:r>
            <a:r>
              <a:rPr sz="1800" spc="-40" dirty="0">
                <a:latin typeface="Arial"/>
                <a:cs typeface="Arial"/>
              </a:rPr>
              <a:t> </a:t>
            </a:r>
            <a:r>
              <a:rPr sz="1800" spc="-10" dirty="0">
                <a:latin typeface="Arial"/>
                <a:cs typeface="Arial"/>
              </a:rPr>
              <a:t>edilmezler.</a:t>
            </a:r>
            <a:endParaRPr sz="180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48027" y="33526"/>
            <a:ext cx="4876471" cy="679094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31900">
              <a:lnSpc>
                <a:spcPct val="100000"/>
              </a:lnSpc>
              <a:spcBef>
                <a:spcPts val="105"/>
              </a:spcBef>
            </a:pPr>
            <a:r>
              <a:rPr sz="4400" dirty="0"/>
              <a:t>Clean</a:t>
            </a:r>
            <a:r>
              <a:rPr sz="4400" spc="-25" dirty="0"/>
              <a:t> </a:t>
            </a:r>
            <a:r>
              <a:rPr sz="4400" dirty="0"/>
              <a:t>Bill</a:t>
            </a:r>
            <a:r>
              <a:rPr sz="4400" spc="-45" dirty="0"/>
              <a:t> </a:t>
            </a:r>
            <a:r>
              <a:rPr sz="4400" dirty="0"/>
              <a:t>of</a:t>
            </a:r>
            <a:r>
              <a:rPr sz="4400" spc="-25" dirty="0"/>
              <a:t> </a:t>
            </a:r>
            <a:r>
              <a:rPr sz="4400" spc="-10" dirty="0"/>
              <a:t>Lading</a:t>
            </a:r>
            <a:endParaRPr sz="4400"/>
          </a:p>
        </p:txBody>
      </p:sp>
      <p:sp>
        <p:nvSpPr>
          <p:cNvPr id="3" name="object 3"/>
          <p:cNvSpPr txBox="1"/>
          <p:nvPr/>
        </p:nvSpPr>
        <p:spPr>
          <a:xfrm>
            <a:off x="535940" y="1564894"/>
            <a:ext cx="8032115" cy="4111625"/>
          </a:xfrm>
          <a:prstGeom prst="rect">
            <a:avLst/>
          </a:prstGeom>
        </p:spPr>
        <p:txBody>
          <a:bodyPr vert="horz" wrap="square" lIns="0" tIns="13335" rIns="0" bIns="0" rtlCol="0">
            <a:spAutoFit/>
          </a:bodyPr>
          <a:lstStyle/>
          <a:p>
            <a:pPr marL="355600" indent="-342900">
              <a:lnSpc>
                <a:spcPts val="2160"/>
              </a:lnSpc>
              <a:spcBef>
                <a:spcPts val="105"/>
              </a:spcBef>
              <a:buChar char="•"/>
              <a:tabLst>
                <a:tab pos="355600" algn="l"/>
              </a:tabLst>
            </a:pPr>
            <a:r>
              <a:rPr sz="2000" spc="-30" dirty="0">
                <a:latin typeface="Arial"/>
                <a:cs typeface="Arial"/>
              </a:rPr>
              <a:t>Temiz</a:t>
            </a:r>
            <a:r>
              <a:rPr sz="2000" spc="-50" dirty="0">
                <a:latin typeface="Arial"/>
                <a:cs typeface="Arial"/>
              </a:rPr>
              <a:t> </a:t>
            </a:r>
            <a:r>
              <a:rPr sz="2000" dirty="0">
                <a:latin typeface="Arial"/>
                <a:cs typeface="Arial"/>
              </a:rPr>
              <a:t>Konsimento</a:t>
            </a:r>
            <a:r>
              <a:rPr sz="2000" spc="-70" dirty="0">
                <a:latin typeface="Arial"/>
                <a:cs typeface="Arial"/>
              </a:rPr>
              <a:t> </a:t>
            </a:r>
            <a:r>
              <a:rPr sz="2000" dirty="0">
                <a:latin typeface="Arial"/>
                <a:cs typeface="Arial"/>
              </a:rPr>
              <a:t>(Clean</a:t>
            </a:r>
            <a:r>
              <a:rPr sz="2000" spc="-60" dirty="0">
                <a:latin typeface="Arial"/>
                <a:cs typeface="Arial"/>
              </a:rPr>
              <a:t> </a:t>
            </a:r>
            <a:r>
              <a:rPr sz="2000" dirty="0">
                <a:latin typeface="Arial"/>
                <a:cs typeface="Arial"/>
              </a:rPr>
              <a:t>Bill</a:t>
            </a:r>
            <a:r>
              <a:rPr sz="2000" spc="-20" dirty="0">
                <a:latin typeface="Arial"/>
                <a:cs typeface="Arial"/>
              </a:rPr>
              <a:t> </a:t>
            </a:r>
            <a:r>
              <a:rPr sz="2000" dirty="0">
                <a:latin typeface="Arial"/>
                <a:cs typeface="Arial"/>
              </a:rPr>
              <a:t>of</a:t>
            </a:r>
            <a:r>
              <a:rPr sz="2000" spc="-55" dirty="0">
                <a:latin typeface="Arial"/>
                <a:cs typeface="Arial"/>
              </a:rPr>
              <a:t> </a:t>
            </a:r>
            <a:r>
              <a:rPr sz="2000" dirty="0">
                <a:latin typeface="Arial"/>
                <a:cs typeface="Arial"/>
              </a:rPr>
              <a:t>Lading)</a:t>
            </a:r>
            <a:r>
              <a:rPr sz="2000" spc="-60" dirty="0">
                <a:latin typeface="Arial"/>
                <a:cs typeface="Arial"/>
              </a:rPr>
              <a:t> </a:t>
            </a:r>
            <a:r>
              <a:rPr sz="2000" spc="-10" dirty="0">
                <a:latin typeface="Arial"/>
                <a:cs typeface="Arial"/>
              </a:rPr>
              <a:t>İbaresi:</a:t>
            </a:r>
            <a:endParaRPr sz="2000">
              <a:latin typeface="Arial"/>
              <a:cs typeface="Arial"/>
            </a:endParaRPr>
          </a:p>
          <a:p>
            <a:pPr marL="355600">
              <a:lnSpc>
                <a:spcPts val="1920"/>
              </a:lnSpc>
            </a:pPr>
            <a:r>
              <a:rPr sz="2000" dirty="0">
                <a:latin typeface="Arial"/>
                <a:cs typeface="Arial"/>
              </a:rPr>
              <a:t>Mallar</a:t>
            </a:r>
            <a:r>
              <a:rPr sz="2000" spc="-45" dirty="0">
                <a:latin typeface="Arial"/>
                <a:cs typeface="Arial"/>
              </a:rPr>
              <a:t> </a:t>
            </a:r>
            <a:r>
              <a:rPr sz="2000" dirty="0">
                <a:latin typeface="Arial"/>
                <a:cs typeface="Arial"/>
              </a:rPr>
              <a:t>dış</a:t>
            </a:r>
            <a:r>
              <a:rPr sz="2000" spc="-20" dirty="0">
                <a:latin typeface="Arial"/>
                <a:cs typeface="Arial"/>
              </a:rPr>
              <a:t> </a:t>
            </a:r>
            <a:r>
              <a:rPr sz="2000" dirty="0">
                <a:latin typeface="Arial"/>
                <a:cs typeface="Arial"/>
              </a:rPr>
              <a:t>görünüş</a:t>
            </a:r>
            <a:r>
              <a:rPr sz="2000" spc="-60" dirty="0">
                <a:latin typeface="Arial"/>
                <a:cs typeface="Arial"/>
              </a:rPr>
              <a:t> </a:t>
            </a:r>
            <a:r>
              <a:rPr sz="2000" dirty="0">
                <a:latin typeface="Arial"/>
                <a:cs typeface="Arial"/>
              </a:rPr>
              <a:t>itibari</a:t>
            </a:r>
            <a:r>
              <a:rPr sz="2000" spc="-35" dirty="0">
                <a:latin typeface="Arial"/>
                <a:cs typeface="Arial"/>
              </a:rPr>
              <a:t> </a:t>
            </a:r>
            <a:r>
              <a:rPr sz="2000" dirty="0">
                <a:latin typeface="Arial"/>
                <a:cs typeface="Arial"/>
              </a:rPr>
              <a:t>ile</a:t>
            </a:r>
            <a:r>
              <a:rPr sz="2000" spc="-25" dirty="0">
                <a:latin typeface="Arial"/>
                <a:cs typeface="Arial"/>
              </a:rPr>
              <a:t> </a:t>
            </a:r>
            <a:r>
              <a:rPr sz="2000" dirty="0">
                <a:latin typeface="Arial"/>
                <a:cs typeface="Arial"/>
              </a:rPr>
              <a:t>iyi</a:t>
            </a:r>
            <a:r>
              <a:rPr sz="2000" spc="-25" dirty="0">
                <a:latin typeface="Arial"/>
                <a:cs typeface="Arial"/>
              </a:rPr>
              <a:t> </a:t>
            </a:r>
            <a:r>
              <a:rPr sz="2000" dirty="0">
                <a:latin typeface="Arial"/>
                <a:cs typeface="Arial"/>
              </a:rPr>
              <a:t>durumda</a:t>
            </a:r>
            <a:r>
              <a:rPr sz="2000" spc="-65" dirty="0">
                <a:latin typeface="Arial"/>
                <a:cs typeface="Arial"/>
              </a:rPr>
              <a:t> </a:t>
            </a:r>
            <a:r>
              <a:rPr sz="2000" dirty="0">
                <a:latin typeface="Arial"/>
                <a:cs typeface="Arial"/>
              </a:rPr>
              <a:t>teslim</a:t>
            </a:r>
            <a:r>
              <a:rPr sz="2000" spc="-25" dirty="0">
                <a:latin typeface="Arial"/>
                <a:cs typeface="Arial"/>
              </a:rPr>
              <a:t> </a:t>
            </a:r>
            <a:r>
              <a:rPr sz="2000" dirty="0">
                <a:latin typeface="Arial"/>
                <a:cs typeface="Arial"/>
              </a:rPr>
              <a:t>alınır</a:t>
            </a:r>
            <a:r>
              <a:rPr sz="2000" spc="-25" dirty="0">
                <a:latin typeface="Arial"/>
                <a:cs typeface="Arial"/>
              </a:rPr>
              <a:t> </a:t>
            </a:r>
            <a:r>
              <a:rPr sz="2000" dirty="0">
                <a:latin typeface="Arial"/>
                <a:cs typeface="Arial"/>
              </a:rPr>
              <a:t>veya</a:t>
            </a:r>
            <a:r>
              <a:rPr sz="2000" spc="-20" dirty="0">
                <a:latin typeface="Arial"/>
                <a:cs typeface="Arial"/>
              </a:rPr>
              <a:t> </a:t>
            </a:r>
            <a:r>
              <a:rPr sz="2000" spc="-10" dirty="0">
                <a:latin typeface="Arial"/>
                <a:cs typeface="Arial"/>
              </a:rPr>
              <a:t>yüklenirse</a:t>
            </a:r>
            <a:endParaRPr sz="2000">
              <a:latin typeface="Arial"/>
              <a:cs typeface="Arial"/>
            </a:endParaRPr>
          </a:p>
          <a:p>
            <a:pPr marL="355600">
              <a:lnSpc>
                <a:spcPts val="2160"/>
              </a:lnSpc>
            </a:pPr>
            <a:r>
              <a:rPr sz="2000" dirty="0">
                <a:latin typeface="Arial"/>
                <a:cs typeface="Arial"/>
              </a:rPr>
              <a:t>temiz</a:t>
            </a:r>
            <a:r>
              <a:rPr sz="2000" spc="-35" dirty="0">
                <a:latin typeface="Arial"/>
                <a:cs typeface="Arial"/>
              </a:rPr>
              <a:t> </a:t>
            </a:r>
            <a:r>
              <a:rPr sz="2000" dirty="0">
                <a:latin typeface="Arial"/>
                <a:cs typeface="Arial"/>
              </a:rPr>
              <a:t>bir</a:t>
            </a:r>
            <a:r>
              <a:rPr sz="2000" spc="-20" dirty="0">
                <a:latin typeface="Arial"/>
                <a:cs typeface="Arial"/>
              </a:rPr>
              <a:t> </a:t>
            </a:r>
            <a:r>
              <a:rPr sz="2000" dirty="0">
                <a:latin typeface="Arial"/>
                <a:cs typeface="Arial"/>
              </a:rPr>
              <a:t>konşimento</a:t>
            </a:r>
            <a:r>
              <a:rPr sz="2000" spc="-45" dirty="0">
                <a:latin typeface="Arial"/>
                <a:cs typeface="Arial"/>
              </a:rPr>
              <a:t> </a:t>
            </a:r>
            <a:r>
              <a:rPr sz="2000" dirty="0">
                <a:latin typeface="Arial"/>
                <a:cs typeface="Arial"/>
              </a:rPr>
              <a:t>söz</a:t>
            </a:r>
            <a:r>
              <a:rPr sz="2000" spc="-30" dirty="0">
                <a:latin typeface="Arial"/>
                <a:cs typeface="Arial"/>
              </a:rPr>
              <a:t> </a:t>
            </a:r>
            <a:r>
              <a:rPr sz="2000" spc="-10" dirty="0">
                <a:latin typeface="Arial"/>
                <a:cs typeface="Arial"/>
              </a:rPr>
              <a:t>konusudur.</a:t>
            </a:r>
            <a:endParaRPr sz="2000">
              <a:latin typeface="Arial"/>
              <a:cs typeface="Arial"/>
            </a:endParaRPr>
          </a:p>
          <a:p>
            <a:pPr>
              <a:lnSpc>
                <a:spcPct val="100000"/>
              </a:lnSpc>
              <a:spcBef>
                <a:spcPts val="95"/>
              </a:spcBef>
            </a:pPr>
            <a:endParaRPr sz="2000">
              <a:latin typeface="Arial"/>
              <a:cs typeface="Arial"/>
            </a:endParaRPr>
          </a:p>
          <a:p>
            <a:pPr marL="355600" marR="20955" indent="-343535">
              <a:lnSpc>
                <a:spcPct val="80000"/>
              </a:lnSpc>
              <a:spcBef>
                <a:spcPts val="5"/>
              </a:spcBef>
              <a:buChar char="•"/>
              <a:tabLst>
                <a:tab pos="355600" algn="l"/>
              </a:tabLst>
            </a:pPr>
            <a:r>
              <a:rPr sz="2000" dirty="0">
                <a:latin typeface="Arial"/>
                <a:cs typeface="Arial"/>
              </a:rPr>
              <a:t>Gemiye</a:t>
            </a:r>
            <a:r>
              <a:rPr sz="2000" spc="-40" dirty="0">
                <a:latin typeface="Arial"/>
                <a:cs typeface="Arial"/>
              </a:rPr>
              <a:t> </a:t>
            </a:r>
            <a:r>
              <a:rPr sz="2000" dirty="0">
                <a:latin typeface="Arial"/>
                <a:cs typeface="Arial"/>
              </a:rPr>
              <a:t>yüklemeyi</a:t>
            </a:r>
            <a:r>
              <a:rPr sz="2000" spc="-40" dirty="0">
                <a:latin typeface="Arial"/>
                <a:cs typeface="Arial"/>
              </a:rPr>
              <a:t> </a:t>
            </a:r>
            <a:r>
              <a:rPr sz="2000" dirty="0">
                <a:latin typeface="Arial"/>
                <a:cs typeface="Arial"/>
              </a:rPr>
              <a:t>müteakip</a:t>
            </a:r>
            <a:r>
              <a:rPr sz="2000" spc="-45" dirty="0">
                <a:latin typeface="Arial"/>
                <a:cs typeface="Arial"/>
              </a:rPr>
              <a:t> </a:t>
            </a:r>
            <a:r>
              <a:rPr sz="2000" dirty="0">
                <a:latin typeface="Arial"/>
                <a:cs typeface="Arial"/>
              </a:rPr>
              <a:t>konşimentoya</a:t>
            </a:r>
            <a:r>
              <a:rPr sz="2000" spc="-60" dirty="0">
                <a:latin typeface="Arial"/>
                <a:cs typeface="Arial"/>
              </a:rPr>
              <a:t> </a:t>
            </a:r>
            <a:r>
              <a:rPr sz="2000" dirty="0">
                <a:latin typeface="Arial"/>
                <a:cs typeface="Arial"/>
              </a:rPr>
              <a:t>"</a:t>
            </a:r>
            <a:r>
              <a:rPr sz="2000" b="1" i="1" dirty="0">
                <a:solidFill>
                  <a:srgbClr val="0066FF"/>
                </a:solidFill>
                <a:latin typeface="Arial"/>
                <a:cs typeface="Arial"/>
              </a:rPr>
              <a:t>Clean</a:t>
            </a:r>
            <a:r>
              <a:rPr sz="2000" b="1" i="1" spc="-25" dirty="0">
                <a:solidFill>
                  <a:srgbClr val="0066FF"/>
                </a:solidFill>
                <a:latin typeface="Arial"/>
                <a:cs typeface="Arial"/>
              </a:rPr>
              <a:t> </a:t>
            </a:r>
            <a:r>
              <a:rPr sz="2000" b="1" i="1" dirty="0">
                <a:solidFill>
                  <a:srgbClr val="0066FF"/>
                </a:solidFill>
                <a:latin typeface="Arial"/>
                <a:cs typeface="Arial"/>
              </a:rPr>
              <a:t>On</a:t>
            </a:r>
            <a:r>
              <a:rPr sz="2000" b="1" i="1" spc="-35" dirty="0">
                <a:solidFill>
                  <a:srgbClr val="0066FF"/>
                </a:solidFill>
                <a:latin typeface="Arial"/>
                <a:cs typeface="Arial"/>
              </a:rPr>
              <a:t> </a:t>
            </a:r>
            <a:r>
              <a:rPr sz="2000" b="1" i="1" dirty="0">
                <a:solidFill>
                  <a:srgbClr val="0066FF"/>
                </a:solidFill>
                <a:latin typeface="Arial"/>
                <a:cs typeface="Arial"/>
              </a:rPr>
              <a:t>Board</a:t>
            </a:r>
            <a:r>
              <a:rPr sz="2000" dirty="0">
                <a:latin typeface="Arial"/>
                <a:cs typeface="Arial"/>
              </a:rPr>
              <a:t>"</a:t>
            </a:r>
            <a:r>
              <a:rPr sz="2000" spc="-40" dirty="0">
                <a:latin typeface="Arial"/>
                <a:cs typeface="Arial"/>
              </a:rPr>
              <a:t> </a:t>
            </a:r>
            <a:r>
              <a:rPr sz="2000" spc="-10" dirty="0">
                <a:latin typeface="Arial"/>
                <a:cs typeface="Arial"/>
              </a:rPr>
              <a:t>kaydi konulur.</a:t>
            </a:r>
            <a:r>
              <a:rPr sz="2000" spc="-70" dirty="0">
                <a:latin typeface="Arial"/>
                <a:cs typeface="Arial"/>
              </a:rPr>
              <a:t> </a:t>
            </a:r>
            <a:r>
              <a:rPr sz="2000" dirty="0">
                <a:latin typeface="Arial"/>
                <a:cs typeface="Arial"/>
              </a:rPr>
              <a:t>Fakat</a:t>
            </a:r>
            <a:r>
              <a:rPr sz="2000" spc="-45" dirty="0">
                <a:latin typeface="Arial"/>
                <a:cs typeface="Arial"/>
              </a:rPr>
              <a:t> </a:t>
            </a:r>
            <a:r>
              <a:rPr sz="2000" dirty="0">
                <a:latin typeface="Arial"/>
                <a:cs typeface="Arial"/>
              </a:rPr>
              <a:t>konşimentonun</a:t>
            </a:r>
            <a:r>
              <a:rPr sz="2000" spc="-65" dirty="0">
                <a:latin typeface="Arial"/>
                <a:cs typeface="Arial"/>
              </a:rPr>
              <a:t> </a:t>
            </a:r>
            <a:r>
              <a:rPr sz="2000" dirty="0">
                <a:latin typeface="Arial"/>
                <a:cs typeface="Arial"/>
              </a:rPr>
              <a:t>temiz</a:t>
            </a:r>
            <a:r>
              <a:rPr sz="2000" spc="-45" dirty="0">
                <a:latin typeface="Arial"/>
                <a:cs typeface="Arial"/>
              </a:rPr>
              <a:t> </a:t>
            </a:r>
            <a:r>
              <a:rPr sz="2000" dirty="0">
                <a:latin typeface="Arial"/>
                <a:cs typeface="Arial"/>
              </a:rPr>
              <a:t>olması</a:t>
            </a:r>
            <a:r>
              <a:rPr sz="2000" spc="-60" dirty="0">
                <a:latin typeface="Arial"/>
                <a:cs typeface="Arial"/>
              </a:rPr>
              <a:t> </a:t>
            </a:r>
            <a:r>
              <a:rPr sz="2000" dirty="0">
                <a:latin typeface="Arial"/>
                <a:cs typeface="Arial"/>
              </a:rPr>
              <a:t>için</a:t>
            </a:r>
            <a:r>
              <a:rPr sz="2000" spc="-25" dirty="0">
                <a:latin typeface="Arial"/>
                <a:cs typeface="Arial"/>
              </a:rPr>
              <a:t> </a:t>
            </a:r>
            <a:r>
              <a:rPr sz="2000" dirty="0">
                <a:latin typeface="Arial"/>
                <a:cs typeface="Arial"/>
              </a:rPr>
              <a:t>mutlaka</a:t>
            </a:r>
            <a:r>
              <a:rPr sz="2000" spc="-50" dirty="0">
                <a:latin typeface="Arial"/>
                <a:cs typeface="Arial"/>
              </a:rPr>
              <a:t> </a:t>
            </a:r>
            <a:r>
              <a:rPr sz="2000" dirty="0">
                <a:latin typeface="Arial"/>
                <a:cs typeface="Arial"/>
              </a:rPr>
              <a:t>"Clean</a:t>
            </a:r>
            <a:r>
              <a:rPr sz="2000" spc="-20" dirty="0">
                <a:latin typeface="Arial"/>
                <a:cs typeface="Arial"/>
              </a:rPr>
              <a:t> </a:t>
            </a:r>
            <a:r>
              <a:rPr sz="2000" spc="-25" dirty="0">
                <a:latin typeface="Arial"/>
                <a:cs typeface="Arial"/>
              </a:rPr>
              <a:t>On </a:t>
            </a:r>
            <a:r>
              <a:rPr sz="2000" dirty="0">
                <a:latin typeface="Arial"/>
                <a:cs typeface="Arial"/>
              </a:rPr>
              <a:t>Board"</a:t>
            </a:r>
            <a:r>
              <a:rPr sz="2000" spc="-40" dirty="0">
                <a:latin typeface="Arial"/>
                <a:cs typeface="Arial"/>
              </a:rPr>
              <a:t> </a:t>
            </a:r>
            <a:r>
              <a:rPr sz="2000" dirty="0">
                <a:latin typeface="Arial"/>
                <a:cs typeface="Arial"/>
              </a:rPr>
              <a:t>kaydının</a:t>
            </a:r>
            <a:r>
              <a:rPr sz="2000" spc="-25" dirty="0">
                <a:latin typeface="Arial"/>
                <a:cs typeface="Arial"/>
              </a:rPr>
              <a:t> </a:t>
            </a:r>
            <a:r>
              <a:rPr sz="2000" dirty="0">
                <a:latin typeface="Arial"/>
                <a:cs typeface="Arial"/>
              </a:rPr>
              <a:t>bulunması</a:t>
            </a:r>
            <a:r>
              <a:rPr sz="2000" spc="-55" dirty="0">
                <a:latin typeface="Arial"/>
                <a:cs typeface="Arial"/>
              </a:rPr>
              <a:t> </a:t>
            </a:r>
            <a:r>
              <a:rPr sz="2000" dirty="0">
                <a:latin typeface="Arial"/>
                <a:cs typeface="Arial"/>
              </a:rPr>
              <a:t>gerekmez.</a:t>
            </a:r>
            <a:r>
              <a:rPr sz="2000" spc="-70" dirty="0">
                <a:latin typeface="Arial"/>
                <a:cs typeface="Arial"/>
              </a:rPr>
              <a:t> </a:t>
            </a:r>
            <a:r>
              <a:rPr sz="2000" dirty="0">
                <a:latin typeface="Arial"/>
                <a:cs typeface="Arial"/>
              </a:rPr>
              <a:t>Konşimentoda</a:t>
            </a:r>
            <a:r>
              <a:rPr sz="2000" spc="-70" dirty="0">
                <a:latin typeface="Arial"/>
                <a:cs typeface="Arial"/>
              </a:rPr>
              <a:t> </a:t>
            </a:r>
            <a:r>
              <a:rPr sz="2000" dirty="0">
                <a:latin typeface="Arial"/>
                <a:cs typeface="Arial"/>
              </a:rPr>
              <a:t>malların</a:t>
            </a:r>
            <a:r>
              <a:rPr sz="2000" spc="-20" dirty="0">
                <a:latin typeface="Arial"/>
                <a:cs typeface="Arial"/>
              </a:rPr>
              <a:t> veya </a:t>
            </a:r>
            <a:r>
              <a:rPr sz="2000" dirty="0">
                <a:latin typeface="Arial"/>
                <a:cs typeface="Arial"/>
              </a:rPr>
              <a:t>ambalajlarının</a:t>
            </a:r>
            <a:r>
              <a:rPr sz="2000" spc="-20" dirty="0">
                <a:latin typeface="Arial"/>
                <a:cs typeface="Arial"/>
              </a:rPr>
              <a:t> </a:t>
            </a:r>
            <a:r>
              <a:rPr sz="2000" dirty="0">
                <a:latin typeface="Arial"/>
                <a:cs typeface="Arial"/>
              </a:rPr>
              <a:t>kusurlu</a:t>
            </a:r>
            <a:r>
              <a:rPr sz="2000" spc="-55" dirty="0">
                <a:latin typeface="Arial"/>
                <a:cs typeface="Arial"/>
              </a:rPr>
              <a:t> </a:t>
            </a:r>
            <a:r>
              <a:rPr sz="2000" dirty="0">
                <a:latin typeface="Arial"/>
                <a:cs typeface="Arial"/>
              </a:rPr>
              <a:t>olduğuna</a:t>
            </a:r>
            <a:r>
              <a:rPr sz="2000" spc="-40" dirty="0">
                <a:latin typeface="Arial"/>
                <a:cs typeface="Arial"/>
              </a:rPr>
              <a:t> </a:t>
            </a:r>
            <a:r>
              <a:rPr sz="2000" dirty="0">
                <a:latin typeface="Arial"/>
                <a:cs typeface="Arial"/>
              </a:rPr>
              <a:t>dair</a:t>
            </a:r>
            <a:r>
              <a:rPr sz="2000" spc="-35" dirty="0">
                <a:latin typeface="Arial"/>
                <a:cs typeface="Arial"/>
              </a:rPr>
              <a:t> </a:t>
            </a:r>
            <a:r>
              <a:rPr sz="2000" dirty="0">
                <a:latin typeface="Arial"/>
                <a:cs typeface="Arial"/>
              </a:rPr>
              <a:t>(Örneğin</a:t>
            </a:r>
            <a:r>
              <a:rPr sz="2000" spc="-55" dirty="0">
                <a:latin typeface="Arial"/>
                <a:cs typeface="Arial"/>
              </a:rPr>
              <a:t> </a:t>
            </a:r>
            <a:r>
              <a:rPr sz="2000" dirty="0">
                <a:latin typeface="Arial"/>
                <a:cs typeface="Arial"/>
              </a:rPr>
              <a:t>50</a:t>
            </a:r>
            <a:r>
              <a:rPr sz="2000" spc="-30" dirty="0">
                <a:latin typeface="Arial"/>
                <a:cs typeface="Arial"/>
              </a:rPr>
              <a:t> </a:t>
            </a:r>
            <a:r>
              <a:rPr sz="2000" dirty="0">
                <a:latin typeface="Arial"/>
                <a:cs typeface="Arial"/>
              </a:rPr>
              <a:t>balya</a:t>
            </a:r>
            <a:r>
              <a:rPr sz="2000" spc="-25" dirty="0">
                <a:latin typeface="Arial"/>
                <a:cs typeface="Arial"/>
              </a:rPr>
              <a:t> </a:t>
            </a:r>
            <a:r>
              <a:rPr sz="2000" spc="-10" dirty="0">
                <a:latin typeface="Arial"/>
                <a:cs typeface="Arial"/>
              </a:rPr>
              <a:t>birkaçı </a:t>
            </a:r>
            <a:r>
              <a:rPr sz="2000" dirty="0">
                <a:latin typeface="Arial"/>
                <a:cs typeface="Arial"/>
              </a:rPr>
              <a:t>patlak;100</a:t>
            </a:r>
            <a:r>
              <a:rPr sz="2000" spc="-45" dirty="0">
                <a:latin typeface="Arial"/>
                <a:cs typeface="Arial"/>
              </a:rPr>
              <a:t> </a:t>
            </a:r>
            <a:r>
              <a:rPr sz="2000" dirty="0">
                <a:latin typeface="Arial"/>
                <a:cs typeface="Arial"/>
              </a:rPr>
              <a:t>çuval</a:t>
            </a:r>
            <a:r>
              <a:rPr sz="2000" spc="-45" dirty="0">
                <a:latin typeface="Arial"/>
                <a:cs typeface="Arial"/>
              </a:rPr>
              <a:t> </a:t>
            </a:r>
            <a:r>
              <a:rPr sz="2000" dirty="0">
                <a:latin typeface="Arial"/>
                <a:cs typeface="Arial"/>
              </a:rPr>
              <a:t>15</a:t>
            </a:r>
            <a:r>
              <a:rPr sz="2000" spc="-35" dirty="0">
                <a:latin typeface="Arial"/>
                <a:cs typeface="Arial"/>
              </a:rPr>
              <a:t> </a:t>
            </a:r>
            <a:r>
              <a:rPr sz="2000" dirty="0">
                <a:latin typeface="Arial"/>
                <a:cs typeface="Arial"/>
              </a:rPr>
              <a:t>tanesi</a:t>
            </a:r>
            <a:r>
              <a:rPr sz="2000" spc="-40" dirty="0">
                <a:latin typeface="Arial"/>
                <a:cs typeface="Arial"/>
              </a:rPr>
              <a:t> </a:t>
            </a:r>
            <a:r>
              <a:rPr sz="2000" dirty="0">
                <a:latin typeface="Arial"/>
                <a:cs typeface="Arial"/>
              </a:rPr>
              <a:t>delik;tenekelerin</a:t>
            </a:r>
            <a:r>
              <a:rPr sz="2000" spc="-55" dirty="0">
                <a:latin typeface="Arial"/>
                <a:cs typeface="Arial"/>
              </a:rPr>
              <a:t> </a:t>
            </a:r>
            <a:r>
              <a:rPr sz="2000" dirty="0">
                <a:latin typeface="Arial"/>
                <a:cs typeface="Arial"/>
              </a:rPr>
              <a:t>bir</a:t>
            </a:r>
            <a:r>
              <a:rPr sz="2000" spc="-35" dirty="0">
                <a:latin typeface="Arial"/>
                <a:cs typeface="Arial"/>
              </a:rPr>
              <a:t> </a:t>
            </a:r>
            <a:r>
              <a:rPr sz="2000" dirty="0">
                <a:latin typeface="Arial"/>
                <a:cs typeface="Arial"/>
              </a:rPr>
              <a:t>kısmı</a:t>
            </a:r>
            <a:r>
              <a:rPr sz="2000" spc="-35" dirty="0">
                <a:latin typeface="Arial"/>
                <a:cs typeface="Arial"/>
              </a:rPr>
              <a:t> </a:t>
            </a:r>
            <a:r>
              <a:rPr sz="2000" dirty="0">
                <a:latin typeface="Arial"/>
                <a:cs typeface="Arial"/>
              </a:rPr>
              <a:t>akar</a:t>
            </a:r>
            <a:r>
              <a:rPr sz="2000" spc="-45" dirty="0">
                <a:latin typeface="Arial"/>
                <a:cs typeface="Arial"/>
              </a:rPr>
              <a:t> </a:t>
            </a:r>
            <a:r>
              <a:rPr sz="2000" spc="-10" dirty="0">
                <a:latin typeface="Arial"/>
                <a:cs typeface="Arial"/>
              </a:rPr>
              <a:t>vaziyette, </a:t>
            </a:r>
            <a:r>
              <a:rPr sz="2000" dirty="0">
                <a:latin typeface="Arial"/>
                <a:cs typeface="Arial"/>
              </a:rPr>
              <a:t>karton</a:t>
            </a:r>
            <a:r>
              <a:rPr sz="2000" spc="-55" dirty="0">
                <a:latin typeface="Arial"/>
                <a:cs typeface="Arial"/>
              </a:rPr>
              <a:t> </a:t>
            </a:r>
            <a:r>
              <a:rPr sz="2000" dirty="0">
                <a:latin typeface="Arial"/>
                <a:cs typeface="Arial"/>
              </a:rPr>
              <a:t>kutular</a:t>
            </a:r>
            <a:r>
              <a:rPr sz="2000" spc="-35" dirty="0">
                <a:latin typeface="Arial"/>
                <a:cs typeface="Arial"/>
              </a:rPr>
              <a:t> </a:t>
            </a:r>
            <a:r>
              <a:rPr sz="2000" dirty="0">
                <a:latin typeface="Arial"/>
                <a:cs typeface="Arial"/>
              </a:rPr>
              <a:t>ıslak</a:t>
            </a:r>
            <a:r>
              <a:rPr sz="2000" spc="-10" dirty="0">
                <a:latin typeface="Arial"/>
                <a:cs typeface="Arial"/>
              </a:rPr>
              <a:t> </a:t>
            </a:r>
            <a:r>
              <a:rPr sz="2000" dirty="0">
                <a:latin typeface="Arial"/>
                <a:cs typeface="Arial"/>
              </a:rPr>
              <a:t>vs.</a:t>
            </a:r>
            <a:r>
              <a:rPr sz="2000" spc="-35" dirty="0">
                <a:latin typeface="Arial"/>
                <a:cs typeface="Arial"/>
              </a:rPr>
              <a:t> </a:t>
            </a:r>
            <a:r>
              <a:rPr sz="2000" dirty="0">
                <a:latin typeface="Arial"/>
                <a:cs typeface="Arial"/>
              </a:rPr>
              <a:t>.</a:t>
            </a:r>
            <a:r>
              <a:rPr sz="2000" spc="-20" dirty="0">
                <a:latin typeface="Arial"/>
                <a:cs typeface="Arial"/>
              </a:rPr>
              <a:t> </a:t>
            </a:r>
            <a:r>
              <a:rPr sz="2000" dirty="0">
                <a:latin typeface="Arial"/>
                <a:cs typeface="Arial"/>
              </a:rPr>
              <a:t>)</a:t>
            </a:r>
            <a:r>
              <a:rPr sz="2000" spc="-25" dirty="0">
                <a:latin typeface="Arial"/>
                <a:cs typeface="Arial"/>
              </a:rPr>
              <a:t> </a:t>
            </a:r>
            <a:r>
              <a:rPr sz="2000" dirty="0">
                <a:latin typeface="Arial"/>
                <a:cs typeface="Arial"/>
              </a:rPr>
              <a:t>gibi</a:t>
            </a:r>
            <a:r>
              <a:rPr sz="2000" spc="-15" dirty="0">
                <a:latin typeface="Arial"/>
                <a:cs typeface="Arial"/>
              </a:rPr>
              <a:t> </a:t>
            </a:r>
            <a:r>
              <a:rPr sz="2000" dirty="0">
                <a:latin typeface="Arial"/>
                <a:cs typeface="Arial"/>
              </a:rPr>
              <a:t>bir</a:t>
            </a:r>
            <a:r>
              <a:rPr sz="2000" spc="-25" dirty="0">
                <a:latin typeface="Arial"/>
                <a:cs typeface="Arial"/>
              </a:rPr>
              <a:t> </a:t>
            </a:r>
            <a:r>
              <a:rPr sz="2000" dirty="0">
                <a:latin typeface="Arial"/>
                <a:cs typeface="Arial"/>
              </a:rPr>
              <a:t>kayıt</a:t>
            </a:r>
            <a:r>
              <a:rPr sz="2000" spc="-20" dirty="0">
                <a:latin typeface="Arial"/>
                <a:cs typeface="Arial"/>
              </a:rPr>
              <a:t> </a:t>
            </a:r>
            <a:r>
              <a:rPr sz="2000" dirty="0">
                <a:latin typeface="Arial"/>
                <a:cs typeface="Arial"/>
              </a:rPr>
              <a:t>yoksa</a:t>
            </a:r>
            <a:r>
              <a:rPr sz="2000" spc="-40" dirty="0">
                <a:latin typeface="Arial"/>
                <a:cs typeface="Arial"/>
              </a:rPr>
              <a:t> </a:t>
            </a:r>
            <a:r>
              <a:rPr sz="2000" dirty="0">
                <a:latin typeface="Arial"/>
                <a:cs typeface="Arial"/>
              </a:rPr>
              <a:t>bu</a:t>
            </a:r>
            <a:r>
              <a:rPr sz="2000" spc="-10" dirty="0">
                <a:latin typeface="Arial"/>
                <a:cs typeface="Arial"/>
              </a:rPr>
              <a:t> </a:t>
            </a:r>
            <a:r>
              <a:rPr sz="2000" dirty="0">
                <a:latin typeface="Arial"/>
                <a:cs typeface="Arial"/>
              </a:rPr>
              <a:t>temiz</a:t>
            </a:r>
            <a:r>
              <a:rPr sz="2000" spc="-35" dirty="0">
                <a:latin typeface="Arial"/>
                <a:cs typeface="Arial"/>
              </a:rPr>
              <a:t> </a:t>
            </a:r>
            <a:r>
              <a:rPr sz="2000" spc="-25" dirty="0">
                <a:latin typeface="Arial"/>
                <a:cs typeface="Arial"/>
              </a:rPr>
              <a:t>bir</a:t>
            </a:r>
            <a:r>
              <a:rPr sz="2000" spc="500" dirty="0">
                <a:latin typeface="Arial"/>
                <a:cs typeface="Arial"/>
              </a:rPr>
              <a:t> </a:t>
            </a:r>
            <a:r>
              <a:rPr sz="2000" dirty="0">
                <a:latin typeface="Arial"/>
                <a:cs typeface="Arial"/>
              </a:rPr>
              <a:t>konşimento</a:t>
            </a:r>
            <a:r>
              <a:rPr sz="2000" spc="-65" dirty="0">
                <a:latin typeface="Arial"/>
                <a:cs typeface="Arial"/>
              </a:rPr>
              <a:t> </a:t>
            </a:r>
            <a:r>
              <a:rPr sz="2000" spc="-10" dirty="0">
                <a:latin typeface="Arial"/>
                <a:cs typeface="Arial"/>
              </a:rPr>
              <a:t>sayılır.</a:t>
            </a:r>
            <a:endParaRPr sz="2000">
              <a:latin typeface="Arial"/>
              <a:cs typeface="Arial"/>
            </a:endParaRPr>
          </a:p>
          <a:p>
            <a:pPr>
              <a:lnSpc>
                <a:spcPct val="100000"/>
              </a:lnSpc>
              <a:spcBef>
                <a:spcPts val="95"/>
              </a:spcBef>
              <a:buFont typeface="Arial"/>
              <a:buChar char="•"/>
            </a:pPr>
            <a:endParaRPr sz="2000">
              <a:latin typeface="Arial"/>
              <a:cs typeface="Arial"/>
            </a:endParaRPr>
          </a:p>
          <a:p>
            <a:pPr marL="355600" marR="5715" indent="-343535">
              <a:lnSpc>
                <a:spcPct val="80000"/>
              </a:lnSpc>
              <a:spcBef>
                <a:spcPts val="5"/>
              </a:spcBef>
              <a:buChar char="•"/>
              <a:tabLst>
                <a:tab pos="355600" algn="l"/>
              </a:tabLst>
            </a:pPr>
            <a:r>
              <a:rPr sz="2000" dirty="0">
                <a:latin typeface="Arial"/>
                <a:cs typeface="Arial"/>
              </a:rPr>
              <a:t>Başka</a:t>
            </a:r>
            <a:r>
              <a:rPr sz="2000" spc="-50" dirty="0">
                <a:latin typeface="Arial"/>
                <a:cs typeface="Arial"/>
              </a:rPr>
              <a:t> </a:t>
            </a:r>
            <a:r>
              <a:rPr sz="2000" dirty="0">
                <a:latin typeface="Arial"/>
                <a:cs typeface="Arial"/>
              </a:rPr>
              <a:t>bir</a:t>
            </a:r>
            <a:r>
              <a:rPr sz="2000" spc="-15" dirty="0">
                <a:latin typeface="Arial"/>
                <a:cs typeface="Arial"/>
              </a:rPr>
              <a:t> </a:t>
            </a:r>
            <a:r>
              <a:rPr sz="2000" dirty="0">
                <a:latin typeface="Arial"/>
                <a:cs typeface="Arial"/>
              </a:rPr>
              <a:t>deyişle</a:t>
            </a:r>
            <a:r>
              <a:rPr sz="2000" spc="-30" dirty="0">
                <a:latin typeface="Arial"/>
                <a:cs typeface="Arial"/>
              </a:rPr>
              <a:t> </a:t>
            </a:r>
            <a:r>
              <a:rPr sz="2000" dirty="0">
                <a:latin typeface="Arial"/>
                <a:cs typeface="Arial"/>
              </a:rPr>
              <a:t>akreditifte</a:t>
            </a:r>
            <a:r>
              <a:rPr sz="2000" spc="-50" dirty="0">
                <a:latin typeface="Arial"/>
                <a:cs typeface="Arial"/>
              </a:rPr>
              <a:t> </a:t>
            </a:r>
            <a:r>
              <a:rPr sz="2000" dirty="0">
                <a:latin typeface="Arial"/>
                <a:cs typeface="Arial"/>
              </a:rPr>
              <a:t>"Clean</a:t>
            </a:r>
            <a:r>
              <a:rPr sz="2000" spc="-20" dirty="0">
                <a:latin typeface="Arial"/>
                <a:cs typeface="Arial"/>
              </a:rPr>
              <a:t> </a:t>
            </a:r>
            <a:r>
              <a:rPr sz="2000" dirty="0">
                <a:latin typeface="Arial"/>
                <a:cs typeface="Arial"/>
              </a:rPr>
              <a:t>On</a:t>
            </a:r>
            <a:r>
              <a:rPr sz="2000" spc="-45" dirty="0">
                <a:latin typeface="Arial"/>
                <a:cs typeface="Arial"/>
              </a:rPr>
              <a:t> </a:t>
            </a:r>
            <a:r>
              <a:rPr sz="2000" dirty="0">
                <a:latin typeface="Arial"/>
                <a:cs typeface="Arial"/>
              </a:rPr>
              <a:t>Board"</a:t>
            </a:r>
            <a:r>
              <a:rPr sz="2000" spc="-35" dirty="0">
                <a:latin typeface="Arial"/>
                <a:cs typeface="Arial"/>
              </a:rPr>
              <a:t> </a:t>
            </a:r>
            <a:r>
              <a:rPr sz="2000" dirty="0">
                <a:latin typeface="Arial"/>
                <a:cs typeface="Arial"/>
              </a:rPr>
              <a:t>konşimento</a:t>
            </a:r>
            <a:r>
              <a:rPr sz="2000" spc="-60" dirty="0">
                <a:latin typeface="Arial"/>
                <a:cs typeface="Arial"/>
              </a:rPr>
              <a:t> </a:t>
            </a:r>
            <a:r>
              <a:rPr sz="2000" spc="-10" dirty="0">
                <a:latin typeface="Arial"/>
                <a:cs typeface="Arial"/>
              </a:rPr>
              <a:t>istendiği </a:t>
            </a:r>
            <a:r>
              <a:rPr sz="2000" dirty="0">
                <a:latin typeface="Arial"/>
                <a:cs typeface="Arial"/>
              </a:rPr>
              <a:t>halde</a:t>
            </a:r>
            <a:r>
              <a:rPr sz="2000" spc="-30" dirty="0">
                <a:latin typeface="Arial"/>
                <a:cs typeface="Arial"/>
              </a:rPr>
              <a:t> </a:t>
            </a:r>
            <a:r>
              <a:rPr sz="2000" dirty="0">
                <a:latin typeface="Arial"/>
                <a:cs typeface="Arial"/>
              </a:rPr>
              <a:t>sadece</a:t>
            </a:r>
            <a:r>
              <a:rPr sz="2000" spc="-40" dirty="0">
                <a:latin typeface="Arial"/>
                <a:cs typeface="Arial"/>
              </a:rPr>
              <a:t> </a:t>
            </a:r>
            <a:r>
              <a:rPr sz="2000" dirty="0">
                <a:latin typeface="Arial"/>
                <a:cs typeface="Arial"/>
              </a:rPr>
              <a:t>"On</a:t>
            </a:r>
            <a:r>
              <a:rPr sz="2000" spc="-30" dirty="0">
                <a:latin typeface="Arial"/>
                <a:cs typeface="Arial"/>
              </a:rPr>
              <a:t> </a:t>
            </a:r>
            <a:r>
              <a:rPr sz="2000" dirty="0">
                <a:latin typeface="Arial"/>
                <a:cs typeface="Arial"/>
              </a:rPr>
              <a:t>Board"</a:t>
            </a:r>
            <a:r>
              <a:rPr sz="2000" spc="-25" dirty="0">
                <a:latin typeface="Arial"/>
                <a:cs typeface="Arial"/>
              </a:rPr>
              <a:t> </a:t>
            </a:r>
            <a:r>
              <a:rPr sz="2000" dirty="0">
                <a:latin typeface="Arial"/>
                <a:cs typeface="Arial"/>
              </a:rPr>
              <a:t>kaydını</a:t>
            </a:r>
            <a:r>
              <a:rPr sz="2000" spc="-30" dirty="0">
                <a:latin typeface="Arial"/>
                <a:cs typeface="Arial"/>
              </a:rPr>
              <a:t> </a:t>
            </a:r>
            <a:r>
              <a:rPr sz="2000" dirty="0">
                <a:latin typeface="Arial"/>
                <a:cs typeface="Arial"/>
              </a:rPr>
              <a:t>taşıyan</a:t>
            </a:r>
            <a:r>
              <a:rPr sz="2000" spc="-30" dirty="0">
                <a:latin typeface="Arial"/>
                <a:cs typeface="Arial"/>
              </a:rPr>
              <a:t> </a:t>
            </a:r>
            <a:r>
              <a:rPr sz="2000" dirty="0">
                <a:latin typeface="Arial"/>
                <a:cs typeface="Arial"/>
              </a:rPr>
              <a:t>fakat</a:t>
            </a:r>
            <a:r>
              <a:rPr sz="2000" spc="-40" dirty="0">
                <a:latin typeface="Arial"/>
                <a:cs typeface="Arial"/>
              </a:rPr>
              <a:t> </a:t>
            </a:r>
            <a:r>
              <a:rPr sz="2000" dirty="0">
                <a:latin typeface="Arial"/>
                <a:cs typeface="Arial"/>
              </a:rPr>
              <a:t>malların</a:t>
            </a:r>
            <a:r>
              <a:rPr sz="2000" spc="-10" dirty="0">
                <a:latin typeface="Arial"/>
                <a:cs typeface="Arial"/>
              </a:rPr>
              <a:t> </a:t>
            </a:r>
            <a:r>
              <a:rPr sz="2000" spc="-20" dirty="0">
                <a:latin typeface="Arial"/>
                <a:cs typeface="Arial"/>
              </a:rPr>
              <a:t>veya </a:t>
            </a:r>
            <a:r>
              <a:rPr sz="2000" dirty="0">
                <a:latin typeface="Arial"/>
                <a:cs typeface="Arial"/>
              </a:rPr>
              <a:t>ambalajlarının</a:t>
            </a:r>
            <a:r>
              <a:rPr sz="2000" spc="-20" dirty="0">
                <a:latin typeface="Arial"/>
                <a:cs typeface="Arial"/>
              </a:rPr>
              <a:t> </a:t>
            </a:r>
            <a:r>
              <a:rPr sz="2000" dirty="0">
                <a:latin typeface="Arial"/>
                <a:cs typeface="Arial"/>
              </a:rPr>
              <a:t>kusurlu</a:t>
            </a:r>
            <a:r>
              <a:rPr sz="2000" spc="-60" dirty="0">
                <a:latin typeface="Arial"/>
                <a:cs typeface="Arial"/>
              </a:rPr>
              <a:t> </a:t>
            </a:r>
            <a:r>
              <a:rPr sz="2000" dirty="0">
                <a:latin typeface="Arial"/>
                <a:cs typeface="Arial"/>
              </a:rPr>
              <a:t>olduğuna</a:t>
            </a:r>
            <a:r>
              <a:rPr sz="2000" spc="-45" dirty="0">
                <a:latin typeface="Arial"/>
                <a:cs typeface="Arial"/>
              </a:rPr>
              <a:t> </a:t>
            </a:r>
            <a:r>
              <a:rPr sz="2000" dirty="0">
                <a:latin typeface="Arial"/>
                <a:cs typeface="Arial"/>
              </a:rPr>
              <a:t>dair</a:t>
            </a:r>
            <a:r>
              <a:rPr sz="2000" spc="-30" dirty="0">
                <a:latin typeface="Arial"/>
                <a:cs typeface="Arial"/>
              </a:rPr>
              <a:t> </a:t>
            </a:r>
            <a:r>
              <a:rPr sz="2000" dirty="0">
                <a:latin typeface="Arial"/>
                <a:cs typeface="Arial"/>
              </a:rPr>
              <a:t>bir</a:t>
            </a:r>
            <a:r>
              <a:rPr sz="2000" spc="-20" dirty="0">
                <a:latin typeface="Arial"/>
                <a:cs typeface="Arial"/>
              </a:rPr>
              <a:t> </a:t>
            </a:r>
            <a:r>
              <a:rPr sz="2000" dirty="0">
                <a:latin typeface="Arial"/>
                <a:cs typeface="Arial"/>
              </a:rPr>
              <a:t>kayıt</a:t>
            </a:r>
            <a:r>
              <a:rPr sz="2000" spc="-45" dirty="0">
                <a:latin typeface="Arial"/>
                <a:cs typeface="Arial"/>
              </a:rPr>
              <a:t> </a:t>
            </a:r>
            <a:r>
              <a:rPr sz="2000" dirty="0">
                <a:latin typeface="Arial"/>
                <a:cs typeface="Arial"/>
              </a:rPr>
              <a:t>taşımayan</a:t>
            </a:r>
            <a:r>
              <a:rPr sz="2000" spc="-35" dirty="0">
                <a:latin typeface="Arial"/>
                <a:cs typeface="Arial"/>
              </a:rPr>
              <a:t> </a:t>
            </a:r>
            <a:r>
              <a:rPr sz="2000" spc="-10" dirty="0">
                <a:latin typeface="Arial"/>
                <a:cs typeface="Arial"/>
              </a:rPr>
              <a:t>konşimento </a:t>
            </a:r>
            <a:r>
              <a:rPr sz="2000" dirty="0">
                <a:latin typeface="Arial"/>
                <a:cs typeface="Arial"/>
              </a:rPr>
              <a:t>temiz</a:t>
            </a:r>
            <a:r>
              <a:rPr sz="2000" spc="-35" dirty="0">
                <a:latin typeface="Arial"/>
                <a:cs typeface="Arial"/>
              </a:rPr>
              <a:t> </a:t>
            </a:r>
            <a:r>
              <a:rPr sz="2000" dirty="0">
                <a:latin typeface="Arial"/>
                <a:cs typeface="Arial"/>
              </a:rPr>
              <a:t>kabul</a:t>
            </a:r>
            <a:r>
              <a:rPr sz="2000" spc="-35" dirty="0">
                <a:latin typeface="Arial"/>
                <a:cs typeface="Arial"/>
              </a:rPr>
              <a:t> </a:t>
            </a:r>
            <a:r>
              <a:rPr sz="2000" spc="-10" dirty="0">
                <a:latin typeface="Arial"/>
                <a:cs typeface="Arial"/>
              </a:rPr>
              <a:t>edilir.</a:t>
            </a:r>
            <a:endParaRPr sz="200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312545">
              <a:lnSpc>
                <a:spcPct val="100000"/>
              </a:lnSpc>
              <a:spcBef>
                <a:spcPts val="105"/>
              </a:spcBef>
            </a:pPr>
            <a:r>
              <a:rPr sz="4400" dirty="0"/>
              <a:t>Stale</a:t>
            </a:r>
            <a:r>
              <a:rPr sz="4400" spc="-10" dirty="0"/>
              <a:t> </a:t>
            </a:r>
            <a:r>
              <a:rPr sz="4400" dirty="0"/>
              <a:t>Bill</a:t>
            </a:r>
            <a:r>
              <a:rPr sz="4400" spc="-50" dirty="0"/>
              <a:t> </a:t>
            </a:r>
            <a:r>
              <a:rPr sz="4400" dirty="0"/>
              <a:t>of</a:t>
            </a:r>
            <a:r>
              <a:rPr sz="4400" spc="-20" dirty="0"/>
              <a:t> </a:t>
            </a:r>
            <a:r>
              <a:rPr sz="4400" spc="-10" dirty="0"/>
              <a:t>Lading</a:t>
            </a:r>
            <a:endParaRPr sz="4400"/>
          </a:p>
        </p:txBody>
      </p:sp>
      <p:sp>
        <p:nvSpPr>
          <p:cNvPr id="3" name="object 3"/>
          <p:cNvSpPr txBox="1"/>
          <p:nvPr/>
        </p:nvSpPr>
        <p:spPr>
          <a:xfrm>
            <a:off x="535940" y="1564894"/>
            <a:ext cx="7999730" cy="3623945"/>
          </a:xfrm>
          <a:prstGeom prst="rect">
            <a:avLst/>
          </a:prstGeom>
        </p:spPr>
        <p:txBody>
          <a:bodyPr vert="horz" wrap="square" lIns="0" tIns="13335" rIns="0" bIns="0" rtlCol="0">
            <a:spAutoFit/>
          </a:bodyPr>
          <a:lstStyle/>
          <a:p>
            <a:pPr marL="355600" indent="-342900">
              <a:lnSpc>
                <a:spcPct val="100000"/>
              </a:lnSpc>
              <a:spcBef>
                <a:spcPts val="105"/>
              </a:spcBef>
              <a:buFont typeface="Arial"/>
              <a:buChar char="•"/>
              <a:tabLst>
                <a:tab pos="355600" algn="l"/>
              </a:tabLst>
            </a:pPr>
            <a:r>
              <a:rPr sz="2000" b="1" i="1" dirty="0">
                <a:solidFill>
                  <a:srgbClr val="0066FF"/>
                </a:solidFill>
                <a:latin typeface="Arial"/>
                <a:cs typeface="Arial"/>
              </a:rPr>
              <a:t>Stale</a:t>
            </a:r>
            <a:r>
              <a:rPr sz="2000" b="1" i="1" spc="-25" dirty="0">
                <a:solidFill>
                  <a:srgbClr val="0066FF"/>
                </a:solidFill>
                <a:latin typeface="Arial"/>
                <a:cs typeface="Arial"/>
              </a:rPr>
              <a:t> </a:t>
            </a:r>
            <a:r>
              <a:rPr sz="2000" b="1" i="1" dirty="0">
                <a:solidFill>
                  <a:srgbClr val="0066FF"/>
                </a:solidFill>
                <a:latin typeface="Arial"/>
                <a:cs typeface="Arial"/>
              </a:rPr>
              <a:t>Bill</a:t>
            </a:r>
            <a:r>
              <a:rPr sz="2000" b="1" i="1" spc="-35" dirty="0">
                <a:solidFill>
                  <a:srgbClr val="0066FF"/>
                </a:solidFill>
                <a:latin typeface="Arial"/>
                <a:cs typeface="Arial"/>
              </a:rPr>
              <a:t> </a:t>
            </a:r>
            <a:r>
              <a:rPr sz="2000" b="1" i="1" dirty="0">
                <a:solidFill>
                  <a:srgbClr val="0066FF"/>
                </a:solidFill>
                <a:latin typeface="Arial"/>
                <a:cs typeface="Arial"/>
              </a:rPr>
              <a:t>of</a:t>
            </a:r>
            <a:r>
              <a:rPr sz="2000" b="1" i="1" spc="-20" dirty="0">
                <a:solidFill>
                  <a:srgbClr val="0066FF"/>
                </a:solidFill>
                <a:latin typeface="Arial"/>
                <a:cs typeface="Arial"/>
              </a:rPr>
              <a:t> </a:t>
            </a:r>
            <a:r>
              <a:rPr sz="2000" b="1" i="1" dirty="0">
                <a:solidFill>
                  <a:srgbClr val="0066FF"/>
                </a:solidFill>
                <a:latin typeface="Arial"/>
                <a:cs typeface="Arial"/>
              </a:rPr>
              <a:t>Lading</a:t>
            </a:r>
            <a:r>
              <a:rPr sz="2000" b="1" i="1" spc="-15" dirty="0">
                <a:solidFill>
                  <a:srgbClr val="0066FF"/>
                </a:solidFill>
                <a:latin typeface="Arial"/>
                <a:cs typeface="Arial"/>
              </a:rPr>
              <a:t> </a:t>
            </a:r>
            <a:r>
              <a:rPr sz="2000" dirty="0">
                <a:latin typeface="Arial"/>
                <a:cs typeface="Arial"/>
              </a:rPr>
              <a:t>(Bayat</a:t>
            </a:r>
            <a:r>
              <a:rPr sz="2000" spc="-25" dirty="0">
                <a:latin typeface="Arial"/>
                <a:cs typeface="Arial"/>
              </a:rPr>
              <a:t> </a:t>
            </a:r>
            <a:r>
              <a:rPr sz="2000" spc="-10" dirty="0">
                <a:latin typeface="Arial"/>
                <a:cs typeface="Arial"/>
              </a:rPr>
              <a:t>Konşimento)</a:t>
            </a:r>
            <a:endParaRPr sz="2000">
              <a:latin typeface="Arial"/>
              <a:cs typeface="Arial"/>
            </a:endParaRPr>
          </a:p>
          <a:p>
            <a:pPr marL="355600" marR="5080">
              <a:lnSpc>
                <a:spcPct val="80000"/>
              </a:lnSpc>
              <a:spcBef>
                <a:spcPts val="1920"/>
              </a:spcBef>
            </a:pPr>
            <a:r>
              <a:rPr sz="2000" dirty="0">
                <a:latin typeface="Arial"/>
                <a:cs typeface="Arial"/>
              </a:rPr>
              <a:t>Konşimentonun</a:t>
            </a:r>
            <a:r>
              <a:rPr sz="2000" spc="-65" dirty="0">
                <a:latin typeface="Arial"/>
                <a:cs typeface="Arial"/>
              </a:rPr>
              <a:t> </a:t>
            </a:r>
            <a:r>
              <a:rPr sz="2000" dirty="0">
                <a:latin typeface="Arial"/>
                <a:cs typeface="Arial"/>
              </a:rPr>
              <a:t>yükleme</a:t>
            </a:r>
            <a:r>
              <a:rPr sz="2000" spc="-40" dirty="0">
                <a:latin typeface="Arial"/>
                <a:cs typeface="Arial"/>
              </a:rPr>
              <a:t> </a:t>
            </a:r>
            <a:r>
              <a:rPr sz="2000" dirty="0">
                <a:latin typeface="Arial"/>
                <a:cs typeface="Arial"/>
              </a:rPr>
              <a:t>tarihini</a:t>
            </a:r>
            <a:r>
              <a:rPr sz="2000" spc="-40" dirty="0">
                <a:latin typeface="Arial"/>
                <a:cs typeface="Arial"/>
              </a:rPr>
              <a:t> </a:t>
            </a:r>
            <a:r>
              <a:rPr sz="2000" dirty="0">
                <a:latin typeface="Arial"/>
                <a:cs typeface="Arial"/>
              </a:rPr>
              <a:t>takip</a:t>
            </a:r>
            <a:r>
              <a:rPr sz="2000" spc="-35" dirty="0">
                <a:latin typeface="Arial"/>
                <a:cs typeface="Arial"/>
              </a:rPr>
              <a:t> </a:t>
            </a:r>
            <a:r>
              <a:rPr sz="2000" dirty="0">
                <a:latin typeface="Arial"/>
                <a:cs typeface="Arial"/>
              </a:rPr>
              <a:t>eden</a:t>
            </a:r>
            <a:r>
              <a:rPr sz="2000" spc="-40" dirty="0">
                <a:latin typeface="Arial"/>
                <a:cs typeface="Arial"/>
              </a:rPr>
              <a:t> </a:t>
            </a:r>
            <a:r>
              <a:rPr sz="2000" dirty="0">
                <a:latin typeface="Arial"/>
                <a:cs typeface="Arial"/>
              </a:rPr>
              <a:t>en</a:t>
            </a:r>
            <a:r>
              <a:rPr sz="2000" spc="-40" dirty="0">
                <a:latin typeface="Arial"/>
                <a:cs typeface="Arial"/>
              </a:rPr>
              <a:t> </a:t>
            </a:r>
            <a:r>
              <a:rPr sz="2000" dirty="0">
                <a:latin typeface="Arial"/>
                <a:cs typeface="Arial"/>
              </a:rPr>
              <a:t>kısa</a:t>
            </a:r>
            <a:r>
              <a:rPr sz="2000" spc="-40" dirty="0">
                <a:latin typeface="Arial"/>
                <a:cs typeface="Arial"/>
              </a:rPr>
              <a:t> </a:t>
            </a:r>
            <a:r>
              <a:rPr sz="2000" dirty="0">
                <a:latin typeface="Arial"/>
                <a:cs typeface="Arial"/>
              </a:rPr>
              <a:t>surede</a:t>
            </a:r>
            <a:r>
              <a:rPr sz="2000" spc="-60" dirty="0">
                <a:latin typeface="Arial"/>
                <a:cs typeface="Arial"/>
              </a:rPr>
              <a:t> </a:t>
            </a:r>
            <a:r>
              <a:rPr sz="2000" spc="-10" dirty="0">
                <a:latin typeface="Arial"/>
                <a:cs typeface="Arial"/>
              </a:rPr>
              <a:t>bankaya </a:t>
            </a:r>
            <a:r>
              <a:rPr sz="2000" dirty="0">
                <a:latin typeface="Arial"/>
                <a:cs typeface="Arial"/>
              </a:rPr>
              <a:t>ibraz</a:t>
            </a:r>
            <a:r>
              <a:rPr sz="2000" spc="-25" dirty="0">
                <a:latin typeface="Arial"/>
                <a:cs typeface="Arial"/>
              </a:rPr>
              <a:t> </a:t>
            </a:r>
            <a:r>
              <a:rPr sz="2000" dirty="0">
                <a:latin typeface="Arial"/>
                <a:cs typeface="Arial"/>
              </a:rPr>
              <a:t>edilmesi </a:t>
            </a:r>
            <a:r>
              <a:rPr sz="2000" spc="-20" dirty="0">
                <a:latin typeface="Arial"/>
                <a:cs typeface="Arial"/>
              </a:rPr>
              <a:t>gerekir.</a:t>
            </a:r>
            <a:r>
              <a:rPr sz="2000" spc="-160" dirty="0">
                <a:latin typeface="Arial"/>
                <a:cs typeface="Arial"/>
              </a:rPr>
              <a:t> </a:t>
            </a:r>
            <a:r>
              <a:rPr sz="2000" dirty="0">
                <a:latin typeface="Arial"/>
                <a:cs typeface="Arial"/>
              </a:rPr>
              <a:t>Aksi takdirde</a:t>
            </a:r>
            <a:r>
              <a:rPr sz="2000" spc="-40" dirty="0">
                <a:latin typeface="Arial"/>
                <a:cs typeface="Arial"/>
              </a:rPr>
              <a:t> </a:t>
            </a:r>
            <a:r>
              <a:rPr sz="2000" dirty="0">
                <a:latin typeface="Arial"/>
                <a:cs typeface="Arial"/>
              </a:rPr>
              <a:t>konşimento,</a:t>
            </a:r>
            <a:r>
              <a:rPr sz="2000" spc="-45" dirty="0">
                <a:latin typeface="Arial"/>
                <a:cs typeface="Arial"/>
              </a:rPr>
              <a:t> </a:t>
            </a:r>
            <a:r>
              <a:rPr sz="2000" dirty="0">
                <a:latin typeface="Arial"/>
                <a:cs typeface="Arial"/>
              </a:rPr>
              <a:t>malların </a:t>
            </a:r>
            <a:r>
              <a:rPr sz="2000" spc="-10" dirty="0">
                <a:latin typeface="Arial"/>
                <a:cs typeface="Arial"/>
              </a:rPr>
              <a:t>varışından </a:t>
            </a:r>
            <a:r>
              <a:rPr sz="2000" dirty="0">
                <a:latin typeface="Arial"/>
                <a:cs typeface="Arial"/>
              </a:rPr>
              <a:t>yeterli</a:t>
            </a:r>
            <a:r>
              <a:rPr sz="2000" spc="-30" dirty="0">
                <a:latin typeface="Arial"/>
                <a:cs typeface="Arial"/>
              </a:rPr>
              <a:t> </a:t>
            </a:r>
            <a:r>
              <a:rPr sz="2000" dirty="0">
                <a:latin typeface="Arial"/>
                <a:cs typeface="Arial"/>
              </a:rPr>
              <a:t>bir</a:t>
            </a:r>
            <a:r>
              <a:rPr sz="2000" spc="-35" dirty="0">
                <a:latin typeface="Arial"/>
                <a:cs typeface="Arial"/>
              </a:rPr>
              <a:t> </a:t>
            </a:r>
            <a:r>
              <a:rPr sz="2000" dirty="0">
                <a:latin typeface="Arial"/>
                <a:cs typeface="Arial"/>
              </a:rPr>
              <a:t>süre</a:t>
            </a:r>
            <a:r>
              <a:rPr sz="2000" spc="-40" dirty="0">
                <a:latin typeface="Arial"/>
                <a:cs typeface="Arial"/>
              </a:rPr>
              <a:t> </a:t>
            </a:r>
            <a:r>
              <a:rPr sz="2000" dirty="0">
                <a:latin typeface="Arial"/>
                <a:cs typeface="Arial"/>
              </a:rPr>
              <a:t>önce</a:t>
            </a:r>
            <a:r>
              <a:rPr sz="2000" spc="-50" dirty="0">
                <a:latin typeface="Arial"/>
                <a:cs typeface="Arial"/>
              </a:rPr>
              <a:t> </a:t>
            </a:r>
            <a:r>
              <a:rPr sz="2000" dirty="0">
                <a:latin typeface="Arial"/>
                <a:cs typeface="Arial"/>
              </a:rPr>
              <a:t>alıcının</a:t>
            </a:r>
            <a:r>
              <a:rPr sz="2000" spc="-15" dirty="0">
                <a:latin typeface="Arial"/>
                <a:cs typeface="Arial"/>
              </a:rPr>
              <a:t> </a:t>
            </a:r>
            <a:r>
              <a:rPr sz="2000" dirty="0">
                <a:latin typeface="Arial"/>
                <a:cs typeface="Arial"/>
              </a:rPr>
              <a:t>eline</a:t>
            </a:r>
            <a:r>
              <a:rPr sz="2000" spc="-25" dirty="0">
                <a:latin typeface="Arial"/>
                <a:cs typeface="Arial"/>
              </a:rPr>
              <a:t> </a:t>
            </a:r>
            <a:r>
              <a:rPr sz="2000" dirty="0">
                <a:latin typeface="Arial"/>
                <a:cs typeface="Arial"/>
              </a:rPr>
              <a:t>geçmez.</a:t>
            </a:r>
            <a:r>
              <a:rPr sz="2000" spc="-60" dirty="0">
                <a:latin typeface="Arial"/>
                <a:cs typeface="Arial"/>
              </a:rPr>
              <a:t> </a:t>
            </a:r>
            <a:r>
              <a:rPr sz="2000" dirty="0">
                <a:latin typeface="Arial"/>
                <a:cs typeface="Arial"/>
              </a:rPr>
              <a:t>Malların</a:t>
            </a:r>
            <a:r>
              <a:rPr sz="2000" spc="-20" dirty="0">
                <a:latin typeface="Arial"/>
                <a:cs typeface="Arial"/>
              </a:rPr>
              <a:t> </a:t>
            </a:r>
            <a:r>
              <a:rPr sz="2000" dirty="0">
                <a:latin typeface="Arial"/>
                <a:cs typeface="Arial"/>
              </a:rPr>
              <a:t>varış</a:t>
            </a:r>
            <a:r>
              <a:rPr sz="2000" spc="-35" dirty="0">
                <a:latin typeface="Arial"/>
                <a:cs typeface="Arial"/>
              </a:rPr>
              <a:t> </a:t>
            </a:r>
            <a:r>
              <a:rPr sz="2000" spc="-10" dirty="0">
                <a:latin typeface="Arial"/>
                <a:cs typeface="Arial"/>
              </a:rPr>
              <a:t>limanına </a:t>
            </a:r>
            <a:r>
              <a:rPr sz="2000" dirty="0">
                <a:latin typeface="Arial"/>
                <a:cs typeface="Arial"/>
              </a:rPr>
              <a:t>gelmiş</a:t>
            </a:r>
            <a:r>
              <a:rPr sz="2000" spc="-45" dirty="0">
                <a:latin typeface="Arial"/>
                <a:cs typeface="Arial"/>
              </a:rPr>
              <a:t> </a:t>
            </a:r>
            <a:r>
              <a:rPr sz="2000" dirty="0">
                <a:latin typeface="Arial"/>
                <a:cs typeface="Arial"/>
              </a:rPr>
              <a:t>olmasına</a:t>
            </a:r>
            <a:r>
              <a:rPr sz="2000" spc="-45" dirty="0">
                <a:latin typeface="Arial"/>
                <a:cs typeface="Arial"/>
              </a:rPr>
              <a:t> </a:t>
            </a:r>
            <a:r>
              <a:rPr sz="2000" dirty="0">
                <a:latin typeface="Arial"/>
                <a:cs typeface="Arial"/>
              </a:rPr>
              <a:t>rağmen</a:t>
            </a:r>
            <a:r>
              <a:rPr sz="2000" spc="-70" dirty="0">
                <a:latin typeface="Arial"/>
                <a:cs typeface="Arial"/>
              </a:rPr>
              <a:t> </a:t>
            </a:r>
            <a:r>
              <a:rPr sz="2000" dirty="0">
                <a:latin typeface="Arial"/>
                <a:cs typeface="Arial"/>
              </a:rPr>
              <a:t>konşimentonun</a:t>
            </a:r>
            <a:r>
              <a:rPr sz="2000" spc="-75" dirty="0">
                <a:latin typeface="Arial"/>
                <a:cs typeface="Arial"/>
              </a:rPr>
              <a:t> </a:t>
            </a:r>
            <a:r>
              <a:rPr sz="2000" dirty="0">
                <a:latin typeface="Arial"/>
                <a:cs typeface="Arial"/>
              </a:rPr>
              <a:t>henüz</a:t>
            </a:r>
            <a:r>
              <a:rPr sz="2000" spc="-55" dirty="0">
                <a:latin typeface="Arial"/>
                <a:cs typeface="Arial"/>
              </a:rPr>
              <a:t> </a:t>
            </a:r>
            <a:r>
              <a:rPr sz="2000" dirty="0">
                <a:latin typeface="Arial"/>
                <a:cs typeface="Arial"/>
              </a:rPr>
              <a:t>alicinin</a:t>
            </a:r>
            <a:r>
              <a:rPr sz="2000" spc="-25" dirty="0">
                <a:latin typeface="Arial"/>
                <a:cs typeface="Arial"/>
              </a:rPr>
              <a:t> </a:t>
            </a:r>
            <a:r>
              <a:rPr sz="2000" spc="-10" dirty="0">
                <a:latin typeface="Arial"/>
                <a:cs typeface="Arial"/>
              </a:rPr>
              <a:t>eline </a:t>
            </a:r>
            <a:r>
              <a:rPr sz="2000" dirty="0">
                <a:latin typeface="Arial"/>
                <a:cs typeface="Arial"/>
              </a:rPr>
              <a:t>geçmemesi</a:t>
            </a:r>
            <a:r>
              <a:rPr sz="2000" spc="-70" dirty="0">
                <a:latin typeface="Arial"/>
                <a:cs typeface="Arial"/>
              </a:rPr>
              <a:t> </a:t>
            </a:r>
            <a:r>
              <a:rPr sz="2000" dirty="0">
                <a:latin typeface="Arial"/>
                <a:cs typeface="Arial"/>
              </a:rPr>
              <a:t>gecikme</a:t>
            </a:r>
            <a:r>
              <a:rPr sz="2000" spc="-60" dirty="0">
                <a:latin typeface="Arial"/>
                <a:cs typeface="Arial"/>
              </a:rPr>
              <a:t> </a:t>
            </a:r>
            <a:r>
              <a:rPr sz="2000" dirty="0">
                <a:latin typeface="Arial"/>
                <a:cs typeface="Arial"/>
              </a:rPr>
              <a:t>masraflarına</a:t>
            </a:r>
            <a:r>
              <a:rPr sz="2000" spc="-70" dirty="0">
                <a:latin typeface="Arial"/>
                <a:cs typeface="Arial"/>
              </a:rPr>
              <a:t> </a:t>
            </a:r>
            <a:r>
              <a:rPr sz="2000" dirty="0">
                <a:latin typeface="Arial"/>
                <a:cs typeface="Arial"/>
              </a:rPr>
              <a:t>(demurrage)</a:t>
            </a:r>
            <a:r>
              <a:rPr sz="2000" spc="-75" dirty="0">
                <a:latin typeface="Arial"/>
                <a:cs typeface="Arial"/>
              </a:rPr>
              <a:t> </a:t>
            </a:r>
            <a:r>
              <a:rPr sz="2000" dirty="0">
                <a:latin typeface="Arial"/>
                <a:cs typeface="Arial"/>
              </a:rPr>
              <a:t>neden</a:t>
            </a:r>
            <a:r>
              <a:rPr sz="2000" spc="-55" dirty="0">
                <a:latin typeface="Arial"/>
                <a:cs typeface="Arial"/>
              </a:rPr>
              <a:t> </a:t>
            </a:r>
            <a:r>
              <a:rPr sz="2000" spc="-10" dirty="0">
                <a:latin typeface="Arial"/>
                <a:cs typeface="Arial"/>
              </a:rPr>
              <a:t>olur.</a:t>
            </a:r>
            <a:endParaRPr sz="2000">
              <a:latin typeface="Arial"/>
              <a:cs typeface="Arial"/>
            </a:endParaRPr>
          </a:p>
          <a:p>
            <a:pPr>
              <a:lnSpc>
                <a:spcPct val="100000"/>
              </a:lnSpc>
              <a:spcBef>
                <a:spcPts val="580"/>
              </a:spcBef>
            </a:pPr>
            <a:endParaRPr sz="2000">
              <a:latin typeface="Arial"/>
              <a:cs typeface="Arial"/>
            </a:endParaRPr>
          </a:p>
          <a:p>
            <a:pPr marL="355600" marR="124460" indent="-343535">
              <a:lnSpc>
                <a:spcPct val="80000"/>
              </a:lnSpc>
              <a:spcBef>
                <a:spcPts val="5"/>
              </a:spcBef>
              <a:buChar char="•"/>
              <a:tabLst>
                <a:tab pos="355600" algn="l"/>
              </a:tabLst>
            </a:pPr>
            <a:r>
              <a:rPr sz="2000" dirty="0">
                <a:latin typeface="Arial"/>
                <a:cs typeface="Arial"/>
              </a:rPr>
              <a:t>Akreditifte</a:t>
            </a:r>
            <a:r>
              <a:rPr sz="2000" spc="-65" dirty="0">
                <a:latin typeface="Arial"/>
                <a:cs typeface="Arial"/>
              </a:rPr>
              <a:t> </a:t>
            </a:r>
            <a:r>
              <a:rPr sz="2000" dirty="0">
                <a:latin typeface="Arial"/>
                <a:cs typeface="Arial"/>
              </a:rPr>
              <a:t>yükleme</a:t>
            </a:r>
            <a:r>
              <a:rPr sz="2000" spc="-45" dirty="0">
                <a:latin typeface="Arial"/>
                <a:cs typeface="Arial"/>
              </a:rPr>
              <a:t> </a:t>
            </a:r>
            <a:r>
              <a:rPr sz="2000" dirty="0">
                <a:latin typeface="Arial"/>
                <a:cs typeface="Arial"/>
              </a:rPr>
              <a:t>tarihinden</a:t>
            </a:r>
            <a:r>
              <a:rPr sz="2000" spc="-60" dirty="0">
                <a:latin typeface="Arial"/>
                <a:cs typeface="Arial"/>
              </a:rPr>
              <a:t> </a:t>
            </a:r>
            <a:r>
              <a:rPr sz="2000" dirty="0">
                <a:latin typeface="Arial"/>
                <a:cs typeface="Arial"/>
              </a:rPr>
              <a:t>itibaren</a:t>
            </a:r>
            <a:r>
              <a:rPr sz="2000" spc="-35" dirty="0">
                <a:latin typeface="Arial"/>
                <a:cs typeface="Arial"/>
              </a:rPr>
              <a:t> </a:t>
            </a:r>
            <a:r>
              <a:rPr sz="2000" b="1" i="1" dirty="0">
                <a:solidFill>
                  <a:srgbClr val="0066FF"/>
                </a:solidFill>
                <a:latin typeface="Arial"/>
                <a:cs typeface="Arial"/>
              </a:rPr>
              <a:t>21</a:t>
            </a:r>
            <a:r>
              <a:rPr sz="2000" b="1" i="1" spc="-40" dirty="0">
                <a:solidFill>
                  <a:srgbClr val="0066FF"/>
                </a:solidFill>
                <a:latin typeface="Arial"/>
                <a:cs typeface="Arial"/>
              </a:rPr>
              <a:t> </a:t>
            </a:r>
            <a:r>
              <a:rPr sz="2000" b="1" i="1" dirty="0">
                <a:solidFill>
                  <a:srgbClr val="0066FF"/>
                </a:solidFill>
                <a:latin typeface="Arial"/>
                <a:cs typeface="Arial"/>
              </a:rPr>
              <a:t>gün</a:t>
            </a:r>
            <a:r>
              <a:rPr sz="2000" b="1" i="1" spc="-35" dirty="0">
                <a:solidFill>
                  <a:srgbClr val="0066FF"/>
                </a:solidFill>
                <a:latin typeface="Arial"/>
                <a:cs typeface="Arial"/>
              </a:rPr>
              <a:t> </a:t>
            </a:r>
            <a:r>
              <a:rPr sz="2000" dirty="0">
                <a:latin typeface="Arial"/>
                <a:cs typeface="Arial"/>
              </a:rPr>
              <a:t>içinde</a:t>
            </a:r>
            <a:r>
              <a:rPr sz="2000" spc="-30" dirty="0">
                <a:latin typeface="Arial"/>
                <a:cs typeface="Arial"/>
              </a:rPr>
              <a:t> </a:t>
            </a:r>
            <a:r>
              <a:rPr sz="2000" dirty="0">
                <a:latin typeface="Arial"/>
                <a:cs typeface="Arial"/>
              </a:rPr>
              <a:t>bankaya</a:t>
            </a:r>
            <a:r>
              <a:rPr sz="2000" spc="-65" dirty="0">
                <a:latin typeface="Arial"/>
                <a:cs typeface="Arial"/>
              </a:rPr>
              <a:t> </a:t>
            </a:r>
            <a:r>
              <a:rPr sz="2000" spc="-10" dirty="0">
                <a:latin typeface="Arial"/>
                <a:cs typeface="Arial"/>
              </a:rPr>
              <a:t>ibraz </a:t>
            </a:r>
            <a:r>
              <a:rPr sz="2000" dirty="0">
                <a:latin typeface="Arial"/>
                <a:cs typeface="Arial"/>
              </a:rPr>
              <a:t>edilmeyen</a:t>
            </a:r>
            <a:r>
              <a:rPr sz="2000" spc="-35" dirty="0">
                <a:latin typeface="Arial"/>
                <a:cs typeface="Arial"/>
              </a:rPr>
              <a:t> </a:t>
            </a:r>
            <a:r>
              <a:rPr sz="2000" dirty="0">
                <a:latin typeface="Arial"/>
                <a:cs typeface="Arial"/>
              </a:rPr>
              <a:t>konşimentolar</a:t>
            </a:r>
            <a:r>
              <a:rPr sz="2000" spc="-50" dirty="0">
                <a:latin typeface="Arial"/>
                <a:cs typeface="Arial"/>
              </a:rPr>
              <a:t> </a:t>
            </a:r>
            <a:r>
              <a:rPr sz="2000" dirty="0">
                <a:latin typeface="Arial"/>
                <a:cs typeface="Arial"/>
              </a:rPr>
              <a:t>bayat</a:t>
            </a:r>
            <a:r>
              <a:rPr sz="2000" spc="-35" dirty="0">
                <a:latin typeface="Arial"/>
                <a:cs typeface="Arial"/>
              </a:rPr>
              <a:t> </a:t>
            </a:r>
            <a:r>
              <a:rPr sz="2000" dirty="0">
                <a:latin typeface="Arial"/>
                <a:cs typeface="Arial"/>
              </a:rPr>
              <a:t>(Stale)</a:t>
            </a:r>
            <a:r>
              <a:rPr sz="2000" spc="-35" dirty="0">
                <a:latin typeface="Arial"/>
                <a:cs typeface="Arial"/>
              </a:rPr>
              <a:t> </a:t>
            </a:r>
            <a:r>
              <a:rPr sz="2000" dirty="0">
                <a:latin typeface="Arial"/>
                <a:cs typeface="Arial"/>
              </a:rPr>
              <a:t>konşimento</a:t>
            </a:r>
            <a:r>
              <a:rPr sz="2000" spc="-55" dirty="0">
                <a:latin typeface="Arial"/>
                <a:cs typeface="Arial"/>
              </a:rPr>
              <a:t> </a:t>
            </a:r>
            <a:r>
              <a:rPr sz="2000" spc="-10" dirty="0">
                <a:latin typeface="Arial"/>
                <a:cs typeface="Arial"/>
              </a:rPr>
              <a:t>olarak </a:t>
            </a:r>
            <a:r>
              <a:rPr sz="2000" dirty="0">
                <a:latin typeface="Arial"/>
                <a:cs typeface="Arial"/>
              </a:rPr>
              <a:t>nitelendirilir</a:t>
            </a:r>
            <a:r>
              <a:rPr sz="2000" spc="-35" dirty="0">
                <a:latin typeface="Arial"/>
                <a:cs typeface="Arial"/>
              </a:rPr>
              <a:t> </a:t>
            </a:r>
            <a:r>
              <a:rPr sz="2000" dirty="0">
                <a:latin typeface="Arial"/>
                <a:cs typeface="Arial"/>
              </a:rPr>
              <a:t>ve</a:t>
            </a:r>
            <a:r>
              <a:rPr sz="2000" spc="-35" dirty="0">
                <a:latin typeface="Arial"/>
                <a:cs typeface="Arial"/>
              </a:rPr>
              <a:t> </a:t>
            </a:r>
            <a:r>
              <a:rPr sz="2000" dirty="0">
                <a:latin typeface="Arial"/>
                <a:cs typeface="Arial"/>
              </a:rPr>
              <a:t>rezerv</a:t>
            </a:r>
            <a:r>
              <a:rPr sz="2000" spc="-80" dirty="0">
                <a:latin typeface="Arial"/>
                <a:cs typeface="Arial"/>
              </a:rPr>
              <a:t> </a:t>
            </a:r>
            <a:r>
              <a:rPr sz="2000" dirty="0">
                <a:latin typeface="Arial"/>
                <a:cs typeface="Arial"/>
              </a:rPr>
              <a:t>konusu</a:t>
            </a:r>
            <a:r>
              <a:rPr sz="2000" spc="-75" dirty="0">
                <a:latin typeface="Arial"/>
                <a:cs typeface="Arial"/>
              </a:rPr>
              <a:t> </a:t>
            </a:r>
            <a:r>
              <a:rPr sz="2000" spc="-10" dirty="0">
                <a:latin typeface="Arial"/>
                <a:cs typeface="Arial"/>
              </a:rPr>
              <a:t>olur.</a:t>
            </a:r>
            <a:r>
              <a:rPr sz="2000" spc="-55" dirty="0">
                <a:latin typeface="Arial"/>
                <a:cs typeface="Arial"/>
              </a:rPr>
              <a:t> </a:t>
            </a:r>
            <a:r>
              <a:rPr sz="2000" dirty="0">
                <a:latin typeface="Arial"/>
                <a:cs typeface="Arial"/>
              </a:rPr>
              <a:t>Bayat</a:t>
            </a:r>
            <a:r>
              <a:rPr sz="2000" spc="-45" dirty="0">
                <a:latin typeface="Arial"/>
                <a:cs typeface="Arial"/>
              </a:rPr>
              <a:t> </a:t>
            </a:r>
            <a:r>
              <a:rPr sz="2000" dirty="0">
                <a:latin typeface="Arial"/>
                <a:cs typeface="Arial"/>
              </a:rPr>
              <a:t>konşimentonun</a:t>
            </a:r>
            <a:r>
              <a:rPr sz="2000" spc="-75" dirty="0">
                <a:latin typeface="Arial"/>
                <a:cs typeface="Arial"/>
              </a:rPr>
              <a:t> </a:t>
            </a:r>
            <a:r>
              <a:rPr sz="2000" spc="-10" dirty="0">
                <a:latin typeface="Arial"/>
                <a:cs typeface="Arial"/>
              </a:rPr>
              <a:t>bankaca </a:t>
            </a:r>
            <a:r>
              <a:rPr sz="2000" dirty="0">
                <a:latin typeface="Arial"/>
                <a:cs typeface="Arial"/>
              </a:rPr>
              <a:t>kabul</a:t>
            </a:r>
            <a:r>
              <a:rPr sz="2000" spc="-45" dirty="0">
                <a:latin typeface="Arial"/>
                <a:cs typeface="Arial"/>
              </a:rPr>
              <a:t> </a:t>
            </a:r>
            <a:r>
              <a:rPr sz="2000" dirty="0">
                <a:latin typeface="Arial"/>
                <a:cs typeface="Arial"/>
              </a:rPr>
              <a:t>edilmesi</a:t>
            </a:r>
            <a:r>
              <a:rPr sz="2000" spc="-45" dirty="0">
                <a:latin typeface="Arial"/>
                <a:cs typeface="Arial"/>
              </a:rPr>
              <a:t> </a:t>
            </a:r>
            <a:r>
              <a:rPr sz="2000" dirty="0">
                <a:latin typeface="Arial"/>
                <a:cs typeface="Arial"/>
              </a:rPr>
              <a:t>için</a:t>
            </a:r>
            <a:r>
              <a:rPr sz="2000" spc="-25" dirty="0">
                <a:latin typeface="Arial"/>
                <a:cs typeface="Arial"/>
              </a:rPr>
              <a:t> </a:t>
            </a:r>
            <a:r>
              <a:rPr sz="2000" dirty="0">
                <a:latin typeface="Arial"/>
                <a:cs typeface="Arial"/>
              </a:rPr>
              <a:t>ya</a:t>
            </a:r>
            <a:r>
              <a:rPr sz="2000" spc="-35" dirty="0">
                <a:latin typeface="Arial"/>
                <a:cs typeface="Arial"/>
              </a:rPr>
              <a:t> </a:t>
            </a:r>
            <a:r>
              <a:rPr sz="2000" dirty="0">
                <a:latin typeface="Arial"/>
                <a:cs typeface="Arial"/>
              </a:rPr>
              <a:t>bu</a:t>
            </a:r>
            <a:r>
              <a:rPr sz="2000" spc="-40" dirty="0">
                <a:latin typeface="Arial"/>
                <a:cs typeface="Arial"/>
              </a:rPr>
              <a:t> </a:t>
            </a:r>
            <a:r>
              <a:rPr sz="2000" dirty="0">
                <a:latin typeface="Arial"/>
                <a:cs typeface="Arial"/>
              </a:rPr>
              <a:t>rezervin</a:t>
            </a:r>
            <a:r>
              <a:rPr sz="2000" spc="-55" dirty="0">
                <a:latin typeface="Arial"/>
                <a:cs typeface="Arial"/>
              </a:rPr>
              <a:t> </a:t>
            </a:r>
            <a:r>
              <a:rPr sz="2000" dirty="0">
                <a:latin typeface="Arial"/>
                <a:cs typeface="Arial"/>
              </a:rPr>
              <a:t>alici</a:t>
            </a:r>
            <a:r>
              <a:rPr sz="2000" spc="-25" dirty="0">
                <a:latin typeface="Arial"/>
                <a:cs typeface="Arial"/>
              </a:rPr>
              <a:t> </a:t>
            </a:r>
            <a:r>
              <a:rPr sz="2000" dirty="0">
                <a:latin typeface="Arial"/>
                <a:cs typeface="Arial"/>
              </a:rPr>
              <a:t>tarafından</a:t>
            </a:r>
            <a:r>
              <a:rPr sz="2000" spc="-50" dirty="0">
                <a:latin typeface="Arial"/>
                <a:cs typeface="Arial"/>
              </a:rPr>
              <a:t> </a:t>
            </a:r>
            <a:r>
              <a:rPr sz="2000" dirty="0">
                <a:latin typeface="Arial"/>
                <a:cs typeface="Arial"/>
              </a:rPr>
              <a:t>kaldırılması</a:t>
            </a:r>
            <a:r>
              <a:rPr sz="2000" spc="-40" dirty="0">
                <a:latin typeface="Arial"/>
                <a:cs typeface="Arial"/>
              </a:rPr>
              <a:t> </a:t>
            </a:r>
            <a:r>
              <a:rPr sz="2000" dirty="0">
                <a:latin typeface="Arial"/>
                <a:cs typeface="Arial"/>
              </a:rPr>
              <a:t>ya</a:t>
            </a:r>
            <a:r>
              <a:rPr sz="2000" spc="-30" dirty="0">
                <a:latin typeface="Arial"/>
                <a:cs typeface="Arial"/>
              </a:rPr>
              <a:t> </a:t>
            </a:r>
            <a:r>
              <a:rPr sz="2000" spc="-25" dirty="0">
                <a:latin typeface="Arial"/>
                <a:cs typeface="Arial"/>
              </a:rPr>
              <a:t>da </a:t>
            </a:r>
            <a:r>
              <a:rPr sz="2000" dirty="0">
                <a:latin typeface="Arial"/>
                <a:cs typeface="Arial"/>
              </a:rPr>
              <a:t>bayat</a:t>
            </a:r>
            <a:r>
              <a:rPr sz="2000" spc="-55" dirty="0">
                <a:latin typeface="Arial"/>
                <a:cs typeface="Arial"/>
              </a:rPr>
              <a:t> </a:t>
            </a:r>
            <a:r>
              <a:rPr sz="2000" dirty="0">
                <a:latin typeface="Arial"/>
                <a:cs typeface="Arial"/>
              </a:rPr>
              <a:t>konşimentonun</a:t>
            </a:r>
            <a:r>
              <a:rPr sz="2000" spc="-80" dirty="0">
                <a:latin typeface="Arial"/>
                <a:cs typeface="Arial"/>
              </a:rPr>
              <a:t> </a:t>
            </a:r>
            <a:r>
              <a:rPr sz="2000" dirty="0">
                <a:latin typeface="Arial"/>
                <a:cs typeface="Arial"/>
              </a:rPr>
              <a:t>kabul</a:t>
            </a:r>
            <a:r>
              <a:rPr sz="2000" spc="-45" dirty="0">
                <a:latin typeface="Arial"/>
                <a:cs typeface="Arial"/>
              </a:rPr>
              <a:t> </a:t>
            </a:r>
            <a:r>
              <a:rPr sz="2000" dirty="0">
                <a:latin typeface="Arial"/>
                <a:cs typeface="Arial"/>
              </a:rPr>
              <a:t>edileceğinin</a:t>
            </a:r>
            <a:r>
              <a:rPr sz="2000" spc="-40" dirty="0">
                <a:latin typeface="Arial"/>
                <a:cs typeface="Arial"/>
              </a:rPr>
              <a:t> </a:t>
            </a:r>
            <a:r>
              <a:rPr sz="2000" dirty="0">
                <a:latin typeface="Arial"/>
                <a:cs typeface="Arial"/>
              </a:rPr>
              <a:t>akreditifte</a:t>
            </a:r>
            <a:r>
              <a:rPr sz="2000" spc="-60" dirty="0">
                <a:latin typeface="Arial"/>
                <a:cs typeface="Arial"/>
              </a:rPr>
              <a:t> </a:t>
            </a:r>
            <a:r>
              <a:rPr sz="2000" dirty="0">
                <a:latin typeface="Arial"/>
                <a:cs typeface="Arial"/>
              </a:rPr>
              <a:t>peşinen</a:t>
            </a:r>
            <a:r>
              <a:rPr sz="2000" spc="-50" dirty="0">
                <a:latin typeface="Arial"/>
                <a:cs typeface="Arial"/>
              </a:rPr>
              <a:t> </a:t>
            </a:r>
            <a:r>
              <a:rPr sz="2000" spc="-10" dirty="0">
                <a:latin typeface="Arial"/>
                <a:cs typeface="Arial"/>
              </a:rPr>
              <a:t>kabul </a:t>
            </a:r>
            <a:r>
              <a:rPr sz="2000" dirty="0">
                <a:latin typeface="Arial"/>
                <a:cs typeface="Arial"/>
              </a:rPr>
              <a:t>edilmiş</a:t>
            </a:r>
            <a:r>
              <a:rPr sz="2000" spc="-30" dirty="0">
                <a:latin typeface="Arial"/>
                <a:cs typeface="Arial"/>
              </a:rPr>
              <a:t> </a:t>
            </a:r>
            <a:r>
              <a:rPr sz="2000" dirty="0">
                <a:latin typeface="Arial"/>
                <a:cs typeface="Arial"/>
              </a:rPr>
              <a:t>olması</a:t>
            </a:r>
            <a:r>
              <a:rPr sz="2000" spc="-60" dirty="0">
                <a:latin typeface="Arial"/>
                <a:cs typeface="Arial"/>
              </a:rPr>
              <a:t> </a:t>
            </a:r>
            <a:r>
              <a:rPr sz="2000" spc="-10" dirty="0">
                <a:latin typeface="Arial"/>
                <a:cs typeface="Arial"/>
              </a:rPr>
              <a:t>gereklidir.</a:t>
            </a:r>
            <a:endParaRPr sz="200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82065">
              <a:lnSpc>
                <a:spcPct val="100000"/>
              </a:lnSpc>
              <a:spcBef>
                <a:spcPts val="105"/>
              </a:spcBef>
            </a:pPr>
            <a:r>
              <a:rPr sz="4400" dirty="0"/>
              <a:t>Konşimento</a:t>
            </a:r>
            <a:r>
              <a:rPr sz="4400" spc="-70" dirty="0"/>
              <a:t> </a:t>
            </a:r>
            <a:r>
              <a:rPr sz="4400" spc="-10" dirty="0"/>
              <a:t>Setleri</a:t>
            </a:r>
            <a:endParaRPr sz="4400"/>
          </a:p>
        </p:txBody>
      </p:sp>
      <p:sp>
        <p:nvSpPr>
          <p:cNvPr id="3" name="object 3"/>
          <p:cNvSpPr txBox="1"/>
          <p:nvPr/>
        </p:nvSpPr>
        <p:spPr>
          <a:xfrm>
            <a:off x="834644" y="1601215"/>
            <a:ext cx="7694930" cy="4744720"/>
          </a:xfrm>
          <a:prstGeom prst="rect">
            <a:avLst/>
          </a:prstGeom>
        </p:spPr>
        <p:txBody>
          <a:bodyPr vert="horz" wrap="square" lIns="0" tIns="67310" rIns="0" bIns="0" rtlCol="0">
            <a:spAutoFit/>
          </a:bodyPr>
          <a:lstStyle/>
          <a:p>
            <a:pPr marL="355600" marR="323850" indent="-342900">
              <a:lnSpc>
                <a:spcPct val="80000"/>
              </a:lnSpc>
              <a:spcBef>
                <a:spcPts val="530"/>
              </a:spcBef>
              <a:buChar char="•"/>
              <a:tabLst>
                <a:tab pos="355600" algn="l"/>
              </a:tabLst>
            </a:pPr>
            <a:r>
              <a:rPr sz="1800" dirty="0">
                <a:latin typeface="Arial"/>
                <a:cs typeface="Arial"/>
              </a:rPr>
              <a:t>Konşimento</a:t>
            </a:r>
            <a:r>
              <a:rPr sz="1800" spc="-40" dirty="0">
                <a:latin typeface="Arial"/>
                <a:cs typeface="Arial"/>
              </a:rPr>
              <a:t> </a:t>
            </a:r>
            <a:r>
              <a:rPr sz="1800" dirty="0">
                <a:latin typeface="Arial"/>
                <a:cs typeface="Arial"/>
              </a:rPr>
              <a:t>Nüshalari</a:t>
            </a:r>
            <a:r>
              <a:rPr sz="1800" spc="-5" dirty="0">
                <a:latin typeface="Arial"/>
                <a:cs typeface="Arial"/>
              </a:rPr>
              <a:t> </a:t>
            </a:r>
            <a:r>
              <a:rPr sz="1800" dirty="0">
                <a:latin typeface="Arial"/>
                <a:cs typeface="Arial"/>
              </a:rPr>
              <a:t>/</a:t>
            </a:r>
            <a:r>
              <a:rPr sz="1800" spc="-55" dirty="0">
                <a:latin typeface="Arial"/>
                <a:cs typeface="Arial"/>
              </a:rPr>
              <a:t> </a:t>
            </a:r>
            <a:r>
              <a:rPr sz="1800" spc="-80" dirty="0">
                <a:latin typeface="Arial"/>
                <a:cs typeface="Arial"/>
              </a:rPr>
              <a:t>Tam</a:t>
            </a:r>
            <a:r>
              <a:rPr sz="1800" spc="-50" dirty="0">
                <a:latin typeface="Arial"/>
                <a:cs typeface="Arial"/>
              </a:rPr>
              <a:t> </a:t>
            </a:r>
            <a:r>
              <a:rPr sz="1800" spc="-40" dirty="0">
                <a:latin typeface="Arial"/>
                <a:cs typeface="Arial"/>
              </a:rPr>
              <a:t>Takim</a:t>
            </a:r>
            <a:r>
              <a:rPr sz="1800" spc="-25" dirty="0">
                <a:latin typeface="Arial"/>
                <a:cs typeface="Arial"/>
              </a:rPr>
              <a:t> </a:t>
            </a:r>
            <a:r>
              <a:rPr sz="1800" dirty="0">
                <a:latin typeface="Arial"/>
                <a:cs typeface="Arial"/>
              </a:rPr>
              <a:t>İbaresi</a:t>
            </a:r>
            <a:r>
              <a:rPr sz="1800" spc="-20" dirty="0">
                <a:latin typeface="Arial"/>
                <a:cs typeface="Arial"/>
              </a:rPr>
              <a:t> </a:t>
            </a:r>
            <a:r>
              <a:rPr sz="1800" b="1" i="1" dirty="0">
                <a:solidFill>
                  <a:srgbClr val="0066FF"/>
                </a:solidFill>
                <a:latin typeface="Arial"/>
                <a:cs typeface="Arial"/>
              </a:rPr>
              <a:t>(Full</a:t>
            </a:r>
            <a:r>
              <a:rPr sz="1800" b="1" i="1" spc="-30" dirty="0">
                <a:solidFill>
                  <a:srgbClr val="0066FF"/>
                </a:solidFill>
                <a:latin typeface="Arial"/>
                <a:cs typeface="Arial"/>
              </a:rPr>
              <a:t> </a:t>
            </a:r>
            <a:r>
              <a:rPr sz="1800" b="1" i="1" dirty="0">
                <a:solidFill>
                  <a:srgbClr val="0066FF"/>
                </a:solidFill>
                <a:latin typeface="Arial"/>
                <a:cs typeface="Arial"/>
              </a:rPr>
              <a:t>Set</a:t>
            </a:r>
            <a:r>
              <a:rPr sz="1800" b="1" i="1" spc="-25" dirty="0">
                <a:solidFill>
                  <a:srgbClr val="0066FF"/>
                </a:solidFill>
                <a:latin typeface="Arial"/>
                <a:cs typeface="Arial"/>
              </a:rPr>
              <a:t> </a:t>
            </a:r>
            <a:r>
              <a:rPr sz="1800" b="1" i="1" dirty="0">
                <a:solidFill>
                  <a:srgbClr val="0066FF"/>
                </a:solidFill>
                <a:latin typeface="Arial"/>
                <a:cs typeface="Arial"/>
              </a:rPr>
              <a:t>Of</a:t>
            </a:r>
            <a:r>
              <a:rPr sz="1800" b="1" i="1" spc="-30" dirty="0">
                <a:solidFill>
                  <a:srgbClr val="0066FF"/>
                </a:solidFill>
                <a:latin typeface="Arial"/>
                <a:cs typeface="Arial"/>
              </a:rPr>
              <a:t> </a:t>
            </a:r>
            <a:r>
              <a:rPr sz="1800" b="1" i="1" spc="-20" dirty="0">
                <a:solidFill>
                  <a:srgbClr val="0066FF"/>
                </a:solidFill>
                <a:latin typeface="Arial"/>
                <a:cs typeface="Arial"/>
              </a:rPr>
              <a:t>B/L) </a:t>
            </a:r>
            <a:r>
              <a:rPr sz="1800" dirty="0">
                <a:latin typeface="Arial"/>
                <a:cs typeface="Arial"/>
              </a:rPr>
              <a:t>Konşimentolar</a:t>
            </a:r>
            <a:r>
              <a:rPr sz="1800" spc="-25" dirty="0">
                <a:latin typeface="Arial"/>
                <a:cs typeface="Arial"/>
              </a:rPr>
              <a:t> </a:t>
            </a:r>
            <a:r>
              <a:rPr sz="1800" dirty="0">
                <a:latin typeface="Arial"/>
                <a:cs typeface="Arial"/>
              </a:rPr>
              <a:t>birden</a:t>
            </a:r>
            <a:r>
              <a:rPr sz="1800" spc="-40" dirty="0">
                <a:latin typeface="Arial"/>
                <a:cs typeface="Arial"/>
              </a:rPr>
              <a:t> </a:t>
            </a:r>
            <a:r>
              <a:rPr sz="1800" dirty="0">
                <a:latin typeface="Arial"/>
                <a:cs typeface="Arial"/>
              </a:rPr>
              <a:t>fazla</a:t>
            </a:r>
            <a:r>
              <a:rPr sz="1800" spc="-40" dirty="0">
                <a:latin typeface="Arial"/>
                <a:cs typeface="Arial"/>
              </a:rPr>
              <a:t> </a:t>
            </a:r>
            <a:r>
              <a:rPr sz="1800" dirty="0">
                <a:latin typeface="Arial"/>
                <a:cs typeface="Arial"/>
              </a:rPr>
              <a:t>orijinal</a:t>
            </a:r>
            <a:r>
              <a:rPr sz="1800" spc="-25" dirty="0">
                <a:latin typeface="Arial"/>
                <a:cs typeface="Arial"/>
              </a:rPr>
              <a:t> </a:t>
            </a:r>
            <a:r>
              <a:rPr sz="1800" dirty="0">
                <a:latin typeface="Arial"/>
                <a:cs typeface="Arial"/>
              </a:rPr>
              <a:t>nüshalı</a:t>
            </a:r>
            <a:r>
              <a:rPr sz="1800" spc="-35" dirty="0">
                <a:latin typeface="Arial"/>
                <a:cs typeface="Arial"/>
              </a:rPr>
              <a:t> </a:t>
            </a:r>
            <a:r>
              <a:rPr sz="1800" dirty="0">
                <a:latin typeface="Arial"/>
                <a:cs typeface="Arial"/>
              </a:rPr>
              <a:t>olarak</a:t>
            </a:r>
            <a:r>
              <a:rPr sz="1800" spc="-35" dirty="0">
                <a:latin typeface="Arial"/>
                <a:cs typeface="Arial"/>
              </a:rPr>
              <a:t> </a:t>
            </a:r>
            <a:r>
              <a:rPr sz="1800" spc="-10" dirty="0">
                <a:latin typeface="Arial"/>
                <a:cs typeface="Arial"/>
              </a:rPr>
              <a:t>düzenlenebilir. </a:t>
            </a:r>
            <a:r>
              <a:rPr sz="1800" dirty="0">
                <a:latin typeface="Arial"/>
                <a:cs typeface="Arial"/>
              </a:rPr>
              <a:t>Bunun</a:t>
            </a:r>
            <a:r>
              <a:rPr sz="1800" spc="-60" dirty="0">
                <a:latin typeface="Arial"/>
                <a:cs typeface="Arial"/>
              </a:rPr>
              <a:t> </a:t>
            </a:r>
            <a:r>
              <a:rPr sz="1800" dirty="0">
                <a:latin typeface="Arial"/>
                <a:cs typeface="Arial"/>
              </a:rPr>
              <a:t>amacı</a:t>
            </a:r>
            <a:r>
              <a:rPr sz="1800" spc="-55" dirty="0">
                <a:latin typeface="Arial"/>
                <a:cs typeface="Arial"/>
              </a:rPr>
              <a:t> </a:t>
            </a:r>
            <a:r>
              <a:rPr sz="1800" dirty="0">
                <a:latin typeface="Arial"/>
                <a:cs typeface="Arial"/>
              </a:rPr>
              <a:t>birinin</a:t>
            </a:r>
            <a:r>
              <a:rPr sz="1800" spc="-40" dirty="0">
                <a:latin typeface="Arial"/>
                <a:cs typeface="Arial"/>
              </a:rPr>
              <a:t> </a:t>
            </a:r>
            <a:r>
              <a:rPr sz="1800" dirty="0">
                <a:latin typeface="Arial"/>
                <a:cs typeface="Arial"/>
              </a:rPr>
              <a:t>yitirilmesi</a:t>
            </a:r>
            <a:r>
              <a:rPr sz="1800" spc="-25" dirty="0">
                <a:latin typeface="Arial"/>
                <a:cs typeface="Arial"/>
              </a:rPr>
              <a:t> </a:t>
            </a:r>
            <a:r>
              <a:rPr sz="1800" dirty="0">
                <a:latin typeface="Arial"/>
                <a:cs typeface="Arial"/>
              </a:rPr>
              <a:t>halinde</a:t>
            </a:r>
            <a:r>
              <a:rPr sz="1800" spc="-35" dirty="0">
                <a:latin typeface="Arial"/>
                <a:cs typeface="Arial"/>
              </a:rPr>
              <a:t> </a:t>
            </a:r>
            <a:r>
              <a:rPr sz="1800" dirty="0">
                <a:latin typeface="Arial"/>
                <a:cs typeface="Arial"/>
              </a:rPr>
              <a:t>diğerinin</a:t>
            </a:r>
            <a:r>
              <a:rPr sz="1800" spc="-40" dirty="0">
                <a:latin typeface="Arial"/>
                <a:cs typeface="Arial"/>
              </a:rPr>
              <a:t> </a:t>
            </a:r>
            <a:r>
              <a:rPr sz="1800" dirty="0">
                <a:latin typeface="Arial"/>
                <a:cs typeface="Arial"/>
              </a:rPr>
              <a:t>kullanılması</a:t>
            </a:r>
            <a:r>
              <a:rPr sz="1800" spc="-20" dirty="0">
                <a:latin typeface="Arial"/>
                <a:cs typeface="Arial"/>
              </a:rPr>
              <a:t> </a:t>
            </a:r>
            <a:r>
              <a:rPr sz="1800" spc="-10" dirty="0">
                <a:latin typeface="Arial"/>
                <a:cs typeface="Arial"/>
              </a:rPr>
              <a:t>imkanına </a:t>
            </a:r>
            <a:r>
              <a:rPr sz="1800" dirty="0">
                <a:latin typeface="Arial"/>
                <a:cs typeface="Arial"/>
              </a:rPr>
              <a:t>sahip</a:t>
            </a:r>
            <a:r>
              <a:rPr sz="1800" spc="-40" dirty="0">
                <a:latin typeface="Arial"/>
                <a:cs typeface="Arial"/>
              </a:rPr>
              <a:t> </a:t>
            </a:r>
            <a:r>
              <a:rPr sz="1800" spc="-10" dirty="0">
                <a:latin typeface="Arial"/>
                <a:cs typeface="Arial"/>
              </a:rPr>
              <a:t>olmaktır.</a:t>
            </a:r>
            <a:r>
              <a:rPr sz="1800" spc="-55" dirty="0">
                <a:latin typeface="Arial"/>
                <a:cs typeface="Arial"/>
              </a:rPr>
              <a:t> </a:t>
            </a:r>
            <a:r>
              <a:rPr sz="1800" dirty="0">
                <a:latin typeface="Arial"/>
                <a:cs typeface="Arial"/>
              </a:rPr>
              <a:t>Yükletenin</a:t>
            </a:r>
            <a:r>
              <a:rPr sz="1800" spc="-35" dirty="0">
                <a:latin typeface="Arial"/>
                <a:cs typeface="Arial"/>
              </a:rPr>
              <a:t> </a:t>
            </a:r>
            <a:r>
              <a:rPr sz="1800" dirty="0">
                <a:latin typeface="Arial"/>
                <a:cs typeface="Arial"/>
              </a:rPr>
              <a:t>isteğine</a:t>
            </a:r>
            <a:r>
              <a:rPr sz="1800" spc="-25" dirty="0">
                <a:latin typeface="Arial"/>
                <a:cs typeface="Arial"/>
              </a:rPr>
              <a:t> </a:t>
            </a:r>
            <a:r>
              <a:rPr sz="1800" dirty="0">
                <a:latin typeface="Arial"/>
                <a:cs typeface="Arial"/>
              </a:rPr>
              <a:t>göre</a:t>
            </a:r>
            <a:r>
              <a:rPr sz="1800" spc="-35" dirty="0">
                <a:latin typeface="Arial"/>
                <a:cs typeface="Arial"/>
              </a:rPr>
              <a:t> </a:t>
            </a:r>
            <a:r>
              <a:rPr sz="1800" dirty="0">
                <a:latin typeface="Arial"/>
                <a:cs typeface="Arial"/>
              </a:rPr>
              <a:t>düzenlenen</a:t>
            </a:r>
            <a:r>
              <a:rPr sz="1800" spc="-20" dirty="0">
                <a:latin typeface="Arial"/>
                <a:cs typeface="Arial"/>
              </a:rPr>
              <a:t> </a:t>
            </a:r>
            <a:r>
              <a:rPr sz="1800" dirty="0">
                <a:latin typeface="Arial"/>
                <a:cs typeface="Arial"/>
              </a:rPr>
              <a:t>orijinal</a:t>
            </a:r>
            <a:r>
              <a:rPr sz="1800" spc="-20" dirty="0">
                <a:latin typeface="Arial"/>
                <a:cs typeface="Arial"/>
              </a:rPr>
              <a:t> </a:t>
            </a:r>
            <a:r>
              <a:rPr sz="1800" dirty="0">
                <a:latin typeface="Arial"/>
                <a:cs typeface="Arial"/>
              </a:rPr>
              <a:t>ve</a:t>
            </a:r>
            <a:r>
              <a:rPr sz="1800" spc="-40" dirty="0">
                <a:latin typeface="Arial"/>
                <a:cs typeface="Arial"/>
              </a:rPr>
              <a:t> </a:t>
            </a:r>
            <a:r>
              <a:rPr sz="1800" spc="-10" dirty="0">
                <a:latin typeface="Arial"/>
                <a:cs typeface="Arial"/>
              </a:rPr>
              <a:t>suret</a:t>
            </a:r>
            <a:endParaRPr sz="1800">
              <a:latin typeface="Arial"/>
              <a:cs typeface="Arial"/>
            </a:endParaRPr>
          </a:p>
          <a:p>
            <a:pPr marL="355600" marR="5080">
              <a:lnSpc>
                <a:spcPct val="80000"/>
              </a:lnSpc>
            </a:pPr>
            <a:r>
              <a:rPr sz="1800" dirty="0">
                <a:latin typeface="Arial"/>
                <a:cs typeface="Arial"/>
              </a:rPr>
              <a:t>adetleri</a:t>
            </a:r>
            <a:r>
              <a:rPr sz="1800" spc="-55" dirty="0">
                <a:latin typeface="Arial"/>
                <a:cs typeface="Arial"/>
              </a:rPr>
              <a:t> </a:t>
            </a:r>
            <a:r>
              <a:rPr sz="1800" dirty="0">
                <a:latin typeface="Arial"/>
                <a:cs typeface="Arial"/>
              </a:rPr>
              <a:t>konşimentolarda</a:t>
            </a:r>
            <a:r>
              <a:rPr sz="1800" spc="-35" dirty="0">
                <a:latin typeface="Arial"/>
                <a:cs typeface="Arial"/>
              </a:rPr>
              <a:t> </a:t>
            </a:r>
            <a:r>
              <a:rPr sz="1800" dirty="0">
                <a:latin typeface="Arial"/>
                <a:cs typeface="Arial"/>
              </a:rPr>
              <a:t>kayıtlıdır.</a:t>
            </a:r>
            <a:r>
              <a:rPr sz="1800" spc="-20" dirty="0">
                <a:latin typeface="Arial"/>
                <a:cs typeface="Arial"/>
              </a:rPr>
              <a:t> </a:t>
            </a:r>
            <a:r>
              <a:rPr sz="1800" dirty="0">
                <a:latin typeface="Arial"/>
                <a:cs typeface="Arial"/>
              </a:rPr>
              <a:t>Düzenlenen</a:t>
            </a:r>
            <a:r>
              <a:rPr sz="1800" spc="-40" dirty="0">
                <a:latin typeface="Arial"/>
                <a:cs typeface="Arial"/>
              </a:rPr>
              <a:t> </a:t>
            </a:r>
            <a:r>
              <a:rPr sz="1800" dirty="0">
                <a:latin typeface="Arial"/>
                <a:cs typeface="Arial"/>
              </a:rPr>
              <a:t>tüm</a:t>
            </a:r>
            <a:r>
              <a:rPr sz="1800" spc="-60" dirty="0">
                <a:latin typeface="Arial"/>
                <a:cs typeface="Arial"/>
              </a:rPr>
              <a:t> </a:t>
            </a:r>
            <a:r>
              <a:rPr sz="1800" dirty="0">
                <a:latin typeface="Arial"/>
                <a:cs typeface="Arial"/>
              </a:rPr>
              <a:t>nüshalara</a:t>
            </a:r>
            <a:r>
              <a:rPr sz="1800" spc="-45" dirty="0">
                <a:latin typeface="Arial"/>
                <a:cs typeface="Arial"/>
              </a:rPr>
              <a:t> </a:t>
            </a:r>
            <a:r>
              <a:rPr sz="1800" dirty="0">
                <a:latin typeface="Arial"/>
                <a:cs typeface="Arial"/>
              </a:rPr>
              <a:t>tam</a:t>
            </a:r>
            <a:r>
              <a:rPr sz="1800" spc="-60" dirty="0">
                <a:latin typeface="Arial"/>
                <a:cs typeface="Arial"/>
              </a:rPr>
              <a:t> </a:t>
            </a:r>
            <a:r>
              <a:rPr sz="1800" spc="-10" dirty="0">
                <a:latin typeface="Arial"/>
                <a:cs typeface="Arial"/>
              </a:rPr>
              <a:t>takım </a:t>
            </a:r>
            <a:r>
              <a:rPr sz="1800" dirty="0">
                <a:latin typeface="Arial"/>
                <a:cs typeface="Arial"/>
              </a:rPr>
              <a:t>(Full</a:t>
            </a:r>
            <a:r>
              <a:rPr sz="1800" spc="-20" dirty="0">
                <a:latin typeface="Arial"/>
                <a:cs typeface="Arial"/>
              </a:rPr>
              <a:t> </a:t>
            </a:r>
            <a:r>
              <a:rPr sz="1800" dirty="0">
                <a:latin typeface="Arial"/>
                <a:cs typeface="Arial"/>
              </a:rPr>
              <a:t>Set)</a:t>
            </a:r>
            <a:r>
              <a:rPr sz="1800" spc="-10" dirty="0">
                <a:latin typeface="Arial"/>
                <a:cs typeface="Arial"/>
              </a:rPr>
              <a:t> denir.</a:t>
            </a:r>
            <a:endParaRPr sz="1800">
              <a:latin typeface="Arial"/>
              <a:cs typeface="Arial"/>
            </a:endParaRPr>
          </a:p>
          <a:p>
            <a:pPr>
              <a:lnSpc>
                <a:spcPct val="100000"/>
              </a:lnSpc>
              <a:spcBef>
                <a:spcPts val="90"/>
              </a:spcBef>
            </a:pPr>
            <a:endParaRPr sz="1800">
              <a:latin typeface="Arial"/>
              <a:cs typeface="Arial"/>
            </a:endParaRPr>
          </a:p>
          <a:p>
            <a:pPr marL="354965" indent="-342265">
              <a:lnSpc>
                <a:spcPts val="1945"/>
              </a:lnSpc>
              <a:buChar char="•"/>
              <a:tabLst>
                <a:tab pos="354965" algn="l"/>
              </a:tabLst>
            </a:pPr>
            <a:r>
              <a:rPr sz="1800" dirty="0">
                <a:latin typeface="Arial"/>
                <a:cs typeface="Arial"/>
              </a:rPr>
              <a:t>Örnek</a:t>
            </a:r>
            <a:r>
              <a:rPr sz="1800" spc="-40"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ön</a:t>
            </a:r>
            <a:r>
              <a:rPr sz="1800" spc="-20" dirty="0">
                <a:latin typeface="Arial"/>
                <a:cs typeface="Arial"/>
              </a:rPr>
              <a:t> </a:t>
            </a:r>
            <a:r>
              <a:rPr sz="1800" dirty="0">
                <a:latin typeface="Arial"/>
                <a:cs typeface="Arial"/>
              </a:rPr>
              <a:t>yüzünde 3</a:t>
            </a:r>
            <a:r>
              <a:rPr sz="1800" spc="-30" dirty="0">
                <a:latin typeface="Arial"/>
                <a:cs typeface="Arial"/>
              </a:rPr>
              <a:t> </a:t>
            </a:r>
            <a:r>
              <a:rPr sz="1800" dirty="0">
                <a:latin typeface="Arial"/>
                <a:cs typeface="Arial"/>
              </a:rPr>
              <a:t>orijinal</a:t>
            </a:r>
            <a:r>
              <a:rPr sz="1800" spc="-10" dirty="0">
                <a:latin typeface="Arial"/>
                <a:cs typeface="Arial"/>
              </a:rPr>
              <a:t> </a:t>
            </a:r>
            <a:r>
              <a:rPr sz="1800" dirty="0">
                <a:latin typeface="Arial"/>
                <a:cs typeface="Arial"/>
              </a:rPr>
              <a:t>3</a:t>
            </a:r>
            <a:r>
              <a:rPr sz="1800" spc="-30" dirty="0">
                <a:latin typeface="Arial"/>
                <a:cs typeface="Arial"/>
              </a:rPr>
              <a:t> </a:t>
            </a:r>
            <a:r>
              <a:rPr sz="1800" dirty="0">
                <a:latin typeface="Arial"/>
                <a:cs typeface="Arial"/>
              </a:rPr>
              <a:t>suret</a:t>
            </a:r>
            <a:r>
              <a:rPr sz="1800" spc="-30" dirty="0">
                <a:latin typeface="Arial"/>
                <a:cs typeface="Arial"/>
              </a:rPr>
              <a:t> </a:t>
            </a:r>
            <a:r>
              <a:rPr sz="1800" dirty="0">
                <a:latin typeface="Arial"/>
                <a:cs typeface="Arial"/>
              </a:rPr>
              <a:t>yazan bir</a:t>
            </a:r>
            <a:r>
              <a:rPr sz="1800" spc="-25" dirty="0">
                <a:latin typeface="Arial"/>
                <a:cs typeface="Arial"/>
              </a:rPr>
              <a:t> </a:t>
            </a:r>
            <a:r>
              <a:rPr sz="1800" dirty="0">
                <a:latin typeface="Arial"/>
                <a:cs typeface="Arial"/>
              </a:rPr>
              <a:t>konşimento</a:t>
            </a:r>
            <a:r>
              <a:rPr sz="1800" spc="-25" dirty="0">
                <a:latin typeface="Arial"/>
                <a:cs typeface="Arial"/>
              </a:rPr>
              <a:t> </a:t>
            </a:r>
            <a:r>
              <a:rPr sz="1800" dirty="0">
                <a:latin typeface="Arial"/>
                <a:cs typeface="Arial"/>
              </a:rPr>
              <a:t>toplam</a:t>
            </a:r>
            <a:r>
              <a:rPr sz="1800" spc="-15" dirty="0">
                <a:latin typeface="Arial"/>
                <a:cs typeface="Arial"/>
              </a:rPr>
              <a:t> </a:t>
            </a:r>
            <a:r>
              <a:rPr sz="1800" spc="-50" dirty="0">
                <a:latin typeface="Arial"/>
                <a:cs typeface="Arial"/>
              </a:rPr>
              <a:t>6</a:t>
            </a:r>
            <a:endParaRPr sz="1800">
              <a:latin typeface="Arial"/>
              <a:cs typeface="Arial"/>
            </a:endParaRPr>
          </a:p>
          <a:p>
            <a:pPr marL="355600">
              <a:lnSpc>
                <a:spcPts val="1730"/>
              </a:lnSpc>
            </a:pPr>
            <a:r>
              <a:rPr sz="1800" dirty="0">
                <a:latin typeface="Arial"/>
                <a:cs typeface="Arial"/>
              </a:rPr>
              <a:t>adet</a:t>
            </a:r>
            <a:r>
              <a:rPr sz="1800" spc="-45" dirty="0">
                <a:latin typeface="Arial"/>
                <a:cs typeface="Arial"/>
              </a:rPr>
              <a:t> </a:t>
            </a:r>
            <a:r>
              <a:rPr sz="1800" dirty="0">
                <a:latin typeface="Arial"/>
                <a:cs typeface="Arial"/>
              </a:rPr>
              <a:t>konşimentodan</a:t>
            </a:r>
            <a:r>
              <a:rPr sz="1800" spc="-10" dirty="0">
                <a:latin typeface="Arial"/>
                <a:cs typeface="Arial"/>
              </a:rPr>
              <a:t> oluşur.</a:t>
            </a:r>
            <a:r>
              <a:rPr sz="1800" spc="-30" dirty="0">
                <a:latin typeface="Arial"/>
                <a:cs typeface="Arial"/>
              </a:rPr>
              <a:t> </a:t>
            </a:r>
            <a:r>
              <a:rPr sz="1800" dirty="0">
                <a:latin typeface="Arial"/>
                <a:cs typeface="Arial"/>
              </a:rPr>
              <a:t>Bu</a:t>
            </a:r>
            <a:r>
              <a:rPr sz="1800" spc="-45" dirty="0">
                <a:latin typeface="Arial"/>
                <a:cs typeface="Arial"/>
              </a:rPr>
              <a:t> </a:t>
            </a:r>
            <a:r>
              <a:rPr sz="1800" dirty="0">
                <a:latin typeface="Arial"/>
                <a:cs typeface="Arial"/>
              </a:rPr>
              <a:t>konşimento</a:t>
            </a:r>
            <a:r>
              <a:rPr sz="1800" spc="-25" dirty="0">
                <a:latin typeface="Arial"/>
                <a:cs typeface="Arial"/>
              </a:rPr>
              <a:t> </a:t>
            </a:r>
            <a:r>
              <a:rPr sz="1800" dirty="0">
                <a:latin typeface="Arial"/>
                <a:cs typeface="Arial"/>
              </a:rPr>
              <a:t>için</a:t>
            </a:r>
            <a:r>
              <a:rPr sz="1800" spc="-30" dirty="0">
                <a:latin typeface="Arial"/>
                <a:cs typeface="Arial"/>
              </a:rPr>
              <a:t> </a:t>
            </a:r>
            <a:r>
              <a:rPr sz="1800" dirty="0">
                <a:latin typeface="Arial"/>
                <a:cs typeface="Arial"/>
              </a:rPr>
              <a:t>full</a:t>
            </a:r>
            <a:r>
              <a:rPr sz="1800" spc="-35" dirty="0">
                <a:latin typeface="Arial"/>
                <a:cs typeface="Arial"/>
              </a:rPr>
              <a:t> </a:t>
            </a:r>
            <a:r>
              <a:rPr sz="1800" dirty="0">
                <a:latin typeface="Arial"/>
                <a:cs typeface="Arial"/>
              </a:rPr>
              <a:t>set</a:t>
            </a:r>
            <a:r>
              <a:rPr sz="1800" spc="-35" dirty="0">
                <a:latin typeface="Arial"/>
                <a:cs typeface="Arial"/>
              </a:rPr>
              <a:t> </a:t>
            </a:r>
            <a:r>
              <a:rPr sz="1800" dirty="0">
                <a:latin typeface="Arial"/>
                <a:cs typeface="Arial"/>
              </a:rPr>
              <a:t>6</a:t>
            </a:r>
            <a:r>
              <a:rPr sz="1800" spc="-35" dirty="0">
                <a:latin typeface="Arial"/>
                <a:cs typeface="Arial"/>
              </a:rPr>
              <a:t> </a:t>
            </a:r>
            <a:r>
              <a:rPr sz="1800" spc="-10" dirty="0">
                <a:latin typeface="Arial"/>
                <a:cs typeface="Arial"/>
              </a:rPr>
              <a:t>adettir.</a:t>
            </a:r>
            <a:endParaRPr sz="1800">
              <a:latin typeface="Arial"/>
              <a:cs typeface="Arial"/>
            </a:endParaRPr>
          </a:p>
          <a:p>
            <a:pPr marL="355600">
              <a:lnSpc>
                <a:spcPts val="1945"/>
              </a:lnSpc>
            </a:pPr>
            <a:r>
              <a:rPr sz="1800" dirty="0">
                <a:latin typeface="Arial"/>
                <a:cs typeface="Arial"/>
              </a:rPr>
              <a:t>2</a:t>
            </a:r>
            <a:r>
              <a:rPr sz="1800" spc="-30" dirty="0">
                <a:latin typeface="Arial"/>
                <a:cs typeface="Arial"/>
              </a:rPr>
              <a:t> </a:t>
            </a:r>
            <a:r>
              <a:rPr sz="1800" dirty="0">
                <a:latin typeface="Arial"/>
                <a:cs typeface="Arial"/>
              </a:rPr>
              <a:t>orijinal</a:t>
            </a:r>
            <a:r>
              <a:rPr sz="1800" spc="-5" dirty="0">
                <a:latin typeface="Arial"/>
                <a:cs typeface="Arial"/>
              </a:rPr>
              <a:t> </a:t>
            </a:r>
            <a:r>
              <a:rPr sz="1800" dirty="0">
                <a:latin typeface="Arial"/>
                <a:cs typeface="Arial"/>
              </a:rPr>
              <a:t>1</a:t>
            </a:r>
            <a:r>
              <a:rPr sz="1800" spc="-20" dirty="0">
                <a:latin typeface="Arial"/>
                <a:cs typeface="Arial"/>
              </a:rPr>
              <a:t> </a:t>
            </a:r>
            <a:r>
              <a:rPr sz="1800" dirty="0">
                <a:latin typeface="Arial"/>
                <a:cs typeface="Arial"/>
              </a:rPr>
              <a:t>suret</a:t>
            </a:r>
            <a:r>
              <a:rPr sz="1800" spc="-20" dirty="0">
                <a:latin typeface="Arial"/>
                <a:cs typeface="Arial"/>
              </a:rPr>
              <a:t> </a:t>
            </a:r>
            <a:r>
              <a:rPr sz="1800" dirty="0">
                <a:latin typeface="Arial"/>
                <a:cs typeface="Arial"/>
              </a:rPr>
              <a:t>veya 1</a:t>
            </a:r>
            <a:r>
              <a:rPr sz="1800" spc="-20" dirty="0">
                <a:latin typeface="Arial"/>
                <a:cs typeface="Arial"/>
              </a:rPr>
              <a:t> </a:t>
            </a:r>
            <a:r>
              <a:rPr sz="1800" dirty="0">
                <a:latin typeface="Arial"/>
                <a:cs typeface="Arial"/>
              </a:rPr>
              <a:t>orijinal</a:t>
            </a:r>
            <a:r>
              <a:rPr sz="1800" spc="-5" dirty="0">
                <a:latin typeface="Arial"/>
                <a:cs typeface="Arial"/>
              </a:rPr>
              <a:t> </a:t>
            </a:r>
            <a:r>
              <a:rPr sz="1800" dirty="0">
                <a:latin typeface="Arial"/>
                <a:cs typeface="Arial"/>
              </a:rPr>
              <a:t>2</a:t>
            </a:r>
            <a:r>
              <a:rPr sz="1800" spc="-20" dirty="0">
                <a:latin typeface="Arial"/>
                <a:cs typeface="Arial"/>
              </a:rPr>
              <a:t> </a:t>
            </a:r>
            <a:r>
              <a:rPr sz="1800" dirty="0">
                <a:latin typeface="Arial"/>
                <a:cs typeface="Arial"/>
              </a:rPr>
              <a:t>suret</a:t>
            </a:r>
            <a:r>
              <a:rPr sz="1800" spc="-20" dirty="0">
                <a:latin typeface="Arial"/>
                <a:cs typeface="Arial"/>
              </a:rPr>
              <a:t> </a:t>
            </a:r>
            <a:r>
              <a:rPr sz="1800" dirty="0">
                <a:latin typeface="Arial"/>
                <a:cs typeface="Arial"/>
              </a:rPr>
              <a:t>tam</a:t>
            </a:r>
            <a:r>
              <a:rPr sz="1800" spc="-20" dirty="0">
                <a:latin typeface="Arial"/>
                <a:cs typeface="Arial"/>
              </a:rPr>
              <a:t> </a:t>
            </a:r>
            <a:r>
              <a:rPr sz="1800" dirty="0">
                <a:latin typeface="Arial"/>
                <a:cs typeface="Arial"/>
              </a:rPr>
              <a:t>takim</a:t>
            </a:r>
            <a:r>
              <a:rPr sz="1800" spc="-20" dirty="0">
                <a:latin typeface="Arial"/>
                <a:cs typeface="Arial"/>
              </a:rPr>
              <a:t> </a:t>
            </a:r>
            <a:r>
              <a:rPr sz="1800" dirty="0">
                <a:latin typeface="Arial"/>
                <a:cs typeface="Arial"/>
              </a:rPr>
              <a:t>(Full</a:t>
            </a:r>
            <a:r>
              <a:rPr sz="1800" spc="-20" dirty="0">
                <a:latin typeface="Arial"/>
                <a:cs typeface="Arial"/>
              </a:rPr>
              <a:t> </a:t>
            </a:r>
            <a:r>
              <a:rPr sz="1800" dirty="0">
                <a:latin typeface="Arial"/>
                <a:cs typeface="Arial"/>
              </a:rPr>
              <a:t>Set</a:t>
            </a:r>
            <a:r>
              <a:rPr sz="1800" spc="-15" dirty="0">
                <a:latin typeface="Arial"/>
                <a:cs typeface="Arial"/>
              </a:rPr>
              <a:t> </a:t>
            </a:r>
            <a:r>
              <a:rPr sz="1800" dirty="0">
                <a:latin typeface="Arial"/>
                <a:cs typeface="Arial"/>
              </a:rPr>
              <a:t>)</a:t>
            </a:r>
            <a:r>
              <a:rPr sz="1800" spc="-15" dirty="0">
                <a:latin typeface="Arial"/>
                <a:cs typeface="Arial"/>
              </a:rPr>
              <a:t> </a:t>
            </a:r>
            <a:r>
              <a:rPr sz="1800" spc="-10" dirty="0">
                <a:latin typeface="Arial"/>
                <a:cs typeface="Arial"/>
              </a:rPr>
              <a:t>değildir.</a:t>
            </a:r>
            <a:endParaRPr sz="1800">
              <a:latin typeface="Arial"/>
              <a:cs typeface="Arial"/>
            </a:endParaRPr>
          </a:p>
          <a:p>
            <a:pPr>
              <a:lnSpc>
                <a:spcPct val="100000"/>
              </a:lnSpc>
              <a:spcBef>
                <a:spcPts val="90"/>
              </a:spcBef>
            </a:pPr>
            <a:endParaRPr sz="1800">
              <a:latin typeface="Arial"/>
              <a:cs typeface="Arial"/>
            </a:endParaRPr>
          </a:p>
          <a:p>
            <a:pPr marL="354965" indent="-342265">
              <a:lnSpc>
                <a:spcPts val="1945"/>
              </a:lnSpc>
              <a:buChar char="•"/>
              <a:tabLst>
                <a:tab pos="354965" algn="l"/>
              </a:tabLst>
            </a:pPr>
            <a:r>
              <a:rPr sz="1800" dirty="0">
                <a:latin typeface="Arial"/>
                <a:cs typeface="Arial"/>
              </a:rPr>
              <a:t>Akreditif</a:t>
            </a:r>
            <a:r>
              <a:rPr sz="1800" spc="-45" dirty="0">
                <a:latin typeface="Arial"/>
                <a:cs typeface="Arial"/>
              </a:rPr>
              <a:t> </a:t>
            </a:r>
            <a:r>
              <a:rPr sz="1800" dirty="0">
                <a:latin typeface="Arial"/>
                <a:cs typeface="Arial"/>
              </a:rPr>
              <a:t>şartı</a:t>
            </a:r>
            <a:r>
              <a:rPr sz="1800" spc="-40" dirty="0">
                <a:latin typeface="Arial"/>
                <a:cs typeface="Arial"/>
              </a:rPr>
              <a:t> </a:t>
            </a:r>
            <a:r>
              <a:rPr sz="1800" dirty="0">
                <a:latin typeface="Arial"/>
                <a:cs typeface="Arial"/>
              </a:rPr>
              <a:t>tam</a:t>
            </a:r>
            <a:r>
              <a:rPr sz="1800" spc="-50" dirty="0">
                <a:latin typeface="Arial"/>
                <a:cs typeface="Arial"/>
              </a:rPr>
              <a:t> </a:t>
            </a:r>
            <a:r>
              <a:rPr sz="1800" dirty="0">
                <a:latin typeface="Arial"/>
                <a:cs typeface="Arial"/>
              </a:rPr>
              <a:t>takim</a:t>
            </a:r>
            <a:r>
              <a:rPr sz="1800" spc="-40" dirty="0">
                <a:latin typeface="Arial"/>
                <a:cs typeface="Arial"/>
              </a:rPr>
              <a:t> </a:t>
            </a:r>
            <a:r>
              <a:rPr sz="1800" dirty="0">
                <a:latin typeface="Arial"/>
                <a:cs typeface="Arial"/>
              </a:rPr>
              <a:t>konşimentonun</a:t>
            </a:r>
            <a:r>
              <a:rPr sz="1800" spc="-15" dirty="0">
                <a:latin typeface="Arial"/>
                <a:cs typeface="Arial"/>
              </a:rPr>
              <a:t> </a:t>
            </a:r>
            <a:r>
              <a:rPr sz="1800" dirty="0">
                <a:latin typeface="Arial"/>
                <a:cs typeface="Arial"/>
              </a:rPr>
              <a:t>ibrazını</a:t>
            </a:r>
            <a:r>
              <a:rPr sz="1800" spc="-35" dirty="0">
                <a:latin typeface="Arial"/>
                <a:cs typeface="Arial"/>
              </a:rPr>
              <a:t> </a:t>
            </a:r>
            <a:r>
              <a:rPr sz="1800" dirty="0">
                <a:latin typeface="Arial"/>
                <a:cs typeface="Arial"/>
              </a:rPr>
              <a:t>gerektiriyorsa,</a:t>
            </a:r>
            <a:r>
              <a:rPr sz="1800" spc="-5" dirty="0">
                <a:latin typeface="Arial"/>
                <a:cs typeface="Arial"/>
              </a:rPr>
              <a:t> </a:t>
            </a:r>
            <a:r>
              <a:rPr sz="1800" spc="-10" dirty="0">
                <a:latin typeface="Arial"/>
                <a:cs typeface="Arial"/>
              </a:rPr>
              <a:t>mutlaka</a:t>
            </a:r>
            <a:endParaRPr sz="1800">
              <a:latin typeface="Arial"/>
              <a:cs typeface="Arial"/>
            </a:endParaRPr>
          </a:p>
          <a:p>
            <a:pPr marL="355600">
              <a:lnSpc>
                <a:spcPts val="1945"/>
              </a:lnSpc>
            </a:pPr>
            <a:r>
              <a:rPr sz="1800" b="1" i="1" dirty="0">
                <a:solidFill>
                  <a:srgbClr val="0066FF"/>
                </a:solidFill>
                <a:latin typeface="Arial"/>
                <a:cs typeface="Arial"/>
              </a:rPr>
              <a:t>3</a:t>
            </a:r>
            <a:r>
              <a:rPr sz="1800" b="1" i="1" spc="-25" dirty="0">
                <a:solidFill>
                  <a:srgbClr val="0066FF"/>
                </a:solidFill>
                <a:latin typeface="Arial"/>
                <a:cs typeface="Arial"/>
              </a:rPr>
              <a:t> </a:t>
            </a:r>
            <a:r>
              <a:rPr sz="1800" b="1" i="1" dirty="0">
                <a:solidFill>
                  <a:srgbClr val="0066FF"/>
                </a:solidFill>
                <a:latin typeface="Arial"/>
                <a:cs typeface="Arial"/>
              </a:rPr>
              <a:t>orijinal</a:t>
            </a:r>
            <a:r>
              <a:rPr sz="1800" b="1" i="1" spc="-50" dirty="0">
                <a:solidFill>
                  <a:srgbClr val="0066FF"/>
                </a:solidFill>
                <a:latin typeface="Arial"/>
                <a:cs typeface="Arial"/>
              </a:rPr>
              <a:t> </a:t>
            </a:r>
            <a:r>
              <a:rPr sz="1800" b="1" i="1" dirty="0">
                <a:solidFill>
                  <a:srgbClr val="0066FF"/>
                </a:solidFill>
                <a:latin typeface="Arial"/>
                <a:cs typeface="Arial"/>
              </a:rPr>
              <a:t>3</a:t>
            </a:r>
            <a:r>
              <a:rPr sz="1800" b="1" i="1" spc="-25" dirty="0">
                <a:solidFill>
                  <a:srgbClr val="0066FF"/>
                </a:solidFill>
                <a:latin typeface="Arial"/>
                <a:cs typeface="Arial"/>
              </a:rPr>
              <a:t> </a:t>
            </a:r>
            <a:r>
              <a:rPr sz="1800" b="1" i="1" dirty="0">
                <a:solidFill>
                  <a:srgbClr val="0066FF"/>
                </a:solidFill>
                <a:latin typeface="Arial"/>
                <a:cs typeface="Arial"/>
              </a:rPr>
              <a:t>suret</a:t>
            </a:r>
            <a:r>
              <a:rPr sz="1800" b="1" i="1" spc="-10" dirty="0">
                <a:solidFill>
                  <a:srgbClr val="0066FF"/>
                </a:solidFill>
                <a:latin typeface="Arial"/>
                <a:cs typeface="Arial"/>
              </a:rPr>
              <a:t> </a:t>
            </a:r>
            <a:r>
              <a:rPr sz="1800" dirty="0">
                <a:latin typeface="Arial"/>
                <a:cs typeface="Arial"/>
              </a:rPr>
              <a:t>konşimentonun</a:t>
            </a:r>
            <a:r>
              <a:rPr sz="1800" spc="-5" dirty="0">
                <a:latin typeface="Arial"/>
                <a:cs typeface="Arial"/>
              </a:rPr>
              <a:t> </a:t>
            </a:r>
            <a:r>
              <a:rPr sz="1800" dirty="0">
                <a:latin typeface="Arial"/>
                <a:cs typeface="Arial"/>
              </a:rPr>
              <a:t>ibraz</a:t>
            </a:r>
            <a:r>
              <a:rPr sz="1800" spc="-15" dirty="0">
                <a:latin typeface="Arial"/>
                <a:cs typeface="Arial"/>
              </a:rPr>
              <a:t> </a:t>
            </a:r>
            <a:r>
              <a:rPr sz="1800" dirty="0">
                <a:latin typeface="Arial"/>
                <a:cs typeface="Arial"/>
              </a:rPr>
              <a:t>edilmesi</a:t>
            </a:r>
            <a:r>
              <a:rPr sz="1800" spc="-20" dirty="0">
                <a:latin typeface="Arial"/>
                <a:cs typeface="Arial"/>
              </a:rPr>
              <a:t> </a:t>
            </a:r>
            <a:r>
              <a:rPr sz="1800" spc="-10" dirty="0">
                <a:latin typeface="Arial"/>
                <a:cs typeface="Arial"/>
              </a:rPr>
              <a:t>gerekir.</a:t>
            </a:r>
            <a:endParaRPr sz="1800">
              <a:latin typeface="Arial"/>
              <a:cs typeface="Arial"/>
            </a:endParaRPr>
          </a:p>
          <a:p>
            <a:pPr>
              <a:lnSpc>
                <a:spcPct val="100000"/>
              </a:lnSpc>
              <a:spcBef>
                <a:spcPts val="90"/>
              </a:spcBef>
            </a:pPr>
            <a:endParaRPr sz="1800">
              <a:latin typeface="Arial"/>
              <a:cs typeface="Arial"/>
            </a:endParaRPr>
          </a:p>
          <a:p>
            <a:pPr marL="355600" marR="6350" indent="-342900">
              <a:lnSpc>
                <a:spcPct val="80000"/>
              </a:lnSpc>
              <a:buChar char="•"/>
              <a:tabLst>
                <a:tab pos="355600" algn="l"/>
              </a:tabLst>
            </a:pPr>
            <a:r>
              <a:rPr sz="1800" dirty="0">
                <a:latin typeface="Arial"/>
                <a:cs typeface="Arial"/>
              </a:rPr>
              <a:t>Orijinal</a:t>
            </a:r>
            <a:r>
              <a:rPr sz="1800" spc="-55" dirty="0">
                <a:latin typeface="Arial"/>
                <a:cs typeface="Arial"/>
              </a:rPr>
              <a:t> </a:t>
            </a:r>
            <a:r>
              <a:rPr sz="1800" dirty="0">
                <a:latin typeface="Arial"/>
                <a:cs typeface="Arial"/>
              </a:rPr>
              <a:t>nüshalardan</a:t>
            </a:r>
            <a:r>
              <a:rPr sz="1800" spc="-25" dirty="0">
                <a:latin typeface="Arial"/>
                <a:cs typeface="Arial"/>
              </a:rPr>
              <a:t> </a:t>
            </a:r>
            <a:r>
              <a:rPr sz="1800" dirty="0">
                <a:latin typeface="Arial"/>
                <a:cs typeface="Arial"/>
              </a:rPr>
              <a:t>herhangi</a:t>
            </a:r>
            <a:r>
              <a:rPr sz="1800" spc="-30" dirty="0">
                <a:latin typeface="Arial"/>
                <a:cs typeface="Arial"/>
              </a:rPr>
              <a:t> </a:t>
            </a:r>
            <a:r>
              <a:rPr sz="1800" dirty="0">
                <a:latin typeface="Arial"/>
                <a:cs typeface="Arial"/>
              </a:rPr>
              <a:t>birinin</a:t>
            </a:r>
            <a:r>
              <a:rPr sz="1800" spc="-35" dirty="0">
                <a:latin typeface="Arial"/>
                <a:cs typeface="Arial"/>
              </a:rPr>
              <a:t> </a:t>
            </a:r>
            <a:r>
              <a:rPr sz="1800" dirty="0">
                <a:latin typeface="Arial"/>
                <a:cs typeface="Arial"/>
              </a:rPr>
              <a:t>ilk</a:t>
            </a:r>
            <a:r>
              <a:rPr sz="1800" spc="-50" dirty="0">
                <a:latin typeface="Arial"/>
                <a:cs typeface="Arial"/>
              </a:rPr>
              <a:t> </a:t>
            </a:r>
            <a:r>
              <a:rPr sz="1800" dirty="0">
                <a:latin typeface="Arial"/>
                <a:cs typeface="Arial"/>
              </a:rPr>
              <a:t>ibrazında</a:t>
            </a:r>
            <a:r>
              <a:rPr sz="1800" spc="-30" dirty="0">
                <a:latin typeface="Arial"/>
                <a:cs typeface="Arial"/>
              </a:rPr>
              <a:t> </a:t>
            </a:r>
            <a:r>
              <a:rPr sz="1800" dirty="0">
                <a:latin typeface="Arial"/>
                <a:cs typeface="Arial"/>
              </a:rPr>
              <a:t>mallar</a:t>
            </a:r>
            <a:r>
              <a:rPr sz="1800" spc="-40" dirty="0">
                <a:latin typeface="Arial"/>
                <a:cs typeface="Arial"/>
              </a:rPr>
              <a:t> </a:t>
            </a:r>
            <a:r>
              <a:rPr sz="1800" dirty="0">
                <a:latin typeface="Arial"/>
                <a:cs typeface="Arial"/>
              </a:rPr>
              <a:t>gemi</a:t>
            </a:r>
            <a:r>
              <a:rPr sz="1800" spc="-40" dirty="0">
                <a:latin typeface="Arial"/>
                <a:cs typeface="Arial"/>
              </a:rPr>
              <a:t> </a:t>
            </a:r>
            <a:r>
              <a:rPr sz="1800" spc="-10" dirty="0">
                <a:latin typeface="Arial"/>
                <a:cs typeface="Arial"/>
              </a:rPr>
              <a:t>şirketinin </a:t>
            </a:r>
            <a:r>
              <a:rPr sz="1800" dirty="0">
                <a:latin typeface="Arial"/>
                <a:cs typeface="Arial"/>
              </a:rPr>
              <a:t>son</a:t>
            </a:r>
            <a:r>
              <a:rPr sz="1800" spc="-55" dirty="0">
                <a:latin typeface="Arial"/>
                <a:cs typeface="Arial"/>
              </a:rPr>
              <a:t> </a:t>
            </a:r>
            <a:r>
              <a:rPr sz="1800" dirty="0">
                <a:latin typeface="Arial"/>
                <a:cs typeface="Arial"/>
              </a:rPr>
              <a:t>temsilcisine</a:t>
            </a:r>
            <a:r>
              <a:rPr sz="1800" spc="-25" dirty="0">
                <a:latin typeface="Arial"/>
                <a:cs typeface="Arial"/>
              </a:rPr>
              <a:t> </a:t>
            </a:r>
            <a:r>
              <a:rPr sz="1800" dirty="0">
                <a:latin typeface="Arial"/>
                <a:cs typeface="Arial"/>
              </a:rPr>
              <a:t>teslim</a:t>
            </a:r>
            <a:r>
              <a:rPr sz="1800" spc="-45" dirty="0">
                <a:latin typeface="Arial"/>
                <a:cs typeface="Arial"/>
              </a:rPr>
              <a:t> </a:t>
            </a:r>
            <a:r>
              <a:rPr sz="1800" dirty="0">
                <a:latin typeface="Arial"/>
                <a:cs typeface="Arial"/>
              </a:rPr>
              <a:t>edilir</a:t>
            </a:r>
            <a:r>
              <a:rPr sz="1800" spc="-25" dirty="0">
                <a:latin typeface="Arial"/>
                <a:cs typeface="Arial"/>
              </a:rPr>
              <a:t> </a:t>
            </a:r>
            <a:r>
              <a:rPr sz="1800" dirty="0">
                <a:latin typeface="Arial"/>
                <a:cs typeface="Arial"/>
              </a:rPr>
              <a:t>ve</a:t>
            </a:r>
            <a:r>
              <a:rPr sz="1800" spc="-45" dirty="0">
                <a:latin typeface="Arial"/>
                <a:cs typeface="Arial"/>
              </a:rPr>
              <a:t> </a:t>
            </a:r>
            <a:r>
              <a:rPr sz="1800" dirty="0">
                <a:latin typeface="Arial"/>
                <a:cs typeface="Arial"/>
              </a:rPr>
              <a:t>şirket</a:t>
            </a:r>
            <a:r>
              <a:rPr sz="1800" spc="-40" dirty="0">
                <a:latin typeface="Arial"/>
                <a:cs typeface="Arial"/>
              </a:rPr>
              <a:t> </a:t>
            </a:r>
            <a:r>
              <a:rPr sz="1800" dirty="0">
                <a:latin typeface="Arial"/>
                <a:cs typeface="Arial"/>
              </a:rPr>
              <a:t>bütün</a:t>
            </a:r>
            <a:r>
              <a:rPr sz="1800" spc="-55" dirty="0">
                <a:latin typeface="Arial"/>
                <a:cs typeface="Arial"/>
              </a:rPr>
              <a:t> </a:t>
            </a:r>
            <a:r>
              <a:rPr sz="1800" dirty="0">
                <a:latin typeface="Arial"/>
                <a:cs typeface="Arial"/>
              </a:rPr>
              <a:t>sorumluluklarından </a:t>
            </a:r>
            <a:r>
              <a:rPr sz="1800" spc="-10" dirty="0">
                <a:latin typeface="Arial"/>
                <a:cs typeface="Arial"/>
              </a:rPr>
              <a:t>kurtulur. </a:t>
            </a:r>
            <a:r>
              <a:rPr sz="1800" dirty="0">
                <a:latin typeface="Arial"/>
                <a:cs typeface="Arial"/>
              </a:rPr>
              <a:t>Malın</a:t>
            </a:r>
            <a:r>
              <a:rPr sz="1800" spc="-40" dirty="0">
                <a:latin typeface="Arial"/>
                <a:cs typeface="Arial"/>
              </a:rPr>
              <a:t> </a:t>
            </a:r>
            <a:r>
              <a:rPr sz="1800" dirty="0">
                <a:latin typeface="Arial"/>
                <a:cs typeface="Arial"/>
              </a:rPr>
              <a:t>asıl</a:t>
            </a:r>
            <a:r>
              <a:rPr sz="1800" spc="-20" dirty="0">
                <a:latin typeface="Arial"/>
                <a:cs typeface="Arial"/>
              </a:rPr>
              <a:t> </a:t>
            </a:r>
            <a:r>
              <a:rPr sz="1800" dirty="0">
                <a:latin typeface="Arial"/>
                <a:cs typeface="Arial"/>
              </a:rPr>
              <a:t>sahibi</a:t>
            </a:r>
            <a:r>
              <a:rPr sz="1800" spc="-10" dirty="0">
                <a:latin typeface="Arial"/>
                <a:cs typeface="Arial"/>
              </a:rPr>
              <a:t> </a:t>
            </a:r>
            <a:r>
              <a:rPr sz="1800" dirty="0">
                <a:latin typeface="Arial"/>
                <a:cs typeface="Arial"/>
              </a:rPr>
              <a:t>daha</a:t>
            </a:r>
            <a:r>
              <a:rPr sz="1800" spc="-25" dirty="0">
                <a:latin typeface="Arial"/>
                <a:cs typeface="Arial"/>
              </a:rPr>
              <a:t> </a:t>
            </a:r>
            <a:r>
              <a:rPr sz="1800" dirty="0">
                <a:latin typeface="Arial"/>
                <a:cs typeface="Arial"/>
              </a:rPr>
              <a:t>sonra</a:t>
            </a:r>
            <a:r>
              <a:rPr sz="1800" spc="-30" dirty="0">
                <a:latin typeface="Arial"/>
                <a:cs typeface="Arial"/>
              </a:rPr>
              <a:t> </a:t>
            </a:r>
            <a:r>
              <a:rPr sz="1800" dirty="0">
                <a:latin typeface="Arial"/>
                <a:cs typeface="Arial"/>
              </a:rPr>
              <a:t>ikinci</a:t>
            </a:r>
            <a:r>
              <a:rPr sz="1800" spc="-25" dirty="0">
                <a:latin typeface="Arial"/>
                <a:cs typeface="Arial"/>
              </a:rPr>
              <a:t> </a:t>
            </a:r>
            <a:r>
              <a:rPr sz="1800" dirty="0">
                <a:latin typeface="Arial"/>
                <a:cs typeface="Arial"/>
              </a:rPr>
              <a:t>bir</a:t>
            </a:r>
            <a:r>
              <a:rPr sz="1800" spc="-20" dirty="0">
                <a:latin typeface="Arial"/>
                <a:cs typeface="Arial"/>
              </a:rPr>
              <a:t> </a:t>
            </a:r>
            <a:r>
              <a:rPr sz="1800" dirty="0">
                <a:latin typeface="Arial"/>
                <a:cs typeface="Arial"/>
              </a:rPr>
              <a:t>orijinal</a:t>
            </a:r>
            <a:r>
              <a:rPr sz="1800" spc="-10" dirty="0">
                <a:latin typeface="Arial"/>
                <a:cs typeface="Arial"/>
              </a:rPr>
              <a:t> </a:t>
            </a:r>
            <a:r>
              <a:rPr sz="1800" dirty="0">
                <a:latin typeface="Arial"/>
                <a:cs typeface="Arial"/>
              </a:rPr>
              <a:t>nüsha</a:t>
            </a:r>
            <a:r>
              <a:rPr sz="1800" spc="-25" dirty="0">
                <a:latin typeface="Arial"/>
                <a:cs typeface="Arial"/>
              </a:rPr>
              <a:t> </a:t>
            </a:r>
            <a:r>
              <a:rPr sz="1800" dirty="0">
                <a:latin typeface="Arial"/>
                <a:cs typeface="Arial"/>
              </a:rPr>
              <a:t>ile</a:t>
            </a:r>
            <a:r>
              <a:rPr sz="1800" spc="-30" dirty="0">
                <a:latin typeface="Arial"/>
                <a:cs typeface="Arial"/>
              </a:rPr>
              <a:t> </a:t>
            </a:r>
            <a:r>
              <a:rPr sz="1800" dirty="0">
                <a:latin typeface="Arial"/>
                <a:cs typeface="Arial"/>
              </a:rPr>
              <a:t>gelip</a:t>
            </a:r>
            <a:r>
              <a:rPr sz="1800" spc="-20" dirty="0">
                <a:latin typeface="Arial"/>
                <a:cs typeface="Arial"/>
              </a:rPr>
              <a:t> </a:t>
            </a:r>
            <a:r>
              <a:rPr sz="1800" dirty="0">
                <a:latin typeface="Arial"/>
                <a:cs typeface="Arial"/>
              </a:rPr>
              <a:t>mali</a:t>
            </a:r>
            <a:r>
              <a:rPr sz="1800" spc="-25" dirty="0">
                <a:latin typeface="Arial"/>
                <a:cs typeface="Arial"/>
              </a:rPr>
              <a:t> </a:t>
            </a:r>
            <a:r>
              <a:rPr sz="1800" spc="-10" dirty="0">
                <a:latin typeface="Arial"/>
                <a:cs typeface="Arial"/>
              </a:rPr>
              <a:t>talep </a:t>
            </a:r>
            <a:r>
              <a:rPr sz="1800" dirty="0">
                <a:latin typeface="Arial"/>
                <a:cs typeface="Arial"/>
              </a:rPr>
              <a:t>etse</a:t>
            </a:r>
            <a:r>
              <a:rPr sz="1800" spc="-60" dirty="0">
                <a:latin typeface="Arial"/>
                <a:cs typeface="Arial"/>
              </a:rPr>
              <a:t> </a:t>
            </a:r>
            <a:r>
              <a:rPr sz="1800" dirty="0">
                <a:latin typeface="Arial"/>
                <a:cs typeface="Arial"/>
              </a:rPr>
              <a:t>bile</a:t>
            </a:r>
            <a:r>
              <a:rPr sz="1800" spc="-35" dirty="0">
                <a:latin typeface="Arial"/>
                <a:cs typeface="Arial"/>
              </a:rPr>
              <a:t> </a:t>
            </a:r>
            <a:r>
              <a:rPr sz="1800" dirty="0">
                <a:latin typeface="Arial"/>
                <a:cs typeface="Arial"/>
              </a:rPr>
              <a:t>taşıma</a:t>
            </a:r>
            <a:r>
              <a:rPr sz="1800" spc="-35" dirty="0">
                <a:latin typeface="Arial"/>
                <a:cs typeface="Arial"/>
              </a:rPr>
              <a:t> </a:t>
            </a:r>
            <a:r>
              <a:rPr sz="1800" dirty="0">
                <a:latin typeface="Arial"/>
                <a:cs typeface="Arial"/>
              </a:rPr>
              <a:t>şirketinin</a:t>
            </a:r>
            <a:r>
              <a:rPr sz="1800" spc="-35" dirty="0">
                <a:latin typeface="Arial"/>
                <a:cs typeface="Arial"/>
              </a:rPr>
              <a:t> </a:t>
            </a:r>
            <a:r>
              <a:rPr sz="1800" dirty="0">
                <a:latin typeface="Arial"/>
                <a:cs typeface="Arial"/>
              </a:rPr>
              <a:t>sorumluluğu</a:t>
            </a:r>
            <a:r>
              <a:rPr sz="1800" spc="-25" dirty="0">
                <a:latin typeface="Arial"/>
                <a:cs typeface="Arial"/>
              </a:rPr>
              <a:t> </a:t>
            </a:r>
            <a:r>
              <a:rPr sz="1800" dirty="0">
                <a:latin typeface="Arial"/>
                <a:cs typeface="Arial"/>
              </a:rPr>
              <a:t>yoktur</a:t>
            </a:r>
            <a:r>
              <a:rPr sz="1800" spc="-20" dirty="0">
                <a:latin typeface="Arial"/>
                <a:cs typeface="Arial"/>
              </a:rPr>
              <a:t> </a:t>
            </a:r>
            <a:r>
              <a:rPr sz="1800" dirty="0">
                <a:latin typeface="Arial"/>
                <a:cs typeface="Arial"/>
              </a:rPr>
              <a:t>dolayısıyla</a:t>
            </a:r>
            <a:r>
              <a:rPr sz="1800" spc="5" dirty="0">
                <a:latin typeface="Arial"/>
                <a:cs typeface="Arial"/>
              </a:rPr>
              <a:t> </a:t>
            </a:r>
            <a:r>
              <a:rPr sz="1800" dirty="0">
                <a:latin typeface="Arial"/>
                <a:cs typeface="Arial"/>
              </a:rPr>
              <a:t>malin</a:t>
            </a:r>
            <a:r>
              <a:rPr sz="1800" spc="-35" dirty="0">
                <a:latin typeface="Arial"/>
                <a:cs typeface="Arial"/>
              </a:rPr>
              <a:t> </a:t>
            </a:r>
            <a:r>
              <a:rPr sz="1800" spc="-10" dirty="0">
                <a:latin typeface="Arial"/>
                <a:cs typeface="Arial"/>
              </a:rPr>
              <a:t>tamamen </a:t>
            </a:r>
            <a:r>
              <a:rPr sz="1800" dirty="0">
                <a:latin typeface="Arial"/>
                <a:cs typeface="Arial"/>
              </a:rPr>
              <a:t>kendi</a:t>
            </a:r>
            <a:r>
              <a:rPr sz="1800" spc="-30" dirty="0">
                <a:latin typeface="Arial"/>
                <a:cs typeface="Arial"/>
              </a:rPr>
              <a:t> </a:t>
            </a:r>
            <a:r>
              <a:rPr sz="1800" dirty="0">
                <a:latin typeface="Arial"/>
                <a:cs typeface="Arial"/>
              </a:rPr>
              <a:t>kontrolü</a:t>
            </a:r>
            <a:r>
              <a:rPr sz="1800" spc="-30" dirty="0">
                <a:latin typeface="Arial"/>
                <a:cs typeface="Arial"/>
              </a:rPr>
              <a:t> </a:t>
            </a:r>
            <a:r>
              <a:rPr sz="1800" dirty="0">
                <a:latin typeface="Arial"/>
                <a:cs typeface="Arial"/>
              </a:rPr>
              <a:t>altında</a:t>
            </a:r>
            <a:r>
              <a:rPr sz="1800" spc="-20" dirty="0">
                <a:latin typeface="Arial"/>
                <a:cs typeface="Arial"/>
              </a:rPr>
              <a:t> </a:t>
            </a:r>
            <a:r>
              <a:rPr sz="1800" dirty="0">
                <a:latin typeface="Arial"/>
                <a:cs typeface="Arial"/>
              </a:rPr>
              <a:t>olmasını</a:t>
            </a:r>
            <a:r>
              <a:rPr sz="1800" spc="-20" dirty="0">
                <a:latin typeface="Arial"/>
                <a:cs typeface="Arial"/>
              </a:rPr>
              <a:t> </a:t>
            </a:r>
            <a:r>
              <a:rPr sz="1800" dirty="0">
                <a:latin typeface="Arial"/>
                <a:cs typeface="Arial"/>
              </a:rPr>
              <a:t>isteyen</a:t>
            </a:r>
            <a:r>
              <a:rPr sz="1800" spc="-10" dirty="0">
                <a:latin typeface="Arial"/>
                <a:cs typeface="Arial"/>
              </a:rPr>
              <a:t> </a:t>
            </a:r>
            <a:r>
              <a:rPr sz="1800" dirty="0">
                <a:latin typeface="Arial"/>
                <a:cs typeface="Arial"/>
              </a:rPr>
              <a:t>bir</a:t>
            </a:r>
            <a:r>
              <a:rPr sz="1800" spc="-35" dirty="0">
                <a:latin typeface="Arial"/>
                <a:cs typeface="Arial"/>
              </a:rPr>
              <a:t> </a:t>
            </a:r>
            <a:r>
              <a:rPr sz="1800" dirty="0">
                <a:latin typeface="Arial"/>
                <a:cs typeface="Arial"/>
              </a:rPr>
              <a:t>alici</a:t>
            </a:r>
            <a:r>
              <a:rPr sz="1800" spc="-25" dirty="0">
                <a:latin typeface="Arial"/>
                <a:cs typeface="Arial"/>
              </a:rPr>
              <a:t> </a:t>
            </a:r>
            <a:r>
              <a:rPr sz="1800" dirty="0">
                <a:latin typeface="Arial"/>
                <a:cs typeface="Arial"/>
              </a:rPr>
              <a:t>firma,</a:t>
            </a:r>
            <a:r>
              <a:rPr sz="1800" spc="-40" dirty="0">
                <a:latin typeface="Arial"/>
                <a:cs typeface="Arial"/>
              </a:rPr>
              <a:t> </a:t>
            </a:r>
            <a:r>
              <a:rPr sz="1800" dirty="0">
                <a:latin typeface="Arial"/>
                <a:cs typeface="Arial"/>
              </a:rPr>
              <a:t>bütün</a:t>
            </a:r>
            <a:r>
              <a:rPr sz="1800" spc="-40" dirty="0">
                <a:latin typeface="Arial"/>
                <a:cs typeface="Arial"/>
              </a:rPr>
              <a:t> </a:t>
            </a:r>
            <a:r>
              <a:rPr sz="1800" spc="-10" dirty="0">
                <a:latin typeface="Arial"/>
                <a:cs typeface="Arial"/>
              </a:rPr>
              <a:t>orijinal </a:t>
            </a:r>
            <a:r>
              <a:rPr sz="1800" dirty="0">
                <a:latin typeface="Arial"/>
                <a:cs typeface="Arial"/>
              </a:rPr>
              <a:t>nüshaları</a:t>
            </a:r>
            <a:r>
              <a:rPr sz="1800" spc="-40" dirty="0">
                <a:latin typeface="Arial"/>
                <a:cs typeface="Arial"/>
              </a:rPr>
              <a:t> </a:t>
            </a:r>
            <a:r>
              <a:rPr sz="1800" dirty="0">
                <a:latin typeface="Arial"/>
                <a:cs typeface="Arial"/>
              </a:rPr>
              <a:t>elinde</a:t>
            </a:r>
            <a:r>
              <a:rPr sz="1800" spc="-40" dirty="0">
                <a:latin typeface="Arial"/>
                <a:cs typeface="Arial"/>
              </a:rPr>
              <a:t> </a:t>
            </a:r>
            <a:r>
              <a:rPr sz="1800" dirty="0">
                <a:latin typeface="Arial"/>
                <a:cs typeface="Arial"/>
              </a:rPr>
              <a:t>bulundurmak</a:t>
            </a:r>
            <a:r>
              <a:rPr sz="1800" spc="-35" dirty="0">
                <a:latin typeface="Arial"/>
                <a:cs typeface="Arial"/>
              </a:rPr>
              <a:t> </a:t>
            </a:r>
            <a:r>
              <a:rPr sz="1800" spc="-10" dirty="0">
                <a:latin typeface="Arial"/>
                <a:cs typeface="Arial"/>
              </a:rPr>
              <a:t>zorundadır.</a:t>
            </a:r>
            <a:endParaRPr sz="180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02742" y="719454"/>
            <a:ext cx="8415020" cy="578739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Arial"/>
                <a:cs typeface="Arial"/>
              </a:rPr>
              <a:t>Orijinal</a:t>
            </a:r>
            <a:r>
              <a:rPr sz="1800" spc="-40" dirty="0">
                <a:latin typeface="Arial"/>
                <a:cs typeface="Arial"/>
              </a:rPr>
              <a:t> </a:t>
            </a:r>
            <a:r>
              <a:rPr sz="1800" dirty="0">
                <a:latin typeface="Arial"/>
                <a:cs typeface="Arial"/>
              </a:rPr>
              <a:t>Konşimento</a:t>
            </a:r>
            <a:r>
              <a:rPr sz="1800" spc="-30" dirty="0">
                <a:latin typeface="Arial"/>
                <a:cs typeface="Arial"/>
              </a:rPr>
              <a:t> </a:t>
            </a:r>
            <a:r>
              <a:rPr sz="1800" dirty="0">
                <a:latin typeface="Arial"/>
                <a:cs typeface="Arial"/>
              </a:rPr>
              <a:t>:</a:t>
            </a:r>
            <a:r>
              <a:rPr sz="1800" spc="-85" dirty="0">
                <a:latin typeface="Arial"/>
                <a:cs typeface="Arial"/>
              </a:rPr>
              <a:t> </a:t>
            </a:r>
            <a:r>
              <a:rPr sz="1800" spc="-20" dirty="0">
                <a:latin typeface="Arial"/>
                <a:cs typeface="Arial"/>
              </a:rPr>
              <a:t>Taşıyıcı</a:t>
            </a:r>
            <a:r>
              <a:rPr sz="1800" spc="-25" dirty="0">
                <a:latin typeface="Arial"/>
                <a:cs typeface="Arial"/>
              </a:rPr>
              <a:t> </a:t>
            </a:r>
            <a:r>
              <a:rPr sz="1800" dirty="0">
                <a:latin typeface="Arial"/>
                <a:cs typeface="Arial"/>
              </a:rPr>
              <a:t>rolündeki</a:t>
            </a:r>
            <a:r>
              <a:rPr sz="1800" spc="-35" dirty="0">
                <a:latin typeface="Arial"/>
                <a:cs typeface="Arial"/>
              </a:rPr>
              <a:t> </a:t>
            </a:r>
            <a:r>
              <a:rPr sz="1800" dirty="0">
                <a:latin typeface="Arial"/>
                <a:cs typeface="Arial"/>
              </a:rPr>
              <a:t>gemi</a:t>
            </a:r>
            <a:r>
              <a:rPr sz="1800" spc="-40" dirty="0">
                <a:latin typeface="Arial"/>
                <a:cs typeface="Arial"/>
              </a:rPr>
              <a:t> </a:t>
            </a:r>
            <a:r>
              <a:rPr sz="1800" dirty="0">
                <a:latin typeface="Arial"/>
                <a:cs typeface="Arial"/>
              </a:rPr>
              <a:t>acentesi</a:t>
            </a:r>
            <a:r>
              <a:rPr sz="1800" spc="-45" dirty="0">
                <a:latin typeface="Arial"/>
                <a:cs typeface="Arial"/>
              </a:rPr>
              <a:t> </a:t>
            </a:r>
            <a:r>
              <a:rPr sz="1800" dirty="0">
                <a:latin typeface="Arial"/>
                <a:cs typeface="Arial"/>
              </a:rPr>
              <a:t>veya</a:t>
            </a:r>
            <a:r>
              <a:rPr sz="1800" spc="-30" dirty="0">
                <a:latin typeface="Arial"/>
                <a:cs typeface="Arial"/>
              </a:rPr>
              <a:t> </a:t>
            </a:r>
            <a:r>
              <a:rPr sz="1800" dirty="0">
                <a:latin typeface="Arial"/>
                <a:cs typeface="Arial"/>
              </a:rPr>
              <a:t>taşıma</a:t>
            </a:r>
            <a:r>
              <a:rPr sz="1800" spc="-45" dirty="0">
                <a:latin typeface="Arial"/>
                <a:cs typeface="Arial"/>
              </a:rPr>
              <a:t> </a:t>
            </a:r>
            <a:r>
              <a:rPr sz="1800" spc="-10" dirty="0">
                <a:latin typeface="Arial"/>
                <a:cs typeface="Arial"/>
              </a:rPr>
              <a:t>işleri </a:t>
            </a:r>
            <a:r>
              <a:rPr sz="1800" dirty="0">
                <a:latin typeface="Arial"/>
                <a:cs typeface="Arial"/>
              </a:rPr>
              <a:t>organizatörü</a:t>
            </a:r>
            <a:r>
              <a:rPr sz="1800" spc="-40" dirty="0">
                <a:latin typeface="Arial"/>
                <a:cs typeface="Arial"/>
              </a:rPr>
              <a:t> </a:t>
            </a:r>
            <a:r>
              <a:rPr sz="1800" dirty="0">
                <a:latin typeface="Arial"/>
                <a:cs typeface="Arial"/>
              </a:rPr>
              <a:t>tarafından</a:t>
            </a:r>
            <a:r>
              <a:rPr sz="1800" spc="-25" dirty="0">
                <a:latin typeface="Arial"/>
                <a:cs typeface="Arial"/>
              </a:rPr>
              <a:t> </a:t>
            </a:r>
            <a:r>
              <a:rPr sz="1800" dirty="0">
                <a:latin typeface="Arial"/>
                <a:cs typeface="Arial"/>
              </a:rPr>
              <a:t>oluşturulan,</a:t>
            </a:r>
            <a:r>
              <a:rPr sz="1800" spc="-30" dirty="0">
                <a:latin typeface="Arial"/>
                <a:cs typeface="Arial"/>
              </a:rPr>
              <a:t> </a:t>
            </a:r>
            <a:r>
              <a:rPr sz="1800" dirty="0">
                <a:latin typeface="Arial"/>
                <a:cs typeface="Arial"/>
              </a:rPr>
              <a:t>imza</a:t>
            </a:r>
            <a:r>
              <a:rPr sz="1800" spc="-35" dirty="0">
                <a:latin typeface="Arial"/>
                <a:cs typeface="Arial"/>
              </a:rPr>
              <a:t> </a:t>
            </a:r>
            <a:r>
              <a:rPr sz="1800" dirty="0">
                <a:latin typeface="Arial"/>
                <a:cs typeface="Arial"/>
              </a:rPr>
              <a:t>ve</a:t>
            </a:r>
            <a:r>
              <a:rPr sz="1800" spc="-45" dirty="0">
                <a:latin typeface="Arial"/>
                <a:cs typeface="Arial"/>
              </a:rPr>
              <a:t> </a:t>
            </a:r>
            <a:r>
              <a:rPr sz="1800" dirty="0">
                <a:latin typeface="Arial"/>
                <a:cs typeface="Arial"/>
              </a:rPr>
              <a:t>kaşe</a:t>
            </a:r>
            <a:r>
              <a:rPr sz="1800" spc="-40" dirty="0">
                <a:latin typeface="Arial"/>
                <a:cs typeface="Arial"/>
              </a:rPr>
              <a:t> </a:t>
            </a:r>
            <a:r>
              <a:rPr sz="1800" dirty="0">
                <a:latin typeface="Arial"/>
                <a:cs typeface="Arial"/>
              </a:rPr>
              <a:t>uygulanmış, basılı</a:t>
            </a:r>
            <a:r>
              <a:rPr sz="1800" spc="-30" dirty="0">
                <a:latin typeface="Arial"/>
                <a:cs typeface="Arial"/>
              </a:rPr>
              <a:t> </a:t>
            </a:r>
            <a:r>
              <a:rPr sz="1800" spc="-10" dirty="0">
                <a:latin typeface="Arial"/>
                <a:cs typeface="Arial"/>
              </a:rPr>
              <a:t>evrak </a:t>
            </a:r>
            <a:r>
              <a:rPr sz="1800" dirty="0">
                <a:latin typeface="Arial"/>
                <a:cs typeface="Arial"/>
              </a:rPr>
              <a:t>niteliğindeki</a:t>
            </a:r>
            <a:r>
              <a:rPr sz="1800" spc="-25" dirty="0">
                <a:latin typeface="Arial"/>
                <a:cs typeface="Arial"/>
              </a:rPr>
              <a:t> </a:t>
            </a:r>
            <a:r>
              <a:rPr sz="1800" spc="-10" dirty="0">
                <a:latin typeface="Arial"/>
                <a:cs typeface="Arial"/>
              </a:rPr>
              <a:t>konşimentodur.</a:t>
            </a:r>
            <a:r>
              <a:rPr sz="1800" spc="-45" dirty="0">
                <a:latin typeface="Arial"/>
                <a:cs typeface="Arial"/>
              </a:rPr>
              <a:t> </a:t>
            </a:r>
            <a:r>
              <a:rPr sz="1800" dirty="0">
                <a:latin typeface="Arial"/>
                <a:cs typeface="Arial"/>
              </a:rPr>
              <a:t>Yükün</a:t>
            </a:r>
            <a:r>
              <a:rPr sz="1800" spc="-40" dirty="0">
                <a:latin typeface="Arial"/>
                <a:cs typeface="Arial"/>
              </a:rPr>
              <a:t> </a:t>
            </a:r>
            <a:r>
              <a:rPr sz="1800" dirty="0">
                <a:latin typeface="Arial"/>
                <a:cs typeface="Arial"/>
              </a:rPr>
              <a:t>sahipliğinin</a:t>
            </a:r>
            <a:r>
              <a:rPr sz="1800" spc="-10" dirty="0">
                <a:latin typeface="Arial"/>
                <a:cs typeface="Arial"/>
              </a:rPr>
              <a:t> </a:t>
            </a:r>
            <a:r>
              <a:rPr sz="1800" dirty="0">
                <a:latin typeface="Arial"/>
                <a:cs typeface="Arial"/>
              </a:rPr>
              <a:t>alıcı</a:t>
            </a:r>
            <a:r>
              <a:rPr sz="1800" spc="-40" dirty="0">
                <a:latin typeface="Arial"/>
                <a:cs typeface="Arial"/>
              </a:rPr>
              <a:t> </a:t>
            </a:r>
            <a:r>
              <a:rPr sz="1800" dirty="0">
                <a:latin typeface="Arial"/>
                <a:cs typeface="Arial"/>
              </a:rPr>
              <a:t>firmaya</a:t>
            </a:r>
            <a:r>
              <a:rPr sz="1800" spc="-15" dirty="0">
                <a:latin typeface="Arial"/>
                <a:cs typeface="Arial"/>
              </a:rPr>
              <a:t> </a:t>
            </a:r>
            <a:r>
              <a:rPr sz="1800" dirty="0">
                <a:latin typeface="Arial"/>
                <a:cs typeface="Arial"/>
              </a:rPr>
              <a:t>geçebilmesi</a:t>
            </a:r>
            <a:r>
              <a:rPr sz="1800" spc="-30" dirty="0">
                <a:latin typeface="Arial"/>
                <a:cs typeface="Arial"/>
              </a:rPr>
              <a:t> </a:t>
            </a:r>
            <a:r>
              <a:rPr sz="1800" dirty="0">
                <a:latin typeface="Arial"/>
                <a:cs typeface="Arial"/>
              </a:rPr>
              <a:t>için,</a:t>
            </a:r>
            <a:r>
              <a:rPr sz="1800" spc="-45" dirty="0">
                <a:latin typeface="Arial"/>
                <a:cs typeface="Arial"/>
              </a:rPr>
              <a:t> </a:t>
            </a:r>
            <a:r>
              <a:rPr sz="1800" dirty="0">
                <a:latin typeface="Arial"/>
                <a:cs typeface="Arial"/>
              </a:rPr>
              <a:t>bu</a:t>
            </a:r>
            <a:r>
              <a:rPr sz="1800" spc="-40" dirty="0">
                <a:latin typeface="Arial"/>
                <a:cs typeface="Arial"/>
              </a:rPr>
              <a:t> </a:t>
            </a:r>
            <a:r>
              <a:rPr sz="1800" spc="-25" dirty="0">
                <a:latin typeface="Arial"/>
                <a:cs typeface="Arial"/>
              </a:rPr>
              <a:t>tür </a:t>
            </a:r>
            <a:r>
              <a:rPr sz="1800" dirty="0">
                <a:latin typeface="Arial"/>
                <a:cs typeface="Arial"/>
              </a:rPr>
              <a:t>konşimentoların</a:t>
            </a:r>
            <a:r>
              <a:rPr sz="1800" spc="-40" dirty="0">
                <a:latin typeface="Arial"/>
                <a:cs typeface="Arial"/>
              </a:rPr>
              <a:t> </a:t>
            </a:r>
            <a:r>
              <a:rPr sz="1800" dirty="0">
                <a:latin typeface="Arial"/>
                <a:cs typeface="Arial"/>
              </a:rPr>
              <a:t>posta</a:t>
            </a:r>
            <a:r>
              <a:rPr sz="1800" spc="-55" dirty="0">
                <a:latin typeface="Arial"/>
                <a:cs typeface="Arial"/>
              </a:rPr>
              <a:t> </a:t>
            </a:r>
            <a:r>
              <a:rPr sz="1800" dirty="0">
                <a:latin typeface="Arial"/>
                <a:cs typeface="Arial"/>
              </a:rPr>
              <a:t>yoluyla</a:t>
            </a:r>
            <a:r>
              <a:rPr sz="1800" spc="-10" dirty="0">
                <a:latin typeface="Arial"/>
                <a:cs typeface="Arial"/>
              </a:rPr>
              <a:t> </a:t>
            </a:r>
            <a:r>
              <a:rPr sz="1800" dirty="0">
                <a:latin typeface="Arial"/>
                <a:cs typeface="Arial"/>
              </a:rPr>
              <a:t>muhatabına</a:t>
            </a:r>
            <a:r>
              <a:rPr sz="1800" spc="-45" dirty="0">
                <a:latin typeface="Arial"/>
                <a:cs typeface="Arial"/>
              </a:rPr>
              <a:t> </a:t>
            </a:r>
            <a:r>
              <a:rPr sz="1800" dirty="0">
                <a:latin typeface="Arial"/>
                <a:cs typeface="Arial"/>
              </a:rPr>
              <a:t>gönderilmesi</a:t>
            </a:r>
            <a:r>
              <a:rPr sz="1800" spc="-30" dirty="0">
                <a:latin typeface="Arial"/>
                <a:cs typeface="Arial"/>
              </a:rPr>
              <a:t> </a:t>
            </a:r>
            <a:r>
              <a:rPr sz="1800" spc="-10" dirty="0">
                <a:latin typeface="Arial"/>
                <a:cs typeface="Arial"/>
              </a:rPr>
              <a:t>zorunludur.</a:t>
            </a:r>
            <a:r>
              <a:rPr sz="1800" spc="-45" dirty="0">
                <a:latin typeface="Arial"/>
                <a:cs typeface="Arial"/>
              </a:rPr>
              <a:t> </a:t>
            </a:r>
            <a:r>
              <a:rPr sz="1800" dirty="0">
                <a:latin typeface="Arial"/>
                <a:cs typeface="Arial"/>
              </a:rPr>
              <a:t>Bu</a:t>
            </a:r>
            <a:r>
              <a:rPr sz="1800" spc="-60" dirty="0">
                <a:latin typeface="Arial"/>
                <a:cs typeface="Arial"/>
              </a:rPr>
              <a:t> </a:t>
            </a:r>
            <a:r>
              <a:rPr sz="1800" spc="-25" dirty="0">
                <a:latin typeface="Arial"/>
                <a:cs typeface="Arial"/>
              </a:rPr>
              <a:t>tür </a:t>
            </a:r>
            <a:r>
              <a:rPr sz="1800" dirty="0">
                <a:latin typeface="Arial"/>
                <a:cs typeface="Arial"/>
              </a:rPr>
              <a:t>gönderilerde, standart</a:t>
            </a:r>
            <a:r>
              <a:rPr sz="1800" spc="-30" dirty="0">
                <a:latin typeface="Arial"/>
                <a:cs typeface="Arial"/>
              </a:rPr>
              <a:t> </a:t>
            </a:r>
            <a:r>
              <a:rPr sz="1800" dirty="0">
                <a:latin typeface="Arial"/>
                <a:cs typeface="Arial"/>
              </a:rPr>
              <a:t>olarak</a:t>
            </a:r>
            <a:r>
              <a:rPr sz="1800" spc="-20" dirty="0">
                <a:latin typeface="Arial"/>
                <a:cs typeface="Arial"/>
              </a:rPr>
              <a:t> </a:t>
            </a:r>
            <a:r>
              <a:rPr sz="1800" dirty="0">
                <a:latin typeface="Arial"/>
                <a:cs typeface="Arial"/>
              </a:rPr>
              <a:t>3</a:t>
            </a:r>
            <a:r>
              <a:rPr sz="1800" spc="-35" dirty="0">
                <a:latin typeface="Arial"/>
                <a:cs typeface="Arial"/>
              </a:rPr>
              <a:t> </a:t>
            </a:r>
            <a:r>
              <a:rPr sz="1800" dirty="0">
                <a:latin typeface="Arial"/>
                <a:cs typeface="Arial"/>
              </a:rPr>
              <a:t>adet</a:t>
            </a:r>
            <a:r>
              <a:rPr sz="1800" spc="-30" dirty="0">
                <a:latin typeface="Arial"/>
                <a:cs typeface="Arial"/>
              </a:rPr>
              <a:t> </a:t>
            </a:r>
            <a:r>
              <a:rPr sz="1800" dirty="0">
                <a:latin typeface="Arial"/>
                <a:cs typeface="Arial"/>
              </a:rPr>
              <a:t>orijinal</a:t>
            </a:r>
            <a:r>
              <a:rPr sz="1800" spc="-15" dirty="0">
                <a:latin typeface="Arial"/>
                <a:cs typeface="Arial"/>
              </a:rPr>
              <a:t> </a:t>
            </a:r>
            <a:r>
              <a:rPr sz="1800" dirty="0">
                <a:latin typeface="Arial"/>
                <a:cs typeface="Arial"/>
              </a:rPr>
              <a:t>ve</a:t>
            </a:r>
            <a:r>
              <a:rPr sz="1800" spc="-35" dirty="0">
                <a:latin typeface="Arial"/>
                <a:cs typeface="Arial"/>
              </a:rPr>
              <a:t> </a:t>
            </a:r>
            <a:r>
              <a:rPr sz="1800" dirty="0">
                <a:latin typeface="Arial"/>
                <a:cs typeface="Arial"/>
              </a:rPr>
              <a:t>3</a:t>
            </a:r>
            <a:r>
              <a:rPr sz="1800" spc="-40" dirty="0">
                <a:latin typeface="Arial"/>
                <a:cs typeface="Arial"/>
              </a:rPr>
              <a:t> </a:t>
            </a:r>
            <a:r>
              <a:rPr sz="1800" dirty="0">
                <a:latin typeface="Arial"/>
                <a:cs typeface="Arial"/>
              </a:rPr>
              <a:t>adet</a:t>
            </a:r>
            <a:r>
              <a:rPr sz="1800" spc="-25" dirty="0">
                <a:latin typeface="Arial"/>
                <a:cs typeface="Arial"/>
              </a:rPr>
              <a:t> </a:t>
            </a:r>
            <a:r>
              <a:rPr sz="1800" dirty="0">
                <a:latin typeface="Arial"/>
                <a:cs typeface="Arial"/>
              </a:rPr>
              <a:t>kopya</a:t>
            </a:r>
            <a:r>
              <a:rPr sz="1800" spc="-15" dirty="0">
                <a:latin typeface="Arial"/>
                <a:cs typeface="Arial"/>
              </a:rPr>
              <a:t> </a:t>
            </a:r>
            <a:r>
              <a:rPr sz="1800" dirty="0">
                <a:latin typeface="Arial"/>
                <a:cs typeface="Arial"/>
              </a:rPr>
              <a:t>konşimento</a:t>
            </a:r>
            <a:r>
              <a:rPr sz="1800" spc="-20" dirty="0">
                <a:latin typeface="Arial"/>
                <a:cs typeface="Arial"/>
              </a:rPr>
              <a:t> </a:t>
            </a:r>
            <a:r>
              <a:rPr sz="1800" spc="-10" dirty="0">
                <a:latin typeface="Arial"/>
                <a:cs typeface="Arial"/>
              </a:rPr>
              <a:t>basımı gerçekleştirilmektedir.</a:t>
            </a:r>
            <a:endParaRPr sz="1800">
              <a:latin typeface="Arial"/>
              <a:cs typeface="Arial"/>
            </a:endParaRPr>
          </a:p>
          <a:p>
            <a:pPr marL="12700" marR="205104">
              <a:lnSpc>
                <a:spcPct val="100000"/>
              </a:lnSpc>
            </a:pPr>
            <a:r>
              <a:rPr sz="1800" dirty="0">
                <a:latin typeface="Arial"/>
                <a:cs typeface="Arial"/>
              </a:rPr>
              <a:t>Sea</a:t>
            </a:r>
            <a:r>
              <a:rPr sz="1800" spc="-55" dirty="0">
                <a:latin typeface="Arial"/>
                <a:cs typeface="Arial"/>
              </a:rPr>
              <a:t> </a:t>
            </a:r>
            <a:r>
              <a:rPr sz="1800" dirty="0">
                <a:latin typeface="Arial"/>
                <a:cs typeface="Arial"/>
              </a:rPr>
              <a:t>Waybill</a:t>
            </a:r>
            <a:r>
              <a:rPr sz="1800" spc="-20" dirty="0">
                <a:latin typeface="Arial"/>
                <a:cs typeface="Arial"/>
              </a:rPr>
              <a:t> </a:t>
            </a:r>
            <a:r>
              <a:rPr sz="1800" dirty="0">
                <a:latin typeface="Arial"/>
                <a:cs typeface="Arial"/>
              </a:rPr>
              <a:t>(Express</a:t>
            </a:r>
            <a:r>
              <a:rPr sz="1800" spc="-45" dirty="0">
                <a:latin typeface="Arial"/>
                <a:cs typeface="Arial"/>
              </a:rPr>
              <a:t> </a:t>
            </a:r>
            <a:r>
              <a:rPr sz="1800" dirty="0">
                <a:latin typeface="Arial"/>
                <a:cs typeface="Arial"/>
              </a:rPr>
              <a:t>Release)</a:t>
            </a:r>
            <a:r>
              <a:rPr sz="1800" spc="-35" dirty="0">
                <a:latin typeface="Arial"/>
                <a:cs typeface="Arial"/>
              </a:rPr>
              <a:t> </a:t>
            </a:r>
            <a:r>
              <a:rPr sz="1800" dirty="0">
                <a:latin typeface="Arial"/>
                <a:cs typeface="Arial"/>
              </a:rPr>
              <a:t>Konşimento</a:t>
            </a:r>
            <a:r>
              <a:rPr sz="1800" spc="-45" dirty="0">
                <a:latin typeface="Arial"/>
                <a:cs typeface="Arial"/>
              </a:rPr>
              <a:t> </a:t>
            </a:r>
            <a:r>
              <a:rPr sz="1800" dirty="0">
                <a:latin typeface="Arial"/>
                <a:cs typeface="Arial"/>
              </a:rPr>
              <a:t>:</a:t>
            </a:r>
            <a:r>
              <a:rPr sz="1800" spc="-55" dirty="0">
                <a:latin typeface="Arial"/>
                <a:cs typeface="Arial"/>
              </a:rPr>
              <a:t> </a:t>
            </a:r>
            <a:r>
              <a:rPr sz="1800" dirty="0">
                <a:latin typeface="Arial"/>
                <a:cs typeface="Arial"/>
              </a:rPr>
              <a:t>Navlun</a:t>
            </a:r>
            <a:r>
              <a:rPr sz="1800" spc="-40" dirty="0">
                <a:latin typeface="Arial"/>
                <a:cs typeface="Arial"/>
              </a:rPr>
              <a:t> </a:t>
            </a:r>
            <a:r>
              <a:rPr sz="1800" dirty="0">
                <a:latin typeface="Arial"/>
                <a:cs typeface="Arial"/>
              </a:rPr>
              <a:t>ödeyicisi</a:t>
            </a:r>
            <a:r>
              <a:rPr sz="1800" spc="-25" dirty="0">
                <a:latin typeface="Arial"/>
                <a:cs typeface="Arial"/>
              </a:rPr>
              <a:t> </a:t>
            </a:r>
            <a:r>
              <a:rPr sz="1800" dirty="0">
                <a:latin typeface="Arial"/>
                <a:cs typeface="Arial"/>
              </a:rPr>
              <a:t>tarafından,</a:t>
            </a:r>
            <a:r>
              <a:rPr sz="1800" spc="-35" dirty="0">
                <a:latin typeface="Arial"/>
                <a:cs typeface="Arial"/>
              </a:rPr>
              <a:t> </a:t>
            </a:r>
            <a:r>
              <a:rPr sz="1800" spc="-10" dirty="0">
                <a:latin typeface="Arial"/>
                <a:cs typeface="Arial"/>
              </a:rPr>
              <a:t>taşıyıcı </a:t>
            </a:r>
            <a:r>
              <a:rPr sz="1800" dirty="0">
                <a:latin typeface="Arial"/>
                <a:cs typeface="Arial"/>
              </a:rPr>
              <a:t>rolündeki</a:t>
            </a:r>
            <a:r>
              <a:rPr sz="1800" spc="-35" dirty="0">
                <a:latin typeface="Arial"/>
                <a:cs typeface="Arial"/>
              </a:rPr>
              <a:t> </a:t>
            </a:r>
            <a:r>
              <a:rPr sz="1800" dirty="0">
                <a:latin typeface="Arial"/>
                <a:cs typeface="Arial"/>
              </a:rPr>
              <a:t>gemi</a:t>
            </a:r>
            <a:r>
              <a:rPr sz="1800" spc="-40" dirty="0">
                <a:latin typeface="Arial"/>
                <a:cs typeface="Arial"/>
              </a:rPr>
              <a:t> </a:t>
            </a:r>
            <a:r>
              <a:rPr sz="1800" dirty="0">
                <a:latin typeface="Arial"/>
                <a:cs typeface="Arial"/>
              </a:rPr>
              <a:t>acentesi</a:t>
            </a:r>
            <a:r>
              <a:rPr sz="1800" spc="-40" dirty="0">
                <a:latin typeface="Arial"/>
                <a:cs typeface="Arial"/>
              </a:rPr>
              <a:t> </a:t>
            </a:r>
            <a:r>
              <a:rPr sz="1800" dirty="0">
                <a:latin typeface="Arial"/>
                <a:cs typeface="Arial"/>
              </a:rPr>
              <a:t>veya</a:t>
            </a:r>
            <a:r>
              <a:rPr sz="1800" spc="-30" dirty="0">
                <a:latin typeface="Arial"/>
                <a:cs typeface="Arial"/>
              </a:rPr>
              <a:t> </a:t>
            </a:r>
            <a:r>
              <a:rPr sz="1800" dirty="0">
                <a:latin typeface="Arial"/>
                <a:cs typeface="Arial"/>
              </a:rPr>
              <a:t>taşıma</a:t>
            </a:r>
            <a:r>
              <a:rPr sz="1800" spc="-40" dirty="0">
                <a:latin typeface="Arial"/>
                <a:cs typeface="Arial"/>
              </a:rPr>
              <a:t> </a:t>
            </a:r>
            <a:r>
              <a:rPr sz="1800" dirty="0">
                <a:latin typeface="Arial"/>
                <a:cs typeface="Arial"/>
              </a:rPr>
              <a:t>işleri</a:t>
            </a:r>
            <a:r>
              <a:rPr sz="1800" spc="-45" dirty="0">
                <a:latin typeface="Arial"/>
                <a:cs typeface="Arial"/>
              </a:rPr>
              <a:t> </a:t>
            </a:r>
            <a:r>
              <a:rPr sz="1800" dirty="0">
                <a:latin typeface="Arial"/>
                <a:cs typeface="Arial"/>
              </a:rPr>
              <a:t>organizatörüne</a:t>
            </a:r>
            <a:r>
              <a:rPr sz="1800" spc="-30" dirty="0">
                <a:latin typeface="Arial"/>
                <a:cs typeface="Arial"/>
              </a:rPr>
              <a:t> </a:t>
            </a:r>
            <a:r>
              <a:rPr sz="1800" dirty="0">
                <a:latin typeface="Arial"/>
                <a:cs typeface="Arial"/>
              </a:rPr>
              <a:t>verilen</a:t>
            </a:r>
            <a:r>
              <a:rPr sz="1800" spc="-30" dirty="0">
                <a:latin typeface="Arial"/>
                <a:cs typeface="Arial"/>
              </a:rPr>
              <a:t> </a:t>
            </a:r>
            <a:r>
              <a:rPr sz="1800" spc="-10" dirty="0">
                <a:latin typeface="Arial"/>
                <a:cs typeface="Arial"/>
              </a:rPr>
              <a:t>talimat </a:t>
            </a:r>
            <a:r>
              <a:rPr sz="1800" dirty="0">
                <a:latin typeface="Arial"/>
                <a:cs typeface="Arial"/>
              </a:rPr>
              <a:t>doğrultusunda</a:t>
            </a:r>
            <a:r>
              <a:rPr sz="1800" spc="-50" dirty="0">
                <a:latin typeface="Arial"/>
                <a:cs typeface="Arial"/>
              </a:rPr>
              <a:t> </a:t>
            </a:r>
            <a:r>
              <a:rPr sz="1800" dirty="0">
                <a:latin typeface="Arial"/>
                <a:cs typeface="Arial"/>
              </a:rPr>
              <a:t>düzenlenen</a:t>
            </a:r>
            <a:r>
              <a:rPr sz="1800" spc="-45" dirty="0">
                <a:latin typeface="Arial"/>
                <a:cs typeface="Arial"/>
              </a:rPr>
              <a:t> </a:t>
            </a:r>
            <a:r>
              <a:rPr sz="1800" dirty="0">
                <a:latin typeface="Arial"/>
                <a:cs typeface="Arial"/>
              </a:rPr>
              <a:t>dijital</a:t>
            </a:r>
            <a:r>
              <a:rPr sz="1800" spc="-50" dirty="0">
                <a:latin typeface="Arial"/>
                <a:cs typeface="Arial"/>
              </a:rPr>
              <a:t> </a:t>
            </a:r>
            <a:r>
              <a:rPr sz="1800" spc="-10" dirty="0">
                <a:latin typeface="Arial"/>
                <a:cs typeface="Arial"/>
              </a:rPr>
              <a:t>konşimentodur.</a:t>
            </a:r>
            <a:r>
              <a:rPr sz="1800" spc="-80" dirty="0">
                <a:latin typeface="Arial"/>
                <a:cs typeface="Arial"/>
              </a:rPr>
              <a:t> </a:t>
            </a:r>
            <a:r>
              <a:rPr sz="1800" spc="-25" dirty="0">
                <a:latin typeface="Arial"/>
                <a:cs typeface="Arial"/>
              </a:rPr>
              <a:t>Taşıma</a:t>
            </a:r>
            <a:r>
              <a:rPr sz="1800" spc="-65" dirty="0">
                <a:latin typeface="Arial"/>
                <a:cs typeface="Arial"/>
              </a:rPr>
              <a:t> </a:t>
            </a:r>
            <a:r>
              <a:rPr sz="1800" dirty="0">
                <a:latin typeface="Arial"/>
                <a:cs typeface="Arial"/>
              </a:rPr>
              <a:t>gerçekleşmeden</a:t>
            </a:r>
            <a:r>
              <a:rPr sz="1800" spc="-40" dirty="0">
                <a:latin typeface="Arial"/>
                <a:cs typeface="Arial"/>
              </a:rPr>
              <a:t> </a:t>
            </a:r>
            <a:r>
              <a:rPr sz="1800" spc="-20" dirty="0">
                <a:latin typeface="Arial"/>
                <a:cs typeface="Arial"/>
              </a:rPr>
              <a:t>önce </a:t>
            </a:r>
            <a:r>
              <a:rPr sz="1800" dirty="0">
                <a:latin typeface="Arial"/>
                <a:cs typeface="Arial"/>
              </a:rPr>
              <a:t>taşıyıcı</a:t>
            </a:r>
            <a:r>
              <a:rPr sz="1800" spc="-30" dirty="0">
                <a:latin typeface="Arial"/>
                <a:cs typeface="Arial"/>
              </a:rPr>
              <a:t> </a:t>
            </a:r>
            <a:r>
              <a:rPr sz="1800" dirty="0">
                <a:latin typeface="Arial"/>
                <a:cs typeface="Arial"/>
              </a:rPr>
              <a:t>firmaya</a:t>
            </a:r>
            <a:r>
              <a:rPr sz="1800" spc="-45" dirty="0">
                <a:latin typeface="Arial"/>
                <a:cs typeface="Arial"/>
              </a:rPr>
              <a:t> </a:t>
            </a:r>
            <a:r>
              <a:rPr sz="1800" dirty="0">
                <a:latin typeface="Arial"/>
                <a:cs typeface="Arial"/>
              </a:rPr>
              <a:t>bildirilerek,</a:t>
            </a:r>
            <a:r>
              <a:rPr sz="1800" spc="-45" dirty="0">
                <a:latin typeface="Arial"/>
                <a:cs typeface="Arial"/>
              </a:rPr>
              <a:t> </a:t>
            </a:r>
            <a:r>
              <a:rPr sz="1800" dirty="0">
                <a:latin typeface="Arial"/>
                <a:cs typeface="Arial"/>
              </a:rPr>
              <a:t>Sea</a:t>
            </a:r>
            <a:r>
              <a:rPr sz="1800" spc="-55" dirty="0">
                <a:latin typeface="Arial"/>
                <a:cs typeface="Arial"/>
              </a:rPr>
              <a:t> </a:t>
            </a:r>
            <a:r>
              <a:rPr sz="1800" dirty="0">
                <a:latin typeface="Arial"/>
                <a:cs typeface="Arial"/>
              </a:rPr>
              <a:t>Waybill</a:t>
            </a:r>
            <a:r>
              <a:rPr sz="1800" spc="-40" dirty="0">
                <a:latin typeface="Arial"/>
                <a:cs typeface="Arial"/>
              </a:rPr>
              <a:t> </a:t>
            </a:r>
            <a:r>
              <a:rPr sz="1800" dirty="0">
                <a:latin typeface="Arial"/>
                <a:cs typeface="Arial"/>
              </a:rPr>
              <a:t>Konşimento</a:t>
            </a:r>
            <a:r>
              <a:rPr sz="1800" spc="-55" dirty="0">
                <a:latin typeface="Arial"/>
                <a:cs typeface="Arial"/>
              </a:rPr>
              <a:t> </a:t>
            </a:r>
            <a:r>
              <a:rPr sz="1800" dirty="0">
                <a:latin typeface="Arial"/>
                <a:cs typeface="Arial"/>
              </a:rPr>
              <a:t>düzenlenmesi</a:t>
            </a:r>
            <a:r>
              <a:rPr sz="1800" spc="-40" dirty="0">
                <a:latin typeface="Arial"/>
                <a:cs typeface="Arial"/>
              </a:rPr>
              <a:t> </a:t>
            </a:r>
            <a:r>
              <a:rPr sz="1800" spc="-10" dirty="0">
                <a:latin typeface="Arial"/>
                <a:cs typeface="Arial"/>
              </a:rPr>
              <a:t>konusunda </a:t>
            </a:r>
            <a:r>
              <a:rPr sz="1800" dirty="0">
                <a:latin typeface="Arial"/>
                <a:cs typeface="Arial"/>
              </a:rPr>
              <a:t>talepte</a:t>
            </a:r>
            <a:r>
              <a:rPr sz="1800" spc="-70" dirty="0">
                <a:latin typeface="Arial"/>
                <a:cs typeface="Arial"/>
              </a:rPr>
              <a:t> </a:t>
            </a:r>
            <a:r>
              <a:rPr sz="1800" dirty="0">
                <a:latin typeface="Arial"/>
                <a:cs typeface="Arial"/>
              </a:rPr>
              <a:t>bulunulması</a:t>
            </a:r>
            <a:r>
              <a:rPr sz="1800" spc="-45" dirty="0">
                <a:latin typeface="Arial"/>
                <a:cs typeface="Arial"/>
              </a:rPr>
              <a:t> </a:t>
            </a:r>
            <a:r>
              <a:rPr sz="1800" spc="-10" dirty="0">
                <a:latin typeface="Arial"/>
                <a:cs typeface="Arial"/>
              </a:rPr>
              <a:t>gereklidir.</a:t>
            </a:r>
            <a:r>
              <a:rPr sz="1800" spc="-55" dirty="0">
                <a:latin typeface="Arial"/>
                <a:cs typeface="Arial"/>
              </a:rPr>
              <a:t> </a:t>
            </a:r>
            <a:r>
              <a:rPr sz="1800" dirty="0">
                <a:latin typeface="Arial"/>
                <a:cs typeface="Arial"/>
              </a:rPr>
              <a:t>Sea</a:t>
            </a:r>
            <a:r>
              <a:rPr sz="1800" spc="-70" dirty="0">
                <a:latin typeface="Arial"/>
                <a:cs typeface="Arial"/>
              </a:rPr>
              <a:t> </a:t>
            </a:r>
            <a:r>
              <a:rPr sz="1800" dirty="0">
                <a:latin typeface="Arial"/>
                <a:cs typeface="Arial"/>
              </a:rPr>
              <a:t>Waybill</a:t>
            </a:r>
            <a:r>
              <a:rPr sz="1800" spc="-30" dirty="0">
                <a:latin typeface="Arial"/>
                <a:cs typeface="Arial"/>
              </a:rPr>
              <a:t> </a:t>
            </a:r>
            <a:r>
              <a:rPr sz="1800" dirty="0">
                <a:latin typeface="Arial"/>
                <a:cs typeface="Arial"/>
              </a:rPr>
              <a:t>Konşimento</a:t>
            </a:r>
            <a:r>
              <a:rPr sz="1800" spc="-55" dirty="0">
                <a:latin typeface="Arial"/>
                <a:cs typeface="Arial"/>
              </a:rPr>
              <a:t> </a:t>
            </a:r>
            <a:r>
              <a:rPr sz="1800" dirty="0">
                <a:latin typeface="Arial"/>
                <a:cs typeface="Arial"/>
              </a:rPr>
              <a:t>sayesinde,</a:t>
            </a:r>
            <a:r>
              <a:rPr sz="1800" spc="-35" dirty="0">
                <a:latin typeface="Arial"/>
                <a:cs typeface="Arial"/>
              </a:rPr>
              <a:t> </a:t>
            </a:r>
            <a:r>
              <a:rPr sz="1800" dirty="0">
                <a:latin typeface="Arial"/>
                <a:cs typeface="Arial"/>
              </a:rPr>
              <a:t>orijinal</a:t>
            </a:r>
            <a:r>
              <a:rPr sz="1800" spc="-45" dirty="0">
                <a:latin typeface="Arial"/>
                <a:cs typeface="Arial"/>
              </a:rPr>
              <a:t> </a:t>
            </a:r>
            <a:r>
              <a:rPr sz="1800" spc="-10" dirty="0">
                <a:latin typeface="Arial"/>
                <a:cs typeface="Arial"/>
              </a:rPr>
              <a:t>basılı </a:t>
            </a:r>
            <a:r>
              <a:rPr sz="1800" dirty="0">
                <a:latin typeface="Arial"/>
                <a:cs typeface="Arial"/>
              </a:rPr>
              <a:t>haldeki</a:t>
            </a:r>
            <a:r>
              <a:rPr sz="1800" spc="-30" dirty="0">
                <a:latin typeface="Arial"/>
                <a:cs typeface="Arial"/>
              </a:rPr>
              <a:t> </a:t>
            </a:r>
            <a:r>
              <a:rPr sz="1800" dirty="0">
                <a:latin typeface="Arial"/>
                <a:cs typeface="Arial"/>
              </a:rPr>
              <a:t>taşıma</a:t>
            </a:r>
            <a:r>
              <a:rPr sz="1800" spc="-40" dirty="0">
                <a:latin typeface="Arial"/>
                <a:cs typeface="Arial"/>
              </a:rPr>
              <a:t> </a:t>
            </a:r>
            <a:r>
              <a:rPr sz="1800" dirty="0">
                <a:latin typeface="Arial"/>
                <a:cs typeface="Arial"/>
              </a:rPr>
              <a:t>evrakının</a:t>
            </a:r>
            <a:r>
              <a:rPr sz="1800" spc="-10" dirty="0">
                <a:latin typeface="Arial"/>
                <a:cs typeface="Arial"/>
              </a:rPr>
              <a:t> </a:t>
            </a:r>
            <a:r>
              <a:rPr sz="1800" dirty="0">
                <a:latin typeface="Arial"/>
                <a:cs typeface="Arial"/>
              </a:rPr>
              <a:t>alıcı</a:t>
            </a:r>
            <a:r>
              <a:rPr sz="1800" spc="-35" dirty="0">
                <a:latin typeface="Arial"/>
                <a:cs typeface="Arial"/>
              </a:rPr>
              <a:t> </a:t>
            </a:r>
            <a:r>
              <a:rPr sz="1800" dirty="0">
                <a:latin typeface="Arial"/>
                <a:cs typeface="Arial"/>
              </a:rPr>
              <a:t>firmaya</a:t>
            </a:r>
            <a:r>
              <a:rPr sz="1800" spc="-10" dirty="0">
                <a:latin typeface="Arial"/>
                <a:cs typeface="Arial"/>
              </a:rPr>
              <a:t> </a:t>
            </a:r>
            <a:r>
              <a:rPr sz="1800" dirty="0">
                <a:latin typeface="Arial"/>
                <a:cs typeface="Arial"/>
              </a:rPr>
              <a:t>ulaştırılması</a:t>
            </a:r>
            <a:r>
              <a:rPr sz="1800" spc="-15" dirty="0">
                <a:latin typeface="Arial"/>
                <a:cs typeface="Arial"/>
              </a:rPr>
              <a:t> </a:t>
            </a:r>
            <a:r>
              <a:rPr sz="1800" dirty="0">
                <a:latin typeface="Arial"/>
                <a:cs typeface="Arial"/>
              </a:rPr>
              <a:t>zorunluluğu</a:t>
            </a:r>
            <a:r>
              <a:rPr sz="1800" spc="-25" dirty="0">
                <a:latin typeface="Arial"/>
                <a:cs typeface="Arial"/>
              </a:rPr>
              <a:t> </a:t>
            </a:r>
            <a:r>
              <a:rPr sz="1800" spc="-10" dirty="0">
                <a:latin typeface="Arial"/>
                <a:cs typeface="Arial"/>
              </a:rPr>
              <a:t>ortadan kalkmaktadır.</a:t>
            </a:r>
            <a:r>
              <a:rPr sz="1800" spc="-45" dirty="0">
                <a:latin typeface="Arial"/>
                <a:cs typeface="Arial"/>
              </a:rPr>
              <a:t> </a:t>
            </a:r>
            <a:r>
              <a:rPr sz="1800" dirty="0">
                <a:latin typeface="Arial"/>
                <a:cs typeface="Arial"/>
              </a:rPr>
              <a:t>Elektronik</a:t>
            </a:r>
            <a:r>
              <a:rPr sz="1800" spc="-50" dirty="0">
                <a:latin typeface="Arial"/>
                <a:cs typeface="Arial"/>
              </a:rPr>
              <a:t> </a:t>
            </a:r>
            <a:r>
              <a:rPr sz="1800" dirty="0">
                <a:latin typeface="Arial"/>
                <a:cs typeface="Arial"/>
              </a:rPr>
              <a:t>ortamda</a:t>
            </a:r>
            <a:r>
              <a:rPr sz="1800" spc="-50" dirty="0">
                <a:latin typeface="Arial"/>
                <a:cs typeface="Arial"/>
              </a:rPr>
              <a:t> </a:t>
            </a:r>
            <a:r>
              <a:rPr sz="1800" dirty="0">
                <a:latin typeface="Arial"/>
                <a:cs typeface="Arial"/>
              </a:rPr>
              <a:t>gönderilecek</a:t>
            </a:r>
            <a:r>
              <a:rPr sz="1800" spc="-40" dirty="0">
                <a:latin typeface="Arial"/>
                <a:cs typeface="Arial"/>
              </a:rPr>
              <a:t> </a:t>
            </a:r>
            <a:r>
              <a:rPr sz="1800" dirty="0">
                <a:latin typeface="Arial"/>
                <a:cs typeface="Arial"/>
              </a:rPr>
              <a:t>Sea</a:t>
            </a:r>
            <a:r>
              <a:rPr sz="1800" spc="-50" dirty="0">
                <a:latin typeface="Arial"/>
                <a:cs typeface="Arial"/>
              </a:rPr>
              <a:t> </a:t>
            </a:r>
            <a:r>
              <a:rPr sz="1800" dirty="0">
                <a:latin typeface="Arial"/>
                <a:cs typeface="Arial"/>
              </a:rPr>
              <a:t>Waybill</a:t>
            </a:r>
            <a:r>
              <a:rPr sz="1800" spc="-25" dirty="0">
                <a:latin typeface="Arial"/>
                <a:cs typeface="Arial"/>
              </a:rPr>
              <a:t> </a:t>
            </a:r>
            <a:r>
              <a:rPr sz="1800" dirty="0">
                <a:latin typeface="Arial"/>
                <a:cs typeface="Arial"/>
              </a:rPr>
              <a:t>Konşimento</a:t>
            </a:r>
            <a:r>
              <a:rPr sz="1800" spc="-50" dirty="0">
                <a:latin typeface="Arial"/>
                <a:cs typeface="Arial"/>
              </a:rPr>
              <a:t> </a:t>
            </a:r>
            <a:r>
              <a:rPr sz="1800" dirty="0">
                <a:latin typeface="Arial"/>
                <a:cs typeface="Arial"/>
              </a:rPr>
              <a:t>ile,</a:t>
            </a:r>
            <a:r>
              <a:rPr sz="1800" spc="-45" dirty="0">
                <a:latin typeface="Arial"/>
                <a:cs typeface="Arial"/>
              </a:rPr>
              <a:t> </a:t>
            </a:r>
            <a:r>
              <a:rPr sz="1800" spc="-10" dirty="0">
                <a:latin typeface="Arial"/>
                <a:cs typeface="Arial"/>
              </a:rPr>
              <a:t>alıcı </a:t>
            </a:r>
            <a:r>
              <a:rPr sz="1800" dirty="0">
                <a:latin typeface="Arial"/>
                <a:cs typeface="Arial"/>
              </a:rPr>
              <a:t>firmanın</a:t>
            </a:r>
            <a:r>
              <a:rPr sz="1800" spc="-80" dirty="0">
                <a:latin typeface="Arial"/>
                <a:cs typeface="Arial"/>
              </a:rPr>
              <a:t> </a:t>
            </a:r>
            <a:r>
              <a:rPr sz="1800" dirty="0">
                <a:latin typeface="Arial"/>
                <a:cs typeface="Arial"/>
              </a:rPr>
              <a:t>ithalat</a:t>
            </a:r>
            <a:r>
              <a:rPr sz="1800" spc="-60" dirty="0">
                <a:latin typeface="Arial"/>
                <a:cs typeface="Arial"/>
              </a:rPr>
              <a:t> </a:t>
            </a:r>
            <a:r>
              <a:rPr sz="1800" dirty="0">
                <a:latin typeface="Arial"/>
                <a:cs typeface="Arial"/>
              </a:rPr>
              <a:t>işlemlerini</a:t>
            </a:r>
            <a:r>
              <a:rPr sz="1800" spc="-60" dirty="0">
                <a:latin typeface="Arial"/>
                <a:cs typeface="Arial"/>
              </a:rPr>
              <a:t> </a:t>
            </a:r>
            <a:r>
              <a:rPr sz="1800" dirty="0">
                <a:latin typeface="Arial"/>
                <a:cs typeface="Arial"/>
              </a:rPr>
              <a:t>gerçekleştirebilmesi</a:t>
            </a:r>
            <a:r>
              <a:rPr sz="1800" spc="-35" dirty="0">
                <a:latin typeface="Arial"/>
                <a:cs typeface="Arial"/>
              </a:rPr>
              <a:t> </a:t>
            </a:r>
            <a:r>
              <a:rPr sz="1800" spc="-10" dirty="0">
                <a:latin typeface="Arial"/>
                <a:cs typeface="Arial"/>
              </a:rPr>
              <a:t>mümkündür.</a:t>
            </a:r>
            <a:endParaRPr sz="1800">
              <a:latin typeface="Arial"/>
              <a:cs typeface="Arial"/>
            </a:endParaRPr>
          </a:p>
          <a:p>
            <a:pPr marL="12700" marR="67945">
              <a:lnSpc>
                <a:spcPct val="100000"/>
              </a:lnSpc>
              <a:spcBef>
                <a:spcPts val="5"/>
              </a:spcBef>
            </a:pPr>
            <a:r>
              <a:rPr sz="1800" spc="-30" dirty="0">
                <a:latin typeface="Arial"/>
                <a:cs typeface="Arial"/>
              </a:rPr>
              <a:t>Telex</a:t>
            </a:r>
            <a:r>
              <a:rPr sz="1800" spc="-60" dirty="0">
                <a:latin typeface="Arial"/>
                <a:cs typeface="Arial"/>
              </a:rPr>
              <a:t> </a:t>
            </a:r>
            <a:r>
              <a:rPr sz="1800" dirty="0">
                <a:latin typeface="Arial"/>
                <a:cs typeface="Arial"/>
              </a:rPr>
              <a:t>Release</a:t>
            </a:r>
            <a:r>
              <a:rPr sz="1800" spc="-50" dirty="0">
                <a:latin typeface="Arial"/>
                <a:cs typeface="Arial"/>
              </a:rPr>
              <a:t> </a:t>
            </a:r>
            <a:r>
              <a:rPr sz="1800" dirty="0">
                <a:latin typeface="Arial"/>
                <a:cs typeface="Arial"/>
              </a:rPr>
              <a:t>(Surrendered)</a:t>
            </a:r>
            <a:r>
              <a:rPr sz="1800" spc="-35" dirty="0">
                <a:latin typeface="Arial"/>
                <a:cs typeface="Arial"/>
              </a:rPr>
              <a:t> </a:t>
            </a:r>
            <a:r>
              <a:rPr sz="1800" dirty="0">
                <a:latin typeface="Arial"/>
                <a:cs typeface="Arial"/>
              </a:rPr>
              <a:t>Konşimento</a:t>
            </a:r>
            <a:r>
              <a:rPr sz="1800" spc="-35" dirty="0">
                <a:latin typeface="Arial"/>
                <a:cs typeface="Arial"/>
              </a:rPr>
              <a:t> </a:t>
            </a:r>
            <a:r>
              <a:rPr sz="1800" dirty="0">
                <a:latin typeface="Arial"/>
                <a:cs typeface="Arial"/>
              </a:rPr>
              <a:t>:</a:t>
            </a:r>
            <a:r>
              <a:rPr sz="1800" spc="-50" dirty="0">
                <a:latin typeface="Arial"/>
                <a:cs typeface="Arial"/>
              </a:rPr>
              <a:t> </a:t>
            </a:r>
            <a:r>
              <a:rPr sz="1800" dirty="0">
                <a:latin typeface="Arial"/>
                <a:cs typeface="Arial"/>
              </a:rPr>
              <a:t>Orijinal</a:t>
            </a:r>
            <a:r>
              <a:rPr sz="1800" spc="-50" dirty="0">
                <a:latin typeface="Arial"/>
                <a:cs typeface="Arial"/>
              </a:rPr>
              <a:t> </a:t>
            </a:r>
            <a:r>
              <a:rPr sz="1800" dirty="0">
                <a:latin typeface="Arial"/>
                <a:cs typeface="Arial"/>
              </a:rPr>
              <a:t>konşimentonun</a:t>
            </a:r>
            <a:r>
              <a:rPr sz="1800" spc="-30" dirty="0">
                <a:latin typeface="Arial"/>
                <a:cs typeface="Arial"/>
              </a:rPr>
              <a:t> </a:t>
            </a:r>
            <a:r>
              <a:rPr sz="1800" dirty="0">
                <a:latin typeface="Arial"/>
                <a:cs typeface="Arial"/>
              </a:rPr>
              <a:t>basıldığı</a:t>
            </a:r>
            <a:r>
              <a:rPr sz="1800" spc="-30" dirty="0">
                <a:latin typeface="Arial"/>
                <a:cs typeface="Arial"/>
              </a:rPr>
              <a:t> </a:t>
            </a:r>
            <a:r>
              <a:rPr sz="1800" spc="-25" dirty="0">
                <a:latin typeface="Arial"/>
                <a:cs typeface="Arial"/>
              </a:rPr>
              <a:t>ve </a:t>
            </a:r>
            <a:r>
              <a:rPr sz="1800" dirty="0">
                <a:latin typeface="Arial"/>
                <a:cs typeface="Arial"/>
              </a:rPr>
              <a:t>konşimento</a:t>
            </a:r>
            <a:r>
              <a:rPr sz="1800" spc="-60" dirty="0">
                <a:latin typeface="Arial"/>
                <a:cs typeface="Arial"/>
              </a:rPr>
              <a:t> </a:t>
            </a:r>
            <a:r>
              <a:rPr sz="1800" dirty="0">
                <a:latin typeface="Arial"/>
                <a:cs typeface="Arial"/>
              </a:rPr>
              <a:t>sahibi</a:t>
            </a:r>
            <a:r>
              <a:rPr sz="1800" spc="-35" dirty="0">
                <a:latin typeface="Arial"/>
                <a:cs typeface="Arial"/>
              </a:rPr>
              <a:t> </a:t>
            </a:r>
            <a:r>
              <a:rPr sz="1800" dirty="0">
                <a:latin typeface="Arial"/>
                <a:cs typeface="Arial"/>
              </a:rPr>
              <a:t>tarafından</a:t>
            </a:r>
            <a:r>
              <a:rPr sz="1800" spc="-50" dirty="0">
                <a:latin typeface="Arial"/>
                <a:cs typeface="Arial"/>
              </a:rPr>
              <a:t> </a:t>
            </a:r>
            <a:r>
              <a:rPr sz="1800" dirty="0">
                <a:latin typeface="Arial"/>
                <a:cs typeface="Arial"/>
              </a:rPr>
              <a:t>evrakın</a:t>
            </a:r>
            <a:r>
              <a:rPr sz="1800" spc="-40" dirty="0">
                <a:latin typeface="Arial"/>
                <a:cs typeface="Arial"/>
              </a:rPr>
              <a:t> </a:t>
            </a:r>
            <a:r>
              <a:rPr sz="1800" dirty="0">
                <a:latin typeface="Arial"/>
                <a:cs typeface="Arial"/>
              </a:rPr>
              <a:t>alındığı</a:t>
            </a:r>
            <a:r>
              <a:rPr sz="1800" spc="-25" dirty="0">
                <a:latin typeface="Arial"/>
                <a:cs typeface="Arial"/>
              </a:rPr>
              <a:t> </a:t>
            </a:r>
            <a:r>
              <a:rPr sz="1800" dirty="0">
                <a:latin typeface="Arial"/>
                <a:cs typeface="Arial"/>
              </a:rPr>
              <a:t>durumlarda,</a:t>
            </a:r>
            <a:r>
              <a:rPr sz="1800" spc="-30" dirty="0">
                <a:latin typeface="Arial"/>
                <a:cs typeface="Arial"/>
              </a:rPr>
              <a:t> </a:t>
            </a:r>
            <a:r>
              <a:rPr sz="1800" dirty="0">
                <a:latin typeface="Arial"/>
                <a:cs typeface="Arial"/>
              </a:rPr>
              <a:t>kopya</a:t>
            </a:r>
            <a:r>
              <a:rPr sz="1800" spc="-35" dirty="0">
                <a:latin typeface="Arial"/>
                <a:cs typeface="Arial"/>
              </a:rPr>
              <a:t> </a:t>
            </a:r>
            <a:r>
              <a:rPr sz="1800" dirty="0">
                <a:latin typeface="Arial"/>
                <a:cs typeface="Arial"/>
              </a:rPr>
              <a:t>evraka</a:t>
            </a:r>
            <a:r>
              <a:rPr sz="1800" spc="-50" dirty="0">
                <a:latin typeface="Arial"/>
                <a:cs typeface="Arial"/>
              </a:rPr>
              <a:t> </a:t>
            </a:r>
            <a:r>
              <a:rPr sz="1800" spc="-10" dirty="0">
                <a:latin typeface="Arial"/>
                <a:cs typeface="Arial"/>
              </a:rPr>
              <a:t>ihtiyaç duyulabilmektedir.</a:t>
            </a:r>
            <a:r>
              <a:rPr sz="1800" spc="10" dirty="0">
                <a:latin typeface="Arial"/>
                <a:cs typeface="Arial"/>
              </a:rPr>
              <a:t> </a:t>
            </a:r>
            <a:r>
              <a:rPr sz="1800" dirty="0">
                <a:latin typeface="Arial"/>
                <a:cs typeface="Arial"/>
              </a:rPr>
              <a:t>Ödeme</a:t>
            </a:r>
            <a:r>
              <a:rPr sz="1800" spc="-30" dirty="0">
                <a:latin typeface="Arial"/>
                <a:cs typeface="Arial"/>
              </a:rPr>
              <a:t> </a:t>
            </a:r>
            <a:r>
              <a:rPr sz="1800" dirty="0">
                <a:latin typeface="Arial"/>
                <a:cs typeface="Arial"/>
              </a:rPr>
              <a:t>veya</a:t>
            </a:r>
            <a:r>
              <a:rPr sz="1800" spc="-15" dirty="0">
                <a:latin typeface="Arial"/>
                <a:cs typeface="Arial"/>
              </a:rPr>
              <a:t> </a:t>
            </a:r>
            <a:r>
              <a:rPr sz="1800" dirty="0">
                <a:latin typeface="Arial"/>
                <a:cs typeface="Arial"/>
              </a:rPr>
              <a:t>farklı</a:t>
            </a:r>
            <a:r>
              <a:rPr sz="1800" spc="-35" dirty="0">
                <a:latin typeface="Arial"/>
                <a:cs typeface="Arial"/>
              </a:rPr>
              <a:t> </a:t>
            </a:r>
            <a:r>
              <a:rPr sz="1800" dirty="0">
                <a:latin typeface="Arial"/>
                <a:cs typeface="Arial"/>
              </a:rPr>
              <a:t>gerekçelerle</a:t>
            </a:r>
            <a:r>
              <a:rPr sz="1800" spc="-20" dirty="0">
                <a:latin typeface="Arial"/>
                <a:cs typeface="Arial"/>
              </a:rPr>
              <a:t> </a:t>
            </a:r>
            <a:r>
              <a:rPr sz="1800" dirty="0">
                <a:latin typeface="Arial"/>
                <a:cs typeface="Arial"/>
              </a:rPr>
              <a:t>evrakın</a:t>
            </a:r>
            <a:r>
              <a:rPr sz="1800" spc="-15" dirty="0">
                <a:latin typeface="Arial"/>
                <a:cs typeface="Arial"/>
              </a:rPr>
              <a:t> </a:t>
            </a:r>
            <a:r>
              <a:rPr sz="1800" dirty="0">
                <a:latin typeface="Arial"/>
                <a:cs typeface="Arial"/>
              </a:rPr>
              <a:t>alıcıya</a:t>
            </a:r>
            <a:r>
              <a:rPr sz="1800" spc="10" dirty="0">
                <a:latin typeface="Arial"/>
                <a:cs typeface="Arial"/>
              </a:rPr>
              <a:t> </a:t>
            </a:r>
            <a:r>
              <a:rPr sz="1800" spc="-10" dirty="0">
                <a:latin typeface="Arial"/>
                <a:cs typeface="Arial"/>
              </a:rPr>
              <a:t>gönderilmesinde </a:t>
            </a:r>
            <a:r>
              <a:rPr sz="1800" dirty="0">
                <a:latin typeface="Arial"/>
                <a:cs typeface="Arial"/>
              </a:rPr>
              <a:t>yaşanabilecek gecikmeleri</a:t>
            </a:r>
            <a:r>
              <a:rPr sz="1800" spc="-30" dirty="0">
                <a:latin typeface="Arial"/>
                <a:cs typeface="Arial"/>
              </a:rPr>
              <a:t> </a:t>
            </a:r>
            <a:r>
              <a:rPr sz="1800" dirty="0">
                <a:latin typeface="Arial"/>
                <a:cs typeface="Arial"/>
              </a:rPr>
              <a:t>engellemek</a:t>
            </a:r>
            <a:r>
              <a:rPr sz="1800" spc="-25" dirty="0">
                <a:latin typeface="Arial"/>
                <a:cs typeface="Arial"/>
              </a:rPr>
              <a:t> </a:t>
            </a:r>
            <a:r>
              <a:rPr sz="1800" dirty="0">
                <a:latin typeface="Arial"/>
                <a:cs typeface="Arial"/>
              </a:rPr>
              <a:t>adına,</a:t>
            </a:r>
            <a:r>
              <a:rPr sz="1800" spc="-35" dirty="0">
                <a:latin typeface="Arial"/>
                <a:cs typeface="Arial"/>
              </a:rPr>
              <a:t> </a:t>
            </a:r>
            <a:r>
              <a:rPr sz="1800" dirty="0">
                <a:latin typeface="Arial"/>
                <a:cs typeface="Arial"/>
              </a:rPr>
              <a:t>basılı</a:t>
            </a:r>
            <a:r>
              <a:rPr sz="1800" spc="-40" dirty="0">
                <a:latin typeface="Arial"/>
                <a:cs typeface="Arial"/>
              </a:rPr>
              <a:t> </a:t>
            </a:r>
            <a:r>
              <a:rPr sz="1800" dirty="0">
                <a:latin typeface="Arial"/>
                <a:cs typeface="Arial"/>
              </a:rPr>
              <a:t>evrak</a:t>
            </a:r>
            <a:r>
              <a:rPr sz="1800" spc="-40" dirty="0">
                <a:latin typeface="Arial"/>
                <a:cs typeface="Arial"/>
              </a:rPr>
              <a:t> </a:t>
            </a:r>
            <a:r>
              <a:rPr sz="1800" dirty="0">
                <a:latin typeface="Arial"/>
                <a:cs typeface="Arial"/>
              </a:rPr>
              <a:t>taşıyıcı</a:t>
            </a:r>
            <a:r>
              <a:rPr sz="1800" spc="-25" dirty="0">
                <a:latin typeface="Arial"/>
                <a:cs typeface="Arial"/>
              </a:rPr>
              <a:t> </a:t>
            </a:r>
            <a:r>
              <a:rPr sz="1800" dirty="0">
                <a:latin typeface="Arial"/>
                <a:cs typeface="Arial"/>
              </a:rPr>
              <a:t>firmaya</a:t>
            </a:r>
            <a:r>
              <a:rPr sz="1800" spc="-20" dirty="0">
                <a:latin typeface="Arial"/>
                <a:cs typeface="Arial"/>
              </a:rPr>
              <a:t> </a:t>
            </a:r>
            <a:r>
              <a:rPr sz="1800" spc="-10" dirty="0">
                <a:latin typeface="Arial"/>
                <a:cs typeface="Arial"/>
              </a:rPr>
              <a:t>ibraz </a:t>
            </a:r>
            <a:r>
              <a:rPr sz="1800" dirty="0">
                <a:latin typeface="Arial"/>
                <a:cs typeface="Arial"/>
              </a:rPr>
              <a:t>edilerek,</a:t>
            </a:r>
            <a:r>
              <a:rPr sz="1800" spc="-45" dirty="0">
                <a:latin typeface="Arial"/>
                <a:cs typeface="Arial"/>
              </a:rPr>
              <a:t> </a:t>
            </a:r>
            <a:r>
              <a:rPr sz="1800" dirty="0">
                <a:latin typeface="Arial"/>
                <a:cs typeface="Arial"/>
              </a:rPr>
              <a:t>telex</a:t>
            </a:r>
            <a:r>
              <a:rPr sz="1800" spc="-40" dirty="0">
                <a:latin typeface="Arial"/>
                <a:cs typeface="Arial"/>
              </a:rPr>
              <a:t> </a:t>
            </a:r>
            <a:r>
              <a:rPr sz="1800" dirty="0">
                <a:latin typeface="Arial"/>
                <a:cs typeface="Arial"/>
              </a:rPr>
              <a:t>release</a:t>
            </a:r>
            <a:r>
              <a:rPr sz="1800" spc="-45" dirty="0">
                <a:latin typeface="Arial"/>
                <a:cs typeface="Arial"/>
              </a:rPr>
              <a:t> </a:t>
            </a:r>
            <a:r>
              <a:rPr sz="1800" dirty="0">
                <a:latin typeface="Arial"/>
                <a:cs typeface="Arial"/>
              </a:rPr>
              <a:t>işlemi</a:t>
            </a:r>
            <a:r>
              <a:rPr sz="1800" spc="-45" dirty="0">
                <a:latin typeface="Arial"/>
                <a:cs typeface="Arial"/>
              </a:rPr>
              <a:t> </a:t>
            </a:r>
            <a:r>
              <a:rPr sz="1800" dirty="0">
                <a:latin typeface="Arial"/>
                <a:cs typeface="Arial"/>
              </a:rPr>
              <a:t>marifetiyle</a:t>
            </a:r>
            <a:r>
              <a:rPr sz="1800" spc="-25" dirty="0">
                <a:latin typeface="Arial"/>
                <a:cs typeface="Arial"/>
              </a:rPr>
              <a:t> </a:t>
            </a:r>
            <a:r>
              <a:rPr sz="1800" dirty="0">
                <a:latin typeface="Arial"/>
                <a:cs typeface="Arial"/>
              </a:rPr>
              <a:t>evrakın</a:t>
            </a:r>
            <a:r>
              <a:rPr sz="1800" spc="-45" dirty="0">
                <a:latin typeface="Arial"/>
                <a:cs typeface="Arial"/>
              </a:rPr>
              <a:t> </a:t>
            </a:r>
            <a:r>
              <a:rPr sz="1800" dirty="0">
                <a:latin typeface="Arial"/>
                <a:cs typeface="Arial"/>
              </a:rPr>
              <a:t>kopya</a:t>
            </a:r>
            <a:r>
              <a:rPr sz="1800" spc="-20" dirty="0">
                <a:latin typeface="Arial"/>
                <a:cs typeface="Arial"/>
              </a:rPr>
              <a:t> </a:t>
            </a:r>
            <a:r>
              <a:rPr sz="1800" dirty="0">
                <a:latin typeface="Arial"/>
                <a:cs typeface="Arial"/>
              </a:rPr>
              <a:t>konşimentoya</a:t>
            </a:r>
            <a:r>
              <a:rPr sz="1800" spc="-5" dirty="0">
                <a:latin typeface="Arial"/>
                <a:cs typeface="Arial"/>
              </a:rPr>
              <a:t> </a:t>
            </a:r>
            <a:r>
              <a:rPr sz="1800" spc="-10" dirty="0">
                <a:latin typeface="Arial"/>
                <a:cs typeface="Arial"/>
              </a:rPr>
              <a:t>dönüşümü gerçekleştirilir.</a:t>
            </a:r>
            <a:r>
              <a:rPr sz="1800" spc="-55" dirty="0">
                <a:latin typeface="Arial"/>
                <a:cs typeface="Arial"/>
              </a:rPr>
              <a:t> </a:t>
            </a:r>
            <a:r>
              <a:rPr sz="1800" spc="-30" dirty="0">
                <a:latin typeface="Arial"/>
                <a:cs typeface="Arial"/>
              </a:rPr>
              <a:t>Telex</a:t>
            </a:r>
            <a:r>
              <a:rPr sz="1800" spc="-55" dirty="0">
                <a:latin typeface="Arial"/>
                <a:cs typeface="Arial"/>
              </a:rPr>
              <a:t> </a:t>
            </a:r>
            <a:r>
              <a:rPr sz="1800" dirty="0">
                <a:latin typeface="Arial"/>
                <a:cs typeface="Arial"/>
              </a:rPr>
              <a:t>release</a:t>
            </a:r>
            <a:r>
              <a:rPr sz="1800" spc="-45" dirty="0">
                <a:latin typeface="Arial"/>
                <a:cs typeface="Arial"/>
              </a:rPr>
              <a:t> </a:t>
            </a:r>
            <a:r>
              <a:rPr sz="1800" dirty="0">
                <a:latin typeface="Arial"/>
                <a:cs typeface="Arial"/>
              </a:rPr>
              <a:t>işlemi</a:t>
            </a:r>
            <a:r>
              <a:rPr sz="1800" spc="-45" dirty="0">
                <a:latin typeface="Arial"/>
                <a:cs typeface="Arial"/>
              </a:rPr>
              <a:t> </a:t>
            </a:r>
            <a:r>
              <a:rPr sz="1800" dirty="0">
                <a:latin typeface="Arial"/>
                <a:cs typeface="Arial"/>
              </a:rPr>
              <a:t>yapılan</a:t>
            </a:r>
            <a:r>
              <a:rPr sz="1800" spc="-10" dirty="0">
                <a:latin typeface="Arial"/>
                <a:cs typeface="Arial"/>
              </a:rPr>
              <a:t> </a:t>
            </a:r>
            <a:r>
              <a:rPr sz="1800" dirty="0">
                <a:latin typeface="Arial"/>
                <a:cs typeface="Arial"/>
              </a:rPr>
              <a:t>konşimento,</a:t>
            </a:r>
            <a:r>
              <a:rPr sz="1800" spc="-40" dirty="0">
                <a:latin typeface="Arial"/>
                <a:cs typeface="Arial"/>
              </a:rPr>
              <a:t> </a:t>
            </a:r>
            <a:r>
              <a:rPr sz="1800" dirty="0">
                <a:latin typeface="Arial"/>
                <a:cs typeface="Arial"/>
              </a:rPr>
              <a:t>dijital</a:t>
            </a:r>
            <a:r>
              <a:rPr sz="1800" spc="-45" dirty="0">
                <a:latin typeface="Arial"/>
                <a:cs typeface="Arial"/>
              </a:rPr>
              <a:t> </a:t>
            </a:r>
            <a:r>
              <a:rPr sz="1800" dirty="0">
                <a:latin typeface="Arial"/>
                <a:cs typeface="Arial"/>
              </a:rPr>
              <a:t>ortamda</a:t>
            </a:r>
            <a:r>
              <a:rPr sz="1800" spc="-45" dirty="0">
                <a:latin typeface="Arial"/>
                <a:cs typeface="Arial"/>
              </a:rPr>
              <a:t> </a:t>
            </a:r>
            <a:r>
              <a:rPr sz="1800" spc="-10" dirty="0">
                <a:latin typeface="Arial"/>
                <a:cs typeface="Arial"/>
              </a:rPr>
              <a:t>alıcısına </a:t>
            </a:r>
            <a:r>
              <a:rPr sz="1800" dirty="0">
                <a:latin typeface="Arial"/>
                <a:cs typeface="Arial"/>
              </a:rPr>
              <a:t>iletilerek,</a:t>
            </a:r>
            <a:r>
              <a:rPr sz="1800" spc="-55" dirty="0">
                <a:latin typeface="Arial"/>
                <a:cs typeface="Arial"/>
              </a:rPr>
              <a:t> </a:t>
            </a:r>
            <a:r>
              <a:rPr sz="1800" dirty="0">
                <a:latin typeface="Arial"/>
                <a:cs typeface="Arial"/>
              </a:rPr>
              <a:t>ithalat</a:t>
            </a:r>
            <a:r>
              <a:rPr sz="1800" spc="-40" dirty="0">
                <a:latin typeface="Arial"/>
                <a:cs typeface="Arial"/>
              </a:rPr>
              <a:t> </a:t>
            </a:r>
            <a:r>
              <a:rPr sz="1800" dirty="0">
                <a:latin typeface="Arial"/>
                <a:cs typeface="Arial"/>
              </a:rPr>
              <a:t>işlemlerinde</a:t>
            </a:r>
            <a:r>
              <a:rPr sz="1800" spc="-25" dirty="0">
                <a:latin typeface="Arial"/>
                <a:cs typeface="Arial"/>
              </a:rPr>
              <a:t> </a:t>
            </a:r>
            <a:r>
              <a:rPr sz="1800" dirty="0">
                <a:latin typeface="Arial"/>
                <a:cs typeface="Arial"/>
              </a:rPr>
              <a:t>kullanılmak</a:t>
            </a:r>
            <a:r>
              <a:rPr sz="1800" spc="-40" dirty="0">
                <a:latin typeface="Arial"/>
                <a:cs typeface="Arial"/>
              </a:rPr>
              <a:t> </a:t>
            </a:r>
            <a:r>
              <a:rPr sz="1800" dirty="0">
                <a:latin typeface="Arial"/>
                <a:cs typeface="Arial"/>
              </a:rPr>
              <a:t>üzere</a:t>
            </a:r>
            <a:r>
              <a:rPr sz="1800" spc="-50" dirty="0">
                <a:latin typeface="Arial"/>
                <a:cs typeface="Arial"/>
              </a:rPr>
              <a:t> </a:t>
            </a:r>
            <a:r>
              <a:rPr sz="1800" dirty="0">
                <a:latin typeface="Arial"/>
                <a:cs typeface="Arial"/>
              </a:rPr>
              <a:t>geçerli</a:t>
            </a:r>
            <a:r>
              <a:rPr sz="1800" spc="-55" dirty="0">
                <a:latin typeface="Arial"/>
                <a:cs typeface="Arial"/>
              </a:rPr>
              <a:t> </a:t>
            </a:r>
            <a:r>
              <a:rPr sz="1800" dirty="0">
                <a:latin typeface="Arial"/>
                <a:cs typeface="Arial"/>
              </a:rPr>
              <a:t>hale</a:t>
            </a:r>
            <a:r>
              <a:rPr sz="1800" spc="-50" dirty="0">
                <a:latin typeface="Arial"/>
                <a:cs typeface="Arial"/>
              </a:rPr>
              <a:t> </a:t>
            </a:r>
            <a:r>
              <a:rPr sz="1800" spc="-10" dirty="0">
                <a:latin typeface="Arial"/>
                <a:cs typeface="Arial"/>
              </a:rPr>
              <a:t>gelmektedir</a:t>
            </a:r>
            <a:endParaRPr sz="180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12844" y="575348"/>
            <a:ext cx="7156173" cy="569783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5967" y="2304034"/>
            <a:ext cx="6843395" cy="1946275"/>
          </a:xfrm>
          <a:prstGeom prst="rect">
            <a:avLst/>
          </a:prstGeom>
        </p:spPr>
        <p:txBody>
          <a:bodyPr vert="horz" wrap="square" lIns="0" tIns="12700" rIns="0" bIns="0" rtlCol="0">
            <a:spAutoFit/>
          </a:bodyPr>
          <a:lstStyle/>
          <a:p>
            <a:pPr marL="12700">
              <a:lnSpc>
                <a:spcPct val="100000"/>
              </a:lnSpc>
              <a:spcBef>
                <a:spcPts val="100"/>
              </a:spcBef>
            </a:pPr>
            <a:r>
              <a:rPr sz="1800" dirty="0">
                <a:latin typeface="Arial"/>
                <a:cs typeface="Arial"/>
              </a:rPr>
              <a:t>TTK</a:t>
            </a:r>
            <a:r>
              <a:rPr sz="1800" spc="-70" dirty="0">
                <a:latin typeface="Arial"/>
                <a:cs typeface="Arial"/>
              </a:rPr>
              <a:t> </a:t>
            </a:r>
            <a:r>
              <a:rPr sz="1800" dirty="0">
                <a:latin typeface="Arial"/>
                <a:cs typeface="Arial"/>
              </a:rPr>
              <a:t>MADDE</a:t>
            </a:r>
            <a:r>
              <a:rPr sz="1800" spc="-30" dirty="0">
                <a:latin typeface="Arial"/>
                <a:cs typeface="Arial"/>
              </a:rPr>
              <a:t> </a:t>
            </a:r>
            <a:r>
              <a:rPr sz="1800" spc="-20" dirty="0">
                <a:latin typeface="Arial"/>
                <a:cs typeface="Arial"/>
              </a:rPr>
              <a:t>1207</a:t>
            </a:r>
            <a:endParaRPr sz="1800">
              <a:latin typeface="Arial"/>
              <a:cs typeface="Arial"/>
            </a:endParaRPr>
          </a:p>
          <a:p>
            <a:pPr>
              <a:lnSpc>
                <a:spcPct val="100000"/>
              </a:lnSpc>
              <a:spcBef>
                <a:spcPts val="90"/>
              </a:spcBef>
            </a:pPr>
            <a:endParaRPr sz="1800">
              <a:latin typeface="Arial"/>
              <a:cs typeface="Arial"/>
            </a:endParaRPr>
          </a:p>
          <a:p>
            <a:pPr marL="12700">
              <a:lnSpc>
                <a:spcPct val="100000"/>
              </a:lnSpc>
            </a:pPr>
            <a:r>
              <a:rPr sz="1800" dirty="0">
                <a:latin typeface="Arial"/>
                <a:cs typeface="Arial"/>
              </a:rPr>
              <a:t>c)</a:t>
            </a:r>
            <a:r>
              <a:rPr sz="1800" spc="-45" dirty="0">
                <a:latin typeface="Arial"/>
                <a:cs typeface="Arial"/>
              </a:rPr>
              <a:t> </a:t>
            </a:r>
            <a:r>
              <a:rPr sz="1800" dirty="0">
                <a:latin typeface="Arial"/>
                <a:cs typeface="Arial"/>
              </a:rPr>
              <a:t>Gönderilenin</a:t>
            </a:r>
            <a:r>
              <a:rPr sz="1800" spc="-35" dirty="0">
                <a:latin typeface="Arial"/>
                <a:cs typeface="Arial"/>
              </a:rPr>
              <a:t> </a:t>
            </a:r>
            <a:r>
              <a:rPr sz="1800" dirty="0">
                <a:latin typeface="Arial"/>
                <a:cs typeface="Arial"/>
              </a:rPr>
              <a:t>eşyayı</a:t>
            </a:r>
            <a:r>
              <a:rPr sz="1800" spc="-5" dirty="0">
                <a:latin typeface="Arial"/>
                <a:cs typeface="Arial"/>
              </a:rPr>
              <a:t> </a:t>
            </a:r>
            <a:r>
              <a:rPr sz="1800" dirty="0">
                <a:latin typeface="Arial"/>
                <a:cs typeface="Arial"/>
              </a:rPr>
              <a:t>teslim</a:t>
            </a:r>
            <a:r>
              <a:rPr sz="1800" spc="-35" dirty="0">
                <a:latin typeface="Arial"/>
                <a:cs typeface="Arial"/>
              </a:rPr>
              <a:t> </a:t>
            </a:r>
            <a:r>
              <a:rPr sz="1800" dirty="0">
                <a:latin typeface="Arial"/>
                <a:cs typeface="Arial"/>
              </a:rPr>
              <a:t>almaması</a:t>
            </a:r>
            <a:r>
              <a:rPr sz="1800" spc="-40" dirty="0">
                <a:latin typeface="Arial"/>
                <a:cs typeface="Arial"/>
              </a:rPr>
              <a:t> </a:t>
            </a:r>
            <a:r>
              <a:rPr sz="1800" spc="-10" dirty="0">
                <a:latin typeface="Arial"/>
                <a:cs typeface="Arial"/>
              </a:rPr>
              <a:t>hâlinde</a:t>
            </a:r>
            <a:endParaRPr sz="1800">
              <a:latin typeface="Arial"/>
              <a:cs typeface="Arial"/>
            </a:endParaRPr>
          </a:p>
          <a:p>
            <a:pPr>
              <a:lnSpc>
                <a:spcPct val="100000"/>
              </a:lnSpc>
              <a:spcBef>
                <a:spcPts val="90"/>
              </a:spcBef>
            </a:pPr>
            <a:endParaRPr sz="1800">
              <a:latin typeface="Arial"/>
              <a:cs typeface="Arial"/>
            </a:endParaRPr>
          </a:p>
          <a:p>
            <a:pPr marL="12700" marR="5080">
              <a:lnSpc>
                <a:spcPct val="100000"/>
              </a:lnSpc>
            </a:pPr>
            <a:r>
              <a:rPr sz="1800" dirty="0">
                <a:latin typeface="Arial"/>
                <a:cs typeface="Arial"/>
              </a:rPr>
              <a:t>MADDE</a:t>
            </a:r>
            <a:r>
              <a:rPr sz="1800" spc="-60" dirty="0">
                <a:latin typeface="Arial"/>
                <a:cs typeface="Arial"/>
              </a:rPr>
              <a:t> </a:t>
            </a:r>
            <a:r>
              <a:rPr sz="1800" dirty="0">
                <a:latin typeface="Arial"/>
                <a:cs typeface="Arial"/>
              </a:rPr>
              <a:t>1207-</a:t>
            </a:r>
            <a:r>
              <a:rPr sz="1800" spc="-30" dirty="0">
                <a:latin typeface="Arial"/>
                <a:cs typeface="Arial"/>
              </a:rPr>
              <a:t> </a:t>
            </a:r>
            <a:r>
              <a:rPr sz="1800" dirty="0">
                <a:latin typeface="Arial"/>
                <a:cs typeface="Arial"/>
              </a:rPr>
              <a:t>(1)</a:t>
            </a:r>
            <a:r>
              <a:rPr sz="1800" spc="-40" dirty="0">
                <a:latin typeface="Arial"/>
                <a:cs typeface="Arial"/>
              </a:rPr>
              <a:t> </a:t>
            </a:r>
            <a:r>
              <a:rPr sz="1800" dirty="0">
                <a:latin typeface="Arial"/>
                <a:cs typeface="Arial"/>
              </a:rPr>
              <a:t>Gönderilen,</a:t>
            </a:r>
            <a:r>
              <a:rPr sz="1800" spc="-10" dirty="0">
                <a:latin typeface="Arial"/>
                <a:cs typeface="Arial"/>
              </a:rPr>
              <a:t> </a:t>
            </a:r>
            <a:r>
              <a:rPr sz="1800" dirty="0">
                <a:latin typeface="Arial"/>
                <a:cs typeface="Arial"/>
              </a:rPr>
              <a:t>eşyanın</a:t>
            </a:r>
            <a:r>
              <a:rPr sz="1800" spc="-5" dirty="0">
                <a:latin typeface="Arial"/>
                <a:cs typeface="Arial"/>
              </a:rPr>
              <a:t> </a:t>
            </a:r>
            <a:r>
              <a:rPr sz="1800" dirty="0">
                <a:latin typeface="Arial"/>
                <a:cs typeface="Arial"/>
              </a:rPr>
              <a:t>teslimini</a:t>
            </a:r>
            <a:r>
              <a:rPr sz="1800" spc="-35" dirty="0">
                <a:latin typeface="Arial"/>
                <a:cs typeface="Arial"/>
              </a:rPr>
              <a:t> </a:t>
            </a:r>
            <a:r>
              <a:rPr sz="1800" dirty="0">
                <a:latin typeface="Arial"/>
                <a:cs typeface="Arial"/>
              </a:rPr>
              <a:t>isteme</a:t>
            </a:r>
            <a:r>
              <a:rPr sz="1800" spc="-45" dirty="0">
                <a:latin typeface="Arial"/>
                <a:cs typeface="Arial"/>
              </a:rPr>
              <a:t> </a:t>
            </a:r>
            <a:r>
              <a:rPr sz="1800" spc="-10" dirty="0">
                <a:latin typeface="Arial"/>
                <a:cs typeface="Arial"/>
              </a:rPr>
              <a:t>hakkını </a:t>
            </a:r>
            <a:r>
              <a:rPr sz="1800" dirty="0">
                <a:latin typeface="Arial"/>
                <a:cs typeface="Arial"/>
              </a:rPr>
              <a:t>kullanmazsa,</a:t>
            </a:r>
            <a:r>
              <a:rPr sz="1800" spc="-25" dirty="0">
                <a:latin typeface="Arial"/>
                <a:cs typeface="Arial"/>
              </a:rPr>
              <a:t> </a:t>
            </a:r>
            <a:r>
              <a:rPr sz="1800" dirty="0">
                <a:latin typeface="Arial"/>
                <a:cs typeface="Arial"/>
              </a:rPr>
              <a:t>taşıtan,navlun</a:t>
            </a:r>
            <a:r>
              <a:rPr sz="1800" spc="-30" dirty="0">
                <a:latin typeface="Arial"/>
                <a:cs typeface="Arial"/>
              </a:rPr>
              <a:t> </a:t>
            </a:r>
            <a:r>
              <a:rPr sz="1800" dirty="0">
                <a:latin typeface="Arial"/>
                <a:cs typeface="Arial"/>
              </a:rPr>
              <a:t>sözleşmesi</a:t>
            </a:r>
            <a:r>
              <a:rPr sz="1800" spc="-45" dirty="0">
                <a:latin typeface="Arial"/>
                <a:cs typeface="Arial"/>
              </a:rPr>
              <a:t> </a:t>
            </a:r>
            <a:r>
              <a:rPr sz="1800" dirty="0">
                <a:latin typeface="Arial"/>
                <a:cs typeface="Arial"/>
              </a:rPr>
              <a:t>gereğince</a:t>
            </a:r>
            <a:r>
              <a:rPr sz="1800" spc="-30" dirty="0">
                <a:latin typeface="Arial"/>
                <a:cs typeface="Arial"/>
              </a:rPr>
              <a:t> </a:t>
            </a:r>
            <a:r>
              <a:rPr sz="1800" dirty="0">
                <a:latin typeface="Arial"/>
                <a:cs typeface="Arial"/>
              </a:rPr>
              <a:t>navlunu</a:t>
            </a:r>
            <a:r>
              <a:rPr sz="1800" spc="-35" dirty="0">
                <a:latin typeface="Arial"/>
                <a:cs typeface="Arial"/>
              </a:rPr>
              <a:t> </a:t>
            </a:r>
            <a:r>
              <a:rPr sz="1800" dirty="0">
                <a:latin typeface="Arial"/>
                <a:cs typeface="Arial"/>
              </a:rPr>
              <a:t>ve</a:t>
            </a:r>
            <a:r>
              <a:rPr sz="1800" spc="-45" dirty="0">
                <a:latin typeface="Arial"/>
                <a:cs typeface="Arial"/>
              </a:rPr>
              <a:t> </a:t>
            </a:r>
            <a:r>
              <a:rPr sz="1800" spc="-10" dirty="0">
                <a:latin typeface="Arial"/>
                <a:cs typeface="Arial"/>
              </a:rPr>
              <a:t>diğer </a:t>
            </a:r>
            <a:r>
              <a:rPr sz="1800" dirty="0">
                <a:latin typeface="Arial"/>
                <a:cs typeface="Arial"/>
              </a:rPr>
              <a:t>alacakları</a:t>
            </a:r>
            <a:r>
              <a:rPr sz="1800" spc="-40" dirty="0">
                <a:latin typeface="Arial"/>
                <a:cs typeface="Arial"/>
              </a:rPr>
              <a:t> </a:t>
            </a:r>
            <a:r>
              <a:rPr sz="1800" dirty="0">
                <a:latin typeface="Arial"/>
                <a:cs typeface="Arial"/>
              </a:rPr>
              <a:t>taşıyana</a:t>
            </a:r>
            <a:r>
              <a:rPr sz="1800" spc="-10" dirty="0">
                <a:latin typeface="Arial"/>
                <a:cs typeface="Arial"/>
              </a:rPr>
              <a:t> </a:t>
            </a:r>
            <a:r>
              <a:rPr sz="1800" dirty="0">
                <a:latin typeface="Arial"/>
                <a:cs typeface="Arial"/>
              </a:rPr>
              <a:t>ödemekle</a:t>
            </a:r>
            <a:r>
              <a:rPr sz="1800" spc="-50" dirty="0">
                <a:latin typeface="Arial"/>
                <a:cs typeface="Arial"/>
              </a:rPr>
              <a:t> </a:t>
            </a:r>
            <a:r>
              <a:rPr sz="1800" spc="-10" dirty="0">
                <a:latin typeface="Arial"/>
                <a:cs typeface="Arial"/>
              </a:rPr>
              <a:t>yükümlüdür.</a:t>
            </a:r>
            <a:endParaRPr sz="18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18540" y="917828"/>
            <a:ext cx="7680325" cy="4904105"/>
          </a:xfrm>
          <a:prstGeom prst="rect">
            <a:avLst/>
          </a:prstGeom>
        </p:spPr>
        <p:txBody>
          <a:bodyPr vert="horz" wrap="square" lIns="0" tIns="13335" rIns="0" bIns="0" rtlCol="0">
            <a:spAutoFit/>
          </a:bodyPr>
          <a:lstStyle/>
          <a:p>
            <a:pPr marL="12700">
              <a:lnSpc>
                <a:spcPct val="100000"/>
              </a:lnSpc>
              <a:spcBef>
                <a:spcPts val="105"/>
              </a:spcBef>
            </a:pPr>
            <a:r>
              <a:rPr sz="2000" dirty="0">
                <a:latin typeface="Arial"/>
                <a:cs typeface="Arial"/>
              </a:rPr>
              <a:t>II</a:t>
            </a:r>
            <a:r>
              <a:rPr sz="2000" spc="-45" dirty="0">
                <a:latin typeface="Arial"/>
                <a:cs typeface="Arial"/>
              </a:rPr>
              <a:t> </a:t>
            </a:r>
            <a:r>
              <a:rPr sz="2000" dirty="0">
                <a:latin typeface="Arial"/>
                <a:cs typeface="Arial"/>
              </a:rPr>
              <a:t>-</a:t>
            </a:r>
            <a:r>
              <a:rPr sz="2000" spc="-20" dirty="0">
                <a:latin typeface="Arial"/>
                <a:cs typeface="Arial"/>
              </a:rPr>
              <a:t> </a:t>
            </a:r>
            <a:r>
              <a:rPr sz="2000" dirty="0">
                <a:latin typeface="Arial"/>
                <a:cs typeface="Arial"/>
              </a:rPr>
              <a:t>Bildirme</a:t>
            </a:r>
            <a:r>
              <a:rPr sz="2000" spc="-30" dirty="0">
                <a:latin typeface="Arial"/>
                <a:cs typeface="Arial"/>
              </a:rPr>
              <a:t> </a:t>
            </a:r>
            <a:r>
              <a:rPr sz="2000" spc="-10" dirty="0">
                <a:latin typeface="Arial"/>
                <a:cs typeface="Arial"/>
              </a:rPr>
              <a:t>yükümlülüğü</a:t>
            </a:r>
            <a:endParaRPr sz="2000">
              <a:latin typeface="Arial"/>
              <a:cs typeface="Arial"/>
            </a:endParaRPr>
          </a:p>
          <a:p>
            <a:pPr marL="12700" marR="236854">
              <a:lnSpc>
                <a:spcPct val="100000"/>
              </a:lnSpc>
            </a:pPr>
            <a:r>
              <a:rPr sz="2000" dirty="0">
                <a:latin typeface="Arial"/>
                <a:cs typeface="Arial"/>
              </a:rPr>
              <a:t>MADDE</a:t>
            </a:r>
            <a:r>
              <a:rPr sz="2000" spc="-20" dirty="0">
                <a:latin typeface="Arial"/>
                <a:cs typeface="Arial"/>
              </a:rPr>
              <a:t> </a:t>
            </a:r>
            <a:r>
              <a:rPr sz="2000" dirty="0">
                <a:latin typeface="Arial"/>
                <a:cs typeface="Arial"/>
              </a:rPr>
              <a:t>919-</a:t>
            </a:r>
            <a:r>
              <a:rPr sz="2000" spc="-40" dirty="0">
                <a:latin typeface="Arial"/>
                <a:cs typeface="Arial"/>
              </a:rPr>
              <a:t> </a:t>
            </a:r>
            <a:r>
              <a:rPr sz="2000" dirty="0">
                <a:latin typeface="Arial"/>
                <a:cs typeface="Arial"/>
              </a:rPr>
              <a:t>(1)</a:t>
            </a:r>
            <a:r>
              <a:rPr sz="2000" spc="-40" dirty="0">
                <a:latin typeface="Arial"/>
                <a:cs typeface="Arial"/>
              </a:rPr>
              <a:t> </a:t>
            </a:r>
            <a:r>
              <a:rPr sz="2000" dirty="0">
                <a:latin typeface="Arial"/>
                <a:cs typeface="Arial"/>
              </a:rPr>
              <a:t>Gönderen,</a:t>
            </a:r>
            <a:r>
              <a:rPr sz="2000" spc="-70" dirty="0">
                <a:latin typeface="Arial"/>
                <a:cs typeface="Arial"/>
              </a:rPr>
              <a:t> </a:t>
            </a:r>
            <a:r>
              <a:rPr sz="2000" dirty="0">
                <a:latin typeface="Arial"/>
                <a:cs typeface="Arial"/>
              </a:rPr>
              <a:t>gerektiğinde</a:t>
            </a:r>
            <a:r>
              <a:rPr sz="2000" spc="-45" dirty="0">
                <a:latin typeface="Arial"/>
                <a:cs typeface="Arial"/>
              </a:rPr>
              <a:t> </a:t>
            </a:r>
            <a:r>
              <a:rPr sz="2000" dirty="0">
                <a:latin typeface="Arial"/>
                <a:cs typeface="Arial"/>
              </a:rPr>
              <a:t>eşyayı</a:t>
            </a:r>
            <a:r>
              <a:rPr sz="2000" spc="-40" dirty="0">
                <a:latin typeface="Arial"/>
                <a:cs typeface="Arial"/>
              </a:rPr>
              <a:t> </a:t>
            </a:r>
            <a:r>
              <a:rPr sz="2000" dirty="0">
                <a:latin typeface="Arial"/>
                <a:cs typeface="Arial"/>
              </a:rPr>
              <a:t>ambalajlamak</a:t>
            </a:r>
            <a:r>
              <a:rPr sz="2000" spc="-40" dirty="0">
                <a:latin typeface="Arial"/>
                <a:cs typeface="Arial"/>
              </a:rPr>
              <a:t> </a:t>
            </a:r>
            <a:r>
              <a:rPr sz="2000" spc="-25" dirty="0">
                <a:latin typeface="Arial"/>
                <a:cs typeface="Arial"/>
              </a:rPr>
              <a:t>ve </a:t>
            </a:r>
            <a:r>
              <a:rPr sz="2000" dirty="0">
                <a:latin typeface="Arial"/>
                <a:cs typeface="Arial"/>
              </a:rPr>
              <a:t>işaretlemekle</a:t>
            </a:r>
            <a:r>
              <a:rPr sz="2000" spc="-65" dirty="0">
                <a:latin typeface="Arial"/>
                <a:cs typeface="Arial"/>
              </a:rPr>
              <a:t> </a:t>
            </a:r>
            <a:r>
              <a:rPr sz="2000" dirty="0">
                <a:latin typeface="Arial"/>
                <a:cs typeface="Arial"/>
              </a:rPr>
              <a:t>ve</a:t>
            </a:r>
            <a:r>
              <a:rPr sz="2000" spc="-25" dirty="0">
                <a:latin typeface="Arial"/>
                <a:cs typeface="Arial"/>
              </a:rPr>
              <a:t> </a:t>
            </a:r>
            <a:r>
              <a:rPr sz="2000" dirty="0">
                <a:latin typeface="Arial"/>
                <a:cs typeface="Arial"/>
              </a:rPr>
              <a:t>gerekli</a:t>
            </a:r>
            <a:r>
              <a:rPr sz="2000" spc="-40" dirty="0">
                <a:latin typeface="Arial"/>
                <a:cs typeface="Arial"/>
              </a:rPr>
              <a:t> </a:t>
            </a:r>
            <a:r>
              <a:rPr sz="2000" dirty="0">
                <a:latin typeface="Arial"/>
                <a:cs typeface="Arial"/>
              </a:rPr>
              <a:t>belgeleri</a:t>
            </a:r>
            <a:r>
              <a:rPr sz="2000" spc="-35" dirty="0">
                <a:latin typeface="Arial"/>
                <a:cs typeface="Arial"/>
              </a:rPr>
              <a:t> </a:t>
            </a:r>
            <a:r>
              <a:rPr sz="2000" dirty="0">
                <a:latin typeface="Arial"/>
                <a:cs typeface="Arial"/>
              </a:rPr>
              <a:t>sağlamakla,</a:t>
            </a:r>
            <a:r>
              <a:rPr sz="2000" spc="-75" dirty="0">
                <a:latin typeface="Arial"/>
                <a:cs typeface="Arial"/>
              </a:rPr>
              <a:t> </a:t>
            </a:r>
            <a:r>
              <a:rPr sz="2000" dirty="0">
                <a:latin typeface="Arial"/>
                <a:cs typeface="Arial"/>
              </a:rPr>
              <a:t>ayrıca</a:t>
            </a:r>
            <a:r>
              <a:rPr sz="2000" spc="-35" dirty="0">
                <a:latin typeface="Arial"/>
                <a:cs typeface="Arial"/>
              </a:rPr>
              <a:t> </a:t>
            </a:r>
            <a:r>
              <a:rPr sz="2000" dirty="0">
                <a:latin typeface="Arial"/>
                <a:cs typeface="Arial"/>
              </a:rPr>
              <a:t>taşıma</a:t>
            </a:r>
            <a:r>
              <a:rPr sz="2000" spc="-45" dirty="0">
                <a:latin typeface="Arial"/>
                <a:cs typeface="Arial"/>
              </a:rPr>
              <a:t> </a:t>
            </a:r>
            <a:r>
              <a:rPr sz="2000" spc="-10" dirty="0">
                <a:latin typeface="Arial"/>
                <a:cs typeface="Arial"/>
              </a:rPr>
              <a:t>işleri </a:t>
            </a:r>
            <a:r>
              <a:rPr sz="2000" dirty="0">
                <a:latin typeface="Arial"/>
                <a:cs typeface="Arial"/>
              </a:rPr>
              <a:t>komisyoncusunun</a:t>
            </a:r>
            <a:r>
              <a:rPr sz="2000" spc="-75" dirty="0">
                <a:latin typeface="Arial"/>
                <a:cs typeface="Arial"/>
              </a:rPr>
              <a:t> </a:t>
            </a:r>
            <a:r>
              <a:rPr sz="2000" dirty="0">
                <a:latin typeface="Arial"/>
                <a:cs typeface="Arial"/>
              </a:rPr>
              <a:t>edimlerini</a:t>
            </a:r>
            <a:r>
              <a:rPr sz="2000" spc="-30" dirty="0">
                <a:latin typeface="Arial"/>
                <a:cs typeface="Arial"/>
              </a:rPr>
              <a:t> </a:t>
            </a:r>
            <a:r>
              <a:rPr sz="2000" dirty="0">
                <a:latin typeface="Arial"/>
                <a:cs typeface="Arial"/>
              </a:rPr>
              <a:t>yerine</a:t>
            </a:r>
            <a:r>
              <a:rPr sz="2000" spc="-40" dirty="0">
                <a:latin typeface="Arial"/>
                <a:cs typeface="Arial"/>
              </a:rPr>
              <a:t> </a:t>
            </a:r>
            <a:r>
              <a:rPr sz="2000" dirty="0">
                <a:latin typeface="Arial"/>
                <a:cs typeface="Arial"/>
              </a:rPr>
              <a:t>getirebilmesi</a:t>
            </a:r>
            <a:r>
              <a:rPr sz="2000" spc="-60" dirty="0">
                <a:latin typeface="Arial"/>
                <a:cs typeface="Arial"/>
              </a:rPr>
              <a:t> </a:t>
            </a:r>
            <a:r>
              <a:rPr sz="2000" dirty="0">
                <a:latin typeface="Arial"/>
                <a:cs typeface="Arial"/>
              </a:rPr>
              <a:t>için</a:t>
            </a:r>
            <a:r>
              <a:rPr sz="2000" spc="-25" dirty="0">
                <a:latin typeface="Arial"/>
                <a:cs typeface="Arial"/>
              </a:rPr>
              <a:t> </a:t>
            </a:r>
            <a:r>
              <a:rPr sz="2000" dirty="0">
                <a:latin typeface="Arial"/>
                <a:cs typeface="Arial"/>
              </a:rPr>
              <a:t>gerekli</a:t>
            </a:r>
            <a:r>
              <a:rPr sz="2000" spc="-55" dirty="0">
                <a:latin typeface="Arial"/>
                <a:cs typeface="Arial"/>
              </a:rPr>
              <a:t> </a:t>
            </a:r>
            <a:r>
              <a:rPr sz="2000" spc="-20" dirty="0">
                <a:latin typeface="Arial"/>
                <a:cs typeface="Arial"/>
              </a:rPr>
              <a:t>olan </a:t>
            </a:r>
            <a:r>
              <a:rPr sz="2000" dirty="0">
                <a:latin typeface="Arial"/>
                <a:cs typeface="Arial"/>
              </a:rPr>
              <a:t>bilgileri</a:t>
            </a:r>
            <a:r>
              <a:rPr sz="2000" spc="-25" dirty="0">
                <a:latin typeface="Arial"/>
                <a:cs typeface="Arial"/>
              </a:rPr>
              <a:t> </a:t>
            </a:r>
            <a:r>
              <a:rPr sz="2000" dirty="0">
                <a:latin typeface="Arial"/>
                <a:cs typeface="Arial"/>
              </a:rPr>
              <a:t>ona</a:t>
            </a:r>
            <a:r>
              <a:rPr sz="2000" spc="-40" dirty="0">
                <a:latin typeface="Arial"/>
                <a:cs typeface="Arial"/>
              </a:rPr>
              <a:t> </a:t>
            </a:r>
            <a:r>
              <a:rPr sz="2000" dirty="0">
                <a:latin typeface="Arial"/>
                <a:cs typeface="Arial"/>
              </a:rPr>
              <a:t>vermekle</a:t>
            </a:r>
            <a:r>
              <a:rPr sz="2000" spc="-55" dirty="0">
                <a:latin typeface="Arial"/>
                <a:cs typeface="Arial"/>
              </a:rPr>
              <a:t> </a:t>
            </a:r>
            <a:r>
              <a:rPr sz="2000" spc="-10" dirty="0">
                <a:latin typeface="Arial"/>
                <a:cs typeface="Arial"/>
              </a:rPr>
              <a:t>yükümlüdür.</a:t>
            </a:r>
            <a:r>
              <a:rPr sz="2000" spc="-114" dirty="0">
                <a:latin typeface="Arial"/>
                <a:cs typeface="Arial"/>
              </a:rPr>
              <a:t> </a:t>
            </a:r>
            <a:r>
              <a:rPr sz="2000" dirty="0">
                <a:latin typeface="Arial"/>
                <a:cs typeface="Arial"/>
              </a:rPr>
              <a:t>Yük</a:t>
            </a:r>
            <a:r>
              <a:rPr sz="2000" spc="-25" dirty="0">
                <a:latin typeface="Arial"/>
                <a:cs typeface="Arial"/>
              </a:rPr>
              <a:t> </a:t>
            </a:r>
            <a:r>
              <a:rPr sz="2000" dirty="0">
                <a:latin typeface="Arial"/>
                <a:cs typeface="Arial"/>
              </a:rPr>
              <a:t>tehlikeli</a:t>
            </a:r>
            <a:r>
              <a:rPr sz="2000" spc="-25" dirty="0">
                <a:latin typeface="Arial"/>
                <a:cs typeface="Arial"/>
              </a:rPr>
              <a:t> </a:t>
            </a:r>
            <a:r>
              <a:rPr sz="2000" dirty="0">
                <a:latin typeface="Arial"/>
                <a:cs typeface="Arial"/>
              </a:rPr>
              <a:t>bir</a:t>
            </a:r>
            <a:r>
              <a:rPr sz="2000" spc="-35" dirty="0">
                <a:latin typeface="Arial"/>
                <a:cs typeface="Arial"/>
              </a:rPr>
              <a:t> </a:t>
            </a:r>
            <a:r>
              <a:rPr sz="2000" dirty="0">
                <a:latin typeface="Arial"/>
                <a:cs typeface="Arial"/>
              </a:rPr>
              <a:t>eşya</a:t>
            </a:r>
            <a:r>
              <a:rPr sz="2000" spc="-50" dirty="0">
                <a:latin typeface="Arial"/>
                <a:cs typeface="Arial"/>
              </a:rPr>
              <a:t> </a:t>
            </a:r>
            <a:r>
              <a:rPr sz="2000" spc="-25" dirty="0">
                <a:latin typeface="Arial"/>
                <a:cs typeface="Arial"/>
              </a:rPr>
              <a:t>ise </a:t>
            </a:r>
            <a:r>
              <a:rPr sz="2000" dirty="0">
                <a:latin typeface="Arial"/>
                <a:cs typeface="Arial"/>
              </a:rPr>
              <a:t>gönderen,</a:t>
            </a:r>
            <a:r>
              <a:rPr sz="2000" spc="-75" dirty="0">
                <a:latin typeface="Arial"/>
                <a:cs typeface="Arial"/>
              </a:rPr>
              <a:t> </a:t>
            </a:r>
            <a:r>
              <a:rPr sz="2000" dirty="0">
                <a:latin typeface="Arial"/>
                <a:cs typeface="Arial"/>
              </a:rPr>
              <a:t>taşıma</a:t>
            </a:r>
            <a:r>
              <a:rPr sz="2000" spc="-40" dirty="0">
                <a:latin typeface="Arial"/>
                <a:cs typeface="Arial"/>
              </a:rPr>
              <a:t> </a:t>
            </a:r>
            <a:r>
              <a:rPr sz="2000" dirty="0">
                <a:latin typeface="Arial"/>
                <a:cs typeface="Arial"/>
              </a:rPr>
              <a:t>işleri</a:t>
            </a:r>
            <a:r>
              <a:rPr sz="2000" spc="-50" dirty="0">
                <a:latin typeface="Arial"/>
                <a:cs typeface="Arial"/>
              </a:rPr>
              <a:t> </a:t>
            </a:r>
            <a:r>
              <a:rPr sz="2000" dirty="0">
                <a:latin typeface="Arial"/>
                <a:cs typeface="Arial"/>
              </a:rPr>
              <a:t>komisyoncusuna</a:t>
            </a:r>
            <a:r>
              <a:rPr sz="2000" spc="-65" dirty="0">
                <a:latin typeface="Arial"/>
                <a:cs typeface="Arial"/>
              </a:rPr>
              <a:t> </a:t>
            </a:r>
            <a:r>
              <a:rPr sz="2000" dirty="0">
                <a:latin typeface="Arial"/>
                <a:cs typeface="Arial"/>
              </a:rPr>
              <a:t>tehlikenin</a:t>
            </a:r>
            <a:r>
              <a:rPr sz="2000" spc="-45" dirty="0">
                <a:latin typeface="Arial"/>
                <a:cs typeface="Arial"/>
              </a:rPr>
              <a:t> </a:t>
            </a:r>
            <a:r>
              <a:rPr sz="2000" spc="-10" dirty="0">
                <a:latin typeface="Arial"/>
                <a:cs typeface="Arial"/>
              </a:rPr>
              <a:t>niteliğini, </a:t>
            </a:r>
            <a:r>
              <a:rPr sz="2000" dirty="0">
                <a:latin typeface="Arial"/>
                <a:cs typeface="Arial"/>
              </a:rPr>
              <a:t>alınması</a:t>
            </a:r>
            <a:r>
              <a:rPr sz="2000" spc="-30" dirty="0">
                <a:latin typeface="Arial"/>
                <a:cs typeface="Arial"/>
              </a:rPr>
              <a:t> </a:t>
            </a:r>
            <a:r>
              <a:rPr sz="2000" dirty="0">
                <a:latin typeface="Arial"/>
                <a:cs typeface="Arial"/>
              </a:rPr>
              <a:t>gereken</a:t>
            </a:r>
            <a:r>
              <a:rPr sz="2000" spc="-50" dirty="0">
                <a:latin typeface="Arial"/>
                <a:cs typeface="Arial"/>
              </a:rPr>
              <a:t> </a:t>
            </a:r>
            <a:r>
              <a:rPr sz="2000" dirty="0">
                <a:latin typeface="Arial"/>
                <a:cs typeface="Arial"/>
              </a:rPr>
              <a:t>önlemleri</a:t>
            </a:r>
            <a:r>
              <a:rPr sz="2000" spc="-25" dirty="0">
                <a:latin typeface="Arial"/>
                <a:cs typeface="Arial"/>
              </a:rPr>
              <a:t> </a:t>
            </a:r>
            <a:r>
              <a:rPr sz="2000" dirty="0">
                <a:latin typeface="Arial"/>
                <a:cs typeface="Arial"/>
              </a:rPr>
              <a:t>yazılı</a:t>
            </a:r>
            <a:r>
              <a:rPr sz="2000" spc="-25" dirty="0">
                <a:latin typeface="Arial"/>
                <a:cs typeface="Arial"/>
              </a:rPr>
              <a:t> </a:t>
            </a:r>
            <a:r>
              <a:rPr sz="2000" dirty="0">
                <a:latin typeface="Arial"/>
                <a:cs typeface="Arial"/>
              </a:rPr>
              <a:t>olarak</a:t>
            </a:r>
            <a:r>
              <a:rPr sz="2000" spc="-35" dirty="0">
                <a:latin typeface="Arial"/>
                <a:cs typeface="Arial"/>
              </a:rPr>
              <a:t> </a:t>
            </a:r>
            <a:r>
              <a:rPr sz="2000" dirty="0">
                <a:latin typeface="Arial"/>
                <a:cs typeface="Arial"/>
              </a:rPr>
              <a:t>ve</a:t>
            </a:r>
            <a:r>
              <a:rPr sz="2000" spc="-20" dirty="0">
                <a:latin typeface="Arial"/>
                <a:cs typeface="Arial"/>
              </a:rPr>
              <a:t> </a:t>
            </a:r>
            <a:r>
              <a:rPr sz="2000" dirty="0">
                <a:latin typeface="Arial"/>
                <a:cs typeface="Arial"/>
              </a:rPr>
              <a:t>zamanında</a:t>
            </a:r>
            <a:r>
              <a:rPr sz="2000" spc="-30" dirty="0">
                <a:latin typeface="Arial"/>
                <a:cs typeface="Arial"/>
              </a:rPr>
              <a:t> </a:t>
            </a:r>
            <a:r>
              <a:rPr sz="2000" spc="-10" dirty="0">
                <a:latin typeface="Arial"/>
                <a:cs typeface="Arial"/>
              </a:rPr>
              <a:t>bildirmekle yükümlüdür.</a:t>
            </a:r>
            <a:endParaRPr sz="2000">
              <a:latin typeface="Arial"/>
              <a:cs typeface="Arial"/>
            </a:endParaRPr>
          </a:p>
          <a:p>
            <a:pPr marL="12700" marR="113664">
              <a:lnSpc>
                <a:spcPct val="100000"/>
              </a:lnSpc>
              <a:spcBef>
                <a:spcPts val="5"/>
              </a:spcBef>
            </a:pPr>
            <a:r>
              <a:rPr sz="2000" dirty="0">
                <a:latin typeface="Arial"/>
                <a:cs typeface="Arial"/>
              </a:rPr>
              <a:t>(2)</a:t>
            </a:r>
            <a:r>
              <a:rPr sz="2000" spc="-40" dirty="0">
                <a:latin typeface="Arial"/>
                <a:cs typeface="Arial"/>
              </a:rPr>
              <a:t> </a:t>
            </a:r>
            <a:r>
              <a:rPr sz="2000" dirty="0">
                <a:latin typeface="Arial"/>
                <a:cs typeface="Arial"/>
              </a:rPr>
              <a:t>Gönderen,</a:t>
            </a:r>
            <a:r>
              <a:rPr sz="2000" spc="-70" dirty="0">
                <a:latin typeface="Arial"/>
                <a:cs typeface="Arial"/>
              </a:rPr>
              <a:t> </a:t>
            </a:r>
            <a:r>
              <a:rPr sz="2000" dirty="0">
                <a:latin typeface="Arial"/>
                <a:cs typeface="Arial"/>
              </a:rPr>
              <a:t>kendisine</a:t>
            </a:r>
            <a:r>
              <a:rPr sz="2000" spc="-35" dirty="0">
                <a:latin typeface="Arial"/>
                <a:cs typeface="Arial"/>
              </a:rPr>
              <a:t> </a:t>
            </a:r>
            <a:r>
              <a:rPr sz="2000" dirty="0">
                <a:latin typeface="Arial"/>
                <a:cs typeface="Arial"/>
              </a:rPr>
              <a:t>herhangi</a:t>
            </a:r>
            <a:r>
              <a:rPr sz="2000" spc="-45" dirty="0">
                <a:latin typeface="Arial"/>
                <a:cs typeface="Arial"/>
              </a:rPr>
              <a:t> </a:t>
            </a:r>
            <a:r>
              <a:rPr sz="2000" dirty="0">
                <a:latin typeface="Arial"/>
                <a:cs typeface="Arial"/>
              </a:rPr>
              <a:t>bir</a:t>
            </a:r>
            <a:r>
              <a:rPr sz="2000" spc="-30" dirty="0">
                <a:latin typeface="Arial"/>
                <a:cs typeface="Arial"/>
              </a:rPr>
              <a:t> </a:t>
            </a:r>
            <a:r>
              <a:rPr sz="2000" dirty="0">
                <a:latin typeface="Arial"/>
                <a:cs typeface="Arial"/>
              </a:rPr>
              <a:t>kusur</a:t>
            </a:r>
            <a:r>
              <a:rPr sz="2000" spc="-45" dirty="0">
                <a:latin typeface="Arial"/>
                <a:cs typeface="Arial"/>
              </a:rPr>
              <a:t> </a:t>
            </a:r>
            <a:r>
              <a:rPr sz="2000" dirty="0">
                <a:latin typeface="Arial"/>
                <a:cs typeface="Arial"/>
              </a:rPr>
              <a:t>yüklenmese</a:t>
            </a:r>
            <a:r>
              <a:rPr sz="2000" spc="-45" dirty="0">
                <a:latin typeface="Arial"/>
                <a:cs typeface="Arial"/>
              </a:rPr>
              <a:t> </a:t>
            </a:r>
            <a:r>
              <a:rPr sz="2000" dirty="0">
                <a:latin typeface="Arial"/>
                <a:cs typeface="Arial"/>
              </a:rPr>
              <a:t>bile</a:t>
            </a:r>
            <a:r>
              <a:rPr sz="2000" spc="-15" dirty="0">
                <a:latin typeface="Arial"/>
                <a:cs typeface="Arial"/>
              </a:rPr>
              <a:t> </a:t>
            </a:r>
            <a:r>
              <a:rPr sz="2000" spc="-10" dirty="0">
                <a:latin typeface="Arial"/>
                <a:cs typeface="Arial"/>
              </a:rPr>
              <a:t>taşıma </a:t>
            </a:r>
            <a:r>
              <a:rPr sz="2000" dirty="0">
                <a:latin typeface="Arial"/>
                <a:cs typeface="Arial"/>
              </a:rPr>
              <a:t>işleri</a:t>
            </a:r>
            <a:r>
              <a:rPr sz="2000" spc="-45" dirty="0">
                <a:latin typeface="Arial"/>
                <a:cs typeface="Arial"/>
              </a:rPr>
              <a:t> </a:t>
            </a:r>
            <a:r>
              <a:rPr sz="2000" spc="-10" dirty="0">
                <a:latin typeface="Arial"/>
                <a:cs typeface="Arial"/>
              </a:rPr>
              <a:t>komisyoncusunun;</a:t>
            </a:r>
            <a:endParaRPr sz="2000">
              <a:latin typeface="Arial"/>
              <a:cs typeface="Arial"/>
            </a:endParaRPr>
          </a:p>
          <a:p>
            <a:pPr marL="306705" indent="-294005">
              <a:lnSpc>
                <a:spcPct val="100000"/>
              </a:lnSpc>
              <a:buAutoNum type="alphaLcParenR"/>
              <a:tabLst>
                <a:tab pos="306705" algn="l"/>
              </a:tabLst>
            </a:pPr>
            <a:r>
              <a:rPr sz="2000" dirty="0">
                <a:latin typeface="Arial"/>
                <a:cs typeface="Arial"/>
              </a:rPr>
              <a:t>Eşyanın</a:t>
            </a:r>
            <a:r>
              <a:rPr sz="2000" spc="-25" dirty="0">
                <a:latin typeface="Arial"/>
                <a:cs typeface="Arial"/>
              </a:rPr>
              <a:t> </a:t>
            </a:r>
            <a:r>
              <a:rPr sz="2000" dirty="0">
                <a:latin typeface="Arial"/>
                <a:cs typeface="Arial"/>
              </a:rPr>
              <a:t>yetersiz</a:t>
            </a:r>
            <a:r>
              <a:rPr sz="2000" spc="-60" dirty="0">
                <a:latin typeface="Arial"/>
                <a:cs typeface="Arial"/>
              </a:rPr>
              <a:t> </a:t>
            </a:r>
            <a:r>
              <a:rPr sz="2000" dirty="0">
                <a:latin typeface="Arial"/>
                <a:cs typeface="Arial"/>
              </a:rPr>
              <a:t>ambalajlanma</a:t>
            </a:r>
            <a:r>
              <a:rPr sz="2000" spc="-40" dirty="0">
                <a:latin typeface="Arial"/>
                <a:cs typeface="Arial"/>
              </a:rPr>
              <a:t> </a:t>
            </a:r>
            <a:r>
              <a:rPr sz="2000" dirty="0">
                <a:latin typeface="Arial"/>
                <a:cs typeface="Arial"/>
              </a:rPr>
              <a:t>ve</a:t>
            </a:r>
            <a:r>
              <a:rPr sz="2000" spc="-30" dirty="0">
                <a:latin typeface="Arial"/>
                <a:cs typeface="Arial"/>
              </a:rPr>
              <a:t> </a:t>
            </a:r>
            <a:r>
              <a:rPr sz="2000" spc="-10" dirty="0">
                <a:latin typeface="Arial"/>
                <a:cs typeface="Arial"/>
              </a:rPr>
              <a:t>işaretlenmesinden,</a:t>
            </a:r>
            <a:endParaRPr sz="2000">
              <a:latin typeface="Arial"/>
              <a:cs typeface="Arial"/>
            </a:endParaRPr>
          </a:p>
          <a:p>
            <a:pPr marL="302260" indent="-289560">
              <a:lnSpc>
                <a:spcPct val="100000"/>
              </a:lnSpc>
              <a:buAutoNum type="alphaLcParenR"/>
              <a:tabLst>
                <a:tab pos="302260" algn="l"/>
              </a:tabLst>
            </a:pPr>
            <a:r>
              <a:rPr sz="2000" dirty="0">
                <a:latin typeface="Arial"/>
                <a:cs typeface="Arial"/>
              </a:rPr>
              <a:t>Yükün</a:t>
            </a:r>
            <a:r>
              <a:rPr sz="2000" spc="-60" dirty="0">
                <a:latin typeface="Arial"/>
                <a:cs typeface="Arial"/>
              </a:rPr>
              <a:t> </a:t>
            </a:r>
            <a:r>
              <a:rPr sz="2000" dirty="0">
                <a:latin typeface="Arial"/>
                <a:cs typeface="Arial"/>
              </a:rPr>
              <a:t>tehlikesi</a:t>
            </a:r>
            <a:r>
              <a:rPr sz="2000" spc="-55" dirty="0">
                <a:latin typeface="Arial"/>
                <a:cs typeface="Arial"/>
              </a:rPr>
              <a:t> </a:t>
            </a:r>
            <a:r>
              <a:rPr sz="2000" dirty="0">
                <a:latin typeface="Arial"/>
                <a:cs typeface="Arial"/>
              </a:rPr>
              <a:t>hakkında</a:t>
            </a:r>
            <a:r>
              <a:rPr sz="2000" spc="-55" dirty="0">
                <a:latin typeface="Arial"/>
                <a:cs typeface="Arial"/>
              </a:rPr>
              <a:t> </a:t>
            </a:r>
            <a:r>
              <a:rPr sz="2000" dirty="0">
                <a:latin typeface="Arial"/>
                <a:cs typeface="Arial"/>
              </a:rPr>
              <a:t>yeterli</a:t>
            </a:r>
            <a:r>
              <a:rPr sz="2000" spc="-40" dirty="0">
                <a:latin typeface="Arial"/>
                <a:cs typeface="Arial"/>
              </a:rPr>
              <a:t> </a:t>
            </a:r>
            <a:r>
              <a:rPr sz="2000" dirty="0">
                <a:latin typeface="Arial"/>
                <a:cs typeface="Arial"/>
              </a:rPr>
              <a:t>bilgi</a:t>
            </a:r>
            <a:r>
              <a:rPr sz="2000" spc="-30" dirty="0">
                <a:latin typeface="Arial"/>
                <a:cs typeface="Arial"/>
              </a:rPr>
              <a:t> </a:t>
            </a:r>
            <a:r>
              <a:rPr sz="2000" dirty="0">
                <a:latin typeface="Arial"/>
                <a:cs typeface="Arial"/>
              </a:rPr>
              <a:t>verilmemesinden</a:t>
            </a:r>
            <a:r>
              <a:rPr sz="2000" spc="-65" dirty="0">
                <a:latin typeface="Arial"/>
                <a:cs typeface="Arial"/>
              </a:rPr>
              <a:t> </a:t>
            </a:r>
            <a:r>
              <a:rPr sz="2000" spc="-20" dirty="0">
                <a:latin typeface="Arial"/>
                <a:cs typeface="Arial"/>
              </a:rPr>
              <a:t>veya</a:t>
            </a:r>
            <a:endParaRPr sz="2000">
              <a:latin typeface="Arial"/>
              <a:cs typeface="Arial"/>
            </a:endParaRPr>
          </a:p>
          <a:p>
            <a:pPr marL="12700" marR="5080" indent="278765">
              <a:lnSpc>
                <a:spcPct val="100000"/>
              </a:lnSpc>
              <a:buAutoNum type="alphaLcParenR"/>
              <a:tabLst>
                <a:tab pos="291465" algn="l"/>
              </a:tabLst>
            </a:pPr>
            <a:r>
              <a:rPr sz="2000" dirty="0">
                <a:latin typeface="Arial"/>
                <a:cs typeface="Arial"/>
              </a:rPr>
              <a:t>Eşya</a:t>
            </a:r>
            <a:r>
              <a:rPr sz="2000" spc="-35" dirty="0">
                <a:latin typeface="Arial"/>
                <a:cs typeface="Arial"/>
              </a:rPr>
              <a:t> </a:t>
            </a:r>
            <a:r>
              <a:rPr sz="2000" dirty="0">
                <a:latin typeface="Arial"/>
                <a:cs typeface="Arial"/>
              </a:rPr>
              <a:t>ile</a:t>
            </a:r>
            <a:r>
              <a:rPr sz="2000" spc="-25" dirty="0">
                <a:latin typeface="Arial"/>
                <a:cs typeface="Arial"/>
              </a:rPr>
              <a:t> </a:t>
            </a:r>
            <a:r>
              <a:rPr sz="2000" dirty="0">
                <a:latin typeface="Arial"/>
                <a:cs typeface="Arial"/>
              </a:rPr>
              <a:t>ilgili</a:t>
            </a:r>
            <a:r>
              <a:rPr sz="2000" spc="-10" dirty="0">
                <a:latin typeface="Arial"/>
                <a:cs typeface="Arial"/>
              </a:rPr>
              <a:t> </a:t>
            </a:r>
            <a:r>
              <a:rPr sz="2000" dirty="0">
                <a:latin typeface="Arial"/>
                <a:cs typeface="Arial"/>
              </a:rPr>
              <a:t>resmî</a:t>
            </a:r>
            <a:r>
              <a:rPr sz="2000" spc="-75" dirty="0">
                <a:latin typeface="Arial"/>
                <a:cs typeface="Arial"/>
              </a:rPr>
              <a:t> </a:t>
            </a:r>
            <a:r>
              <a:rPr sz="2000" dirty="0">
                <a:latin typeface="Arial"/>
                <a:cs typeface="Arial"/>
              </a:rPr>
              <a:t>işlemler</a:t>
            </a:r>
            <a:r>
              <a:rPr sz="2000" spc="-35" dirty="0">
                <a:latin typeface="Arial"/>
                <a:cs typeface="Arial"/>
              </a:rPr>
              <a:t> </a:t>
            </a:r>
            <a:r>
              <a:rPr sz="2000" dirty="0">
                <a:latin typeface="Arial"/>
                <a:cs typeface="Arial"/>
              </a:rPr>
              <a:t>için</a:t>
            </a:r>
            <a:r>
              <a:rPr sz="2000" spc="-25" dirty="0">
                <a:latin typeface="Arial"/>
                <a:cs typeface="Arial"/>
              </a:rPr>
              <a:t> </a:t>
            </a:r>
            <a:r>
              <a:rPr sz="2000" dirty="0">
                <a:latin typeface="Arial"/>
                <a:cs typeface="Arial"/>
              </a:rPr>
              <a:t>gerekli</a:t>
            </a:r>
            <a:r>
              <a:rPr sz="2000" spc="-60" dirty="0">
                <a:latin typeface="Arial"/>
                <a:cs typeface="Arial"/>
              </a:rPr>
              <a:t> </a:t>
            </a:r>
            <a:r>
              <a:rPr sz="2000" dirty="0">
                <a:latin typeface="Arial"/>
                <a:cs typeface="Arial"/>
              </a:rPr>
              <a:t>olan</a:t>
            </a:r>
            <a:r>
              <a:rPr sz="2000" spc="-25" dirty="0">
                <a:latin typeface="Arial"/>
                <a:cs typeface="Arial"/>
              </a:rPr>
              <a:t> </a:t>
            </a:r>
            <a:r>
              <a:rPr sz="2000" dirty="0">
                <a:latin typeface="Arial"/>
                <a:cs typeface="Arial"/>
              </a:rPr>
              <a:t>belgelerin</a:t>
            </a:r>
            <a:r>
              <a:rPr sz="2000" spc="-35" dirty="0">
                <a:latin typeface="Arial"/>
                <a:cs typeface="Arial"/>
              </a:rPr>
              <a:t> </a:t>
            </a:r>
            <a:r>
              <a:rPr sz="2000" dirty="0">
                <a:latin typeface="Arial"/>
                <a:cs typeface="Arial"/>
              </a:rPr>
              <a:t>ve</a:t>
            </a:r>
            <a:r>
              <a:rPr sz="2000" spc="-45" dirty="0">
                <a:latin typeface="Arial"/>
                <a:cs typeface="Arial"/>
              </a:rPr>
              <a:t> </a:t>
            </a:r>
            <a:r>
              <a:rPr sz="2000" spc="-10" dirty="0">
                <a:latin typeface="Arial"/>
                <a:cs typeface="Arial"/>
              </a:rPr>
              <a:t>bilgilerin eksikliğinden,</a:t>
            </a:r>
            <a:r>
              <a:rPr sz="2000" spc="-45" dirty="0">
                <a:latin typeface="Arial"/>
                <a:cs typeface="Arial"/>
              </a:rPr>
              <a:t> </a:t>
            </a:r>
            <a:r>
              <a:rPr sz="2000" dirty="0">
                <a:latin typeface="Arial"/>
                <a:cs typeface="Arial"/>
              </a:rPr>
              <a:t>yokluğundan</a:t>
            </a:r>
            <a:r>
              <a:rPr sz="2000" spc="-30" dirty="0">
                <a:latin typeface="Arial"/>
                <a:cs typeface="Arial"/>
              </a:rPr>
              <a:t> </a:t>
            </a:r>
            <a:r>
              <a:rPr sz="2000" dirty="0">
                <a:latin typeface="Arial"/>
                <a:cs typeface="Arial"/>
              </a:rPr>
              <a:t>ya</a:t>
            </a:r>
            <a:r>
              <a:rPr sz="2000" spc="-30" dirty="0">
                <a:latin typeface="Arial"/>
                <a:cs typeface="Arial"/>
              </a:rPr>
              <a:t> </a:t>
            </a:r>
            <a:r>
              <a:rPr sz="2000" dirty="0">
                <a:latin typeface="Arial"/>
                <a:cs typeface="Arial"/>
              </a:rPr>
              <a:t>da</a:t>
            </a:r>
            <a:r>
              <a:rPr sz="2000" spc="-5" dirty="0">
                <a:latin typeface="Arial"/>
                <a:cs typeface="Arial"/>
              </a:rPr>
              <a:t> </a:t>
            </a:r>
            <a:r>
              <a:rPr sz="2000" dirty="0">
                <a:latin typeface="Arial"/>
                <a:cs typeface="Arial"/>
              </a:rPr>
              <a:t>gerçeğe</a:t>
            </a:r>
            <a:r>
              <a:rPr sz="2000" spc="-45" dirty="0">
                <a:latin typeface="Arial"/>
                <a:cs typeface="Arial"/>
              </a:rPr>
              <a:t> </a:t>
            </a:r>
            <a:r>
              <a:rPr sz="2000" spc="-10" dirty="0">
                <a:latin typeface="Arial"/>
                <a:cs typeface="Arial"/>
              </a:rPr>
              <a:t>aykırılığından, </a:t>
            </a:r>
            <a:r>
              <a:rPr sz="2000" dirty="0">
                <a:latin typeface="Arial"/>
                <a:cs typeface="Arial"/>
              </a:rPr>
              <a:t>kaynaklanan</a:t>
            </a:r>
            <a:r>
              <a:rPr sz="2000" spc="-70" dirty="0">
                <a:latin typeface="Arial"/>
                <a:cs typeface="Arial"/>
              </a:rPr>
              <a:t> </a:t>
            </a:r>
            <a:r>
              <a:rPr sz="2000" dirty="0">
                <a:latin typeface="Arial"/>
                <a:cs typeface="Arial"/>
              </a:rPr>
              <a:t>giderlerini</a:t>
            </a:r>
            <a:r>
              <a:rPr sz="2000" spc="-50" dirty="0">
                <a:latin typeface="Arial"/>
                <a:cs typeface="Arial"/>
              </a:rPr>
              <a:t> </a:t>
            </a:r>
            <a:r>
              <a:rPr sz="2000" dirty="0">
                <a:latin typeface="Arial"/>
                <a:cs typeface="Arial"/>
              </a:rPr>
              <a:t>ve</a:t>
            </a:r>
            <a:r>
              <a:rPr sz="2000" spc="-40" dirty="0">
                <a:latin typeface="Arial"/>
                <a:cs typeface="Arial"/>
              </a:rPr>
              <a:t> </a:t>
            </a:r>
            <a:r>
              <a:rPr sz="2000" dirty="0">
                <a:latin typeface="Arial"/>
                <a:cs typeface="Arial"/>
              </a:rPr>
              <a:t>zararını</a:t>
            </a:r>
            <a:r>
              <a:rPr sz="2000" spc="-75" dirty="0">
                <a:latin typeface="Arial"/>
                <a:cs typeface="Arial"/>
              </a:rPr>
              <a:t> </a:t>
            </a:r>
            <a:r>
              <a:rPr sz="2000" dirty="0">
                <a:latin typeface="Arial"/>
                <a:cs typeface="Arial"/>
              </a:rPr>
              <a:t>karşılamakla</a:t>
            </a:r>
            <a:r>
              <a:rPr sz="2000" spc="-60" dirty="0">
                <a:latin typeface="Arial"/>
                <a:cs typeface="Arial"/>
              </a:rPr>
              <a:t> </a:t>
            </a:r>
            <a:r>
              <a:rPr sz="2000" spc="-10" dirty="0">
                <a:latin typeface="Arial"/>
                <a:cs typeface="Arial"/>
              </a:rPr>
              <a:t>yükümlüdür.</a:t>
            </a:r>
            <a:r>
              <a:rPr sz="2000" spc="-75" dirty="0">
                <a:latin typeface="Arial"/>
                <a:cs typeface="Arial"/>
              </a:rPr>
              <a:t> </a:t>
            </a:r>
            <a:r>
              <a:rPr sz="2000" spc="-25" dirty="0">
                <a:latin typeface="Arial"/>
                <a:cs typeface="Arial"/>
              </a:rPr>
              <a:t>864 </a:t>
            </a:r>
            <a:r>
              <a:rPr sz="2000" dirty="0">
                <a:latin typeface="Arial"/>
                <a:cs typeface="Arial"/>
              </a:rPr>
              <a:t>üncü</a:t>
            </a:r>
            <a:r>
              <a:rPr sz="2000" spc="-50" dirty="0">
                <a:latin typeface="Arial"/>
                <a:cs typeface="Arial"/>
              </a:rPr>
              <a:t> </a:t>
            </a:r>
            <a:r>
              <a:rPr sz="2000" dirty="0">
                <a:latin typeface="Arial"/>
                <a:cs typeface="Arial"/>
              </a:rPr>
              <a:t>maddenin</a:t>
            </a:r>
            <a:r>
              <a:rPr sz="2000" spc="-50" dirty="0">
                <a:latin typeface="Arial"/>
                <a:cs typeface="Arial"/>
              </a:rPr>
              <a:t> </a:t>
            </a:r>
            <a:r>
              <a:rPr sz="2000" dirty="0">
                <a:latin typeface="Arial"/>
                <a:cs typeface="Arial"/>
              </a:rPr>
              <a:t>ikinci</a:t>
            </a:r>
            <a:r>
              <a:rPr sz="2000" spc="-20" dirty="0">
                <a:latin typeface="Arial"/>
                <a:cs typeface="Arial"/>
              </a:rPr>
              <a:t> </a:t>
            </a:r>
            <a:r>
              <a:rPr sz="2000" dirty="0">
                <a:latin typeface="Arial"/>
                <a:cs typeface="Arial"/>
              </a:rPr>
              <a:t>ilâ</a:t>
            </a:r>
            <a:r>
              <a:rPr sz="2000" spc="-15" dirty="0">
                <a:latin typeface="Arial"/>
                <a:cs typeface="Arial"/>
              </a:rPr>
              <a:t> </a:t>
            </a:r>
            <a:r>
              <a:rPr sz="2000" dirty="0">
                <a:latin typeface="Arial"/>
                <a:cs typeface="Arial"/>
              </a:rPr>
              <a:t>beşinci</a:t>
            </a:r>
            <a:r>
              <a:rPr sz="2000" spc="-50" dirty="0">
                <a:latin typeface="Arial"/>
                <a:cs typeface="Arial"/>
              </a:rPr>
              <a:t> </a:t>
            </a:r>
            <a:r>
              <a:rPr sz="2000" dirty="0">
                <a:latin typeface="Arial"/>
                <a:cs typeface="Arial"/>
              </a:rPr>
              <a:t>fıkraları</a:t>
            </a:r>
            <a:r>
              <a:rPr sz="2000" spc="-50" dirty="0">
                <a:latin typeface="Arial"/>
                <a:cs typeface="Arial"/>
              </a:rPr>
              <a:t> </a:t>
            </a:r>
            <a:r>
              <a:rPr sz="2000" dirty="0">
                <a:latin typeface="Arial"/>
                <a:cs typeface="Arial"/>
              </a:rPr>
              <a:t>burada</a:t>
            </a:r>
            <a:r>
              <a:rPr sz="2000" spc="-45" dirty="0">
                <a:latin typeface="Arial"/>
                <a:cs typeface="Arial"/>
              </a:rPr>
              <a:t> </a:t>
            </a:r>
            <a:r>
              <a:rPr sz="2000" dirty="0">
                <a:latin typeface="Arial"/>
                <a:cs typeface="Arial"/>
              </a:rPr>
              <a:t>da</a:t>
            </a:r>
            <a:r>
              <a:rPr sz="2000" spc="-35" dirty="0">
                <a:latin typeface="Arial"/>
                <a:cs typeface="Arial"/>
              </a:rPr>
              <a:t> </a:t>
            </a:r>
            <a:r>
              <a:rPr sz="2000" spc="-10" dirty="0">
                <a:latin typeface="Arial"/>
                <a:cs typeface="Arial"/>
              </a:rPr>
              <a:t>uygulanır</a:t>
            </a:r>
            <a:endParaRPr sz="200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18540" y="917828"/>
            <a:ext cx="7728584" cy="3684270"/>
          </a:xfrm>
          <a:prstGeom prst="rect">
            <a:avLst/>
          </a:prstGeom>
        </p:spPr>
        <p:txBody>
          <a:bodyPr vert="horz" wrap="square" lIns="0" tIns="13335" rIns="0" bIns="0" rtlCol="0">
            <a:spAutoFit/>
          </a:bodyPr>
          <a:lstStyle/>
          <a:p>
            <a:pPr marL="12700">
              <a:lnSpc>
                <a:spcPct val="100000"/>
              </a:lnSpc>
              <a:spcBef>
                <a:spcPts val="105"/>
              </a:spcBef>
            </a:pPr>
            <a:r>
              <a:rPr sz="2000" dirty="0">
                <a:latin typeface="Arial"/>
                <a:cs typeface="Arial"/>
              </a:rPr>
              <a:t>TTK</a:t>
            </a:r>
            <a:r>
              <a:rPr sz="2000" spc="-65" dirty="0">
                <a:latin typeface="Arial"/>
                <a:cs typeface="Arial"/>
              </a:rPr>
              <a:t> </a:t>
            </a:r>
            <a:r>
              <a:rPr sz="2000" dirty="0">
                <a:latin typeface="Arial"/>
                <a:cs typeface="Arial"/>
              </a:rPr>
              <a:t>MADDE</a:t>
            </a:r>
            <a:r>
              <a:rPr sz="2000" spc="-60" dirty="0">
                <a:latin typeface="Arial"/>
                <a:cs typeface="Arial"/>
              </a:rPr>
              <a:t> </a:t>
            </a:r>
            <a:r>
              <a:rPr sz="2000" spc="-20" dirty="0">
                <a:latin typeface="Arial"/>
                <a:cs typeface="Arial"/>
              </a:rPr>
              <a:t>1186</a:t>
            </a:r>
            <a:endParaRPr sz="2000">
              <a:latin typeface="Arial"/>
              <a:cs typeface="Arial"/>
            </a:endParaRPr>
          </a:p>
          <a:p>
            <a:pPr marL="12700" marR="5080">
              <a:lnSpc>
                <a:spcPct val="100000"/>
              </a:lnSpc>
            </a:pPr>
            <a:r>
              <a:rPr sz="2000" dirty="0">
                <a:latin typeface="Arial"/>
                <a:cs typeface="Arial"/>
              </a:rPr>
              <a:t>MADDE</a:t>
            </a:r>
            <a:r>
              <a:rPr sz="2000" spc="-30" dirty="0">
                <a:latin typeface="Arial"/>
                <a:cs typeface="Arial"/>
              </a:rPr>
              <a:t> </a:t>
            </a:r>
            <a:r>
              <a:rPr sz="2000" spc="-20" dirty="0">
                <a:latin typeface="Arial"/>
                <a:cs typeface="Arial"/>
              </a:rPr>
              <a:t>1186-</a:t>
            </a:r>
            <a:r>
              <a:rPr sz="2000" spc="-60" dirty="0">
                <a:latin typeface="Arial"/>
                <a:cs typeface="Arial"/>
              </a:rPr>
              <a:t> </a:t>
            </a:r>
            <a:r>
              <a:rPr sz="2000" dirty="0">
                <a:latin typeface="Arial"/>
                <a:cs typeface="Arial"/>
              </a:rPr>
              <a:t>(1)</a:t>
            </a:r>
            <a:r>
              <a:rPr sz="2000" spc="-55" dirty="0">
                <a:latin typeface="Arial"/>
                <a:cs typeface="Arial"/>
              </a:rPr>
              <a:t> </a:t>
            </a:r>
            <a:r>
              <a:rPr sz="2000" dirty="0">
                <a:latin typeface="Arial"/>
                <a:cs typeface="Arial"/>
              </a:rPr>
              <a:t>Eşyanın</a:t>
            </a:r>
            <a:r>
              <a:rPr sz="2000" spc="-30" dirty="0">
                <a:latin typeface="Arial"/>
                <a:cs typeface="Arial"/>
              </a:rPr>
              <a:t> </a:t>
            </a:r>
            <a:r>
              <a:rPr sz="2000" dirty="0">
                <a:latin typeface="Arial"/>
                <a:cs typeface="Arial"/>
              </a:rPr>
              <a:t>uğradığı</a:t>
            </a:r>
            <a:r>
              <a:rPr sz="2000" spc="-40" dirty="0">
                <a:latin typeface="Arial"/>
                <a:cs typeface="Arial"/>
              </a:rPr>
              <a:t> </a:t>
            </a:r>
            <a:r>
              <a:rPr sz="2000" dirty="0">
                <a:latin typeface="Arial"/>
                <a:cs typeface="Arial"/>
              </a:rPr>
              <a:t>veya</a:t>
            </a:r>
            <a:r>
              <a:rPr sz="2000" spc="-40" dirty="0">
                <a:latin typeface="Arial"/>
                <a:cs typeface="Arial"/>
              </a:rPr>
              <a:t> </a:t>
            </a:r>
            <a:r>
              <a:rPr sz="2000" dirty="0">
                <a:latin typeface="Arial"/>
                <a:cs typeface="Arial"/>
              </a:rPr>
              <a:t>eşyaya</a:t>
            </a:r>
            <a:r>
              <a:rPr sz="2000" spc="-55" dirty="0">
                <a:latin typeface="Arial"/>
                <a:cs typeface="Arial"/>
              </a:rPr>
              <a:t> </a:t>
            </a:r>
            <a:r>
              <a:rPr sz="2000" dirty="0">
                <a:latin typeface="Arial"/>
                <a:cs typeface="Arial"/>
              </a:rPr>
              <a:t>ilişkin</a:t>
            </a:r>
            <a:r>
              <a:rPr sz="2000" spc="-25" dirty="0">
                <a:latin typeface="Arial"/>
                <a:cs typeface="Arial"/>
              </a:rPr>
              <a:t> </a:t>
            </a:r>
            <a:r>
              <a:rPr sz="2000" dirty="0">
                <a:latin typeface="Arial"/>
                <a:cs typeface="Arial"/>
              </a:rPr>
              <a:t>her</a:t>
            </a:r>
            <a:r>
              <a:rPr sz="2000" spc="-50" dirty="0">
                <a:latin typeface="Arial"/>
                <a:cs typeface="Arial"/>
              </a:rPr>
              <a:t> </a:t>
            </a:r>
            <a:r>
              <a:rPr sz="2000" dirty="0">
                <a:latin typeface="Arial"/>
                <a:cs typeface="Arial"/>
              </a:rPr>
              <a:t>türlü</a:t>
            </a:r>
            <a:r>
              <a:rPr sz="2000" spc="-45" dirty="0">
                <a:latin typeface="Arial"/>
                <a:cs typeface="Arial"/>
              </a:rPr>
              <a:t> </a:t>
            </a:r>
            <a:r>
              <a:rPr sz="2000" spc="-20" dirty="0">
                <a:latin typeface="Arial"/>
                <a:cs typeface="Arial"/>
              </a:rPr>
              <a:t>zıya </a:t>
            </a:r>
            <a:r>
              <a:rPr sz="2000" dirty="0">
                <a:latin typeface="Arial"/>
                <a:cs typeface="Arial"/>
              </a:rPr>
              <a:t>veya</a:t>
            </a:r>
            <a:r>
              <a:rPr sz="2000" spc="-20" dirty="0">
                <a:latin typeface="Arial"/>
                <a:cs typeface="Arial"/>
              </a:rPr>
              <a:t> </a:t>
            </a:r>
            <a:r>
              <a:rPr sz="2000" dirty="0">
                <a:latin typeface="Arial"/>
                <a:cs typeface="Arial"/>
              </a:rPr>
              <a:t>hasar</a:t>
            </a:r>
            <a:r>
              <a:rPr sz="2000" spc="-55" dirty="0">
                <a:latin typeface="Arial"/>
                <a:cs typeface="Arial"/>
              </a:rPr>
              <a:t> </a:t>
            </a:r>
            <a:r>
              <a:rPr sz="2000" dirty="0">
                <a:latin typeface="Arial"/>
                <a:cs typeface="Arial"/>
              </a:rPr>
              <a:t>nedeniyle</a:t>
            </a:r>
            <a:r>
              <a:rPr sz="2000" spc="-20" dirty="0">
                <a:latin typeface="Arial"/>
                <a:cs typeface="Arial"/>
              </a:rPr>
              <a:t> </a:t>
            </a:r>
            <a:r>
              <a:rPr sz="2000" dirty="0">
                <a:latin typeface="Arial"/>
                <a:cs typeface="Arial"/>
              </a:rPr>
              <a:t>taşıyan,</a:t>
            </a:r>
            <a:r>
              <a:rPr sz="2000" spc="-35" dirty="0">
                <a:latin typeface="Arial"/>
                <a:cs typeface="Arial"/>
              </a:rPr>
              <a:t> </a:t>
            </a:r>
            <a:r>
              <a:rPr sz="2000" dirty="0">
                <a:latin typeface="Arial"/>
                <a:cs typeface="Arial"/>
              </a:rPr>
              <a:t>her</a:t>
            </a:r>
            <a:r>
              <a:rPr sz="2000" spc="-45" dirty="0">
                <a:latin typeface="Arial"/>
                <a:cs typeface="Arial"/>
              </a:rPr>
              <a:t> </a:t>
            </a:r>
            <a:r>
              <a:rPr sz="2000" dirty="0">
                <a:latin typeface="Arial"/>
                <a:cs typeface="Arial"/>
              </a:rPr>
              <a:t>hâlde,</a:t>
            </a:r>
            <a:r>
              <a:rPr sz="2000" spc="-40" dirty="0">
                <a:latin typeface="Arial"/>
                <a:cs typeface="Arial"/>
              </a:rPr>
              <a:t> </a:t>
            </a:r>
            <a:r>
              <a:rPr sz="2000" dirty="0">
                <a:latin typeface="Arial"/>
                <a:cs typeface="Arial"/>
              </a:rPr>
              <a:t>hangi</a:t>
            </a:r>
            <a:r>
              <a:rPr sz="2000" spc="-15" dirty="0">
                <a:latin typeface="Arial"/>
                <a:cs typeface="Arial"/>
              </a:rPr>
              <a:t> </a:t>
            </a:r>
            <a:r>
              <a:rPr sz="2000" dirty="0">
                <a:latin typeface="Arial"/>
                <a:cs typeface="Arial"/>
              </a:rPr>
              <a:t>sınır</a:t>
            </a:r>
            <a:r>
              <a:rPr sz="2000" spc="-30" dirty="0">
                <a:latin typeface="Arial"/>
                <a:cs typeface="Arial"/>
              </a:rPr>
              <a:t> </a:t>
            </a:r>
            <a:r>
              <a:rPr sz="2000" dirty="0">
                <a:latin typeface="Arial"/>
                <a:cs typeface="Arial"/>
              </a:rPr>
              <a:t>daha</a:t>
            </a:r>
            <a:r>
              <a:rPr sz="2000" spc="-30" dirty="0">
                <a:latin typeface="Arial"/>
                <a:cs typeface="Arial"/>
              </a:rPr>
              <a:t> </a:t>
            </a:r>
            <a:r>
              <a:rPr sz="2000" dirty="0">
                <a:latin typeface="Arial"/>
                <a:cs typeface="Arial"/>
              </a:rPr>
              <a:t>yüksek</a:t>
            </a:r>
            <a:r>
              <a:rPr sz="2000" spc="-45" dirty="0">
                <a:latin typeface="Arial"/>
                <a:cs typeface="Arial"/>
              </a:rPr>
              <a:t> </a:t>
            </a:r>
            <a:r>
              <a:rPr sz="2000" spc="-25" dirty="0">
                <a:latin typeface="Arial"/>
                <a:cs typeface="Arial"/>
              </a:rPr>
              <a:t>ise </a:t>
            </a:r>
            <a:r>
              <a:rPr sz="2000" dirty="0">
                <a:latin typeface="Arial"/>
                <a:cs typeface="Arial"/>
              </a:rPr>
              <a:t>o</a:t>
            </a:r>
            <a:r>
              <a:rPr sz="2000" spc="-30" dirty="0">
                <a:latin typeface="Arial"/>
                <a:cs typeface="Arial"/>
              </a:rPr>
              <a:t> </a:t>
            </a:r>
            <a:r>
              <a:rPr sz="2000" dirty="0">
                <a:latin typeface="Arial"/>
                <a:cs typeface="Arial"/>
              </a:rPr>
              <a:t>sınırın</a:t>
            </a:r>
            <a:r>
              <a:rPr sz="2000" spc="-25" dirty="0">
                <a:latin typeface="Arial"/>
                <a:cs typeface="Arial"/>
              </a:rPr>
              <a:t> </a:t>
            </a:r>
            <a:r>
              <a:rPr sz="2000" dirty="0">
                <a:latin typeface="Arial"/>
                <a:cs typeface="Arial"/>
              </a:rPr>
              <a:t>uygulanması</a:t>
            </a:r>
            <a:r>
              <a:rPr sz="2000" spc="-70" dirty="0">
                <a:latin typeface="Arial"/>
                <a:cs typeface="Arial"/>
              </a:rPr>
              <a:t> </a:t>
            </a:r>
            <a:r>
              <a:rPr sz="2000" dirty="0">
                <a:latin typeface="Arial"/>
                <a:cs typeface="Arial"/>
              </a:rPr>
              <a:t>kaydıyla,</a:t>
            </a:r>
            <a:r>
              <a:rPr sz="2000" spc="-25" dirty="0">
                <a:latin typeface="Arial"/>
                <a:cs typeface="Arial"/>
              </a:rPr>
              <a:t> </a:t>
            </a:r>
            <a:r>
              <a:rPr sz="2000" dirty="0">
                <a:latin typeface="Arial"/>
                <a:cs typeface="Arial"/>
              </a:rPr>
              <a:t>koli</a:t>
            </a:r>
            <a:r>
              <a:rPr sz="2000" spc="-45" dirty="0">
                <a:latin typeface="Arial"/>
                <a:cs typeface="Arial"/>
              </a:rPr>
              <a:t> </a:t>
            </a:r>
            <a:r>
              <a:rPr sz="2000" dirty="0">
                <a:latin typeface="Arial"/>
                <a:cs typeface="Arial"/>
              </a:rPr>
              <a:t>veya</a:t>
            </a:r>
            <a:r>
              <a:rPr sz="2000" spc="-25" dirty="0">
                <a:latin typeface="Arial"/>
                <a:cs typeface="Arial"/>
              </a:rPr>
              <a:t> </a:t>
            </a:r>
            <a:r>
              <a:rPr sz="2000" dirty="0">
                <a:latin typeface="Arial"/>
                <a:cs typeface="Arial"/>
              </a:rPr>
              <a:t>ünite</a:t>
            </a:r>
            <a:r>
              <a:rPr sz="2000" spc="-35" dirty="0">
                <a:latin typeface="Arial"/>
                <a:cs typeface="Arial"/>
              </a:rPr>
              <a:t> </a:t>
            </a:r>
            <a:r>
              <a:rPr sz="2000" dirty="0">
                <a:latin typeface="Arial"/>
                <a:cs typeface="Arial"/>
              </a:rPr>
              <a:t>başına</a:t>
            </a:r>
            <a:r>
              <a:rPr sz="2000" spc="-40" dirty="0">
                <a:latin typeface="Arial"/>
                <a:cs typeface="Arial"/>
              </a:rPr>
              <a:t> </a:t>
            </a:r>
            <a:r>
              <a:rPr sz="2000" dirty="0">
                <a:latin typeface="Arial"/>
                <a:cs typeface="Arial"/>
              </a:rPr>
              <a:t>666,67</a:t>
            </a:r>
            <a:r>
              <a:rPr sz="2000" spc="-50" dirty="0">
                <a:latin typeface="Arial"/>
                <a:cs typeface="Arial"/>
              </a:rPr>
              <a:t> </a:t>
            </a:r>
            <a:r>
              <a:rPr sz="2000" spc="-20" dirty="0">
                <a:latin typeface="Arial"/>
                <a:cs typeface="Arial"/>
              </a:rPr>
              <a:t>Özel </a:t>
            </a:r>
            <a:r>
              <a:rPr sz="2000" dirty="0">
                <a:latin typeface="Arial"/>
                <a:cs typeface="Arial"/>
              </a:rPr>
              <a:t>Çekme</a:t>
            </a:r>
            <a:r>
              <a:rPr sz="2000" spc="-45" dirty="0">
                <a:latin typeface="Arial"/>
                <a:cs typeface="Arial"/>
              </a:rPr>
              <a:t> </a:t>
            </a:r>
            <a:r>
              <a:rPr sz="2000" dirty="0">
                <a:latin typeface="Arial"/>
                <a:cs typeface="Arial"/>
              </a:rPr>
              <a:t>Hakkına</a:t>
            </a:r>
            <a:r>
              <a:rPr sz="2000" spc="-40" dirty="0">
                <a:latin typeface="Arial"/>
                <a:cs typeface="Arial"/>
              </a:rPr>
              <a:t> </a:t>
            </a:r>
            <a:r>
              <a:rPr sz="2000" dirty="0">
                <a:latin typeface="Arial"/>
                <a:cs typeface="Arial"/>
              </a:rPr>
              <a:t>veya</a:t>
            </a:r>
            <a:r>
              <a:rPr sz="2000" spc="-15" dirty="0">
                <a:latin typeface="Arial"/>
                <a:cs typeface="Arial"/>
              </a:rPr>
              <a:t> </a:t>
            </a:r>
            <a:r>
              <a:rPr sz="2000" dirty="0">
                <a:latin typeface="Arial"/>
                <a:cs typeface="Arial"/>
              </a:rPr>
              <a:t>zıyaa</a:t>
            </a:r>
            <a:r>
              <a:rPr sz="2000" spc="-30" dirty="0">
                <a:latin typeface="Arial"/>
                <a:cs typeface="Arial"/>
              </a:rPr>
              <a:t> </a:t>
            </a:r>
            <a:r>
              <a:rPr sz="2000" dirty="0">
                <a:latin typeface="Arial"/>
                <a:cs typeface="Arial"/>
              </a:rPr>
              <a:t>ya</a:t>
            </a:r>
            <a:r>
              <a:rPr sz="2000" spc="-25" dirty="0">
                <a:latin typeface="Arial"/>
                <a:cs typeface="Arial"/>
              </a:rPr>
              <a:t> </a:t>
            </a:r>
            <a:r>
              <a:rPr sz="2000" dirty="0">
                <a:latin typeface="Arial"/>
                <a:cs typeface="Arial"/>
              </a:rPr>
              <a:t>da</a:t>
            </a:r>
            <a:r>
              <a:rPr sz="2000" spc="-30" dirty="0">
                <a:latin typeface="Arial"/>
                <a:cs typeface="Arial"/>
              </a:rPr>
              <a:t> </a:t>
            </a:r>
            <a:r>
              <a:rPr sz="2000" dirty="0">
                <a:latin typeface="Arial"/>
                <a:cs typeface="Arial"/>
              </a:rPr>
              <a:t>hasara</a:t>
            </a:r>
            <a:r>
              <a:rPr sz="2000" spc="-55" dirty="0">
                <a:latin typeface="Arial"/>
                <a:cs typeface="Arial"/>
              </a:rPr>
              <a:t> </a:t>
            </a:r>
            <a:r>
              <a:rPr sz="2000" dirty="0">
                <a:latin typeface="Arial"/>
                <a:cs typeface="Arial"/>
              </a:rPr>
              <a:t>uğrayan</a:t>
            </a:r>
            <a:r>
              <a:rPr sz="2000" spc="-45" dirty="0">
                <a:latin typeface="Arial"/>
                <a:cs typeface="Arial"/>
              </a:rPr>
              <a:t> </a:t>
            </a:r>
            <a:r>
              <a:rPr sz="2000" dirty="0">
                <a:latin typeface="Arial"/>
                <a:cs typeface="Arial"/>
              </a:rPr>
              <a:t>eşyanın</a:t>
            </a:r>
            <a:r>
              <a:rPr sz="2000" spc="-35" dirty="0">
                <a:latin typeface="Arial"/>
                <a:cs typeface="Arial"/>
              </a:rPr>
              <a:t> </a:t>
            </a:r>
            <a:r>
              <a:rPr sz="2000" spc="-10" dirty="0">
                <a:latin typeface="Arial"/>
                <a:cs typeface="Arial"/>
              </a:rPr>
              <a:t>gayri</a:t>
            </a:r>
            <a:endParaRPr sz="2000">
              <a:latin typeface="Arial"/>
              <a:cs typeface="Arial"/>
            </a:endParaRPr>
          </a:p>
          <a:p>
            <a:pPr marL="12700" marR="271145">
              <a:lnSpc>
                <a:spcPct val="100000"/>
              </a:lnSpc>
            </a:pPr>
            <a:r>
              <a:rPr sz="2000" dirty="0">
                <a:latin typeface="Arial"/>
                <a:cs typeface="Arial"/>
              </a:rPr>
              <a:t>safî</a:t>
            </a:r>
            <a:r>
              <a:rPr sz="2000" spc="-60" dirty="0">
                <a:latin typeface="Arial"/>
                <a:cs typeface="Arial"/>
              </a:rPr>
              <a:t> </a:t>
            </a:r>
            <a:r>
              <a:rPr sz="2000" dirty="0">
                <a:latin typeface="Arial"/>
                <a:cs typeface="Arial"/>
              </a:rPr>
              <a:t>ağırlığının</a:t>
            </a:r>
            <a:r>
              <a:rPr sz="2000" spc="-20" dirty="0">
                <a:latin typeface="Arial"/>
                <a:cs typeface="Arial"/>
              </a:rPr>
              <a:t> </a:t>
            </a:r>
            <a:r>
              <a:rPr sz="2000" dirty="0">
                <a:latin typeface="Arial"/>
                <a:cs typeface="Arial"/>
              </a:rPr>
              <a:t>her</a:t>
            </a:r>
            <a:r>
              <a:rPr sz="2000" spc="-50" dirty="0">
                <a:latin typeface="Arial"/>
                <a:cs typeface="Arial"/>
              </a:rPr>
              <a:t> </a:t>
            </a:r>
            <a:r>
              <a:rPr sz="2000" dirty="0">
                <a:latin typeface="Arial"/>
                <a:cs typeface="Arial"/>
              </a:rPr>
              <a:t>bir</a:t>
            </a:r>
            <a:r>
              <a:rPr sz="2000" spc="-25" dirty="0">
                <a:latin typeface="Arial"/>
                <a:cs typeface="Arial"/>
              </a:rPr>
              <a:t> </a:t>
            </a:r>
            <a:r>
              <a:rPr sz="2000" dirty="0">
                <a:latin typeface="Arial"/>
                <a:cs typeface="Arial"/>
              </a:rPr>
              <a:t>kilogramı</a:t>
            </a:r>
            <a:r>
              <a:rPr sz="2000" spc="-60" dirty="0">
                <a:latin typeface="Arial"/>
                <a:cs typeface="Arial"/>
              </a:rPr>
              <a:t> </a:t>
            </a:r>
            <a:r>
              <a:rPr sz="2000" dirty="0">
                <a:latin typeface="Arial"/>
                <a:cs typeface="Arial"/>
              </a:rPr>
              <a:t>için</a:t>
            </a:r>
            <a:r>
              <a:rPr sz="2000" spc="-40" dirty="0">
                <a:latin typeface="Arial"/>
                <a:cs typeface="Arial"/>
              </a:rPr>
              <a:t> </a:t>
            </a:r>
            <a:r>
              <a:rPr sz="2000" dirty="0">
                <a:latin typeface="Arial"/>
                <a:cs typeface="Arial"/>
              </a:rPr>
              <a:t>iki</a:t>
            </a:r>
            <a:r>
              <a:rPr sz="2000" spc="-20" dirty="0">
                <a:latin typeface="Arial"/>
                <a:cs typeface="Arial"/>
              </a:rPr>
              <a:t> </a:t>
            </a:r>
            <a:r>
              <a:rPr sz="2000" dirty="0">
                <a:latin typeface="Arial"/>
                <a:cs typeface="Arial"/>
              </a:rPr>
              <a:t>Özel</a:t>
            </a:r>
            <a:r>
              <a:rPr sz="2000" spc="-55" dirty="0">
                <a:latin typeface="Arial"/>
                <a:cs typeface="Arial"/>
              </a:rPr>
              <a:t> </a:t>
            </a:r>
            <a:r>
              <a:rPr sz="2000" dirty="0">
                <a:latin typeface="Arial"/>
                <a:cs typeface="Arial"/>
              </a:rPr>
              <a:t>Çekme</a:t>
            </a:r>
            <a:r>
              <a:rPr sz="2000" spc="-50" dirty="0">
                <a:latin typeface="Arial"/>
                <a:cs typeface="Arial"/>
              </a:rPr>
              <a:t> </a:t>
            </a:r>
            <a:r>
              <a:rPr sz="2000" spc="-10" dirty="0">
                <a:latin typeface="Arial"/>
                <a:cs typeface="Arial"/>
              </a:rPr>
              <a:t>Hakkını </a:t>
            </a:r>
            <a:r>
              <a:rPr sz="2000" dirty="0">
                <a:latin typeface="Arial"/>
                <a:cs typeface="Arial"/>
              </a:rPr>
              <a:t>karşılayan</a:t>
            </a:r>
            <a:r>
              <a:rPr sz="2000" spc="-45" dirty="0">
                <a:latin typeface="Arial"/>
                <a:cs typeface="Arial"/>
              </a:rPr>
              <a:t> </a:t>
            </a:r>
            <a:r>
              <a:rPr sz="2000" dirty="0">
                <a:latin typeface="Arial"/>
                <a:cs typeface="Arial"/>
              </a:rPr>
              <a:t>tutarı</a:t>
            </a:r>
            <a:r>
              <a:rPr sz="2000" spc="-45" dirty="0">
                <a:latin typeface="Arial"/>
                <a:cs typeface="Arial"/>
              </a:rPr>
              <a:t> </a:t>
            </a:r>
            <a:r>
              <a:rPr sz="2000" dirty="0">
                <a:latin typeface="Arial"/>
                <a:cs typeface="Arial"/>
              </a:rPr>
              <a:t>aşan</a:t>
            </a:r>
            <a:r>
              <a:rPr sz="2000" spc="-35" dirty="0">
                <a:latin typeface="Arial"/>
                <a:cs typeface="Arial"/>
              </a:rPr>
              <a:t> </a:t>
            </a:r>
            <a:r>
              <a:rPr sz="2000" dirty="0">
                <a:latin typeface="Arial"/>
                <a:cs typeface="Arial"/>
              </a:rPr>
              <a:t>zarar</a:t>
            </a:r>
            <a:r>
              <a:rPr sz="2000" spc="-45" dirty="0">
                <a:latin typeface="Arial"/>
                <a:cs typeface="Arial"/>
              </a:rPr>
              <a:t> </a:t>
            </a:r>
            <a:r>
              <a:rPr sz="2000" dirty="0">
                <a:latin typeface="Arial"/>
                <a:cs typeface="Arial"/>
              </a:rPr>
              <a:t>için</a:t>
            </a:r>
            <a:r>
              <a:rPr sz="2000" spc="-10" dirty="0">
                <a:latin typeface="Arial"/>
                <a:cs typeface="Arial"/>
              </a:rPr>
              <a:t> </a:t>
            </a:r>
            <a:r>
              <a:rPr sz="2000" dirty="0">
                <a:latin typeface="Arial"/>
                <a:cs typeface="Arial"/>
              </a:rPr>
              <a:t>sorumlu</a:t>
            </a:r>
            <a:r>
              <a:rPr sz="2000" spc="-40" dirty="0">
                <a:latin typeface="Arial"/>
                <a:cs typeface="Arial"/>
              </a:rPr>
              <a:t> </a:t>
            </a:r>
            <a:r>
              <a:rPr sz="2000" dirty="0">
                <a:latin typeface="Arial"/>
                <a:cs typeface="Arial"/>
              </a:rPr>
              <a:t>olmaz;</a:t>
            </a:r>
            <a:r>
              <a:rPr sz="2000" spc="-45" dirty="0">
                <a:latin typeface="Arial"/>
                <a:cs typeface="Arial"/>
              </a:rPr>
              <a:t> </a:t>
            </a:r>
            <a:r>
              <a:rPr sz="2000" dirty="0">
                <a:latin typeface="Arial"/>
                <a:cs typeface="Arial"/>
              </a:rPr>
              <a:t>meğerki,</a:t>
            </a:r>
            <a:r>
              <a:rPr sz="2000" spc="-40" dirty="0">
                <a:latin typeface="Arial"/>
                <a:cs typeface="Arial"/>
              </a:rPr>
              <a:t> </a:t>
            </a:r>
            <a:r>
              <a:rPr sz="2000" spc="-10" dirty="0">
                <a:latin typeface="Arial"/>
                <a:cs typeface="Arial"/>
              </a:rPr>
              <a:t>eşyanın </a:t>
            </a:r>
            <a:r>
              <a:rPr sz="2000" dirty="0">
                <a:latin typeface="Arial"/>
                <a:cs typeface="Arial"/>
              </a:rPr>
              <a:t>cinsi</a:t>
            </a:r>
            <a:r>
              <a:rPr sz="2000" spc="-60" dirty="0">
                <a:latin typeface="Arial"/>
                <a:cs typeface="Arial"/>
              </a:rPr>
              <a:t> </a:t>
            </a:r>
            <a:r>
              <a:rPr sz="2000" dirty="0">
                <a:latin typeface="Arial"/>
                <a:cs typeface="Arial"/>
              </a:rPr>
              <a:t>ve</a:t>
            </a:r>
            <a:r>
              <a:rPr sz="2000" spc="-35" dirty="0">
                <a:latin typeface="Arial"/>
                <a:cs typeface="Arial"/>
              </a:rPr>
              <a:t> </a:t>
            </a:r>
            <a:r>
              <a:rPr sz="2000" dirty="0">
                <a:latin typeface="Arial"/>
                <a:cs typeface="Arial"/>
              </a:rPr>
              <a:t>değeri,</a:t>
            </a:r>
            <a:r>
              <a:rPr sz="2000" spc="-70" dirty="0">
                <a:latin typeface="Arial"/>
                <a:cs typeface="Arial"/>
              </a:rPr>
              <a:t> </a:t>
            </a:r>
            <a:r>
              <a:rPr sz="2000" dirty="0">
                <a:latin typeface="Arial"/>
                <a:cs typeface="Arial"/>
              </a:rPr>
              <a:t>yüklemeden</a:t>
            </a:r>
            <a:r>
              <a:rPr sz="2000" spc="-60" dirty="0">
                <a:latin typeface="Arial"/>
                <a:cs typeface="Arial"/>
              </a:rPr>
              <a:t> </a:t>
            </a:r>
            <a:r>
              <a:rPr sz="2000" dirty="0">
                <a:latin typeface="Arial"/>
                <a:cs typeface="Arial"/>
              </a:rPr>
              <a:t>önce</a:t>
            </a:r>
            <a:r>
              <a:rPr sz="2000" spc="-60" dirty="0">
                <a:latin typeface="Arial"/>
                <a:cs typeface="Arial"/>
              </a:rPr>
              <a:t> </a:t>
            </a:r>
            <a:r>
              <a:rPr sz="2000" dirty="0">
                <a:latin typeface="Arial"/>
                <a:cs typeface="Arial"/>
              </a:rPr>
              <a:t>yükleten</a:t>
            </a:r>
            <a:r>
              <a:rPr sz="2000" spc="-55" dirty="0">
                <a:latin typeface="Arial"/>
                <a:cs typeface="Arial"/>
              </a:rPr>
              <a:t> </a:t>
            </a:r>
            <a:r>
              <a:rPr sz="2000" dirty="0">
                <a:latin typeface="Arial"/>
                <a:cs typeface="Arial"/>
              </a:rPr>
              <a:t>tarafından</a:t>
            </a:r>
            <a:r>
              <a:rPr sz="2000" spc="-60" dirty="0">
                <a:latin typeface="Arial"/>
                <a:cs typeface="Arial"/>
              </a:rPr>
              <a:t> </a:t>
            </a:r>
            <a:r>
              <a:rPr sz="2000" dirty="0">
                <a:latin typeface="Arial"/>
                <a:cs typeface="Arial"/>
              </a:rPr>
              <a:t>bildirilmiş</a:t>
            </a:r>
            <a:r>
              <a:rPr sz="2000" spc="-40" dirty="0">
                <a:latin typeface="Arial"/>
                <a:cs typeface="Arial"/>
              </a:rPr>
              <a:t> </a:t>
            </a:r>
            <a:r>
              <a:rPr sz="2000" spc="-25" dirty="0">
                <a:latin typeface="Arial"/>
                <a:cs typeface="Arial"/>
              </a:rPr>
              <a:t>ve </a:t>
            </a:r>
            <a:r>
              <a:rPr sz="2000" dirty="0">
                <a:latin typeface="Arial"/>
                <a:cs typeface="Arial"/>
              </a:rPr>
              <a:t>denizde</a:t>
            </a:r>
            <a:r>
              <a:rPr sz="2000" spc="-50" dirty="0">
                <a:latin typeface="Arial"/>
                <a:cs typeface="Arial"/>
              </a:rPr>
              <a:t> </a:t>
            </a:r>
            <a:r>
              <a:rPr sz="2000" dirty="0">
                <a:latin typeface="Arial"/>
                <a:cs typeface="Arial"/>
              </a:rPr>
              <a:t>taşıma</a:t>
            </a:r>
            <a:r>
              <a:rPr sz="2000" spc="-40" dirty="0">
                <a:latin typeface="Arial"/>
                <a:cs typeface="Arial"/>
              </a:rPr>
              <a:t> </a:t>
            </a:r>
            <a:r>
              <a:rPr sz="2000" dirty="0">
                <a:latin typeface="Arial"/>
                <a:cs typeface="Arial"/>
              </a:rPr>
              <a:t>senedine</a:t>
            </a:r>
            <a:r>
              <a:rPr sz="2000" spc="-55" dirty="0">
                <a:latin typeface="Arial"/>
                <a:cs typeface="Arial"/>
              </a:rPr>
              <a:t> </a:t>
            </a:r>
            <a:r>
              <a:rPr sz="2000" dirty="0">
                <a:latin typeface="Arial"/>
                <a:cs typeface="Arial"/>
              </a:rPr>
              <a:t>yazılmış</a:t>
            </a:r>
            <a:r>
              <a:rPr sz="2000" spc="-25" dirty="0">
                <a:latin typeface="Arial"/>
                <a:cs typeface="Arial"/>
              </a:rPr>
              <a:t> </a:t>
            </a:r>
            <a:r>
              <a:rPr sz="2000" dirty="0">
                <a:latin typeface="Arial"/>
                <a:cs typeface="Arial"/>
              </a:rPr>
              <a:t>olsun.</a:t>
            </a:r>
            <a:r>
              <a:rPr sz="2000" spc="-45" dirty="0">
                <a:latin typeface="Arial"/>
                <a:cs typeface="Arial"/>
              </a:rPr>
              <a:t> </a:t>
            </a:r>
            <a:r>
              <a:rPr sz="2000" dirty="0">
                <a:latin typeface="Arial"/>
                <a:cs typeface="Arial"/>
              </a:rPr>
              <a:t>Özel</a:t>
            </a:r>
            <a:r>
              <a:rPr sz="2000" spc="-50" dirty="0">
                <a:latin typeface="Arial"/>
                <a:cs typeface="Arial"/>
              </a:rPr>
              <a:t> </a:t>
            </a:r>
            <a:r>
              <a:rPr sz="2000" dirty="0">
                <a:latin typeface="Arial"/>
                <a:cs typeface="Arial"/>
              </a:rPr>
              <a:t>Çekme</a:t>
            </a:r>
            <a:r>
              <a:rPr sz="2000" spc="-50" dirty="0">
                <a:latin typeface="Arial"/>
                <a:cs typeface="Arial"/>
              </a:rPr>
              <a:t> </a:t>
            </a:r>
            <a:r>
              <a:rPr sz="2000" dirty="0">
                <a:latin typeface="Arial"/>
                <a:cs typeface="Arial"/>
              </a:rPr>
              <a:t>Hakkı,</a:t>
            </a:r>
            <a:r>
              <a:rPr sz="2000" spc="-50" dirty="0">
                <a:latin typeface="Arial"/>
                <a:cs typeface="Arial"/>
              </a:rPr>
              <a:t> </a:t>
            </a:r>
            <a:r>
              <a:rPr sz="2000" spc="-10" dirty="0">
                <a:latin typeface="Arial"/>
                <a:cs typeface="Arial"/>
              </a:rPr>
              <a:t>fiilî </a:t>
            </a:r>
            <a:r>
              <a:rPr sz="2000" dirty="0">
                <a:latin typeface="Arial"/>
                <a:cs typeface="Arial"/>
              </a:rPr>
              <a:t>ödeme</a:t>
            </a:r>
            <a:r>
              <a:rPr sz="2000" spc="-40" dirty="0">
                <a:latin typeface="Arial"/>
                <a:cs typeface="Arial"/>
              </a:rPr>
              <a:t> </a:t>
            </a:r>
            <a:r>
              <a:rPr sz="2000" dirty="0">
                <a:latin typeface="Arial"/>
                <a:cs typeface="Arial"/>
              </a:rPr>
              <a:t>günündeki</a:t>
            </a:r>
            <a:r>
              <a:rPr sz="2000" spc="-45" dirty="0">
                <a:latin typeface="Arial"/>
                <a:cs typeface="Arial"/>
              </a:rPr>
              <a:t> </a:t>
            </a:r>
            <a:r>
              <a:rPr sz="2000" dirty="0">
                <a:latin typeface="Arial"/>
                <a:cs typeface="Arial"/>
              </a:rPr>
              <a:t>veya</a:t>
            </a:r>
            <a:r>
              <a:rPr sz="2000" spc="-15" dirty="0">
                <a:latin typeface="Arial"/>
                <a:cs typeface="Arial"/>
              </a:rPr>
              <a:t> </a:t>
            </a:r>
            <a:r>
              <a:rPr sz="2000" dirty="0">
                <a:latin typeface="Arial"/>
                <a:cs typeface="Arial"/>
              </a:rPr>
              <a:t>taraflarca</a:t>
            </a:r>
            <a:r>
              <a:rPr sz="2000" spc="-70" dirty="0">
                <a:latin typeface="Arial"/>
                <a:cs typeface="Arial"/>
              </a:rPr>
              <a:t> </a:t>
            </a:r>
            <a:r>
              <a:rPr sz="2000" dirty="0">
                <a:latin typeface="Arial"/>
                <a:cs typeface="Arial"/>
              </a:rPr>
              <a:t>kararlaştırılan</a:t>
            </a:r>
            <a:r>
              <a:rPr sz="2000" spc="-40" dirty="0">
                <a:latin typeface="Arial"/>
                <a:cs typeface="Arial"/>
              </a:rPr>
              <a:t> </a:t>
            </a:r>
            <a:r>
              <a:rPr sz="2000" dirty="0">
                <a:latin typeface="Arial"/>
                <a:cs typeface="Arial"/>
              </a:rPr>
              <a:t>diğer</a:t>
            </a:r>
            <a:r>
              <a:rPr sz="2000" spc="-35" dirty="0">
                <a:latin typeface="Arial"/>
                <a:cs typeface="Arial"/>
              </a:rPr>
              <a:t> </a:t>
            </a:r>
            <a:r>
              <a:rPr sz="2000" dirty="0">
                <a:latin typeface="Arial"/>
                <a:cs typeface="Arial"/>
              </a:rPr>
              <a:t>bir</a:t>
            </a:r>
            <a:r>
              <a:rPr sz="2000" spc="-30" dirty="0">
                <a:latin typeface="Arial"/>
                <a:cs typeface="Arial"/>
              </a:rPr>
              <a:t> </a:t>
            </a:r>
            <a:r>
              <a:rPr sz="2000" spc="-10" dirty="0">
                <a:latin typeface="Arial"/>
                <a:cs typeface="Arial"/>
              </a:rPr>
              <a:t>tarihteki, </a:t>
            </a:r>
            <a:r>
              <a:rPr sz="2000" dirty="0">
                <a:latin typeface="Arial"/>
                <a:cs typeface="Arial"/>
              </a:rPr>
              <a:t>Türkiye</a:t>
            </a:r>
            <a:r>
              <a:rPr sz="2000" spc="-45" dirty="0">
                <a:latin typeface="Arial"/>
                <a:cs typeface="Arial"/>
              </a:rPr>
              <a:t> </a:t>
            </a:r>
            <a:r>
              <a:rPr sz="2000" dirty="0">
                <a:latin typeface="Arial"/>
                <a:cs typeface="Arial"/>
              </a:rPr>
              <a:t>Cumhuriyet</a:t>
            </a:r>
            <a:r>
              <a:rPr sz="2000" spc="-65" dirty="0">
                <a:latin typeface="Arial"/>
                <a:cs typeface="Arial"/>
              </a:rPr>
              <a:t> </a:t>
            </a:r>
            <a:r>
              <a:rPr sz="2000" dirty="0">
                <a:latin typeface="Arial"/>
                <a:cs typeface="Arial"/>
              </a:rPr>
              <a:t>Merkez</a:t>
            </a:r>
            <a:r>
              <a:rPr sz="2000" spc="-75" dirty="0">
                <a:latin typeface="Arial"/>
                <a:cs typeface="Arial"/>
              </a:rPr>
              <a:t> </a:t>
            </a:r>
            <a:r>
              <a:rPr sz="2000" dirty="0">
                <a:latin typeface="Arial"/>
                <a:cs typeface="Arial"/>
              </a:rPr>
              <a:t>Bankasınca</a:t>
            </a:r>
            <a:r>
              <a:rPr sz="2000" spc="-55" dirty="0">
                <a:latin typeface="Arial"/>
                <a:cs typeface="Arial"/>
              </a:rPr>
              <a:t> </a:t>
            </a:r>
            <a:r>
              <a:rPr sz="2000" dirty="0">
                <a:latin typeface="Arial"/>
                <a:cs typeface="Arial"/>
              </a:rPr>
              <a:t>belirlenen</a:t>
            </a:r>
            <a:r>
              <a:rPr sz="2000" spc="-45" dirty="0">
                <a:latin typeface="Arial"/>
                <a:cs typeface="Arial"/>
              </a:rPr>
              <a:t> </a:t>
            </a:r>
            <a:r>
              <a:rPr sz="2000" dirty="0">
                <a:latin typeface="Arial"/>
                <a:cs typeface="Arial"/>
              </a:rPr>
              <a:t>değerine</a:t>
            </a:r>
            <a:r>
              <a:rPr sz="2000" spc="-55" dirty="0">
                <a:latin typeface="Arial"/>
                <a:cs typeface="Arial"/>
              </a:rPr>
              <a:t> </a:t>
            </a:r>
            <a:r>
              <a:rPr sz="2000" spc="-20" dirty="0">
                <a:latin typeface="Arial"/>
                <a:cs typeface="Arial"/>
              </a:rPr>
              <a:t>göre </a:t>
            </a:r>
            <a:r>
              <a:rPr sz="2000" dirty="0">
                <a:latin typeface="Arial"/>
                <a:cs typeface="Arial"/>
              </a:rPr>
              <a:t>Türk</a:t>
            </a:r>
            <a:r>
              <a:rPr sz="2000" spc="-35" dirty="0">
                <a:latin typeface="Arial"/>
                <a:cs typeface="Arial"/>
              </a:rPr>
              <a:t> </a:t>
            </a:r>
            <a:r>
              <a:rPr sz="2000" dirty="0">
                <a:latin typeface="Arial"/>
                <a:cs typeface="Arial"/>
              </a:rPr>
              <a:t>Lirasına</a:t>
            </a:r>
            <a:r>
              <a:rPr sz="2000" spc="-30" dirty="0">
                <a:latin typeface="Arial"/>
                <a:cs typeface="Arial"/>
              </a:rPr>
              <a:t> </a:t>
            </a:r>
            <a:r>
              <a:rPr sz="2000" spc="-10" dirty="0">
                <a:latin typeface="Arial"/>
                <a:cs typeface="Arial"/>
              </a:rPr>
              <a:t>çevrilir.</a:t>
            </a:r>
            <a:endParaRPr sz="20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667385">
              <a:lnSpc>
                <a:spcPct val="100000"/>
              </a:lnSpc>
              <a:spcBef>
                <a:spcPts val="105"/>
              </a:spcBef>
            </a:pPr>
            <a:r>
              <a:rPr sz="4400" spc="-70" dirty="0"/>
              <a:t>Taşıma</a:t>
            </a:r>
            <a:r>
              <a:rPr sz="4400" spc="-150" dirty="0"/>
              <a:t> </a:t>
            </a:r>
            <a:r>
              <a:rPr sz="4400" dirty="0"/>
              <a:t>Türleri</a:t>
            </a:r>
            <a:r>
              <a:rPr sz="4400" spc="-100" dirty="0"/>
              <a:t> </a:t>
            </a:r>
            <a:r>
              <a:rPr sz="4400" spc="-10" dirty="0"/>
              <a:t>(Modları)</a:t>
            </a:r>
            <a:endParaRPr sz="4400"/>
          </a:p>
        </p:txBody>
      </p:sp>
      <p:grpSp>
        <p:nvGrpSpPr>
          <p:cNvPr id="3" name="object 3"/>
          <p:cNvGrpSpPr/>
          <p:nvPr/>
        </p:nvGrpSpPr>
        <p:grpSpPr>
          <a:xfrm>
            <a:off x="539495" y="1126236"/>
            <a:ext cx="8065134" cy="5082540"/>
            <a:chOff x="539495" y="1126236"/>
            <a:chExt cx="8065134" cy="5082540"/>
          </a:xfrm>
        </p:grpSpPr>
        <p:pic>
          <p:nvPicPr>
            <p:cNvPr id="4" name="object 4"/>
            <p:cNvPicPr/>
            <p:nvPr/>
          </p:nvPicPr>
          <p:blipFill>
            <a:blip r:embed="rId2" cstate="print"/>
            <a:stretch>
              <a:fillRect/>
            </a:stretch>
          </p:blipFill>
          <p:spPr>
            <a:xfrm>
              <a:off x="2051304" y="1126236"/>
              <a:ext cx="5402580" cy="2301240"/>
            </a:xfrm>
            <a:prstGeom prst="rect">
              <a:avLst/>
            </a:prstGeom>
          </p:spPr>
        </p:pic>
        <p:pic>
          <p:nvPicPr>
            <p:cNvPr id="5" name="object 5"/>
            <p:cNvPicPr/>
            <p:nvPr/>
          </p:nvPicPr>
          <p:blipFill>
            <a:blip r:embed="rId3" cstate="print"/>
            <a:stretch>
              <a:fillRect/>
            </a:stretch>
          </p:blipFill>
          <p:spPr>
            <a:xfrm>
              <a:off x="539495" y="3284219"/>
              <a:ext cx="8065008" cy="2924555"/>
            </a:xfrm>
            <a:prstGeom prst="rect">
              <a:avLst/>
            </a:prstGeom>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90168" y="1151382"/>
            <a:ext cx="7642859" cy="2769870"/>
          </a:xfrm>
          <a:prstGeom prst="rect">
            <a:avLst/>
          </a:prstGeom>
        </p:spPr>
        <p:txBody>
          <a:bodyPr vert="horz" wrap="square" lIns="0" tIns="13335" rIns="0" bIns="0" rtlCol="0">
            <a:spAutoFit/>
          </a:bodyPr>
          <a:lstStyle/>
          <a:p>
            <a:pPr marL="12700">
              <a:lnSpc>
                <a:spcPct val="100000"/>
              </a:lnSpc>
              <a:spcBef>
                <a:spcPts val="105"/>
              </a:spcBef>
            </a:pPr>
            <a:r>
              <a:rPr sz="2000" dirty="0">
                <a:latin typeface="Arial"/>
                <a:cs typeface="Arial"/>
              </a:rPr>
              <a:t>TTK</a:t>
            </a:r>
            <a:r>
              <a:rPr sz="2000" spc="-65" dirty="0">
                <a:latin typeface="Arial"/>
                <a:cs typeface="Arial"/>
              </a:rPr>
              <a:t> </a:t>
            </a:r>
            <a:r>
              <a:rPr sz="2000" dirty="0">
                <a:latin typeface="Arial"/>
                <a:cs typeface="Arial"/>
              </a:rPr>
              <a:t>MADDE</a:t>
            </a:r>
            <a:r>
              <a:rPr sz="2000" spc="-60" dirty="0">
                <a:latin typeface="Arial"/>
                <a:cs typeface="Arial"/>
              </a:rPr>
              <a:t> </a:t>
            </a:r>
            <a:r>
              <a:rPr sz="2000" spc="-20" dirty="0">
                <a:latin typeface="Arial"/>
                <a:cs typeface="Arial"/>
              </a:rPr>
              <a:t>1186</a:t>
            </a:r>
            <a:endParaRPr sz="2000">
              <a:latin typeface="Arial"/>
              <a:cs typeface="Arial"/>
            </a:endParaRPr>
          </a:p>
          <a:p>
            <a:pPr>
              <a:lnSpc>
                <a:spcPct val="100000"/>
              </a:lnSpc>
              <a:spcBef>
                <a:spcPts val="95"/>
              </a:spcBef>
            </a:pPr>
            <a:endParaRPr sz="2000">
              <a:latin typeface="Arial"/>
              <a:cs typeface="Arial"/>
            </a:endParaRPr>
          </a:p>
          <a:p>
            <a:pPr marL="12700" marR="5080">
              <a:lnSpc>
                <a:spcPct val="100000"/>
              </a:lnSpc>
              <a:spcBef>
                <a:spcPts val="5"/>
              </a:spcBef>
            </a:pPr>
            <a:r>
              <a:rPr sz="2000" dirty="0">
                <a:latin typeface="Arial"/>
                <a:cs typeface="Arial"/>
              </a:rPr>
              <a:t>(3)</a:t>
            </a:r>
            <a:r>
              <a:rPr sz="2000" spc="-35" dirty="0">
                <a:latin typeface="Arial"/>
                <a:cs typeface="Arial"/>
              </a:rPr>
              <a:t> </a:t>
            </a:r>
            <a:r>
              <a:rPr sz="2000" dirty="0">
                <a:latin typeface="Arial"/>
                <a:cs typeface="Arial"/>
              </a:rPr>
              <a:t>Eşya</a:t>
            </a:r>
            <a:r>
              <a:rPr sz="2000" spc="-20" dirty="0">
                <a:latin typeface="Arial"/>
                <a:cs typeface="Arial"/>
              </a:rPr>
              <a:t> </a:t>
            </a:r>
            <a:r>
              <a:rPr sz="2000" dirty="0">
                <a:latin typeface="Arial"/>
                <a:cs typeface="Arial"/>
              </a:rPr>
              <a:t>topluca</a:t>
            </a:r>
            <a:r>
              <a:rPr sz="2000" spc="-30" dirty="0">
                <a:latin typeface="Arial"/>
                <a:cs typeface="Arial"/>
              </a:rPr>
              <a:t> </a:t>
            </a:r>
            <a:r>
              <a:rPr sz="2000" dirty="0">
                <a:latin typeface="Arial"/>
                <a:cs typeface="Arial"/>
              </a:rPr>
              <a:t>bir</a:t>
            </a:r>
            <a:r>
              <a:rPr sz="2000" spc="-25" dirty="0">
                <a:latin typeface="Arial"/>
                <a:cs typeface="Arial"/>
              </a:rPr>
              <a:t> </a:t>
            </a:r>
            <a:r>
              <a:rPr sz="2000" spc="-10" dirty="0">
                <a:latin typeface="Arial"/>
                <a:cs typeface="Arial"/>
              </a:rPr>
              <a:t>konteyner,</a:t>
            </a:r>
            <a:r>
              <a:rPr sz="2000" spc="-55" dirty="0">
                <a:latin typeface="Arial"/>
                <a:cs typeface="Arial"/>
              </a:rPr>
              <a:t> </a:t>
            </a:r>
            <a:r>
              <a:rPr sz="2000" dirty="0">
                <a:latin typeface="Arial"/>
                <a:cs typeface="Arial"/>
              </a:rPr>
              <a:t>palet</a:t>
            </a:r>
            <a:r>
              <a:rPr sz="2000" spc="-25" dirty="0">
                <a:latin typeface="Arial"/>
                <a:cs typeface="Arial"/>
              </a:rPr>
              <a:t> </a:t>
            </a:r>
            <a:r>
              <a:rPr sz="2000" dirty="0">
                <a:latin typeface="Arial"/>
                <a:cs typeface="Arial"/>
              </a:rPr>
              <a:t>veya</a:t>
            </a:r>
            <a:r>
              <a:rPr sz="2000" spc="-10" dirty="0">
                <a:latin typeface="Arial"/>
                <a:cs typeface="Arial"/>
              </a:rPr>
              <a:t> </a:t>
            </a:r>
            <a:r>
              <a:rPr sz="2000" dirty="0">
                <a:latin typeface="Arial"/>
                <a:cs typeface="Arial"/>
              </a:rPr>
              <a:t>benzeri</a:t>
            </a:r>
            <a:r>
              <a:rPr sz="2000" spc="-40" dirty="0">
                <a:latin typeface="Arial"/>
                <a:cs typeface="Arial"/>
              </a:rPr>
              <a:t> </a:t>
            </a:r>
            <a:r>
              <a:rPr sz="2000" dirty="0">
                <a:latin typeface="Arial"/>
                <a:cs typeface="Arial"/>
              </a:rPr>
              <a:t>bir</a:t>
            </a:r>
            <a:r>
              <a:rPr sz="2000" spc="-20" dirty="0">
                <a:latin typeface="Arial"/>
                <a:cs typeface="Arial"/>
              </a:rPr>
              <a:t> </a:t>
            </a:r>
            <a:r>
              <a:rPr sz="2000" spc="-10" dirty="0">
                <a:latin typeface="Arial"/>
                <a:cs typeface="Arial"/>
              </a:rPr>
              <a:t>taşıma </a:t>
            </a:r>
            <a:r>
              <a:rPr sz="2000" dirty="0">
                <a:latin typeface="Arial"/>
                <a:cs typeface="Arial"/>
              </a:rPr>
              <a:t>gerecine</a:t>
            </a:r>
            <a:r>
              <a:rPr sz="2000" spc="-60" dirty="0">
                <a:latin typeface="Arial"/>
                <a:cs typeface="Arial"/>
              </a:rPr>
              <a:t> </a:t>
            </a:r>
            <a:r>
              <a:rPr sz="2000" dirty="0">
                <a:latin typeface="Arial"/>
                <a:cs typeface="Arial"/>
              </a:rPr>
              <a:t>konmuş</a:t>
            </a:r>
            <a:r>
              <a:rPr sz="2000" spc="-40" dirty="0">
                <a:latin typeface="Arial"/>
                <a:cs typeface="Arial"/>
              </a:rPr>
              <a:t> </a:t>
            </a:r>
            <a:r>
              <a:rPr sz="2000" dirty="0">
                <a:latin typeface="Arial"/>
                <a:cs typeface="Arial"/>
              </a:rPr>
              <a:t>ise,</a:t>
            </a:r>
            <a:r>
              <a:rPr sz="2000" spc="-35" dirty="0">
                <a:latin typeface="Arial"/>
                <a:cs typeface="Arial"/>
              </a:rPr>
              <a:t> </a:t>
            </a:r>
            <a:r>
              <a:rPr sz="2000" dirty="0">
                <a:latin typeface="Arial"/>
                <a:cs typeface="Arial"/>
              </a:rPr>
              <a:t>denizde</a:t>
            </a:r>
            <a:r>
              <a:rPr sz="2000" spc="-35" dirty="0">
                <a:latin typeface="Arial"/>
                <a:cs typeface="Arial"/>
              </a:rPr>
              <a:t> </a:t>
            </a:r>
            <a:r>
              <a:rPr sz="2000" dirty="0">
                <a:latin typeface="Arial"/>
                <a:cs typeface="Arial"/>
              </a:rPr>
              <a:t>taşıma</a:t>
            </a:r>
            <a:r>
              <a:rPr sz="2000" spc="-35" dirty="0">
                <a:latin typeface="Arial"/>
                <a:cs typeface="Arial"/>
              </a:rPr>
              <a:t> </a:t>
            </a:r>
            <a:r>
              <a:rPr sz="2000" dirty="0">
                <a:latin typeface="Arial"/>
                <a:cs typeface="Arial"/>
              </a:rPr>
              <a:t>senedine</a:t>
            </a:r>
            <a:r>
              <a:rPr sz="2000" spc="-45" dirty="0">
                <a:latin typeface="Arial"/>
                <a:cs typeface="Arial"/>
              </a:rPr>
              <a:t> </a:t>
            </a:r>
            <a:r>
              <a:rPr sz="2000" dirty="0">
                <a:latin typeface="Arial"/>
                <a:cs typeface="Arial"/>
              </a:rPr>
              <a:t>söz</a:t>
            </a:r>
            <a:r>
              <a:rPr sz="2000" spc="-35" dirty="0">
                <a:latin typeface="Arial"/>
                <a:cs typeface="Arial"/>
              </a:rPr>
              <a:t> </a:t>
            </a:r>
            <a:r>
              <a:rPr sz="2000" dirty="0">
                <a:latin typeface="Arial"/>
                <a:cs typeface="Arial"/>
              </a:rPr>
              <a:t>konusu</a:t>
            </a:r>
            <a:r>
              <a:rPr sz="2000" spc="-45" dirty="0">
                <a:latin typeface="Arial"/>
                <a:cs typeface="Arial"/>
              </a:rPr>
              <a:t> </a:t>
            </a:r>
            <a:r>
              <a:rPr sz="2000" spc="-10" dirty="0">
                <a:latin typeface="Arial"/>
                <a:cs typeface="Arial"/>
              </a:rPr>
              <a:t>taşıma </a:t>
            </a:r>
            <a:r>
              <a:rPr sz="2000" dirty="0">
                <a:latin typeface="Arial"/>
                <a:cs typeface="Arial"/>
              </a:rPr>
              <a:t>gerecinin</a:t>
            </a:r>
            <a:r>
              <a:rPr sz="2000" spc="-50" dirty="0">
                <a:latin typeface="Arial"/>
                <a:cs typeface="Arial"/>
              </a:rPr>
              <a:t> </a:t>
            </a:r>
            <a:r>
              <a:rPr sz="2000" dirty="0">
                <a:latin typeface="Arial"/>
                <a:cs typeface="Arial"/>
              </a:rPr>
              <a:t>içeriği</a:t>
            </a:r>
            <a:r>
              <a:rPr sz="2000" spc="-35" dirty="0">
                <a:latin typeface="Arial"/>
                <a:cs typeface="Arial"/>
              </a:rPr>
              <a:t> </a:t>
            </a:r>
            <a:r>
              <a:rPr sz="2000" dirty="0">
                <a:latin typeface="Arial"/>
                <a:cs typeface="Arial"/>
              </a:rPr>
              <a:t>olarak</a:t>
            </a:r>
            <a:r>
              <a:rPr sz="2000" spc="-40" dirty="0">
                <a:latin typeface="Arial"/>
                <a:cs typeface="Arial"/>
              </a:rPr>
              <a:t> </a:t>
            </a:r>
            <a:r>
              <a:rPr sz="2000" dirty="0">
                <a:latin typeface="Arial"/>
                <a:cs typeface="Arial"/>
              </a:rPr>
              <a:t>yazılmış</a:t>
            </a:r>
            <a:r>
              <a:rPr sz="2000" spc="-20" dirty="0">
                <a:latin typeface="Arial"/>
                <a:cs typeface="Arial"/>
              </a:rPr>
              <a:t> </a:t>
            </a:r>
            <a:r>
              <a:rPr sz="2000" dirty="0">
                <a:latin typeface="Arial"/>
                <a:cs typeface="Arial"/>
              </a:rPr>
              <a:t>her</a:t>
            </a:r>
            <a:r>
              <a:rPr sz="2000" spc="-30" dirty="0">
                <a:latin typeface="Arial"/>
                <a:cs typeface="Arial"/>
              </a:rPr>
              <a:t> </a:t>
            </a:r>
            <a:r>
              <a:rPr sz="2000" dirty="0">
                <a:latin typeface="Arial"/>
                <a:cs typeface="Arial"/>
              </a:rPr>
              <a:t>koli</a:t>
            </a:r>
            <a:r>
              <a:rPr sz="2000" spc="-25" dirty="0">
                <a:latin typeface="Arial"/>
                <a:cs typeface="Arial"/>
              </a:rPr>
              <a:t> </a:t>
            </a:r>
            <a:r>
              <a:rPr sz="2000" dirty="0">
                <a:latin typeface="Arial"/>
                <a:cs typeface="Arial"/>
              </a:rPr>
              <a:t>veya</a:t>
            </a:r>
            <a:r>
              <a:rPr sz="2000" spc="-20" dirty="0">
                <a:latin typeface="Arial"/>
                <a:cs typeface="Arial"/>
              </a:rPr>
              <a:t> </a:t>
            </a:r>
            <a:r>
              <a:rPr sz="2000" dirty="0">
                <a:latin typeface="Arial"/>
                <a:cs typeface="Arial"/>
              </a:rPr>
              <a:t>ünite,</a:t>
            </a:r>
            <a:r>
              <a:rPr sz="2000" spc="-45" dirty="0">
                <a:latin typeface="Arial"/>
                <a:cs typeface="Arial"/>
              </a:rPr>
              <a:t> </a:t>
            </a:r>
            <a:r>
              <a:rPr sz="2000" dirty="0">
                <a:latin typeface="Arial"/>
                <a:cs typeface="Arial"/>
              </a:rPr>
              <a:t>ayrı</a:t>
            </a:r>
            <a:r>
              <a:rPr sz="2000" spc="-35" dirty="0">
                <a:latin typeface="Arial"/>
                <a:cs typeface="Arial"/>
              </a:rPr>
              <a:t> </a:t>
            </a:r>
            <a:r>
              <a:rPr sz="2000" dirty="0">
                <a:latin typeface="Arial"/>
                <a:cs typeface="Arial"/>
              </a:rPr>
              <a:t>bir</a:t>
            </a:r>
            <a:r>
              <a:rPr sz="2000" spc="-35" dirty="0">
                <a:latin typeface="Arial"/>
                <a:cs typeface="Arial"/>
              </a:rPr>
              <a:t> </a:t>
            </a:r>
            <a:r>
              <a:rPr sz="2000" dirty="0">
                <a:latin typeface="Arial"/>
                <a:cs typeface="Arial"/>
              </a:rPr>
              <a:t>koli</a:t>
            </a:r>
            <a:r>
              <a:rPr sz="2000" spc="-20" dirty="0">
                <a:latin typeface="Arial"/>
                <a:cs typeface="Arial"/>
              </a:rPr>
              <a:t> veya </a:t>
            </a:r>
            <a:r>
              <a:rPr sz="2000" dirty="0">
                <a:latin typeface="Arial"/>
                <a:cs typeface="Arial"/>
              </a:rPr>
              <a:t>ünite</a:t>
            </a:r>
            <a:r>
              <a:rPr sz="2000" spc="-25" dirty="0">
                <a:latin typeface="Arial"/>
                <a:cs typeface="Arial"/>
              </a:rPr>
              <a:t> sayılır.</a:t>
            </a:r>
            <a:r>
              <a:rPr sz="2000" spc="-120" dirty="0">
                <a:latin typeface="Arial"/>
                <a:cs typeface="Arial"/>
              </a:rPr>
              <a:t> </a:t>
            </a:r>
            <a:r>
              <a:rPr sz="2000" dirty="0">
                <a:latin typeface="Arial"/>
                <a:cs typeface="Arial"/>
              </a:rPr>
              <a:t>Aksi</a:t>
            </a:r>
            <a:r>
              <a:rPr sz="2000" spc="-5" dirty="0">
                <a:latin typeface="Arial"/>
                <a:cs typeface="Arial"/>
              </a:rPr>
              <a:t> </a:t>
            </a:r>
            <a:r>
              <a:rPr sz="2000" dirty="0">
                <a:latin typeface="Arial"/>
                <a:cs typeface="Arial"/>
              </a:rPr>
              <a:t>hâlde,</a:t>
            </a:r>
            <a:r>
              <a:rPr sz="2000" spc="-25" dirty="0">
                <a:latin typeface="Arial"/>
                <a:cs typeface="Arial"/>
              </a:rPr>
              <a:t> </a:t>
            </a:r>
            <a:r>
              <a:rPr sz="2000" dirty="0">
                <a:latin typeface="Arial"/>
                <a:cs typeface="Arial"/>
              </a:rPr>
              <a:t>böyle</a:t>
            </a:r>
            <a:r>
              <a:rPr sz="2000" spc="-5" dirty="0">
                <a:latin typeface="Arial"/>
                <a:cs typeface="Arial"/>
              </a:rPr>
              <a:t> </a:t>
            </a:r>
            <a:r>
              <a:rPr sz="2000" dirty="0">
                <a:latin typeface="Arial"/>
                <a:cs typeface="Arial"/>
              </a:rPr>
              <a:t>bir</a:t>
            </a:r>
            <a:r>
              <a:rPr sz="2000" spc="-20" dirty="0">
                <a:latin typeface="Arial"/>
                <a:cs typeface="Arial"/>
              </a:rPr>
              <a:t> </a:t>
            </a:r>
            <a:r>
              <a:rPr sz="2000" dirty="0">
                <a:latin typeface="Arial"/>
                <a:cs typeface="Arial"/>
              </a:rPr>
              <a:t>taşıma</a:t>
            </a:r>
            <a:r>
              <a:rPr sz="2000" spc="-15" dirty="0">
                <a:latin typeface="Arial"/>
                <a:cs typeface="Arial"/>
              </a:rPr>
              <a:t> </a:t>
            </a:r>
            <a:r>
              <a:rPr sz="2000" dirty="0">
                <a:latin typeface="Arial"/>
                <a:cs typeface="Arial"/>
              </a:rPr>
              <a:t>gereci,</a:t>
            </a:r>
            <a:r>
              <a:rPr sz="2000" spc="-55" dirty="0">
                <a:latin typeface="Arial"/>
                <a:cs typeface="Arial"/>
              </a:rPr>
              <a:t> </a:t>
            </a:r>
            <a:r>
              <a:rPr sz="2000" dirty="0">
                <a:latin typeface="Arial"/>
                <a:cs typeface="Arial"/>
              </a:rPr>
              <a:t>tek</a:t>
            </a:r>
            <a:r>
              <a:rPr sz="2000" spc="-15" dirty="0">
                <a:latin typeface="Arial"/>
                <a:cs typeface="Arial"/>
              </a:rPr>
              <a:t> </a:t>
            </a:r>
            <a:r>
              <a:rPr sz="2000" dirty="0">
                <a:latin typeface="Arial"/>
                <a:cs typeface="Arial"/>
              </a:rPr>
              <a:t>bir</a:t>
            </a:r>
            <a:r>
              <a:rPr sz="2000" spc="-15" dirty="0">
                <a:latin typeface="Arial"/>
                <a:cs typeface="Arial"/>
              </a:rPr>
              <a:t> </a:t>
            </a:r>
            <a:r>
              <a:rPr sz="2000" dirty="0">
                <a:latin typeface="Arial"/>
                <a:cs typeface="Arial"/>
              </a:rPr>
              <a:t>koli</a:t>
            </a:r>
            <a:r>
              <a:rPr sz="2000" spc="-10" dirty="0">
                <a:latin typeface="Arial"/>
                <a:cs typeface="Arial"/>
              </a:rPr>
              <a:t> </a:t>
            </a:r>
            <a:r>
              <a:rPr sz="2000" spc="-20" dirty="0">
                <a:latin typeface="Arial"/>
                <a:cs typeface="Arial"/>
              </a:rPr>
              <a:t>veya </a:t>
            </a:r>
            <a:r>
              <a:rPr sz="2000" dirty="0">
                <a:latin typeface="Arial"/>
                <a:cs typeface="Arial"/>
              </a:rPr>
              <a:t>ünite</a:t>
            </a:r>
            <a:r>
              <a:rPr sz="2000" spc="-45" dirty="0">
                <a:latin typeface="Arial"/>
                <a:cs typeface="Arial"/>
              </a:rPr>
              <a:t> </a:t>
            </a:r>
            <a:r>
              <a:rPr sz="2000" spc="-10" dirty="0">
                <a:latin typeface="Arial"/>
                <a:cs typeface="Arial"/>
              </a:rPr>
              <a:t>sayılır.</a:t>
            </a:r>
            <a:r>
              <a:rPr sz="2000" spc="-30" dirty="0">
                <a:latin typeface="Arial"/>
                <a:cs typeface="Arial"/>
              </a:rPr>
              <a:t> </a:t>
            </a:r>
            <a:r>
              <a:rPr sz="2000" dirty="0">
                <a:latin typeface="Arial"/>
                <a:cs typeface="Arial"/>
              </a:rPr>
              <a:t>Bizzat</a:t>
            </a:r>
            <a:r>
              <a:rPr sz="2000" spc="-35" dirty="0">
                <a:latin typeface="Arial"/>
                <a:cs typeface="Arial"/>
              </a:rPr>
              <a:t> </a:t>
            </a:r>
            <a:r>
              <a:rPr sz="2000" dirty="0">
                <a:latin typeface="Arial"/>
                <a:cs typeface="Arial"/>
              </a:rPr>
              <a:t>taşıma</a:t>
            </a:r>
            <a:r>
              <a:rPr sz="2000" spc="-50" dirty="0">
                <a:latin typeface="Arial"/>
                <a:cs typeface="Arial"/>
              </a:rPr>
              <a:t> </a:t>
            </a:r>
            <a:r>
              <a:rPr sz="2000" dirty="0">
                <a:latin typeface="Arial"/>
                <a:cs typeface="Arial"/>
              </a:rPr>
              <a:t>gereci</a:t>
            </a:r>
            <a:r>
              <a:rPr sz="2000" spc="-50" dirty="0">
                <a:latin typeface="Arial"/>
                <a:cs typeface="Arial"/>
              </a:rPr>
              <a:t> </a:t>
            </a:r>
            <a:r>
              <a:rPr sz="2000" dirty="0">
                <a:latin typeface="Arial"/>
                <a:cs typeface="Arial"/>
              </a:rPr>
              <a:t>zıyaa</a:t>
            </a:r>
            <a:r>
              <a:rPr sz="2000" spc="-35" dirty="0">
                <a:latin typeface="Arial"/>
                <a:cs typeface="Arial"/>
              </a:rPr>
              <a:t> </a:t>
            </a:r>
            <a:r>
              <a:rPr sz="2000" dirty="0">
                <a:latin typeface="Arial"/>
                <a:cs typeface="Arial"/>
              </a:rPr>
              <a:t>veya</a:t>
            </a:r>
            <a:r>
              <a:rPr sz="2000" spc="-25" dirty="0">
                <a:latin typeface="Arial"/>
                <a:cs typeface="Arial"/>
              </a:rPr>
              <a:t> </a:t>
            </a:r>
            <a:r>
              <a:rPr sz="2000" dirty="0">
                <a:latin typeface="Arial"/>
                <a:cs typeface="Arial"/>
              </a:rPr>
              <a:t>hasara</a:t>
            </a:r>
            <a:r>
              <a:rPr sz="2000" spc="-60" dirty="0">
                <a:latin typeface="Arial"/>
                <a:cs typeface="Arial"/>
              </a:rPr>
              <a:t> </a:t>
            </a:r>
            <a:r>
              <a:rPr sz="2000" spc="-10" dirty="0">
                <a:latin typeface="Arial"/>
                <a:cs typeface="Arial"/>
              </a:rPr>
              <a:t>uğrarsa, </a:t>
            </a:r>
            <a:r>
              <a:rPr sz="2000" dirty="0">
                <a:latin typeface="Arial"/>
                <a:cs typeface="Arial"/>
              </a:rPr>
              <a:t>taşıyana</a:t>
            </a:r>
            <a:r>
              <a:rPr sz="2000" spc="-40" dirty="0">
                <a:latin typeface="Arial"/>
                <a:cs typeface="Arial"/>
              </a:rPr>
              <a:t> </a:t>
            </a:r>
            <a:r>
              <a:rPr sz="2000" dirty="0">
                <a:latin typeface="Arial"/>
                <a:cs typeface="Arial"/>
              </a:rPr>
              <a:t>ait</a:t>
            </a:r>
            <a:r>
              <a:rPr sz="2000" spc="-25" dirty="0">
                <a:latin typeface="Arial"/>
                <a:cs typeface="Arial"/>
              </a:rPr>
              <a:t> </a:t>
            </a:r>
            <a:r>
              <a:rPr sz="2000" dirty="0">
                <a:latin typeface="Arial"/>
                <a:cs typeface="Arial"/>
              </a:rPr>
              <a:t>veya</a:t>
            </a:r>
            <a:r>
              <a:rPr sz="2000" spc="-15" dirty="0">
                <a:latin typeface="Arial"/>
                <a:cs typeface="Arial"/>
              </a:rPr>
              <a:t> </a:t>
            </a:r>
            <a:r>
              <a:rPr sz="2000" dirty="0">
                <a:latin typeface="Arial"/>
                <a:cs typeface="Arial"/>
              </a:rPr>
              <a:t>onun</a:t>
            </a:r>
            <a:r>
              <a:rPr sz="2000" spc="-40" dirty="0">
                <a:latin typeface="Arial"/>
                <a:cs typeface="Arial"/>
              </a:rPr>
              <a:t> </a:t>
            </a:r>
            <a:r>
              <a:rPr sz="2000" dirty="0">
                <a:latin typeface="Arial"/>
                <a:cs typeface="Arial"/>
              </a:rPr>
              <a:t>tarafından</a:t>
            </a:r>
            <a:r>
              <a:rPr sz="2000" spc="-40" dirty="0">
                <a:latin typeface="Arial"/>
                <a:cs typeface="Arial"/>
              </a:rPr>
              <a:t> </a:t>
            </a:r>
            <a:r>
              <a:rPr sz="2000" dirty="0">
                <a:latin typeface="Arial"/>
                <a:cs typeface="Arial"/>
              </a:rPr>
              <a:t>sağlanmış</a:t>
            </a:r>
            <a:r>
              <a:rPr sz="2000" spc="-40" dirty="0">
                <a:latin typeface="Arial"/>
                <a:cs typeface="Arial"/>
              </a:rPr>
              <a:t> </a:t>
            </a:r>
            <a:r>
              <a:rPr sz="2000" dirty="0">
                <a:latin typeface="Arial"/>
                <a:cs typeface="Arial"/>
              </a:rPr>
              <a:t>olmadıkça,</a:t>
            </a:r>
            <a:r>
              <a:rPr sz="2000" spc="-35" dirty="0">
                <a:latin typeface="Arial"/>
                <a:cs typeface="Arial"/>
              </a:rPr>
              <a:t> </a:t>
            </a:r>
            <a:r>
              <a:rPr sz="2000" spc="-10" dirty="0">
                <a:latin typeface="Arial"/>
                <a:cs typeface="Arial"/>
              </a:rPr>
              <a:t>taşıma </a:t>
            </a:r>
            <a:r>
              <a:rPr sz="2000" dirty="0">
                <a:latin typeface="Arial"/>
                <a:cs typeface="Arial"/>
              </a:rPr>
              <a:t>gereci</a:t>
            </a:r>
            <a:r>
              <a:rPr sz="2000" spc="-55" dirty="0">
                <a:latin typeface="Arial"/>
                <a:cs typeface="Arial"/>
              </a:rPr>
              <a:t> </a:t>
            </a:r>
            <a:r>
              <a:rPr sz="2000" dirty="0">
                <a:latin typeface="Arial"/>
                <a:cs typeface="Arial"/>
              </a:rPr>
              <a:t>ayrı</a:t>
            </a:r>
            <a:r>
              <a:rPr sz="2000" spc="-35" dirty="0">
                <a:latin typeface="Arial"/>
                <a:cs typeface="Arial"/>
              </a:rPr>
              <a:t> </a:t>
            </a:r>
            <a:r>
              <a:rPr sz="2000" dirty="0">
                <a:latin typeface="Arial"/>
                <a:cs typeface="Arial"/>
              </a:rPr>
              <a:t>bir</a:t>
            </a:r>
            <a:r>
              <a:rPr sz="2000" spc="-30" dirty="0">
                <a:latin typeface="Arial"/>
                <a:cs typeface="Arial"/>
              </a:rPr>
              <a:t> </a:t>
            </a:r>
            <a:r>
              <a:rPr sz="2000" dirty="0">
                <a:latin typeface="Arial"/>
                <a:cs typeface="Arial"/>
              </a:rPr>
              <a:t>koli</a:t>
            </a:r>
            <a:r>
              <a:rPr sz="2000" spc="-20" dirty="0">
                <a:latin typeface="Arial"/>
                <a:cs typeface="Arial"/>
              </a:rPr>
              <a:t> </a:t>
            </a:r>
            <a:r>
              <a:rPr sz="2000" spc="-10" dirty="0">
                <a:latin typeface="Arial"/>
                <a:cs typeface="Arial"/>
              </a:rPr>
              <a:t>sayılır.</a:t>
            </a:r>
            <a:endParaRPr sz="200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18540" y="917828"/>
            <a:ext cx="7486650" cy="1855470"/>
          </a:xfrm>
          <a:prstGeom prst="rect">
            <a:avLst/>
          </a:prstGeom>
        </p:spPr>
        <p:txBody>
          <a:bodyPr vert="horz" wrap="square" lIns="0" tIns="13335" rIns="0" bIns="0" rtlCol="0">
            <a:spAutoFit/>
          </a:bodyPr>
          <a:lstStyle/>
          <a:p>
            <a:pPr marL="12700">
              <a:lnSpc>
                <a:spcPct val="100000"/>
              </a:lnSpc>
              <a:spcBef>
                <a:spcPts val="105"/>
              </a:spcBef>
            </a:pPr>
            <a:r>
              <a:rPr sz="2000" dirty="0">
                <a:latin typeface="Arial"/>
                <a:cs typeface="Arial"/>
              </a:rPr>
              <a:t>TTK</a:t>
            </a:r>
            <a:r>
              <a:rPr sz="2000" spc="-65" dirty="0">
                <a:latin typeface="Arial"/>
                <a:cs typeface="Arial"/>
              </a:rPr>
              <a:t> </a:t>
            </a:r>
            <a:r>
              <a:rPr sz="2000" dirty="0">
                <a:latin typeface="Arial"/>
                <a:cs typeface="Arial"/>
              </a:rPr>
              <a:t>MADDE</a:t>
            </a:r>
            <a:r>
              <a:rPr sz="2000" spc="-60" dirty="0">
                <a:latin typeface="Arial"/>
                <a:cs typeface="Arial"/>
              </a:rPr>
              <a:t> </a:t>
            </a:r>
            <a:r>
              <a:rPr sz="2000" spc="-20" dirty="0">
                <a:latin typeface="Arial"/>
                <a:cs typeface="Arial"/>
              </a:rPr>
              <a:t>1186</a:t>
            </a:r>
            <a:endParaRPr sz="2000">
              <a:latin typeface="Arial"/>
              <a:cs typeface="Arial"/>
            </a:endParaRPr>
          </a:p>
          <a:p>
            <a:pPr>
              <a:lnSpc>
                <a:spcPct val="100000"/>
              </a:lnSpc>
              <a:spcBef>
                <a:spcPts val="95"/>
              </a:spcBef>
            </a:pPr>
            <a:endParaRPr sz="2000">
              <a:latin typeface="Arial"/>
              <a:cs typeface="Arial"/>
            </a:endParaRPr>
          </a:p>
          <a:p>
            <a:pPr marL="12700" marR="5080">
              <a:lnSpc>
                <a:spcPct val="100000"/>
              </a:lnSpc>
              <a:spcBef>
                <a:spcPts val="5"/>
              </a:spcBef>
            </a:pPr>
            <a:r>
              <a:rPr sz="2000" dirty="0">
                <a:latin typeface="Arial"/>
                <a:cs typeface="Arial"/>
              </a:rPr>
              <a:t>(6)</a:t>
            </a:r>
            <a:r>
              <a:rPr sz="2000" spc="-85" dirty="0">
                <a:latin typeface="Arial"/>
                <a:cs typeface="Arial"/>
              </a:rPr>
              <a:t> </a:t>
            </a:r>
            <a:r>
              <a:rPr sz="2000" spc="-25" dirty="0">
                <a:latin typeface="Arial"/>
                <a:cs typeface="Arial"/>
              </a:rPr>
              <a:t>Taşıyanın,</a:t>
            </a:r>
            <a:r>
              <a:rPr sz="2000" spc="-45" dirty="0">
                <a:latin typeface="Arial"/>
                <a:cs typeface="Arial"/>
              </a:rPr>
              <a:t> </a:t>
            </a:r>
            <a:r>
              <a:rPr sz="2000" dirty="0">
                <a:latin typeface="Arial"/>
                <a:cs typeface="Arial"/>
              </a:rPr>
              <a:t>taşıma</a:t>
            </a:r>
            <a:r>
              <a:rPr sz="2000" spc="-40" dirty="0">
                <a:latin typeface="Arial"/>
                <a:cs typeface="Arial"/>
              </a:rPr>
              <a:t> </a:t>
            </a:r>
            <a:r>
              <a:rPr sz="2000" dirty="0">
                <a:latin typeface="Arial"/>
                <a:cs typeface="Arial"/>
              </a:rPr>
              <a:t>süresinin</a:t>
            </a:r>
            <a:r>
              <a:rPr sz="2000" spc="-50" dirty="0">
                <a:latin typeface="Arial"/>
                <a:cs typeface="Arial"/>
              </a:rPr>
              <a:t> </a:t>
            </a:r>
            <a:r>
              <a:rPr sz="2000" dirty="0">
                <a:latin typeface="Arial"/>
                <a:cs typeface="Arial"/>
              </a:rPr>
              <a:t>aşılmasından</a:t>
            </a:r>
            <a:r>
              <a:rPr sz="2000" spc="-50" dirty="0">
                <a:latin typeface="Arial"/>
                <a:cs typeface="Arial"/>
              </a:rPr>
              <a:t> </a:t>
            </a:r>
            <a:r>
              <a:rPr sz="2000" dirty="0">
                <a:latin typeface="Arial"/>
                <a:cs typeface="Arial"/>
              </a:rPr>
              <a:t>doğan</a:t>
            </a:r>
            <a:r>
              <a:rPr sz="2000" spc="-35" dirty="0">
                <a:latin typeface="Arial"/>
                <a:cs typeface="Arial"/>
              </a:rPr>
              <a:t> </a:t>
            </a:r>
            <a:r>
              <a:rPr sz="2000" spc="-10" dirty="0">
                <a:latin typeface="Arial"/>
                <a:cs typeface="Arial"/>
              </a:rPr>
              <a:t>sorumluluğu, </a:t>
            </a:r>
            <a:r>
              <a:rPr sz="2000" dirty="0">
                <a:latin typeface="Arial"/>
                <a:cs typeface="Arial"/>
              </a:rPr>
              <a:t>geciken</a:t>
            </a:r>
            <a:r>
              <a:rPr sz="2000" spc="-55" dirty="0">
                <a:latin typeface="Arial"/>
                <a:cs typeface="Arial"/>
              </a:rPr>
              <a:t> </a:t>
            </a:r>
            <a:r>
              <a:rPr sz="2000" dirty="0">
                <a:latin typeface="Arial"/>
                <a:cs typeface="Arial"/>
              </a:rPr>
              <a:t>eşya</a:t>
            </a:r>
            <a:r>
              <a:rPr sz="2000" spc="-50" dirty="0">
                <a:latin typeface="Arial"/>
                <a:cs typeface="Arial"/>
              </a:rPr>
              <a:t> </a:t>
            </a:r>
            <a:r>
              <a:rPr sz="2000" dirty="0">
                <a:latin typeface="Arial"/>
                <a:cs typeface="Arial"/>
              </a:rPr>
              <a:t>için</a:t>
            </a:r>
            <a:r>
              <a:rPr sz="2000" spc="-20" dirty="0">
                <a:latin typeface="Arial"/>
                <a:cs typeface="Arial"/>
              </a:rPr>
              <a:t> </a:t>
            </a:r>
            <a:r>
              <a:rPr sz="2000" dirty="0">
                <a:latin typeface="Arial"/>
                <a:cs typeface="Arial"/>
              </a:rPr>
              <a:t>ödenecek</a:t>
            </a:r>
            <a:r>
              <a:rPr sz="2000" spc="-75" dirty="0">
                <a:latin typeface="Arial"/>
                <a:cs typeface="Arial"/>
              </a:rPr>
              <a:t> </a:t>
            </a:r>
            <a:r>
              <a:rPr sz="2000" dirty="0">
                <a:latin typeface="Arial"/>
                <a:cs typeface="Arial"/>
              </a:rPr>
              <a:t>navlunun</a:t>
            </a:r>
            <a:r>
              <a:rPr sz="2000" spc="-35" dirty="0">
                <a:latin typeface="Arial"/>
                <a:cs typeface="Arial"/>
              </a:rPr>
              <a:t> </a:t>
            </a:r>
            <a:r>
              <a:rPr sz="2000" dirty="0">
                <a:latin typeface="Arial"/>
                <a:cs typeface="Arial"/>
              </a:rPr>
              <a:t>iki</a:t>
            </a:r>
            <a:r>
              <a:rPr sz="2000" spc="-25" dirty="0">
                <a:latin typeface="Arial"/>
                <a:cs typeface="Arial"/>
              </a:rPr>
              <a:t> </a:t>
            </a:r>
            <a:r>
              <a:rPr sz="2000" dirty="0">
                <a:latin typeface="Arial"/>
                <a:cs typeface="Arial"/>
              </a:rPr>
              <a:t>buçuk</a:t>
            </a:r>
            <a:r>
              <a:rPr sz="2000" spc="-50" dirty="0">
                <a:latin typeface="Arial"/>
                <a:cs typeface="Arial"/>
              </a:rPr>
              <a:t> </a:t>
            </a:r>
            <a:r>
              <a:rPr sz="2000" dirty="0">
                <a:latin typeface="Arial"/>
                <a:cs typeface="Arial"/>
              </a:rPr>
              <a:t>katı</a:t>
            </a:r>
            <a:r>
              <a:rPr sz="2000" spc="-45" dirty="0">
                <a:latin typeface="Arial"/>
                <a:cs typeface="Arial"/>
              </a:rPr>
              <a:t> </a:t>
            </a:r>
            <a:r>
              <a:rPr sz="2000" dirty="0">
                <a:latin typeface="Arial"/>
                <a:cs typeface="Arial"/>
              </a:rPr>
              <a:t>ile</a:t>
            </a:r>
            <a:r>
              <a:rPr sz="2000" spc="-25" dirty="0">
                <a:latin typeface="Arial"/>
                <a:cs typeface="Arial"/>
              </a:rPr>
              <a:t> </a:t>
            </a:r>
            <a:r>
              <a:rPr sz="2000" dirty="0">
                <a:latin typeface="Arial"/>
                <a:cs typeface="Arial"/>
              </a:rPr>
              <a:t>sınırlıdır;</a:t>
            </a:r>
            <a:r>
              <a:rPr sz="2000" spc="-20" dirty="0">
                <a:latin typeface="Arial"/>
                <a:cs typeface="Arial"/>
              </a:rPr>
              <a:t> </a:t>
            </a:r>
            <a:r>
              <a:rPr sz="2000" spc="-25" dirty="0">
                <a:latin typeface="Arial"/>
                <a:cs typeface="Arial"/>
              </a:rPr>
              <a:t>şu </a:t>
            </a:r>
            <a:r>
              <a:rPr sz="2000" dirty="0">
                <a:latin typeface="Arial"/>
                <a:cs typeface="Arial"/>
              </a:rPr>
              <a:t>kadar</a:t>
            </a:r>
            <a:r>
              <a:rPr sz="2000" spc="-55" dirty="0">
                <a:latin typeface="Arial"/>
                <a:cs typeface="Arial"/>
              </a:rPr>
              <a:t> </a:t>
            </a:r>
            <a:r>
              <a:rPr sz="2000" dirty="0">
                <a:latin typeface="Arial"/>
                <a:cs typeface="Arial"/>
              </a:rPr>
              <a:t>ki,</a:t>
            </a:r>
            <a:r>
              <a:rPr sz="2000" spc="-15" dirty="0">
                <a:latin typeface="Arial"/>
                <a:cs typeface="Arial"/>
              </a:rPr>
              <a:t> </a:t>
            </a:r>
            <a:r>
              <a:rPr sz="2000" dirty="0">
                <a:latin typeface="Arial"/>
                <a:cs typeface="Arial"/>
              </a:rPr>
              <a:t>bu</a:t>
            </a:r>
            <a:r>
              <a:rPr sz="2000" spc="-35" dirty="0">
                <a:latin typeface="Arial"/>
                <a:cs typeface="Arial"/>
              </a:rPr>
              <a:t> </a:t>
            </a:r>
            <a:r>
              <a:rPr sz="2000" spc="-10" dirty="0">
                <a:latin typeface="Arial"/>
                <a:cs typeface="Arial"/>
              </a:rPr>
              <a:t>tutar,</a:t>
            </a:r>
            <a:r>
              <a:rPr sz="2000" spc="-55" dirty="0">
                <a:latin typeface="Arial"/>
                <a:cs typeface="Arial"/>
              </a:rPr>
              <a:t> </a:t>
            </a:r>
            <a:r>
              <a:rPr sz="2000" dirty="0">
                <a:latin typeface="Arial"/>
                <a:cs typeface="Arial"/>
              </a:rPr>
              <a:t>navlun</a:t>
            </a:r>
            <a:r>
              <a:rPr sz="2000" spc="-15" dirty="0">
                <a:latin typeface="Arial"/>
                <a:cs typeface="Arial"/>
              </a:rPr>
              <a:t> </a:t>
            </a:r>
            <a:r>
              <a:rPr sz="2000" dirty="0">
                <a:latin typeface="Arial"/>
                <a:cs typeface="Arial"/>
              </a:rPr>
              <a:t>sözleşmesine</a:t>
            </a:r>
            <a:r>
              <a:rPr sz="2000" spc="-55" dirty="0">
                <a:latin typeface="Arial"/>
                <a:cs typeface="Arial"/>
              </a:rPr>
              <a:t> </a:t>
            </a:r>
            <a:r>
              <a:rPr sz="2000" dirty="0">
                <a:latin typeface="Arial"/>
                <a:cs typeface="Arial"/>
              </a:rPr>
              <a:t>göre</a:t>
            </a:r>
            <a:r>
              <a:rPr sz="2000" spc="-45" dirty="0">
                <a:latin typeface="Arial"/>
                <a:cs typeface="Arial"/>
              </a:rPr>
              <a:t> </a:t>
            </a:r>
            <a:r>
              <a:rPr sz="2000" dirty="0">
                <a:latin typeface="Arial"/>
                <a:cs typeface="Arial"/>
              </a:rPr>
              <a:t>ödenecek</a:t>
            </a:r>
            <a:r>
              <a:rPr sz="2000" spc="-55" dirty="0">
                <a:latin typeface="Arial"/>
                <a:cs typeface="Arial"/>
              </a:rPr>
              <a:t> </a:t>
            </a:r>
            <a:r>
              <a:rPr sz="2000" spc="-10" dirty="0">
                <a:latin typeface="Arial"/>
                <a:cs typeface="Arial"/>
              </a:rPr>
              <a:t>toplam </a:t>
            </a:r>
            <a:r>
              <a:rPr sz="2000" dirty="0">
                <a:latin typeface="Arial"/>
                <a:cs typeface="Arial"/>
              </a:rPr>
              <a:t>navlun</a:t>
            </a:r>
            <a:r>
              <a:rPr sz="2000" spc="-55" dirty="0">
                <a:latin typeface="Arial"/>
                <a:cs typeface="Arial"/>
              </a:rPr>
              <a:t> </a:t>
            </a:r>
            <a:r>
              <a:rPr sz="2000" dirty="0">
                <a:latin typeface="Arial"/>
                <a:cs typeface="Arial"/>
              </a:rPr>
              <a:t>miktarından</a:t>
            </a:r>
            <a:r>
              <a:rPr sz="2000" spc="-45" dirty="0">
                <a:latin typeface="Arial"/>
                <a:cs typeface="Arial"/>
              </a:rPr>
              <a:t> </a:t>
            </a:r>
            <a:r>
              <a:rPr sz="2000" dirty="0">
                <a:latin typeface="Arial"/>
                <a:cs typeface="Arial"/>
              </a:rPr>
              <a:t>fazla</a:t>
            </a:r>
            <a:r>
              <a:rPr sz="2000" spc="-40" dirty="0">
                <a:latin typeface="Arial"/>
                <a:cs typeface="Arial"/>
              </a:rPr>
              <a:t> </a:t>
            </a:r>
            <a:r>
              <a:rPr sz="2000" spc="-10" dirty="0">
                <a:latin typeface="Arial"/>
                <a:cs typeface="Arial"/>
              </a:rPr>
              <a:t>olamaz</a:t>
            </a:r>
            <a:endParaRPr sz="200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196746" y="483234"/>
            <a:ext cx="6749415" cy="696595"/>
          </a:xfrm>
          <a:prstGeom prst="rect">
            <a:avLst/>
          </a:prstGeom>
        </p:spPr>
        <p:txBody>
          <a:bodyPr vert="horz" wrap="square" lIns="0" tIns="13335" rIns="0" bIns="0" rtlCol="0">
            <a:spAutoFit/>
          </a:bodyPr>
          <a:lstStyle/>
          <a:p>
            <a:pPr marL="12700">
              <a:lnSpc>
                <a:spcPct val="100000"/>
              </a:lnSpc>
              <a:spcBef>
                <a:spcPts val="105"/>
              </a:spcBef>
            </a:pPr>
            <a:r>
              <a:rPr sz="4400" spc="-135" dirty="0"/>
              <a:t>HAVAYOLU </a:t>
            </a:r>
            <a:r>
              <a:rPr sz="4400" spc="-10" dirty="0"/>
              <a:t>TAŞIMACILIĞI</a:t>
            </a:r>
            <a:endParaRPr sz="4400"/>
          </a:p>
        </p:txBody>
      </p:sp>
      <p:pic>
        <p:nvPicPr>
          <p:cNvPr id="3" name="object 3" descr="Loading aircraft image..."/>
          <p:cNvPicPr/>
          <p:nvPr/>
        </p:nvPicPr>
        <p:blipFill>
          <a:blip r:embed="rId2" cstate="print"/>
          <a:stretch>
            <a:fillRect/>
          </a:stretch>
        </p:blipFill>
        <p:spPr>
          <a:xfrm>
            <a:off x="1042416" y="1629155"/>
            <a:ext cx="6966204" cy="4715256"/>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909319">
              <a:lnSpc>
                <a:spcPct val="100000"/>
              </a:lnSpc>
              <a:spcBef>
                <a:spcPts val="105"/>
              </a:spcBef>
            </a:pPr>
            <a:r>
              <a:rPr sz="4400" dirty="0"/>
              <a:t>Havayolu</a:t>
            </a:r>
            <a:r>
              <a:rPr sz="4400" spc="-145" dirty="0"/>
              <a:t> </a:t>
            </a:r>
            <a:r>
              <a:rPr sz="4400" spc="-490" dirty="0"/>
              <a:t>T</a:t>
            </a:r>
            <a:r>
              <a:rPr sz="4400" spc="5" dirty="0"/>
              <a:t>aşıma</a:t>
            </a:r>
            <a:r>
              <a:rPr sz="4400" spc="10" dirty="0"/>
              <a:t>c</a:t>
            </a:r>
            <a:r>
              <a:rPr sz="4400" spc="5" dirty="0"/>
              <a:t>ılığı</a:t>
            </a:r>
            <a:endParaRPr sz="4400"/>
          </a:p>
        </p:txBody>
      </p:sp>
      <p:sp>
        <p:nvSpPr>
          <p:cNvPr id="3" name="object 3"/>
          <p:cNvSpPr txBox="1"/>
          <p:nvPr/>
        </p:nvSpPr>
        <p:spPr>
          <a:xfrm>
            <a:off x="258267" y="1572514"/>
            <a:ext cx="8571230" cy="1665605"/>
          </a:xfrm>
          <a:prstGeom prst="rect">
            <a:avLst/>
          </a:prstGeom>
        </p:spPr>
        <p:txBody>
          <a:bodyPr vert="horz" wrap="square" lIns="0" tIns="67310" rIns="0" bIns="0" rtlCol="0">
            <a:spAutoFit/>
          </a:bodyPr>
          <a:lstStyle/>
          <a:p>
            <a:pPr marL="355600" marR="186055" indent="-342900">
              <a:lnSpc>
                <a:spcPct val="80100"/>
              </a:lnSpc>
              <a:spcBef>
                <a:spcPts val="530"/>
              </a:spcBef>
              <a:buChar char="•"/>
              <a:tabLst>
                <a:tab pos="355600" algn="l"/>
              </a:tabLst>
            </a:pPr>
            <a:r>
              <a:rPr sz="1800" dirty="0">
                <a:latin typeface="Arial"/>
                <a:cs typeface="Arial"/>
              </a:rPr>
              <a:t>Havayolu</a:t>
            </a:r>
            <a:r>
              <a:rPr sz="1800" spc="25" dirty="0">
                <a:latin typeface="Arial"/>
                <a:cs typeface="Arial"/>
              </a:rPr>
              <a:t> </a:t>
            </a:r>
            <a:r>
              <a:rPr sz="1800" dirty="0">
                <a:latin typeface="Arial"/>
                <a:cs typeface="Arial"/>
              </a:rPr>
              <a:t>taşımacılığı</a:t>
            </a:r>
            <a:r>
              <a:rPr sz="1800" spc="10" dirty="0">
                <a:latin typeface="Arial"/>
                <a:cs typeface="Arial"/>
              </a:rPr>
              <a:t> </a:t>
            </a:r>
            <a:r>
              <a:rPr sz="1800" b="1" i="1" spc="-65" dirty="0">
                <a:solidFill>
                  <a:srgbClr val="0066FF"/>
                </a:solidFill>
                <a:latin typeface="Arial"/>
                <a:cs typeface="Arial"/>
              </a:rPr>
              <a:t>IATA</a:t>
            </a:r>
            <a:r>
              <a:rPr sz="1800" b="1" i="1" spc="-30" dirty="0">
                <a:solidFill>
                  <a:srgbClr val="0066FF"/>
                </a:solidFill>
                <a:latin typeface="Arial"/>
                <a:cs typeface="Arial"/>
              </a:rPr>
              <a:t> </a:t>
            </a:r>
            <a:r>
              <a:rPr sz="1800" spc="-10" dirty="0">
                <a:latin typeface="Arial"/>
                <a:cs typeface="Arial"/>
              </a:rPr>
              <a:t>(International</a:t>
            </a:r>
            <a:r>
              <a:rPr sz="1800" spc="-90" dirty="0">
                <a:latin typeface="Arial"/>
                <a:cs typeface="Arial"/>
              </a:rPr>
              <a:t> </a:t>
            </a:r>
            <a:r>
              <a:rPr sz="1800" dirty="0">
                <a:latin typeface="Arial"/>
                <a:cs typeface="Arial"/>
              </a:rPr>
              <a:t>Air</a:t>
            </a:r>
            <a:r>
              <a:rPr sz="1800" spc="-55" dirty="0">
                <a:latin typeface="Arial"/>
                <a:cs typeface="Arial"/>
              </a:rPr>
              <a:t> </a:t>
            </a:r>
            <a:r>
              <a:rPr sz="1800" spc="-20" dirty="0">
                <a:latin typeface="Arial"/>
                <a:cs typeface="Arial"/>
              </a:rPr>
              <a:t>Transport</a:t>
            </a:r>
            <a:r>
              <a:rPr sz="1800" spc="-100" dirty="0">
                <a:latin typeface="Arial"/>
                <a:cs typeface="Arial"/>
              </a:rPr>
              <a:t> </a:t>
            </a:r>
            <a:r>
              <a:rPr sz="1800" dirty="0">
                <a:latin typeface="Arial"/>
                <a:cs typeface="Arial"/>
              </a:rPr>
              <a:t>Association)</a:t>
            </a:r>
            <a:r>
              <a:rPr sz="1800" spc="-5" dirty="0">
                <a:latin typeface="Arial"/>
                <a:cs typeface="Arial"/>
              </a:rPr>
              <a:t> </a:t>
            </a:r>
            <a:r>
              <a:rPr sz="1800" spc="-10" dirty="0">
                <a:latin typeface="Arial"/>
                <a:cs typeface="Arial"/>
              </a:rPr>
              <a:t>kuralları </a:t>
            </a:r>
            <a:r>
              <a:rPr sz="1800" dirty="0">
                <a:latin typeface="Arial"/>
                <a:cs typeface="Arial"/>
              </a:rPr>
              <a:t>çerçevesinde</a:t>
            </a:r>
            <a:r>
              <a:rPr sz="1800" spc="-45" dirty="0">
                <a:latin typeface="Arial"/>
                <a:cs typeface="Arial"/>
              </a:rPr>
              <a:t> </a:t>
            </a:r>
            <a:r>
              <a:rPr sz="1800" dirty="0">
                <a:latin typeface="Arial"/>
                <a:cs typeface="Arial"/>
              </a:rPr>
              <a:t>yolcu</a:t>
            </a:r>
            <a:r>
              <a:rPr sz="1800" spc="-25" dirty="0">
                <a:latin typeface="Arial"/>
                <a:cs typeface="Arial"/>
              </a:rPr>
              <a:t> </a:t>
            </a:r>
            <a:r>
              <a:rPr sz="1800" dirty="0">
                <a:latin typeface="Arial"/>
                <a:cs typeface="Arial"/>
              </a:rPr>
              <a:t>ve</a:t>
            </a:r>
            <a:r>
              <a:rPr sz="1800" spc="-60" dirty="0">
                <a:latin typeface="Arial"/>
                <a:cs typeface="Arial"/>
              </a:rPr>
              <a:t> </a:t>
            </a:r>
            <a:r>
              <a:rPr sz="1800" dirty="0">
                <a:latin typeface="Arial"/>
                <a:cs typeface="Arial"/>
              </a:rPr>
              <a:t>kargo</a:t>
            </a:r>
            <a:r>
              <a:rPr sz="1800" spc="-55" dirty="0">
                <a:latin typeface="Arial"/>
                <a:cs typeface="Arial"/>
              </a:rPr>
              <a:t> </a:t>
            </a:r>
            <a:r>
              <a:rPr sz="1800" dirty="0">
                <a:latin typeface="Arial"/>
                <a:cs typeface="Arial"/>
              </a:rPr>
              <a:t>uçaklarıyla</a:t>
            </a:r>
            <a:r>
              <a:rPr sz="1800" spc="-5" dirty="0">
                <a:latin typeface="Arial"/>
                <a:cs typeface="Arial"/>
              </a:rPr>
              <a:t> </a:t>
            </a:r>
            <a:r>
              <a:rPr sz="1800" dirty="0">
                <a:latin typeface="Arial"/>
                <a:cs typeface="Arial"/>
              </a:rPr>
              <a:t>gerek</a:t>
            </a:r>
            <a:r>
              <a:rPr sz="1800" spc="-50" dirty="0">
                <a:latin typeface="Arial"/>
                <a:cs typeface="Arial"/>
              </a:rPr>
              <a:t> </a:t>
            </a:r>
            <a:r>
              <a:rPr sz="1800" dirty="0">
                <a:latin typeface="Arial"/>
                <a:cs typeface="Arial"/>
              </a:rPr>
              <a:t>konteynerler</a:t>
            </a:r>
            <a:r>
              <a:rPr sz="1800" spc="-10" dirty="0">
                <a:latin typeface="Arial"/>
                <a:cs typeface="Arial"/>
              </a:rPr>
              <a:t> </a:t>
            </a:r>
            <a:r>
              <a:rPr sz="1800" dirty="0">
                <a:latin typeface="Arial"/>
                <a:cs typeface="Arial"/>
              </a:rPr>
              <a:t>gerekse</a:t>
            </a:r>
            <a:r>
              <a:rPr sz="1800" spc="-50" dirty="0">
                <a:latin typeface="Arial"/>
                <a:cs typeface="Arial"/>
              </a:rPr>
              <a:t> </a:t>
            </a:r>
            <a:r>
              <a:rPr sz="1800" dirty="0">
                <a:latin typeface="Arial"/>
                <a:cs typeface="Arial"/>
              </a:rPr>
              <a:t>bulk</a:t>
            </a:r>
            <a:r>
              <a:rPr sz="1800" spc="-45" dirty="0">
                <a:latin typeface="Arial"/>
                <a:cs typeface="Arial"/>
              </a:rPr>
              <a:t> </a:t>
            </a:r>
            <a:r>
              <a:rPr sz="1800" spc="-10" dirty="0">
                <a:latin typeface="Arial"/>
                <a:cs typeface="Arial"/>
              </a:rPr>
              <a:t>yükler </a:t>
            </a:r>
            <a:r>
              <a:rPr sz="1800" dirty="0">
                <a:latin typeface="Arial"/>
                <a:cs typeface="Arial"/>
              </a:rPr>
              <a:t>halinde</a:t>
            </a:r>
            <a:r>
              <a:rPr sz="1800" spc="-35" dirty="0">
                <a:latin typeface="Arial"/>
                <a:cs typeface="Arial"/>
              </a:rPr>
              <a:t> </a:t>
            </a:r>
            <a:r>
              <a:rPr sz="1800" spc="-10" dirty="0">
                <a:latin typeface="Arial"/>
                <a:cs typeface="Arial"/>
              </a:rPr>
              <a:t>yapılmaktadır.</a:t>
            </a:r>
            <a:endParaRPr sz="1800">
              <a:latin typeface="Arial"/>
              <a:cs typeface="Arial"/>
            </a:endParaRPr>
          </a:p>
          <a:p>
            <a:pPr>
              <a:lnSpc>
                <a:spcPct val="100000"/>
              </a:lnSpc>
              <a:spcBef>
                <a:spcPts val="40"/>
              </a:spcBef>
              <a:buFont typeface="Arial"/>
              <a:buChar char="•"/>
            </a:pPr>
            <a:endParaRPr sz="1800">
              <a:latin typeface="Arial"/>
              <a:cs typeface="Arial"/>
            </a:endParaRPr>
          </a:p>
          <a:p>
            <a:pPr marL="355600" marR="5080" indent="-342900">
              <a:lnSpc>
                <a:spcPct val="80000"/>
              </a:lnSpc>
              <a:buChar char="•"/>
              <a:tabLst>
                <a:tab pos="355600" algn="l"/>
              </a:tabLst>
            </a:pPr>
            <a:r>
              <a:rPr sz="1800" dirty="0">
                <a:latin typeface="Arial"/>
                <a:cs typeface="Arial"/>
              </a:rPr>
              <a:t>Intermodal</a:t>
            </a:r>
            <a:r>
              <a:rPr sz="1800" spc="-20" dirty="0">
                <a:latin typeface="Arial"/>
                <a:cs typeface="Arial"/>
              </a:rPr>
              <a:t> </a:t>
            </a:r>
            <a:r>
              <a:rPr sz="1800" dirty="0">
                <a:latin typeface="Arial"/>
                <a:cs typeface="Arial"/>
              </a:rPr>
              <a:t>taşımalarda</a:t>
            </a:r>
            <a:r>
              <a:rPr sz="1800" spc="-5" dirty="0">
                <a:latin typeface="Arial"/>
                <a:cs typeface="Arial"/>
              </a:rPr>
              <a:t> </a:t>
            </a:r>
            <a:r>
              <a:rPr sz="1800" b="1" i="1" u="sng" spc="-10" dirty="0">
                <a:solidFill>
                  <a:srgbClr val="0066FF"/>
                </a:solidFill>
                <a:uFill>
                  <a:solidFill>
                    <a:srgbClr val="0066FF"/>
                  </a:solidFill>
                </a:uFill>
                <a:latin typeface="Arial"/>
                <a:cs typeface="Arial"/>
              </a:rPr>
              <a:t>Kara-</a:t>
            </a:r>
            <a:r>
              <a:rPr sz="1800" b="1" i="1" u="sng" dirty="0">
                <a:solidFill>
                  <a:srgbClr val="0066FF"/>
                </a:solidFill>
                <a:uFill>
                  <a:solidFill>
                    <a:srgbClr val="0066FF"/>
                  </a:solidFill>
                </a:uFill>
                <a:latin typeface="Arial"/>
                <a:cs typeface="Arial"/>
              </a:rPr>
              <a:t>Uçak</a:t>
            </a:r>
            <a:r>
              <a:rPr sz="1800" b="1" i="1" u="none" spc="-15" dirty="0">
                <a:solidFill>
                  <a:srgbClr val="0066FF"/>
                </a:solidFill>
                <a:latin typeface="Arial"/>
                <a:cs typeface="Arial"/>
              </a:rPr>
              <a:t> </a:t>
            </a:r>
            <a:r>
              <a:rPr sz="1800" u="none" dirty="0">
                <a:latin typeface="Arial"/>
                <a:cs typeface="Arial"/>
              </a:rPr>
              <a:t>ya</a:t>
            </a:r>
            <a:r>
              <a:rPr sz="1800" u="none" spc="-10" dirty="0">
                <a:latin typeface="Arial"/>
                <a:cs typeface="Arial"/>
              </a:rPr>
              <a:t> </a:t>
            </a:r>
            <a:r>
              <a:rPr sz="1800" u="none" dirty="0">
                <a:latin typeface="Arial"/>
                <a:cs typeface="Arial"/>
              </a:rPr>
              <a:t>da</a:t>
            </a:r>
            <a:r>
              <a:rPr sz="1800" u="none" spc="-20" dirty="0">
                <a:latin typeface="Arial"/>
                <a:cs typeface="Arial"/>
              </a:rPr>
              <a:t> </a:t>
            </a:r>
            <a:r>
              <a:rPr sz="1800" b="1" i="1" u="sng" spc="-10" dirty="0">
                <a:solidFill>
                  <a:srgbClr val="0066FF"/>
                </a:solidFill>
                <a:uFill>
                  <a:solidFill>
                    <a:srgbClr val="0066FF"/>
                  </a:solidFill>
                </a:uFill>
                <a:latin typeface="Arial"/>
                <a:cs typeface="Arial"/>
              </a:rPr>
              <a:t>Deniz-</a:t>
            </a:r>
            <a:r>
              <a:rPr sz="1800" b="1" i="1" u="sng" dirty="0">
                <a:solidFill>
                  <a:srgbClr val="0066FF"/>
                </a:solidFill>
                <a:uFill>
                  <a:solidFill>
                    <a:srgbClr val="0066FF"/>
                  </a:solidFill>
                </a:uFill>
                <a:latin typeface="Arial"/>
                <a:cs typeface="Arial"/>
              </a:rPr>
              <a:t>Uçak</a:t>
            </a:r>
            <a:r>
              <a:rPr sz="1800" b="1" i="1" u="none" spc="-25" dirty="0">
                <a:solidFill>
                  <a:srgbClr val="0066FF"/>
                </a:solidFill>
                <a:latin typeface="Arial"/>
                <a:cs typeface="Arial"/>
              </a:rPr>
              <a:t> </a:t>
            </a:r>
            <a:r>
              <a:rPr sz="1800" u="none" dirty="0">
                <a:latin typeface="Arial"/>
                <a:cs typeface="Arial"/>
              </a:rPr>
              <a:t>kombinasyonu</a:t>
            </a:r>
            <a:r>
              <a:rPr sz="1800" u="none" spc="15" dirty="0">
                <a:latin typeface="Arial"/>
                <a:cs typeface="Arial"/>
              </a:rPr>
              <a:t> </a:t>
            </a:r>
            <a:r>
              <a:rPr sz="1800" u="none" dirty="0">
                <a:latin typeface="Arial"/>
                <a:cs typeface="Arial"/>
              </a:rPr>
              <a:t>hızlı</a:t>
            </a:r>
            <a:r>
              <a:rPr sz="1800" u="none" spc="-20" dirty="0">
                <a:latin typeface="Arial"/>
                <a:cs typeface="Arial"/>
              </a:rPr>
              <a:t> </a:t>
            </a:r>
            <a:r>
              <a:rPr sz="1800" u="none" spc="-10" dirty="0">
                <a:latin typeface="Arial"/>
                <a:cs typeface="Arial"/>
              </a:rPr>
              <a:t>ulaşım </a:t>
            </a:r>
            <a:r>
              <a:rPr sz="1800" u="none" dirty="0">
                <a:latin typeface="Arial"/>
                <a:cs typeface="Arial"/>
              </a:rPr>
              <a:t>ve</a:t>
            </a:r>
            <a:r>
              <a:rPr sz="1800" u="none" spc="-40" dirty="0">
                <a:latin typeface="Arial"/>
                <a:cs typeface="Arial"/>
              </a:rPr>
              <a:t> </a:t>
            </a:r>
            <a:r>
              <a:rPr sz="1800" u="none" dirty="0">
                <a:latin typeface="Arial"/>
                <a:cs typeface="Arial"/>
              </a:rPr>
              <a:t>komple</a:t>
            </a:r>
            <a:r>
              <a:rPr sz="1800" u="none" spc="-30" dirty="0">
                <a:latin typeface="Arial"/>
                <a:cs typeface="Arial"/>
              </a:rPr>
              <a:t> </a:t>
            </a:r>
            <a:r>
              <a:rPr sz="1800" u="none" dirty="0">
                <a:latin typeface="Arial"/>
                <a:cs typeface="Arial"/>
              </a:rPr>
              <a:t>havayolu</a:t>
            </a:r>
            <a:r>
              <a:rPr sz="1800" u="none" spc="5" dirty="0">
                <a:latin typeface="Arial"/>
                <a:cs typeface="Arial"/>
              </a:rPr>
              <a:t> </a:t>
            </a:r>
            <a:r>
              <a:rPr sz="1800" u="none" dirty="0">
                <a:latin typeface="Arial"/>
                <a:cs typeface="Arial"/>
              </a:rPr>
              <a:t>taşımalarına</a:t>
            </a:r>
            <a:r>
              <a:rPr sz="1800" u="none" spc="-25" dirty="0">
                <a:latin typeface="Arial"/>
                <a:cs typeface="Arial"/>
              </a:rPr>
              <a:t> </a:t>
            </a:r>
            <a:r>
              <a:rPr sz="1800" u="none" dirty="0">
                <a:latin typeface="Arial"/>
                <a:cs typeface="Arial"/>
              </a:rPr>
              <a:t>kıyasla</a:t>
            </a:r>
            <a:r>
              <a:rPr sz="1800" u="none" spc="5" dirty="0">
                <a:latin typeface="Arial"/>
                <a:cs typeface="Arial"/>
              </a:rPr>
              <a:t> </a:t>
            </a:r>
            <a:r>
              <a:rPr sz="1800" u="none" dirty="0">
                <a:latin typeface="Arial"/>
                <a:cs typeface="Arial"/>
              </a:rPr>
              <a:t>düşük</a:t>
            </a:r>
            <a:r>
              <a:rPr sz="1800" u="none" spc="-35" dirty="0">
                <a:latin typeface="Arial"/>
                <a:cs typeface="Arial"/>
              </a:rPr>
              <a:t> </a:t>
            </a:r>
            <a:r>
              <a:rPr sz="1800" u="none" dirty="0">
                <a:latin typeface="Arial"/>
                <a:cs typeface="Arial"/>
              </a:rPr>
              <a:t>maliyeti</a:t>
            </a:r>
            <a:r>
              <a:rPr sz="1800" u="none" spc="-10" dirty="0">
                <a:latin typeface="Arial"/>
                <a:cs typeface="Arial"/>
              </a:rPr>
              <a:t> </a:t>
            </a:r>
            <a:r>
              <a:rPr sz="1800" u="none" dirty="0">
                <a:latin typeface="Arial"/>
                <a:cs typeface="Arial"/>
              </a:rPr>
              <a:t>açısından</a:t>
            </a:r>
            <a:r>
              <a:rPr sz="1800" u="none" spc="-15" dirty="0">
                <a:latin typeface="Arial"/>
                <a:cs typeface="Arial"/>
              </a:rPr>
              <a:t> </a:t>
            </a:r>
            <a:r>
              <a:rPr sz="1800" u="none" dirty="0">
                <a:latin typeface="Arial"/>
                <a:cs typeface="Arial"/>
              </a:rPr>
              <a:t>en</a:t>
            </a:r>
            <a:r>
              <a:rPr sz="1800" u="none" spc="-45" dirty="0">
                <a:latin typeface="Arial"/>
                <a:cs typeface="Arial"/>
              </a:rPr>
              <a:t> </a:t>
            </a:r>
            <a:r>
              <a:rPr sz="1800" u="none" spc="-10" dirty="0">
                <a:latin typeface="Arial"/>
                <a:cs typeface="Arial"/>
              </a:rPr>
              <a:t>yaygın </a:t>
            </a:r>
            <a:r>
              <a:rPr sz="1800" u="none" dirty="0">
                <a:latin typeface="Arial"/>
                <a:cs typeface="Arial"/>
              </a:rPr>
              <a:t>olarak</a:t>
            </a:r>
            <a:r>
              <a:rPr sz="1800" u="none" spc="-40" dirty="0">
                <a:latin typeface="Arial"/>
                <a:cs typeface="Arial"/>
              </a:rPr>
              <a:t> </a:t>
            </a:r>
            <a:r>
              <a:rPr sz="1800" u="none" dirty="0">
                <a:latin typeface="Arial"/>
                <a:cs typeface="Arial"/>
              </a:rPr>
              <a:t>kullanılan</a:t>
            </a:r>
            <a:r>
              <a:rPr sz="1800" u="none" spc="-20" dirty="0">
                <a:latin typeface="Arial"/>
                <a:cs typeface="Arial"/>
              </a:rPr>
              <a:t> </a:t>
            </a:r>
            <a:r>
              <a:rPr sz="1800" u="none" spc="-10" dirty="0">
                <a:latin typeface="Arial"/>
                <a:cs typeface="Arial"/>
              </a:rPr>
              <a:t>yöntemdir.</a:t>
            </a:r>
            <a:endParaRPr sz="1800">
              <a:latin typeface="Arial"/>
              <a:cs typeface="Arial"/>
            </a:endParaRPr>
          </a:p>
        </p:txBody>
      </p:sp>
      <p:pic>
        <p:nvPicPr>
          <p:cNvPr id="4" name="object 4" descr="air france gate change">
            <a:hlinkClick r:id="rId2"/>
          </p:cNvPr>
          <p:cNvPicPr/>
          <p:nvPr/>
        </p:nvPicPr>
        <p:blipFill>
          <a:blip r:embed="rId3" cstate="print"/>
          <a:stretch>
            <a:fillRect/>
          </a:stretch>
        </p:blipFill>
        <p:spPr>
          <a:xfrm>
            <a:off x="3276600" y="3645408"/>
            <a:ext cx="2735579" cy="2520696"/>
          </a:xfrm>
          <a:prstGeom prst="rect">
            <a:avLst/>
          </a:prstGeom>
        </p:spPr>
      </p:pic>
      <p:pic>
        <p:nvPicPr>
          <p:cNvPr id="5" name="object 5" descr="dsc_0117">
            <a:hlinkClick r:id="rId4"/>
          </p:cNvPr>
          <p:cNvPicPr/>
          <p:nvPr/>
        </p:nvPicPr>
        <p:blipFill>
          <a:blip r:embed="rId5" cstate="print"/>
          <a:stretch>
            <a:fillRect/>
          </a:stretch>
        </p:blipFill>
        <p:spPr>
          <a:xfrm>
            <a:off x="6085332" y="3645408"/>
            <a:ext cx="2735580" cy="2520696"/>
          </a:xfrm>
          <a:prstGeom prst="rect">
            <a:avLst/>
          </a:prstGeom>
        </p:spPr>
      </p:pic>
      <p:pic>
        <p:nvPicPr>
          <p:cNvPr id="6" name="object 6"/>
          <p:cNvPicPr/>
          <p:nvPr/>
        </p:nvPicPr>
        <p:blipFill>
          <a:blip r:embed="rId6" cstate="print"/>
          <a:stretch>
            <a:fillRect/>
          </a:stretch>
        </p:blipFill>
        <p:spPr>
          <a:xfrm>
            <a:off x="467868" y="3645408"/>
            <a:ext cx="2735580" cy="252069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897890">
              <a:lnSpc>
                <a:spcPct val="100000"/>
              </a:lnSpc>
              <a:spcBef>
                <a:spcPts val="105"/>
              </a:spcBef>
            </a:pPr>
            <a:r>
              <a:rPr sz="4400" dirty="0"/>
              <a:t>Havayolu</a:t>
            </a:r>
            <a:r>
              <a:rPr sz="4400" spc="-145" dirty="0"/>
              <a:t> </a:t>
            </a:r>
            <a:r>
              <a:rPr sz="4400" spc="-490" dirty="0"/>
              <a:t>T</a:t>
            </a:r>
            <a:r>
              <a:rPr sz="4400" spc="5" dirty="0"/>
              <a:t>aşıma</a:t>
            </a:r>
            <a:r>
              <a:rPr sz="4400" spc="10" dirty="0"/>
              <a:t>c</a:t>
            </a:r>
            <a:r>
              <a:rPr sz="4400" spc="5" dirty="0"/>
              <a:t>ılığı</a:t>
            </a:r>
            <a:endParaRPr sz="4400"/>
          </a:p>
        </p:txBody>
      </p:sp>
      <p:pic>
        <p:nvPicPr>
          <p:cNvPr id="3" name="object 3"/>
          <p:cNvPicPr/>
          <p:nvPr/>
        </p:nvPicPr>
        <p:blipFill>
          <a:blip r:embed="rId2" cstate="print"/>
          <a:stretch>
            <a:fillRect/>
          </a:stretch>
        </p:blipFill>
        <p:spPr>
          <a:xfrm>
            <a:off x="708258" y="1713521"/>
            <a:ext cx="8016217" cy="376028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897890">
              <a:lnSpc>
                <a:spcPct val="100000"/>
              </a:lnSpc>
              <a:spcBef>
                <a:spcPts val="105"/>
              </a:spcBef>
            </a:pPr>
            <a:r>
              <a:rPr sz="4400" dirty="0"/>
              <a:t>Havayolu</a:t>
            </a:r>
            <a:r>
              <a:rPr sz="4400" spc="-145" dirty="0"/>
              <a:t> </a:t>
            </a:r>
            <a:r>
              <a:rPr sz="4400" spc="-490" dirty="0"/>
              <a:t>T</a:t>
            </a:r>
            <a:r>
              <a:rPr sz="4400" spc="5" dirty="0"/>
              <a:t>aşıma</a:t>
            </a:r>
            <a:r>
              <a:rPr sz="4400" spc="10" dirty="0"/>
              <a:t>c</a:t>
            </a:r>
            <a:r>
              <a:rPr sz="4400" spc="5" dirty="0"/>
              <a:t>ılığı</a:t>
            </a:r>
            <a:endParaRPr sz="4400"/>
          </a:p>
        </p:txBody>
      </p:sp>
      <p:pic>
        <p:nvPicPr>
          <p:cNvPr id="3" name="object 3"/>
          <p:cNvPicPr/>
          <p:nvPr/>
        </p:nvPicPr>
        <p:blipFill>
          <a:blip r:embed="rId2" cstate="print"/>
          <a:stretch>
            <a:fillRect/>
          </a:stretch>
        </p:blipFill>
        <p:spPr>
          <a:xfrm>
            <a:off x="636860" y="1858386"/>
            <a:ext cx="7978846" cy="206300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007770" y="210438"/>
            <a:ext cx="7127240" cy="1244600"/>
          </a:xfrm>
          <a:prstGeom prst="rect">
            <a:avLst/>
          </a:prstGeom>
        </p:spPr>
        <p:txBody>
          <a:bodyPr vert="horz" wrap="square" lIns="0" tIns="12065" rIns="0" bIns="0" rtlCol="0">
            <a:spAutoFit/>
          </a:bodyPr>
          <a:lstStyle/>
          <a:p>
            <a:pPr marL="2600325" marR="5080" indent="-2588260">
              <a:lnSpc>
                <a:spcPct val="100000"/>
              </a:lnSpc>
              <a:spcBef>
                <a:spcPts val="95"/>
              </a:spcBef>
            </a:pPr>
            <a:r>
              <a:rPr sz="4000" b="1" dirty="0">
                <a:latin typeface="Arial"/>
                <a:cs typeface="Arial"/>
              </a:rPr>
              <a:t>Havayolu</a:t>
            </a:r>
            <a:r>
              <a:rPr sz="4000" b="1" spc="-135" dirty="0">
                <a:latin typeface="Arial"/>
                <a:cs typeface="Arial"/>
              </a:rPr>
              <a:t> </a:t>
            </a:r>
            <a:r>
              <a:rPr sz="4000" b="1" spc="-30" dirty="0">
                <a:latin typeface="Arial"/>
                <a:cs typeface="Arial"/>
              </a:rPr>
              <a:t>Taşıma</a:t>
            </a:r>
            <a:r>
              <a:rPr sz="4000" b="1" spc="-130" dirty="0">
                <a:latin typeface="Arial"/>
                <a:cs typeface="Arial"/>
              </a:rPr>
              <a:t> </a:t>
            </a:r>
            <a:r>
              <a:rPr sz="4000" b="1" dirty="0">
                <a:latin typeface="Arial"/>
                <a:cs typeface="Arial"/>
              </a:rPr>
              <a:t>Senedi:</a:t>
            </a:r>
            <a:r>
              <a:rPr sz="4000" b="1" spc="-140" dirty="0">
                <a:latin typeface="Arial"/>
                <a:cs typeface="Arial"/>
              </a:rPr>
              <a:t> </a:t>
            </a:r>
            <a:r>
              <a:rPr sz="4000" b="1" spc="-20" dirty="0">
                <a:latin typeface="Arial"/>
                <a:cs typeface="Arial"/>
              </a:rPr>
              <a:t>(Air </a:t>
            </a:r>
            <a:r>
              <a:rPr sz="4000" b="1" spc="-10" dirty="0">
                <a:latin typeface="Arial"/>
                <a:cs typeface="Arial"/>
              </a:rPr>
              <a:t>Waybill</a:t>
            </a:r>
            <a:r>
              <a:rPr sz="4000" spc="-10" dirty="0"/>
              <a:t>)</a:t>
            </a:r>
            <a:endParaRPr sz="4000">
              <a:latin typeface="Arial"/>
              <a:cs typeface="Arial"/>
            </a:endParaRPr>
          </a:p>
        </p:txBody>
      </p:sp>
      <p:sp>
        <p:nvSpPr>
          <p:cNvPr id="3" name="object 3"/>
          <p:cNvSpPr txBox="1"/>
          <p:nvPr/>
        </p:nvSpPr>
        <p:spPr>
          <a:xfrm>
            <a:off x="979119" y="1726184"/>
            <a:ext cx="6934200" cy="2403475"/>
          </a:xfrm>
          <a:prstGeom prst="rect">
            <a:avLst/>
          </a:prstGeom>
        </p:spPr>
        <p:txBody>
          <a:bodyPr vert="horz" wrap="square" lIns="0" tIns="12700" rIns="0" bIns="0" rtlCol="0">
            <a:spAutoFit/>
          </a:bodyPr>
          <a:lstStyle/>
          <a:p>
            <a:pPr marL="12700" marR="5080">
              <a:lnSpc>
                <a:spcPct val="100000"/>
              </a:lnSpc>
              <a:spcBef>
                <a:spcPts val="100"/>
              </a:spcBef>
            </a:pPr>
            <a:r>
              <a:rPr sz="2400" dirty="0">
                <a:latin typeface="Arial"/>
                <a:cs typeface="Arial"/>
              </a:rPr>
              <a:t>Havayolu</a:t>
            </a:r>
            <a:r>
              <a:rPr sz="2400" spc="-105" dirty="0">
                <a:latin typeface="Arial"/>
                <a:cs typeface="Arial"/>
              </a:rPr>
              <a:t> </a:t>
            </a:r>
            <a:r>
              <a:rPr sz="2400" spc="-35" dirty="0">
                <a:latin typeface="Arial"/>
                <a:cs typeface="Arial"/>
              </a:rPr>
              <a:t>Taşıma</a:t>
            </a:r>
            <a:r>
              <a:rPr sz="2400" spc="-85" dirty="0">
                <a:latin typeface="Arial"/>
                <a:cs typeface="Arial"/>
              </a:rPr>
              <a:t> </a:t>
            </a:r>
            <a:r>
              <a:rPr sz="2400" dirty="0">
                <a:latin typeface="Arial"/>
                <a:cs typeface="Arial"/>
              </a:rPr>
              <a:t>Senedi</a:t>
            </a:r>
            <a:r>
              <a:rPr sz="2400" spc="-80" dirty="0">
                <a:latin typeface="Arial"/>
                <a:cs typeface="Arial"/>
              </a:rPr>
              <a:t> </a:t>
            </a:r>
            <a:r>
              <a:rPr sz="2400" dirty="0">
                <a:latin typeface="Arial"/>
                <a:cs typeface="Arial"/>
              </a:rPr>
              <a:t>bir</a:t>
            </a:r>
            <a:r>
              <a:rPr sz="2400" spc="-90" dirty="0">
                <a:latin typeface="Arial"/>
                <a:cs typeface="Arial"/>
              </a:rPr>
              <a:t> </a:t>
            </a:r>
            <a:r>
              <a:rPr sz="2400" dirty="0">
                <a:latin typeface="Arial"/>
                <a:cs typeface="Arial"/>
              </a:rPr>
              <a:t>makbuzdur</a:t>
            </a:r>
            <a:r>
              <a:rPr sz="2400" spc="-90" dirty="0">
                <a:latin typeface="Arial"/>
                <a:cs typeface="Arial"/>
              </a:rPr>
              <a:t> </a:t>
            </a:r>
            <a:r>
              <a:rPr sz="2400" dirty="0">
                <a:latin typeface="Arial"/>
                <a:cs typeface="Arial"/>
              </a:rPr>
              <a:t>ve</a:t>
            </a:r>
            <a:r>
              <a:rPr sz="2400" spc="-95" dirty="0">
                <a:latin typeface="Arial"/>
                <a:cs typeface="Arial"/>
              </a:rPr>
              <a:t> </a:t>
            </a:r>
            <a:r>
              <a:rPr sz="2400" spc="-10" dirty="0">
                <a:latin typeface="Arial"/>
                <a:cs typeface="Arial"/>
              </a:rPr>
              <a:t>kıymetli </a:t>
            </a:r>
            <a:r>
              <a:rPr sz="2400" dirty="0">
                <a:latin typeface="Arial"/>
                <a:cs typeface="Arial"/>
              </a:rPr>
              <a:t>evrak</a:t>
            </a:r>
            <a:r>
              <a:rPr sz="2400" spc="-114" dirty="0">
                <a:latin typeface="Arial"/>
                <a:cs typeface="Arial"/>
              </a:rPr>
              <a:t> </a:t>
            </a:r>
            <a:r>
              <a:rPr sz="2400" dirty="0">
                <a:latin typeface="Arial"/>
                <a:cs typeface="Arial"/>
              </a:rPr>
              <a:t>niteliğinde</a:t>
            </a:r>
            <a:r>
              <a:rPr sz="2400" spc="-75" dirty="0">
                <a:latin typeface="Arial"/>
                <a:cs typeface="Arial"/>
              </a:rPr>
              <a:t> </a:t>
            </a:r>
            <a:r>
              <a:rPr sz="2400" spc="-10" dirty="0">
                <a:latin typeface="Arial"/>
                <a:cs typeface="Arial"/>
              </a:rPr>
              <a:t>değildir.</a:t>
            </a:r>
            <a:endParaRPr sz="2400">
              <a:latin typeface="Arial"/>
              <a:cs typeface="Arial"/>
            </a:endParaRPr>
          </a:p>
          <a:p>
            <a:pPr marL="12700" marR="61594">
              <a:lnSpc>
                <a:spcPct val="100000"/>
              </a:lnSpc>
              <a:spcBef>
                <a:spcPts val="1440"/>
              </a:spcBef>
            </a:pPr>
            <a:r>
              <a:rPr sz="2400" dirty="0">
                <a:latin typeface="Arial"/>
                <a:cs typeface="Arial"/>
              </a:rPr>
              <a:t>Hava</a:t>
            </a:r>
            <a:r>
              <a:rPr sz="2400" spc="-70" dirty="0">
                <a:latin typeface="Arial"/>
                <a:cs typeface="Arial"/>
              </a:rPr>
              <a:t> </a:t>
            </a:r>
            <a:r>
              <a:rPr sz="2400" spc="-10" dirty="0">
                <a:latin typeface="Arial"/>
                <a:cs typeface="Arial"/>
              </a:rPr>
              <a:t>konşimentosu</a:t>
            </a:r>
            <a:r>
              <a:rPr sz="2400" spc="-50" dirty="0">
                <a:latin typeface="Arial"/>
                <a:cs typeface="Arial"/>
              </a:rPr>
              <a:t> </a:t>
            </a:r>
            <a:r>
              <a:rPr sz="2400" dirty="0">
                <a:latin typeface="Arial"/>
                <a:cs typeface="Arial"/>
              </a:rPr>
              <a:t>da</a:t>
            </a:r>
            <a:r>
              <a:rPr sz="2400" spc="-80" dirty="0">
                <a:latin typeface="Arial"/>
                <a:cs typeface="Arial"/>
              </a:rPr>
              <a:t> </a:t>
            </a:r>
            <a:r>
              <a:rPr sz="2400" dirty="0">
                <a:latin typeface="Arial"/>
                <a:cs typeface="Arial"/>
              </a:rPr>
              <a:t>denilen</a:t>
            </a:r>
            <a:r>
              <a:rPr sz="2400" spc="-40" dirty="0">
                <a:latin typeface="Arial"/>
                <a:cs typeface="Arial"/>
              </a:rPr>
              <a:t> </a:t>
            </a:r>
            <a:r>
              <a:rPr sz="2400" dirty="0">
                <a:latin typeface="Arial"/>
                <a:cs typeface="Arial"/>
              </a:rPr>
              <a:t>bu</a:t>
            </a:r>
            <a:r>
              <a:rPr sz="2400" spc="-75" dirty="0">
                <a:latin typeface="Arial"/>
                <a:cs typeface="Arial"/>
              </a:rPr>
              <a:t> </a:t>
            </a:r>
            <a:r>
              <a:rPr sz="2400" dirty="0">
                <a:latin typeface="Arial"/>
                <a:cs typeface="Arial"/>
              </a:rPr>
              <a:t>belgenin</a:t>
            </a:r>
            <a:r>
              <a:rPr sz="2400" spc="-50" dirty="0">
                <a:latin typeface="Arial"/>
                <a:cs typeface="Arial"/>
              </a:rPr>
              <a:t> </a:t>
            </a:r>
            <a:r>
              <a:rPr sz="2400" dirty="0">
                <a:latin typeface="Arial"/>
                <a:cs typeface="Arial"/>
              </a:rPr>
              <a:t>ciro</a:t>
            </a:r>
            <a:r>
              <a:rPr sz="2400" spc="-70" dirty="0">
                <a:latin typeface="Arial"/>
                <a:cs typeface="Arial"/>
              </a:rPr>
              <a:t> </a:t>
            </a:r>
            <a:r>
              <a:rPr sz="2400" spc="-25" dirty="0">
                <a:latin typeface="Arial"/>
                <a:cs typeface="Arial"/>
              </a:rPr>
              <a:t>ve </a:t>
            </a:r>
            <a:r>
              <a:rPr sz="2400" dirty="0">
                <a:latin typeface="Arial"/>
                <a:cs typeface="Arial"/>
              </a:rPr>
              <a:t>teslimi</a:t>
            </a:r>
            <a:r>
              <a:rPr sz="2400" spc="-95" dirty="0">
                <a:latin typeface="Arial"/>
                <a:cs typeface="Arial"/>
              </a:rPr>
              <a:t> </a:t>
            </a:r>
            <a:r>
              <a:rPr sz="2400" dirty="0">
                <a:latin typeface="Arial"/>
                <a:cs typeface="Arial"/>
              </a:rPr>
              <a:t>ile</a:t>
            </a:r>
            <a:r>
              <a:rPr sz="2400" spc="-95" dirty="0">
                <a:latin typeface="Arial"/>
                <a:cs typeface="Arial"/>
              </a:rPr>
              <a:t> </a:t>
            </a:r>
            <a:r>
              <a:rPr sz="2400" dirty="0">
                <a:latin typeface="Arial"/>
                <a:cs typeface="Arial"/>
              </a:rPr>
              <a:t>malların</a:t>
            </a:r>
            <a:r>
              <a:rPr sz="2400" spc="-80" dirty="0">
                <a:latin typeface="Arial"/>
                <a:cs typeface="Arial"/>
              </a:rPr>
              <a:t> </a:t>
            </a:r>
            <a:r>
              <a:rPr sz="2400" dirty="0">
                <a:latin typeface="Arial"/>
                <a:cs typeface="Arial"/>
              </a:rPr>
              <a:t>mülkiyeti</a:t>
            </a:r>
            <a:r>
              <a:rPr sz="2400" spc="-95" dirty="0">
                <a:latin typeface="Arial"/>
                <a:cs typeface="Arial"/>
              </a:rPr>
              <a:t> </a:t>
            </a:r>
            <a:r>
              <a:rPr sz="2400" dirty="0">
                <a:latin typeface="Arial"/>
                <a:cs typeface="Arial"/>
              </a:rPr>
              <a:t>devredilemez.</a:t>
            </a:r>
            <a:r>
              <a:rPr sz="2400" spc="-75" dirty="0">
                <a:latin typeface="Arial"/>
                <a:cs typeface="Arial"/>
              </a:rPr>
              <a:t> </a:t>
            </a:r>
            <a:r>
              <a:rPr sz="2400" spc="-10" dirty="0">
                <a:latin typeface="Arial"/>
                <a:cs typeface="Arial"/>
              </a:rPr>
              <a:t>Mallar </a:t>
            </a:r>
            <a:r>
              <a:rPr sz="2400" dirty="0">
                <a:latin typeface="Arial"/>
                <a:cs typeface="Arial"/>
              </a:rPr>
              <a:t>düzenlenen</a:t>
            </a:r>
            <a:r>
              <a:rPr sz="2400" spc="-70" dirty="0">
                <a:latin typeface="Arial"/>
                <a:cs typeface="Arial"/>
              </a:rPr>
              <a:t> </a:t>
            </a:r>
            <a:r>
              <a:rPr sz="2400" dirty="0">
                <a:latin typeface="Arial"/>
                <a:cs typeface="Arial"/>
              </a:rPr>
              <a:t>senedin</a:t>
            </a:r>
            <a:r>
              <a:rPr sz="2400" spc="-90" dirty="0">
                <a:latin typeface="Arial"/>
                <a:cs typeface="Arial"/>
              </a:rPr>
              <a:t> </a:t>
            </a:r>
            <a:r>
              <a:rPr sz="2400" dirty="0">
                <a:latin typeface="Arial"/>
                <a:cs typeface="Arial"/>
              </a:rPr>
              <a:t>üzerinde</a:t>
            </a:r>
            <a:r>
              <a:rPr sz="2400" spc="-90" dirty="0">
                <a:latin typeface="Arial"/>
                <a:cs typeface="Arial"/>
              </a:rPr>
              <a:t> </a:t>
            </a:r>
            <a:r>
              <a:rPr sz="2400" dirty="0">
                <a:latin typeface="Arial"/>
                <a:cs typeface="Arial"/>
              </a:rPr>
              <a:t>alıcı</a:t>
            </a:r>
            <a:r>
              <a:rPr sz="2400" spc="-85" dirty="0">
                <a:latin typeface="Arial"/>
                <a:cs typeface="Arial"/>
              </a:rPr>
              <a:t> </a:t>
            </a:r>
            <a:r>
              <a:rPr sz="2400" dirty="0">
                <a:latin typeface="Arial"/>
                <a:cs typeface="Arial"/>
              </a:rPr>
              <a:t>olarak</a:t>
            </a:r>
            <a:r>
              <a:rPr sz="2400" spc="-100" dirty="0">
                <a:latin typeface="Arial"/>
                <a:cs typeface="Arial"/>
              </a:rPr>
              <a:t> </a:t>
            </a:r>
            <a:r>
              <a:rPr sz="2400" dirty="0">
                <a:latin typeface="Arial"/>
                <a:cs typeface="Arial"/>
              </a:rPr>
              <a:t>kimin</a:t>
            </a:r>
            <a:r>
              <a:rPr sz="2400" spc="-100" dirty="0">
                <a:latin typeface="Arial"/>
                <a:cs typeface="Arial"/>
              </a:rPr>
              <a:t> </a:t>
            </a:r>
            <a:r>
              <a:rPr sz="2400" spc="-25" dirty="0">
                <a:latin typeface="Arial"/>
                <a:cs typeface="Arial"/>
              </a:rPr>
              <a:t>adı </a:t>
            </a:r>
            <a:r>
              <a:rPr sz="2400" dirty="0">
                <a:latin typeface="Arial"/>
                <a:cs typeface="Arial"/>
              </a:rPr>
              <a:t>yazılı</a:t>
            </a:r>
            <a:r>
              <a:rPr sz="2400" spc="-35" dirty="0">
                <a:latin typeface="Arial"/>
                <a:cs typeface="Arial"/>
              </a:rPr>
              <a:t> </a:t>
            </a:r>
            <a:r>
              <a:rPr sz="2400" dirty="0">
                <a:latin typeface="Arial"/>
                <a:cs typeface="Arial"/>
              </a:rPr>
              <a:t>ise</a:t>
            </a:r>
            <a:r>
              <a:rPr sz="2400" spc="-50" dirty="0">
                <a:latin typeface="Arial"/>
                <a:cs typeface="Arial"/>
              </a:rPr>
              <a:t> </a:t>
            </a:r>
            <a:r>
              <a:rPr sz="2400" dirty="0">
                <a:latin typeface="Arial"/>
                <a:cs typeface="Arial"/>
              </a:rPr>
              <a:t>ona</a:t>
            </a:r>
            <a:r>
              <a:rPr sz="2400" spc="-35" dirty="0">
                <a:latin typeface="Arial"/>
                <a:cs typeface="Arial"/>
              </a:rPr>
              <a:t> </a:t>
            </a:r>
            <a:r>
              <a:rPr sz="2400" dirty="0">
                <a:latin typeface="Arial"/>
                <a:cs typeface="Arial"/>
              </a:rPr>
              <a:t>teslim</a:t>
            </a:r>
            <a:r>
              <a:rPr sz="2400" spc="-45" dirty="0">
                <a:latin typeface="Arial"/>
                <a:cs typeface="Arial"/>
              </a:rPr>
              <a:t> </a:t>
            </a:r>
            <a:r>
              <a:rPr sz="2400" spc="-10" dirty="0">
                <a:latin typeface="Arial"/>
                <a:cs typeface="Arial"/>
              </a:rPr>
              <a:t>edilir.</a:t>
            </a:r>
            <a:endParaRPr sz="2400">
              <a:latin typeface="Arial"/>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007770" y="210438"/>
            <a:ext cx="7127240" cy="1244600"/>
          </a:xfrm>
          <a:prstGeom prst="rect">
            <a:avLst/>
          </a:prstGeom>
        </p:spPr>
        <p:txBody>
          <a:bodyPr vert="horz" wrap="square" lIns="0" tIns="12065" rIns="0" bIns="0" rtlCol="0">
            <a:spAutoFit/>
          </a:bodyPr>
          <a:lstStyle/>
          <a:p>
            <a:pPr marL="2600325" marR="5080" indent="-2588260">
              <a:lnSpc>
                <a:spcPct val="100000"/>
              </a:lnSpc>
              <a:spcBef>
                <a:spcPts val="95"/>
              </a:spcBef>
            </a:pPr>
            <a:r>
              <a:rPr sz="4000" b="1" dirty="0">
                <a:latin typeface="Arial"/>
                <a:cs typeface="Arial"/>
              </a:rPr>
              <a:t>Havayolu</a:t>
            </a:r>
            <a:r>
              <a:rPr sz="4000" b="1" spc="-135" dirty="0">
                <a:latin typeface="Arial"/>
                <a:cs typeface="Arial"/>
              </a:rPr>
              <a:t> </a:t>
            </a:r>
            <a:r>
              <a:rPr sz="4000" b="1" spc="-30" dirty="0">
                <a:latin typeface="Arial"/>
                <a:cs typeface="Arial"/>
              </a:rPr>
              <a:t>Taşıma</a:t>
            </a:r>
            <a:r>
              <a:rPr sz="4000" b="1" spc="-130" dirty="0">
                <a:latin typeface="Arial"/>
                <a:cs typeface="Arial"/>
              </a:rPr>
              <a:t> </a:t>
            </a:r>
            <a:r>
              <a:rPr sz="4000" b="1" dirty="0">
                <a:latin typeface="Arial"/>
                <a:cs typeface="Arial"/>
              </a:rPr>
              <a:t>Senedi:</a:t>
            </a:r>
            <a:r>
              <a:rPr sz="4000" b="1" spc="-140" dirty="0">
                <a:latin typeface="Arial"/>
                <a:cs typeface="Arial"/>
              </a:rPr>
              <a:t> </a:t>
            </a:r>
            <a:r>
              <a:rPr sz="4000" b="1" spc="-20" dirty="0">
                <a:latin typeface="Arial"/>
                <a:cs typeface="Arial"/>
              </a:rPr>
              <a:t>(Air </a:t>
            </a:r>
            <a:r>
              <a:rPr sz="4000" b="1" spc="-10" dirty="0">
                <a:latin typeface="Arial"/>
                <a:cs typeface="Arial"/>
              </a:rPr>
              <a:t>Waybill</a:t>
            </a:r>
            <a:r>
              <a:rPr sz="4000" spc="-10" dirty="0"/>
              <a:t>)</a:t>
            </a:r>
            <a:endParaRPr sz="4000">
              <a:latin typeface="Arial"/>
              <a:cs typeface="Arial"/>
            </a:endParaRPr>
          </a:p>
        </p:txBody>
      </p:sp>
      <p:sp>
        <p:nvSpPr>
          <p:cNvPr id="3" name="object 3"/>
          <p:cNvSpPr txBox="1">
            <a:spLocks noGrp="1"/>
          </p:cNvSpPr>
          <p:nvPr>
            <p:ph type="body" idx="1"/>
          </p:nvPr>
        </p:nvSpPr>
        <p:spPr>
          <a:prstGeom prst="rect">
            <a:avLst/>
          </a:prstGeom>
        </p:spPr>
        <p:txBody>
          <a:bodyPr vert="horz" wrap="square" lIns="0" tIns="167004" rIns="0" bIns="0" rtlCol="0">
            <a:spAutoFit/>
          </a:bodyPr>
          <a:lstStyle/>
          <a:p>
            <a:pPr marL="455295" marR="5080">
              <a:lnSpc>
                <a:spcPct val="100000"/>
              </a:lnSpc>
              <a:spcBef>
                <a:spcPts val="105"/>
              </a:spcBef>
            </a:pPr>
            <a:r>
              <a:rPr sz="2000" b="0" dirty="0">
                <a:latin typeface="Arial"/>
                <a:cs typeface="Arial"/>
              </a:rPr>
              <a:t>3</a:t>
            </a:r>
            <a:r>
              <a:rPr sz="2000" b="0" spc="-20" dirty="0">
                <a:latin typeface="Arial"/>
                <a:cs typeface="Arial"/>
              </a:rPr>
              <a:t> </a:t>
            </a:r>
            <a:r>
              <a:rPr sz="2000" b="0" dirty="0">
                <a:latin typeface="Arial"/>
                <a:cs typeface="Arial"/>
              </a:rPr>
              <a:t>tanesi</a:t>
            </a:r>
            <a:r>
              <a:rPr sz="2000" b="0" spc="-45" dirty="0">
                <a:latin typeface="Arial"/>
                <a:cs typeface="Arial"/>
              </a:rPr>
              <a:t> </a:t>
            </a:r>
            <a:r>
              <a:rPr sz="2000" b="0" dirty="0">
                <a:latin typeface="Arial"/>
                <a:cs typeface="Arial"/>
              </a:rPr>
              <a:t>orijinal</a:t>
            </a:r>
            <a:r>
              <a:rPr sz="2000" b="0" spc="-10" dirty="0">
                <a:latin typeface="Arial"/>
                <a:cs typeface="Arial"/>
              </a:rPr>
              <a:t> </a:t>
            </a:r>
            <a:r>
              <a:rPr sz="2000" b="0" dirty="0">
                <a:latin typeface="Arial"/>
                <a:cs typeface="Arial"/>
              </a:rPr>
              <a:t>olmak</a:t>
            </a:r>
            <a:r>
              <a:rPr sz="2000" b="0" spc="-30" dirty="0">
                <a:latin typeface="Arial"/>
                <a:cs typeface="Arial"/>
              </a:rPr>
              <a:t> </a:t>
            </a:r>
            <a:r>
              <a:rPr sz="2000" b="0" dirty="0">
                <a:latin typeface="Arial"/>
                <a:cs typeface="Arial"/>
              </a:rPr>
              <a:t>üzere</a:t>
            </a:r>
            <a:r>
              <a:rPr sz="2000" b="0" spc="-40" dirty="0">
                <a:latin typeface="Arial"/>
                <a:cs typeface="Arial"/>
              </a:rPr>
              <a:t> </a:t>
            </a:r>
            <a:r>
              <a:rPr sz="2000" b="0" dirty="0">
                <a:latin typeface="Arial"/>
                <a:cs typeface="Arial"/>
              </a:rPr>
              <a:t>9</a:t>
            </a:r>
            <a:r>
              <a:rPr sz="2000" b="0" spc="-20" dirty="0">
                <a:latin typeface="Arial"/>
                <a:cs typeface="Arial"/>
              </a:rPr>
              <a:t> </a:t>
            </a:r>
            <a:r>
              <a:rPr sz="2000" b="0" dirty="0">
                <a:latin typeface="Arial"/>
                <a:cs typeface="Arial"/>
              </a:rPr>
              <a:t>nüsha</a:t>
            </a:r>
            <a:r>
              <a:rPr sz="2000" b="0" spc="-35" dirty="0">
                <a:latin typeface="Arial"/>
                <a:cs typeface="Arial"/>
              </a:rPr>
              <a:t> </a:t>
            </a:r>
            <a:r>
              <a:rPr sz="2000" b="0" dirty="0">
                <a:latin typeface="Arial"/>
                <a:cs typeface="Arial"/>
              </a:rPr>
              <a:t>halinde</a:t>
            </a:r>
            <a:r>
              <a:rPr sz="2000" b="0" spc="-30" dirty="0">
                <a:latin typeface="Arial"/>
                <a:cs typeface="Arial"/>
              </a:rPr>
              <a:t> </a:t>
            </a:r>
            <a:r>
              <a:rPr sz="2000" b="0" spc="-10" dirty="0">
                <a:latin typeface="Arial"/>
                <a:cs typeface="Arial"/>
              </a:rPr>
              <a:t>düzenlenir.</a:t>
            </a:r>
            <a:r>
              <a:rPr sz="2000" b="0" spc="-45" dirty="0">
                <a:latin typeface="Arial"/>
                <a:cs typeface="Arial"/>
              </a:rPr>
              <a:t> </a:t>
            </a:r>
            <a:r>
              <a:rPr sz="2000" b="0" spc="-25" dirty="0">
                <a:latin typeface="Arial"/>
                <a:cs typeface="Arial"/>
              </a:rPr>
              <a:t>Bu </a:t>
            </a:r>
            <a:r>
              <a:rPr sz="2000" b="0" dirty="0">
                <a:latin typeface="Arial"/>
                <a:cs typeface="Arial"/>
              </a:rPr>
              <a:t>nüshalardan</a:t>
            </a:r>
            <a:r>
              <a:rPr sz="2000" b="0" spc="-75" dirty="0">
                <a:latin typeface="Arial"/>
                <a:cs typeface="Arial"/>
              </a:rPr>
              <a:t> </a:t>
            </a:r>
            <a:r>
              <a:rPr sz="2000" b="0" dirty="0">
                <a:latin typeface="Arial"/>
                <a:cs typeface="Arial"/>
              </a:rPr>
              <a:t>birincisi</a:t>
            </a:r>
            <a:r>
              <a:rPr sz="2000" b="0" spc="-60" dirty="0">
                <a:latin typeface="Arial"/>
                <a:cs typeface="Arial"/>
              </a:rPr>
              <a:t> </a:t>
            </a:r>
            <a:r>
              <a:rPr sz="2000" b="0" dirty="0">
                <a:latin typeface="Arial"/>
                <a:cs typeface="Arial"/>
              </a:rPr>
              <a:t>havayolu</a:t>
            </a:r>
            <a:r>
              <a:rPr sz="2000" b="0" spc="-65" dirty="0">
                <a:latin typeface="Arial"/>
                <a:cs typeface="Arial"/>
              </a:rPr>
              <a:t> </a:t>
            </a:r>
            <a:r>
              <a:rPr sz="2000" b="0" dirty="0">
                <a:latin typeface="Arial"/>
                <a:cs typeface="Arial"/>
              </a:rPr>
              <a:t>şirketine,</a:t>
            </a:r>
            <a:r>
              <a:rPr sz="2000" b="0" spc="-70" dirty="0">
                <a:latin typeface="Arial"/>
                <a:cs typeface="Arial"/>
              </a:rPr>
              <a:t> </a:t>
            </a:r>
            <a:r>
              <a:rPr sz="2000" b="0" dirty="0">
                <a:latin typeface="Arial"/>
                <a:cs typeface="Arial"/>
              </a:rPr>
              <a:t>ikincisi</a:t>
            </a:r>
            <a:r>
              <a:rPr sz="2000" b="0" spc="-60" dirty="0">
                <a:latin typeface="Arial"/>
                <a:cs typeface="Arial"/>
              </a:rPr>
              <a:t> </a:t>
            </a:r>
            <a:r>
              <a:rPr sz="2000" b="0" dirty="0">
                <a:latin typeface="Arial"/>
                <a:cs typeface="Arial"/>
              </a:rPr>
              <a:t>gönderilene</a:t>
            </a:r>
            <a:r>
              <a:rPr sz="2000" b="0" spc="-55" dirty="0">
                <a:latin typeface="Arial"/>
                <a:cs typeface="Arial"/>
              </a:rPr>
              <a:t> </a:t>
            </a:r>
            <a:r>
              <a:rPr sz="2000" b="0" spc="-10" dirty="0">
                <a:latin typeface="Arial"/>
                <a:cs typeface="Arial"/>
              </a:rPr>
              <a:t>aittir; </a:t>
            </a:r>
            <a:r>
              <a:rPr sz="2000" b="0" dirty="0">
                <a:latin typeface="Arial"/>
                <a:cs typeface="Arial"/>
              </a:rPr>
              <a:t>üçüncü</a:t>
            </a:r>
            <a:r>
              <a:rPr sz="2000" b="0" spc="-50" dirty="0">
                <a:latin typeface="Arial"/>
                <a:cs typeface="Arial"/>
              </a:rPr>
              <a:t> </a:t>
            </a:r>
            <a:r>
              <a:rPr sz="2000" b="0" dirty="0">
                <a:latin typeface="Arial"/>
                <a:cs typeface="Arial"/>
              </a:rPr>
              <a:t>nüsha</a:t>
            </a:r>
            <a:r>
              <a:rPr sz="2000" b="0" spc="-35" dirty="0">
                <a:latin typeface="Arial"/>
                <a:cs typeface="Arial"/>
              </a:rPr>
              <a:t> </a:t>
            </a:r>
            <a:r>
              <a:rPr sz="2000" b="0" dirty="0">
                <a:latin typeface="Arial"/>
                <a:cs typeface="Arial"/>
              </a:rPr>
              <a:t>ise</a:t>
            </a:r>
            <a:r>
              <a:rPr sz="2000" b="0" spc="-5" dirty="0">
                <a:latin typeface="Arial"/>
                <a:cs typeface="Arial"/>
              </a:rPr>
              <a:t> </a:t>
            </a:r>
            <a:r>
              <a:rPr sz="2000" b="0" dirty="0">
                <a:latin typeface="Arial"/>
                <a:cs typeface="Arial"/>
              </a:rPr>
              <a:t>gönderenin</a:t>
            </a:r>
            <a:r>
              <a:rPr sz="2000" b="0" spc="-45" dirty="0">
                <a:latin typeface="Arial"/>
                <a:cs typeface="Arial"/>
              </a:rPr>
              <a:t> </a:t>
            </a:r>
            <a:r>
              <a:rPr sz="2000" b="0" spc="-10" dirty="0">
                <a:latin typeface="Arial"/>
                <a:cs typeface="Arial"/>
              </a:rPr>
              <a:t>nüshasıdır.</a:t>
            </a:r>
            <a:endParaRPr sz="2000">
              <a:latin typeface="Arial"/>
              <a:cs typeface="Arial"/>
            </a:endParaRPr>
          </a:p>
          <a:p>
            <a:pPr marL="455295" marR="598170">
              <a:lnSpc>
                <a:spcPct val="100000"/>
              </a:lnSpc>
              <a:spcBef>
                <a:spcPts val="1200"/>
              </a:spcBef>
            </a:pPr>
            <a:r>
              <a:rPr sz="2000" b="0" dirty="0">
                <a:latin typeface="Arial"/>
                <a:cs typeface="Arial"/>
              </a:rPr>
              <a:t>Havayolu</a:t>
            </a:r>
            <a:r>
              <a:rPr sz="2000" b="0" spc="-40" dirty="0">
                <a:latin typeface="Arial"/>
                <a:cs typeface="Arial"/>
              </a:rPr>
              <a:t> </a:t>
            </a:r>
            <a:r>
              <a:rPr sz="2000" b="0" dirty="0">
                <a:latin typeface="Arial"/>
                <a:cs typeface="Arial"/>
              </a:rPr>
              <a:t>taşıma</a:t>
            </a:r>
            <a:r>
              <a:rPr sz="2000" b="0" spc="-65" dirty="0">
                <a:latin typeface="Arial"/>
                <a:cs typeface="Arial"/>
              </a:rPr>
              <a:t> </a:t>
            </a:r>
            <a:r>
              <a:rPr sz="2000" b="0" dirty="0">
                <a:latin typeface="Arial"/>
                <a:cs typeface="Arial"/>
              </a:rPr>
              <a:t>senedinin</a:t>
            </a:r>
            <a:r>
              <a:rPr sz="2000" b="0" spc="-50" dirty="0">
                <a:latin typeface="Arial"/>
                <a:cs typeface="Arial"/>
              </a:rPr>
              <a:t> </a:t>
            </a:r>
            <a:r>
              <a:rPr sz="2000" b="0" dirty="0">
                <a:latin typeface="Arial"/>
                <a:cs typeface="Arial"/>
              </a:rPr>
              <a:t>3.nüshası</a:t>
            </a:r>
            <a:r>
              <a:rPr sz="2000" b="0" spc="-80" dirty="0">
                <a:latin typeface="Arial"/>
                <a:cs typeface="Arial"/>
              </a:rPr>
              <a:t> </a:t>
            </a:r>
            <a:r>
              <a:rPr sz="2000" b="0" dirty="0">
                <a:latin typeface="Arial"/>
                <a:cs typeface="Arial"/>
              </a:rPr>
              <a:t>(orijinal</a:t>
            </a:r>
            <a:r>
              <a:rPr sz="2000" b="0" spc="-50" dirty="0">
                <a:latin typeface="Arial"/>
                <a:cs typeface="Arial"/>
              </a:rPr>
              <a:t> </a:t>
            </a:r>
            <a:r>
              <a:rPr sz="2000" b="0" dirty="0">
                <a:latin typeface="Arial"/>
                <a:cs typeface="Arial"/>
              </a:rPr>
              <a:t>for</a:t>
            </a:r>
            <a:r>
              <a:rPr sz="2000" b="0" spc="-50" dirty="0">
                <a:latin typeface="Arial"/>
                <a:cs typeface="Arial"/>
              </a:rPr>
              <a:t> </a:t>
            </a:r>
            <a:r>
              <a:rPr sz="2000" b="0" spc="-10" dirty="0">
                <a:latin typeface="Arial"/>
                <a:cs typeface="Arial"/>
              </a:rPr>
              <a:t>shipper) </a:t>
            </a:r>
            <a:r>
              <a:rPr sz="2000" b="0" dirty="0">
                <a:latin typeface="Arial"/>
                <a:cs typeface="Arial"/>
              </a:rPr>
              <a:t>satıcının</a:t>
            </a:r>
            <a:r>
              <a:rPr sz="2000" b="0" spc="-30" dirty="0">
                <a:latin typeface="Arial"/>
                <a:cs typeface="Arial"/>
              </a:rPr>
              <a:t> </a:t>
            </a:r>
            <a:r>
              <a:rPr sz="2000" b="0" dirty="0">
                <a:latin typeface="Arial"/>
                <a:cs typeface="Arial"/>
              </a:rPr>
              <a:t>elinde</a:t>
            </a:r>
            <a:r>
              <a:rPr sz="2000" b="0" spc="-30" dirty="0">
                <a:latin typeface="Arial"/>
                <a:cs typeface="Arial"/>
              </a:rPr>
              <a:t> </a:t>
            </a:r>
            <a:r>
              <a:rPr sz="2000" b="0" dirty="0">
                <a:latin typeface="Arial"/>
                <a:cs typeface="Arial"/>
              </a:rPr>
              <a:t>olduğu</a:t>
            </a:r>
            <a:r>
              <a:rPr sz="2000" b="0" spc="-40" dirty="0">
                <a:latin typeface="Arial"/>
                <a:cs typeface="Arial"/>
              </a:rPr>
              <a:t> </a:t>
            </a:r>
            <a:r>
              <a:rPr sz="2000" b="0" dirty="0">
                <a:latin typeface="Arial"/>
                <a:cs typeface="Arial"/>
              </a:rPr>
              <a:t>sürece,</a:t>
            </a:r>
            <a:r>
              <a:rPr sz="2000" b="0" spc="-85" dirty="0">
                <a:latin typeface="Arial"/>
                <a:cs typeface="Arial"/>
              </a:rPr>
              <a:t> </a:t>
            </a:r>
            <a:r>
              <a:rPr sz="2000" b="0" dirty="0">
                <a:latin typeface="Arial"/>
                <a:cs typeface="Arial"/>
              </a:rPr>
              <a:t>bunu</a:t>
            </a:r>
            <a:r>
              <a:rPr sz="2000" b="0" spc="-40" dirty="0">
                <a:latin typeface="Arial"/>
                <a:cs typeface="Arial"/>
              </a:rPr>
              <a:t> </a:t>
            </a:r>
            <a:r>
              <a:rPr sz="2000" b="0" dirty="0">
                <a:latin typeface="Arial"/>
                <a:cs typeface="Arial"/>
              </a:rPr>
              <a:t>mallar</a:t>
            </a:r>
            <a:r>
              <a:rPr sz="2000" b="0" spc="-40" dirty="0">
                <a:latin typeface="Arial"/>
                <a:cs typeface="Arial"/>
              </a:rPr>
              <a:t> </a:t>
            </a:r>
            <a:r>
              <a:rPr sz="2000" b="0" dirty="0">
                <a:latin typeface="Arial"/>
                <a:cs typeface="Arial"/>
              </a:rPr>
              <a:t>alıcı</a:t>
            </a:r>
            <a:r>
              <a:rPr sz="2000" b="0" spc="-40" dirty="0">
                <a:latin typeface="Arial"/>
                <a:cs typeface="Arial"/>
              </a:rPr>
              <a:t> </a:t>
            </a:r>
            <a:r>
              <a:rPr sz="2000" b="0" spc="-10" dirty="0">
                <a:latin typeface="Arial"/>
                <a:cs typeface="Arial"/>
              </a:rPr>
              <a:t>tarafından </a:t>
            </a:r>
            <a:r>
              <a:rPr sz="2000" b="0" dirty="0">
                <a:latin typeface="Arial"/>
                <a:cs typeface="Arial"/>
              </a:rPr>
              <a:t>çekilmeden</a:t>
            </a:r>
            <a:r>
              <a:rPr sz="2000" b="0" spc="-35" dirty="0">
                <a:latin typeface="Arial"/>
                <a:cs typeface="Arial"/>
              </a:rPr>
              <a:t> </a:t>
            </a:r>
            <a:r>
              <a:rPr sz="2000" b="0" dirty="0">
                <a:latin typeface="Arial"/>
                <a:cs typeface="Arial"/>
              </a:rPr>
              <a:t>önce</a:t>
            </a:r>
            <a:r>
              <a:rPr sz="2000" b="0" spc="-40" dirty="0">
                <a:latin typeface="Arial"/>
                <a:cs typeface="Arial"/>
              </a:rPr>
              <a:t> </a:t>
            </a:r>
            <a:r>
              <a:rPr sz="2000" b="0" dirty="0">
                <a:latin typeface="Arial"/>
                <a:cs typeface="Arial"/>
              </a:rPr>
              <a:t>taşıma</a:t>
            </a:r>
            <a:r>
              <a:rPr sz="2000" b="0" spc="-25" dirty="0">
                <a:latin typeface="Arial"/>
                <a:cs typeface="Arial"/>
              </a:rPr>
              <a:t> </a:t>
            </a:r>
            <a:r>
              <a:rPr sz="2000" b="0" dirty="0">
                <a:latin typeface="Arial"/>
                <a:cs typeface="Arial"/>
              </a:rPr>
              <a:t>acentasına</a:t>
            </a:r>
            <a:r>
              <a:rPr sz="2000" b="0" spc="-50" dirty="0">
                <a:latin typeface="Arial"/>
                <a:cs typeface="Arial"/>
              </a:rPr>
              <a:t> </a:t>
            </a:r>
            <a:r>
              <a:rPr sz="2000" b="0" dirty="0">
                <a:latin typeface="Arial"/>
                <a:cs typeface="Arial"/>
              </a:rPr>
              <a:t>ibraz</a:t>
            </a:r>
            <a:r>
              <a:rPr sz="2000" b="0" spc="-35" dirty="0">
                <a:latin typeface="Arial"/>
                <a:cs typeface="Arial"/>
              </a:rPr>
              <a:t> </a:t>
            </a:r>
            <a:r>
              <a:rPr sz="2000" b="0" dirty="0">
                <a:latin typeface="Arial"/>
                <a:cs typeface="Arial"/>
              </a:rPr>
              <a:t>ederek,</a:t>
            </a:r>
            <a:r>
              <a:rPr sz="2000" b="0" spc="-50" dirty="0">
                <a:latin typeface="Arial"/>
                <a:cs typeface="Arial"/>
              </a:rPr>
              <a:t> </a:t>
            </a:r>
            <a:r>
              <a:rPr sz="2000" b="0" spc="-10" dirty="0">
                <a:latin typeface="Arial"/>
                <a:cs typeface="Arial"/>
              </a:rPr>
              <a:t>taşıma </a:t>
            </a:r>
            <a:r>
              <a:rPr sz="2000" b="0" dirty="0">
                <a:latin typeface="Arial"/>
                <a:cs typeface="Arial"/>
              </a:rPr>
              <a:t>şartlarını</a:t>
            </a:r>
            <a:r>
              <a:rPr sz="2000" b="0" spc="-55" dirty="0">
                <a:latin typeface="Arial"/>
                <a:cs typeface="Arial"/>
              </a:rPr>
              <a:t> </a:t>
            </a:r>
            <a:r>
              <a:rPr sz="2000" b="0" dirty="0">
                <a:latin typeface="Arial"/>
                <a:cs typeface="Arial"/>
              </a:rPr>
              <a:t>ve</a:t>
            </a:r>
            <a:r>
              <a:rPr sz="2000" b="0" spc="-30" dirty="0">
                <a:latin typeface="Arial"/>
                <a:cs typeface="Arial"/>
              </a:rPr>
              <a:t> </a:t>
            </a:r>
            <a:r>
              <a:rPr sz="2000" b="0" dirty="0">
                <a:latin typeface="Arial"/>
                <a:cs typeface="Arial"/>
              </a:rPr>
              <a:t>hatta</a:t>
            </a:r>
            <a:r>
              <a:rPr sz="2000" b="0" spc="-45" dirty="0">
                <a:latin typeface="Arial"/>
                <a:cs typeface="Arial"/>
              </a:rPr>
              <a:t> </a:t>
            </a:r>
            <a:r>
              <a:rPr sz="2000" b="0" dirty="0">
                <a:latin typeface="Arial"/>
                <a:cs typeface="Arial"/>
              </a:rPr>
              <a:t>malın</a:t>
            </a:r>
            <a:r>
              <a:rPr sz="2000" b="0" spc="-20" dirty="0">
                <a:latin typeface="Arial"/>
                <a:cs typeface="Arial"/>
              </a:rPr>
              <a:t> </a:t>
            </a:r>
            <a:r>
              <a:rPr sz="2000" b="0" dirty="0">
                <a:latin typeface="Arial"/>
                <a:cs typeface="Arial"/>
              </a:rPr>
              <a:t>alıcısını</a:t>
            </a:r>
            <a:r>
              <a:rPr sz="2000" b="0" spc="-20" dirty="0">
                <a:latin typeface="Arial"/>
                <a:cs typeface="Arial"/>
              </a:rPr>
              <a:t> </a:t>
            </a:r>
            <a:r>
              <a:rPr sz="2000" b="0" dirty="0">
                <a:latin typeface="Arial"/>
                <a:cs typeface="Arial"/>
              </a:rPr>
              <a:t>değiştirme</a:t>
            </a:r>
            <a:r>
              <a:rPr sz="2000" b="0" spc="-50" dirty="0">
                <a:latin typeface="Arial"/>
                <a:cs typeface="Arial"/>
              </a:rPr>
              <a:t> </a:t>
            </a:r>
            <a:r>
              <a:rPr sz="2000" b="0" dirty="0">
                <a:latin typeface="Arial"/>
                <a:cs typeface="Arial"/>
              </a:rPr>
              <a:t>hakkına</a:t>
            </a:r>
            <a:r>
              <a:rPr sz="2000" b="0" spc="-40" dirty="0">
                <a:latin typeface="Arial"/>
                <a:cs typeface="Arial"/>
              </a:rPr>
              <a:t> </a:t>
            </a:r>
            <a:r>
              <a:rPr sz="2000" b="0" spc="-10" dirty="0">
                <a:latin typeface="Arial"/>
                <a:cs typeface="Arial"/>
              </a:rPr>
              <a:t>sahiptir.</a:t>
            </a:r>
            <a:endParaRPr sz="2000">
              <a:latin typeface="Arial"/>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717929" y="700532"/>
            <a:ext cx="5840730" cy="756920"/>
          </a:xfrm>
          <a:prstGeom prst="rect">
            <a:avLst/>
          </a:prstGeom>
        </p:spPr>
        <p:txBody>
          <a:bodyPr vert="horz" wrap="square" lIns="0" tIns="12700" rIns="0" bIns="0" rtlCol="0">
            <a:spAutoFit/>
          </a:bodyPr>
          <a:lstStyle/>
          <a:p>
            <a:pPr marL="12700">
              <a:lnSpc>
                <a:spcPct val="100000"/>
              </a:lnSpc>
              <a:spcBef>
                <a:spcPts val="100"/>
              </a:spcBef>
            </a:pPr>
            <a:r>
              <a:rPr dirty="0"/>
              <a:t>Karayolu</a:t>
            </a:r>
            <a:r>
              <a:rPr spc="-295" dirty="0"/>
              <a:t> </a:t>
            </a:r>
            <a:r>
              <a:rPr spc="-525" dirty="0"/>
              <a:t>T</a:t>
            </a:r>
            <a:r>
              <a:rPr spc="10" dirty="0"/>
              <a:t>aşımacılı</a:t>
            </a:r>
            <a:r>
              <a:rPr spc="-5" dirty="0"/>
              <a:t>ğ</a:t>
            </a:r>
            <a:r>
              <a:rPr spc="20" dirty="0"/>
              <a:t>ı</a:t>
            </a:r>
          </a:p>
        </p:txBody>
      </p:sp>
      <p:pic>
        <p:nvPicPr>
          <p:cNvPr id="3" name="object 3"/>
          <p:cNvPicPr/>
          <p:nvPr/>
        </p:nvPicPr>
        <p:blipFill>
          <a:blip r:embed="rId2" cstate="print"/>
          <a:stretch>
            <a:fillRect/>
          </a:stretch>
        </p:blipFill>
        <p:spPr>
          <a:xfrm>
            <a:off x="1834895" y="1844039"/>
            <a:ext cx="5617463" cy="399592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922264" y="4122420"/>
            <a:ext cx="806450" cy="1560195"/>
          </a:xfrm>
          <a:custGeom>
            <a:avLst/>
            <a:gdLst/>
            <a:ahLst/>
            <a:cxnLst/>
            <a:rect l="l" t="t" r="r" b="b"/>
            <a:pathLst>
              <a:path w="806450" h="1560195">
                <a:moveTo>
                  <a:pt x="806195" y="1559623"/>
                </a:moveTo>
                <a:lnTo>
                  <a:pt x="389636" y="1559623"/>
                </a:lnTo>
                <a:lnTo>
                  <a:pt x="389636" y="0"/>
                </a:lnTo>
                <a:lnTo>
                  <a:pt x="418211" y="0"/>
                </a:lnTo>
                <a:lnTo>
                  <a:pt x="418211" y="1531048"/>
                </a:lnTo>
                <a:lnTo>
                  <a:pt x="806195" y="1531048"/>
                </a:lnTo>
                <a:lnTo>
                  <a:pt x="806195" y="1559623"/>
                </a:lnTo>
                <a:close/>
              </a:path>
              <a:path w="806450" h="1560195">
                <a:moveTo>
                  <a:pt x="0" y="1559623"/>
                </a:moveTo>
                <a:lnTo>
                  <a:pt x="418084" y="1559623"/>
                </a:lnTo>
                <a:lnTo>
                  <a:pt x="418084" y="0"/>
                </a:lnTo>
                <a:lnTo>
                  <a:pt x="389509" y="0"/>
                </a:lnTo>
                <a:lnTo>
                  <a:pt x="389509" y="1531048"/>
                </a:lnTo>
                <a:lnTo>
                  <a:pt x="0" y="1531048"/>
                </a:lnTo>
                <a:lnTo>
                  <a:pt x="0" y="1559623"/>
                </a:lnTo>
                <a:close/>
              </a:path>
            </a:pathLst>
          </a:custGeom>
          <a:ln w="28575">
            <a:solidFill>
              <a:srgbClr val="000000"/>
            </a:solidFill>
          </a:ln>
        </p:spPr>
        <p:txBody>
          <a:bodyPr wrap="square" lIns="0" tIns="0" rIns="0" bIns="0" rtlCol="0"/>
          <a:lstStyle/>
          <a:p>
            <a:endParaRPr/>
          </a:p>
        </p:txBody>
      </p:sp>
      <p:sp>
        <p:nvSpPr>
          <p:cNvPr id="3" name="object 3"/>
          <p:cNvSpPr/>
          <p:nvPr/>
        </p:nvSpPr>
        <p:spPr>
          <a:xfrm>
            <a:off x="2703576" y="4122420"/>
            <a:ext cx="416559" cy="1560195"/>
          </a:xfrm>
          <a:custGeom>
            <a:avLst/>
            <a:gdLst/>
            <a:ahLst/>
            <a:cxnLst/>
            <a:rect l="l" t="t" r="r" b="b"/>
            <a:pathLst>
              <a:path w="416560" h="1560195">
                <a:moveTo>
                  <a:pt x="0" y="1559623"/>
                </a:moveTo>
                <a:lnTo>
                  <a:pt x="416560" y="1559623"/>
                </a:lnTo>
                <a:lnTo>
                  <a:pt x="416560" y="0"/>
                </a:lnTo>
                <a:lnTo>
                  <a:pt x="387985" y="0"/>
                </a:lnTo>
                <a:lnTo>
                  <a:pt x="387985" y="1531048"/>
                </a:lnTo>
                <a:lnTo>
                  <a:pt x="0" y="1531048"/>
                </a:lnTo>
                <a:lnTo>
                  <a:pt x="0" y="1559623"/>
                </a:lnTo>
                <a:close/>
              </a:path>
            </a:pathLst>
          </a:custGeom>
          <a:ln w="28575">
            <a:solidFill>
              <a:srgbClr val="000000"/>
            </a:solidFill>
          </a:ln>
        </p:spPr>
        <p:txBody>
          <a:bodyPr wrap="square" lIns="0" tIns="0" rIns="0" bIns="0" rtlCol="0"/>
          <a:lstStyle/>
          <a:p>
            <a:endParaRPr/>
          </a:p>
        </p:txBody>
      </p:sp>
      <p:grpSp>
        <p:nvGrpSpPr>
          <p:cNvPr id="4" name="object 4"/>
          <p:cNvGrpSpPr/>
          <p:nvPr/>
        </p:nvGrpSpPr>
        <p:grpSpPr>
          <a:xfrm>
            <a:off x="3077273" y="251142"/>
            <a:ext cx="3277870" cy="2341880"/>
            <a:chOff x="3077273" y="251142"/>
            <a:chExt cx="3277870" cy="2341880"/>
          </a:xfrm>
        </p:grpSpPr>
        <p:sp>
          <p:nvSpPr>
            <p:cNvPr id="5" name="object 5"/>
            <p:cNvSpPr/>
            <p:nvPr/>
          </p:nvSpPr>
          <p:spPr>
            <a:xfrm>
              <a:off x="4702428" y="1804415"/>
              <a:ext cx="1638300" cy="774700"/>
            </a:xfrm>
            <a:custGeom>
              <a:avLst/>
              <a:gdLst/>
              <a:ahLst/>
              <a:cxnLst/>
              <a:rect l="l" t="t" r="r" b="b"/>
              <a:pathLst>
                <a:path w="1638300" h="774700">
                  <a:moveTo>
                    <a:pt x="1637919" y="774192"/>
                  </a:moveTo>
                  <a:lnTo>
                    <a:pt x="1637919" y="501904"/>
                  </a:lnTo>
                  <a:lnTo>
                    <a:pt x="28575" y="501904"/>
                  </a:lnTo>
                  <a:lnTo>
                    <a:pt x="28575" y="0"/>
                  </a:lnTo>
                  <a:lnTo>
                    <a:pt x="0" y="0"/>
                  </a:lnTo>
                  <a:lnTo>
                    <a:pt x="0" y="530479"/>
                  </a:lnTo>
                  <a:lnTo>
                    <a:pt x="1609344" y="530479"/>
                  </a:lnTo>
                  <a:lnTo>
                    <a:pt x="1609344" y="774192"/>
                  </a:lnTo>
                  <a:lnTo>
                    <a:pt x="1637919" y="774192"/>
                  </a:lnTo>
                  <a:close/>
                </a:path>
              </a:pathLst>
            </a:custGeom>
            <a:ln w="28575">
              <a:solidFill>
                <a:srgbClr val="000000"/>
              </a:solidFill>
            </a:ln>
          </p:spPr>
          <p:txBody>
            <a:bodyPr wrap="square" lIns="0" tIns="0" rIns="0" bIns="0" rtlCol="0"/>
            <a:lstStyle/>
            <a:p>
              <a:endParaRPr/>
            </a:p>
          </p:txBody>
        </p:sp>
        <p:sp>
          <p:nvSpPr>
            <p:cNvPr id="6" name="object 6"/>
            <p:cNvSpPr/>
            <p:nvPr/>
          </p:nvSpPr>
          <p:spPr>
            <a:xfrm>
              <a:off x="3091560" y="1804415"/>
              <a:ext cx="1639570" cy="774700"/>
            </a:xfrm>
            <a:custGeom>
              <a:avLst/>
              <a:gdLst/>
              <a:ahLst/>
              <a:cxnLst/>
              <a:rect l="l" t="t" r="r" b="b"/>
              <a:pathLst>
                <a:path w="1639570" h="774700">
                  <a:moveTo>
                    <a:pt x="0" y="774192"/>
                  </a:moveTo>
                  <a:lnTo>
                    <a:pt x="0" y="501904"/>
                  </a:lnTo>
                  <a:lnTo>
                    <a:pt x="1610867" y="501904"/>
                  </a:lnTo>
                  <a:lnTo>
                    <a:pt x="1610867" y="0"/>
                  </a:lnTo>
                  <a:lnTo>
                    <a:pt x="1639442" y="0"/>
                  </a:lnTo>
                  <a:lnTo>
                    <a:pt x="1639442" y="530479"/>
                  </a:lnTo>
                  <a:lnTo>
                    <a:pt x="28575" y="530479"/>
                  </a:lnTo>
                  <a:lnTo>
                    <a:pt x="28575" y="774192"/>
                  </a:lnTo>
                  <a:lnTo>
                    <a:pt x="0" y="774192"/>
                  </a:lnTo>
                  <a:close/>
                </a:path>
              </a:pathLst>
            </a:custGeom>
            <a:ln w="28574">
              <a:solidFill>
                <a:srgbClr val="000000"/>
              </a:solidFill>
            </a:ln>
          </p:spPr>
          <p:txBody>
            <a:bodyPr wrap="square" lIns="0" tIns="0" rIns="0" bIns="0" rtlCol="0"/>
            <a:lstStyle/>
            <a:p>
              <a:endParaRPr/>
            </a:p>
          </p:txBody>
        </p:sp>
        <p:sp>
          <p:nvSpPr>
            <p:cNvPr id="7" name="object 7"/>
            <p:cNvSpPr/>
            <p:nvPr/>
          </p:nvSpPr>
          <p:spPr>
            <a:xfrm>
              <a:off x="3508247" y="260603"/>
              <a:ext cx="2414270" cy="1544320"/>
            </a:xfrm>
            <a:custGeom>
              <a:avLst/>
              <a:gdLst/>
              <a:ahLst/>
              <a:cxnLst/>
              <a:rect l="l" t="t" r="r" b="b"/>
              <a:pathLst>
                <a:path w="2414270" h="1544320">
                  <a:moveTo>
                    <a:pt x="2156714" y="0"/>
                  </a:moveTo>
                  <a:lnTo>
                    <a:pt x="257301" y="0"/>
                  </a:lnTo>
                  <a:lnTo>
                    <a:pt x="211049" y="4145"/>
                  </a:lnTo>
                  <a:lnTo>
                    <a:pt x="167517" y="16096"/>
                  </a:lnTo>
                  <a:lnTo>
                    <a:pt x="127432" y="35127"/>
                  </a:lnTo>
                  <a:lnTo>
                    <a:pt x="91521" y="60511"/>
                  </a:lnTo>
                  <a:lnTo>
                    <a:pt x="60511" y="91521"/>
                  </a:lnTo>
                  <a:lnTo>
                    <a:pt x="35127" y="127432"/>
                  </a:lnTo>
                  <a:lnTo>
                    <a:pt x="16096" y="167517"/>
                  </a:lnTo>
                  <a:lnTo>
                    <a:pt x="4145" y="211049"/>
                  </a:lnTo>
                  <a:lnTo>
                    <a:pt x="0" y="257301"/>
                  </a:lnTo>
                  <a:lnTo>
                    <a:pt x="0" y="1286510"/>
                  </a:lnTo>
                  <a:lnTo>
                    <a:pt x="4145" y="1332762"/>
                  </a:lnTo>
                  <a:lnTo>
                    <a:pt x="16096" y="1376294"/>
                  </a:lnTo>
                  <a:lnTo>
                    <a:pt x="35127" y="1416379"/>
                  </a:lnTo>
                  <a:lnTo>
                    <a:pt x="60511" y="1452290"/>
                  </a:lnTo>
                  <a:lnTo>
                    <a:pt x="91521" y="1483300"/>
                  </a:lnTo>
                  <a:lnTo>
                    <a:pt x="127432" y="1508684"/>
                  </a:lnTo>
                  <a:lnTo>
                    <a:pt x="167517" y="1527715"/>
                  </a:lnTo>
                  <a:lnTo>
                    <a:pt x="211049" y="1539666"/>
                  </a:lnTo>
                  <a:lnTo>
                    <a:pt x="257301" y="1543812"/>
                  </a:lnTo>
                  <a:lnTo>
                    <a:pt x="2156714" y="1543812"/>
                  </a:lnTo>
                  <a:lnTo>
                    <a:pt x="2202966" y="1539666"/>
                  </a:lnTo>
                  <a:lnTo>
                    <a:pt x="2246498" y="1527715"/>
                  </a:lnTo>
                  <a:lnTo>
                    <a:pt x="2286583" y="1508684"/>
                  </a:lnTo>
                  <a:lnTo>
                    <a:pt x="2322494" y="1483300"/>
                  </a:lnTo>
                  <a:lnTo>
                    <a:pt x="2353504" y="1452290"/>
                  </a:lnTo>
                  <a:lnTo>
                    <a:pt x="2378888" y="1416379"/>
                  </a:lnTo>
                  <a:lnTo>
                    <a:pt x="2397919" y="1376294"/>
                  </a:lnTo>
                  <a:lnTo>
                    <a:pt x="2409870" y="1332762"/>
                  </a:lnTo>
                  <a:lnTo>
                    <a:pt x="2414016" y="1286510"/>
                  </a:lnTo>
                  <a:lnTo>
                    <a:pt x="2414016" y="257301"/>
                  </a:lnTo>
                  <a:lnTo>
                    <a:pt x="2409870" y="211049"/>
                  </a:lnTo>
                  <a:lnTo>
                    <a:pt x="2397919" y="167517"/>
                  </a:lnTo>
                  <a:lnTo>
                    <a:pt x="2378888" y="127432"/>
                  </a:lnTo>
                  <a:lnTo>
                    <a:pt x="2353504" y="91521"/>
                  </a:lnTo>
                  <a:lnTo>
                    <a:pt x="2322494" y="60511"/>
                  </a:lnTo>
                  <a:lnTo>
                    <a:pt x="2286583" y="35127"/>
                  </a:lnTo>
                  <a:lnTo>
                    <a:pt x="2246498" y="16096"/>
                  </a:lnTo>
                  <a:lnTo>
                    <a:pt x="2202966" y="4145"/>
                  </a:lnTo>
                  <a:lnTo>
                    <a:pt x="2156714" y="0"/>
                  </a:lnTo>
                  <a:close/>
                </a:path>
              </a:pathLst>
            </a:custGeom>
            <a:solidFill>
              <a:srgbClr val="BADFE2"/>
            </a:solidFill>
          </p:spPr>
          <p:txBody>
            <a:bodyPr wrap="square" lIns="0" tIns="0" rIns="0" bIns="0" rtlCol="0"/>
            <a:lstStyle/>
            <a:p>
              <a:endParaRPr/>
            </a:p>
          </p:txBody>
        </p:sp>
        <p:sp>
          <p:nvSpPr>
            <p:cNvPr id="8" name="object 8"/>
            <p:cNvSpPr/>
            <p:nvPr/>
          </p:nvSpPr>
          <p:spPr>
            <a:xfrm>
              <a:off x="3503421" y="255904"/>
              <a:ext cx="2423795" cy="1553210"/>
            </a:xfrm>
            <a:custGeom>
              <a:avLst/>
              <a:gdLst/>
              <a:ahLst/>
              <a:cxnLst/>
              <a:rect l="l" t="t" r="r" b="b"/>
              <a:pathLst>
                <a:path w="2423795" h="1553210">
                  <a:moveTo>
                    <a:pt x="262000" y="0"/>
                  </a:moveTo>
                  <a:lnTo>
                    <a:pt x="2161666" y="0"/>
                  </a:lnTo>
                  <a:lnTo>
                    <a:pt x="2188337" y="1270"/>
                  </a:lnTo>
                  <a:lnTo>
                    <a:pt x="2239517" y="11684"/>
                  </a:lnTo>
                  <a:lnTo>
                    <a:pt x="2308098" y="44703"/>
                  </a:lnTo>
                  <a:lnTo>
                    <a:pt x="2346832" y="76708"/>
                  </a:lnTo>
                  <a:lnTo>
                    <a:pt x="2378837" y="115443"/>
                  </a:lnTo>
                  <a:lnTo>
                    <a:pt x="2402966" y="159893"/>
                  </a:lnTo>
                  <a:lnTo>
                    <a:pt x="2418333" y="209169"/>
                  </a:lnTo>
                  <a:lnTo>
                    <a:pt x="2423541" y="261874"/>
                  </a:lnTo>
                  <a:lnTo>
                    <a:pt x="2423541" y="1291336"/>
                  </a:lnTo>
                  <a:lnTo>
                    <a:pt x="2418333" y="1344041"/>
                  </a:lnTo>
                  <a:lnTo>
                    <a:pt x="2402966" y="1393317"/>
                  </a:lnTo>
                  <a:lnTo>
                    <a:pt x="2378837" y="1437767"/>
                  </a:lnTo>
                  <a:lnTo>
                    <a:pt x="2346832" y="1476502"/>
                  </a:lnTo>
                  <a:lnTo>
                    <a:pt x="2308098" y="1508506"/>
                  </a:lnTo>
                  <a:lnTo>
                    <a:pt x="2263648" y="1532636"/>
                  </a:lnTo>
                  <a:lnTo>
                    <a:pt x="2214372" y="1548003"/>
                  </a:lnTo>
                  <a:lnTo>
                    <a:pt x="2161666" y="1553210"/>
                  </a:lnTo>
                  <a:lnTo>
                    <a:pt x="262000" y="1553210"/>
                  </a:lnTo>
                  <a:lnTo>
                    <a:pt x="209295" y="1548003"/>
                  </a:lnTo>
                  <a:lnTo>
                    <a:pt x="160019" y="1532636"/>
                  </a:lnTo>
                  <a:lnTo>
                    <a:pt x="115569" y="1508506"/>
                  </a:lnTo>
                  <a:lnTo>
                    <a:pt x="76835" y="1476502"/>
                  </a:lnTo>
                  <a:lnTo>
                    <a:pt x="44830" y="1437767"/>
                  </a:lnTo>
                  <a:lnTo>
                    <a:pt x="20700" y="1393317"/>
                  </a:lnTo>
                  <a:lnTo>
                    <a:pt x="5333" y="1344041"/>
                  </a:lnTo>
                  <a:lnTo>
                    <a:pt x="0" y="1291336"/>
                  </a:lnTo>
                  <a:lnTo>
                    <a:pt x="0" y="261874"/>
                  </a:lnTo>
                  <a:lnTo>
                    <a:pt x="5333" y="209169"/>
                  </a:lnTo>
                  <a:lnTo>
                    <a:pt x="20700" y="159893"/>
                  </a:lnTo>
                  <a:lnTo>
                    <a:pt x="44830" y="115443"/>
                  </a:lnTo>
                  <a:lnTo>
                    <a:pt x="76835" y="76708"/>
                  </a:lnTo>
                  <a:lnTo>
                    <a:pt x="115569" y="44703"/>
                  </a:lnTo>
                  <a:lnTo>
                    <a:pt x="160019" y="20574"/>
                  </a:lnTo>
                  <a:lnTo>
                    <a:pt x="209295" y="5206"/>
                  </a:lnTo>
                  <a:lnTo>
                    <a:pt x="262000" y="0"/>
                  </a:lnTo>
                  <a:close/>
                </a:path>
              </a:pathLst>
            </a:custGeom>
            <a:ln w="9525">
              <a:solidFill>
                <a:srgbClr val="000000"/>
              </a:solidFill>
            </a:ln>
          </p:spPr>
          <p:txBody>
            <a:bodyPr wrap="square" lIns="0" tIns="0" rIns="0" bIns="0" rtlCol="0"/>
            <a:lstStyle/>
            <a:p>
              <a:endParaRPr/>
            </a:p>
          </p:txBody>
        </p:sp>
      </p:grpSp>
      <p:sp>
        <p:nvSpPr>
          <p:cNvPr id="9" name="object 9" descr="$PPTXTitle"/>
          <p:cNvSpPr txBox="1">
            <a:spLocks noGrp="1"/>
          </p:cNvSpPr>
          <p:nvPr>
            <p:ph type="title"/>
          </p:nvPr>
        </p:nvSpPr>
        <p:spPr>
          <a:xfrm>
            <a:off x="3608323" y="738378"/>
            <a:ext cx="2214245" cy="574040"/>
          </a:xfrm>
          <a:prstGeom prst="rect">
            <a:avLst/>
          </a:prstGeom>
        </p:spPr>
        <p:txBody>
          <a:bodyPr vert="horz" wrap="square" lIns="0" tIns="12700" rIns="0" bIns="0" rtlCol="0">
            <a:spAutoFit/>
          </a:bodyPr>
          <a:lstStyle/>
          <a:p>
            <a:pPr marL="12700" marR="5080" indent="454025">
              <a:lnSpc>
                <a:spcPct val="100000"/>
              </a:lnSpc>
              <a:spcBef>
                <a:spcPts val="100"/>
              </a:spcBef>
            </a:pPr>
            <a:r>
              <a:rPr sz="1800" spc="-10" dirty="0">
                <a:latin typeface="Times New Roman"/>
                <a:cs typeface="Times New Roman"/>
              </a:rPr>
              <a:t>KARAYOLU </a:t>
            </a:r>
            <a:r>
              <a:rPr sz="1800" dirty="0">
                <a:latin typeface="Times New Roman"/>
                <a:cs typeface="Times New Roman"/>
              </a:rPr>
              <a:t>(ROAD</a:t>
            </a:r>
            <a:r>
              <a:rPr sz="1800" spc="-75" dirty="0">
                <a:latin typeface="Times New Roman"/>
                <a:cs typeface="Times New Roman"/>
              </a:rPr>
              <a:t> </a:t>
            </a:r>
            <a:r>
              <a:rPr sz="1800" spc="-10" dirty="0">
                <a:latin typeface="Times New Roman"/>
                <a:cs typeface="Times New Roman"/>
              </a:rPr>
              <a:t>TRANSPORT)</a:t>
            </a:r>
            <a:endParaRPr sz="1800">
              <a:latin typeface="Times New Roman"/>
              <a:cs typeface="Times New Roman"/>
            </a:endParaRPr>
          </a:p>
        </p:txBody>
      </p:sp>
      <p:grpSp>
        <p:nvGrpSpPr>
          <p:cNvPr id="10" name="object 10"/>
          <p:cNvGrpSpPr/>
          <p:nvPr/>
        </p:nvGrpSpPr>
        <p:grpSpPr>
          <a:xfrm>
            <a:off x="1887791" y="2569019"/>
            <a:ext cx="2434590" cy="1563370"/>
            <a:chOff x="1887791" y="2569019"/>
            <a:chExt cx="2434590" cy="1563370"/>
          </a:xfrm>
        </p:grpSpPr>
        <p:sp>
          <p:nvSpPr>
            <p:cNvPr id="11" name="object 11"/>
            <p:cNvSpPr/>
            <p:nvPr/>
          </p:nvSpPr>
          <p:spPr>
            <a:xfrm>
              <a:off x="1897380" y="2578608"/>
              <a:ext cx="2415540" cy="1544320"/>
            </a:xfrm>
            <a:custGeom>
              <a:avLst/>
              <a:gdLst/>
              <a:ahLst/>
              <a:cxnLst/>
              <a:rect l="l" t="t" r="r" b="b"/>
              <a:pathLst>
                <a:path w="2415540" h="1544320">
                  <a:moveTo>
                    <a:pt x="2158237" y="0"/>
                  </a:moveTo>
                  <a:lnTo>
                    <a:pt x="257301" y="0"/>
                  </a:lnTo>
                  <a:lnTo>
                    <a:pt x="211049" y="4145"/>
                  </a:lnTo>
                  <a:lnTo>
                    <a:pt x="167517" y="16096"/>
                  </a:lnTo>
                  <a:lnTo>
                    <a:pt x="127432" y="35127"/>
                  </a:lnTo>
                  <a:lnTo>
                    <a:pt x="91521" y="60511"/>
                  </a:lnTo>
                  <a:lnTo>
                    <a:pt x="60511" y="91521"/>
                  </a:lnTo>
                  <a:lnTo>
                    <a:pt x="35127" y="127432"/>
                  </a:lnTo>
                  <a:lnTo>
                    <a:pt x="16096" y="167517"/>
                  </a:lnTo>
                  <a:lnTo>
                    <a:pt x="4145" y="211049"/>
                  </a:lnTo>
                  <a:lnTo>
                    <a:pt x="0" y="257301"/>
                  </a:lnTo>
                  <a:lnTo>
                    <a:pt x="0" y="1286509"/>
                  </a:lnTo>
                  <a:lnTo>
                    <a:pt x="4145" y="1332762"/>
                  </a:lnTo>
                  <a:lnTo>
                    <a:pt x="16096" y="1376294"/>
                  </a:lnTo>
                  <a:lnTo>
                    <a:pt x="35127" y="1416379"/>
                  </a:lnTo>
                  <a:lnTo>
                    <a:pt x="60511" y="1452290"/>
                  </a:lnTo>
                  <a:lnTo>
                    <a:pt x="91521" y="1483300"/>
                  </a:lnTo>
                  <a:lnTo>
                    <a:pt x="127432" y="1508684"/>
                  </a:lnTo>
                  <a:lnTo>
                    <a:pt x="167517" y="1527715"/>
                  </a:lnTo>
                  <a:lnTo>
                    <a:pt x="211049" y="1539666"/>
                  </a:lnTo>
                  <a:lnTo>
                    <a:pt x="257301" y="1543811"/>
                  </a:lnTo>
                  <a:lnTo>
                    <a:pt x="2158237" y="1543811"/>
                  </a:lnTo>
                  <a:lnTo>
                    <a:pt x="2204490" y="1539666"/>
                  </a:lnTo>
                  <a:lnTo>
                    <a:pt x="2248022" y="1527715"/>
                  </a:lnTo>
                  <a:lnTo>
                    <a:pt x="2288107" y="1508684"/>
                  </a:lnTo>
                  <a:lnTo>
                    <a:pt x="2324018" y="1483300"/>
                  </a:lnTo>
                  <a:lnTo>
                    <a:pt x="2355028" y="1452290"/>
                  </a:lnTo>
                  <a:lnTo>
                    <a:pt x="2380412" y="1416379"/>
                  </a:lnTo>
                  <a:lnTo>
                    <a:pt x="2399443" y="1376294"/>
                  </a:lnTo>
                  <a:lnTo>
                    <a:pt x="2411394" y="1332762"/>
                  </a:lnTo>
                  <a:lnTo>
                    <a:pt x="2415540" y="1286509"/>
                  </a:lnTo>
                  <a:lnTo>
                    <a:pt x="2415540" y="257301"/>
                  </a:lnTo>
                  <a:lnTo>
                    <a:pt x="2411394" y="211049"/>
                  </a:lnTo>
                  <a:lnTo>
                    <a:pt x="2399443" y="167517"/>
                  </a:lnTo>
                  <a:lnTo>
                    <a:pt x="2380412" y="127432"/>
                  </a:lnTo>
                  <a:lnTo>
                    <a:pt x="2355028" y="91521"/>
                  </a:lnTo>
                  <a:lnTo>
                    <a:pt x="2324018" y="60511"/>
                  </a:lnTo>
                  <a:lnTo>
                    <a:pt x="2288107" y="35127"/>
                  </a:lnTo>
                  <a:lnTo>
                    <a:pt x="2248022" y="16096"/>
                  </a:lnTo>
                  <a:lnTo>
                    <a:pt x="2204490" y="4145"/>
                  </a:lnTo>
                  <a:lnTo>
                    <a:pt x="2158237" y="0"/>
                  </a:lnTo>
                  <a:close/>
                </a:path>
              </a:pathLst>
            </a:custGeom>
            <a:solidFill>
              <a:srgbClr val="BADFE2"/>
            </a:solidFill>
          </p:spPr>
          <p:txBody>
            <a:bodyPr wrap="square" lIns="0" tIns="0" rIns="0" bIns="0" rtlCol="0"/>
            <a:lstStyle/>
            <a:p>
              <a:endParaRPr/>
            </a:p>
          </p:txBody>
        </p:sp>
        <p:sp>
          <p:nvSpPr>
            <p:cNvPr id="12" name="object 12"/>
            <p:cNvSpPr/>
            <p:nvPr/>
          </p:nvSpPr>
          <p:spPr>
            <a:xfrm>
              <a:off x="1892554" y="2573782"/>
              <a:ext cx="2425065" cy="1553845"/>
            </a:xfrm>
            <a:custGeom>
              <a:avLst/>
              <a:gdLst/>
              <a:ahLst/>
              <a:cxnLst/>
              <a:rect l="l" t="t" r="r" b="b"/>
              <a:pathLst>
                <a:path w="2425065" h="1553845">
                  <a:moveTo>
                    <a:pt x="262000" y="0"/>
                  </a:moveTo>
                  <a:lnTo>
                    <a:pt x="2163191" y="0"/>
                  </a:lnTo>
                  <a:lnTo>
                    <a:pt x="2189860" y="1396"/>
                  </a:lnTo>
                  <a:lnTo>
                    <a:pt x="2241042" y="11810"/>
                  </a:lnTo>
                  <a:lnTo>
                    <a:pt x="2309622" y="44830"/>
                  </a:lnTo>
                  <a:lnTo>
                    <a:pt x="2348357" y="76834"/>
                  </a:lnTo>
                  <a:lnTo>
                    <a:pt x="2380360" y="115569"/>
                  </a:lnTo>
                  <a:lnTo>
                    <a:pt x="2404491" y="160019"/>
                  </a:lnTo>
                  <a:lnTo>
                    <a:pt x="2419858" y="209295"/>
                  </a:lnTo>
                  <a:lnTo>
                    <a:pt x="2425065" y="262000"/>
                  </a:lnTo>
                  <a:lnTo>
                    <a:pt x="2425065" y="1291462"/>
                  </a:lnTo>
                  <a:lnTo>
                    <a:pt x="2419858" y="1344167"/>
                  </a:lnTo>
                  <a:lnTo>
                    <a:pt x="2404491" y="1393443"/>
                  </a:lnTo>
                  <a:lnTo>
                    <a:pt x="2380360" y="1437893"/>
                  </a:lnTo>
                  <a:lnTo>
                    <a:pt x="2348357" y="1476628"/>
                  </a:lnTo>
                  <a:lnTo>
                    <a:pt x="2309622" y="1508632"/>
                  </a:lnTo>
                  <a:lnTo>
                    <a:pt x="2265172" y="1532762"/>
                  </a:lnTo>
                  <a:lnTo>
                    <a:pt x="2215896" y="1548129"/>
                  </a:lnTo>
                  <a:lnTo>
                    <a:pt x="2163191" y="1553336"/>
                  </a:lnTo>
                  <a:lnTo>
                    <a:pt x="262000" y="1553336"/>
                  </a:lnTo>
                  <a:lnTo>
                    <a:pt x="209295" y="1548129"/>
                  </a:lnTo>
                  <a:lnTo>
                    <a:pt x="160019" y="1532762"/>
                  </a:lnTo>
                  <a:lnTo>
                    <a:pt x="115569" y="1508632"/>
                  </a:lnTo>
                  <a:lnTo>
                    <a:pt x="76834" y="1476628"/>
                  </a:lnTo>
                  <a:lnTo>
                    <a:pt x="44831" y="1437893"/>
                  </a:lnTo>
                  <a:lnTo>
                    <a:pt x="20700" y="1393443"/>
                  </a:lnTo>
                  <a:lnTo>
                    <a:pt x="5333" y="1344167"/>
                  </a:lnTo>
                  <a:lnTo>
                    <a:pt x="0" y="1291462"/>
                  </a:lnTo>
                  <a:lnTo>
                    <a:pt x="0" y="262000"/>
                  </a:lnTo>
                  <a:lnTo>
                    <a:pt x="5333" y="209295"/>
                  </a:lnTo>
                  <a:lnTo>
                    <a:pt x="20700" y="160019"/>
                  </a:lnTo>
                  <a:lnTo>
                    <a:pt x="44831" y="115569"/>
                  </a:lnTo>
                  <a:lnTo>
                    <a:pt x="76834" y="76834"/>
                  </a:lnTo>
                  <a:lnTo>
                    <a:pt x="115569" y="44830"/>
                  </a:lnTo>
                  <a:lnTo>
                    <a:pt x="160019" y="20700"/>
                  </a:lnTo>
                  <a:lnTo>
                    <a:pt x="209295" y="5333"/>
                  </a:lnTo>
                  <a:lnTo>
                    <a:pt x="262000" y="0"/>
                  </a:lnTo>
                  <a:close/>
                </a:path>
              </a:pathLst>
            </a:custGeom>
            <a:ln w="9525">
              <a:solidFill>
                <a:srgbClr val="000000"/>
              </a:solidFill>
            </a:ln>
          </p:spPr>
          <p:txBody>
            <a:bodyPr wrap="square" lIns="0" tIns="0" rIns="0" bIns="0" rtlCol="0"/>
            <a:lstStyle/>
            <a:p>
              <a:endParaRPr/>
            </a:p>
          </p:txBody>
        </p:sp>
      </p:grpSp>
      <p:sp>
        <p:nvSpPr>
          <p:cNvPr id="13" name="object 13"/>
          <p:cNvSpPr txBox="1"/>
          <p:nvPr/>
        </p:nvSpPr>
        <p:spPr>
          <a:xfrm>
            <a:off x="2100452" y="2941777"/>
            <a:ext cx="2006600" cy="803910"/>
          </a:xfrm>
          <a:prstGeom prst="rect">
            <a:avLst/>
          </a:prstGeom>
        </p:spPr>
        <p:txBody>
          <a:bodyPr vert="horz" wrap="square" lIns="0" tIns="13335" rIns="0" bIns="0" rtlCol="0">
            <a:spAutoFit/>
          </a:bodyPr>
          <a:lstStyle/>
          <a:p>
            <a:pPr algn="ctr">
              <a:lnSpc>
                <a:spcPct val="100000"/>
              </a:lnSpc>
              <a:spcBef>
                <a:spcPts val="105"/>
              </a:spcBef>
            </a:pPr>
            <a:r>
              <a:rPr sz="1700" dirty="0">
                <a:latin typeface="Times New Roman"/>
                <a:cs typeface="Times New Roman"/>
              </a:rPr>
              <a:t>FULL</a:t>
            </a:r>
            <a:r>
              <a:rPr sz="1700" spc="-15" dirty="0">
                <a:latin typeface="Times New Roman"/>
                <a:cs typeface="Times New Roman"/>
              </a:rPr>
              <a:t> </a:t>
            </a:r>
            <a:r>
              <a:rPr sz="1700" dirty="0">
                <a:latin typeface="Times New Roman"/>
                <a:cs typeface="Times New Roman"/>
              </a:rPr>
              <a:t>TRUCK</a:t>
            </a:r>
            <a:r>
              <a:rPr sz="1700" spc="-35" dirty="0">
                <a:latin typeface="Times New Roman"/>
                <a:cs typeface="Times New Roman"/>
              </a:rPr>
              <a:t> </a:t>
            </a:r>
            <a:r>
              <a:rPr sz="1700" spc="-20" dirty="0">
                <a:latin typeface="Times New Roman"/>
                <a:cs typeface="Times New Roman"/>
              </a:rPr>
              <a:t>LOAD</a:t>
            </a:r>
            <a:endParaRPr sz="1700">
              <a:latin typeface="Times New Roman"/>
              <a:cs typeface="Times New Roman"/>
            </a:endParaRPr>
          </a:p>
          <a:p>
            <a:pPr marL="1270" algn="ctr">
              <a:lnSpc>
                <a:spcPct val="100000"/>
              </a:lnSpc>
            </a:pPr>
            <a:r>
              <a:rPr sz="1700" dirty="0">
                <a:latin typeface="Times New Roman"/>
                <a:cs typeface="Times New Roman"/>
              </a:rPr>
              <a:t>(KOMPLE</a:t>
            </a:r>
            <a:r>
              <a:rPr sz="1700" spc="-35" dirty="0">
                <a:latin typeface="Times New Roman"/>
                <a:cs typeface="Times New Roman"/>
              </a:rPr>
              <a:t> </a:t>
            </a:r>
            <a:r>
              <a:rPr sz="1700" spc="-10" dirty="0">
                <a:latin typeface="Times New Roman"/>
                <a:cs typeface="Times New Roman"/>
              </a:rPr>
              <a:t>TAŞIMA)</a:t>
            </a:r>
            <a:endParaRPr sz="1700">
              <a:latin typeface="Times New Roman"/>
              <a:cs typeface="Times New Roman"/>
            </a:endParaRPr>
          </a:p>
          <a:p>
            <a:pPr marL="1905" algn="ctr">
              <a:lnSpc>
                <a:spcPct val="100000"/>
              </a:lnSpc>
            </a:pPr>
            <a:r>
              <a:rPr sz="1700" spc="-10" dirty="0">
                <a:latin typeface="Times New Roman"/>
                <a:cs typeface="Times New Roman"/>
              </a:rPr>
              <a:t>-</a:t>
            </a:r>
            <a:r>
              <a:rPr sz="1700" spc="-20" dirty="0">
                <a:latin typeface="Times New Roman"/>
                <a:cs typeface="Times New Roman"/>
              </a:rPr>
              <a:t>FTL-</a:t>
            </a:r>
            <a:endParaRPr sz="1700">
              <a:latin typeface="Times New Roman"/>
              <a:cs typeface="Times New Roman"/>
            </a:endParaRPr>
          </a:p>
        </p:txBody>
      </p:sp>
      <p:grpSp>
        <p:nvGrpSpPr>
          <p:cNvPr id="14" name="object 14"/>
          <p:cNvGrpSpPr/>
          <p:nvPr/>
        </p:nvGrpSpPr>
        <p:grpSpPr>
          <a:xfrm>
            <a:off x="5108003" y="2569019"/>
            <a:ext cx="2436495" cy="1563370"/>
            <a:chOff x="5108003" y="2569019"/>
            <a:chExt cx="2436495" cy="1563370"/>
          </a:xfrm>
        </p:grpSpPr>
        <p:sp>
          <p:nvSpPr>
            <p:cNvPr id="15" name="object 15"/>
            <p:cNvSpPr/>
            <p:nvPr/>
          </p:nvSpPr>
          <p:spPr>
            <a:xfrm>
              <a:off x="5117591" y="2578608"/>
              <a:ext cx="2417445" cy="1544320"/>
            </a:xfrm>
            <a:custGeom>
              <a:avLst/>
              <a:gdLst/>
              <a:ahLst/>
              <a:cxnLst/>
              <a:rect l="l" t="t" r="r" b="b"/>
              <a:pathLst>
                <a:path w="2417445" h="1544320">
                  <a:moveTo>
                    <a:pt x="2159762" y="0"/>
                  </a:moveTo>
                  <a:lnTo>
                    <a:pt x="257302" y="0"/>
                  </a:lnTo>
                  <a:lnTo>
                    <a:pt x="211049" y="4145"/>
                  </a:lnTo>
                  <a:lnTo>
                    <a:pt x="167517" y="16096"/>
                  </a:lnTo>
                  <a:lnTo>
                    <a:pt x="127432" y="35127"/>
                  </a:lnTo>
                  <a:lnTo>
                    <a:pt x="91521" y="60511"/>
                  </a:lnTo>
                  <a:lnTo>
                    <a:pt x="60511" y="91521"/>
                  </a:lnTo>
                  <a:lnTo>
                    <a:pt x="35127" y="127432"/>
                  </a:lnTo>
                  <a:lnTo>
                    <a:pt x="16096" y="167517"/>
                  </a:lnTo>
                  <a:lnTo>
                    <a:pt x="4145" y="211049"/>
                  </a:lnTo>
                  <a:lnTo>
                    <a:pt x="0" y="257301"/>
                  </a:lnTo>
                  <a:lnTo>
                    <a:pt x="0" y="1286509"/>
                  </a:lnTo>
                  <a:lnTo>
                    <a:pt x="4145" y="1332762"/>
                  </a:lnTo>
                  <a:lnTo>
                    <a:pt x="16096" y="1376294"/>
                  </a:lnTo>
                  <a:lnTo>
                    <a:pt x="35127" y="1416379"/>
                  </a:lnTo>
                  <a:lnTo>
                    <a:pt x="60511" y="1452290"/>
                  </a:lnTo>
                  <a:lnTo>
                    <a:pt x="91521" y="1483300"/>
                  </a:lnTo>
                  <a:lnTo>
                    <a:pt x="127432" y="1508684"/>
                  </a:lnTo>
                  <a:lnTo>
                    <a:pt x="167517" y="1527715"/>
                  </a:lnTo>
                  <a:lnTo>
                    <a:pt x="211049" y="1539666"/>
                  </a:lnTo>
                  <a:lnTo>
                    <a:pt x="257302" y="1543811"/>
                  </a:lnTo>
                  <a:lnTo>
                    <a:pt x="2159762" y="1543811"/>
                  </a:lnTo>
                  <a:lnTo>
                    <a:pt x="2206014" y="1539666"/>
                  </a:lnTo>
                  <a:lnTo>
                    <a:pt x="2249546" y="1527715"/>
                  </a:lnTo>
                  <a:lnTo>
                    <a:pt x="2289631" y="1508684"/>
                  </a:lnTo>
                  <a:lnTo>
                    <a:pt x="2325542" y="1483300"/>
                  </a:lnTo>
                  <a:lnTo>
                    <a:pt x="2356552" y="1452290"/>
                  </a:lnTo>
                  <a:lnTo>
                    <a:pt x="2381936" y="1416379"/>
                  </a:lnTo>
                  <a:lnTo>
                    <a:pt x="2400967" y="1376294"/>
                  </a:lnTo>
                  <a:lnTo>
                    <a:pt x="2412918" y="1332762"/>
                  </a:lnTo>
                  <a:lnTo>
                    <a:pt x="2417064" y="1286509"/>
                  </a:lnTo>
                  <a:lnTo>
                    <a:pt x="2417064" y="257301"/>
                  </a:lnTo>
                  <a:lnTo>
                    <a:pt x="2412918" y="211049"/>
                  </a:lnTo>
                  <a:lnTo>
                    <a:pt x="2400967" y="167517"/>
                  </a:lnTo>
                  <a:lnTo>
                    <a:pt x="2381936" y="127432"/>
                  </a:lnTo>
                  <a:lnTo>
                    <a:pt x="2356552" y="91521"/>
                  </a:lnTo>
                  <a:lnTo>
                    <a:pt x="2325542" y="60511"/>
                  </a:lnTo>
                  <a:lnTo>
                    <a:pt x="2289631" y="35127"/>
                  </a:lnTo>
                  <a:lnTo>
                    <a:pt x="2249546" y="16096"/>
                  </a:lnTo>
                  <a:lnTo>
                    <a:pt x="2206014" y="4145"/>
                  </a:lnTo>
                  <a:lnTo>
                    <a:pt x="2159762" y="0"/>
                  </a:lnTo>
                  <a:close/>
                </a:path>
              </a:pathLst>
            </a:custGeom>
            <a:solidFill>
              <a:srgbClr val="BADFE2"/>
            </a:solidFill>
          </p:spPr>
          <p:txBody>
            <a:bodyPr wrap="square" lIns="0" tIns="0" rIns="0" bIns="0" rtlCol="0"/>
            <a:lstStyle/>
            <a:p>
              <a:endParaRPr/>
            </a:p>
          </p:txBody>
        </p:sp>
        <p:sp>
          <p:nvSpPr>
            <p:cNvPr id="16" name="object 16"/>
            <p:cNvSpPr/>
            <p:nvPr/>
          </p:nvSpPr>
          <p:spPr>
            <a:xfrm>
              <a:off x="5112765" y="2573782"/>
              <a:ext cx="2426970" cy="1553845"/>
            </a:xfrm>
            <a:custGeom>
              <a:avLst/>
              <a:gdLst/>
              <a:ahLst/>
              <a:cxnLst/>
              <a:rect l="l" t="t" r="r" b="b"/>
              <a:pathLst>
                <a:path w="2426970" h="1553845">
                  <a:moveTo>
                    <a:pt x="262000" y="0"/>
                  </a:moveTo>
                  <a:lnTo>
                    <a:pt x="2164715" y="0"/>
                  </a:lnTo>
                  <a:lnTo>
                    <a:pt x="2191385" y="1396"/>
                  </a:lnTo>
                  <a:lnTo>
                    <a:pt x="2242566" y="11810"/>
                  </a:lnTo>
                  <a:lnTo>
                    <a:pt x="2311145" y="44830"/>
                  </a:lnTo>
                  <a:lnTo>
                    <a:pt x="2349881" y="76834"/>
                  </a:lnTo>
                  <a:lnTo>
                    <a:pt x="2381885" y="115569"/>
                  </a:lnTo>
                  <a:lnTo>
                    <a:pt x="2406015" y="160019"/>
                  </a:lnTo>
                  <a:lnTo>
                    <a:pt x="2421382" y="209295"/>
                  </a:lnTo>
                  <a:lnTo>
                    <a:pt x="2426589" y="262000"/>
                  </a:lnTo>
                  <a:lnTo>
                    <a:pt x="2426589" y="1291462"/>
                  </a:lnTo>
                  <a:lnTo>
                    <a:pt x="2421382" y="1344167"/>
                  </a:lnTo>
                  <a:lnTo>
                    <a:pt x="2406015" y="1393443"/>
                  </a:lnTo>
                  <a:lnTo>
                    <a:pt x="2381885" y="1437893"/>
                  </a:lnTo>
                  <a:lnTo>
                    <a:pt x="2349881" y="1476628"/>
                  </a:lnTo>
                  <a:lnTo>
                    <a:pt x="2311145" y="1508632"/>
                  </a:lnTo>
                  <a:lnTo>
                    <a:pt x="2266695" y="1532762"/>
                  </a:lnTo>
                  <a:lnTo>
                    <a:pt x="2217419" y="1548129"/>
                  </a:lnTo>
                  <a:lnTo>
                    <a:pt x="2164715" y="1553336"/>
                  </a:lnTo>
                  <a:lnTo>
                    <a:pt x="262000" y="1553336"/>
                  </a:lnTo>
                  <a:lnTo>
                    <a:pt x="209296" y="1548129"/>
                  </a:lnTo>
                  <a:lnTo>
                    <a:pt x="160020" y="1532762"/>
                  </a:lnTo>
                  <a:lnTo>
                    <a:pt x="115570" y="1508632"/>
                  </a:lnTo>
                  <a:lnTo>
                    <a:pt x="76835" y="1476628"/>
                  </a:lnTo>
                  <a:lnTo>
                    <a:pt x="44831" y="1437893"/>
                  </a:lnTo>
                  <a:lnTo>
                    <a:pt x="20700" y="1393443"/>
                  </a:lnTo>
                  <a:lnTo>
                    <a:pt x="5334" y="1344167"/>
                  </a:lnTo>
                  <a:lnTo>
                    <a:pt x="0" y="1291462"/>
                  </a:lnTo>
                  <a:lnTo>
                    <a:pt x="0" y="262000"/>
                  </a:lnTo>
                  <a:lnTo>
                    <a:pt x="5334" y="209295"/>
                  </a:lnTo>
                  <a:lnTo>
                    <a:pt x="20700" y="160019"/>
                  </a:lnTo>
                  <a:lnTo>
                    <a:pt x="44831" y="115569"/>
                  </a:lnTo>
                  <a:lnTo>
                    <a:pt x="76835" y="76834"/>
                  </a:lnTo>
                  <a:lnTo>
                    <a:pt x="115570" y="44830"/>
                  </a:lnTo>
                  <a:lnTo>
                    <a:pt x="160020" y="20700"/>
                  </a:lnTo>
                  <a:lnTo>
                    <a:pt x="209296" y="5333"/>
                  </a:lnTo>
                  <a:lnTo>
                    <a:pt x="262000" y="0"/>
                  </a:lnTo>
                  <a:close/>
                </a:path>
              </a:pathLst>
            </a:custGeom>
            <a:ln w="9525">
              <a:solidFill>
                <a:srgbClr val="000000"/>
              </a:solidFill>
            </a:ln>
          </p:spPr>
          <p:txBody>
            <a:bodyPr wrap="square" lIns="0" tIns="0" rIns="0" bIns="0" rtlCol="0"/>
            <a:lstStyle/>
            <a:p>
              <a:endParaRPr/>
            </a:p>
          </p:txBody>
        </p:sp>
      </p:grpSp>
      <p:sp>
        <p:nvSpPr>
          <p:cNvPr id="17" name="object 17"/>
          <p:cNvSpPr txBox="1"/>
          <p:nvPr/>
        </p:nvSpPr>
        <p:spPr>
          <a:xfrm>
            <a:off x="5283834" y="2644901"/>
            <a:ext cx="2084070" cy="1062990"/>
          </a:xfrm>
          <a:prstGeom prst="rect">
            <a:avLst/>
          </a:prstGeom>
        </p:spPr>
        <p:txBody>
          <a:bodyPr vert="horz" wrap="square" lIns="0" tIns="13335" rIns="0" bIns="0" rtlCol="0">
            <a:spAutoFit/>
          </a:bodyPr>
          <a:lstStyle/>
          <a:p>
            <a:pPr algn="ctr">
              <a:lnSpc>
                <a:spcPct val="100000"/>
              </a:lnSpc>
              <a:spcBef>
                <a:spcPts val="105"/>
              </a:spcBef>
            </a:pPr>
            <a:r>
              <a:rPr sz="1700" dirty="0">
                <a:latin typeface="Times New Roman"/>
                <a:cs typeface="Times New Roman"/>
              </a:rPr>
              <a:t>LESS</a:t>
            </a:r>
            <a:r>
              <a:rPr sz="1700" spc="-10" dirty="0">
                <a:latin typeface="Times New Roman"/>
                <a:cs typeface="Times New Roman"/>
              </a:rPr>
              <a:t> </a:t>
            </a:r>
            <a:r>
              <a:rPr sz="1700" dirty="0">
                <a:latin typeface="Times New Roman"/>
                <a:cs typeface="Times New Roman"/>
              </a:rPr>
              <a:t>THAN</a:t>
            </a:r>
            <a:r>
              <a:rPr sz="1700" spc="-45" dirty="0">
                <a:latin typeface="Times New Roman"/>
                <a:cs typeface="Times New Roman"/>
              </a:rPr>
              <a:t> </a:t>
            </a:r>
            <a:r>
              <a:rPr sz="1700" spc="-20" dirty="0">
                <a:latin typeface="Times New Roman"/>
                <a:cs typeface="Times New Roman"/>
              </a:rPr>
              <a:t>TRUCK</a:t>
            </a:r>
            <a:endParaRPr sz="1700">
              <a:latin typeface="Times New Roman"/>
              <a:cs typeface="Times New Roman"/>
            </a:endParaRPr>
          </a:p>
          <a:p>
            <a:pPr marL="635" algn="ctr">
              <a:lnSpc>
                <a:spcPct val="100000"/>
              </a:lnSpc>
            </a:pPr>
            <a:r>
              <a:rPr sz="1700" spc="-20" dirty="0">
                <a:latin typeface="Times New Roman"/>
                <a:cs typeface="Times New Roman"/>
              </a:rPr>
              <a:t>LOAD</a:t>
            </a:r>
            <a:endParaRPr sz="1700">
              <a:latin typeface="Times New Roman"/>
              <a:cs typeface="Times New Roman"/>
            </a:endParaRPr>
          </a:p>
          <a:p>
            <a:pPr algn="ctr">
              <a:lnSpc>
                <a:spcPct val="100000"/>
              </a:lnSpc>
            </a:pPr>
            <a:r>
              <a:rPr sz="1700" dirty="0">
                <a:latin typeface="Times New Roman"/>
                <a:cs typeface="Times New Roman"/>
              </a:rPr>
              <a:t>(PARSİYEL</a:t>
            </a:r>
            <a:r>
              <a:rPr sz="1700" spc="-45" dirty="0">
                <a:latin typeface="Times New Roman"/>
                <a:cs typeface="Times New Roman"/>
              </a:rPr>
              <a:t> </a:t>
            </a:r>
            <a:r>
              <a:rPr sz="1700" spc="-10" dirty="0">
                <a:latin typeface="Times New Roman"/>
                <a:cs typeface="Times New Roman"/>
              </a:rPr>
              <a:t>TAŞIMA)</a:t>
            </a:r>
            <a:endParaRPr sz="1700">
              <a:latin typeface="Times New Roman"/>
              <a:cs typeface="Times New Roman"/>
            </a:endParaRPr>
          </a:p>
          <a:p>
            <a:pPr marL="635" algn="ctr">
              <a:lnSpc>
                <a:spcPct val="100000"/>
              </a:lnSpc>
            </a:pPr>
            <a:r>
              <a:rPr sz="1700" spc="-10" dirty="0">
                <a:latin typeface="Times New Roman"/>
                <a:cs typeface="Times New Roman"/>
              </a:rPr>
              <a:t>-</a:t>
            </a:r>
            <a:r>
              <a:rPr sz="1700" spc="-20" dirty="0">
                <a:latin typeface="Times New Roman"/>
                <a:cs typeface="Times New Roman"/>
              </a:rPr>
              <a:t>LTL-</a:t>
            </a:r>
            <a:endParaRPr sz="1700">
              <a:latin typeface="Times New Roman"/>
              <a:cs typeface="Times New Roman"/>
            </a:endParaRPr>
          </a:p>
        </p:txBody>
      </p:sp>
      <p:grpSp>
        <p:nvGrpSpPr>
          <p:cNvPr id="18" name="object 18"/>
          <p:cNvGrpSpPr/>
          <p:nvPr/>
        </p:nvGrpSpPr>
        <p:grpSpPr>
          <a:xfrm>
            <a:off x="278511" y="4883975"/>
            <a:ext cx="2434590" cy="1564640"/>
            <a:chOff x="278511" y="4883975"/>
            <a:chExt cx="2434590" cy="1564640"/>
          </a:xfrm>
        </p:grpSpPr>
        <p:sp>
          <p:nvSpPr>
            <p:cNvPr id="19" name="object 19"/>
            <p:cNvSpPr/>
            <p:nvPr/>
          </p:nvSpPr>
          <p:spPr>
            <a:xfrm>
              <a:off x="288036" y="4893564"/>
              <a:ext cx="2415540" cy="1545590"/>
            </a:xfrm>
            <a:custGeom>
              <a:avLst/>
              <a:gdLst/>
              <a:ahLst/>
              <a:cxnLst/>
              <a:rect l="l" t="t" r="r" b="b"/>
              <a:pathLst>
                <a:path w="2415540" h="1545589">
                  <a:moveTo>
                    <a:pt x="2157984" y="0"/>
                  </a:moveTo>
                  <a:lnTo>
                    <a:pt x="257556" y="0"/>
                  </a:lnTo>
                  <a:lnTo>
                    <a:pt x="211261" y="4149"/>
                  </a:lnTo>
                  <a:lnTo>
                    <a:pt x="167688" y="16113"/>
                  </a:lnTo>
                  <a:lnTo>
                    <a:pt x="127564" y="35164"/>
                  </a:lnTo>
                  <a:lnTo>
                    <a:pt x="91617" y="60575"/>
                  </a:lnTo>
                  <a:lnTo>
                    <a:pt x="60575" y="91617"/>
                  </a:lnTo>
                  <a:lnTo>
                    <a:pt x="35164" y="127564"/>
                  </a:lnTo>
                  <a:lnTo>
                    <a:pt x="16113" y="167688"/>
                  </a:lnTo>
                  <a:lnTo>
                    <a:pt x="4149" y="211261"/>
                  </a:lnTo>
                  <a:lnTo>
                    <a:pt x="0" y="257556"/>
                  </a:lnTo>
                  <a:lnTo>
                    <a:pt x="0" y="1287780"/>
                  </a:lnTo>
                  <a:lnTo>
                    <a:pt x="4149" y="1334074"/>
                  </a:lnTo>
                  <a:lnTo>
                    <a:pt x="16113" y="1377647"/>
                  </a:lnTo>
                  <a:lnTo>
                    <a:pt x="35164" y="1417771"/>
                  </a:lnTo>
                  <a:lnTo>
                    <a:pt x="60575" y="1453718"/>
                  </a:lnTo>
                  <a:lnTo>
                    <a:pt x="91617" y="1484760"/>
                  </a:lnTo>
                  <a:lnTo>
                    <a:pt x="127564" y="1510171"/>
                  </a:lnTo>
                  <a:lnTo>
                    <a:pt x="167688" y="1529222"/>
                  </a:lnTo>
                  <a:lnTo>
                    <a:pt x="211261" y="1541186"/>
                  </a:lnTo>
                  <a:lnTo>
                    <a:pt x="257556" y="1545336"/>
                  </a:lnTo>
                  <a:lnTo>
                    <a:pt x="2157984" y="1545336"/>
                  </a:lnTo>
                  <a:lnTo>
                    <a:pt x="2204278" y="1541186"/>
                  </a:lnTo>
                  <a:lnTo>
                    <a:pt x="2247851" y="1529222"/>
                  </a:lnTo>
                  <a:lnTo>
                    <a:pt x="2287975" y="1510171"/>
                  </a:lnTo>
                  <a:lnTo>
                    <a:pt x="2323922" y="1484760"/>
                  </a:lnTo>
                  <a:lnTo>
                    <a:pt x="2354964" y="1453718"/>
                  </a:lnTo>
                  <a:lnTo>
                    <a:pt x="2380375" y="1417771"/>
                  </a:lnTo>
                  <a:lnTo>
                    <a:pt x="2399426" y="1377647"/>
                  </a:lnTo>
                  <a:lnTo>
                    <a:pt x="2411390" y="1334074"/>
                  </a:lnTo>
                  <a:lnTo>
                    <a:pt x="2415540" y="1287780"/>
                  </a:lnTo>
                  <a:lnTo>
                    <a:pt x="2415540" y="257556"/>
                  </a:lnTo>
                  <a:lnTo>
                    <a:pt x="2411390" y="211261"/>
                  </a:lnTo>
                  <a:lnTo>
                    <a:pt x="2399426" y="167688"/>
                  </a:lnTo>
                  <a:lnTo>
                    <a:pt x="2380375" y="127564"/>
                  </a:lnTo>
                  <a:lnTo>
                    <a:pt x="2354964" y="91617"/>
                  </a:lnTo>
                  <a:lnTo>
                    <a:pt x="2323922" y="60575"/>
                  </a:lnTo>
                  <a:lnTo>
                    <a:pt x="2287975" y="35164"/>
                  </a:lnTo>
                  <a:lnTo>
                    <a:pt x="2247851" y="16113"/>
                  </a:lnTo>
                  <a:lnTo>
                    <a:pt x="2204278" y="4149"/>
                  </a:lnTo>
                  <a:lnTo>
                    <a:pt x="2157984" y="0"/>
                  </a:lnTo>
                  <a:close/>
                </a:path>
              </a:pathLst>
            </a:custGeom>
            <a:solidFill>
              <a:srgbClr val="BADFE2"/>
            </a:solidFill>
          </p:spPr>
          <p:txBody>
            <a:bodyPr wrap="square" lIns="0" tIns="0" rIns="0" bIns="0" rtlCol="0"/>
            <a:lstStyle/>
            <a:p>
              <a:endParaRPr/>
            </a:p>
          </p:txBody>
        </p:sp>
        <p:sp>
          <p:nvSpPr>
            <p:cNvPr id="20" name="object 20"/>
            <p:cNvSpPr/>
            <p:nvPr/>
          </p:nvSpPr>
          <p:spPr>
            <a:xfrm>
              <a:off x="283273" y="4888738"/>
              <a:ext cx="2425065" cy="1555115"/>
            </a:xfrm>
            <a:custGeom>
              <a:avLst/>
              <a:gdLst/>
              <a:ahLst/>
              <a:cxnLst/>
              <a:rect l="l" t="t" r="r" b="b"/>
              <a:pathLst>
                <a:path w="2425065" h="1555114">
                  <a:moveTo>
                    <a:pt x="262204" y="0"/>
                  </a:moveTo>
                  <a:lnTo>
                    <a:pt x="2162873" y="0"/>
                  </a:lnTo>
                  <a:lnTo>
                    <a:pt x="2189543" y="1397"/>
                  </a:lnTo>
                  <a:lnTo>
                    <a:pt x="2240724" y="11811"/>
                  </a:lnTo>
                  <a:lnTo>
                    <a:pt x="2309431" y="44831"/>
                  </a:lnTo>
                  <a:lnTo>
                    <a:pt x="2348293" y="76835"/>
                  </a:lnTo>
                  <a:lnTo>
                    <a:pt x="2380297" y="115697"/>
                  </a:lnTo>
                  <a:lnTo>
                    <a:pt x="2404427" y="160147"/>
                  </a:lnTo>
                  <a:lnTo>
                    <a:pt x="2419794" y="209550"/>
                  </a:lnTo>
                  <a:lnTo>
                    <a:pt x="2425001" y="262255"/>
                  </a:lnTo>
                  <a:lnTo>
                    <a:pt x="2425001" y="1292720"/>
                  </a:lnTo>
                  <a:lnTo>
                    <a:pt x="2419794" y="1345463"/>
                  </a:lnTo>
                  <a:lnTo>
                    <a:pt x="2404427" y="1394815"/>
                  </a:lnTo>
                  <a:lnTo>
                    <a:pt x="2380297" y="1439278"/>
                  </a:lnTo>
                  <a:lnTo>
                    <a:pt x="2348293" y="1478102"/>
                  </a:lnTo>
                  <a:lnTo>
                    <a:pt x="2309431" y="1510144"/>
                  </a:lnTo>
                  <a:lnTo>
                    <a:pt x="2264981" y="1534274"/>
                  </a:lnTo>
                  <a:lnTo>
                    <a:pt x="2215578" y="1549603"/>
                  </a:lnTo>
                  <a:lnTo>
                    <a:pt x="2162873" y="1554924"/>
                  </a:lnTo>
                  <a:lnTo>
                    <a:pt x="262204" y="1554924"/>
                  </a:lnTo>
                  <a:lnTo>
                    <a:pt x="209461" y="1549603"/>
                  </a:lnTo>
                  <a:lnTo>
                    <a:pt x="160108" y="1534274"/>
                  </a:lnTo>
                  <a:lnTo>
                    <a:pt x="115646" y="1510144"/>
                  </a:lnTo>
                  <a:lnTo>
                    <a:pt x="76822" y="1478102"/>
                  </a:lnTo>
                  <a:lnTo>
                    <a:pt x="44780" y="1439278"/>
                  </a:lnTo>
                  <a:lnTo>
                    <a:pt x="20650" y="1394815"/>
                  </a:lnTo>
                  <a:lnTo>
                    <a:pt x="5321" y="1345463"/>
                  </a:lnTo>
                  <a:lnTo>
                    <a:pt x="0" y="1292720"/>
                  </a:lnTo>
                  <a:lnTo>
                    <a:pt x="0" y="262255"/>
                  </a:lnTo>
                  <a:lnTo>
                    <a:pt x="5321" y="209550"/>
                  </a:lnTo>
                  <a:lnTo>
                    <a:pt x="20650" y="160147"/>
                  </a:lnTo>
                  <a:lnTo>
                    <a:pt x="44780" y="115697"/>
                  </a:lnTo>
                  <a:lnTo>
                    <a:pt x="76822" y="76835"/>
                  </a:lnTo>
                  <a:lnTo>
                    <a:pt x="115646" y="44831"/>
                  </a:lnTo>
                  <a:lnTo>
                    <a:pt x="160108" y="20700"/>
                  </a:lnTo>
                  <a:lnTo>
                    <a:pt x="209461" y="5334"/>
                  </a:lnTo>
                  <a:lnTo>
                    <a:pt x="262204" y="0"/>
                  </a:lnTo>
                  <a:close/>
                </a:path>
              </a:pathLst>
            </a:custGeom>
            <a:ln w="9525">
              <a:solidFill>
                <a:srgbClr val="000000"/>
              </a:solidFill>
            </a:ln>
          </p:spPr>
          <p:txBody>
            <a:bodyPr wrap="square" lIns="0" tIns="0" rIns="0" bIns="0" rtlCol="0"/>
            <a:lstStyle/>
            <a:p>
              <a:endParaRPr/>
            </a:p>
          </p:txBody>
        </p:sp>
      </p:grpSp>
      <p:sp>
        <p:nvSpPr>
          <p:cNvPr id="21" name="object 21"/>
          <p:cNvSpPr txBox="1"/>
          <p:nvPr/>
        </p:nvSpPr>
        <p:spPr>
          <a:xfrm>
            <a:off x="350011" y="5222240"/>
            <a:ext cx="2129155" cy="452755"/>
          </a:xfrm>
          <a:prstGeom prst="rect">
            <a:avLst/>
          </a:prstGeom>
        </p:spPr>
        <p:txBody>
          <a:bodyPr vert="horz" wrap="square" lIns="0" tIns="12700" rIns="0" bIns="0" rtlCol="0">
            <a:spAutoFit/>
          </a:bodyPr>
          <a:lstStyle/>
          <a:p>
            <a:pPr marL="12700">
              <a:lnSpc>
                <a:spcPct val="100000"/>
              </a:lnSpc>
              <a:spcBef>
                <a:spcPts val="100"/>
              </a:spcBef>
            </a:pPr>
            <a:r>
              <a:rPr sz="1400" dirty="0">
                <a:latin typeface="Times New Roman"/>
                <a:cs typeface="Times New Roman"/>
              </a:rPr>
              <a:t>TRAILER</a:t>
            </a:r>
            <a:r>
              <a:rPr sz="1400" spc="-25" dirty="0">
                <a:latin typeface="Times New Roman"/>
                <a:cs typeface="Times New Roman"/>
              </a:rPr>
              <a:t> </a:t>
            </a:r>
            <a:r>
              <a:rPr sz="1400" dirty="0">
                <a:latin typeface="Times New Roman"/>
                <a:cs typeface="Times New Roman"/>
              </a:rPr>
              <a:t>=</a:t>
            </a:r>
            <a:r>
              <a:rPr sz="1400" spc="-35" dirty="0">
                <a:latin typeface="Times New Roman"/>
                <a:cs typeface="Times New Roman"/>
              </a:rPr>
              <a:t> </a:t>
            </a:r>
            <a:r>
              <a:rPr sz="1400" spc="-20" dirty="0">
                <a:latin typeface="Times New Roman"/>
                <a:cs typeface="Times New Roman"/>
              </a:rPr>
              <a:t>90M3</a:t>
            </a:r>
            <a:endParaRPr sz="1400">
              <a:latin typeface="Times New Roman"/>
              <a:cs typeface="Times New Roman"/>
            </a:endParaRPr>
          </a:p>
          <a:p>
            <a:pPr marL="12700">
              <a:lnSpc>
                <a:spcPct val="100000"/>
              </a:lnSpc>
              <a:spcBef>
                <a:spcPts val="5"/>
              </a:spcBef>
              <a:tabLst>
                <a:tab pos="1421765" algn="l"/>
              </a:tabLst>
            </a:pPr>
            <a:r>
              <a:rPr sz="1400" dirty="0">
                <a:latin typeface="Times New Roman"/>
                <a:cs typeface="Times New Roman"/>
              </a:rPr>
              <a:t>Uzunluk</a:t>
            </a:r>
            <a:r>
              <a:rPr sz="1400" spc="-40" dirty="0">
                <a:latin typeface="Times New Roman"/>
                <a:cs typeface="Times New Roman"/>
              </a:rPr>
              <a:t> </a:t>
            </a:r>
            <a:r>
              <a:rPr sz="1400" spc="-10" dirty="0">
                <a:latin typeface="Times New Roman"/>
                <a:cs typeface="Times New Roman"/>
              </a:rPr>
              <a:t>(Lenght)</a:t>
            </a:r>
            <a:r>
              <a:rPr sz="1400" dirty="0">
                <a:latin typeface="Times New Roman"/>
                <a:cs typeface="Times New Roman"/>
              </a:rPr>
              <a:t>	:</a:t>
            </a:r>
            <a:r>
              <a:rPr sz="1400" spc="-15" dirty="0">
                <a:latin typeface="Times New Roman"/>
                <a:cs typeface="Times New Roman"/>
              </a:rPr>
              <a:t> </a:t>
            </a:r>
            <a:r>
              <a:rPr sz="1400" dirty="0">
                <a:latin typeface="Times New Roman"/>
                <a:cs typeface="Times New Roman"/>
              </a:rPr>
              <a:t>13.6</a:t>
            </a:r>
            <a:r>
              <a:rPr sz="1400" spc="-15" dirty="0">
                <a:latin typeface="Times New Roman"/>
                <a:cs typeface="Times New Roman"/>
              </a:rPr>
              <a:t> </a:t>
            </a:r>
            <a:r>
              <a:rPr sz="1400" spc="-25" dirty="0">
                <a:latin typeface="Times New Roman"/>
                <a:cs typeface="Times New Roman"/>
              </a:rPr>
              <a:t>mtr</a:t>
            </a:r>
            <a:endParaRPr sz="1400">
              <a:latin typeface="Times New Roman"/>
              <a:cs typeface="Times New Roman"/>
            </a:endParaRPr>
          </a:p>
        </p:txBody>
      </p:sp>
      <p:sp>
        <p:nvSpPr>
          <p:cNvPr id="22" name="object 22"/>
          <p:cNvSpPr txBox="1"/>
          <p:nvPr/>
        </p:nvSpPr>
        <p:spPr>
          <a:xfrm>
            <a:off x="350011" y="5648959"/>
            <a:ext cx="2105025" cy="239395"/>
          </a:xfrm>
          <a:prstGeom prst="rect">
            <a:avLst/>
          </a:prstGeom>
        </p:spPr>
        <p:txBody>
          <a:bodyPr vert="horz" wrap="square" lIns="0" tIns="12700" rIns="0" bIns="0" rtlCol="0">
            <a:spAutoFit/>
          </a:bodyPr>
          <a:lstStyle/>
          <a:p>
            <a:pPr marL="12700">
              <a:lnSpc>
                <a:spcPct val="100000"/>
              </a:lnSpc>
              <a:spcBef>
                <a:spcPts val="100"/>
              </a:spcBef>
              <a:tabLst>
                <a:tab pos="1397635" algn="l"/>
              </a:tabLst>
            </a:pPr>
            <a:r>
              <a:rPr sz="1400" dirty="0">
                <a:latin typeface="Times New Roman"/>
                <a:cs typeface="Times New Roman"/>
              </a:rPr>
              <a:t>Genişlik</a:t>
            </a:r>
            <a:r>
              <a:rPr sz="1400" spc="-50" dirty="0">
                <a:latin typeface="Times New Roman"/>
                <a:cs typeface="Times New Roman"/>
              </a:rPr>
              <a:t> </a:t>
            </a:r>
            <a:r>
              <a:rPr sz="1400" spc="-10" dirty="0">
                <a:latin typeface="Times New Roman"/>
                <a:cs typeface="Times New Roman"/>
              </a:rPr>
              <a:t>(Width)</a:t>
            </a:r>
            <a:r>
              <a:rPr sz="1400" dirty="0">
                <a:latin typeface="Times New Roman"/>
                <a:cs typeface="Times New Roman"/>
              </a:rPr>
              <a:t>	: 2.50</a:t>
            </a:r>
            <a:r>
              <a:rPr sz="1400" spc="-20" dirty="0">
                <a:latin typeface="Times New Roman"/>
                <a:cs typeface="Times New Roman"/>
              </a:rPr>
              <a:t> </a:t>
            </a:r>
            <a:r>
              <a:rPr sz="1400" spc="-25" dirty="0">
                <a:latin typeface="Times New Roman"/>
                <a:cs typeface="Times New Roman"/>
              </a:rPr>
              <a:t>mtr</a:t>
            </a:r>
            <a:endParaRPr sz="1400">
              <a:latin typeface="Times New Roman"/>
              <a:cs typeface="Times New Roman"/>
            </a:endParaRPr>
          </a:p>
        </p:txBody>
      </p:sp>
      <p:sp>
        <p:nvSpPr>
          <p:cNvPr id="23" name="object 23"/>
          <p:cNvSpPr txBox="1"/>
          <p:nvPr/>
        </p:nvSpPr>
        <p:spPr>
          <a:xfrm>
            <a:off x="350011" y="5862015"/>
            <a:ext cx="2139950" cy="240029"/>
          </a:xfrm>
          <a:prstGeom prst="rect">
            <a:avLst/>
          </a:prstGeom>
        </p:spPr>
        <p:txBody>
          <a:bodyPr vert="horz" wrap="square" lIns="0" tIns="13335" rIns="0" bIns="0" rtlCol="0">
            <a:spAutoFit/>
          </a:bodyPr>
          <a:lstStyle/>
          <a:p>
            <a:pPr marL="12700">
              <a:lnSpc>
                <a:spcPct val="100000"/>
              </a:lnSpc>
              <a:spcBef>
                <a:spcPts val="105"/>
              </a:spcBef>
            </a:pPr>
            <a:r>
              <a:rPr sz="1400" dirty="0">
                <a:latin typeface="Times New Roman"/>
                <a:cs typeface="Times New Roman"/>
              </a:rPr>
              <a:t>Yükseklik</a:t>
            </a:r>
            <a:r>
              <a:rPr sz="1400" spc="-55" dirty="0">
                <a:latin typeface="Times New Roman"/>
                <a:cs typeface="Times New Roman"/>
              </a:rPr>
              <a:t> </a:t>
            </a:r>
            <a:r>
              <a:rPr sz="1400" dirty="0">
                <a:latin typeface="Times New Roman"/>
                <a:cs typeface="Times New Roman"/>
              </a:rPr>
              <a:t>(Height)</a:t>
            </a:r>
            <a:r>
              <a:rPr sz="1400" spc="-45" dirty="0">
                <a:latin typeface="Times New Roman"/>
                <a:cs typeface="Times New Roman"/>
              </a:rPr>
              <a:t> </a:t>
            </a:r>
            <a:r>
              <a:rPr sz="1400" dirty="0">
                <a:latin typeface="Times New Roman"/>
                <a:cs typeface="Times New Roman"/>
              </a:rPr>
              <a:t>: 2.65</a:t>
            </a:r>
            <a:r>
              <a:rPr sz="1400" spc="-35" dirty="0">
                <a:latin typeface="Times New Roman"/>
                <a:cs typeface="Times New Roman"/>
              </a:rPr>
              <a:t> </a:t>
            </a:r>
            <a:r>
              <a:rPr sz="1400" spc="-25" dirty="0">
                <a:latin typeface="Times New Roman"/>
                <a:cs typeface="Times New Roman"/>
              </a:rPr>
              <a:t>mtr</a:t>
            </a:r>
            <a:endParaRPr sz="1400">
              <a:latin typeface="Times New Roman"/>
              <a:cs typeface="Times New Roman"/>
            </a:endParaRPr>
          </a:p>
        </p:txBody>
      </p:sp>
      <p:grpSp>
        <p:nvGrpSpPr>
          <p:cNvPr id="24" name="object 24"/>
          <p:cNvGrpSpPr/>
          <p:nvPr/>
        </p:nvGrpSpPr>
        <p:grpSpPr>
          <a:xfrm>
            <a:off x="3498659" y="4883975"/>
            <a:ext cx="2433320" cy="1564640"/>
            <a:chOff x="3498659" y="4883975"/>
            <a:chExt cx="2433320" cy="1564640"/>
          </a:xfrm>
        </p:grpSpPr>
        <p:sp>
          <p:nvSpPr>
            <p:cNvPr id="25" name="object 25"/>
            <p:cNvSpPr/>
            <p:nvPr/>
          </p:nvSpPr>
          <p:spPr>
            <a:xfrm>
              <a:off x="3508247" y="4893564"/>
              <a:ext cx="2414270" cy="1545590"/>
            </a:xfrm>
            <a:custGeom>
              <a:avLst/>
              <a:gdLst/>
              <a:ahLst/>
              <a:cxnLst/>
              <a:rect l="l" t="t" r="r" b="b"/>
              <a:pathLst>
                <a:path w="2414270" h="1545589">
                  <a:moveTo>
                    <a:pt x="2156460" y="0"/>
                  </a:moveTo>
                  <a:lnTo>
                    <a:pt x="257555" y="0"/>
                  </a:lnTo>
                  <a:lnTo>
                    <a:pt x="211261" y="4149"/>
                  </a:lnTo>
                  <a:lnTo>
                    <a:pt x="167688" y="16113"/>
                  </a:lnTo>
                  <a:lnTo>
                    <a:pt x="127564" y="35164"/>
                  </a:lnTo>
                  <a:lnTo>
                    <a:pt x="91617" y="60575"/>
                  </a:lnTo>
                  <a:lnTo>
                    <a:pt x="60575" y="91617"/>
                  </a:lnTo>
                  <a:lnTo>
                    <a:pt x="35164" y="127564"/>
                  </a:lnTo>
                  <a:lnTo>
                    <a:pt x="16113" y="167688"/>
                  </a:lnTo>
                  <a:lnTo>
                    <a:pt x="4149" y="211261"/>
                  </a:lnTo>
                  <a:lnTo>
                    <a:pt x="0" y="257556"/>
                  </a:lnTo>
                  <a:lnTo>
                    <a:pt x="0" y="1287780"/>
                  </a:lnTo>
                  <a:lnTo>
                    <a:pt x="4149" y="1334074"/>
                  </a:lnTo>
                  <a:lnTo>
                    <a:pt x="16113" y="1377647"/>
                  </a:lnTo>
                  <a:lnTo>
                    <a:pt x="35164" y="1417771"/>
                  </a:lnTo>
                  <a:lnTo>
                    <a:pt x="60575" y="1453718"/>
                  </a:lnTo>
                  <a:lnTo>
                    <a:pt x="91617" y="1484760"/>
                  </a:lnTo>
                  <a:lnTo>
                    <a:pt x="127564" y="1510171"/>
                  </a:lnTo>
                  <a:lnTo>
                    <a:pt x="167688" y="1529222"/>
                  </a:lnTo>
                  <a:lnTo>
                    <a:pt x="211261" y="1541186"/>
                  </a:lnTo>
                  <a:lnTo>
                    <a:pt x="257555" y="1545336"/>
                  </a:lnTo>
                  <a:lnTo>
                    <a:pt x="2156460" y="1545336"/>
                  </a:lnTo>
                  <a:lnTo>
                    <a:pt x="2202754" y="1541186"/>
                  </a:lnTo>
                  <a:lnTo>
                    <a:pt x="2246327" y="1529222"/>
                  </a:lnTo>
                  <a:lnTo>
                    <a:pt x="2286451" y="1510171"/>
                  </a:lnTo>
                  <a:lnTo>
                    <a:pt x="2322398" y="1484760"/>
                  </a:lnTo>
                  <a:lnTo>
                    <a:pt x="2353440" y="1453718"/>
                  </a:lnTo>
                  <a:lnTo>
                    <a:pt x="2378851" y="1417771"/>
                  </a:lnTo>
                  <a:lnTo>
                    <a:pt x="2397902" y="1377647"/>
                  </a:lnTo>
                  <a:lnTo>
                    <a:pt x="2409866" y="1334074"/>
                  </a:lnTo>
                  <a:lnTo>
                    <a:pt x="2414016" y="1287780"/>
                  </a:lnTo>
                  <a:lnTo>
                    <a:pt x="2414016" y="257556"/>
                  </a:lnTo>
                  <a:lnTo>
                    <a:pt x="2409866" y="211261"/>
                  </a:lnTo>
                  <a:lnTo>
                    <a:pt x="2397902" y="167688"/>
                  </a:lnTo>
                  <a:lnTo>
                    <a:pt x="2378851" y="127564"/>
                  </a:lnTo>
                  <a:lnTo>
                    <a:pt x="2353440" y="91617"/>
                  </a:lnTo>
                  <a:lnTo>
                    <a:pt x="2322398" y="60575"/>
                  </a:lnTo>
                  <a:lnTo>
                    <a:pt x="2286451" y="35164"/>
                  </a:lnTo>
                  <a:lnTo>
                    <a:pt x="2246327" y="16113"/>
                  </a:lnTo>
                  <a:lnTo>
                    <a:pt x="2202754" y="4149"/>
                  </a:lnTo>
                  <a:lnTo>
                    <a:pt x="2156460" y="0"/>
                  </a:lnTo>
                  <a:close/>
                </a:path>
              </a:pathLst>
            </a:custGeom>
            <a:solidFill>
              <a:srgbClr val="BADFE2"/>
            </a:solidFill>
          </p:spPr>
          <p:txBody>
            <a:bodyPr wrap="square" lIns="0" tIns="0" rIns="0" bIns="0" rtlCol="0"/>
            <a:lstStyle/>
            <a:p>
              <a:endParaRPr/>
            </a:p>
          </p:txBody>
        </p:sp>
        <p:sp>
          <p:nvSpPr>
            <p:cNvPr id="26" name="object 26"/>
            <p:cNvSpPr/>
            <p:nvPr/>
          </p:nvSpPr>
          <p:spPr>
            <a:xfrm>
              <a:off x="3503421" y="4888738"/>
              <a:ext cx="2423795" cy="1555115"/>
            </a:xfrm>
            <a:custGeom>
              <a:avLst/>
              <a:gdLst/>
              <a:ahLst/>
              <a:cxnLst/>
              <a:rect l="l" t="t" r="r" b="b"/>
              <a:pathLst>
                <a:path w="2423795" h="1555114">
                  <a:moveTo>
                    <a:pt x="262254" y="0"/>
                  </a:moveTo>
                  <a:lnTo>
                    <a:pt x="2161413" y="0"/>
                  </a:lnTo>
                  <a:lnTo>
                    <a:pt x="2188082" y="1397"/>
                  </a:lnTo>
                  <a:lnTo>
                    <a:pt x="2239264" y="11811"/>
                  </a:lnTo>
                  <a:lnTo>
                    <a:pt x="2307970" y="44831"/>
                  </a:lnTo>
                  <a:lnTo>
                    <a:pt x="2346832" y="76835"/>
                  </a:lnTo>
                  <a:lnTo>
                    <a:pt x="2378837" y="115697"/>
                  </a:lnTo>
                  <a:lnTo>
                    <a:pt x="2402966" y="160147"/>
                  </a:lnTo>
                  <a:lnTo>
                    <a:pt x="2418333" y="209550"/>
                  </a:lnTo>
                  <a:lnTo>
                    <a:pt x="2423541" y="262255"/>
                  </a:lnTo>
                  <a:lnTo>
                    <a:pt x="2423541" y="1292720"/>
                  </a:lnTo>
                  <a:lnTo>
                    <a:pt x="2418333" y="1345463"/>
                  </a:lnTo>
                  <a:lnTo>
                    <a:pt x="2402966" y="1394815"/>
                  </a:lnTo>
                  <a:lnTo>
                    <a:pt x="2378837" y="1439278"/>
                  </a:lnTo>
                  <a:lnTo>
                    <a:pt x="2346832" y="1478102"/>
                  </a:lnTo>
                  <a:lnTo>
                    <a:pt x="2307970" y="1510144"/>
                  </a:lnTo>
                  <a:lnTo>
                    <a:pt x="2263520" y="1534274"/>
                  </a:lnTo>
                  <a:lnTo>
                    <a:pt x="2214117" y="1549603"/>
                  </a:lnTo>
                  <a:lnTo>
                    <a:pt x="2161413" y="1554924"/>
                  </a:lnTo>
                  <a:lnTo>
                    <a:pt x="262254" y="1554924"/>
                  </a:lnTo>
                  <a:lnTo>
                    <a:pt x="209550" y="1549603"/>
                  </a:lnTo>
                  <a:lnTo>
                    <a:pt x="160147" y="1534274"/>
                  </a:lnTo>
                  <a:lnTo>
                    <a:pt x="115697" y="1510144"/>
                  </a:lnTo>
                  <a:lnTo>
                    <a:pt x="76835" y="1478102"/>
                  </a:lnTo>
                  <a:lnTo>
                    <a:pt x="44830" y="1439278"/>
                  </a:lnTo>
                  <a:lnTo>
                    <a:pt x="20700" y="1394815"/>
                  </a:lnTo>
                  <a:lnTo>
                    <a:pt x="5333" y="1345463"/>
                  </a:lnTo>
                  <a:lnTo>
                    <a:pt x="0" y="1292720"/>
                  </a:lnTo>
                  <a:lnTo>
                    <a:pt x="0" y="262255"/>
                  </a:lnTo>
                  <a:lnTo>
                    <a:pt x="5333" y="209550"/>
                  </a:lnTo>
                  <a:lnTo>
                    <a:pt x="20700" y="160147"/>
                  </a:lnTo>
                  <a:lnTo>
                    <a:pt x="44830" y="115697"/>
                  </a:lnTo>
                  <a:lnTo>
                    <a:pt x="76835" y="76835"/>
                  </a:lnTo>
                  <a:lnTo>
                    <a:pt x="115697" y="44831"/>
                  </a:lnTo>
                  <a:lnTo>
                    <a:pt x="160147" y="20700"/>
                  </a:lnTo>
                  <a:lnTo>
                    <a:pt x="209550" y="5334"/>
                  </a:lnTo>
                  <a:lnTo>
                    <a:pt x="262254" y="0"/>
                  </a:lnTo>
                  <a:close/>
                </a:path>
              </a:pathLst>
            </a:custGeom>
            <a:ln w="9525">
              <a:solidFill>
                <a:srgbClr val="000000"/>
              </a:solidFill>
            </a:ln>
          </p:spPr>
          <p:txBody>
            <a:bodyPr wrap="square" lIns="0" tIns="0" rIns="0" bIns="0" rtlCol="0"/>
            <a:lstStyle/>
            <a:p>
              <a:endParaRPr/>
            </a:p>
          </p:txBody>
        </p:sp>
      </p:grpSp>
      <p:sp>
        <p:nvSpPr>
          <p:cNvPr id="27" name="object 27"/>
          <p:cNvSpPr txBox="1"/>
          <p:nvPr/>
        </p:nvSpPr>
        <p:spPr>
          <a:xfrm>
            <a:off x="3646423" y="5394452"/>
            <a:ext cx="2139315" cy="533400"/>
          </a:xfrm>
          <a:prstGeom prst="rect">
            <a:avLst/>
          </a:prstGeom>
        </p:spPr>
        <p:txBody>
          <a:bodyPr vert="horz" wrap="square" lIns="0" tIns="12700" rIns="0" bIns="0" rtlCol="0">
            <a:spAutoFit/>
          </a:bodyPr>
          <a:lstStyle/>
          <a:p>
            <a:pPr algn="ctr">
              <a:lnSpc>
                <a:spcPct val="100000"/>
              </a:lnSpc>
              <a:spcBef>
                <a:spcPts val="100"/>
              </a:spcBef>
            </a:pPr>
            <a:r>
              <a:rPr sz="2100" dirty="0">
                <a:latin typeface="Times New Roman"/>
                <a:cs typeface="Times New Roman"/>
              </a:rPr>
              <a:t>1M3</a:t>
            </a:r>
            <a:r>
              <a:rPr sz="2100" spc="-15" dirty="0">
                <a:latin typeface="Times New Roman"/>
                <a:cs typeface="Times New Roman"/>
              </a:rPr>
              <a:t> </a:t>
            </a:r>
            <a:r>
              <a:rPr sz="2100" dirty="0">
                <a:latin typeface="Times New Roman"/>
                <a:cs typeface="Times New Roman"/>
              </a:rPr>
              <a:t>= 333</a:t>
            </a:r>
            <a:r>
              <a:rPr sz="2100" spc="-15" dirty="0">
                <a:latin typeface="Times New Roman"/>
                <a:cs typeface="Times New Roman"/>
              </a:rPr>
              <a:t> </a:t>
            </a:r>
            <a:r>
              <a:rPr sz="2100" spc="-35" dirty="0">
                <a:latin typeface="Times New Roman"/>
                <a:cs typeface="Times New Roman"/>
              </a:rPr>
              <a:t>Kg</a:t>
            </a:r>
            <a:endParaRPr sz="2100">
              <a:latin typeface="Times New Roman"/>
              <a:cs typeface="Times New Roman"/>
            </a:endParaRPr>
          </a:p>
          <a:p>
            <a:pPr algn="ctr">
              <a:lnSpc>
                <a:spcPct val="100000"/>
              </a:lnSpc>
              <a:spcBef>
                <a:spcPts val="35"/>
              </a:spcBef>
            </a:pPr>
            <a:r>
              <a:rPr sz="1200" dirty="0">
                <a:latin typeface="Times New Roman"/>
                <a:cs typeface="Times New Roman"/>
              </a:rPr>
              <a:t>(Uzunluk</a:t>
            </a:r>
            <a:r>
              <a:rPr sz="1200" spc="-25" dirty="0">
                <a:latin typeface="Times New Roman"/>
                <a:cs typeface="Times New Roman"/>
              </a:rPr>
              <a:t> </a:t>
            </a:r>
            <a:r>
              <a:rPr sz="1200" dirty="0">
                <a:latin typeface="Times New Roman"/>
                <a:cs typeface="Times New Roman"/>
              </a:rPr>
              <a:t>x</a:t>
            </a:r>
            <a:r>
              <a:rPr sz="1200" spc="-20" dirty="0">
                <a:latin typeface="Times New Roman"/>
                <a:cs typeface="Times New Roman"/>
              </a:rPr>
              <a:t> </a:t>
            </a:r>
            <a:r>
              <a:rPr sz="1200" dirty="0">
                <a:latin typeface="Times New Roman"/>
                <a:cs typeface="Times New Roman"/>
              </a:rPr>
              <a:t>Genişlik</a:t>
            </a:r>
            <a:r>
              <a:rPr sz="1200" spc="-15" dirty="0">
                <a:latin typeface="Times New Roman"/>
                <a:cs typeface="Times New Roman"/>
              </a:rPr>
              <a:t> </a:t>
            </a:r>
            <a:r>
              <a:rPr sz="1200" dirty="0">
                <a:latin typeface="Times New Roman"/>
                <a:cs typeface="Times New Roman"/>
              </a:rPr>
              <a:t>x</a:t>
            </a:r>
            <a:r>
              <a:rPr sz="1200" spc="-25" dirty="0">
                <a:latin typeface="Times New Roman"/>
                <a:cs typeface="Times New Roman"/>
              </a:rPr>
              <a:t> </a:t>
            </a:r>
            <a:r>
              <a:rPr sz="1200" dirty="0">
                <a:latin typeface="Times New Roman"/>
                <a:cs typeface="Times New Roman"/>
              </a:rPr>
              <a:t>Yükseklik</a:t>
            </a:r>
            <a:r>
              <a:rPr sz="1200" spc="-25" dirty="0">
                <a:latin typeface="Times New Roman"/>
                <a:cs typeface="Times New Roman"/>
              </a:rPr>
              <a:t> </a:t>
            </a:r>
            <a:r>
              <a:rPr sz="1200" spc="-50" dirty="0">
                <a:latin typeface="Times New Roman"/>
                <a:cs typeface="Times New Roman"/>
              </a:rPr>
              <a:t>)</a:t>
            </a:r>
            <a:endParaRPr sz="1200">
              <a:latin typeface="Times New Roman"/>
              <a:cs typeface="Times New Roman"/>
            </a:endParaRPr>
          </a:p>
        </p:txBody>
      </p:sp>
      <p:grpSp>
        <p:nvGrpSpPr>
          <p:cNvPr id="28" name="object 28"/>
          <p:cNvGrpSpPr/>
          <p:nvPr/>
        </p:nvGrpSpPr>
        <p:grpSpPr>
          <a:xfrm>
            <a:off x="6718871" y="4883975"/>
            <a:ext cx="2430145" cy="1564640"/>
            <a:chOff x="6718871" y="4883975"/>
            <a:chExt cx="2430145" cy="1564640"/>
          </a:xfrm>
        </p:grpSpPr>
        <p:sp>
          <p:nvSpPr>
            <p:cNvPr id="29" name="object 29"/>
            <p:cNvSpPr/>
            <p:nvPr/>
          </p:nvSpPr>
          <p:spPr>
            <a:xfrm>
              <a:off x="6728459" y="4893564"/>
              <a:ext cx="2415540" cy="1545590"/>
            </a:xfrm>
            <a:custGeom>
              <a:avLst/>
              <a:gdLst/>
              <a:ahLst/>
              <a:cxnLst/>
              <a:rect l="l" t="t" r="r" b="b"/>
              <a:pathLst>
                <a:path w="2415540" h="1545589">
                  <a:moveTo>
                    <a:pt x="2157984" y="0"/>
                  </a:moveTo>
                  <a:lnTo>
                    <a:pt x="257556" y="0"/>
                  </a:lnTo>
                  <a:lnTo>
                    <a:pt x="211261" y="4149"/>
                  </a:lnTo>
                  <a:lnTo>
                    <a:pt x="167688" y="16113"/>
                  </a:lnTo>
                  <a:lnTo>
                    <a:pt x="127564" y="35164"/>
                  </a:lnTo>
                  <a:lnTo>
                    <a:pt x="91617" y="60575"/>
                  </a:lnTo>
                  <a:lnTo>
                    <a:pt x="60575" y="91617"/>
                  </a:lnTo>
                  <a:lnTo>
                    <a:pt x="35164" y="127564"/>
                  </a:lnTo>
                  <a:lnTo>
                    <a:pt x="16113" y="167688"/>
                  </a:lnTo>
                  <a:lnTo>
                    <a:pt x="4149" y="211261"/>
                  </a:lnTo>
                  <a:lnTo>
                    <a:pt x="0" y="257556"/>
                  </a:lnTo>
                  <a:lnTo>
                    <a:pt x="0" y="1287780"/>
                  </a:lnTo>
                  <a:lnTo>
                    <a:pt x="4149" y="1334074"/>
                  </a:lnTo>
                  <a:lnTo>
                    <a:pt x="16113" y="1377647"/>
                  </a:lnTo>
                  <a:lnTo>
                    <a:pt x="35164" y="1417771"/>
                  </a:lnTo>
                  <a:lnTo>
                    <a:pt x="60575" y="1453718"/>
                  </a:lnTo>
                  <a:lnTo>
                    <a:pt x="91617" y="1484760"/>
                  </a:lnTo>
                  <a:lnTo>
                    <a:pt x="127564" y="1510171"/>
                  </a:lnTo>
                  <a:lnTo>
                    <a:pt x="167688" y="1529222"/>
                  </a:lnTo>
                  <a:lnTo>
                    <a:pt x="211261" y="1541186"/>
                  </a:lnTo>
                  <a:lnTo>
                    <a:pt x="257556" y="1545336"/>
                  </a:lnTo>
                  <a:lnTo>
                    <a:pt x="2157984" y="1545336"/>
                  </a:lnTo>
                  <a:lnTo>
                    <a:pt x="2204278" y="1541186"/>
                  </a:lnTo>
                  <a:lnTo>
                    <a:pt x="2247851" y="1529222"/>
                  </a:lnTo>
                  <a:lnTo>
                    <a:pt x="2287975" y="1510171"/>
                  </a:lnTo>
                  <a:lnTo>
                    <a:pt x="2323922" y="1484760"/>
                  </a:lnTo>
                  <a:lnTo>
                    <a:pt x="2354964" y="1453718"/>
                  </a:lnTo>
                  <a:lnTo>
                    <a:pt x="2380375" y="1417771"/>
                  </a:lnTo>
                  <a:lnTo>
                    <a:pt x="2399426" y="1377647"/>
                  </a:lnTo>
                  <a:lnTo>
                    <a:pt x="2411390" y="1334074"/>
                  </a:lnTo>
                  <a:lnTo>
                    <a:pt x="2415540" y="1287780"/>
                  </a:lnTo>
                  <a:lnTo>
                    <a:pt x="2415540" y="257556"/>
                  </a:lnTo>
                  <a:lnTo>
                    <a:pt x="2411390" y="211261"/>
                  </a:lnTo>
                  <a:lnTo>
                    <a:pt x="2399426" y="167688"/>
                  </a:lnTo>
                  <a:lnTo>
                    <a:pt x="2380375" y="127564"/>
                  </a:lnTo>
                  <a:lnTo>
                    <a:pt x="2354964" y="91617"/>
                  </a:lnTo>
                  <a:lnTo>
                    <a:pt x="2323922" y="60575"/>
                  </a:lnTo>
                  <a:lnTo>
                    <a:pt x="2287975" y="35164"/>
                  </a:lnTo>
                  <a:lnTo>
                    <a:pt x="2247851" y="16113"/>
                  </a:lnTo>
                  <a:lnTo>
                    <a:pt x="2204278" y="4149"/>
                  </a:lnTo>
                  <a:lnTo>
                    <a:pt x="2157984" y="0"/>
                  </a:lnTo>
                  <a:close/>
                </a:path>
              </a:pathLst>
            </a:custGeom>
            <a:solidFill>
              <a:srgbClr val="BADFE2"/>
            </a:solidFill>
          </p:spPr>
          <p:txBody>
            <a:bodyPr wrap="square" lIns="0" tIns="0" rIns="0" bIns="0" rtlCol="0"/>
            <a:lstStyle/>
            <a:p>
              <a:endParaRPr/>
            </a:p>
          </p:txBody>
        </p:sp>
        <p:sp>
          <p:nvSpPr>
            <p:cNvPr id="30" name="object 30"/>
            <p:cNvSpPr/>
            <p:nvPr/>
          </p:nvSpPr>
          <p:spPr>
            <a:xfrm>
              <a:off x="6723633" y="4888738"/>
              <a:ext cx="2420620" cy="1555115"/>
            </a:xfrm>
            <a:custGeom>
              <a:avLst/>
              <a:gdLst/>
              <a:ahLst/>
              <a:cxnLst/>
              <a:rect l="l" t="t" r="r" b="b"/>
              <a:pathLst>
                <a:path w="2420620" h="1555114">
                  <a:moveTo>
                    <a:pt x="2420366" y="1342102"/>
                  </a:moveTo>
                  <a:lnTo>
                    <a:pt x="2404491" y="1394815"/>
                  </a:lnTo>
                  <a:lnTo>
                    <a:pt x="2380361" y="1439278"/>
                  </a:lnTo>
                  <a:lnTo>
                    <a:pt x="2348357" y="1478102"/>
                  </a:lnTo>
                  <a:lnTo>
                    <a:pt x="2309495" y="1510144"/>
                  </a:lnTo>
                  <a:lnTo>
                    <a:pt x="2265045" y="1534274"/>
                  </a:lnTo>
                  <a:lnTo>
                    <a:pt x="2215642" y="1549603"/>
                  </a:lnTo>
                  <a:lnTo>
                    <a:pt x="2162937" y="1554924"/>
                  </a:lnTo>
                  <a:lnTo>
                    <a:pt x="262255" y="1554924"/>
                  </a:lnTo>
                  <a:lnTo>
                    <a:pt x="209550" y="1549603"/>
                  </a:lnTo>
                  <a:lnTo>
                    <a:pt x="160147" y="1534274"/>
                  </a:lnTo>
                  <a:lnTo>
                    <a:pt x="115697" y="1510144"/>
                  </a:lnTo>
                  <a:lnTo>
                    <a:pt x="76835" y="1478102"/>
                  </a:lnTo>
                  <a:lnTo>
                    <a:pt x="44831" y="1439278"/>
                  </a:lnTo>
                  <a:lnTo>
                    <a:pt x="20700" y="1394815"/>
                  </a:lnTo>
                  <a:lnTo>
                    <a:pt x="5334" y="1345463"/>
                  </a:lnTo>
                  <a:lnTo>
                    <a:pt x="0" y="1292720"/>
                  </a:lnTo>
                  <a:lnTo>
                    <a:pt x="0" y="262255"/>
                  </a:lnTo>
                  <a:lnTo>
                    <a:pt x="5334" y="209550"/>
                  </a:lnTo>
                  <a:lnTo>
                    <a:pt x="20700" y="160147"/>
                  </a:lnTo>
                  <a:lnTo>
                    <a:pt x="44831" y="115697"/>
                  </a:lnTo>
                  <a:lnTo>
                    <a:pt x="76835" y="76835"/>
                  </a:lnTo>
                  <a:lnTo>
                    <a:pt x="115697" y="44831"/>
                  </a:lnTo>
                  <a:lnTo>
                    <a:pt x="160147" y="20700"/>
                  </a:lnTo>
                  <a:lnTo>
                    <a:pt x="209550" y="5334"/>
                  </a:lnTo>
                  <a:lnTo>
                    <a:pt x="262255" y="0"/>
                  </a:lnTo>
                  <a:lnTo>
                    <a:pt x="2162937" y="0"/>
                  </a:lnTo>
                  <a:lnTo>
                    <a:pt x="2215642" y="5334"/>
                  </a:lnTo>
                  <a:lnTo>
                    <a:pt x="2265045" y="20700"/>
                  </a:lnTo>
                  <a:lnTo>
                    <a:pt x="2309495" y="44831"/>
                  </a:lnTo>
                  <a:lnTo>
                    <a:pt x="2348357" y="76835"/>
                  </a:lnTo>
                  <a:lnTo>
                    <a:pt x="2380361" y="115697"/>
                  </a:lnTo>
                  <a:lnTo>
                    <a:pt x="2404491" y="160147"/>
                  </a:lnTo>
                  <a:lnTo>
                    <a:pt x="2419858" y="209550"/>
                  </a:lnTo>
                  <a:lnTo>
                    <a:pt x="2420366" y="212909"/>
                  </a:lnTo>
                </a:path>
              </a:pathLst>
            </a:custGeom>
            <a:ln w="9525">
              <a:solidFill>
                <a:srgbClr val="000000"/>
              </a:solidFill>
            </a:ln>
          </p:spPr>
          <p:txBody>
            <a:bodyPr wrap="square" lIns="0" tIns="0" rIns="0" bIns="0" rtlCol="0"/>
            <a:lstStyle/>
            <a:p>
              <a:endParaRPr/>
            </a:p>
          </p:txBody>
        </p:sp>
      </p:grpSp>
      <p:sp>
        <p:nvSpPr>
          <p:cNvPr id="31" name="object 31"/>
          <p:cNvSpPr txBox="1"/>
          <p:nvPr/>
        </p:nvSpPr>
        <p:spPr>
          <a:xfrm>
            <a:off x="6889242" y="5120132"/>
            <a:ext cx="2094864" cy="345440"/>
          </a:xfrm>
          <a:prstGeom prst="rect">
            <a:avLst/>
          </a:prstGeom>
        </p:spPr>
        <p:txBody>
          <a:bodyPr vert="horz" wrap="square" lIns="0" tIns="12700" rIns="0" bIns="0" rtlCol="0">
            <a:spAutoFit/>
          </a:bodyPr>
          <a:lstStyle/>
          <a:p>
            <a:pPr marL="12700">
              <a:lnSpc>
                <a:spcPct val="100000"/>
              </a:lnSpc>
              <a:spcBef>
                <a:spcPts val="100"/>
              </a:spcBef>
            </a:pPr>
            <a:r>
              <a:rPr sz="2100" dirty="0">
                <a:latin typeface="Times New Roman"/>
                <a:cs typeface="Times New Roman"/>
              </a:rPr>
              <a:t>1</a:t>
            </a:r>
            <a:r>
              <a:rPr sz="2100" spc="-15" dirty="0">
                <a:latin typeface="Times New Roman"/>
                <a:cs typeface="Times New Roman"/>
              </a:rPr>
              <a:t> </a:t>
            </a:r>
            <a:r>
              <a:rPr sz="2100" dirty="0">
                <a:latin typeface="Times New Roman"/>
                <a:cs typeface="Times New Roman"/>
              </a:rPr>
              <a:t>LDM</a:t>
            </a:r>
            <a:r>
              <a:rPr sz="2100" spc="-5" dirty="0">
                <a:latin typeface="Times New Roman"/>
                <a:cs typeface="Times New Roman"/>
              </a:rPr>
              <a:t> </a:t>
            </a:r>
            <a:r>
              <a:rPr sz="2100" dirty="0">
                <a:latin typeface="Times New Roman"/>
                <a:cs typeface="Times New Roman"/>
              </a:rPr>
              <a:t>=</a:t>
            </a:r>
            <a:r>
              <a:rPr sz="2100" spc="-10" dirty="0">
                <a:latin typeface="Times New Roman"/>
                <a:cs typeface="Times New Roman"/>
              </a:rPr>
              <a:t> </a:t>
            </a:r>
            <a:r>
              <a:rPr sz="2100" dirty="0">
                <a:latin typeface="Times New Roman"/>
                <a:cs typeface="Times New Roman"/>
              </a:rPr>
              <a:t>1.750</a:t>
            </a:r>
            <a:r>
              <a:rPr sz="2100" spc="-25" dirty="0">
                <a:latin typeface="Times New Roman"/>
                <a:cs typeface="Times New Roman"/>
              </a:rPr>
              <a:t> Kg</a:t>
            </a:r>
            <a:endParaRPr sz="2100">
              <a:latin typeface="Times New Roman"/>
              <a:cs typeface="Times New Roman"/>
            </a:endParaRPr>
          </a:p>
        </p:txBody>
      </p:sp>
      <p:sp>
        <p:nvSpPr>
          <p:cNvPr id="32" name="object 32"/>
          <p:cNvSpPr txBox="1"/>
          <p:nvPr/>
        </p:nvSpPr>
        <p:spPr>
          <a:xfrm>
            <a:off x="6791706" y="5443220"/>
            <a:ext cx="601345" cy="756920"/>
          </a:xfrm>
          <a:prstGeom prst="rect">
            <a:avLst/>
          </a:prstGeom>
        </p:spPr>
        <p:txBody>
          <a:bodyPr vert="horz" wrap="square" lIns="0" tIns="12065" rIns="0" bIns="0" rtlCol="0">
            <a:spAutoFit/>
          </a:bodyPr>
          <a:lstStyle/>
          <a:p>
            <a:pPr marL="12700" marR="5080">
              <a:lnSpc>
                <a:spcPct val="100000"/>
              </a:lnSpc>
              <a:spcBef>
                <a:spcPts val="95"/>
              </a:spcBef>
            </a:pPr>
            <a:r>
              <a:rPr sz="1600" spc="-10" dirty="0">
                <a:latin typeface="Times New Roman"/>
                <a:cs typeface="Times New Roman"/>
              </a:rPr>
              <a:t>Lenght Width Height</a:t>
            </a:r>
            <a:endParaRPr sz="1600">
              <a:latin typeface="Times New Roman"/>
              <a:cs typeface="Times New Roman"/>
            </a:endParaRPr>
          </a:p>
        </p:txBody>
      </p:sp>
      <p:sp>
        <p:nvSpPr>
          <p:cNvPr id="33" name="object 33"/>
          <p:cNvSpPr txBox="1"/>
          <p:nvPr/>
        </p:nvSpPr>
        <p:spPr>
          <a:xfrm>
            <a:off x="7706359" y="5443220"/>
            <a:ext cx="767715" cy="756920"/>
          </a:xfrm>
          <a:prstGeom prst="rect">
            <a:avLst/>
          </a:prstGeom>
        </p:spPr>
        <p:txBody>
          <a:bodyPr vert="horz" wrap="square" lIns="0" tIns="12065" rIns="0" bIns="0" rtlCol="0">
            <a:spAutoFit/>
          </a:bodyPr>
          <a:lstStyle/>
          <a:p>
            <a:pPr marL="12700">
              <a:lnSpc>
                <a:spcPct val="100000"/>
              </a:lnSpc>
              <a:spcBef>
                <a:spcPts val="95"/>
              </a:spcBef>
            </a:pPr>
            <a:r>
              <a:rPr sz="1600" dirty="0">
                <a:latin typeface="Times New Roman"/>
                <a:cs typeface="Times New Roman"/>
              </a:rPr>
              <a:t>:</a:t>
            </a:r>
            <a:r>
              <a:rPr sz="1600" spc="-5" dirty="0">
                <a:latin typeface="Times New Roman"/>
                <a:cs typeface="Times New Roman"/>
              </a:rPr>
              <a:t> </a:t>
            </a:r>
            <a:r>
              <a:rPr sz="1600" spc="-20" dirty="0">
                <a:latin typeface="Times New Roman"/>
                <a:cs typeface="Times New Roman"/>
              </a:rPr>
              <a:t>1mtr</a:t>
            </a:r>
            <a:endParaRPr sz="1600">
              <a:latin typeface="Times New Roman"/>
              <a:cs typeface="Times New Roman"/>
            </a:endParaRPr>
          </a:p>
          <a:p>
            <a:pPr marL="12700">
              <a:lnSpc>
                <a:spcPct val="100000"/>
              </a:lnSpc>
            </a:pP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2.5mtr</a:t>
            </a:r>
            <a:endParaRPr sz="1600">
              <a:latin typeface="Times New Roman"/>
              <a:cs typeface="Times New Roman"/>
            </a:endParaRPr>
          </a:p>
          <a:p>
            <a:pPr marL="12700">
              <a:lnSpc>
                <a:spcPct val="100000"/>
              </a:lnSpc>
            </a:pP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2.65mtr</a:t>
            </a:r>
            <a:endParaRPr sz="1600">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20793" y="1267967"/>
            <a:ext cx="6333082" cy="3853373"/>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20725">
              <a:lnSpc>
                <a:spcPct val="100000"/>
              </a:lnSpc>
              <a:spcBef>
                <a:spcPts val="100"/>
              </a:spcBef>
            </a:pPr>
            <a:r>
              <a:rPr dirty="0"/>
              <a:t>Karayolu</a:t>
            </a:r>
            <a:r>
              <a:rPr spc="-295" dirty="0"/>
              <a:t> </a:t>
            </a:r>
            <a:r>
              <a:rPr spc="-530" dirty="0"/>
              <a:t>T</a:t>
            </a:r>
            <a:r>
              <a:rPr spc="5" dirty="0"/>
              <a:t>aşım</a:t>
            </a:r>
            <a:r>
              <a:rPr spc="-10" dirty="0"/>
              <a:t>a</a:t>
            </a:r>
            <a:r>
              <a:rPr spc="15" dirty="0"/>
              <a:t>cılığı</a:t>
            </a:r>
          </a:p>
        </p:txBody>
      </p:sp>
      <p:pic>
        <p:nvPicPr>
          <p:cNvPr id="3" name="object 3"/>
          <p:cNvPicPr/>
          <p:nvPr/>
        </p:nvPicPr>
        <p:blipFill>
          <a:blip r:embed="rId2" cstate="print"/>
          <a:stretch>
            <a:fillRect/>
          </a:stretch>
        </p:blipFill>
        <p:spPr>
          <a:xfrm>
            <a:off x="580061" y="2008388"/>
            <a:ext cx="7830868" cy="2619358"/>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20725">
              <a:lnSpc>
                <a:spcPct val="100000"/>
              </a:lnSpc>
              <a:spcBef>
                <a:spcPts val="100"/>
              </a:spcBef>
            </a:pPr>
            <a:r>
              <a:rPr dirty="0"/>
              <a:t>Karayolu</a:t>
            </a:r>
            <a:r>
              <a:rPr spc="-295" dirty="0"/>
              <a:t> </a:t>
            </a:r>
            <a:r>
              <a:rPr spc="-530" dirty="0"/>
              <a:t>T</a:t>
            </a:r>
            <a:r>
              <a:rPr spc="5" dirty="0"/>
              <a:t>aşım</a:t>
            </a:r>
            <a:r>
              <a:rPr spc="-10" dirty="0"/>
              <a:t>a</a:t>
            </a:r>
            <a:r>
              <a:rPr spc="15" dirty="0"/>
              <a:t>cılığı</a:t>
            </a:r>
          </a:p>
        </p:txBody>
      </p:sp>
      <p:pic>
        <p:nvPicPr>
          <p:cNvPr id="3" name="object 3"/>
          <p:cNvPicPr/>
          <p:nvPr/>
        </p:nvPicPr>
        <p:blipFill>
          <a:blip r:embed="rId2" cstate="print"/>
          <a:stretch>
            <a:fillRect/>
          </a:stretch>
        </p:blipFill>
        <p:spPr>
          <a:xfrm>
            <a:off x="962701" y="1613848"/>
            <a:ext cx="7625835" cy="3694642"/>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20725">
              <a:lnSpc>
                <a:spcPct val="100000"/>
              </a:lnSpc>
              <a:spcBef>
                <a:spcPts val="100"/>
              </a:spcBef>
            </a:pPr>
            <a:r>
              <a:rPr dirty="0"/>
              <a:t>Karayolu</a:t>
            </a:r>
            <a:r>
              <a:rPr spc="-295" dirty="0"/>
              <a:t> </a:t>
            </a:r>
            <a:r>
              <a:rPr spc="-530" dirty="0"/>
              <a:t>T</a:t>
            </a:r>
            <a:r>
              <a:rPr spc="5" dirty="0"/>
              <a:t>aşım</a:t>
            </a:r>
            <a:r>
              <a:rPr spc="-10" dirty="0"/>
              <a:t>a</a:t>
            </a:r>
            <a:r>
              <a:rPr spc="15" dirty="0"/>
              <a:t>cılığı</a:t>
            </a:r>
          </a:p>
        </p:txBody>
      </p:sp>
      <p:pic>
        <p:nvPicPr>
          <p:cNvPr id="3" name="object 3"/>
          <p:cNvPicPr/>
          <p:nvPr/>
        </p:nvPicPr>
        <p:blipFill>
          <a:blip r:embed="rId2" cstate="print"/>
          <a:stretch>
            <a:fillRect/>
          </a:stretch>
        </p:blipFill>
        <p:spPr>
          <a:xfrm>
            <a:off x="1098078" y="1564431"/>
            <a:ext cx="7443102" cy="3876977"/>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20725">
              <a:lnSpc>
                <a:spcPct val="100000"/>
              </a:lnSpc>
              <a:spcBef>
                <a:spcPts val="100"/>
              </a:spcBef>
            </a:pPr>
            <a:r>
              <a:rPr dirty="0"/>
              <a:t>Karayolu</a:t>
            </a:r>
            <a:r>
              <a:rPr spc="-295" dirty="0"/>
              <a:t> </a:t>
            </a:r>
            <a:r>
              <a:rPr spc="-530" dirty="0"/>
              <a:t>T</a:t>
            </a:r>
            <a:r>
              <a:rPr spc="5" dirty="0"/>
              <a:t>aşım</a:t>
            </a:r>
            <a:r>
              <a:rPr spc="-10" dirty="0"/>
              <a:t>a</a:t>
            </a:r>
            <a:r>
              <a:rPr spc="15" dirty="0"/>
              <a:t>cılığı</a:t>
            </a:r>
          </a:p>
        </p:txBody>
      </p:sp>
      <p:pic>
        <p:nvPicPr>
          <p:cNvPr id="3" name="object 3"/>
          <p:cNvPicPr/>
          <p:nvPr/>
        </p:nvPicPr>
        <p:blipFill>
          <a:blip r:embed="rId2" cstate="print"/>
          <a:stretch>
            <a:fillRect/>
          </a:stretch>
        </p:blipFill>
        <p:spPr>
          <a:xfrm>
            <a:off x="954938" y="1337505"/>
            <a:ext cx="7505395" cy="471699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916048" y="483234"/>
            <a:ext cx="5315585" cy="696595"/>
          </a:xfrm>
          <a:prstGeom prst="rect">
            <a:avLst/>
          </a:prstGeom>
        </p:spPr>
        <p:txBody>
          <a:bodyPr vert="horz" wrap="square" lIns="0" tIns="13335" rIns="0" bIns="0" rtlCol="0">
            <a:spAutoFit/>
          </a:bodyPr>
          <a:lstStyle/>
          <a:p>
            <a:pPr marL="12700">
              <a:lnSpc>
                <a:spcPct val="100000"/>
              </a:lnSpc>
              <a:spcBef>
                <a:spcPts val="105"/>
              </a:spcBef>
            </a:pPr>
            <a:r>
              <a:rPr sz="4400" b="1" dirty="0">
                <a:latin typeface="Arial"/>
                <a:cs typeface="Arial"/>
              </a:rPr>
              <a:t>CMR</a:t>
            </a:r>
            <a:r>
              <a:rPr sz="4400" b="1" spc="-20" dirty="0">
                <a:latin typeface="Arial"/>
                <a:cs typeface="Arial"/>
              </a:rPr>
              <a:t> </a:t>
            </a:r>
            <a:r>
              <a:rPr sz="4400" b="1" dirty="0">
                <a:latin typeface="Arial"/>
                <a:cs typeface="Arial"/>
              </a:rPr>
              <a:t>(Road</a:t>
            </a:r>
            <a:r>
              <a:rPr sz="4400" b="1" spc="-10" dirty="0">
                <a:latin typeface="Arial"/>
                <a:cs typeface="Arial"/>
              </a:rPr>
              <a:t> Waybill)</a:t>
            </a:r>
            <a:endParaRPr sz="4400">
              <a:latin typeface="Arial"/>
              <a:cs typeface="Arial"/>
            </a:endParaRP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355600" indent="-342900">
              <a:lnSpc>
                <a:spcPts val="1945"/>
              </a:lnSpc>
              <a:spcBef>
                <a:spcPts val="100"/>
              </a:spcBef>
              <a:buFont typeface="Arial"/>
              <a:buChar char="•"/>
              <a:tabLst>
                <a:tab pos="355600" algn="l"/>
              </a:tabLst>
            </a:pPr>
            <a:r>
              <a:rPr dirty="0"/>
              <a:t>CMR</a:t>
            </a:r>
            <a:r>
              <a:rPr spc="-65" dirty="0"/>
              <a:t> </a:t>
            </a:r>
            <a:r>
              <a:rPr dirty="0"/>
              <a:t>Karayolu</a:t>
            </a:r>
            <a:r>
              <a:rPr spc="-25" dirty="0"/>
              <a:t> </a:t>
            </a:r>
            <a:r>
              <a:rPr spc="-20" dirty="0"/>
              <a:t>Tasima</a:t>
            </a:r>
            <a:r>
              <a:rPr spc="-60" dirty="0"/>
              <a:t> </a:t>
            </a:r>
            <a:r>
              <a:rPr spc="-10" dirty="0"/>
              <a:t>Belgesi</a:t>
            </a:r>
          </a:p>
          <a:p>
            <a:pPr marL="355600">
              <a:lnSpc>
                <a:spcPts val="1945"/>
              </a:lnSpc>
            </a:pPr>
            <a:r>
              <a:rPr dirty="0"/>
              <a:t>(CMR</a:t>
            </a:r>
            <a:r>
              <a:rPr spc="-40" dirty="0"/>
              <a:t> </a:t>
            </a:r>
            <a:r>
              <a:rPr dirty="0"/>
              <a:t>International</a:t>
            </a:r>
            <a:r>
              <a:rPr spc="-30" dirty="0"/>
              <a:t> </a:t>
            </a:r>
            <a:r>
              <a:rPr dirty="0"/>
              <a:t>Consignment</a:t>
            </a:r>
            <a:r>
              <a:rPr spc="-25" dirty="0"/>
              <a:t> </a:t>
            </a:r>
            <a:r>
              <a:rPr dirty="0"/>
              <a:t>Note</a:t>
            </a:r>
            <a:r>
              <a:rPr spc="-30" dirty="0"/>
              <a:t> </a:t>
            </a:r>
            <a:r>
              <a:rPr dirty="0"/>
              <a:t>/</a:t>
            </a:r>
            <a:r>
              <a:rPr spc="-20" dirty="0"/>
              <a:t> </a:t>
            </a:r>
            <a:r>
              <a:rPr dirty="0"/>
              <a:t>CMR</a:t>
            </a:r>
            <a:r>
              <a:rPr spc="-15" dirty="0"/>
              <a:t> </a:t>
            </a:r>
            <a:r>
              <a:rPr dirty="0"/>
              <a:t>Road</a:t>
            </a:r>
            <a:r>
              <a:rPr spc="-25" dirty="0"/>
              <a:t> </a:t>
            </a:r>
            <a:r>
              <a:rPr spc="-10" dirty="0"/>
              <a:t>Waybill)</a:t>
            </a:r>
          </a:p>
          <a:p>
            <a:pPr>
              <a:lnSpc>
                <a:spcPct val="100000"/>
              </a:lnSpc>
              <a:spcBef>
                <a:spcPts val="90"/>
              </a:spcBef>
            </a:pPr>
            <a:endParaRPr spc="-10" dirty="0"/>
          </a:p>
          <a:p>
            <a:pPr marL="355600" marR="283210" indent="-343535">
              <a:lnSpc>
                <a:spcPct val="80000"/>
              </a:lnSpc>
              <a:buChar char="•"/>
              <a:tabLst>
                <a:tab pos="355600" algn="l"/>
              </a:tabLst>
            </a:pPr>
            <a:r>
              <a:rPr b="0" dirty="0">
                <a:latin typeface="Arial"/>
                <a:cs typeface="Arial"/>
              </a:rPr>
              <a:t>Uluslararasi</a:t>
            </a:r>
            <a:r>
              <a:rPr b="0" spc="-50" dirty="0">
                <a:latin typeface="Arial"/>
                <a:cs typeface="Arial"/>
              </a:rPr>
              <a:t> </a:t>
            </a:r>
            <a:r>
              <a:rPr b="0" dirty="0">
                <a:latin typeface="Arial"/>
                <a:cs typeface="Arial"/>
              </a:rPr>
              <a:t>nitelikteki</a:t>
            </a:r>
            <a:r>
              <a:rPr b="0" spc="-40" dirty="0">
                <a:latin typeface="Arial"/>
                <a:cs typeface="Arial"/>
              </a:rPr>
              <a:t> </a:t>
            </a:r>
            <a:r>
              <a:rPr b="0" dirty="0">
                <a:latin typeface="Arial"/>
                <a:cs typeface="Arial"/>
              </a:rPr>
              <a:t>CMR</a:t>
            </a:r>
            <a:r>
              <a:rPr b="0" spc="-70" dirty="0">
                <a:latin typeface="Arial"/>
                <a:cs typeface="Arial"/>
              </a:rPr>
              <a:t> </a:t>
            </a:r>
            <a:r>
              <a:rPr b="0" dirty="0">
                <a:latin typeface="Arial"/>
                <a:cs typeface="Arial"/>
              </a:rPr>
              <a:t>(Convention</a:t>
            </a:r>
            <a:r>
              <a:rPr b="0" spc="-50" dirty="0">
                <a:latin typeface="Arial"/>
                <a:cs typeface="Arial"/>
              </a:rPr>
              <a:t> </a:t>
            </a:r>
            <a:r>
              <a:rPr b="0" dirty="0">
                <a:latin typeface="Arial"/>
                <a:cs typeface="Arial"/>
              </a:rPr>
              <a:t>Marchandises</a:t>
            </a:r>
            <a:r>
              <a:rPr b="0" spc="-40" dirty="0">
                <a:latin typeface="Arial"/>
                <a:cs typeface="Arial"/>
              </a:rPr>
              <a:t> </a:t>
            </a:r>
            <a:r>
              <a:rPr b="0" spc="-10" dirty="0">
                <a:latin typeface="Arial"/>
                <a:cs typeface="Arial"/>
              </a:rPr>
              <a:t>Routiers) </a:t>
            </a:r>
            <a:r>
              <a:rPr b="0" dirty="0">
                <a:latin typeface="Arial"/>
                <a:cs typeface="Arial"/>
              </a:rPr>
              <a:t>anlasmasinin</a:t>
            </a:r>
            <a:r>
              <a:rPr b="0" spc="-20" dirty="0">
                <a:latin typeface="Arial"/>
                <a:cs typeface="Arial"/>
              </a:rPr>
              <a:t> </a:t>
            </a:r>
            <a:r>
              <a:rPr b="0" dirty="0">
                <a:latin typeface="Arial"/>
                <a:cs typeface="Arial"/>
              </a:rPr>
              <a:t>hükümlerini</a:t>
            </a:r>
            <a:r>
              <a:rPr b="0" spc="-30" dirty="0">
                <a:latin typeface="Arial"/>
                <a:cs typeface="Arial"/>
              </a:rPr>
              <a:t> </a:t>
            </a:r>
            <a:r>
              <a:rPr b="0" dirty="0">
                <a:latin typeface="Arial"/>
                <a:cs typeface="Arial"/>
              </a:rPr>
              <a:t>kabul</a:t>
            </a:r>
            <a:r>
              <a:rPr b="0" spc="-40" dirty="0">
                <a:latin typeface="Arial"/>
                <a:cs typeface="Arial"/>
              </a:rPr>
              <a:t> </a:t>
            </a:r>
            <a:r>
              <a:rPr b="0" dirty="0">
                <a:latin typeface="Arial"/>
                <a:cs typeface="Arial"/>
              </a:rPr>
              <a:t>eden</a:t>
            </a:r>
            <a:r>
              <a:rPr b="0" spc="-40" dirty="0">
                <a:latin typeface="Arial"/>
                <a:cs typeface="Arial"/>
              </a:rPr>
              <a:t> </a:t>
            </a:r>
            <a:r>
              <a:rPr b="0" dirty="0">
                <a:latin typeface="Arial"/>
                <a:cs typeface="Arial"/>
              </a:rPr>
              <a:t>ülkelerce</a:t>
            </a:r>
            <a:r>
              <a:rPr b="0" spc="-30" dirty="0">
                <a:latin typeface="Arial"/>
                <a:cs typeface="Arial"/>
              </a:rPr>
              <a:t> </a:t>
            </a:r>
            <a:r>
              <a:rPr b="0" dirty="0">
                <a:latin typeface="Arial"/>
                <a:cs typeface="Arial"/>
              </a:rPr>
              <a:t>kullanilan</a:t>
            </a:r>
            <a:r>
              <a:rPr b="0" spc="-30" dirty="0">
                <a:latin typeface="Arial"/>
                <a:cs typeface="Arial"/>
              </a:rPr>
              <a:t> </a:t>
            </a:r>
            <a:r>
              <a:rPr b="0" dirty="0">
                <a:latin typeface="Arial"/>
                <a:cs typeface="Arial"/>
              </a:rPr>
              <a:t>bir</a:t>
            </a:r>
            <a:r>
              <a:rPr b="0" spc="-35" dirty="0">
                <a:latin typeface="Arial"/>
                <a:cs typeface="Arial"/>
              </a:rPr>
              <a:t> </a:t>
            </a:r>
            <a:r>
              <a:rPr b="0" spc="-10" dirty="0">
                <a:latin typeface="Arial"/>
                <a:cs typeface="Arial"/>
              </a:rPr>
              <a:t>karayolu </a:t>
            </a:r>
            <a:r>
              <a:rPr b="0" dirty="0">
                <a:latin typeface="Arial"/>
                <a:cs typeface="Arial"/>
              </a:rPr>
              <a:t>tasima</a:t>
            </a:r>
            <a:r>
              <a:rPr b="0" spc="-60" dirty="0">
                <a:latin typeface="Arial"/>
                <a:cs typeface="Arial"/>
              </a:rPr>
              <a:t> </a:t>
            </a:r>
            <a:r>
              <a:rPr b="0" dirty="0">
                <a:latin typeface="Arial"/>
                <a:cs typeface="Arial"/>
              </a:rPr>
              <a:t>belgesidir</a:t>
            </a:r>
            <a:r>
              <a:rPr b="0" spc="-15" dirty="0">
                <a:latin typeface="Arial"/>
                <a:cs typeface="Arial"/>
              </a:rPr>
              <a:t> </a:t>
            </a:r>
            <a:r>
              <a:rPr b="0" dirty="0">
                <a:latin typeface="Arial"/>
                <a:cs typeface="Arial"/>
              </a:rPr>
              <a:t>ve</a:t>
            </a:r>
            <a:r>
              <a:rPr b="0" spc="-45" dirty="0">
                <a:latin typeface="Arial"/>
                <a:cs typeface="Arial"/>
              </a:rPr>
              <a:t> </a:t>
            </a:r>
            <a:r>
              <a:rPr b="0" dirty="0">
                <a:latin typeface="Arial"/>
                <a:cs typeface="Arial"/>
              </a:rPr>
              <a:t>tasimanin</a:t>
            </a:r>
            <a:r>
              <a:rPr b="0" spc="-45" dirty="0">
                <a:latin typeface="Arial"/>
                <a:cs typeface="Arial"/>
              </a:rPr>
              <a:t> </a:t>
            </a:r>
            <a:r>
              <a:rPr b="0" dirty="0">
                <a:latin typeface="Arial"/>
                <a:cs typeface="Arial"/>
              </a:rPr>
              <a:t>CMR</a:t>
            </a:r>
            <a:r>
              <a:rPr b="0" spc="-55" dirty="0">
                <a:latin typeface="Arial"/>
                <a:cs typeface="Arial"/>
              </a:rPr>
              <a:t> </a:t>
            </a:r>
            <a:r>
              <a:rPr b="0" dirty="0">
                <a:latin typeface="Arial"/>
                <a:cs typeface="Arial"/>
              </a:rPr>
              <a:t>hükümlerine</a:t>
            </a:r>
            <a:r>
              <a:rPr b="0" spc="-25" dirty="0">
                <a:latin typeface="Arial"/>
                <a:cs typeface="Arial"/>
              </a:rPr>
              <a:t> </a:t>
            </a:r>
            <a:r>
              <a:rPr b="0" dirty="0">
                <a:latin typeface="Arial"/>
                <a:cs typeface="Arial"/>
              </a:rPr>
              <a:t>göre</a:t>
            </a:r>
            <a:r>
              <a:rPr b="0" spc="-45" dirty="0">
                <a:latin typeface="Arial"/>
                <a:cs typeface="Arial"/>
              </a:rPr>
              <a:t> </a:t>
            </a:r>
            <a:r>
              <a:rPr b="0" dirty="0">
                <a:latin typeface="Arial"/>
                <a:cs typeface="Arial"/>
              </a:rPr>
              <a:t>yapildigini</a:t>
            </a:r>
            <a:r>
              <a:rPr b="0" spc="-5" dirty="0">
                <a:latin typeface="Arial"/>
                <a:cs typeface="Arial"/>
              </a:rPr>
              <a:t> </a:t>
            </a:r>
            <a:r>
              <a:rPr b="0" spc="-10" dirty="0">
                <a:latin typeface="Arial"/>
                <a:cs typeface="Arial"/>
              </a:rPr>
              <a:t>gösterir. </a:t>
            </a:r>
            <a:r>
              <a:rPr b="0" dirty="0">
                <a:latin typeface="Arial"/>
                <a:cs typeface="Arial"/>
              </a:rPr>
              <a:t>Navlun</a:t>
            </a:r>
            <a:r>
              <a:rPr b="0" spc="-50" dirty="0">
                <a:latin typeface="Arial"/>
                <a:cs typeface="Arial"/>
              </a:rPr>
              <a:t> </a:t>
            </a:r>
            <a:r>
              <a:rPr b="0" dirty="0">
                <a:latin typeface="Arial"/>
                <a:cs typeface="Arial"/>
              </a:rPr>
              <a:t>komisyoncusu</a:t>
            </a:r>
            <a:r>
              <a:rPr b="0" spc="-15" dirty="0">
                <a:latin typeface="Arial"/>
                <a:cs typeface="Arial"/>
              </a:rPr>
              <a:t> </a:t>
            </a:r>
            <a:r>
              <a:rPr b="0" dirty="0">
                <a:latin typeface="Arial"/>
                <a:cs typeface="Arial"/>
              </a:rPr>
              <a:t>veya</a:t>
            </a:r>
            <a:r>
              <a:rPr b="0" spc="-35" dirty="0">
                <a:latin typeface="Arial"/>
                <a:cs typeface="Arial"/>
              </a:rPr>
              <a:t> </a:t>
            </a:r>
            <a:r>
              <a:rPr b="0" dirty="0">
                <a:latin typeface="Arial"/>
                <a:cs typeface="Arial"/>
              </a:rPr>
              <a:t>tasimacilik</a:t>
            </a:r>
            <a:r>
              <a:rPr b="0" spc="-35" dirty="0">
                <a:latin typeface="Arial"/>
                <a:cs typeface="Arial"/>
              </a:rPr>
              <a:t> </a:t>
            </a:r>
            <a:r>
              <a:rPr b="0" dirty="0">
                <a:latin typeface="Arial"/>
                <a:cs typeface="Arial"/>
              </a:rPr>
              <a:t>sirketi</a:t>
            </a:r>
            <a:r>
              <a:rPr b="0" spc="-50" dirty="0">
                <a:latin typeface="Arial"/>
                <a:cs typeface="Arial"/>
              </a:rPr>
              <a:t> </a:t>
            </a:r>
            <a:r>
              <a:rPr b="0" dirty="0">
                <a:latin typeface="Arial"/>
                <a:cs typeface="Arial"/>
              </a:rPr>
              <a:t>tarafindan</a:t>
            </a:r>
            <a:r>
              <a:rPr b="0" spc="-50" dirty="0">
                <a:latin typeface="Arial"/>
                <a:cs typeface="Arial"/>
              </a:rPr>
              <a:t> </a:t>
            </a:r>
            <a:r>
              <a:rPr b="0" dirty="0">
                <a:latin typeface="Arial"/>
                <a:cs typeface="Arial"/>
              </a:rPr>
              <a:t>alicinin</a:t>
            </a:r>
            <a:r>
              <a:rPr b="0" spc="-35" dirty="0">
                <a:latin typeface="Arial"/>
                <a:cs typeface="Arial"/>
              </a:rPr>
              <a:t> </a:t>
            </a:r>
            <a:r>
              <a:rPr b="0" spc="-10" dirty="0">
                <a:latin typeface="Arial"/>
                <a:cs typeface="Arial"/>
              </a:rPr>
              <a:t>adina düzenlenir.</a:t>
            </a:r>
            <a:r>
              <a:rPr b="0" spc="-35" dirty="0">
                <a:latin typeface="Arial"/>
                <a:cs typeface="Arial"/>
              </a:rPr>
              <a:t> </a:t>
            </a:r>
            <a:r>
              <a:rPr b="0" dirty="0">
                <a:latin typeface="Arial"/>
                <a:cs typeface="Arial"/>
              </a:rPr>
              <a:t>Mallarin</a:t>
            </a:r>
            <a:r>
              <a:rPr b="0" spc="-50" dirty="0">
                <a:latin typeface="Arial"/>
                <a:cs typeface="Arial"/>
              </a:rPr>
              <a:t> </a:t>
            </a:r>
            <a:r>
              <a:rPr b="0" dirty="0">
                <a:latin typeface="Arial"/>
                <a:cs typeface="Arial"/>
              </a:rPr>
              <a:t>belirtilen</a:t>
            </a:r>
            <a:r>
              <a:rPr b="0" spc="-35" dirty="0">
                <a:latin typeface="Arial"/>
                <a:cs typeface="Arial"/>
              </a:rPr>
              <a:t> </a:t>
            </a:r>
            <a:r>
              <a:rPr b="0" dirty="0">
                <a:latin typeface="Arial"/>
                <a:cs typeface="Arial"/>
              </a:rPr>
              <a:t>sartlarla</a:t>
            </a:r>
            <a:r>
              <a:rPr b="0" spc="-50" dirty="0">
                <a:latin typeface="Arial"/>
                <a:cs typeface="Arial"/>
              </a:rPr>
              <a:t> </a:t>
            </a:r>
            <a:r>
              <a:rPr b="0" dirty="0">
                <a:latin typeface="Arial"/>
                <a:cs typeface="Arial"/>
              </a:rPr>
              <a:t>tasinmak</a:t>
            </a:r>
            <a:r>
              <a:rPr b="0" spc="-40" dirty="0">
                <a:latin typeface="Arial"/>
                <a:cs typeface="Arial"/>
              </a:rPr>
              <a:t> </a:t>
            </a:r>
            <a:r>
              <a:rPr b="0" dirty="0">
                <a:latin typeface="Arial"/>
                <a:cs typeface="Arial"/>
              </a:rPr>
              <a:t>üzere,</a:t>
            </a:r>
            <a:r>
              <a:rPr b="0" spc="-50" dirty="0">
                <a:latin typeface="Arial"/>
                <a:cs typeface="Arial"/>
              </a:rPr>
              <a:t> </a:t>
            </a:r>
            <a:r>
              <a:rPr b="0" dirty="0">
                <a:latin typeface="Arial"/>
                <a:cs typeface="Arial"/>
              </a:rPr>
              <a:t>iyi</a:t>
            </a:r>
            <a:r>
              <a:rPr b="0" spc="-20" dirty="0">
                <a:latin typeface="Arial"/>
                <a:cs typeface="Arial"/>
              </a:rPr>
              <a:t> </a:t>
            </a:r>
            <a:r>
              <a:rPr b="0" dirty="0">
                <a:latin typeface="Arial"/>
                <a:cs typeface="Arial"/>
              </a:rPr>
              <a:t>durumda</a:t>
            </a:r>
            <a:r>
              <a:rPr b="0" spc="-45" dirty="0">
                <a:latin typeface="Arial"/>
                <a:cs typeface="Arial"/>
              </a:rPr>
              <a:t> </a:t>
            </a:r>
            <a:r>
              <a:rPr b="0" spc="-10" dirty="0">
                <a:latin typeface="Arial"/>
                <a:cs typeface="Arial"/>
              </a:rPr>
              <a:t>teslim </a:t>
            </a:r>
            <a:r>
              <a:rPr b="0" dirty="0">
                <a:latin typeface="Arial"/>
                <a:cs typeface="Arial"/>
              </a:rPr>
              <a:t>alindigini</a:t>
            </a:r>
            <a:r>
              <a:rPr b="0" spc="-25" dirty="0">
                <a:latin typeface="Arial"/>
                <a:cs typeface="Arial"/>
              </a:rPr>
              <a:t> </a:t>
            </a:r>
            <a:r>
              <a:rPr b="0" dirty="0">
                <a:latin typeface="Arial"/>
                <a:cs typeface="Arial"/>
              </a:rPr>
              <a:t>ve</a:t>
            </a:r>
            <a:r>
              <a:rPr b="0" spc="-45" dirty="0">
                <a:latin typeface="Arial"/>
                <a:cs typeface="Arial"/>
              </a:rPr>
              <a:t> </a:t>
            </a:r>
            <a:r>
              <a:rPr b="0" dirty="0">
                <a:latin typeface="Arial"/>
                <a:cs typeface="Arial"/>
              </a:rPr>
              <a:t>tasima</a:t>
            </a:r>
            <a:r>
              <a:rPr b="0" spc="-45" dirty="0">
                <a:latin typeface="Arial"/>
                <a:cs typeface="Arial"/>
              </a:rPr>
              <a:t> </a:t>
            </a:r>
            <a:r>
              <a:rPr b="0" dirty="0">
                <a:latin typeface="Arial"/>
                <a:cs typeface="Arial"/>
              </a:rPr>
              <a:t>sözlesmesinin</a:t>
            </a:r>
            <a:r>
              <a:rPr b="0" spc="-20" dirty="0">
                <a:latin typeface="Arial"/>
                <a:cs typeface="Arial"/>
              </a:rPr>
              <a:t> </a:t>
            </a:r>
            <a:r>
              <a:rPr b="0" dirty="0">
                <a:latin typeface="Arial"/>
                <a:cs typeface="Arial"/>
              </a:rPr>
              <a:t>yapildigini gösteren</a:t>
            </a:r>
            <a:r>
              <a:rPr b="0" spc="-40" dirty="0">
                <a:latin typeface="Arial"/>
                <a:cs typeface="Arial"/>
              </a:rPr>
              <a:t> </a:t>
            </a:r>
            <a:r>
              <a:rPr b="0" dirty="0">
                <a:latin typeface="Arial"/>
                <a:cs typeface="Arial"/>
              </a:rPr>
              <a:t>hukuki</a:t>
            </a:r>
            <a:r>
              <a:rPr b="0" spc="-40" dirty="0">
                <a:latin typeface="Arial"/>
                <a:cs typeface="Arial"/>
              </a:rPr>
              <a:t> </a:t>
            </a:r>
            <a:r>
              <a:rPr b="0" dirty="0">
                <a:latin typeface="Arial"/>
                <a:cs typeface="Arial"/>
              </a:rPr>
              <a:t>bir</a:t>
            </a:r>
            <a:r>
              <a:rPr b="0" spc="-45" dirty="0">
                <a:latin typeface="Arial"/>
                <a:cs typeface="Arial"/>
              </a:rPr>
              <a:t> </a:t>
            </a:r>
            <a:r>
              <a:rPr b="0" spc="-10" dirty="0">
                <a:latin typeface="Arial"/>
                <a:cs typeface="Arial"/>
              </a:rPr>
              <a:t>delildir. </a:t>
            </a:r>
            <a:r>
              <a:rPr b="0" dirty="0">
                <a:latin typeface="Arial"/>
                <a:cs typeface="Arial"/>
              </a:rPr>
              <a:t>Mallarin</a:t>
            </a:r>
            <a:r>
              <a:rPr b="0" spc="-45" dirty="0">
                <a:latin typeface="Arial"/>
                <a:cs typeface="Arial"/>
              </a:rPr>
              <a:t> </a:t>
            </a:r>
            <a:r>
              <a:rPr b="0" dirty="0">
                <a:latin typeface="Arial"/>
                <a:cs typeface="Arial"/>
              </a:rPr>
              <a:t>mülkiyetini</a:t>
            </a:r>
            <a:r>
              <a:rPr b="0" spc="-25" dirty="0">
                <a:latin typeface="Arial"/>
                <a:cs typeface="Arial"/>
              </a:rPr>
              <a:t> </a:t>
            </a:r>
            <a:r>
              <a:rPr b="0" dirty="0">
                <a:latin typeface="Arial"/>
                <a:cs typeface="Arial"/>
              </a:rPr>
              <a:t>temsil</a:t>
            </a:r>
            <a:r>
              <a:rPr b="0" spc="-50" dirty="0">
                <a:latin typeface="Arial"/>
                <a:cs typeface="Arial"/>
              </a:rPr>
              <a:t> </a:t>
            </a:r>
            <a:r>
              <a:rPr b="0" dirty="0">
                <a:latin typeface="Arial"/>
                <a:cs typeface="Arial"/>
              </a:rPr>
              <a:t>etmediginden</a:t>
            </a:r>
            <a:r>
              <a:rPr b="0" spc="-30" dirty="0">
                <a:latin typeface="Arial"/>
                <a:cs typeface="Arial"/>
              </a:rPr>
              <a:t> </a:t>
            </a:r>
            <a:r>
              <a:rPr i="1" dirty="0">
                <a:solidFill>
                  <a:srgbClr val="0066FF"/>
                </a:solidFill>
                <a:latin typeface="Arial"/>
                <a:cs typeface="Arial"/>
              </a:rPr>
              <a:t>ciro</a:t>
            </a:r>
            <a:r>
              <a:rPr i="1" spc="-50" dirty="0">
                <a:solidFill>
                  <a:srgbClr val="0066FF"/>
                </a:solidFill>
                <a:latin typeface="Arial"/>
                <a:cs typeface="Arial"/>
              </a:rPr>
              <a:t> </a:t>
            </a:r>
            <a:r>
              <a:rPr i="1" spc="-10" dirty="0">
                <a:solidFill>
                  <a:srgbClr val="0066FF"/>
                </a:solidFill>
                <a:latin typeface="Arial"/>
                <a:cs typeface="Arial"/>
              </a:rPr>
              <a:t>edilemez</a:t>
            </a:r>
            <a:r>
              <a:rPr b="0" spc="-10" dirty="0">
                <a:latin typeface="Arial"/>
                <a:cs typeface="Arial"/>
              </a:rPr>
              <a:t>.</a:t>
            </a:r>
          </a:p>
          <a:p>
            <a:pPr>
              <a:lnSpc>
                <a:spcPct val="100000"/>
              </a:lnSpc>
              <a:spcBef>
                <a:spcPts val="90"/>
              </a:spcBef>
              <a:buFont typeface="Arial"/>
              <a:buChar char="•"/>
            </a:pPr>
            <a:endParaRPr b="0" spc="-10" dirty="0">
              <a:latin typeface="Arial"/>
              <a:cs typeface="Arial"/>
            </a:endParaRPr>
          </a:p>
          <a:p>
            <a:pPr marL="355600" marR="5080" indent="-343535">
              <a:lnSpc>
                <a:spcPct val="80000"/>
              </a:lnSpc>
              <a:buChar char="•"/>
              <a:tabLst>
                <a:tab pos="355600" algn="l"/>
              </a:tabLst>
            </a:pPr>
            <a:r>
              <a:rPr b="0" dirty="0">
                <a:latin typeface="Arial"/>
                <a:cs typeface="Arial"/>
              </a:rPr>
              <a:t>Üç</a:t>
            </a:r>
            <a:r>
              <a:rPr b="0" spc="-50" dirty="0">
                <a:latin typeface="Arial"/>
                <a:cs typeface="Arial"/>
              </a:rPr>
              <a:t> </a:t>
            </a:r>
            <a:r>
              <a:rPr b="0" dirty="0">
                <a:latin typeface="Arial"/>
                <a:cs typeface="Arial"/>
              </a:rPr>
              <a:t>orjinal</a:t>
            </a:r>
            <a:r>
              <a:rPr b="0" spc="-35" dirty="0">
                <a:latin typeface="Arial"/>
                <a:cs typeface="Arial"/>
              </a:rPr>
              <a:t> </a:t>
            </a:r>
            <a:r>
              <a:rPr b="0" dirty="0">
                <a:latin typeface="Arial"/>
                <a:cs typeface="Arial"/>
              </a:rPr>
              <a:t>nüsha</a:t>
            </a:r>
            <a:r>
              <a:rPr b="0" spc="-45" dirty="0">
                <a:latin typeface="Arial"/>
                <a:cs typeface="Arial"/>
              </a:rPr>
              <a:t> </a:t>
            </a:r>
            <a:r>
              <a:rPr b="0" dirty="0">
                <a:latin typeface="Arial"/>
                <a:cs typeface="Arial"/>
              </a:rPr>
              <a:t>olarak</a:t>
            </a:r>
            <a:r>
              <a:rPr b="0" spc="-40" dirty="0">
                <a:latin typeface="Arial"/>
                <a:cs typeface="Arial"/>
              </a:rPr>
              <a:t> </a:t>
            </a:r>
            <a:r>
              <a:rPr b="0" spc="-10" dirty="0">
                <a:latin typeface="Arial"/>
                <a:cs typeface="Arial"/>
              </a:rPr>
              <a:t>düzenlenir.</a:t>
            </a:r>
            <a:r>
              <a:rPr b="0" spc="-35" dirty="0">
                <a:latin typeface="Arial"/>
                <a:cs typeface="Arial"/>
              </a:rPr>
              <a:t> </a:t>
            </a:r>
            <a:r>
              <a:rPr b="0" dirty="0">
                <a:latin typeface="Arial"/>
                <a:cs typeface="Arial"/>
              </a:rPr>
              <a:t>Birincisi</a:t>
            </a:r>
            <a:r>
              <a:rPr b="0" spc="-40" dirty="0">
                <a:latin typeface="Arial"/>
                <a:cs typeface="Arial"/>
              </a:rPr>
              <a:t> </a:t>
            </a:r>
            <a:r>
              <a:rPr b="0" dirty="0">
                <a:latin typeface="Arial"/>
                <a:cs typeface="Arial"/>
              </a:rPr>
              <a:t>yükletene</a:t>
            </a:r>
            <a:r>
              <a:rPr b="0" spc="-25" dirty="0">
                <a:latin typeface="Arial"/>
                <a:cs typeface="Arial"/>
              </a:rPr>
              <a:t> </a:t>
            </a:r>
            <a:r>
              <a:rPr b="0" spc="-10" dirty="0">
                <a:latin typeface="Arial"/>
                <a:cs typeface="Arial"/>
              </a:rPr>
              <a:t>verilir,</a:t>
            </a:r>
            <a:r>
              <a:rPr b="0" spc="-45" dirty="0">
                <a:latin typeface="Arial"/>
                <a:cs typeface="Arial"/>
              </a:rPr>
              <a:t> </a:t>
            </a:r>
            <a:r>
              <a:rPr b="0" dirty="0">
                <a:latin typeface="Arial"/>
                <a:cs typeface="Arial"/>
              </a:rPr>
              <a:t>ikincisi</a:t>
            </a:r>
            <a:r>
              <a:rPr b="0" spc="-35" dirty="0">
                <a:latin typeface="Arial"/>
                <a:cs typeface="Arial"/>
              </a:rPr>
              <a:t> </a:t>
            </a:r>
            <a:r>
              <a:rPr b="0" spc="-10" dirty="0">
                <a:latin typeface="Arial"/>
                <a:cs typeface="Arial"/>
              </a:rPr>
              <a:t>mallara </a:t>
            </a:r>
            <a:r>
              <a:rPr b="0" dirty="0">
                <a:latin typeface="Arial"/>
                <a:cs typeface="Arial"/>
              </a:rPr>
              <a:t>eslik</a:t>
            </a:r>
            <a:r>
              <a:rPr b="0" spc="-60" dirty="0">
                <a:latin typeface="Arial"/>
                <a:cs typeface="Arial"/>
              </a:rPr>
              <a:t> </a:t>
            </a:r>
            <a:r>
              <a:rPr b="0" dirty="0">
                <a:latin typeface="Arial"/>
                <a:cs typeface="Arial"/>
              </a:rPr>
              <a:t>eder,</a:t>
            </a:r>
            <a:r>
              <a:rPr b="0" spc="-45" dirty="0">
                <a:latin typeface="Arial"/>
                <a:cs typeface="Arial"/>
              </a:rPr>
              <a:t> </a:t>
            </a:r>
            <a:r>
              <a:rPr b="0" dirty="0">
                <a:latin typeface="Arial"/>
                <a:cs typeface="Arial"/>
              </a:rPr>
              <a:t>üçüncüsü</a:t>
            </a:r>
            <a:r>
              <a:rPr b="0" spc="-50" dirty="0">
                <a:latin typeface="Arial"/>
                <a:cs typeface="Arial"/>
              </a:rPr>
              <a:t> </a:t>
            </a:r>
            <a:r>
              <a:rPr b="0" dirty="0">
                <a:latin typeface="Arial"/>
                <a:cs typeface="Arial"/>
              </a:rPr>
              <a:t>de</a:t>
            </a:r>
            <a:r>
              <a:rPr b="0" spc="-60" dirty="0">
                <a:latin typeface="Arial"/>
                <a:cs typeface="Arial"/>
              </a:rPr>
              <a:t> </a:t>
            </a:r>
            <a:r>
              <a:rPr b="0" dirty="0">
                <a:latin typeface="Arial"/>
                <a:cs typeface="Arial"/>
              </a:rPr>
              <a:t>tasimacida</a:t>
            </a:r>
            <a:r>
              <a:rPr b="0" spc="-35" dirty="0">
                <a:latin typeface="Arial"/>
                <a:cs typeface="Arial"/>
              </a:rPr>
              <a:t> </a:t>
            </a:r>
            <a:r>
              <a:rPr b="0" spc="-10" dirty="0">
                <a:latin typeface="Arial"/>
                <a:cs typeface="Arial"/>
              </a:rPr>
              <a:t>kalir.</a:t>
            </a:r>
            <a:r>
              <a:rPr b="0" spc="-80" dirty="0">
                <a:latin typeface="Arial"/>
                <a:cs typeface="Arial"/>
              </a:rPr>
              <a:t> </a:t>
            </a:r>
            <a:r>
              <a:rPr b="0" dirty="0">
                <a:latin typeface="Arial"/>
                <a:cs typeface="Arial"/>
              </a:rPr>
              <a:t>Yükleten,</a:t>
            </a:r>
            <a:r>
              <a:rPr b="0" spc="-35" dirty="0">
                <a:latin typeface="Arial"/>
                <a:cs typeface="Arial"/>
              </a:rPr>
              <a:t> </a:t>
            </a:r>
            <a:r>
              <a:rPr b="0" dirty="0">
                <a:latin typeface="Arial"/>
                <a:cs typeface="Arial"/>
              </a:rPr>
              <a:t>mallar</a:t>
            </a:r>
            <a:r>
              <a:rPr b="0" spc="-45" dirty="0">
                <a:latin typeface="Arial"/>
                <a:cs typeface="Arial"/>
              </a:rPr>
              <a:t> </a:t>
            </a:r>
            <a:r>
              <a:rPr b="0" dirty="0">
                <a:latin typeface="Arial"/>
                <a:cs typeface="Arial"/>
              </a:rPr>
              <a:t>yolda</a:t>
            </a:r>
            <a:r>
              <a:rPr b="0" spc="-25" dirty="0">
                <a:latin typeface="Arial"/>
                <a:cs typeface="Arial"/>
              </a:rPr>
              <a:t> </a:t>
            </a:r>
            <a:r>
              <a:rPr b="0" spc="-20" dirty="0">
                <a:latin typeface="Arial"/>
                <a:cs typeface="Arial"/>
              </a:rPr>
              <a:t>iken </a:t>
            </a:r>
            <a:r>
              <a:rPr b="0" dirty="0">
                <a:latin typeface="Arial"/>
                <a:cs typeface="Arial"/>
              </a:rPr>
              <a:t>tasimaciya</a:t>
            </a:r>
            <a:r>
              <a:rPr b="0" spc="-40" dirty="0">
                <a:latin typeface="Arial"/>
                <a:cs typeface="Arial"/>
              </a:rPr>
              <a:t> </a:t>
            </a:r>
            <a:r>
              <a:rPr b="0" dirty="0">
                <a:latin typeface="Arial"/>
                <a:cs typeface="Arial"/>
              </a:rPr>
              <a:t>talimat</a:t>
            </a:r>
            <a:r>
              <a:rPr b="0" spc="-55" dirty="0">
                <a:latin typeface="Arial"/>
                <a:cs typeface="Arial"/>
              </a:rPr>
              <a:t> </a:t>
            </a:r>
            <a:r>
              <a:rPr b="0" dirty="0">
                <a:latin typeface="Arial"/>
                <a:cs typeface="Arial"/>
              </a:rPr>
              <a:t>vererek</a:t>
            </a:r>
            <a:r>
              <a:rPr b="0" spc="-45" dirty="0">
                <a:latin typeface="Arial"/>
                <a:cs typeface="Arial"/>
              </a:rPr>
              <a:t> </a:t>
            </a:r>
            <a:r>
              <a:rPr b="0" dirty="0">
                <a:latin typeface="Arial"/>
                <a:cs typeface="Arial"/>
              </a:rPr>
              <a:t>tasimayi</a:t>
            </a:r>
            <a:r>
              <a:rPr b="0" spc="-25" dirty="0">
                <a:latin typeface="Arial"/>
                <a:cs typeface="Arial"/>
              </a:rPr>
              <a:t> </a:t>
            </a:r>
            <a:r>
              <a:rPr b="0" dirty="0">
                <a:latin typeface="Arial"/>
                <a:cs typeface="Arial"/>
              </a:rPr>
              <a:t>durdurma,</a:t>
            </a:r>
            <a:r>
              <a:rPr b="0" spc="-40" dirty="0">
                <a:latin typeface="Arial"/>
                <a:cs typeface="Arial"/>
              </a:rPr>
              <a:t> </a:t>
            </a:r>
            <a:r>
              <a:rPr b="0" dirty="0">
                <a:latin typeface="Arial"/>
                <a:cs typeface="Arial"/>
              </a:rPr>
              <a:t>teslim</a:t>
            </a:r>
            <a:r>
              <a:rPr b="0" spc="-60" dirty="0">
                <a:latin typeface="Arial"/>
                <a:cs typeface="Arial"/>
              </a:rPr>
              <a:t> </a:t>
            </a:r>
            <a:r>
              <a:rPr b="0" dirty="0">
                <a:latin typeface="Arial"/>
                <a:cs typeface="Arial"/>
              </a:rPr>
              <a:t>yerini</a:t>
            </a:r>
            <a:r>
              <a:rPr b="0" spc="-30" dirty="0">
                <a:latin typeface="Arial"/>
                <a:cs typeface="Arial"/>
              </a:rPr>
              <a:t> </a:t>
            </a:r>
            <a:r>
              <a:rPr b="0" dirty="0">
                <a:latin typeface="Arial"/>
                <a:cs typeface="Arial"/>
              </a:rPr>
              <a:t>degistirme</a:t>
            </a:r>
            <a:r>
              <a:rPr b="0" spc="-45" dirty="0">
                <a:latin typeface="Arial"/>
                <a:cs typeface="Arial"/>
              </a:rPr>
              <a:t> </a:t>
            </a:r>
            <a:r>
              <a:rPr b="0" spc="-20" dirty="0">
                <a:latin typeface="Arial"/>
                <a:cs typeface="Arial"/>
              </a:rPr>
              <a:t>veya </a:t>
            </a:r>
            <a:r>
              <a:rPr b="0" dirty="0">
                <a:latin typeface="Arial"/>
                <a:cs typeface="Arial"/>
              </a:rPr>
              <a:t>mallarin</a:t>
            </a:r>
            <a:r>
              <a:rPr b="0" spc="-30" dirty="0">
                <a:latin typeface="Arial"/>
                <a:cs typeface="Arial"/>
              </a:rPr>
              <a:t> </a:t>
            </a:r>
            <a:r>
              <a:rPr b="0" dirty="0">
                <a:latin typeface="Arial"/>
                <a:cs typeface="Arial"/>
              </a:rPr>
              <a:t>belgede</a:t>
            </a:r>
            <a:r>
              <a:rPr b="0" spc="-20" dirty="0">
                <a:latin typeface="Arial"/>
                <a:cs typeface="Arial"/>
              </a:rPr>
              <a:t> </a:t>
            </a:r>
            <a:r>
              <a:rPr b="0" dirty="0">
                <a:latin typeface="Arial"/>
                <a:cs typeface="Arial"/>
              </a:rPr>
              <a:t>ismi</a:t>
            </a:r>
            <a:r>
              <a:rPr b="0" spc="-50" dirty="0">
                <a:latin typeface="Arial"/>
                <a:cs typeface="Arial"/>
              </a:rPr>
              <a:t> </a:t>
            </a:r>
            <a:r>
              <a:rPr b="0" dirty="0">
                <a:latin typeface="Arial"/>
                <a:cs typeface="Arial"/>
              </a:rPr>
              <a:t>yazili</a:t>
            </a:r>
            <a:r>
              <a:rPr b="0" spc="-10" dirty="0">
                <a:latin typeface="Arial"/>
                <a:cs typeface="Arial"/>
              </a:rPr>
              <a:t> </a:t>
            </a:r>
            <a:r>
              <a:rPr b="0" dirty="0">
                <a:latin typeface="Arial"/>
                <a:cs typeface="Arial"/>
              </a:rPr>
              <a:t>alicidan</a:t>
            </a:r>
            <a:r>
              <a:rPr b="0" spc="-25" dirty="0">
                <a:latin typeface="Arial"/>
                <a:cs typeface="Arial"/>
              </a:rPr>
              <a:t> </a:t>
            </a:r>
            <a:r>
              <a:rPr b="0" dirty="0">
                <a:latin typeface="Arial"/>
                <a:cs typeface="Arial"/>
              </a:rPr>
              <a:t>baska</a:t>
            </a:r>
            <a:r>
              <a:rPr b="0" spc="-35" dirty="0">
                <a:latin typeface="Arial"/>
                <a:cs typeface="Arial"/>
              </a:rPr>
              <a:t> </a:t>
            </a:r>
            <a:r>
              <a:rPr b="0" dirty="0">
                <a:latin typeface="Arial"/>
                <a:cs typeface="Arial"/>
              </a:rPr>
              <a:t>bir</a:t>
            </a:r>
            <a:r>
              <a:rPr b="0" spc="-40" dirty="0">
                <a:latin typeface="Arial"/>
                <a:cs typeface="Arial"/>
              </a:rPr>
              <a:t> </a:t>
            </a:r>
            <a:r>
              <a:rPr b="0" dirty="0">
                <a:latin typeface="Arial"/>
                <a:cs typeface="Arial"/>
              </a:rPr>
              <a:t>sahsa</a:t>
            </a:r>
            <a:r>
              <a:rPr b="0" spc="-35" dirty="0">
                <a:latin typeface="Arial"/>
                <a:cs typeface="Arial"/>
              </a:rPr>
              <a:t> </a:t>
            </a:r>
            <a:r>
              <a:rPr b="0" dirty="0">
                <a:latin typeface="Arial"/>
                <a:cs typeface="Arial"/>
              </a:rPr>
              <a:t>teslimini</a:t>
            </a:r>
            <a:r>
              <a:rPr b="0" spc="-30" dirty="0">
                <a:latin typeface="Arial"/>
                <a:cs typeface="Arial"/>
              </a:rPr>
              <a:t> </a:t>
            </a:r>
            <a:r>
              <a:rPr b="0" dirty="0">
                <a:latin typeface="Arial"/>
                <a:cs typeface="Arial"/>
              </a:rPr>
              <a:t>isteme</a:t>
            </a:r>
            <a:r>
              <a:rPr b="0" spc="-50" dirty="0">
                <a:latin typeface="Arial"/>
                <a:cs typeface="Arial"/>
              </a:rPr>
              <a:t> </a:t>
            </a:r>
            <a:r>
              <a:rPr b="0" spc="-10" dirty="0">
                <a:latin typeface="Arial"/>
                <a:cs typeface="Arial"/>
              </a:rPr>
              <a:t>hakkina sahiptir.</a:t>
            </a:r>
            <a:r>
              <a:rPr b="0" spc="-35" dirty="0">
                <a:latin typeface="Arial"/>
                <a:cs typeface="Arial"/>
              </a:rPr>
              <a:t> </a:t>
            </a:r>
            <a:r>
              <a:rPr b="0" dirty="0">
                <a:latin typeface="Arial"/>
                <a:cs typeface="Arial"/>
              </a:rPr>
              <a:t>Bu</a:t>
            </a:r>
            <a:r>
              <a:rPr b="0" spc="-50" dirty="0">
                <a:latin typeface="Arial"/>
                <a:cs typeface="Arial"/>
              </a:rPr>
              <a:t> </a:t>
            </a:r>
            <a:r>
              <a:rPr b="0" dirty="0">
                <a:latin typeface="Arial"/>
                <a:cs typeface="Arial"/>
              </a:rPr>
              <a:t>hak</a:t>
            </a:r>
            <a:r>
              <a:rPr b="0" spc="-30" dirty="0">
                <a:latin typeface="Arial"/>
                <a:cs typeface="Arial"/>
              </a:rPr>
              <a:t> </a:t>
            </a:r>
            <a:r>
              <a:rPr b="0" dirty="0">
                <a:latin typeface="Arial"/>
                <a:cs typeface="Arial"/>
              </a:rPr>
              <a:t>belgenin</a:t>
            </a:r>
            <a:r>
              <a:rPr b="0" spc="-25" dirty="0">
                <a:latin typeface="Arial"/>
                <a:cs typeface="Arial"/>
              </a:rPr>
              <a:t> </a:t>
            </a:r>
            <a:r>
              <a:rPr b="0" dirty="0">
                <a:latin typeface="Arial"/>
                <a:cs typeface="Arial"/>
              </a:rPr>
              <a:t>ikinci</a:t>
            </a:r>
            <a:r>
              <a:rPr b="0" spc="-35" dirty="0">
                <a:latin typeface="Arial"/>
                <a:cs typeface="Arial"/>
              </a:rPr>
              <a:t> </a:t>
            </a:r>
            <a:r>
              <a:rPr b="0" dirty="0">
                <a:latin typeface="Arial"/>
                <a:cs typeface="Arial"/>
              </a:rPr>
              <a:t>orjinal</a:t>
            </a:r>
            <a:r>
              <a:rPr b="0" spc="-20" dirty="0">
                <a:latin typeface="Arial"/>
                <a:cs typeface="Arial"/>
              </a:rPr>
              <a:t> </a:t>
            </a:r>
            <a:r>
              <a:rPr b="0" dirty="0">
                <a:latin typeface="Arial"/>
                <a:cs typeface="Arial"/>
              </a:rPr>
              <a:t>inin</a:t>
            </a:r>
            <a:r>
              <a:rPr b="0" spc="-35" dirty="0">
                <a:latin typeface="Arial"/>
                <a:cs typeface="Arial"/>
              </a:rPr>
              <a:t> </a:t>
            </a:r>
            <a:r>
              <a:rPr b="0" dirty="0">
                <a:latin typeface="Arial"/>
                <a:cs typeface="Arial"/>
              </a:rPr>
              <a:t>belgede</a:t>
            </a:r>
            <a:r>
              <a:rPr b="0" spc="-20" dirty="0">
                <a:latin typeface="Arial"/>
                <a:cs typeface="Arial"/>
              </a:rPr>
              <a:t> </a:t>
            </a:r>
            <a:r>
              <a:rPr b="0" dirty="0">
                <a:latin typeface="Arial"/>
                <a:cs typeface="Arial"/>
              </a:rPr>
              <a:t>adi</a:t>
            </a:r>
            <a:r>
              <a:rPr b="0" spc="-40" dirty="0">
                <a:latin typeface="Arial"/>
                <a:cs typeface="Arial"/>
              </a:rPr>
              <a:t> </a:t>
            </a:r>
            <a:r>
              <a:rPr b="0" dirty="0">
                <a:latin typeface="Arial"/>
                <a:cs typeface="Arial"/>
              </a:rPr>
              <a:t>yazili</a:t>
            </a:r>
            <a:r>
              <a:rPr b="0" spc="-10" dirty="0">
                <a:latin typeface="Arial"/>
                <a:cs typeface="Arial"/>
              </a:rPr>
              <a:t> </a:t>
            </a:r>
            <a:r>
              <a:rPr b="0" dirty="0">
                <a:latin typeface="Arial"/>
                <a:cs typeface="Arial"/>
              </a:rPr>
              <a:t>aliciya </a:t>
            </a:r>
            <a:r>
              <a:rPr b="0" spc="-10" dirty="0">
                <a:latin typeface="Arial"/>
                <a:cs typeface="Arial"/>
              </a:rPr>
              <a:t>verilmesi </a:t>
            </a:r>
            <a:r>
              <a:rPr b="0" dirty="0">
                <a:latin typeface="Arial"/>
                <a:cs typeface="Arial"/>
              </a:rPr>
              <a:t>üzerine</a:t>
            </a:r>
            <a:r>
              <a:rPr b="0" spc="-60" dirty="0">
                <a:latin typeface="Arial"/>
                <a:cs typeface="Arial"/>
              </a:rPr>
              <a:t> </a:t>
            </a:r>
            <a:r>
              <a:rPr b="0" dirty="0">
                <a:latin typeface="Arial"/>
                <a:cs typeface="Arial"/>
              </a:rPr>
              <a:t>hükümden</a:t>
            </a:r>
            <a:r>
              <a:rPr b="0" spc="-25" dirty="0">
                <a:latin typeface="Arial"/>
                <a:cs typeface="Arial"/>
              </a:rPr>
              <a:t> düser.</a:t>
            </a:r>
            <a:r>
              <a:rPr b="0" spc="-100" dirty="0">
                <a:latin typeface="Arial"/>
                <a:cs typeface="Arial"/>
              </a:rPr>
              <a:t> </a:t>
            </a:r>
            <a:r>
              <a:rPr b="0" dirty="0">
                <a:latin typeface="Arial"/>
                <a:cs typeface="Arial"/>
              </a:rPr>
              <a:t>Anilan,</a:t>
            </a:r>
            <a:r>
              <a:rPr b="0" spc="-25" dirty="0">
                <a:latin typeface="Arial"/>
                <a:cs typeface="Arial"/>
              </a:rPr>
              <a:t> </a:t>
            </a:r>
            <a:r>
              <a:rPr b="0" dirty="0">
                <a:latin typeface="Arial"/>
                <a:cs typeface="Arial"/>
              </a:rPr>
              <a:t>hakkini</a:t>
            </a:r>
            <a:r>
              <a:rPr b="0" spc="-35" dirty="0">
                <a:latin typeface="Arial"/>
                <a:cs typeface="Arial"/>
              </a:rPr>
              <a:t> </a:t>
            </a:r>
            <a:r>
              <a:rPr b="0" dirty="0">
                <a:latin typeface="Arial"/>
                <a:cs typeface="Arial"/>
              </a:rPr>
              <a:t>kullanmak</a:t>
            </a:r>
            <a:r>
              <a:rPr b="0" spc="-15" dirty="0">
                <a:latin typeface="Arial"/>
                <a:cs typeface="Arial"/>
              </a:rPr>
              <a:t> </a:t>
            </a:r>
            <a:r>
              <a:rPr b="0" dirty="0">
                <a:latin typeface="Arial"/>
                <a:cs typeface="Arial"/>
              </a:rPr>
              <a:t>istediginde</a:t>
            </a:r>
            <a:r>
              <a:rPr b="0" spc="-25" dirty="0">
                <a:latin typeface="Arial"/>
                <a:cs typeface="Arial"/>
              </a:rPr>
              <a:t> </a:t>
            </a:r>
            <a:r>
              <a:rPr b="0" spc="-10" dirty="0">
                <a:latin typeface="Arial"/>
                <a:cs typeface="Arial"/>
              </a:rPr>
              <a:t>yükleten </a:t>
            </a:r>
            <a:r>
              <a:rPr b="0" dirty="0">
                <a:latin typeface="Arial"/>
                <a:cs typeface="Arial"/>
              </a:rPr>
              <a:t>belgenin</a:t>
            </a:r>
            <a:r>
              <a:rPr b="0" spc="-30" dirty="0">
                <a:latin typeface="Arial"/>
                <a:cs typeface="Arial"/>
              </a:rPr>
              <a:t> </a:t>
            </a:r>
            <a:r>
              <a:rPr b="0" dirty="0">
                <a:latin typeface="Arial"/>
                <a:cs typeface="Arial"/>
              </a:rPr>
              <a:t>birinci</a:t>
            </a:r>
            <a:r>
              <a:rPr b="0" spc="-25" dirty="0">
                <a:latin typeface="Arial"/>
                <a:cs typeface="Arial"/>
              </a:rPr>
              <a:t> </a:t>
            </a:r>
            <a:r>
              <a:rPr b="0" dirty="0">
                <a:latin typeface="Arial"/>
                <a:cs typeface="Arial"/>
              </a:rPr>
              <a:t>orjinal</a:t>
            </a:r>
            <a:r>
              <a:rPr b="0" spc="-40" dirty="0">
                <a:latin typeface="Arial"/>
                <a:cs typeface="Arial"/>
              </a:rPr>
              <a:t> </a:t>
            </a:r>
            <a:r>
              <a:rPr b="0" dirty="0">
                <a:latin typeface="Arial"/>
                <a:cs typeface="Arial"/>
              </a:rPr>
              <a:t>ini</a:t>
            </a:r>
            <a:r>
              <a:rPr b="0" spc="-30" dirty="0">
                <a:latin typeface="Arial"/>
                <a:cs typeface="Arial"/>
              </a:rPr>
              <a:t> </a:t>
            </a:r>
            <a:r>
              <a:rPr b="0" dirty="0">
                <a:latin typeface="Arial"/>
                <a:cs typeface="Arial"/>
              </a:rPr>
              <a:t>tasimaciya</a:t>
            </a:r>
            <a:r>
              <a:rPr b="0" spc="-15" dirty="0">
                <a:latin typeface="Arial"/>
                <a:cs typeface="Arial"/>
              </a:rPr>
              <a:t> </a:t>
            </a:r>
            <a:r>
              <a:rPr b="0" dirty="0">
                <a:latin typeface="Arial"/>
                <a:cs typeface="Arial"/>
              </a:rPr>
              <a:t>ibraz</a:t>
            </a:r>
            <a:r>
              <a:rPr b="0" spc="-35" dirty="0">
                <a:latin typeface="Arial"/>
                <a:cs typeface="Arial"/>
              </a:rPr>
              <a:t> </a:t>
            </a:r>
            <a:r>
              <a:rPr b="0" spc="-10" dirty="0">
                <a:latin typeface="Arial"/>
                <a:cs typeface="Arial"/>
              </a:rPr>
              <a:t>etmelidir.</a:t>
            </a:r>
            <a:r>
              <a:rPr b="0" spc="-40" dirty="0">
                <a:latin typeface="Arial"/>
                <a:cs typeface="Arial"/>
              </a:rPr>
              <a:t> </a:t>
            </a:r>
            <a:r>
              <a:rPr b="0" dirty="0">
                <a:latin typeface="Arial"/>
                <a:cs typeface="Arial"/>
              </a:rPr>
              <a:t>Bu</a:t>
            </a:r>
            <a:r>
              <a:rPr b="0" spc="-50" dirty="0">
                <a:latin typeface="Arial"/>
                <a:cs typeface="Arial"/>
              </a:rPr>
              <a:t> </a:t>
            </a:r>
            <a:r>
              <a:rPr b="0" dirty="0">
                <a:latin typeface="Arial"/>
                <a:cs typeface="Arial"/>
              </a:rPr>
              <a:t>durumda</a:t>
            </a:r>
            <a:r>
              <a:rPr b="0" spc="-20" dirty="0">
                <a:latin typeface="Arial"/>
                <a:cs typeface="Arial"/>
              </a:rPr>
              <a:t> </a:t>
            </a:r>
            <a:r>
              <a:rPr b="0" dirty="0">
                <a:latin typeface="Arial"/>
                <a:cs typeface="Arial"/>
              </a:rPr>
              <a:t>yeni</a:t>
            </a:r>
            <a:r>
              <a:rPr b="0" spc="-25" dirty="0">
                <a:latin typeface="Arial"/>
                <a:cs typeface="Arial"/>
              </a:rPr>
              <a:t> </a:t>
            </a:r>
            <a:r>
              <a:rPr b="0" spc="-10" dirty="0">
                <a:latin typeface="Arial"/>
                <a:cs typeface="Arial"/>
              </a:rPr>
              <a:t>talimat </a:t>
            </a:r>
            <a:r>
              <a:rPr b="0" dirty="0">
                <a:latin typeface="Arial"/>
                <a:cs typeface="Arial"/>
              </a:rPr>
              <a:t>belgeye</a:t>
            </a:r>
            <a:r>
              <a:rPr b="0" spc="-15" dirty="0">
                <a:latin typeface="Arial"/>
                <a:cs typeface="Arial"/>
              </a:rPr>
              <a:t> </a:t>
            </a:r>
            <a:r>
              <a:rPr b="0" spc="-10" dirty="0">
                <a:latin typeface="Arial"/>
                <a:cs typeface="Arial"/>
              </a:rPr>
              <a:t>kaydedilir.</a:t>
            </a:r>
            <a:r>
              <a:rPr b="0" spc="-20" dirty="0">
                <a:latin typeface="Arial"/>
                <a:cs typeface="Arial"/>
              </a:rPr>
              <a:t> </a:t>
            </a:r>
            <a:r>
              <a:rPr b="0" dirty="0">
                <a:latin typeface="Arial"/>
                <a:cs typeface="Arial"/>
              </a:rPr>
              <a:t>yükleten</a:t>
            </a:r>
            <a:r>
              <a:rPr b="0" spc="-30" dirty="0">
                <a:latin typeface="Arial"/>
                <a:cs typeface="Arial"/>
              </a:rPr>
              <a:t> </a:t>
            </a:r>
            <a:r>
              <a:rPr b="0" dirty="0">
                <a:latin typeface="Arial"/>
                <a:cs typeface="Arial"/>
              </a:rPr>
              <a:t>ayni</a:t>
            </a:r>
            <a:r>
              <a:rPr b="0" spc="-35" dirty="0">
                <a:latin typeface="Arial"/>
                <a:cs typeface="Arial"/>
              </a:rPr>
              <a:t> </a:t>
            </a:r>
            <a:r>
              <a:rPr b="0" dirty="0">
                <a:latin typeface="Arial"/>
                <a:cs typeface="Arial"/>
              </a:rPr>
              <a:t>zamanda</a:t>
            </a:r>
            <a:r>
              <a:rPr b="0" spc="-50" dirty="0">
                <a:latin typeface="Arial"/>
                <a:cs typeface="Arial"/>
              </a:rPr>
              <a:t> </a:t>
            </a:r>
            <a:r>
              <a:rPr b="0" dirty="0">
                <a:latin typeface="Arial"/>
                <a:cs typeface="Arial"/>
              </a:rPr>
              <a:t>tasimaciya</a:t>
            </a:r>
            <a:r>
              <a:rPr b="0" spc="-25" dirty="0">
                <a:latin typeface="Arial"/>
                <a:cs typeface="Arial"/>
              </a:rPr>
              <a:t> </a:t>
            </a:r>
            <a:r>
              <a:rPr b="0" dirty="0">
                <a:latin typeface="Arial"/>
                <a:cs typeface="Arial"/>
              </a:rPr>
              <a:t>garanti</a:t>
            </a:r>
            <a:r>
              <a:rPr b="0" spc="-50" dirty="0">
                <a:latin typeface="Arial"/>
                <a:cs typeface="Arial"/>
              </a:rPr>
              <a:t> </a:t>
            </a:r>
            <a:r>
              <a:rPr b="0" spc="-10" dirty="0">
                <a:latin typeface="Arial"/>
                <a:cs typeface="Arial"/>
              </a:rPr>
              <a:t>vermelidir.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47217" y="576453"/>
            <a:ext cx="7693025" cy="1397635"/>
          </a:xfrm>
          <a:prstGeom prst="rect">
            <a:avLst/>
          </a:prstGeom>
        </p:spPr>
        <p:txBody>
          <a:bodyPr vert="horz" wrap="square" lIns="0" tIns="12700" rIns="0" bIns="0" rtlCol="0">
            <a:spAutoFit/>
          </a:bodyPr>
          <a:lstStyle/>
          <a:p>
            <a:pPr marL="12700" marR="5080">
              <a:lnSpc>
                <a:spcPct val="100000"/>
              </a:lnSpc>
              <a:spcBef>
                <a:spcPts val="100"/>
              </a:spcBef>
            </a:pPr>
            <a:r>
              <a:rPr sz="1800" b="1" dirty="0">
                <a:latin typeface="Arial"/>
                <a:cs typeface="Arial"/>
              </a:rPr>
              <a:t>Intermodal</a:t>
            </a:r>
            <a:r>
              <a:rPr sz="1800" b="1" spc="-40" dirty="0">
                <a:latin typeface="Arial"/>
                <a:cs typeface="Arial"/>
              </a:rPr>
              <a:t> </a:t>
            </a:r>
            <a:r>
              <a:rPr sz="1800" b="1" dirty="0">
                <a:latin typeface="Arial"/>
                <a:cs typeface="Arial"/>
              </a:rPr>
              <a:t>taşıma</a:t>
            </a:r>
            <a:r>
              <a:rPr sz="1800" b="1" spc="-20" dirty="0">
                <a:latin typeface="Arial"/>
                <a:cs typeface="Arial"/>
              </a:rPr>
              <a:t> </a:t>
            </a:r>
            <a:r>
              <a:rPr sz="1800" dirty="0"/>
              <a:t>tek</a:t>
            </a:r>
            <a:r>
              <a:rPr sz="1800" spc="-35" dirty="0"/>
              <a:t> </a:t>
            </a:r>
            <a:r>
              <a:rPr sz="1800" dirty="0"/>
              <a:t>yüklemeyle</a:t>
            </a:r>
            <a:r>
              <a:rPr sz="1800" spc="5" dirty="0"/>
              <a:t> </a:t>
            </a:r>
            <a:r>
              <a:rPr sz="1800" dirty="0"/>
              <a:t>ve</a:t>
            </a:r>
            <a:r>
              <a:rPr sz="1800" spc="-35" dirty="0"/>
              <a:t> </a:t>
            </a:r>
            <a:r>
              <a:rPr sz="1800" dirty="0"/>
              <a:t>aynı</a:t>
            </a:r>
            <a:r>
              <a:rPr sz="1800" spc="-10" dirty="0"/>
              <a:t> </a:t>
            </a:r>
            <a:r>
              <a:rPr sz="1800" dirty="0"/>
              <a:t>taşıma</a:t>
            </a:r>
            <a:r>
              <a:rPr sz="1800" spc="-30" dirty="0"/>
              <a:t> </a:t>
            </a:r>
            <a:r>
              <a:rPr sz="1800" dirty="0"/>
              <a:t>birimi</a:t>
            </a:r>
            <a:r>
              <a:rPr sz="1800" spc="-30" dirty="0"/>
              <a:t> </a:t>
            </a:r>
            <a:r>
              <a:rPr sz="1800" dirty="0"/>
              <a:t>içinde</a:t>
            </a:r>
            <a:r>
              <a:rPr sz="1800" spc="-30" dirty="0"/>
              <a:t> </a:t>
            </a:r>
            <a:r>
              <a:rPr sz="1800" spc="-10" dirty="0"/>
              <a:t>ürünlerin </a:t>
            </a:r>
            <a:r>
              <a:rPr sz="1800" dirty="0"/>
              <a:t>ellenmeden,</a:t>
            </a:r>
            <a:r>
              <a:rPr sz="1800" spc="-15" dirty="0"/>
              <a:t> </a:t>
            </a:r>
            <a:r>
              <a:rPr sz="1800" dirty="0"/>
              <a:t>birden</a:t>
            </a:r>
            <a:r>
              <a:rPr sz="1800" spc="-20" dirty="0"/>
              <a:t> </a:t>
            </a:r>
            <a:r>
              <a:rPr sz="1800" dirty="0"/>
              <a:t>çok</a:t>
            </a:r>
            <a:r>
              <a:rPr sz="1800" spc="-35" dirty="0"/>
              <a:t> </a:t>
            </a:r>
            <a:r>
              <a:rPr sz="1800" dirty="0"/>
              <a:t>taşıma</a:t>
            </a:r>
            <a:r>
              <a:rPr sz="1800" spc="-40" dirty="0"/>
              <a:t> </a:t>
            </a:r>
            <a:r>
              <a:rPr sz="1800" dirty="0"/>
              <a:t>yöntemleri</a:t>
            </a:r>
            <a:r>
              <a:rPr sz="1800" spc="5" dirty="0"/>
              <a:t> </a:t>
            </a:r>
            <a:r>
              <a:rPr sz="1800" dirty="0"/>
              <a:t>ile</a:t>
            </a:r>
            <a:r>
              <a:rPr sz="1800" spc="-35" dirty="0"/>
              <a:t> </a:t>
            </a:r>
            <a:r>
              <a:rPr sz="1800" dirty="0"/>
              <a:t>taşınması</a:t>
            </a:r>
            <a:r>
              <a:rPr sz="1800" spc="-25" dirty="0"/>
              <a:t> </a:t>
            </a:r>
            <a:r>
              <a:rPr sz="1800" spc="-10" dirty="0"/>
              <a:t>olarak tanımlanmaktadır.</a:t>
            </a:r>
            <a:r>
              <a:rPr sz="1800" spc="-20" dirty="0"/>
              <a:t> </a:t>
            </a:r>
            <a:r>
              <a:rPr sz="1800" dirty="0"/>
              <a:t>Bunda</a:t>
            </a:r>
            <a:r>
              <a:rPr sz="1800" spc="-30" dirty="0"/>
              <a:t> </a:t>
            </a:r>
            <a:r>
              <a:rPr sz="1800" dirty="0"/>
              <a:t>konteynır</a:t>
            </a:r>
            <a:r>
              <a:rPr sz="1800" spc="5" dirty="0"/>
              <a:t> </a:t>
            </a:r>
            <a:r>
              <a:rPr sz="1800" dirty="0"/>
              <a:t>taşımacılığı</a:t>
            </a:r>
            <a:r>
              <a:rPr sz="1800" spc="-15" dirty="0"/>
              <a:t> </a:t>
            </a:r>
            <a:r>
              <a:rPr sz="1800" dirty="0"/>
              <a:t>veya</a:t>
            </a:r>
            <a:r>
              <a:rPr sz="1800" spc="-20" dirty="0"/>
              <a:t> </a:t>
            </a:r>
            <a:r>
              <a:rPr sz="1800" dirty="0"/>
              <a:t>treylerin</a:t>
            </a:r>
            <a:r>
              <a:rPr sz="1800" spc="-10" dirty="0"/>
              <a:t> </a:t>
            </a:r>
            <a:r>
              <a:rPr sz="1800" dirty="0"/>
              <a:t>hiç</a:t>
            </a:r>
            <a:r>
              <a:rPr sz="1800" spc="-30" dirty="0"/>
              <a:t> </a:t>
            </a:r>
            <a:r>
              <a:rPr sz="1800" spc="-10" dirty="0"/>
              <a:t>açılmadan </a:t>
            </a:r>
            <a:r>
              <a:rPr sz="1800" dirty="0"/>
              <a:t>kara</a:t>
            </a:r>
            <a:r>
              <a:rPr sz="1800" spc="-40" dirty="0"/>
              <a:t> </a:t>
            </a:r>
            <a:r>
              <a:rPr sz="1800" dirty="0"/>
              <a:t>yolu, demir</a:t>
            </a:r>
            <a:r>
              <a:rPr sz="1800" spc="-30" dirty="0"/>
              <a:t> </a:t>
            </a:r>
            <a:r>
              <a:rPr sz="1800" dirty="0"/>
              <a:t>yolu veya</a:t>
            </a:r>
            <a:r>
              <a:rPr sz="1800" spc="-15" dirty="0"/>
              <a:t> </a:t>
            </a:r>
            <a:r>
              <a:rPr sz="1800" dirty="0"/>
              <a:t>deniz</a:t>
            </a:r>
            <a:r>
              <a:rPr sz="1800" spc="-20" dirty="0"/>
              <a:t> </a:t>
            </a:r>
            <a:r>
              <a:rPr sz="1800" dirty="0"/>
              <a:t>yolu ile</a:t>
            </a:r>
            <a:r>
              <a:rPr sz="1800" spc="-25" dirty="0"/>
              <a:t> </a:t>
            </a:r>
            <a:r>
              <a:rPr sz="1800" dirty="0"/>
              <a:t>taşınması</a:t>
            </a:r>
            <a:r>
              <a:rPr sz="1800" spc="-25" dirty="0"/>
              <a:t> </a:t>
            </a:r>
            <a:r>
              <a:rPr sz="1800" spc="-10" dirty="0"/>
              <a:t>kastedilmektedir.</a:t>
            </a:r>
            <a:r>
              <a:rPr sz="1800" spc="15" dirty="0"/>
              <a:t> </a:t>
            </a:r>
            <a:r>
              <a:rPr sz="1800" spc="-10" dirty="0">
                <a:solidFill>
                  <a:srgbClr val="FF0000"/>
                </a:solidFill>
              </a:rPr>
              <a:t>Hedef </a:t>
            </a:r>
            <a:r>
              <a:rPr sz="1800" dirty="0">
                <a:solidFill>
                  <a:srgbClr val="FF0000"/>
                </a:solidFill>
              </a:rPr>
              <a:t>yüklemede</a:t>
            </a:r>
            <a:r>
              <a:rPr sz="1800" spc="-30" dirty="0">
                <a:solidFill>
                  <a:srgbClr val="FF0000"/>
                </a:solidFill>
              </a:rPr>
              <a:t> </a:t>
            </a:r>
            <a:r>
              <a:rPr sz="1800" dirty="0">
                <a:solidFill>
                  <a:srgbClr val="FF0000"/>
                </a:solidFill>
              </a:rPr>
              <a:t>ağzı</a:t>
            </a:r>
            <a:r>
              <a:rPr sz="1800" spc="-55" dirty="0">
                <a:solidFill>
                  <a:srgbClr val="FF0000"/>
                </a:solidFill>
              </a:rPr>
              <a:t> </a:t>
            </a:r>
            <a:r>
              <a:rPr sz="1800" dirty="0">
                <a:solidFill>
                  <a:srgbClr val="FF0000"/>
                </a:solidFill>
              </a:rPr>
              <a:t>kapatılan</a:t>
            </a:r>
            <a:r>
              <a:rPr sz="1800" spc="-35" dirty="0">
                <a:solidFill>
                  <a:srgbClr val="FF0000"/>
                </a:solidFill>
              </a:rPr>
              <a:t> </a:t>
            </a:r>
            <a:r>
              <a:rPr sz="1800" dirty="0">
                <a:solidFill>
                  <a:srgbClr val="FF0000"/>
                </a:solidFill>
              </a:rPr>
              <a:t>ünitenin</a:t>
            </a:r>
            <a:r>
              <a:rPr sz="1800" spc="-50" dirty="0">
                <a:solidFill>
                  <a:srgbClr val="FF0000"/>
                </a:solidFill>
              </a:rPr>
              <a:t> </a:t>
            </a:r>
            <a:r>
              <a:rPr sz="1800" dirty="0">
                <a:solidFill>
                  <a:srgbClr val="FF0000"/>
                </a:solidFill>
              </a:rPr>
              <a:t>teslim</a:t>
            </a:r>
            <a:r>
              <a:rPr sz="1800" spc="-50" dirty="0">
                <a:solidFill>
                  <a:srgbClr val="FF0000"/>
                </a:solidFill>
              </a:rPr>
              <a:t> </a:t>
            </a:r>
            <a:r>
              <a:rPr sz="1800" dirty="0">
                <a:solidFill>
                  <a:srgbClr val="FF0000"/>
                </a:solidFill>
              </a:rPr>
              <a:t>yerinde</a:t>
            </a:r>
            <a:r>
              <a:rPr sz="1800" spc="-25" dirty="0">
                <a:solidFill>
                  <a:srgbClr val="FF0000"/>
                </a:solidFill>
              </a:rPr>
              <a:t> </a:t>
            </a:r>
            <a:r>
              <a:rPr sz="1800" spc="-10" dirty="0">
                <a:solidFill>
                  <a:srgbClr val="FF0000"/>
                </a:solidFill>
              </a:rPr>
              <a:t>açılmasıdır.</a:t>
            </a:r>
            <a:endParaRPr sz="1800">
              <a:latin typeface="Arial"/>
              <a:cs typeface="Arial"/>
            </a:endParaRPr>
          </a:p>
        </p:txBody>
      </p:sp>
      <p:sp>
        <p:nvSpPr>
          <p:cNvPr id="3" name="object 3"/>
          <p:cNvSpPr txBox="1"/>
          <p:nvPr/>
        </p:nvSpPr>
        <p:spPr>
          <a:xfrm>
            <a:off x="509117" y="2448559"/>
            <a:ext cx="7791450" cy="2453640"/>
          </a:xfrm>
          <a:prstGeom prst="rect">
            <a:avLst/>
          </a:prstGeom>
        </p:spPr>
        <p:txBody>
          <a:bodyPr vert="horz" wrap="square" lIns="0" tIns="12700" rIns="0" bIns="0" rtlCol="0">
            <a:spAutoFit/>
          </a:bodyPr>
          <a:lstStyle/>
          <a:p>
            <a:pPr marL="12700" marR="5080">
              <a:lnSpc>
                <a:spcPct val="100000"/>
              </a:lnSpc>
              <a:spcBef>
                <a:spcPts val="100"/>
              </a:spcBef>
            </a:pPr>
            <a:r>
              <a:rPr sz="1800" b="1" dirty="0">
                <a:latin typeface="Arial"/>
                <a:cs typeface="Arial"/>
              </a:rPr>
              <a:t>Multimodal</a:t>
            </a:r>
            <a:r>
              <a:rPr sz="1800" b="1" spc="-60" dirty="0">
                <a:latin typeface="Arial"/>
                <a:cs typeface="Arial"/>
              </a:rPr>
              <a:t> </a:t>
            </a:r>
            <a:r>
              <a:rPr sz="1800" b="1" spc="-10" dirty="0">
                <a:latin typeface="Arial"/>
                <a:cs typeface="Arial"/>
              </a:rPr>
              <a:t>Taşıma</a:t>
            </a:r>
            <a:r>
              <a:rPr sz="1800" b="1" spc="-25" dirty="0">
                <a:latin typeface="Arial"/>
                <a:cs typeface="Arial"/>
              </a:rPr>
              <a:t> </a:t>
            </a:r>
            <a:r>
              <a:rPr sz="1800" dirty="0">
                <a:latin typeface="Arial"/>
                <a:cs typeface="Arial"/>
              </a:rPr>
              <a:t>ise</a:t>
            </a:r>
            <a:r>
              <a:rPr sz="1800" spc="-40" dirty="0">
                <a:latin typeface="Arial"/>
                <a:cs typeface="Arial"/>
              </a:rPr>
              <a:t> </a:t>
            </a:r>
            <a:r>
              <a:rPr sz="1800" dirty="0">
                <a:latin typeface="Arial"/>
                <a:cs typeface="Arial"/>
              </a:rPr>
              <a:t>ürünlerin</a:t>
            </a:r>
            <a:r>
              <a:rPr sz="1800" spc="-15" dirty="0">
                <a:latin typeface="Arial"/>
                <a:cs typeface="Arial"/>
              </a:rPr>
              <a:t> </a:t>
            </a:r>
            <a:r>
              <a:rPr sz="1800" dirty="0">
                <a:latin typeface="Arial"/>
                <a:cs typeface="Arial"/>
              </a:rPr>
              <a:t>en</a:t>
            </a:r>
            <a:r>
              <a:rPr sz="1800" spc="-45" dirty="0">
                <a:latin typeface="Arial"/>
                <a:cs typeface="Arial"/>
              </a:rPr>
              <a:t> </a:t>
            </a:r>
            <a:r>
              <a:rPr sz="1800" dirty="0">
                <a:latin typeface="Arial"/>
                <a:cs typeface="Arial"/>
              </a:rPr>
              <a:t>az</a:t>
            </a:r>
            <a:r>
              <a:rPr sz="1800" spc="-30" dirty="0">
                <a:latin typeface="Arial"/>
                <a:cs typeface="Arial"/>
              </a:rPr>
              <a:t> </a:t>
            </a:r>
            <a:r>
              <a:rPr sz="1800" dirty="0">
                <a:latin typeface="Arial"/>
                <a:cs typeface="Arial"/>
              </a:rPr>
              <a:t>iki</a:t>
            </a:r>
            <a:r>
              <a:rPr sz="1800" spc="-30" dirty="0">
                <a:latin typeface="Arial"/>
                <a:cs typeface="Arial"/>
              </a:rPr>
              <a:t> </a:t>
            </a:r>
            <a:r>
              <a:rPr sz="1800" dirty="0">
                <a:latin typeface="Arial"/>
                <a:cs typeface="Arial"/>
              </a:rPr>
              <a:t>farklı</a:t>
            </a:r>
            <a:r>
              <a:rPr sz="1800" spc="-45" dirty="0">
                <a:latin typeface="Arial"/>
                <a:cs typeface="Arial"/>
              </a:rPr>
              <a:t> </a:t>
            </a:r>
            <a:r>
              <a:rPr sz="1800" dirty="0">
                <a:latin typeface="Arial"/>
                <a:cs typeface="Arial"/>
              </a:rPr>
              <a:t>taşıma</a:t>
            </a:r>
            <a:r>
              <a:rPr sz="1800" spc="-30" dirty="0">
                <a:latin typeface="Arial"/>
                <a:cs typeface="Arial"/>
              </a:rPr>
              <a:t> </a:t>
            </a:r>
            <a:r>
              <a:rPr sz="1800" dirty="0">
                <a:latin typeface="Arial"/>
                <a:cs typeface="Arial"/>
              </a:rPr>
              <a:t>yöntemi</a:t>
            </a:r>
            <a:r>
              <a:rPr sz="1800" spc="-5" dirty="0">
                <a:latin typeface="Arial"/>
                <a:cs typeface="Arial"/>
              </a:rPr>
              <a:t> </a:t>
            </a:r>
            <a:r>
              <a:rPr sz="1800" dirty="0">
                <a:latin typeface="Arial"/>
                <a:cs typeface="Arial"/>
              </a:rPr>
              <a:t>ile</a:t>
            </a:r>
            <a:r>
              <a:rPr sz="1800" spc="-35" dirty="0">
                <a:latin typeface="Arial"/>
                <a:cs typeface="Arial"/>
              </a:rPr>
              <a:t> </a:t>
            </a:r>
            <a:r>
              <a:rPr sz="1800" spc="-10" dirty="0">
                <a:latin typeface="Arial"/>
                <a:cs typeface="Arial"/>
              </a:rPr>
              <a:t>taşınması </a:t>
            </a:r>
            <a:r>
              <a:rPr sz="1800" dirty="0">
                <a:latin typeface="Arial"/>
                <a:cs typeface="Arial"/>
              </a:rPr>
              <a:t>olarak</a:t>
            </a:r>
            <a:r>
              <a:rPr sz="1800" spc="-60" dirty="0">
                <a:latin typeface="Arial"/>
                <a:cs typeface="Arial"/>
              </a:rPr>
              <a:t> </a:t>
            </a:r>
            <a:r>
              <a:rPr sz="1800" dirty="0">
                <a:latin typeface="Arial"/>
                <a:cs typeface="Arial"/>
              </a:rPr>
              <a:t>tanımlanmıştır</a:t>
            </a:r>
            <a:r>
              <a:rPr sz="1800" spc="-40" dirty="0">
                <a:latin typeface="Arial"/>
                <a:cs typeface="Arial"/>
              </a:rPr>
              <a:t> </a:t>
            </a:r>
            <a:r>
              <a:rPr sz="1800" dirty="0">
                <a:latin typeface="Arial"/>
                <a:cs typeface="Arial"/>
              </a:rPr>
              <a:t>(karayolu,</a:t>
            </a:r>
            <a:r>
              <a:rPr sz="1800" spc="-35" dirty="0">
                <a:latin typeface="Arial"/>
                <a:cs typeface="Arial"/>
              </a:rPr>
              <a:t> </a:t>
            </a:r>
            <a:r>
              <a:rPr sz="1800" dirty="0">
                <a:latin typeface="Arial"/>
                <a:cs typeface="Arial"/>
              </a:rPr>
              <a:t>denizyolu,</a:t>
            </a:r>
            <a:r>
              <a:rPr sz="1800" spc="-35" dirty="0">
                <a:latin typeface="Arial"/>
                <a:cs typeface="Arial"/>
              </a:rPr>
              <a:t> </a:t>
            </a:r>
            <a:r>
              <a:rPr sz="1800" dirty="0">
                <a:latin typeface="Arial"/>
                <a:cs typeface="Arial"/>
              </a:rPr>
              <a:t>havayolu,</a:t>
            </a:r>
            <a:r>
              <a:rPr sz="1800" spc="-25" dirty="0">
                <a:latin typeface="Arial"/>
                <a:cs typeface="Arial"/>
              </a:rPr>
              <a:t> </a:t>
            </a:r>
            <a:r>
              <a:rPr sz="1800" dirty="0">
                <a:latin typeface="Arial"/>
                <a:cs typeface="Arial"/>
              </a:rPr>
              <a:t>demiryolu).</a:t>
            </a:r>
            <a:r>
              <a:rPr sz="1800" spc="-35" dirty="0">
                <a:latin typeface="Arial"/>
                <a:cs typeface="Arial"/>
              </a:rPr>
              <a:t> </a:t>
            </a:r>
            <a:r>
              <a:rPr sz="1800" spc="-10" dirty="0">
                <a:latin typeface="Arial"/>
                <a:cs typeface="Arial"/>
              </a:rPr>
              <a:t>Intermodal </a:t>
            </a:r>
            <a:r>
              <a:rPr sz="1800" dirty="0">
                <a:latin typeface="Arial"/>
                <a:cs typeface="Arial"/>
              </a:rPr>
              <a:t>taşımacılık</a:t>
            </a:r>
            <a:r>
              <a:rPr sz="1800" spc="-20" dirty="0">
                <a:latin typeface="Arial"/>
                <a:cs typeface="Arial"/>
              </a:rPr>
              <a:t> </a:t>
            </a:r>
            <a:r>
              <a:rPr sz="1800" dirty="0">
                <a:latin typeface="Arial"/>
                <a:cs typeface="Arial"/>
              </a:rPr>
              <a:t>multimodal</a:t>
            </a:r>
            <a:r>
              <a:rPr sz="1800" spc="-25" dirty="0">
                <a:latin typeface="Arial"/>
                <a:cs typeface="Arial"/>
              </a:rPr>
              <a:t> </a:t>
            </a:r>
            <a:r>
              <a:rPr sz="1800" dirty="0">
                <a:latin typeface="Arial"/>
                <a:cs typeface="Arial"/>
              </a:rPr>
              <a:t>taşımacılığın özel</a:t>
            </a:r>
            <a:r>
              <a:rPr sz="1800" spc="-45" dirty="0">
                <a:latin typeface="Arial"/>
                <a:cs typeface="Arial"/>
              </a:rPr>
              <a:t> </a:t>
            </a:r>
            <a:r>
              <a:rPr sz="1800" dirty="0">
                <a:latin typeface="Arial"/>
                <a:cs typeface="Arial"/>
              </a:rPr>
              <a:t>bir</a:t>
            </a:r>
            <a:r>
              <a:rPr sz="1800" spc="-30" dirty="0">
                <a:latin typeface="Arial"/>
                <a:cs typeface="Arial"/>
              </a:rPr>
              <a:t> </a:t>
            </a:r>
            <a:r>
              <a:rPr sz="1800" dirty="0">
                <a:latin typeface="Arial"/>
                <a:cs typeface="Arial"/>
              </a:rPr>
              <a:t>uygulaması</a:t>
            </a:r>
            <a:r>
              <a:rPr sz="1800" spc="-10" dirty="0">
                <a:latin typeface="Arial"/>
                <a:cs typeface="Arial"/>
              </a:rPr>
              <a:t> </a:t>
            </a:r>
            <a:r>
              <a:rPr sz="1800" dirty="0">
                <a:latin typeface="Arial"/>
                <a:cs typeface="Arial"/>
              </a:rPr>
              <a:t>haline</a:t>
            </a:r>
            <a:r>
              <a:rPr sz="1800" spc="-25" dirty="0">
                <a:latin typeface="Arial"/>
                <a:cs typeface="Arial"/>
              </a:rPr>
              <a:t> </a:t>
            </a:r>
            <a:r>
              <a:rPr sz="1800" spc="-10" dirty="0">
                <a:latin typeface="Arial"/>
                <a:cs typeface="Arial"/>
              </a:rPr>
              <a:t>gelmiştir.</a:t>
            </a:r>
            <a:endParaRPr sz="1800">
              <a:latin typeface="Arial"/>
              <a:cs typeface="Arial"/>
            </a:endParaRPr>
          </a:p>
          <a:p>
            <a:pPr>
              <a:lnSpc>
                <a:spcPct val="100000"/>
              </a:lnSpc>
              <a:spcBef>
                <a:spcPts val="1925"/>
              </a:spcBef>
            </a:pPr>
            <a:endParaRPr sz="1800">
              <a:latin typeface="Arial"/>
              <a:cs typeface="Arial"/>
            </a:endParaRPr>
          </a:p>
          <a:p>
            <a:pPr marL="121920" marR="83185">
              <a:lnSpc>
                <a:spcPct val="100000"/>
              </a:lnSpc>
            </a:pPr>
            <a:r>
              <a:rPr sz="1800" dirty="0">
                <a:latin typeface="Arial"/>
                <a:cs typeface="Arial"/>
              </a:rPr>
              <a:t>Multimodal</a:t>
            </a:r>
            <a:r>
              <a:rPr sz="1800" spc="-40" dirty="0">
                <a:latin typeface="Arial"/>
                <a:cs typeface="Arial"/>
              </a:rPr>
              <a:t> </a:t>
            </a:r>
            <a:r>
              <a:rPr sz="1800" dirty="0">
                <a:latin typeface="Arial"/>
                <a:cs typeface="Arial"/>
              </a:rPr>
              <a:t>taşımada</a:t>
            </a:r>
            <a:r>
              <a:rPr sz="1800" spc="-40" dirty="0">
                <a:latin typeface="Arial"/>
                <a:cs typeface="Arial"/>
              </a:rPr>
              <a:t> </a:t>
            </a:r>
            <a:r>
              <a:rPr sz="1800" spc="-10" dirty="0">
                <a:latin typeface="Arial"/>
                <a:cs typeface="Arial"/>
              </a:rPr>
              <a:t>yükler,</a:t>
            </a:r>
            <a:r>
              <a:rPr sz="1800" spc="-30" dirty="0">
                <a:latin typeface="Arial"/>
                <a:cs typeface="Arial"/>
              </a:rPr>
              <a:t> </a:t>
            </a:r>
            <a:r>
              <a:rPr sz="1800" dirty="0">
                <a:latin typeface="Arial"/>
                <a:cs typeface="Arial"/>
              </a:rPr>
              <a:t>bulundukları</a:t>
            </a:r>
            <a:r>
              <a:rPr sz="1800" spc="-25" dirty="0">
                <a:latin typeface="Arial"/>
                <a:cs typeface="Arial"/>
              </a:rPr>
              <a:t> </a:t>
            </a:r>
            <a:r>
              <a:rPr sz="1800" dirty="0">
                <a:latin typeface="Arial"/>
                <a:cs typeface="Arial"/>
              </a:rPr>
              <a:t>taşıma</a:t>
            </a:r>
            <a:r>
              <a:rPr sz="1800" spc="-45" dirty="0">
                <a:latin typeface="Arial"/>
                <a:cs typeface="Arial"/>
              </a:rPr>
              <a:t> </a:t>
            </a:r>
            <a:r>
              <a:rPr sz="1800" dirty="0">
                <a:latin typeface="Arial"/>
                <a:cs typeface="Arial"/>
              </a:rPr>
              <a:t>kaplarından</a:t>
            </a:r>
            <a:r>
              <a:rPr sz="1800" spc="-25" dirty="0">
                <a:latin typeface="Arial"/>
                <a:cs typeface="Arial"/>
              </a:rPr>
              <a:t> </a:t>
            </a:r>
            <a:r>
              <a:rPr sz="1800" dirty="0">
                <a:latin typeface="Arial"/>
                <a:cs typeface="Arial"/>
              </a:rPr>
              <a:t>başka</a:t>
            </a:r>
            <a:r>
              <a:rPr sz="1800" spc="-45" dirty="0">
                <a:latin typeface="Arial"/>
                <a:cs typeface="Arial"/>
              </a:rPr>
              <a:t> </a:t>
            </a:r>
            <a:r>
              <a:rPr sz="1800" spc="-10" dirty="0">
                <a:latin typeface="Arial"/>
                <a:cs typeface="Arial"/>
              </a:rPr>
              <a:t>taşıma </a:t>
            </a:r>
            <a:r>
              <a:rPr sz="1800" dirty="0">
                <a:latin typeface="Arial"/>
                <a:cs typeface="Arial"/>
              </a:rPr>
              <a:t>kaplarına</a:t>
            </a:r>
            <a:r>
              <a:rPr sz="1800" spc="-55" dirty="0">
                <a:latin typeface="Arial"/>
                <a:cs typeface="Arial"/>
              </a:rPr>
              <a:t> </a:t>
            </a:r>
            <a:r>
              <a:rPr sz="1800" dirty="0">
                <a:latin typeface="Arial"/>
                <a:cs typeface="Arial"/>
              </a:rPr>
              <a:t>aktarılır.</a:t>
            </a:r>
            <a:r>
              <a:rPr sz="1800" spc="-50" dirty="0">
                <a:latin typeface="Arial"/>
                <a:cs typeface="Arial"/>
              </a:rPr>
              <a:t> </a:t>
            </a:r>
            <a:r>
              <a:rPr sz="1800" dirty="0">
                <a:latin typeface="Arial"/>
                <a:cs typeface="Arial"/>
              </a:rPr>
              <a:t>Intermodal</a:t>
            </a:r>
            <a:r>
              <a:rPr sz="1800" spc="-55" dirty="0">
                <a:latin typeface="Arial"/>
                <a:cs typeface="Arial"/>
              </a:rPr>
              <a:t> </a:t>
            </a:r>
            <a:r>
              <a:rPr sz="1800" dirty="0">
                <a:latin typeface="Arial"/>
                <a:cs typeface="Arial"/>
              </a:rPr>
              <a:t>taşımacılıkta</a:t>
            </a:r>
            <a:r>
              <a:rPr sz="1800" spc="-35" dirty="0">
                <a:latin typeface="Arial"/>
                <a:cs typeface="Arial"/>
              </a:rPr>
              <a:t> </a:t>
            </a:r>
            <a:r>
              <a:rPr sz="1800" dirty="0">
                <a:latin typeface="Arial"/>
                <a:cs typeface="Arial"/>
              </a:rPr>
              <a:t>ise</a:t>
            </a:r>
            <a:r>
              <a:rPr sz="1800" spc="-75" dirty="0">
                <a:latin typeface="Arial"/>
                <a:cs typeface="Arial"/>
              </a:rPr>
              <a:t> </a:t>
            </a:r>
            <a:r>
              <a:rPr sz="1800" dirty="0">
                <a:latin typeface="Arial"/>
                <a:cs typeface="Arial"/>
              </a:rPr>
              <a:t>yüklerin</a:t>
            </a:r>
            <a:r>
              <a:rPr sz="1800" spc="-40" dirty="0">
                <a:latin typeface="Arial"/>
                <a:cs typeface="Arial"/>
              </a:rPr>
              <a:t> </a:t>
            </a:r>
            <a:r>
              <a:rPr sz="1800" dirty="0">
                <a:latin typeface="Arial"/>
                <a:cs typeface="Arial"/>
              </a:rPr>
              <a:t>taşıma</a:t>
            </a:r>
            <a:r>
              <a:rPr sz="1800" spc="-55" dirty="0">
                <a:latin typeface="Arial"/>
                <a:cs typeface="Arial"/>
              </a:rPr>
              <a:t> </a:t>
            </a:r>
            <a:r>
              <a:rPr sz="1800" spc="-10" dirty="0">
                <a:latin typeface="Arial"/>
                <a:cs typeface="Arial"/>
              </a:rPr>
              <a:t>kaplarında </a:t>
            </a:r>
            <a:r>
              <a:rPr sz="1800" dirty="0">
                <a:latin typeface="Arial"/>
                <a:cs typeface="Arial"/>
              </a:rPr>
              <a:t>herhangi</a:t>
            </a:r>
            <a:r>
              <a:rPr sz="1800" spc="-15" dirty="0">
                <a:latin typeface="Arial"/>
                <a:cs typeface="Arial"/>
              </a:rPr>
              <a:t> </a:t>
            </a:r>
            <a:r>
              <a:rPr sz="1800" dirty="0">
                <a:latin typeface="Arial"/>
                <a:cs typeface="Arial"/>
              </a:rPr>
              <a:t>bir</a:t>
            </a:r>
            <a:r>
              <a:rPr sz="1800" spc="-35" dirty="0">
                <a:latin typeface="Arial"/>
                <a:cs typeface="Arial"/>
              </a:rPr>
              <a:t> </a:t>
            </a:r>
            <a:r>
              <a:rPr sz="1800" dirty="0">
                <a:latin typeface="Arial"/>
                <a:cs typeface="Arial"/>
              </a:rPr>
              <a:t>değişiklik</a:t>
            </a:r>
            <a:r>
              <a:rPr sz="1800" spc="-15" dirty="0">
                <a:latin typeface="Arial"/>
                <a:cs typeface="Arial"/>
              </a:rPr>
              <a:t> </a:t>
            </a:r>
            <a:r>
              <a:rPr sz="1800" dirty="0">
                <a:latin typeface="Arial"/>
                <a:cs typeface="Arial"/>
              </a:rPr>
              <a:t>olmaz</a:t>
            </a:r>
            <a:r>
              <a:rPr sz="1800" spc="-30" dirty="0">
                <a:latin typeface="Arial"/>
                <a:cs typeface="Arial"/>
              </a:rPr>
              <a:t> </a:t>
            </a:r>
            <a:r>
              <a:rPr sz="1800" dirty="0">
                <a:latin typeface="Arial"/>
                <a:cs typeface="Arial"/>
              </a:rPr>
              <a:t>ve</a:t>
            </a:r>
            <a:r>
              <a:rPr sz="1800" spc="-30" dirty="0">
                <a:latin typeface="Arial"/>
                <a:cs typeface="Arial"/>
              </a:rPr>
              <a:t> </a:t>
            </a:r>
            <a:r>
              <a:rPr sz="1800" dirty="0">
                <a:latin typeface="Arial"/>
                <a:cs typeface="Arial"/>
              </a:rPr>
              <a:t>yük</a:t>
            </a:r>
            <a:r>
              <a:rPr sz="1800" spc="-15" dirty="0">
                <a:latin typeface="Arial"/>
                <a:cs typeface="Arial"/>
              </a:rPr>
              <a:t> </a:t>
            </a:r>
            <a:r>
              <a:rPr sz="1800" dirty="0">
                <a:latin typeface="Arial"/>
                <a:cs typeface="Arial"/>
              </a:rPr>
              <a:t>mevcut</a:t>
            </a:r>
            <a:r>
              <a:rPr sz="1800" spc="-30" dirty="0">
                <a:latin typeface="Arial"/>
                <a:cs typeface="Arial"/>
              </a:rPr>
              <a:t> </a:t>
            </a:r>
            <a:r>
              <a:rPr sz="1800" dirty="0">
                <a:latin typeface="Arial"/>
                <a:cs typeface="Arial"/>
              </a:rPr>
              <a:t>kabı</a:t>
            </a:r>
            <a:r>
              <a:rPr sz="1800" spc="-25" dirty="0">
                <a:latin typeface="Arial"/>
                <a:cs typeface="Arial"/>
              </a:rPr>
              <a:t> </a:t>
            </a:r>
            <a:r>
              <a:rPr sz="1800" dirty="0">
                <a:latin typeface="Arial"/>
                <a:cs typeface="Arial"/>
              </a:rPr>
              <a:t>ile</a:t>
            </a:r>
            <a:r>
              <a:rPr sz="1800" spc="-30" dirty="0">
                <a:latin typeface="Arial"/>
                <a:cs typeface="Arial"/>
              </a:rPr>
              <a:t> </a:t>
            </a:r>
            <a:r>
              <a:rPr sz="1800" dirty="0">
                <a:latin typeface="Arial"/>
                <a:cs typeface="Arial"/>
              </a:rPr>
              <a:t>birlikte</a:t>
            </a:r>
            <a:r>
              <a:rPr sz="1800" spc="-25" dirty="0">
                <a:latin typeface="Arial"/>
                <a:cs typeface="Arial"/>
              </a:rPr>
              <a:t> </a:t>
            </a:r>
            <a:r>
              <a:rPr sz="1800" dirty="0">
                <a:latin typeface="Arial"/>
                <a:cs typeface="Arial"/>
              </a:rPr>
              <a:t>başka</a:t>
            </a:r>
            <a:r>
              <a:rPr sz="1800" spc="-30" dirty="0">
                <a:latin typeface="Arial"/>
                <a:cs typeface="Arial"/>
              </a:rPr>
              <a:t> </a:t>
            </a:r>
            <a:r>
              <a:rPr sz="1800" dirty="0">
                <a:latin typeface="Arial"/>
                <a:cs typeface="Arial"/>
              </a:rPr>
              <a:t>bir</a:t>
            </a:r>
            <a:r>
              <a:rPr sz="1800" spc="-25" dirty="0">
                <a:latin typeface="Arial"/>
                <a:cs typeface="Arial"/>
              </a:rPr>
              <a:t> </a:t>
            </a:r>
            <a:r>
              <a:rPr sz="1800" spc="-10" dirty="0">
                <a:latin typeface="Arial"/>
                <a:cs typeface="Arial"/>
              </a:rPr>
              <a:t>lojistik </a:t>
            </a:r>
            <a:r>
              <a:rPr sz="1800" dirty="0">
                <a:latin typeface="Arial"/>
                <a:cs typeface="Arial"/>
              </a:rPr>
              <a:t>servise</a:t>
            </a:r>
            <a:r>
              <a:rPr sz="1800" spc="-30" dirty="0">
                <a:latin typeface="Arial"/>
                <a:cs typeface="Arial"/>
              </a:rPr>
              <a:t> </a:t>
            </a:r>
            <a:r>
              <a:rPr sz="1800" spc="-10" dirty="0">
                <a:latin typeface="Arial"/>
                <a:cs typeface="Arial"/>
              </a:rPr>
              <a:t>aktarılır.</a:t>
            </a:r>
            <a:endParaRPr sz="18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90168" y="1152905"/>
            <a:ext cx="7475855" cy="1397635"/>
          </a:xfrm>
          <a:prstGeom prst="rect">
            <a:avLst/>
          </a:prstGeom>
        </p:spPr>
        <p:txBody>
          <a:bodyPr vert="horz" wrap="square" lIns="0" tIns="12700" rIns="0" bIns="0" rtlCol="0">
            <a:spAutoFit/>
          </a:bodyPr>
          <a:lstStyle/>
          <a:p>
            <a:pPr marL="12700" marR="5080">
              <a:lnSpc>
                <a:spcPct val="100000"/>
              </a:lnSpc>
              <a:spcBef>
                <a:spcPts val="100"/>
              </a:spcBef>
              <a:tabLst>
                <a:tab pos="2764790" algn="l"/>
              </a:tabLst>
            </a:pPr>
            <a:r>
              <a:rPr sz="1800" b="1" dirty="0">
                <a:latin typeface="Arial"/>
                <a:cs typeface="Arial"/>
              </a:rPr>
              <a:t>“Combined</a:t>
            </a:r>
            <a:r>
              <a:rPr sz="1800" b="1" spc="-85" dirty="0">
                <a:latin typeface="Arial"/>
                <a:cs typeface="Arial"/>
              </a:rPr>
              <a:t> </a:t>
            </a:r>
            <a:r>
              <a:rPr sz="1800" b="1" spc="-10" dirty="0">
                <a:latin typeface="Arial"/>
                <a:cs typeface="Arial"/>
              </a:rPr>
              <a:t>Taşımacılık”</a:t>
            </a:r>
            <a:r>
              <a:rPr sz="1800" b="1" dirty="0">
                <a:latin typeface="Arial"/>
                <a:cs typeface="Arial"/>
              </a:rPr>
              <a:t>	</a:t>
            </a:r>
            <a:r>
              <a:rPr sz="1800" dirty="0"/>
              <a:t>“Kombine</a:t>
            </a:r>
            <a:r>
              <a:rPr sz="1800" spc="-40" dirty="0"/>
              <a:t> </a:t>
            </a:r>
            <a:r>
              <a:rPr sz="1800" dirty="0"/>
              <a:t>taşımacılık”</a:t>
            </a:r>
            <a:r>
              <a:rPr sz="1800" spc="-15" dirty="0"/>
              <a:t> </a:t>
            </a:r>
            <a:r>
              <a:rPr sz="1800" dirty="0"/>
              <a:t>ise,</a:t>
            </a:r>
            <a:r>
              <a:rPr sz="1800" spc="-30" dirty="0"/>
              <a:t> </a:t>
            </a:r>
            <a:r>
              <a:rPr sz="1800" dirty="0"/>
              <a:t>önce</a:t>
            </a:r>
            <a:r>
              <a:rPr sz="1800" spc="-25" dirty="0"/>
              <a:t> </a:t>
            </a:r>
            <a:r>
              <a:rPr sz="1800" spc="-10" dirty="0"/>
              <a:t>intermodal </a:t>
            </a:r>
            <a:r>
              <a:rPr sz="1800" dirty="0"/>
              <a:t>taşımacılık</a:t>
            </a:r>
            <a:r>
              <a:rPr sz="1800" spc="-15" dirty="0"/>
              <a:t> </a:t>
            </a:r>
            <a:r>
              <a:rPr sz="1800" dirty="0"/>
              <a:t>şeklinde</a:t>
            </a:r>
            <a:r>
              <a:rPr sz="1800" spc="-20" dirty="0"/>
              <a:t> </a:t>
            </a:r>
            <a:r>
              <a:rPr sz="1800" dirty="0"/>
              <a:t>anlaşılmış ise</a:t>
            </a:r>
            <a:r>
              <a:rPr sz="1800" spc="-45" dirty="0"/>
              <a:t> </a:t>
            </a:r>
            <a:r>
              <a:rPr sz="1800" dirty="0"/>
              <a:t>de</a:t>
            </a:r>
            <a:r>
              <a:rPr sz="1800" spc="-40" dirty="0"/>
              <a:t> </a:t>
            </a:r>
            <a:r>
              <a:rPr sz="1800" dirty="0"/>
              <a:t>daha</a:t>
            </a:r>
            <a:r>
              <a:rPr sz="1800" spc="-30" dirty="0"/>
              <a:t> </a:t>
            </a:r>
            <a:r>
              <a:rPr sz="1800" dirty="0"/>
              <a:t>sonra</a:t>
            </a:r>
            <a:r>
              <a:rPr sz="1800" spc="-30" dirty="0"/>
              <a:t> </a:t>
            </a:r>
            <a:r>
              <a:rPr sz="1800" dirty="0"/>
              <a:t>enerji</a:t>
            </a:r>
            <a:r>
              <a:rPr sz="1800" spc="-25" dirty="0"/>
              <a:t> </a:t>
            </a:r>
            <a:r>
              <a:rPr sz="1800" dirty="0"/>
              <a:t>harcayan</a:t>
            </a:r>
            <a:r>
              <a:rPr sz="1800" spc="5" dirty="0"/>
              <a:t> </a:t>
            </a:r>
            <a:r>
              <a:rPr sz="1800" spc="-25" dirty="0"/>
              <a:t>bir </a:t>
            </a:r>
            <a:r>
              <a:rPr sz="1800" dirty="0"/>
              <a:t>taşımacılık</a:t>
            </a:r>
            <a:r>
              <a:rPr sz="1800" spc="-25" dirty="0"/>
              <a:t> </a:t>
            </a:r>
            <a:r>
              <a:rPr sz="1800" dirty="0"/>
              <a:t>yöntemi</a:t>
            </a:r>
            <a:r>
              <a:rPr sz="1800" spc="-20" dirty="0"/>
              <a:t> </a:t>
            </a:r>
            <a:r>
              <a:rPr sz="1800" dirty="0"/>
              <a:t>ile</a:t>
            </a:r>
            <a:r>
              <a:rPr sz="1800" spc="-45" dirty="0"/>
              <a:t> </a:t>
            </a:r>
            <a:r>
              <a:rPr sz="1800" dirty="0"/>
              <a:t>enerji</a:t>
            </a:r>
            <a:r>
              <a:rPr sz="1800" spc="-35" dirty="0"/>
              <a:t> </a:t>
            </a:r>
            <a:r>
              <a:rPr sz="1800" dirty="0"/>
              <a:t>harcamayan</a:t>
            </a:r>
            <a:r>
              <a:rPr sz="1800" spc="-10" dirty="0"/>
              <a:t> </a:t>
            </a:r>
            <a:r>
              <a:rPr sz="1800" dirty="0"/>
              <a:t>diğer</a:t>
            </a:r>
            <a:r>
              <a:rPr sz="1800" spc="-40" dirty="0"/>
              <a:t> </a:t>
            </a:r>
            <a:r>
              <a:rPr sz="1800" dirty="0"/>
              <a:t>yöntemin</a:t>
            </a:r>
            <a:r>
              <a:rPr sz="1800" spc="-20" dirty="0"/>
              <a:t> </a:t>
            </a:r>
            <a:r>
              <a:rPr sz="1800" dirty="0"/>
              <a:t>birlikte</a:t>
            </a:r>
            <a:r>
              <a:rPr sz="1800" spc="-40" dirty="0"/>
              <a:t> </a:t>
            </a:r>
            <a:r>
              <a:rPr sz="1800" spc="-10" dirty="0"/>
              <a:t>kullanımı </a:t>
            </a:r>
            <a:r>
              <a:rPr sz="1800" dirty="0"/>
              <a:t>şeklinde</a:t>
            </a:r>
            <a:r>
              <a:rPr sz="1800" spc="-35" dirty="0"/>
              <a:t> </a:t>
            </a:r>
            <a:r>
              <a:rPr sz="1800" dirty="0"/>
              <a:t>açıklaması</a:t>
            </a:r>
            <a:r>
              <a:rPr sz="1800" spc="-35" dirty="0"/>
              <a:t> </a:t>
            </a:r>
            <a:r>
              <a:rPr sz="1800" spc="-10" dirty="0"/>
              <a:t>yapılmıştır.</a:t>
            </a:r>
            <a:r>
              <a:rPr sz="1800" spc="-5" dirty="0"/>
              <a:t> </a:t>
            </a:r>
            <a:r>
              <a:rPr sz="1800" spc="-10" dirty="0"/>
              <a:t>Ro-</a:t>
            </a:r>
            <a:r>
              <a:rPr sz="1800" dirty="0"/>
              <a:t>Ro</a:t>
            </a:r>
            <a:r>
              <a:rPr sz="1800" spc="-40" dirty="0"/>
              <a:t> </a:t>
            </a:r>
            <a:r>
              <a:rPr sz="1800" dirty="0"/>
              <a:t>gemisine</a:t>
            </a:r>
            <a:r>
              <a:rPr sz="1800" spc="-40" dirty="0"/>
              <a:t> </a:t>
            </a:r>
            <a:r>
              <a:rPr sz="1800" dirty="0"/>
              <a:t>yüklenen</a:t>
            </a:r>
            <a:r>
              <a:rPr sz="1800" spc="-10" dirty="0"/>
              <a:t> kamyonların </a:t>
            </a:r>
            <a:r>
              <a:rPr sz="1800" dirty="0"/>
              <a:t>veya</a:t>
            </a:r>
            <a:r>
              <a:rPr sz="1800" spc="-45" dirty="0"/>
              <a:t> </a:t>
            </a:r>
            <a:r>
              <a:rPr sz="1800" dirty="0"/>
              <a:t>trene</a:t>
            </a:r>
            <a:r>
              <a:rPr sz="1800" spc="-50" dirty="0"/>
              <a:t> </a:t>
            </a:r>
            <a:r>
              <a:rPr sz="1800" dirty="0"/>
              <a:t>yüklenen</a:t>
            </a:r>
            <a:r>
              <a:rPr sz="1800" spc="-25" dirty="0"/>
              <a:t> </a:t>
            </a:r>
            <a:r>
              <a:rPr sz="1800" dirty="0"/>
              <a:t>kamyonların</a:t>
            </a:r>
            <a:r>
              <a:rPr sz="1800" spc="-5" dirty="0"/>
              <a:t> </a:t>
            </a:r>
            <a:r>
              <a:rPr sz="1800" dirty="0"/>
              <a:t>durumu</a:t>
            </a:r>
            <a:r>
              <a:rPr sz="1800" spc="-50" dirty="0"/>
              <a:t> </a:t>
            </a:r>
            <a:r>
              <a:rPr sz="1800" dirty="0"/>
              <a:t>bu</a:t>
            </a:r>
            <a:r>
              <a:rPr sz="1800" spc="-55" dirty="0"/>
              <a:t> </a:t>
            </a:r>
            <a:r>
              <a:rPr sz="1800" dirty="0"/>
              <a:t>açıklamaya</a:t>
            </a:r>
            <a:r>
              <a:rPr sz="1800" spc="-15" dirty="0"/>
              <a:t> </a:t>
            </a:r>
            <a:r>
              <a:rPr sz="1800" spc="-10" dirty="0"/>
              <a:t>girmektedir.</a:t>
            </a:r>
            <a:endParaRPr sz="1800">
              <a:latin typeface="Arial"/>
              <a:cs typeface="Arial"/>
            </a:endParaRPr>
          </a:p>
        </p:txBody>
      </p:sp>
      <p:sp>
        <p:nvSpPr>
          <p:cNvPr id="3" name="object 3"/>
          <p:cNvSpPr txBox="1"/>
          <p:nvPr/>
        </p:nvSpPr>
        <p:spPr>
          <a:xfrm>
            <a:off x="690168" y="3453510"/>
            <a:ext cx="7402830" cy="2769235"/>
          </a:xfrm>
          <a:prstGeom prst="rect">
            <a:avLst/>
          </a:prstGeom>
        </p:spPr>
        <p:txBody>
          <a:bodyPr vert="horz" wrap="square" lIns="0" tIns="12700" rIns="0" bIns="0" rtlCol="0">
            <a:spAutoFit/>
          </a:bodyPr>
          <a:lstStyle/>
          <a:p>
            <a:pPr marL="12700" marR="6985">
              <a:lnSpc>
                <a:spcPct val="100000"/>
              </a:lnSpc>
              <a:spcBef>
                <a:spcPts val="100"/>
              </a:spcBef>
            </a:pPr>
            <a:r>
              <a:rPr sz="1800" dirty="0">
                <a:latin typeface="Arial"/>
                <a:cs typeface="Arial"/>
              </a:rPr>
              <a:t>Intermodal</a:t>
            </a:r>
            <a:r>
              <a:rPr sz="1800" spc="-55" dirty="0">
                <a:latin typeface="Arial"/>
                <a:cs typeface="Arial"/>
              </a:rPr>
              <a:t> </a:t>
            </a:r>
            <a:r>
              <a:rPr sz="1800" dirty="0">
                <a:latin typeface="Arial"/>
                <a:cs typeface="Arial"/>
              </a:rPr>
              <a:t>taşımacılıkta</a:t>
            </a:r>
            <a:r>
              <a:rPr sz="1800" spc="-30" dirty="0">
                <a:latin typeface="Arial"/>
                <a:cs typeface="Arial"/>
              </a:rPr>
              <a:t> </a:t>
            </a:r>
            <a:r>
              <a:rPr sz="1800" dirty="0">
                <a:latin typeface="Arial"/>
                <a:cs typeface="Arial"/>
              </a:rPr>
              <a:t>yükün</a:t>
            </a:r>
            <a:r>
              <a:rPr sz="1800" spc="-30" dirty="0">
                <a:latin typeface="Arial"/>
                <a:cs typeface="Arial"/>
              </a:rPr>
              <a:t> </a:t>
            </a:r>
            <a:r>
              <a:rPr sz="1800" dirty="0">
                <a:latin typeface="Arial"/>
                <a:cs typeface="Arial"/>
              </a:rPr>
              <a:t>aktarılmasında</a:t>
            </a:r>
            <a:r>
              <a:rPr sz="1800" spc="-25" dirty="0">
                <a:latin typeface="Arial"/>
                <a:cs typeface="Arial"/>
              </a:rPr>
              <a:t> </a:t>
            </a:r>
            <a:r>
              <a:rPr sz="1800" dirty="0">
                <a:latin typeface="Arial"/>
                <a:cs typeface="Arial"/>
              </a:rPr>
              <a:t>kullanılan</a:t>
            </a:r>
            <a:r>
              <a:rPr sz="1800" spc="-25" dirty="0">
                <a:latin typeface="Arial"/>
                <a:cs typeface="Arial"/>
              </a:rPr>
              <a:t> </a:t>
            </a:r>
            <a:r>
              <a:rPr sz="1800" dirty="0">
                <a:latin typeface="Arial"/>
                <a:cs typeface="Arial"/>
              </a:rPr>
              <a:t>vinç</a:t>
            </a:r>
            <a:r>
              <a:rPr sz="1800" spc="-50" dirty="0">
                <a:latin typeface="Arial"/>
                <a:cs typeface="Arial"/>
              </a:rPr>
              <a:t> </a:t>
            </a:r>
            <a:r>
              <a:rPr sz="1800" spc="-20" dirty="0">
                <a:latin typeface="Arial"/>
                <a:cs typeface="Arial"/>
              </a:rPr>
              <a:t>gibi </a:t>
            </a:r>
            <a:r>
              <a:rPr sz="1800" dirty="0">
                <a:latin typeface="Arial"/>
                <a:cs typeface="Arial"/>
              </a:rPr>
              <a:t>elleçleme</a:t>
            </a:r>
            <a:r>
              <a:rPr sz="1800" spc="-60" dirty="0">
                <a:latin typeface="Arial"/>
                <a:cs typeface="Arial"/>
              </a:rPr>
              <a:t> </a:t>
            </a:r>
            <a:r>
              <a:rPr sz="1800" dirty="0">
                <a:latin typeface="Arial"/>
                <a:cs typeface="Arial"/>
              </a:rPr>
              <a:t>ekipmanlarının</a:t>
            </a:r>
            <a:r>
              <a:rPr sz="1800" spc="-25" dirty="0">
                <a:latin typeface="Arial"/>
                <a:cs typeface="Arial"/>
              </a:rPr>
              <a:t> </a:t>
            </a:r>
            <a:r>
              <a:rPr sz="1800" dirty="0">
                <a:latin typeface="Arial"/>
                <a:cs typeface="Arial"/>
              </a:rPr>
              <a:t>yerini</a:t>
            </a:r>
            <a:r>
              <a:rPr sz="1800" spc="-30" dirty="0">
                <a:latin typeface="Arial"/>
                <a:cs typeface="Arial"/>
              </a:rPr>
              <a:t> </a:t>
            </a:r>
            <a:r>
              <a:rPr sz="1800" dirty="0">
                <a:latin typeface="Arial"/>
                <a:cs typeface="Arial"/>
              </a:rPr>
              <a:t>kombine</a:t>
            </a:r>
            <a:r>
              <a:rPr sz="1800" spc="-55" dirty="0">
                <a:latin typeface="Arial"/>
                <a:cs typeface="Arial"/>
              </a:rPr>
              <a:t> </a:t>
            </a:r>
            <a:r>
              <a:rPr sz="1800" dirty="0">
                <a:latin typeface="Arial"/>
                <a:cs typeface="Arial"/>
              </a:rPr>
              <a:t>taşımacılıkta,</a:t>
            </a:r>
            <a:r>
              <a:rPr sz="1800" spc="-40" dirty="0">
                <a:latin typeface="Arial"/>
                <a:cs typeface="Arial"/>
              </a:rPr>
              <a:t> </a:t>
            </a:r>
            <a:r>
              <a:rPr sz="1800" dirty="0">
                <a:latin typeface="Arial"/>
                <a:cs typeface="Arial"/>
              </a:rPr>
              <a:t>taşıma</a:t>
            </a:r>
            <a:r>
              <a:rPr sz="1800" spc="-55" dirty="0">
                <a:latin typeface="Arial"/>
                <a:cs typeface="Arial"/>
              </a:rPr>
              <a:t> </a:t>
            </a:r>
            <a:r>
              <a:rPr sz="1800" spc="-10" dirty="0">
                <a:latin typeface="Arial"/>
                <a:cs typeface="Arial"/>
              </a:rPr>
              <a:t>aracının </a:t>
            </a:r>
            <a:r>
              <a:rPr sz="1800" dirty="0">
                <a:latin typeface="Arial"/>
                <a:cs typeface="Arial"/>
              </a:rPr>
              <a:t>taşıma</a:t>
            </a:r>
            <a:r>
              <a:rPr sz="1800" spc="-55" dirty="0">
                <a:latin typeface="Arial"/>
                <a:cs typeface="Arial"/>
              </a:rPr>
              <a:t> </a:t>
            </a:r>
            <a:r>
              <a:rPr sz="1800" dirty="0">
                <a:latin typeface="Arial"/>
                <a:cs typeface="Arial"/>
              </a:rPr>
              <a:t>aracına</a:t>
            </a:r>
            <a:r>
              <a:rPr sz="1800" spc="-55" dirty="0">
                <a:latin typeface="Arial"/>
                <a:cs typeface="Arial"/>
              </a:rPr>
              <a:t> </a:t>
            </a:r>
            <a:r>
              <a:rPr sz="1800" dirty="0">
                <a:latin typeface="Arial"/>
                <a:cs typeface="Arial"/>
              </a:rPr>
              <a:t>aktarımını</a:t>
            </a:r>
            <a:r>
              <a:rPr sz="1800" spc="-35" dirty="0">
                <a:latin typeface="Arial"/>
                <a:cs typeface="Arial"/>
              </a:rPr>
              <a:t> </a:t>
            </a:r>
            <a:r>
              <a:rPr sz="1800" dirty="0">
                <a:latin typeface="Arial"/>
                <a:cs typeface="Arial"/>
              </a:rPr>
              <a:t>rahatlıkla</a:t>
            </a:r>
            <a:r>
              <a:rPr sz="1800" spc="-40" dirty="0">
                <a:latin typeface="Arial"/>
                <a:cs typeface="Arial"/>
              </a:rPr>
              <a:t> </a:t>
            </a:r>
            <a:r>
              <a:rPr sz="1800" dirty="0">
                <a:latin typeface="Arial"/>
                <a:cs typeface="Arial"/>
              </a:rPr>
              <a:t>gerçekleştirebilecek</a:t>
            </a:r>
            <a:r>
              <a:rPr sz="1800" spc="-35" dirty="0">
                <a:latin typeface="Arial"/>
                <a:cs typeface="Arial"/>
              </a:rPr>
              <a:t> </a:t>
            </a:r>
            <a:r>
              <a:rPr sz="1800" dirty="0">
                <a:latin typeface="Arial"/>
                <a:cs typeface="Arial"/>
              </a:rPr>
              <a:t>tekerlekli</a:t>
            </a:r>
            <a:r>
              <a:rPr sz="1800" spc="-50" dirty="0">
                <a:latin typeface="Arial"/>
                <a:cs typeface="Arial"/>
              </a:rPr>
              <a:t> </a:t>
            </a:r>
            <a:r>
              <a:rPr sz="1800" spc="-10" dirty="0">
                <a:latin typeface="Arial"/>
                <a:cs typeface="Arial"/>
              </a:rPr>
              <a:t>araçlar </a:t>
            </a:r>
            <a:r>
              <a:rPr sz="1800" dirty="0">
                <a:latin typeface="Arial"/>
                <a:cs typeface="Arial"/>
              </a:rPr>
              <a:t>ve</a:t>
            </a:r>
            <a:r>
              <a:rPr sz="1800" spc="-35" dirty="0">
                <a:latin typeface="Arial"/>
                <a:cs typeface="Arial"/>
              </a:rPr>
              <a:t> </a:t>
            </a:r>
            <a:r>
              <a:rPr sz="1800" dirty="0">
                <a:latin typeface="Arial"/>
                <a:cs typeface="Arial"/>
              </a:rPr>
              <a:t>rampalar</a:t>
            </a:r>
            <a:r>
              <a:rPr sz="1800" spc="-20" dirty="0">
                <a:latin typeface="Arial"/>
                <a:cs typeface="Arial"/>
              </a:rPr>
              <a:t> </a:t>
            </a:r>
            <a:r>
              <a:rPr sz="1800" spc="-10" dirty="0">
                <a:latin typeface="Arial"/>
                <a:cs typeface="Arial"/>
              </a:rPr>
              <a:t>almaktadır.</a:t>
            </a:r>
            <a:endParaRPr sz="1800">
              <a:latin typeface="Arial"/>
              <a:cs typeface="Arial"/>
            </a:endParaRPr>
          </a:p>
          <a:p>
            <a:pPr>
              <a:lnSpc>
                <a:spcPct val="100000"/>
              </a:lnSpc>
              <a:spcBef>
                <a:spcPts val="90"/>
              </a:spcBef>
            </a:pPr>
            <a:endParaRPr sz="1800">
              <a:latin typeface="Arial"/>
              <a:cs typeface="Arial"/>
            </a:endParaRPr>
          </a:p>
          <a:p>
            <a:pPr marL="12700" marR="5080">
              <a:lnSpc>
                <a:spcPct val="100000"/>
              </a:lnSpc>
            </a:pPr>
            <a:r>
              <a:rPr sz="1800" dirty="0">
                <a:latin typeface="Arial"/>
                <a:cs typeface="Arial"/>
              </a:rPr>
              <a:t>Kombine</a:t>
            </a:r>
            <a:r>
              <a:rPr sz="1800" spc="-45" dirty="0">
                <a:latin typeface="Arial"/>
                <a:cs typeface="Arial"/>
              </a:rPr>
              <a:t> </a:t>
            </a:r>
            <a:r>
              <a:rPr sz="1800" dirty="0">
                <a:latin typeface="Arial"/>
                <a:cs typeface="Arial"/>
              </a:rPr>
              <a:t>taşımacılıkta yükün,</a:t>
            </a:r>
            <a:r>
              <a:rPr sz="1800" spc="-15" dirty="0">
                <a:latin typeface="Arial"/>
                <a:cs typeface="Arial"/>
              </a:rPr>
              <a:t> </a:t>
            </a:r>
            <a:r>
              <a:rPr sz="1800" dirty="0">
                <a:latin typeface="Arial"/>
                <a:cs typeface="Arial"/>
              </a:rPr>
              <a:t>onu</a:t>
            </a:r>
            <a:r>
              <a:rPr sz="1800" spc="-30" dirty="0">
                <a:latin typeface="Arial"/>
                <a:cs typeface="Arial"/>
              </a:rPr>
              <a:t> </a:t>
            </a:r>
            <a:r>
              <a:rPr sz="1800" dirty="0">
                <a:latin typeface="Arial"/>
                <a:cs typeface="Arial"/>
              </a:rPr>
              <a:t>taşıyan</a:t>
            </a:r>
            <a:r>
              <a:rPr sz="1800" spc="-10" dirty="0">
                <a:latin typeface="Arial"/>
                <a:cs typeface="Arial"/>
              </a:rPr>
              <a:t> </a:t>
            </a:r>
            <a:r>
              <a:rPr sz="1800" dirty="0">
                <a:latin typeface="Arial"/>
                <a:cs typeface="Arial"/>
              </a:rPr>
              <a:t>araçla</a:t>
            </a:r>
            <a:r>
              <a:rPr sz="1800" spc="-30" dirty="0">
                <a:latin typeface="Arial"/>
                <a:cs typeface="Arial"/>
              </a:rPr>
              <a:t> </a:t>
            </a:r>
            <a:r>
              <a:rPr sz="1800" dirty="0">
                <a:latin typeface="Arial"/>
                <a:cs typeface="Arial"/>
              </a:rPr>
              <a:t>birlikte</a:t>
            </a:r>
            <a:r>
              <a:rPr sz="1800" spc="-25" dirty="0">
                <a:latin typeface="Arial"/>
                <a:cs typeface="Arial"/>
              </a:rPr>
              <a:t> </a:t>
            </a:r>
            <a:r>
              <a:rPr sz="1800" dirty="0">
                <a:latin typeface="Arial"/>
                <a:cs typeface="Arial"/>
              </a:rPr>
              <a:t>bir</a:t>
            </a:r>
            <a:r>
              <a:rPr sz="1800" spc="-35" dirty="0">
                <a:latin typeface="Arial"/>
                <a:cs typeface="Arial"/>
              </a:rPr>
              <a:t> </a:t>
            </a:r>
            <a:r>
              <a:rPr sz="1800" dirty="0">
                <a:latin typeface="Arial"/>
                <a:cs typeface="Arial"/>
              </a:rPr>
              <a:t>başka</a:t>
            </a:r>
            <a:r>
              <a:rPr sz="1800" spc="-30" dirty="0">
                <a:latin typeface="Arial"/>
                <a:cs typeface="Arial"/>
              </a:rPr>
              <a:t> </a:t>
            </a:r>
            <a:r>
              <a:rPr sz="1800" spc="-10" dirty="0">
                <a:latin typeface="Arial"/>
                <a:cs typeface="Arial"/>
              </a:rPr>
              <a:t>taşıma </a:t>
            </a:r>
            <a:r>
              <a:rPr sz="1800" dirty="0">
                <a:latin typeface="Arial"/>
                <a:cs typeface="Arial"/>
              </a:rPr>
              <a:t>aracına</a:t>
            </a:r>
            <a:r>
              <a:rPr sz="1800" spc="-50" dirty="0">
                <a:latin typeface="Arial"/>
                <a:cs typeface="Arial"/>
              </a:rPr>
              <a:t> </a:t>
            </a:r>
            <a:r>
              <a:rPr sz="1800" spc="-10" dirty="0">
                <a:latin typeface="Arial"/>
                <a:cs typeface="Arial"/>
              </a:rPr>
              <a:t>yüklenmesidir.</a:t>
            </a:r>
            <a:r>
              <a:rPr sz="1800" spc="-40" dirty="0">
                <a:latin typeface="Arial"/>
                <a:cs typeface="Arial"/>
              </a:rPr>
              <a:t> </a:t>
            </a:r>
            <a:r>
              <a:rPr sz="1800" spc="-10" dirty="0">
                <a:latin typeface="Arial"/>
                <a:cs typeface="Arial"/>
              </a:rPr>
              <a:t>Yani</a:t>
            </a:r>
            <a:r>
              <a:rPr sz="1800" spc="-55" dirty="0">
                <a:latin typeface="Arial"/>
                <a:cs typeface="Arial"/>
              </a:rPr>
              <a:t> </a:t>
            </a:r>
            <a:r>
              <a:rPr sz="1800" dirty="0">
                <a:latin typeface="Arial"/>
                <a:cs typeface="Arial"/>
              </a:rPr>
              <a:t>aktarım</a:t>
            </a:r>
            <a:r>
              <a:rPr sz="1800" spc="-45" dirty="0">
                <a:latin typeface="Arial"/>
                <a:cs typeface="Arial"/>
              </a:rPr>
              <a:t> </a:t>
            </a:r>
            <a:r>
              <a:rPr sz="1800" dirty="0">
                <a:latin typeface="Arial"/>
                <a:cs typeface="Arial"/>
              </a:rPr>
              <a:t>sırasında</a:t>
            </a:r>
            <a:r>
              <a:rPr sz="1800" spc="-40" dirty="0">
                <a:latin typeface="Arial"/>
                <a:cs typeface="Arial"/>
              </a:rPr>
              <a:t> </a:t>
            </a:r>
            <a:r>
              <a:rPr sz="1800" dirty="0">
                <a:latin typeface="Arial"/>
                <a:cs typeface="Arial"/>
              </a:rPr>
              <a:t>yük</a:t>
            </a:r>
            <a:r>
              <a:rPr sz="1800" spc="-35" dirty="0">
                <a:latin typeface="Arial"/>
                <a:cs typeface="Arial"/>
              </a:rPr>
              <a:t> </a:t>
            </a:r>
            <a:r>
              <a:rPr sz="1800" dirty="0">
                <a:latin typeface="Arial"/>
                <a:cs typeface="Arial"/>
              </a:rPr>
              <a:t>taşıma</a:t>
            </a:r>
            <a:r>
              <a:rPr sz="1800" spc="-50" dirty="0">
                <a:latin typeface="Arial"/>
                <a:cs typeface="Arial"/>
              </a:rPr>
              <a:t> </a:t>
            </a:r>
            <a:r>
              <a:rPr sz="1800" spc="-10" dirty="0">
                <a:latin typeface="Arial"/>
                <a:cs typeface="Arial"/>
              </a:rPr>
              <a:t>aracından </a:t>
            </a:r>
            <a:r>
              <a:rPr sz="1800" dirty="0">
                <a:latin typeface="Arial"/>
                <a:cs typeface="Arial"/>
              </a:rPr>
              <a:t>ayrılmadan</a:t>
            </a:r>
            <a:r>
              <a:rPr sz="1800" spc="5" dirty="0">
                <a:latin typeface="Arial"/>
                <a:cs typeface="Arial"/>
              </a:rPr>
              <a:t> </a:t>
            </a:r>
            <a:r>
              <a:rPr sz="1800" dirty="0">
                <a:latin typeface="Arial"/>
                <a:cs typeface="Arial"/>
              </a:rPr>
              <a:t>diğer</a:t>
            </a:r>
            <a:r>
              <a:rPr sz="1800" spc="-20" dirty="0">
                <a:latin typeface="Arial"/>
                <a:cs typeface="Arial"/>
              </a:rPr>
              <a:t> </a:t>
            </a:r>
            <a:r>
              <a:rPr sz="1800" dirty="0">
                <a:latin typeface="Arial"/>
                <a:cs typeface="Arial"/>
              </a:rPr>
              <a:t>taşıma</a:t>
            </a:r>
            <a:r>
              <a:rPr sz="1800" spc="-30" dirty="0">
                <a:latin typeface="Arial"/>
                <a:cs typeface="Arial"/>
              </a:rPr>
              <a:t> </a:t>
            </a:r>
            <a:r>
              <a:rPr sz="1800" dirty="0">
                <a:latin typeface="Arial"/>
                <a:cs typeface="Arial"/>
              </a:rPr>
              <a:t>aracına</a:t>
            </a:r>
            <a:r>
              <a:rPr sz="1800" spc="-20" dirty="0">
                <a:latin typeface="Arial"/>
                <a:cs typeface="Arial"/>
              </a:rPr>
              <a:t> </a:t>
            </a:r>
            <a:r>
              <a:rPr sz="1800" spc="-10" dirty="0">
                <a:latin typeface="Arial"/>
                <a:cs typeface="Arial"/>
              </a:rPr>
              <a:t>aktarılmaktadır.</a:t>
            </a:r>
            <a:r>
              <a:rPr sz="1800" spc="-20" dirty="0">
                <a:latin typeface="Arial"/>
                <a:cs typeface="Arial"/>
              </a:rPr>
              <a:t> </a:t>
            </a:r>
            <a:r>
              <a:rPr sz="1800" dirty="0">
                <a:latin typeface="Arial"/>
                <a:cs typeface="Arial"/>
              </a:rPr>
              <a:t>Bu</a:t>
            </a:r>
            <a:r>
              <a:rPr sz="1800" spc="-40" dirty="0">
                <a:latin typeface="Arial"/>
                <a:cs typeface="Arial"/>
              </a:rPr>
              <a:t> </a:t>
            </a:r>
            <a:r>
              <a:rPr sz="1800" dirty="0">
                <a:latin typeface="Arial"/>
                <a:cs typeface="Arial"/>
              </a:rPr>
              <a:t>sebeple</a:t>
            </a:r>
            <a:r>
              <a:rPr sz="1800" spc="-20" dirty="0">
                <a:latin typeface="Arial"/>
                <a:cs typeface="Arial"/>
              </a:rPr>
              <a:t> </a:t>
            </a:r>
            <a:r>
              <a:rPr sz="1800" dirty="0">
                <a:latin typeface="Arial"/>
                <a:cs typeface="Arial"/>
              </a:rPr>
              <a:t>de</a:t>
            </a:r>
            <a:r>
              <a:rPr sz="1800" spc="-40" dirty="0">
                <a:latin typeface="Arial"/>
                <a:cs typeface="Arial"/>
              </a:rPr>
              <a:t> </a:t>
            </a:r>
            <a:r>
              <a:rPr sz="1800" spc="-10" dirty="0">
                <a:latin typeface="Arial"/>
                <a:cs typeface="Arial"/>
              </a:rPr>
              <a:t>kombine </a:t>
            </a:r>
            <a:r>
              <a:rPr sz="1800" dirty="0">
                <a:latin typeface="Arial"/>
                <a:cs typeface="Arial"/>
              </a:rPr>
              <a:t>taşımacılıkta</a:t>
            </a:r>
            <a:r>
              <a:rPr sz="1800" spc="-30" dirty="0">
                <a:latin typeface="Arial"/>
                <a:cs typeface="Arial"/>
              </a:rPr>
              <a:t> </a:t>
            </a:r>
            <a:r>
              <a:rPr sz="1800" dirty="0">
                <a:latin typeface="Arial"/>
                <a:cs typeface="Arial"/>
              </a:rPr>
              <a:t>yükün</a:t>
            </a:r>
            <a:r>
              <a:rPr sz="1800" spc="-25" dirty="0">
                <a:latin typeface="Arial"/>
                <a:cs typeface="Arial"/>
              </a:rPr>
              <a:t> </a:t>
            </a:r>
            <a:r>
              <a:rPr sz="1800" dirty="0">
                <a:latin typeface="Arial"/>
                <a:cs typeface="Arial"/>
              </a:rPr>
              <a:t>elleçlenmesi,</a:t>
            </a:r>
            <a:r>
              <a:rPr sz="1800" spc="-25" dirty="0">
                <a:latin typeface="Arial"/>
                <a:cs typeface="Arial"/>
              </a:rPr>
              <a:t> </a:t>
            </a:r>
            <a:r>
              <a:rPr sz="1800" dirty="0">
                <a:latin typeface="Arial"/>
                <a:cs typeface="Arial"/>
              </a:rPr>
              <a:t>aktarma</a:t>
            </a:r>
            <a:r>
              <a:rPr sz="1800" spc="-50" dirty="0">
                <a:latin typeface="Arial"/>
                <a:cs typeface="Arial"/>
              </a:rPr>
              <a:t> </a:t>
            </a:r>
            <a:r>
              <a:rPr sz="1800" dirty="0">
                <a:latin typeface="Arial"/>
                <a:cs typeface="Arial"/>
              </a:rPr>
              <a:t>yapılması</a:t>
            </a:r>
            <a:r>
              <a:rPr sz="1800" spc="-15" dirty="0">
                <a:latin typeface="Arial"/>
                <a:cs typeface="Arial"/>
              </a:rPr>
              <a:t> </a:t>
            </a:r>
            <a:r>
              <a:rPr sz="1800" dirty="0">
                <a:latin typeface="Arial"/>
                <a:cs typeface="Arial"/>
              </a:rPr>
              <a:t>gibi</a:t>
            </a:r>
            <a:r>
              <a:rPr sz="1800" spc="-45" dirty="0">
                <a:latin typeface="Arial"/>
                <a:cs typeface="Arial"/>
              </a:rPr>
              <a:t> </a:t>
            </a:r>
            <a:r>
              <a:rPr sz="1800" dirty="0">
                <a:latin typeface="Arial"/>
                <a:cs typeface="Arial"/>
              </a:rPr>
              <a:t>lojistik</a:t>
            </a:r>
            <a:r>
              <a:rPr sz="1800" spc="-40" dirty="0">
                <a:latin typeface="Arial"/>
                <a:cs typeface="Arial"/>
              </a:rPr>
              <a:t> </a:t>
            </a:r>
            <a:r>
              <a:rPr sz="1800" spc="-10" dirty="0">
                <a:latin typeface="Arial"/>
                <a:cs typeface="Arial"/>
              </a:rPr>
              <a:t>süreçler yaşanmamaktadır.</a:t>
            </a:r>
            <a:endParaRPr sz="18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357616" y="2069592"/>
            <a:ext cx="105410" cy="459740"/>
          </a:xfrm>
          <a:custGeom>
            <a:avLst/>
            <a:gdLst/>
            <a:ahLst/>
            <a:cxnLst/>
            <a:rect l="l" t="t" r="r" b="b"/>
            <a:pathLst>
              <a:path w="105409" h="459739">
                <a:moveTo>
                  <a:pt x="104901" y="0"/>
                </a:moveTo>
                <a:lnTo>
                  <a:pt x="104901" y="459359"/>
                </a:lnTo>
                <a:lnTo>
                  <a:pt x="0" y="459359"/>
                </a:lnTo>
              </a:path>
            </a:pathLst>
          </a:custGeom>
          <a:ln w="12699">
            <a:solidFill>
              <a:srgbClr val="A9CACE"/>
            </a:solidFill>
          </a:ln>
        </p:spPr>
        <p:txBody>
          <a:bodyPr wrap="square" lIns="0" tIns="0" rIns="0" bIns="0" rtlCol="0"/>
          <a:lstStyle/>
          <a:p>
            <a:endParaRPr/>
          </a:p>
        </p:txBody>
      </p:sp>
      <p:sp>
        <p:nvSpPr>
          <p:cNvPr id="3" name="object 3"/>
          <p:cNvSpPr/>
          <p:nvPr/>
        </p:nvSpPr>
        <p:spPr>
          <a:xfrm>
            <a:off x="4838700" y="1360932"/>
            <a:ext cx="3625215" cy="210185"/>
          </a:xfrm>
          <a:custGeom>
            <a:avLst/>
            <a:gdLst/>
            <a:ahLst/>
            <a:cxnLst/>
            <a:rect l="l" t="t" r="r" b="b"/>
            <a:pathLst>
              <a:path w="3625215" h="210184">
                <a:moveTo>
                  <a:pt x="0" y="0"/>
                </a:moveTo>
                <a:lnTo>
                  <a:pt x="0" y="104901"/>
                </a:lnTo>
                <a:lnTo>
                  <a:pt x="3625215" y="104901"/>
                </a:lnTo>
                <a:lnTo>
                  <a:pt x="3625215" y="209676"/>
                </a:lnTo>
              </a:path>
            </a:pathLst>
          </a:custGeom>
          <a:ln w="12700">
            <a:solidFill>
              <a:srgbClr val="93B1B5"/>
            </a:solidFill>
          </a:ln>
        </p:spPr>
        <p:txBody>
          <a:bodyPr wrap="square" lIns="0" tIns="0" rIns="0" bIns="0" rtlCol="0"/>
          <a:lstStyle/>
          <a:p>
            <a:endParaRPr/>
          </a:p>
        </p:txBody>
      </p:sp>
      <p:sp>
        <p:nvSpPr>
          <p:cNvPr id="4" name="object 4"/>
          <p:cNvSpPr/>
          <p:nvPr/>
        </p:nvSpPr>
        <p:spPr>
          <a:xfrm>
            <a:off x="7150607" y="2069592"/>
            <a:ext cx="105410" cy="459740"/>
          </a:xfrm>
          <a:custGeom>
            <a:avLst/>
            <a:gdLst/>
            <a:ahLst/>
            <a:cxnLst/>
            <a:rect l="l" t="t" r="r" b="b"/>
            <a:pathLst>
              <a:path w="105409" h="459739">
                <a:moveTo>
                  <a:pt x="104901" y="0"/>
                </a:moveTo>
                <a:lnTo>
                  <a:pt x="104901" y="459359"/>
                </a:lnTo>
                <a:lnTo>
                  <a:pt x="0" y="459359"/>
                </a:lnTo>
              </a:path>
            </a:pathLst>
          </a:custGeom>
          <a:ln w="12699">
            <a:solidFill>
              <a:srgbClr val="A9CACE"/>
            </a:solidFill>
          </a:ln>
        </p:spPr>
        <p:txBody>
          <a:bodyPr wrap="square" lIns="0" tIns="0" rIns="0" bIns="0" rtlCol="0"/>
          <a:lstStyle/>
          <a:p>
            <a:endParaRPr/>
          </a:p>
        </p:txBody>
      </p:sp>
      <p:sp>
        <p:nvSpPr>
          <p:cNvPr id="5" name="object 5"/>
          <p:cNvSpPr/>
          <p:nvPr/>
        </p:nvSpPr>
        <p:spPr>
          <a:xfrm>
            <a:off x="4838700" y="1360932"/>
            <a:ext cx="2416810" cy="210185"/>
          </a:xfrm>
          <a:custGeom>
            <a:avLst/>
            <a:gdLst/>
            <a:ahLst/>
            <a:cxnLst/>
            <a:rect l="l" t="t" r="r" b="b"/>
            <a:pathLst>
              <a:path w="2416809" h="210184">
                <a:moveTo>
                  <a:pt x="0" y="0"/>
                </a:moveTo>
                <a:lnTo>
                  <a:pt x="0" y="104901"/>
                </a:lnTo>
                <a:lnTo>
                  <a:pt x="2416809" y="104901"/>
                </a:lnTo>
                <a:lnTo>
                  <a:pt x="2416809" y="209676"/>
                </a:lnTo>
              </a:path>
            </a:pathLst>
          </a:custGeom>
          <a:ln w="12700">
            <a:solidFill>
              <a:srgbClr val="93B1B5"/>
            </a:solidFill>
          </a:ln>
        </p:spPr>
        <p:txBody>
          <a:bodyPr wrap="square" lIns="0" tIns="0" rIns="0" bIns="0" rtlCol="0"/>
          <a:lstStyle/>
          <a:p>
            <a:endParaRPr/>
          </a:p>
        </p:txBody>
      </p:sp>
      <p:sp>
        <p:nvSpPr>
          <p:cNvPr id="6" name="object 6"/>
          <p:cNvSpPr/>
          <p:nvPr/>
        </p:nvSpPr>
        <p:spPr>
          <a:xfrm>
            <a:off x="5942076" y="2069592"/>
            <a:ext cx="105410" cy="459740"/>
          </a:xfrm>
          <a:custGeom>
            <a:avLst/>
            <a:gdLst/>
            <a:ahLst/>
            <a:cxnLst/>
            <a:rect l="l" t="t" r="r" b="b"/>
            <a:pathLst>
              <a:path w="105410" h="459739">
                <a:moveTo>
                  <a:pt x="104901" y="0"/>
                </a:moveTo>
                <a:lnTo>
                  <a:pt x="104901" y="459359"/>
                </a:lnTo>
                <a:lnTo>
                  <a:pt x="0" y="459359"/>
                </a:lnTo>
              </a:path>
            </a:pathLst>
          </a:custGeom>
          <a:ln w="12699">
            <a:solidFill>
              <a:srgbClr val="A9CACE"/>
            </a:solidFill>
          </a:ln>
        </p:spPr>
        <p:txBody>
          <a:bodyPr wrap="square" lIns="0" tIns="0" rIns="0" bIns="0" rtlCol="0"/>
          <a:lstStyle/>
          <a:p>
            <a:endParaRPr/>
          </a:p>
        </p:txBody>
      </p:sp>
      <p:sp>
        <p:nvSpPr>
          <p:cNvPr id="7" name="object 7"/>
          <p:cNvSpPr/>
          <p:nvPr/>
        </p:nvSpPr>
        <p:spPr>
          <a:xfrm>
            <a:off x="4838700" y="1360932"/>
            <a:ext cx="1208405" cy="210185"/>
          </a:xfrm>
          <a:custGeom>
            <a:avLst/>
            <a:gdLst/>
            <a:ahLst/>
            <a:cxnLst/>
            <a:rect l="l" t="t" r="r" b="b"/>
            <a:pathLst>
              <a:path w="1208404" h="210184">
                <a:moveTo>
                  <a:pt x="0" y="0"/>
                </a:moveTo>
                <a:lnTo>
                  <a:pt x="0" y="104901"/>
                </a:lnTo>
                <a:lnTo>
                  <a:pt x="1208404" y="104901"/>
                </a:lnTo>
                <a:lnTo>
                  <a:pt x="1208404" y="209676"/>
                </a:lnTo>
              </a:path>
            </a:pathLst>
          </a:custGeom>
          <a:ln w="12700">
            <a:solidFill>
              <a:srgbClr val="93B1B5"/>
            </a:solidFill>
          </a:ln>
        </p:spPr>
        <p:txBody>
          <a:bodyPr wrap="square" lIns="0" tIns="0" rIns="0" bIns="0" rtlCol="0"/>
          <a:lstStyle/>
          <a:p>
            <a:endParaRPr/>
          </a:p>
        </p:txBody>
      </p:sp>
      <p:sp>
        <p:nvSpPr>
          <p:cNvPr id="8" name="object 8"/>
          <p:cNvSpPr/>
          <p:nvPr/>
        </p:nvSpPr>
        <p:spPr>
          <a:xfrm>
            <a:off x="3525011" y="2069592"/>
            <a:ext cx="210185" cy="1877695"/>
          </a:xfrm>
          <a:custGeom>
            <a:avLst/>
            <a:gdLst/>
            <a:ahLst/>
            <a:cxnLst/>
            <a:rect l="l" t="t" r="r" b="b"/>
            <a:pathLst>
              <a:path w="210185" h="1877695">
                <a:moveTo>
                  <a:pt x="104901" y="0"/>
                </a:moveTo>
                <a:lnTo>
                  <a:pt x="104901" y="1877568"/>
                </a:lnTo>
                <a:lnTo>
                  <a:pt x="0" y="1877568"/>
                </a:lnTo>
              </a:path>
              <a:path w="210185" h="1877695">
                <a:moveTo>
                  <a:pt x="105155" y="0"/>
                </a:moveTo>
                <a:lnTo>
                  <a:pt x="105155" y="1168527"/>
                </a:lnTo>
                <a:lnTo>
                  <a:pt x="210058" y="1168527"/>
                </a:lnTo>
              </a:path>
              <a:path w="210185" h="1877695">
                <a:moveTo>
                  <a:pt x="104901" y="0"/>
                </a:moveTo>
                <a:lnTo>
                  <a:pt x="104901" y="1168527"/>
                </a:lnTo>
                <a:lnTo>
                  <a:pt x="0" y="1168527"/>
                </a:lnTo>
              </a:path>
              <a:path w="210185" h="1877695">
                <a:moveTo>
                  <a:pt x="105155" y="0"/>
                </a:moveTo>
                <a:lnTo>
                  <a:pt x="105155" y="459359"/>
                </a:lnTo>
                <a:lnTo>
                  <a:pt x="210058" y="459359"/>
                </a:lnTo>
              </a:path>
              <a:path w="210185" h="1877695">
                <a:moveTo>
                  <a:pt x="104901" y="0"/>
                </a:moveTo>
                <a:lnTo>
                  <a:pt x="104901" y="459359"/>
                </a:lnTo>
                <a:lnTo>
                  <a:pt x="0" y="459359"/>
                </a:lnTo>
              </a:path>
            </a:pathLst>
          </a:custGeom>
          <a:ln w="12700">
            <a:solidFill>
              <a:srgbClr val="A9CACE"/>
            </a:solidFill>
          </a:ln>
        </p:spPr>
        <p:txBody>
          <a:bodyPr wrap="square" lIns="0" tIns="0" rIns="0" bIns="0" rtlCol="0"/>
          <a:lstStyle/>
          <a:p>
            <a:endParaRPr/>
          </a:p>
        </p:txBody>
      </p:sp>
      <p:sp>
        <p:nvSpPr>
          <p:cNvPr id="9" name="object 9"/>
          <p:cNvSpPr/>
          <p:nvPr/>
        </p:nvSpPr>
        <p:spPr>
          <a:xfrm>
            <a:off x="3630167" y="1360932"/>
            <a:ext cx="1208405" cy="210185"/>
          </a:xfrm>
          <a:custGeom>
            <a:avLst/>
            <a:gdLst/>
            <a:ahLst/>
            <a:cxnLst/>
            <a:rect l="l" t="t" r="r" b="b"/>
            <a:pathLst>
              <a:path w="1208404" h="210184">
                <a:moveTo>
                  <a:pt x="1208405" y="0"/>
                </a:moveTo>
                <a:lnTo>
                  <a:pt x="1208405" y="104901"/>
                </a:lnTo>
                <a:lnTo>
                  <a:pt x="0" y="104901"/>
                </a:lnTo>
                <a:lnTo>
                  <a:pt x="0" y="209676"/>
                </a:lnTo>
              </a:path>
            </a:pathLst>
          </a:custGeom>
          <a:ln w="12700">
            <a:solidFill>
              <a:srgbClr val="93B1B5"/>
            </a:solidFill>
          </a:ln>
        </p:spPr>
        <p:txBody>
          <a:bodyPr wrap="square" lIns="0" tIns="0" rIns="0" bIns="0" rtlCol="0"/>
          <a:lstStyle/>
          <a:p>
            <a:endParaRPr/>
          </a:p>
        </p:txBody>
      </p:sp>
      <p:sp>
        <p:nvSpPr>
          <p:cNvPr id="10" name="object 10"/>
          <p:cNvSpPr/>
          <p:nvPr/>
        </p:nvSpPr>
        <p:spPr>
          <a:xfrm>
            <a:off x="1107947" y="2069592"/>
            <a:ext cx="210185" cy="459740"/>
          </a:xfrm>
          <a:custGeom>
            <a:avLst/>
            <a:gdLst/>
            <a:ahLst/>
            <a:cxnLst/>
            <a:rect l="l" t="t" r="r" b="b"/>
            <a:pathLst>
              <a:path w="210184" h="459739">
                <a:moveTo>
                  <a:pt x="105156" y="0"/>
                </a:moveTo>
                <a:lnTo>
                  <a:pt x="105156" y="459359"/>
                </a:lnTo>
                <a:lnTo>
                  <a:pt x="210058" y="459359"/>
                </a:lnTo>
              </a:path>
              <a:path w="210184" h="459739">
                <a:moveTo>
                  <a:pt x="104863" y="0"/>
                </a:moveTo>
                <a:lnTo>
                  <a:pt x="104863" y="459359"/>
                </a:lnTo>
                <a:lnTo>
                  <a:pt x="0" y="459359"/>
                </a:lnTo>
              </a:path>
            </a:pathLst>
          </a:custGeom>
          <a:ln w="12700">
            <a:solidFill>
              <a:srgbClr val="A9CACE"/>
            </a:solidFill>
          </a:ln>
        </p:spPr>
        <p:txBody>
          <a:bodyPr wrap="square" lIns="0" tIns="0" rIns="0" bIns="0" rtlCol="0"/>
          <a:lstStyle/>
          <a:p>
            <a:endParaRPr/>
          </a:p>
        </p:txBody>
      </p:sp>
      <p:grpSp>
        <p:nvGrpSpPr>
          <p:cNvPr id="11" name="object 11"/>
          <p:cNvGrpSpPr/>
          <p:nvPr/>
        </p:nvGrpSpPr>
        <p:grpSpPr>
          <a:xfrm>
            <a:off x="1206753" y="854710"/>
            <a:ext cx="4137025" cy="722630"/>
            <a:chOff x="1206753" y="854710"/>
            <a:chExt cx="4137025" cy="722630"/>
          </a:xfrm>
        </p:grpSpPr>
        <p:sp>
          <p:nvSpPr>
            <p:cNvPr id="12" name="object 12"/>
            <p:cNvSpPr/>
            <p:nvPr/>
          </p:nvSpPr>
          <p:spPr>
            <a:xfrm>
              <a:off x="1213103" y="1360932"/>
              <a:ext cx="3625215" cy="210185"/>
            </a:xfrm>
            <a:custGeom>
              <a:avLst/>
              <a:gdLst/>
              <a:ahLst/>
              <a:cxnLst/>
              <a:rect l="l" t="t" r="r" b="b"/>
              <a:pathLst>
                <a:path w="3625215" h="210184">
                  <a:moveTo>
                    <a:pt x="3625215" y="0"/>
                  </a:moveTo>
                  <a:lnTo>
                    <a:pt x="3625215" y="104901"/>
                  </a:lnTo>
                  <a:lnTo>
                    <a:pt x="0" y="104901"/>
                  </a:lnTo>
                  <a:lnTo>
                    <a:pt x="0" y="209676"/>
                  </a:lnTo>
                </a:path>
              </a:pathLst>
            </a:custGeom>
            <a:ln w="12700">
              <a:solidFill>
                <a:srgbClr val="93B1B5"/>
              </a:solidFill>
            </a:ln>
          </p:spPr>
          <p:txBody>
            <a:bodyPr wrap="square" lIns="0" tIns="0" rIns="0" bIns="0" rtlCol="0"/>
            <a:lstStyle/>
            <a:p>
              <a:endParaRPr/>
            </a:p>
          </p:txBody>
        </p:sp>
        <p:sp>
          <p:nvSpPr>
            <p:cNvPr id="13" name="object 13"/>
            <p:cNvSpPr/>
            <p:nvPr/>
          </p:nvSpPr>
          <p:spPr>
            <a:xfrm>
              <a:off x="4338827" y="861060"/>
              <a:ext cx="998219" cy="500380"/>
            </a:xfrm>
            <a:custGeom>
              <a:avLst/>
              <a:gdLst/>
              <a:ahLst/>
              <a:cxnLst/>
              <a:rect l="l" t="t" r="r" b="b"/>
              <a:pathLst>
                <a:path w="998220" h="500380">
                  <a:moveTo>
                    <a:pt x="998220" y="0"/>
                  </a:moveTo>
                  <a:lnTo>
                    <a:pt x="0" y="0"/>
                  </a:lnTo>
                  <a:lnTo>
                    <a:pt x="0" y="499872"/>
                  </a:lnTo>
                  <a:lnTo>
                    <a:pt x="998220" y="499872"/>
                  </a:lnTo>
                  <a:lnTo>
                    <a:pt x="998220" y="0"/>
                  </a:lnTo>
                  <a:close/>
                </a:path>
              </a:pathLst>
            </a:custGeom>
            <a:solidFill>
              <a:srgbClr val="BADFE2"/>
            </a:solidFill>
          </p:spPr>
          <p:txBody>
            <a:bodyPr wrap="square" lIns="0" tIns="0" rIns="0" bIns="0" rtlCol="0"/>
            <a:lstStyle/>
            <a:p>
              <a:endParaRPr/>
            </a:p>
          </p:txBody>
        </p:sp>
        <p:sp>
          <p:nvSpPr>
            <p:cNvPr id="14" name="object 14"/>
            <p:cNvSpPr/>
            <p:nvPr/>
          </p:nvSpPr>
          <p:spPr>
            <a:xfrm>
              <a:off x="4338827" y="861060"/>
              <a:ext cx="998219" cy="500380"/>
            </a:xfrm>
            <a:custGeom>
              <a:avLst/>
              <a:gdLst/>
              <a:ahLst/>
              <a:cxnLst/>
              <a:rect l="l" t="t" r="r" b="b"/>
              <a:pathLst>
                <a:path w="998220" h="500380">
                  <a:moveTo>
                    <a:pt x="0" y="499872"/>
                  </a:moveTo>
                  <a:lnTo>
                    <a:pt x="998220" y="499872"/>
                  </a:lnTo>
                  <a:lnTo>
                    <a:pt x="998220" y="0"/>
                  </a:lnTo>
                  <a:lnTo>
                    <a:pt x="0" y="0"/>
                  </a:lnTo>
                  <a:lnTo>
                    <a:pt x="0" y="499872"/>
                  </a:lnTo>
                  <a:close/>
                </a:path>
              </a:pathLst>
            </a:custGeom>
            <a:ln w="12700">
              <a:solidFill>
                <a:srgbClr val="FFFFFF"/>
              </a:solidFill>
            </a:ln>
          </p:spPr>
          <p:txBody>
            <a:bodyPr wrap="square" lIns="0" tIns="0" rIns="0" bIns="0" rtlCol="0"/>
            <a:lstStyle/>
            <a:p>
              <a:endParaRPr/>
            </a:p>
          </p:txBody>
        </p:sp>
      </p:grpSp>
      <p:sp>
        <p:nvSpPr>
          <p:cNvPr id="15" name="object 15"/>
          <p:cNvSpPr txBox="1"/>
          <p:nvPr/>
        </p:nvSpPr>
        <p:spPr>
          <a:xfrm>
            <a:off x="4338828" y="861060"/>
            <a:ext cx="998219" cy="500380"/>
          </a:xfrm>
          <a:prstGeom prst="rect">
            <a:avLst/>
          </a:prstGeom>
        </p:spPr>
        <p:txBody>
          <a:bodyPr vert="horz" wrap="square" lIns="0" tIns="16510" rIns="0" bIns="0" rtlCol="0">
            <a:spAutoFit/>
          </a:bodyPr>
          <a:lstStyle/>
          <a:p>
            <a:pPr>
              <a:lnSpc>
                <a:spcPct val="100000"/>
              </a:lnSpc>
              <a:spcBef>
                <a:spcPts val="130"/>
              </a:spcBef>
            </a:pPr>
            <a:endParaRPr sz="800">
              <a:latin typeface="Times New Roman"/>
              <a:cs typeface="Times New Roman"/>
            </a:endParaRPr>
          </a:p>
          <a:p>
            <a:pPr marL="318135" marR="310515" indent="15240">
              <a:lnSpc>
                <a:spcPts val="919"/>
              </a:lnSpc>
              <a:spcBef>
                <a:spcPts val="5"/>
              </a:spcBef>
            </a:pPr>
            <a:r>
              <a:rPr sz="800" b="1" spc="-10" dirty="0">
                <a:latin typeface="Times New Roman"/>
                <a:cs typeface="Times New Roman"/>
              </a:rPr>
              <a:t>Nakliye</a:t>
            </a:r>
            <a:r>
              <a:rPr sz="800" b="1" spc="500" dirty="0">
                <a:latin typeface="Times New Roman"/>
                <a:cs typeface="Times New Roman"/>
              </a:rPr>
              <a:t> </a:t>
            </a:r>
            <a:r>
              <a:rPr sz="800" b="1" spc="-10" dirty="0">
                <a:latin typeface="Times New Roman"/>
                <a:cs typeface="Times New Roman"/>
              </a:rPr>
              <a:t>Şekilleri</a:t>
            </a:r>
            <a:endParaRPr sz="800">
              <a:latin typeface="Times New Roman"/>
              <a:cs typeface="Times New Roman"/>
            </a:endParaRPr>
          </a:p>
        </p:txBody>
      </p:sp>
      <p:grpSp>
        <p:nvGrpSpPr>
          <p:cNvPr id="16" name="object 16"/>
          <p:cNvGrpSpPr/>
          <p:nvPr/>
        </p:nvGrpSpPr>
        <p:grpSpPr>
          <a:xfrm>
            <a:off x="706881" y="1563369"/>
            <a:ext cx="1010919" cy="513080"/>
            <a:chOff x="706881" y="1563369"/>
            <a:chExt cx="1010919" cy="513080"/>
          </a:xfrm>
        </p:grpSpPr>
        <p:sp>
          <p:nvSpPr>
            <p:cNvPr id="17" name="object 17"/>
            <p:cNvSpPr/>
            <p:nvPr/>
          </p:nvSpPr>
          <p:spPr>
            <a:xfrm>
              <a:off x="713231" y="1569719"/>
              <a:ext cx="998219" cy="500380"/>
            </a:xfrm>
            <a:custGeom>
              <a:avLst/>
              <a:gdLst/>
              <a:ahLst/>
              <a:cxnLst/>
              <a:rect l="l" t="t" r="r" b="b"/>
              <a:pathLst>
                <a:path w="998219" h="500380">
                  <a:moveTo>
                    <a:pt x="998219" y="0"/>
                  </a:moveTo>
                  <a:lnTo>
                    <a:pt x="0" y="0"/>
                  </a:lnTo>
                  <a:lnTo>
                    <a:pt x="0" y="499872"/>
                  </a:lnTo>
                  <a:lnTo>
                    <a:pt x="998219" y="499872"/>
                  </a:lnTo>
                  <a:lnTo>
                    <a:pt x="998219" y="0"/>
                  </a:lnTo>
                  <a:close/>
                </a:path>
              </a:pathLst>
            </a:custGeom>
            <a:solidFill>
              <a:srgbClr val="BADFE2"/>
            </a:solidFill>
          </p:spPr>
          <p:txBody>
            <a:bodyPr wrap="square" lIns="0" tIns="0" rIns="0" bIns="0" rtlCol="0"/>
            <a:lstStyle/>
            <a:p>
              <a:endParaRPr/>
            </a:p>
          </p:txBody>
        </p:sp>
        <p:sp>
          <p:nvSpPr>
            <p:cNvPr id="18" name="object 18"/>
            <p:cNvSpPr/>
            <p:nvPr/>
          </p:nvSpPr>
          <p:spPr>
            <a:xfrm>
              <a:off x="713231" y="1569719"/>
              <a:ext cx="998219" cy="500380"/>
            </a:xfrm>
            <a:custGeom>
              <a:avLst/>
              <a:gdLst/>
              <a:ahLst/>
              <a:cxnLst/>
              <a:rect l="l" t="t" r="r" b="b"/>
              <a:pathLst>
                <a:path w="998219" h="500380">
                  <a:moveTo>
                    <a:pt x="0" y="499872"/>
                  </a:moveTo>
                  <a:lnTo>
                    <a:pt x="998219" y="499872"/>
                  </a:lnTo>
                  <a:lnTo>
                    <a:pt x="998219" y="0"/>
                  </a:lnTo>
                  <a:lnTo>
                    <a:pt x="0" y="0"/>
                  </a:lnTo>
                  <a:lnTo>
                    <a:pt x="0" y="499872"/>
                  </a:lnTo>
                  <a:close/>
                </a:path>
              </a:pathLst>
            </a:custGeom>
            <a:ln w="12700">
              <a:solidFill>
                <a:srgbClr val="FFFFFF"/>
              </a:solidFill>
            </a:ln>
          </p:spPr>
          <p:txBody>
            <a:bodyPr wrap="square" lIns="0" tIns="0" rIns="0" bIns="0" rtlCol="0"/>
            <a:lstStyle/>
            <a:p>
              <a:endParaRPr/>
            </a:p>
          </p:txBody>
        </p:sp>
      </p:grpSp>
      <p:sp>
        <p:nvSpPr>
          <p:cNvPr id="19" name="object 19"/>
          <p:cNvSpPr txBox="1"/>
          <p:nvPr/>
        </p:nvSpPr>
        <p:spPr>
          <a:xfrm>
            <a:off x="713231" y="1569719"/>
            <a:ext cx="998219" cy="500380"/>
          </a:xfrm>
          <a:prstGeom prst="rect">
            <a:avLst/>
          </a:prstGeom>
        </p:spPr>
        <p:txBody>
          <a:bodyPr vert="horz" wrap="square" lIns="0" tIns="69215" rIns="0" bIns="0" rtlCol="0">
            <a:spAutoFit/>
          </a:bodyPr>
          <a:lstStyle/>
          <a:p>
            <a:pPr>
              <a:lnSpc>
                <a:spcPct val="100000"/>
              </a:lnSpc>
              <a:spcBef>
                <a:spcPts val="545"/>
              </a:spcBef>
            </a:pPr>
            <a:endParaRPr sz="800">
              <a:latin typeface="Times New Roman"/>
              <a:cs typeface="Times New Roman"/>
            </a:endParaRPr>
          </a:p>
          <a:p>
            <a:pPr marL="291465">
              <a:lnSpc>
                <a:spcPct val="100000"/>
              </a:lnSpc>
            </a:pPr>
            <a:r>
              <a:rPr sz="800" b="1" spc="-10" dirty="0">
                <a:latin typeface="Times New Roman"/>
                <a:cs typeface="Times New Roman"/>
              </a:rPr>
              <a:t>Karayolu</a:t>
            </a:r>
            <a:endParaRPr sz="800">
              <a:latin typeface="Times New Roman"/>
              <a:cs typeface="Times New Roman"/>
            </a:endParaRPr>
          </a:p>
        </p:txBody>
      </p:sp>
      <p:grpSp>
        <p:nvGrpSpPr>
          <p:cNvPr id="20" name="object 20"/>
          <p:cNvGrpSpPr/>
          <p:nvPr/>
        </p:nvGrpSpPr>
        <p:grpSpPr>
          <a:xfrm>
            <a:off x="103378" y="2273554"/>
            <a:ext cx="1010919" cy="511175"/>
            <a:chOff x="103378" y="2273554"/>
            <a:chExt cx="1010919" cy="511175"/>
          </a:xfrm>
        </p:grpSpPr>
        <p:sp>
          <p:nvSpPr>
            <p:cNvPr id="21" name="object 21"/>
            <p:cNvSpPr/>
            <p:nvPr/>
          </p:nvSpPr>
          <p:spPr>
            <a:xfrm>
              <a:off x="109728" y="2279904"/>
              <a:ext cx="998219" cy="498475"/>
            </a:xfrm>
            <a:custGeom>
              <a:avLst/>
              <a:gdLst/>
              <a:ahLst/>
              <a:cxnLst/>
              <a:rect l="l" t="t" r="r" b="b"/>
              <a:pathLst>
                <a:path w="998219" h="498475">
                  <a:moveTo>
                    <a:pt x="998219" y="0"/>
                  </a:moveTo>
                  <a:lnTo>
                    <a:pt x="0" y="0"/>
                  </a:lnTo>
                  <a:lnTo>
                    <a:pt x="0" y="498348"/>
                  </a:lnTo>
                  <a:lnTo>
                    <a:pt x="998219" y="498348"/>
                  </a:lnTo>
                  <a:lnTo>
                    <a:pt x="998219" y="0"/>
                  </a:lnTo>
                  <a:close/>
                </a:path>
              </a:pathLst>
            </a:custGeom>
            <a:solidFill>
              <a:srgbClr val="BADFE2"/>
            </a:solidFill>
          </p:spPr>
          <p:txBody>
            <a:bodyPr wrap="square" lIns="0" tIns="0" rIns="0" bIns="0" rtlCol="0"/>
            <a:lstStyle/>
            <a:p>
              <a:endParaRPr/>
            </a:p>
          </p:txBody>
        </p:sp>
        <p:sp>
          <p:nvSpPr>
            <p:cNvPr id="22" name="object 22"/>
            <p:cNvSpPr/>
            <p:nvPr/>
          </p:nvSpPr>
          <p:spPr>
            <a:xfrm>
              <a:off x="109728" y="2279904"/>
              <a:ext cx="998219" cy="498475"/>
            </a:xfrm>
            <a:custGeom>
              <a:avLst/>
              <a:gdLst/>
              <a:ahLst/>
              <a:cxnLst/>
              <a:rect l="l" t="t" r="r" b="b"/>
              <a:pathLst>
                <a:path w="998219" h="498475">
                  <a:moveTo>
                    <a:pt x="0" y="498348"/>
                  </a:moveTo>
                  <a:lnTo>
                    <a:pt x="998219" y="498348"/>
                  </a:lnTo>
                  <a:lnTo>
                    <a:pt x="998219" y="0"/>
                  </a:lnTo>
                  <a:lnTo>
                    <a:pt x="0" y="0"/>
                  </a:lnTo>
                  <a:lnTo>
                    <a:pt x="0" y="498348"/>
                  </a:lnTo>
                  <a:close/>
                </a:path>
              </a:pathLst>
            </a:custGeom>
            <a:ln w="12700">
              <a:solidFill>
                <a:srgbClr val="FFFFFF"/>
              </a:solidFill>
            </a:ln>
          </p:spPr>
          <p:txBody>
            <a:bodyPr wrap="square" lIns="0" tIns="0" rIns="0" bIns="0" rtlCol="0"/>
            <a:lstStyle/>
            <a:p>
              <a:endParaRPr/>
            </a:p>
          </p:txBody>
        </p:sp>
      </p:grpSp>
      <p:sp>
        <p:nvSpPr>
          <p:cNvPr id="23" name="object 23"/>
          <p:cNvSpPr txBox="1"/>
          <p:nvPr/>
        </p:nvSpPr>
        <p:spPr>
          <a:xfrm>
            <a:off x="109728" y="2279904"/>
            <a:ext cx="998219" cy="498475"/>
          </a:xfrm>
          <a:prstGeom prst="rect">
            <a:avLst/>
          </a:prstGeom>
        </p:spPr>
        <p:txBody>
          <a:bodyPr vert="horz" wrap="square" lIns="0" tIns="8255" rIns="0" bIns="0" rtlCol="0">
            <a:spAutoFit/>
          </a:bodyPr>
          <a:lstStyle/>
          <a:p>
            <a:pPr>
              <a:lnSpc>
                <a:spcPct val="100000"/>
              </a:lnSpc>
              <a:spcBef>
                <a:spcPts val="65"/>
              </a:spcBef>
            </a:pPr>
            <a:endParaRPr sz="800">
              <a:latin typeface="Times New Roman"/>
              <a:cs typeface="Times New Roman"/>
            </a:endParaRPr>
          </a:p>
          <a:p>
            <a:pPr algn="ctr">
              <a:lnSpc>
                <a:spcPts val="940"/>
              </a:lnSpc>
            </a:pPr>
            <a:r>
              <a:rPr sz="800" b="1" spc="-25" dirty="0">
                <a:latin typeface="Times New Roman"/>
                <a:cs typeface="Times New Roman"/>
              </a:rPr>
              <a:t>TIR</a:t>
            </a:r>
            <a:endParaRPr sz="800">
              <a:latin typeface="Times New Roman"/>
              <a:cs typeface="Times New Roman"/>
            </a:endParaRPr>
          </a:p>
          <a:p>
            <a:pPr algn="ctr">
              <a:lnSpc>
                <a:spcPts val="940"/>
              </a:lnSpc>
            </a:pPr>
            <a:r>
              <a:rPr sz="800" b="1" spc="-10" dirty="0">
                <a:latin typeface="Times New Roman"/>
                <a:cs typeface="Times New Roman"/>
              </a:rPr>
              <a:t>Trailer</a:t>
            </a:r>
            <a:endParaRPr sz="800">
              <a:latin typeface="Times New Roman"/>
              <a:cs typeface="Times New Roman"/>
            </a:endParaRPr>
          </a:p>
        </p:txBody>
      </p:sp>
      <p:grpSp>
        <p:nvGrpSpPr>
          <p:cNvPr id="24" name="object 24"/>
          <p:cNvGrpSpPr/>
          <p:nvPr/>
        </p:nvGrpSpPr>
        <p:grpSpPr>
          <a:xfrm>
            <a:off x="1311910" y="2273554"/>
            <a:ext cx="1010919" cy="511175"/>
            <a:chOff x="1311910" y="2273554"/>
            <a:chExt cx="1010919" cy="511175"/>
          </a:xfrm>
        </p:grpSpPr>
        <p:sp>
          <p:nvSpPr>
            <p:cNvPr id="25" name="object 25"/>
            <p:cNvSpPr/>
            <p:nvPr/>
          </p:nvSpPr>
          <p:spPr>
            <a:xfrm>
              <a:off x="1318260" y="2279904"/>
              <a:ext cx="998219" cy="498475"/>
            </a:xfrm>
            <a:custGeom>
              <a:avLst/>
              <a:gdLst/>
              <a:ahLst/>
              <a:cxnLst/>
              <a:rect l="l" t="t" r="r" b="b"/>
              <a:pathLst>
                <a:path w="998219" h="498475">
                  <a:moveTo>
                    <a:pt x="998219" y="0"/>
                  </a:moveTo>
                  <a:lnTo>
                    <a:pt x="0" y="0"/>
                  </a:lnTo>
                  <a:lnTo>
                    <a:pt x="0" y="498348"/>
                  </a:lnTo>
                  <a:lnTo>
                    <a:pt x="998219" y="498348"/>
                  </a:lnTo>
                  <a:lnTo>
                    <a:pt x="998219" y="0"/>
                  </a:lnTo>
                  <a:close/>
                </a:path>
              </a:pathLst>
            </a:custGeom>
            <a:solidFill>
              <a:srgbClr val="BADFE2"/>
            </a:solidFill>
          </p:spPr>
          <p:txBody>
            <a:bodyPr wrap="square" lIns="0" tIns="0" rIns="0" bIns="0" rtlCol="0"/>
            <a:lstStyle/>
            <a:p>
              <a:endParaRPr/>
            </a:p>
          </p:txBody>
        </p:sp>
        <p:sp>
          <p:nvSpPr>
            <p:cNvPr id="26" name="object 26"/>
            <p:cNvSpPr/>
            <p:nvPr/>
          </p:nvSpPr>
          <p:spPr>
            <a:xfrm>
              <a:off x="1318260" y="2279904"/>
              <a:ext cx="998219" cy="498475"/>
            </a:xfrm>
            <a:custGeom>
              <a:avLst/>
              <a:gdLst/>
              <a:ahLst/>
              <a:cxnLst/>
              <a:rect l="l" t="t" r="r" b="b"/>
              <a:pathLst>
                <a:path w="998219" h="498475">
                  <a:moveTo>
                    <a:pt x="0" y="498348"/>
                  </a:moveTo>
                  <a:lnTo>
                    <a:pt x="998219" y="498348"/>
                  </a:lnTo>
                  <a:lnTo>
                    <a:pt x="998219" y="0"/>
                  </a:lnTo>
                  <a:lnTo>
                    <a:pt x="0" y="0"/>
                  </a:lnTo>
                  <a:lnTo>
                    <a:pt x="0" y="498348"/>
                  </a:lnTo>
                  <a:close/>
                </a:path>
              </a:pathLst>
            </a:custGeom>
            <a:ln w="12699">
              <a:solidFill>
                <a:srgbClr val="FFFFFF"/>
              </a:solidFill>
            </a:ln>
          </p:spPr>
          <p:txBody>
            <a:bodyPr wrap="square" lIns="0" tIns="0" rIns="0" bIns="0" rtlCol="0"/>
            <a:lstStyle/>
            <a:p>
              <a:endParaRPr/>
            </a:p>
          </p:txBody>
        </p:sp>
      </p:grpSp>
      <p:sp>
        <p:nvSpPr>
          <p:cNvPr id="27" name="object 27"/>
          <p:cNvSpPr txBox="1"/>
          <p:nvPr/>
        </p:nvSpPr>
        <p:spPr>
          <a:xfrm>
            <a:off x="1318260" y="2279904"/>
            <a:ext cx="998219" cy="498475"/>
          </a:xfrm>
          <a:prstGeom prst="rect">
            <a:avLst/>
          </a:prstGeom>
        </p:spPr>
        <p:txBody>
          <a:bodyPr vert="horz" wrap="square" lIns="0" tIns="10160" rIns="0" bIns="0" rtlCol="0">
            <a:spAutoFit/>
          </a:bodyPr>
          <a:lstStyle/>
          <a:p>
            <a:pPr>
              <a:lnSpc>
                <a:spcPct val="100000"/>
              </a:lnSpc>
              <a:spcBef>
                <a:spcPts val="80"/>
              </a:spcBef>
            </a:pPr>
            <a:endParaRPr sz="800">
              <a:latin typeface="Times New Roman"/>
              <a:cs typeface="Times New Roman"/>
            </a:endParaRPr>
          </a:p>
          <a:p>
            <a:pPr marL="111125">
              <a:lnSpc>
                <a:spcPct val="100000"/>
              </a:lnSpc>
            </a:pPr>
            <a:r>
              <a:rPr sz="800" b="1" spc="-10" dirty="0">
                <a:latin typeface="Times New Roman"/>
                <a:cs typeface="Times New Roman"/>
              </a:rPr>
              <a:t>Kamyon-R</a:t>
            </a:r>
            <a:r>
              <a:rPr sz="800" b="1" spc="-10" dirty="0">
                <a:latin typeface="Arial"/>
                <a:cs typeface="Arial"/>
              </a:rPr>
              <a:t>ö</a:t>
            </a:r>
            <a:r>
              <a:rPr sz="800" b="1" spc="-10" dirty="0">
                <a:latin typeface="Times New Roman"/>
                <a:cs typeface="Times New Roman"/>
              </a:rPr>
              <a:t>mork</a:t>
            </a:r>
            <a:endParaRPr sz="800">
              <a:latin typeface="Times New Roman"/>
              <a:cs typeface="Times New Roman"/>
            </a:endParaRPr>
          </a:p>
        </p:txBody>
      </p:sp>
      <p:grpSp>
        <p:nvGrpSpPr>
          <p:cNvPr id="28" name="object 28"/>
          <p:cNvGrpSpPr/>
          <p:nvPr/>
        </p:nvGrpSpPr>
        <p:grpSpPr>
          <a:xfrm>
            <a:off x="3123945" y="1563369"/>
            <a:ext cx="1010919" cy="513080"/>
            <a:chOff x="3123945" y="1563369"/>
            <a:chExt cx="1010919" cy="513080"/>
          </a:xfrm>
        </p:grpSpPr>
        <p:sp>
          <p:nvSpPr>
            <p:cNvPr id="29" name="object 29"/>
            <p:cNvSpPr/>
            <p:nvPr/>
          </p:nvSpPr>
          <p:spPr>
            <a:xfrm>
              <a:off x="3130295" y="1569719"/>
              <a:ext cx="998219" cy="500380"/>
            </a:xfrm>
            <a:custGeom>
              <a:avLst/>
              <a:gdLst/>
              <a:ahLst/>
              <a:cxnLst/>
              <a:rect l="l" t="t" r="r" b="b"/>
              <a:pathLst>
                <a:path w="998220" h="500380">
                  <a:moveTo>
                    <a:pt x="998219" y="0"/>
                  </a:moveTo>
                  <a:lnTo>
                    <a:pt x="0" y="0"/>
                  </a:lnTo>
                  <a:lnTo>
                    <a:pt x="0" y="499872"/>
                  </a:lnTo>
                  <a:lnTo>
                    <a:pt x="998219" y="499872"/>
                  </a:lnTo>
                  <a:lnTo>
                    <a:pt x="998219" y="0"/>
                  </a:lnTo>
                  <a:close/>
                </a:path>
              </a:pathLst>
            </a:custGeom>
            <a:solidFill>
              <a:srgbClr val="BADFE2"/>
            </a:solidFill>
          </p:spPr>
          <p:txBody>
            <a:bodyPr wrap="square" lIns="0" tIns="0" rIns="0" bIns="0" rtlCol="0"/>
            <a:lstStyle/>
            <a:p>
              <a:endParaRPr/>
            </a:p>
          </p:txBody>
        </p:sp>
        <p:sp>
          <p:nvSpPr>
            <p:cNvPr id="30" name="object 30"/>
            <p:cNvSpPr/>
            <p:nvPr/>
          </p:nvSpPr>
          <p:spPr>
            <a:xfrm>
              <a:off x="3130295" y="1569719"/>
              <a:ext cx="998219" cy="500380"/>
            </a:xfrm>
            <a:custGeom>
              <a:avLst/>
              <a:gdLst/>
              <a:ahLst/>
              <a:cxnLst/>
              <a:rect l="l" t="t" r="r" b="b"/>
              <a:pathLst>
                <a:path w="998220" h="500380">
                  <a:moveTo>
                    <a:pt x="0" y="499872"/>
                  </a:moveTo>
                  <a:lnTo>
                    <a:pt x="998219" y="499872"/>
                  </a:lnTo>
                  <a:lnTo>
                    <a:pt x="998219" y="0"/>
                  </a:lnTo>
                  <a:lnTo>
                    <a:pt x="0" y="0"/>
                  </a:lnTo>
                  <a:lnTo>
                    <a:pt x="0" y="499872"/>
                  </a:lnTo>
                  <a:close/>
                </a:path>
              </a:pathLst>
            </a:custGeom>
            <a:ln w="12700">
              <a:solidFill>
                <a:srgbClr val="FFFFFF"/>
              </a:solidFill>
            </a:ln>
          </p:spPr>
          <p:txBody>
            <a:bodyPr wrap="square" lIns="0" tIns="0" rIns="0" bIns="0" rtlCol="0"/>
            <a:lstStyle/>
            <a:p>
              <a:endParaRPr/>
            </a:p>
          </p:txBody>
        </p:sp>
      </p:grpSp>
      <p:sp>
        <p:nvSpPr>
          <p:cNvPr id="31" name="object 31"/>
          <p:cNvSpPr txBox="1"/>
          <p:nvPr/>
        </p:nvSpPr>
        <p:spPr>
          <a:xfrm>
            <a:off x="3130295" y="1569719"/>
            <a:ext cx="998219" cy="500380"/>
          </a:xfrm>
          <a:prstGeom prst="rect">
            <a:avLst/>
          </a:prstGeom>
        </p:spPr>
        <p:txBody>
          <a:bodyPr vert="horz" wrap="square" lIns="0" tIns="69215" rIns="0" bIns="0" rtlCol="0">
            <a:spAutoFit/>
          </a:bodyPr>
          <a:lstStyle/>
          <a:p>
            <a:pPr>
              <a:lnSpc>
                <a:spcPct val="100000"/>
              </a:lnSpc>
              <a:spcBef>
                <a:spcPts val="545"/>
              </a:spcBef>
            </a:pPr>
            <a:endParaRPr sz="800">
              <a:latin typeface="Times New Roman"/>
              <a:cs typeface="Times New Roman"/>
            </a:endParaRPr>
          </a:p>
          <a:p>
            <a:pPr marL="279400">
              <a:lnSpc>
                <a:spcPct val="100000"/>
              </a:lnSpc>
            </a:pPr>
            <a:r>
              <a:rPr sz="800" b="1" spc="-10" dirty="0">
                <a:latin typeface="Times New Roman"/>
                <a:cs typeface="Times New Roman"/>
              </a:rPr>
              <a:t>Denizyolu</a:t>
            </a:r>
            <a:endParaRPr sz="800">
              <a:latin typeface="Times New Roman"/>
              <a:cs typeface="Times New Roman"/>
            </a:endParaRPr>
          </a:p>
        </p:txBody>
      </p:sp>
      <p:grpSp>
        <p:nvGrpSpPr>
          <p:cNvPr id="32" name="object 32"/>
          <p:cNvGrpSpPr/>
          <p:nvPr/>
        </p:nvGrpSpPr>
        <p:grpSpPr>
          <a:xfrm>
            <a:off x="2518917" y="2273554"/>
            <a:ext cx="1012825" cy="511175"/>
            <a:chOff x="2518917" y="2273554"/>
            <a:chExt cx="1012825" cy="511175"/>
          </a:xfrm>
        </p:grpSpPr>
        <p:sp>
          <p:nvSpPr>
            <p:cNvPr id="33" name="object 33"/>
            <p:cNvSpPr/>
            <p:nvPr/>
          </p:nvSpPr>
          <p:spPr>
            <a:xfrm>
              <a:off x="2525267" y="2279904"/>
              <a:ext cx="1000125" cy="498475"/>
            </a:xfrm>
            <a:custGeom>
              <a:avLst/>
              <a:gdLst/>
              <a:ahLst/>
              <a:cxnLst/>
              <a:rect l="l" t="t" r="r" b="b"/>
              <a:pathLst>
                <a:path w="1000125" h="498475">
                  <a:moveTo>
                    <a:pt x="999744" y="0"/>
                  </a:moveTo>
                  <a:lnTo>
                    <a:pt x="0" y="0"/>
                  </a:lnTo>
                  <a:lnTo>
                    <a:pt x="0" y="498348"/>
                  </a:lnTo>
                  <a:lnTo>
                    <a:pt x="999744" y="498348"/>
                  </a:lnTo>
                  <a:lnTo>
                    <a:pt x="999744" y="0"/>
                  </a:lnTo>
                  <a:close/>
                </a:path>
              </a:pathLst>
            </a:custGeom>
            <a:solidFill>
              <a:srgbClr val="BADFE2"/>
            </a:solidFill>
          </p:spPr>
          <p:txBody>
            <a:bodyPr wrap="square" lIns="0" tIns="0" rIns="0" bIns="0" rtlCol="0"/>
            <a:lstStyle/>
            <a:p>
              <a:endParaRPr/>
            </a:p>
          </p:txBody>
        </p:sp>
        <p:sp>
          <p:nvSpPr>
            <p:cNvPr id="34" name="object 34"/>
            <p:cNvSpPr/>
            <p:nvPr/>
          </p:nvSpPr>
          <p:spPr>
            <a:xfrm>
              <a:off x="2525267" y="2279904"/>
              <a:ext cx="1000125" cy="498475"/>
            </a:xfrm>
            <a:custGeom>
              <a:avLst/>
              <a:gdLst/>
              <a:ahLst/>
              <a:cxnLst/>
              <a:rect l="l" t="t" r="r" b="b"/>
              <a:pathLst>
                <a:path w="1000125" h="498475">
                  <a:moveTo>
                    <a:pt x="0" y="498348"/>
                  </a:moveTo>
                  <a:lnTo>
                    <a:pt x="999744" y="498348"/>
                  </a:lnTo>
                  <a:lnTo>
                    <a:pt x="999744" y="0"/>
                  </a:lnTo>
                  <a:lnTo>
                    <a:pt x="0" y="0"/>
                  </a:lnTo>
                  <a:lnTo>
                    <a:pt x="0" y="498348"/>
                  </a:lnTo>
                  <a:close/>
                </a:path>
              </a:pathLst>
            </a:custGeom>
            <a:ln w="12700">
              <a:solidFill>
                <a:srgbClr val="FFFFFF"/>
              </a:solidFill>
            </a:ln>
          </p:spPr>
          <p:txBody>
            <a:bodyPr wrap="square" lIns="0" tIns="0" rIns="0" bIns="0" rtlCol="0"/>
            <a:lstStyle/>
            <a:p>
              <a:endParaRPr/>
            </a:p>
          </p:txBody>
        </p:sp>
      </p:grpSp>
      <p:sp>
        <p:nvSpPr>
          <p:cNvPr id="35" name="object 35"/>
          <p:cNvSpPr txBox="1"/>
          <p:nvPr/>
        </p:nvSpPr>
        <p:spPr>
          <a:xfrm>
            <a:off x="2525267" y="2279904"/>
            <a:ext cx="1000125" cy="498475"/>
          </a:xfrm>
          <a:prstGeom prst="rect">
            <a:avLst/>
          </a:prstGeom>
        </p:spPr>
        <p:txBody>
          <a:bodyPr vert="horz" wrap="square" lIns="0" tIns="67945" rIns="0" bIns="0" rtlCol="0">
            <a:spAutoFit/>
          </a:bodyPr>
          <a:lstStyle/>
          <a:p>
            <a:pPr>
              <a:lnSpc>
                <a:spcPct val="100000"/>
              </a:lnSpc>
              <a:spcBef>
                <a:spcPts val="535"/>
              </a:spcBef>
            </a:pPr>
            <a:endParaRPr sz="800">
              <a:latin typeface="Times New Roman"/>
              <a:cs typeface="Times New Roman"/>
            </a:endParaRPr>
          </a:p>
          <a:p>
            <a:pPr marL="266700">
              <a:lnSpc>
                <a:spcPct val="100000"/>
              </a:lnSpc>
            </a:pPr>
            <a:r>
              <a:rPr sz="800" b="1" spc="-10" dirty="0">
                <a:latin typeface="Times New Roman"/>
                <a:cs typeface="Times New Roman"/>
              </a:rPr>
              <a:t>Konteyner</a:t>
            </a:r>
            <a:endParaRPr sz="800">
              <a:latin typeface="Times New Roman"/>
              <a:cs typeface="Times New Roman"/>
            </a:endParaRPr>
          </a:p>
        </p:txBody>
      </p:sp>
      <p:grpSp>
        <p:nvGrpSpPr>
          <p:cNvPr id="36" name="object 36"/>
          <p:cNvGrpSpPr/>
          <p:nvPr/>
        </p:nvGrpSpPr>
        <p:grpSpPr>
          <a:xfrm>
            <a:off x="3727450" y="2273554"/>
            <a:ext cx="1012825" cy="511175"/>
            <a:chOff x="3727450" y="2273554"/>
            <a:chExt cx="1012825" cy="511175"/>
          </a:xfrm>
        </p:grpSpPr>
        <p:sp>
          <p:nvSpPr>
            <p:cNvPr id="37" name="object 37"/>
            <p:cNvSpPr/>
            <p:nvPr/>
          </p:nvSpPr>
          <p:spPr>
            <a:xfrm>
              <a:off x="3733800" y="2279904"/>
              <a:ext cx="1000125" cy="498475"/>
            </a:xfrm>
            <a:custGeom>
              <a:avLst/>
              <a:gdLst/>
              <a:ahLst/>
              <a:cxnLst/>
              <a:rect l="l" t="t" r="r" b="b"/>
              <a:pathLst>
                <a:path w="1000125" h="498475">
                  <a:moveTo>
                    <a:pt x="999744" y="0"/>
                  </a:moveTo>
                  <a:lnTo>
                    <a:pt x="0" y="0"/>
                  </a:lnTo>
                  <a:lnTo>
                    <a:pt x="0" y="498348"/>
                  </a:lnTo>
                  <a:lnTo>
                    <a:pt x="999744" y="498348"/>
                  </a:lnTo>
                  <a:lnTo>
                    <a:pt x="999744" y="0"/>
                  </a:lnTo>
                  <a:close/>
                </a:path>
              </a:pathLst>
            </a:custGeom>
            <a:solidFill>
              <a:srgbClr val="BADFE2"/>
            </a:solidFill>
          </p:spPr>
          <p:txBody>
            <a:bodyPr wrap="square" lIns="0" tIns="0" rIns="0" bIns="0" rtlCol="0"/>
            <a:lstStyle/>
            <a:p>
              <a:endParaRPr/>
            </a:p>
          </p:txBody>
        </p:sp>
        <p:sp>
          <p:nvSpPr>
            <p:cNvPr id="38" name="object 38"/>
            <p:cNvSpPr/>
            <p:nvPr/>
          </p:nvSpPr>
          <p:spPr>
            <a:xfrm>
              <a:off x="3733800" y="2279904"/>
              <a:ext cx="1000125" cy="498475"/>
            </a:xfrm>
            <a:custGeom>
              <a:avLst/>
              <a:gdLst/>
              <a:ahLst/>
              <a:cxnLst/>
              <a:rect l="l" t="t" r="r" b="b"/>
              <a:pathLst>
                <a:path w="1000125" h="498475">
                  <a:moveTo>
                    <a:pt x="0" y="498348"/>
                  </a:moveTo>
                  <a:lnTo>
                    <a:pt x="999744" y="498348"/>
                  </a:lnTo>
                  <a:lnTo>
                    <a:pt x="999744" y="0"/>
                  </a:lnTo>
                  <a:lnTo>
                    <a:pt x="0" y="0"/>
                  </a:lnTo>
                  <a:lnTo>
                    <a:pt x="0" y="498348"/>
                  </a:lnTo>
                  <a:close/>
                </a:path>
              </a:pathLst>
            </a:custGeom>
            <a:ln w="12700">
              <a:solidFill>
                <a:srgbClr val="FFFFFF"/>
              </a:solidFill>
            </a:ln>
          </p:spPr>
          <p:txBody>
            <a:bodyPr wrap="square" lIns="0" tIns="0" rIns="0" bIns="0" rtlCol="0"/>
            <a:lstStyle/>
            <a:p>
              <a:endParaRPr/>
            </a:p>
          </p:txBody>
        </p:sp>
      </p:grpSp>
      <p:sp>
        <p:nvSpPr>
          <p:cNvPr id="39" name="object 39"/>
          <p:cNvSpPr txBox="1"/>
          <p:nvPr/>
        </p:nvSpPr>
        <p:spPr>
          <a:xfrm>
            <a:off x="3733800" y="2279904"/>
            <a:ext cx="1000125" cy="498475"/>
          </a:xfrm>
          <a:prstGeom prst="rect">
            <a:avLst/>
          </a:prstGeom>
        </p:spPr>
        <p:txBody>
          <a:bodyPr vert="horz" wrap="square" lIns="0" tIns="17145" rIns="0" bIns="0" rtlCol="0">
            <a:spAutoFit/>
          </a:bodyPr>
          <a:lstStyle/>
          <a:p>
            <a:pPr>
              <a:lnSpc>
                <a:spcPct val="100000"/>
              </a:lnSpc>
              <a:spcBef>
                <a:spcPts val="135"/>
              </a:spcBef>
            </a:pPr>
            <a:endParaRPr sz="800">
              <a:latin typeface="Times New Roman"/>
              <a:cs typeface="Times New Roman"/>
            </a:endParaRPr>
          </a:p>
          <a:p>
            <a:pPr marL="236220" marR="226695" indent="15240">
              <a:lnSpc>
                <a:spcPts val="919"/>
              </a:lnSpc>
            </a:pPr>
            <a:r>
              <a:rPr sz="800" b="1" dirty="0">
                <a:latin typeface="Times New Roman"/>
                <a:cs typeface="Times New Roman"/>
              </a:rPr>
              <a:t>Break</a:t>
            </a:r>
            <a:r>
              <a:rPr sz="800" b="1" spc="-25" dirty="0">
                <a:latin typeface="Times New Roman"/>
                <a:cs typeface="Times New Roman"/>
              </a:rPr>
              <a:t> </a:t>
            </a:r>
            <a:r>
              <a:rPr sz="800" b="1" spc="-20" dirty="0">
                <a:latin typeface="Times New Roman"/>
                <a:cs typeface="Times New Roman"/>
              </a:rPr>
              <a:t>Bulk</a:t>
            </a:r>
            <a:r>
              <a:rPr sz="800" b="1" spc="500" dirty="0">
                <a:latin typeface="Times New Roman"/>
                <a:cs typeface="Times New Roman"/>
              </a:rPr>
              <a:t> </a:t>
            </a:r>
            <a:r>
              <a:rPr sz="800" b="1" dirty="0">
                <a:latin typeface="Times New Roman"/>
                <a:cs typeface="Times New Roman"/>
              </a:rPr>
              <a:t>(Parça</a:t>
            </a:r>
            <a:r>
              <a:rPr sz="800" b="1" spc="-25" dirty="0">
                <a:latin typeface="Times New Roman"/>
                <a:cs typeface="Times New Roman"/>
              </a:rPr>
              <a:t> </a:t>
            </a:r>
            <a:r>
              <a:rPr sz="800" b="1" spc="-20" dirty="0">
                <a:latin typeface="Times New Roman"/>
                <a:cs typeface="Times New Roman"/>
              </a:rPr>
              <a:t>Yük)</a:t>
            </a:r>
            <a:endParaRPr sz="800">
              <a:latin typeface="Times New Roman"/>
              <a:cs typeface="Times New Roman"/>
            </a:endParaRPr>
          </a:p>
        </p:txBody>
      </p:sp>
      <p:grpSp>
        <p:nvGrpSpPr>
          <p:cNvPr id="40" name="object 40"/>
          <p:cNvGrpSpPr/>
          <p:nvPr/>
        </p:nvGrpSpPr>
        <p:grpSpPr>
          <a:xfrm>
            <a:off x="2518917" y="2982214"/>
            <a:ext cx="1012825" cy="511175"/>
            <a:chOff x="2518917" y="2982214"/>
            <a:chExt cx="1012825" cy="511175"/>
          </a:xfrm>
        </p:grpSpPr>
        <p:sp>
          <p:nvSpPr>
            <p:cNvPr id="41" name="object 41"/>
            <p:cNvSpPr/>
            <p:nvPr/>
          </p:nvSpPr>
          <p:spPr>
            <a:xfrm>
              <a:off x="2525267" y="2988564"/>
              <a:ext cx="1000125" cy="498475"/>
            </a:xfrm>
            <a:custGeom>
              <a:avLst/>
              <a:gdLst/>
              <a:ahLst/>
              <a:cxnLst/>
              <a:rect l="l" t="t" r="r" b="b"/>
              <a:pathLst>
                <a:path w="1000125" h="498475">
                  <a:moveTo>
                    <a:pt x="999744" y="0"/>
                  </a:moveTo>
                  <a:lnTo>
                    <a:pt x="0" y="0"/>
                  </a:lnTo>
                  <a:lnTo>
                    <a:pt x="0" y="498348"/>
                  </a:lnTo>
                  <a:lnTo>
                    <a:pt x="999744" y="498348"/>
                  </a:lnTo>
                  <a:lnTo>
                    <a:pt x="999744" y="0"/>
                  </a:lnTo>
                  <a:close/>
                </a:path>
              </a:pathLst>
            </a:custGeom>
            <a:solidFill>
              <a:srgbClr val="BADFE2"/>
            </a:solidFill>
          </p:spPr>
          <p:txBody>
            <a:bodyPr wrap="square" lIns="0" tIns="0" rIns="0" bIns="0" rtlCol="0"/>
            <a:lstStyle/>
            <a:p>
              <a:endParaRPr/>
            </a:p>
          </p:txBody>
        </p:sp>
        <p:sp>
          <p:nvSpPr>
            <p:cNvPr id="42" name="object 42"/>
            <p:cNvSpPr/>
            <p:nvPr/>
          </p:nvSpPr>
          <p:spPr>
            <a:xfrm>
              <a:off x="2525267" y="2988564"/>
              <a:ext cx="1000125" cy="498475"/>
            </a:xfrm>
            <a:custGeom>
              <a:avLst/>
              <a:gdLst/>
              <a:ahLst/>
              <a:cxnLst/>
              <a:rect l="l" t="t" r="r" b="b"/>
              <a:pathLst>
                <a:path w="1000125" h="498475">
                  <a:moveTo>
                    <a:pt x="0" y="498348"/>
                  </a:moveTo>
                  <a:lnTo>
                    <a:pt x="999744" y="498348"/>
                  </a:lnTo>
                  <a:lnTo>
                    <a:pt x="999744" y="0"/>
                  </a:lnTo>
                  <a:lnTo>
                    <a:pt x="0" y="0"/>
                  </a:lnTo>
                  <a:lnTo>
                    <a:pt x="0" y="498348"/>
                  </a:lnTo>
                  <a:close/>
                </a:path>
              </a:pathLst>
            </a:custGeom>
            <a:ln w="12700">
              <a:solidFill>
                <a:srgbClr val="FFFFFF"/>
              </a:solidFill>
            </a:ln>
          </p:spPr>
          <p:txBody>
            <a:bodyPr wrap="square" lIns="0" tIns="0" rIns="0" bIns="0" rtlCol="0"/>
            <a:lstStyle/>
            <a:p>
              <a:endParaRPr/>
            </a:p>
          </p:txBody>
        </p:sp>
      </p:grpSp>
      <p:sp>
        <p:nvSpPr>
          <p:cNvPr id="43" name="object 43"/>
          <p:cNvSpPr txBox="1"/>
          <p:nvPr/>
        </p:nvSpPr>
        <p:spPr>
          <a:xfrm>
            <a:off x="2525267" y="2988564"/>
            <a:ext cx="1000125" cy="498475"/>
          </a:xfrm>
          <a:prstGeom prst="rect">
            <a:avLst/>
          </a:prstGeom>
        </p:spPr>
        <p:txBody>
          <a:bodyPr vert="horz" wrap="square" lIns="0" tIns="17145" rIns="0" bIns="0" rtlCol="0">
            <a:spAutoFit/>
          </a:bodyPr>
          <a:lstStyle/>
          <a:p>
            <a:pPr>
              <a:lnSpc>
                <a:spcPct val="100000"/>
              </a:lnSpc>
              <a:spcBef>
                <a:spcPts val="135"/>
              </a:spcBef>
            </a:pPr>
            <a:endParaRPr sz="800">
              <a:latin typeface="Times New Roman"/>
              <a:cs typeface="Times New Roman"/>
            </a:endParaRPr>
          </a:p>
          <a:p>
            <a:pPr marL="313690" marR="304165" indent="81915">
              <a:lnSpc>
                <a:spcPts val="919"/>
              </a:lnSpc>
            </a:pPr>
            <a:r>
              <a:rPr sz="800" b="1" spc="-20" dirty="0">
                <a:latin typeface="Times New Roman"/>
                <a:cs typeface="Times New Roman"/>
              </a:rPr>
              <a:t>Bulk</a:t>
            </a:r>
            <a:r>
              <a:rPr sz="800" b="1" spc="500" dirty="0">
                <a:latin typeface="Times New Roman"/>
                <a:cs typeface="Times New Roman"/>
              </a:rPr>
              <a:t> </a:t>
            </a:r>
            <a:r>
              <a:rPr sz="800" b="1" spc="-10" dirty="0">
                <a:latin typeface="Times New Roman"/>
                <a:cs typeface="Times New Roman"/>
              </a:rPr>
              <a:t>(Dökme)</a:t>
            </a:r>
            <a:endParaRPr sz="800">
              <a:latin typeface="Times New Roman"/>
              <a:cs typeface="Times New Roman"/>
            </a:endParaRPr>
          </a:p>
        </p:txBody>
      </p:sp>
      <p:grpSp>
        <p:nvGrpSpPr>
          <p:cNvPr id="44" name="object 44"/>
          <p:cNvGrpSpPr/>
          <p:nvPr/>
        </p:nvGrpSpPr>
        <p:grpSpPr>
          <a:xfrm>
            <a:off x="3727450" y="2982214"/>
            <a:ext cx="1012825" cy="511175"/>
            <a:chOff x="3727450" y="2982214"/>
            <a:chExt cx="1012825" cy="511175"/>
          </a:xfrm>
        </p:grpSpPr>
        <p:sp>
          <p:nvSpPr>
            <p:cNvPr id="45" name="object 45"/>
            <p:cNvSpPr/>
            <p:nvPr/>
          </p:nvSpPr>
          <p:spPr>
            <a:xfrm>
              <a:off x="3733800" y="2988564"/>
              <a:ext cx="1000125" cy="498475"/>
            </a:xfrm>
            <a:custGeom>
              <a:avLst/>
              <a:gdLst/>
              <a:ahLst/>
              <a:cxnLst/>
              <a:rect l="l" t="t" r="r" b="b"/>
              <a:pathLst>
                <a:path w="1000125" h="498475">
                  <a:moveTo>
                    <a:pt x="999744" y="0"/>
                  </a:moveTo>
                  <a:lnTo>
                    <a:pt x="0" y="0"/>
                  </a:lnTo>
                  <a:lnTo>
                    <a:pt x="0" y="498348"/>
                  </a:lnTo>
                  <a:lnTo>
                    <a:pt x="999744" y="498348"/>
                  </a:lnTo>
                  <a:lnTo>
                    <a:pt x="999744" y="0"/>
                  </a:lnTo>
                  <a:close/>
                </a:path>
              </a:pathLst>
            </a:custGeom>
            <a:solidFill>
              <a:srgbClr val="BADFE2"/>
            </a:solidFill>
          </p:spPr>
          <p:txBody>
            <a:bodyPr wrap="square" lIns="0" tIns="0" rIns="0" bIns="0" rtlCol="0"/>
            <a:lstStyle/>
            <a:p>
              <a:endParaRPr/>
            </a:p>
          </p:txBody>
        </p:sp>
        <p:sp>
          <p:nvSpPr>
            <p:cNvPr id="46" name="object 46"/>
            <p:cNvSpPr/>
            <p:nvPr/>
          </p:nvSpPr>
          <p:spPr>
            <a:xfrm>
              <a:off x="3733800" y="2988564"/>
              <a:ext cx="1000125" cy="498475"/>
            </a:xfrm>
            <a:custGeom>
              <a:avLst/>
              <a:gdLst/>
              <a:ahLst/>
              <a:cxnLst/>
              <a:rect l="l" t="t" r="r" b="b"/>
              <a:pathLst>
                <a:path w="1000125" h="498475">
                  <a:moveTo>
                    <a:pt x="0" y="498348"/>
                  </a:moveTo>
                  <a:lnTo>
                    <a:pt x="999744" y="498348"/>
                  </a:lnTo>
                  <a:lnTo>
                    <a:pt x="999744" y="0"/>
                  </a:lnTo>
                  <a:lnTo>
                    <a:pt x="0" y="0"/>
                  </a:lnTo>
                  <a:lnTo>
                    <a:pt x="0" y="498348"/>
                  </a:lnTo>
                  <a:close/>
                </a:path>
              </a:pathLst>
            </a:custGeom>
            <a:ln w="12700">
              <a:solidFill>
                <a:srgbClr val="FFFFFF"/>
              </a:solidFill>
            </a:ln>
          </p:spPr>
          <p:txBody>
            <a:bodyPr wrap="square" lIns="0" tIns="0" rIns="0" bIns="0" rtlCol="0"/>
            <a:lstStyle/>
            <a:p>
              <a:endParaRPr/>
            </a:p>
          </p:txBody>
        </p:sp>
      </p:grpSp>
      <p:sp>
        <p:nvSpPr>
          <p:cNvPr id="47" name="object 47"/>
          <p:cNvSpPr txBox="1"/>
          <p:nvPr/>
        </p:nvSpPr>
        <p:spPr>
          <a:xfrm>
            <a:off x="3733800" y="2988564"/>
            <a:ext cx="1000125" cy="498475"/>
          </a:xfrm>
          <a:prstGeom prst="rect">
            <a:avLst/>
          </a:prstGeom>
        </p:spPr>
        <p:txBody>
          <a:bodyPr vert="horz" wrap="square" lIns="0" tIns="68580" rIns="0" bIns="0" rtlCol="0">
            <a:spAutoFit/>
          </a:bodyPr>
          <a:lstStyle/>
          <a:p>
            <a:pPr>
              <a:lnSpc>
                <a:spcPct val="100000"/>
              </a:lnSpc>
              <a:spcBef>
                <a:spcPts val="540"/>
              </a:spcBef>
            </a:pPr>
            <a:endParaRPr sz="800">
              <a:latin typeface="Times New Roman"/>
              <a:cs typeface="Times New Roman"/>
            </a:endParaRPr>
          </a:p>
          <a:p>
            <a:pPr algn="ctr">
              <a:lnSpc>
                <a:spcPct val="100000"/>
              </a:lnSpc>
            </a:pPr>
            <a:r>
              <a:rPr sz="800" b="1" spc="-10" dirty="0">
                <a:latin typeface="Times New Roman"/>
                <a:cs typeface="Times New Roman"/>
              </a:rPr>
              <a:t>Ro-</a:t>
            </a:r>
            <a:r>
              <a:rPr sz="800" b="1" spc="-25" dirty="0">
                <a:latin typeface="Times New Roman"/>
                <a:cs typeface="Times New Roman"/>
              </a:rPr>
              <a:t>Ro</a:t>
            </a:r>
            <a:endParaRPr sz="800">
              <a:latin typeface="Times New Roman"/>
              <a:cs typeface="Times New Roman"/>
            </a:endParaRPr>
          </a:p>
        </p:txBody>
      </p:sp>
      <p:grpSp>
        <p:nvGrpSpPr>
          <p:cNvPr id="48" name="object 48"/>
          <p:cNvGrpSpPr/>
          <p:nvPr/>
        </p:nvGrpSpPr>
        <p:grpSpPr>
          <a:xfrm>
            <a:off x="2518917" y="3690873"/>
            <a:ext cx="1012825" cy="513080"/>
            <a:chOff x="2518917" y="3690873"/>
            <a:chExt cx="1012825" cy="513080"/>
          </a:xfrm>
        </p:grpSpPr>
        <p:sp>
          <p:nvSpPr>
            <p:cNvPr id="49" name="object 49"/>
            <p:cNvSpPr/>
            <p:nvPr/>
          </p:nvSpPr>
          <p:spPr>
            <a:xfrm>
              <a:off x="2525267" y="3697223"/>
              <a:ext cx="1000125" cy="500380"/>
            </a:xfrm>
            <a:custGeom>
              <a:avLst/>
              <a:gdLst/>
              <a:ahLst/>
              <a:cxnLst/>
              <a:rect l="l" t="t" r="r" b="b"/>
              <a:pathLst>
                <a:path w="1000125" h="500379">
                  <a:moveTo>
                    <a:pt x="999744" y="0"/>
                  </a:moveTo>
                  <a:lnTo>
                    <a:pt x="0" y="0"/>
                  </a:lnTo>
                  <a:lnTo>
                    <a:pt x="0" y="499871"/>
                  </a:lnTo>
                  <a:lnTo>
                    <a:pt x="999744" y="499871"/>
                  </a:lnTo>
                  <a:lnTo>
                    <a:pt x="999744" y="0"/>
                  </a:lnTo>
                  <a:close/>
                </a:path>
              </a:pathLst>
            </a:custGeom>
            <a:solidFill>
              <a:srgbClr val="BADFE2"/>
            </a:solidFill>
          </p:spPr>
          <p:txBody>
            <a:bodyPr wrap="square" lIns="0" tIns="0" rIns="0" bIns="0" rtlCol="0"/>
            <a:lstStyle/>
            <a:p>
              <a:endParaRPr/>
            </a:p>
          </p:txBody>
        </p:sp>
        <p:sp>
          <p:nvSpPr>
            <p:cNvPr id="50" name="object 50"/>
            <p:cNvSpPr/>
            <p:nvPr/>
          </p:nvSpPr>
          <p:spPr>
            <a:xfrm>
              <a:off x="2525267" y="3697223"/>
              <a:ext cx="1000125" cy="500380"/>
            </a:xfrm>
            <a:custGeom>
              <a:avLst/>
              <a:gdLst/>
              <a:ahLst/>
              <a:cxnLst/>
              <a:rect l="l" t="t" r="r" b="b"/>
              <a:pathLst>
                <a:path w="1000125" h="500379">
                  <a:moveTo>
                    <a:pt x="0" y="499871"/>
                  </a:moveTo>
                  <a:lnTo>
                    <a:pt x="999744" y="499871"/>
                  </a:lnTo>
                  <a:lnTo>
                    <a:pt x="999744" y="0"/>
                  </a:lnTo>
                  <a:lnTo>
                    <a:pt x="0" y="0"/>
                  </a:lnTo>
                  <a:lnTo>
                    <a:pt x="0" y="499871"/>
                  </a:lnTo>
                  <a:close/>
                </a:path>
              </a:pathLst>
            </a:custGeom>
            <a:ln w="12699">
              <a:solidFill>
                <a:srgbClr val="FFFFFF"/>
              </a:solidFill>
            </a:ln>
          </p:spPr>
          <p:txBody>
            <a:bodyPr wrap="square" lIns="0" tIns="0" rIns="0" bIns="0" rtlCol="0"/>
            <a:lstStyle/>
            <a:p>
              <a:endParaRPr/>
            </a:p>
          </p:txBody>
        </p:sp>
      </p:grpSp>
      <p:sp>
        <p:nvSpPr>
          <p:cNvPr id="51" name="object 51"/>
          <p:cNvSpPr txBox="1"/>
          <p:nvPr/>
        </p:nvSpPr>
        <p:spPr>
          <a:xfrm>
            <a:off x="2525267" y="3697223"/>
            <a:ext cx="1000125" cy="500380"/>
          </a:xfrm>
          <a:prstGeom prst="rect">
            <a:avLst/>
          </a:prstGeom>
        </p:spPr>
        <p:txBody>
          <a:bodyPr vert="horz" wrap="square" lIns="0" tIns="69215" rIns="0" bIns="0" rtlCol="0">
            <a:spAutoFit/>
          </a:bodyPr>
          <a:lstStyle/>
          <a:p>
            <a:pPr>
              <a:lnSpc>
                <a:spcPct val="100000"/>
              </a:lnSpc>
              <a:spcBef>
                <a:spcPts val="545"/>
              </a:spcBef>
            </a:pPr>
            <a:endParaRPr sz="800">
              <a:latin typeface="Times New Roman"/>
              <a:cs typeface="Times New Roman"/>
            </a:endParaRPr>
          </a:p>
          <a:p>
            <a:pPr marL="1270" algn="ctr">
              <a:lnSpc>
                <a:spcPct val="100000"/>
              </a:lnSpc>
            </a:pPr>
            <a:r>
              <a:rPr sz="800" b="1" spc="-10" dirty="0">
                <a:latin typeface="Times New Roman"/>
                <a:cs typeface="Times New Roman"/>
              </a:rPr>
              <a:t>Tanker</a:t>
            </a:r>
            <a:endParaRPr sz="800">
              <a:latin typeface="Times New Roman"/>
              <a:cs typeface="Times New Roman"/>
            </a:endParaRPr>
          </a:p>
        </p:txBody>
      </p:sp>
      <p:grpSp>
        <p:nvGrpSpPr>
          <p:cNvPr id="52" name="object 52"/>
          <p:cNvGrpSpPr/>
          <p:nvPr/>
        </p:nvGrpSpPr>
        <p:grpSpPr>
          <a:xfrm>
            <a:off x="5541009" y="1563369"/>
            <a:ext cx="1010919" cy="513080"/>
            <a:chOff x="5541009" y="1563369"/>
            <a:chExt cx="1010919" cy="513080"/>
          </a:xfrm>
        </p:grpSpPr>
        <p:sp>
          <p:nvSpPr>
            <p:cNvPr id="53" name="object 53"/>
            <p:cNvSpPr/>
            <p:nvPr/>
          </p:nvSpPr>
          <p:spPr>
            <a:xfrm>
              <a:off x="5547359" y="1569719"/>
              <a:ext cx="998219" cy="500380"/>
            </a:xfrm>
            <a:custGeom>
              <a:avLst/>
              <a:gdLst/>
              <a:ahLst/>
              <a:cxnLst/>
              <a:rect l="l" t="t" r="r" b="b"/>
              <a:pathLst>
                <a:path w="998220" h="500380">
                  <a:moveTo>
                    <a:pt x="998219" y="0"/>
                  </a:moveTo>
                  <a:lnTo>
                    <a:pt x="0" y="0"/>
                  </a:lnTo>
                  <a:lnTo>
                    <a:pt x="0" y="499872"/>
                  </a:lnTo>
                  <a:lnTo>
                    <a:pt x="998219" y="499872"/>
                  </a:lnTo>
                  <a:lnTo>
                    <a:pt x="998219" y="0"/>
                  </a:lnTo>
                  <a:close/>
                </a:path>
              </a:pathLst>
            </a:custGeom>
            <a:solidFill>
              <a:srgbClr val="BADFE2"/>
            </a:solidFill>
          </p:spPr>
          <p:txBody>
            <a:bodyPr wrap="square" lIns="0" tIns="0" rIns="0" bIns="0" rtlCol="0"/>
            <a:lstStyle/>
            <a:p>
              <a:endParaRPr/>
            </a:p>
          </p:txBody>
        </p:sp>
        <p:sp>
          <p:nvSpPr>
            <p:cNvPr id="54" name="object 54"/>
            <p:cNvSpPr/>
            <p:nvPr/>
          </p:nvSpPr>
          <p:spPr>
            <a:xfrm>
              <a:off x="5547359" y="1569719"/>
              <a:ext cx="998219" cy="500380"/>
            </a:xfrm>
            <a:custGeom>
              <a:avLst/>
              <a:gdLst/>
              <a:ahLst/>
              <a:cxnLst/>
              <a:rect l="l" t="t" r="r" b="b"/>
              <a:pathLst>
                <a:path w="998220" h="500380">
                  <a:moveTo>
                    <a:pt x="0" y="499872"/>
                  </a:moveTo>
                  <a:lnTo>
                    <a:pt x="998219" y="499872"/>
                  </a:lnTo>
                  <a:lnTo>
                    <a:pt x="998219" y="0"/>
                  </a:lnTo>
                  <a:lnTo>
                    <a:pt x="0" y="0"/>
                  </a:lnTo>
                  <a:lnTo>
                    <a:pt x="0" y="499872"/>
                  </a:lnTo>
                  <a:close/>
                </a:path>
              </a:pathLst>
            </a:custGeom>
            <a:ln w="12700">
              <a:solidFill>
                <a:srgbClr val="FFFFFF"/>
              </a:solidFill>
            </a:ln>
          </p:spPr>
          <p:txBody>
            <a:bodyPr wrap="square" lIns="0" tIns="0" rIns="0" bIns="0" rtlCol="0"/>
            <a:lstStyle/>
            <a:p>
              <a:endParaRPr/>
            </a:p>
          </p:txBody>
        </p:sp>
      </p:grpSp>
      <p:sp>
        <p:nvSpPr>
          <p:cNvPr id="55" name="object 55"/>
          <p:cNvSpPr txBox="1"/>
          <p:nvPr/>
        </p:nvSpPr>
        <p:spPr>
          <a:xfrm>
            <a:off x="5547359" y="1569719"/>
            <a:ext cx="998219" cy="500380"/>
          </a:xfrm>
          <a:prstGeom prst="rect">
            <a:avLst/>
          </a:prstGeom>
        </p:spPr>
        <p:txBody>
          <a:bodyPr vert="horz" wrap="square" lIns="0" tIns="69215" rIns="0" bIns="0" rtlCol="0">
            <a:spAutoFit/>
          </a:bodyPr>
          <a:lstStyle/>
          <a:p>
            <a:pPr>
              <a:lnSpc>
                <a:spcPct val="100000"/>
              </a:lnSpc>
              <a:spcBef>
                <a:spcPts val="545"/>
              </a:spcBef>
            </a:pPr>
            <a:endParaRPr sz="800">
              <a:latin typeface="Times New Roman"/>
              <a:cs typeface="Times New Roman"/>
            </a:endParaRPr>
          </a:p>
          <a:p>
            <a:pPr marL="288925">
              <a:lnSpc>
                <a:spcPct val="100000"/>
              </a:lnSpc>
            </a:pPr>
            <a:r>
              <a:rPr sz="800" b="1" spc="-10" dirty="0">
                <a:latin typeface="Times New Roman"/>
                <a:cs typeface="Times New Roman"/>
              </a:rPr>
              <a:t>Havayolu</a:t>
            </a:r>
            <a:endParaRPr sz="800">
              <a:latin typeface="Times New Roman"/>
              <a:cs typeface="Times New Roman"/>
            </a:endParaRPr>
          </a:p>
        </p:txBody>
      </p:sp>
      <p:grpSp>
        <p:nvGrpSpPr>
          <p:cNvPr id="56" name="object 56"/>
          <p:cNvGrpSpPr/>
          <p:nvPr/>
        </p:nvGrpSpPr>
        <p:grpSpPr>
          <a:xfrm>
            <a:off x="4935982" y="2273554"/>
            <a:ext cx="1012825" cy="511175"/>
            <a:chOff x="4935982" y="2273554"/>
            <a:chExt cx="1012825" cy="511175"/>
          </a:xfrm>
        </p:grpSpPr>
        <p:sp>
          <p:nvSpPr>
            <p:cNvPr id="57" name="object 57"/>
            <p:cNvSpPr/>
            <p:nvPr/>
          </p:nvSpPr>
          <p:spPr>
            <a:xfrm>
              <a:off x="4942332" y="2279904"/>
              <a:ext cx="1000125" cy="498475"/>
            </a:xfrm>
            <a:custGeom>
              <a:avLst/>
              <a:gdLst/>
              <a:ahLst/>
              <a:cxnLst/>
              <a:rect l="l" t="t" r="r" b="b"/>
              <a:pathLst>
                <a:path w="1000125" h="498475">
                  <a:moveTo>
                    <a:pt x="999743" y="0"/>
                  </a:moveTo>
                  <a:lnTo>
                    <a:pt x="0" y="0"/>
                  </a:lnTo>
                  <a:lnTo>
                    <a:pt x="0" y="498348"/>
                  </a:lnTo>
                  <a:lnTo>
                    <a:pt x="999743" y="498348"/>
                  </a:lnTo>
                  <a:lnTo>
                    <a:pt x="999743" y="0"/>
                  </a:lnTo>
                  <a:close/>
                </a:path>
              </a:pathLst>
            </a:custGeom>
            <a:solidFill>
              <a:srgbClr val="BADFE2"/>
            </a:solidFill>
          </p:spPr>
          <p:txBody>
            <a:bodyPr wrap="square" lIns="0" tIns="0" rIns="0" bIns="0" rtlCol="0"/>
            <a:lstStyle/>
            <a:p>
              <a:endParaRPr/>
            </a:p>
          </p:txBody>
        </p:sp>
        <p:sp>
          <p:nvSpPr>
            <p:cNvPr id="58" name="object 58"/>
            <p:cNvSpPr/>
            <p:nvPr/>
          </p:nvSpPr>
          <p:spPr>
            <a:xfrm>
              <a:off x="4942332" y="2279904"/>
              <a:ext cx="1000125" cy="498475"/>
            </a:xfrm>
            <a:custGeom>
              <a:avLst/>
              <a:gdLst/>
              <a:ahLst/>
              <a:cxnLst/>
              <a:rect l="l" t="t" r="r" b="b"/>
              <a:pathLst>
                <a:path w="1000125" h="498475">
                  <a:moveTo>
                    <a:pt x="0" y="498348"/>
                  </a:moveTo>
                  <a:lnTo>
                    <a:pt x="999743" y="498348"/>
                  </a:lnTo>
                  <a:lnTo>
                    <a:pt x="999743" y="0"/>
                  </a:lnTo>
                  <a:lnTo>
                    <a:pt x="0" y="0"/>
                  </a:lnTo>
                  <a:lnTo>
                    <a:pt x="0" y="498348"/>
                  </a:lnTo>
                  <a:close/>
                </a:path>
              </a:pathLst>
            </a:custGeom>
            <a:ln w="12699">
              <a:solidFill>
                <a:srgbClr val="FFFFFF"/>
              </a:solidFill>
            </a:ln>
          </p:spPr>
          <p:txBody>
            <a:bodyPr wrap="square" lIns="0" tIns="0" rIns="0" bIns="0" rtlCol="0"/>
            <a:lstStyle/>
            <a:p>
              <a:endParaRPr/>
            </a:p>
          </p:txBody>
        </p:sp>
      </p:grpSp>
      <p:sp>
        <p:nvSpPr>
          <p:cNvPr id="59" name="object 59"/>
          <p:cNvSpPr txBox="1"/>
          <p:nvPr/>
        </p:nvSpPr>
        <p:spPr>
          <a:xfrm>
            <a:off x="4942332" y="2279904"/>
            <a:ext cx="1000125" cy="498475"/>
          </a:xfrm>
          <a:prstGeom prst="rect">
            <a:avLst/>
          </a:prstGeom>
        </p:spPr>
        <p:txBody>
          <a:bodyPr vert="horz" wrap="square" lIns="0" tIns="67945" rIns="0" bIns="0" rtlCol="0">
            <a:spAutoFit/>
          </a:bodyPr>
          <a:lstStyle/>
          <a:p>
            <a:pPr>
              <a:lnSpc>
                <a:spcPct val="100000"/>
              </a:lnSpc>
              <a:spcBef>
                <a:spcPts val="535"/>
              </a:spcBef>
            </a:pPr>
            <a:endParaRPr sz="800">
              <a:latin typeface="Times New Roman"/>
              <a:cs typeface="Times New Roman"/>
            </a:endParaRPr>
          </a:p>
          <a:p>
            <a:pPr marL="5080" algn="ctr">
              <a:lnSpc>
                <a:spcPct val="100000"/>
              </a:lnSpc>
            </a:pPr>
            <a:r>
              <a:rPr sz="800" b="1" spc="-20" dirty="0">
                <a:latin typeface="Times New Roman"/>
                <a:cs typeface="Times New Roman"/>
              </a:rPr>
              <a:t>Uçak</a:t>
            </a:r>
            <a:endParaRPr sz="800">
              <a:latin typeface="Times New Roman"/>
              <a:cs typeface="Times New Roman"/>
            </a:endParaRPr>
          </a:p>
        </p:txBody>
      </p:sp>
      <p:grpSp>
        <p:nvGrpSpPr>
          <p:cNvPr id="60" name="object 60"/>
          <p:cNvGrpSpPr/>
          <p:nvPr/>
        </p:nvGrpSpPr>
        <p:grpSpPr>
          <a:xfrm>
            <a:off x="6749542" y="1563369"/>
            <a:ext cx="1010919" cy="513080"/>
            <a:chOff x="6749542" y="1563369"/>
            <a:chExt cx="1010919" cy="513080"/>
          </a:xfrm>
        </p:grpSpPr>
        <p:sp>
          <p:nvSpPr>
            <p:cNvPr id="61" name="object 61"/>
            <p:cNvSpPr/>
            <p:nvPr/>
          </p:nvSpPr>
          <p:spPr>
            <a:xfrm>
              <a:off x="6755892" y="1569719"/>
              <a:ext cx="998219" cy="500380"/>
            </a:xfrm>
            <a:custGeom>
              <a:avLst/>
              <a:gdLst/>
              <a:ahLst/>
              <a:cxnLst/>
              <a:rect l="l" t="t" r="r" b="b"/>
              <a:pathLst>
                <a:path w="998220" h="500380">
                  <a:moveTo>
                    <a:pt x="998220" y="0"/>
                  </a:moveTo>
                  <a:lnTo>
                    <a:pt x="0" y="0"/>
                  </a:lnTo>
                  <a:lnTo>
                    <a:pt x="0" y="499872"/>
                  </a:lnTo>
                  <a:lnTo>
                    <a:pt x="998220" y="499872"/>
                  </a:lnTo>
                  <a:lnTo>
                    <a:pt x="998220" y="0"/>
                  </a:lnTo>
                  <a:close/>
                </a:path>
              </a:pathLst>
            </a:custGeom>
            <a:solidFill>
              <a:srgbClr val="BADFE2"/>
            </a:solidFill>
          </p:spPr>
          <p:txBody>
            <a:bodyPr wrap="square" lIns="0" tIns="0" rIns="0" bIns="0" rtlCol="0"/>
            <a:lstStyle/>
            <a:p>
              <a:endParaRPr/>
            </a:p>
          </p:txBody>
        </p:sp>
        <p:sp>
          <p:nvSpPr>
            <p:cNvPr id="62" name="object 62"/>
            <p:cNvSpPr/>
            <p:nvPr/>
          </p:nvSpPr>
          <p:spPr>
            <a:xfrm>
              <a:off x="6755892" y="1569719"/>
              <a:ext cx="998219" cy="500380"/>
            </a:xfrm>
            <a:custGeom>
              <a:avLst/>
              <a:gdLst/>
              <a:ahLst/>
              <a:cxnLst/>
              <a:rect l="l" t="t" r="r" b="b"/>
              <a:pathLst>
                <a:path w="998220" h="500380">
                  <a:moveTo>
                    <a:pt x="0" y="499872"/>
                  </a:moveTo>
                  <a:lnTo>
                    <a:pt x="998220" y="499872"/>
                  </a:lnTo>
                  <a:lnTo>
                    <a:pt x="998220" y="0"/>
                  </a:lnTo>
                  <a:lnTo>
                    <a:pt x="0" y="0"/>
                  </a:lnTo>
                  <a:lnTo>
                    <a:pt x="0" y="499872"/>
                  </a:lnTo>
                  <a:close/>
                </a:path>
              </a:pathLst>
            </a:custGeom>
            <a:ln w="12700">
              <a:solidFill>
                <a:srgbClr val="FFFFFF"/>
              </a:solidFill>
            </a:ln>
          </p:spPr>
          <p:txBody>
            <a:bodyPr wrap="square" lIns="0" tIns="0" rIns="0" bIns="0" rtlCol="0"/>
            <a:lstStyle/>
            <a:p>
              <a:endParaRPr/>
            </a:p>
          </p:txBody>
        </p:sp>
      </p:grpSp>
      <p:sp>
        <p:nvSpPr>
          <p:cNvPr id="63" name="object 63"/>
          <p:cNvSpPr txBox="1"/>
          <p:nvPr/>
        </p:nvSpPr>
        <p:spPr>
          <a:xfrm>
            <a:off x="6755892" y="1569719"/>
            <a:ext cx="998219" cy="500380"/>
          </a:xfrm>
          <a:prstGeom prst="rect">
            <a:avLst/>
          </a:prstGeom>
        </p:spPr>
        <p:txBody>
          <a:bodyPr vert="horz" wrap="square" lIns="0" tIns="69215" rIns="0" bIns="0" rtlCol="0">
            <a:spAutoFit/>
          </a:bodyPr>
          <a:lstStyle/>
          <a:p>
            <a:pPr>
              <a:lnSpc>
                <a:spcPct val="100000"/>
              </a:lnSpc>
              <a:spcBef>
                <a:spcPts val="545"/>
              </a:spcBef>
            </a:pPr>
            <a:endParaRPr sz="800">
              <a:latin typeface="Times New Roman"/>
              <a:cs typeface="Times New Roman"/>
            </a:endParaRPr>
          </a:p>
          <a:p>
            <a:pPr marL="267335">
              <a:lnSpc>
                <a:spcPct val="100000"/>
              </a:lnSpc>
            </a:pPr>
            <a:r>
              <a:rPr sz="800" b="1" spc="-10" dirty="0">
                <a:latin typeface="Times New Roman"/>
                <a:cs typeface="Times New Roman"/>
              </a:rPr>
              <a:t>Demiryolu</a:t>
            </a:r>
            <a:endParaRPr sz="800">
              <a:latin typeface="Times New Roman"/>
              <a:cs typeface="Times New Roman"/>
            </a:endParaRPr>
          </a:p>
        </p:txBody>
      </p:sp>
      <p:grpSp>
        <p:nvGrpSpPr>
          <p:cNvPr id="64" name="object 64"/>
          <p:cNvGrpSpPr/>
          <p:nvPr/>
        </p:nvGrpSpPr>
        <p:grpSpPr>
          <a:xfrm>
            <a:off x="6144514" y="2273554"/>
            <a:ext cx="1012825" cy="511175"/>
            <a:chOff x="6144514" y="2273554"/>
            <a:chExt cx="1012825" cy="511175"/>
          </a:xfrm>
        </p:grpSpPr>
        <p:sp>
          <p:nvSpPr>
            <p:cNvPr id="65" name="object 65"/>
            <p:cNvSpPr/>
            <p:nvPr/>
          </p:nvSpPr>
          <p:spPr>
            <a:xfrm>
              <a:off x="6150864" y="2279904"/>
              <a:ext cx="1000125" cy="498475"/>
            </a:xfrm>
            <a:custGeom>
              <a:avLst/>
              <a:gdLst/>
              <a:ahLst/>
              <a:cxnLst/>
              <a:rect l="l" t="t" r="r" b="b"/>
              <a:pathLst>
                <a:path w="1000125" h="498475">
                  <a:moveTo>
                    <a:pt x="999743" y="0"/>
                  </a:moveTo>
                  <a:lnTo>
                    <a:pt x="0" y="0"/>
                  </a:lnTo>
                  <a:lnTo>
                    <a:pt x="0" y="498348"/>
                  </a:lnTo>
                  <a:lnTo>
                    <a:pt x="999743" y="498348"/>
                  </a:lnTo>
                  <a:lnTo>
                    <a:pt x="999743" y="0"/>
                  </a:lnTo>
                  <a:close/>
                </a:path>
              </a:pathLst>
            </a:custGeom>
            <a:solidFill>
              <a:srgbClr val="BADFE2"/>
            </a:solidFill>
          </p:spPr>
          <p:txBody>
            <a:bodyPr wrap="square" lIns="0" tIns="0" rIns="0" bIns="0" rtlCol="0"/>
            <a:lstStyle/>
            <a:p>
              <a:endParaRPr/>
            </a:p>
          </p:txBody>
        </p:sp>
        <p:sp>
          <p:nvSpPr>
            <p:cNvPr id="66" name="object 66"/>
            <p:cNvSpPr/>
            <p:nvPr/>
          </p:nvSpPr>
          <p:spPr>
            <a:xfrm>
              <a:off x="6150864" y="2279904"/>
              <a:ext cx="1000125" cy="498475"/>
            </a:xfrm>
            <a:custGeom>
              <a:avLst/>
              <a:gdLst/>
              <a:ahLst/>
              <a:cxnLst/>
              <a:rect l="l" t="t" r="r" b="b"/>
              <a:pathLst>
                <a:path w="1000125" h="498475">
                  <a:moveTo>
                    <a:pt x="0" y="498348"/>
                  </a:moveTo>
                  <a:lnTo>
                    <a:pt x="999743" y="498348"/>
                  </a:lnTo>
                  <a:lnTo>
                    <a:pt x="999743" y="0"/>
                  </a:lnTo>
                  <a:lnTo>
                    <a:pt x="0" y="0"/>
                  </a:lnTo>
                  <a:lnTo>
                    <a:pt x="0" y="498348"/>
                  </a:lnTo>
                  <a:close/>
                </a:path>
              </a:pathLst>
            </a:custGeom>
            <a:ln w="12699">
              <a:solidFill>
                <a:srgbClr val="FFFFFF"/>
              </a:solidFill>
            </a:ln>
          </p:spPr>
          <p:txBody>
            <a:bodyPr wrap="square" lIns="0" tIns="0" rIns="0" bIns="0" rtlCol="0"/>
            <a:lstStyle/>
            <a:p>
              <a:endParaRPr/>
            </a:p>
          </p:txBody>
        </p:sp>
      </p:grpSp>
      <p:sp>
        <p:nvSpPr>
          <p:cNvPr id="67" name="object 67"/>
          <p:cNvSpPr txBox="1"/>
          <p:nvPr/>
        </p:nvSpPr>
        <p:spPr>
          <a:xfrm>
            <a:off x="6150864" y="2279904"/>
            <a:ext cx="1000125" cy="498475"/>
          </a:xfrm>
          <a:prstGeom prst="rect">
            <a:avLst/>
          </a:prstGeom>
        </p:spPr>
        <p:txBody>
          <a:bodyPr vert="horz" wrap="square" lIns="0" tIns="67945" rIns="0" bIns="0" rtlCol="0">
            <a:spAutoFit/>
          </a:bodyPr>
          <a:lstStyle/>
          <a:p>
            <a:pPr>
              <a:lnSpc>
                <a:spcPct val="100000"/>
              </a:lnSpc>
              <a:spcBef>
                <a:spcPts val="535"/>
              </a:spcBef>
            </a:pPr>
            <a:endParaRPr sz="800">
              <a:latin typeface="Times New Roman"/>
              <a:cs typeface="Times New Roman"/>
            </a:endParaRPr>
          </a:p>
          <a:p>
            <a:pPr marL="1905" algn="ctr">
              <a:lnSpc>
                <a:spcPct val="100000"/>
              </a:lnSpc>
            </a:pPr>
            <a:r>
              <a:rPr sz="800" b="1" spc="-20" dirty="0">
                <a:latin typeface="Times New Roman"/>
                <a:cs typeface="Times New Roman"/>
              </a:rPr>
              <a:t>Tren</a:t>
            </a:r>
            <a:endParaRPr sz="800">
              <a:latin typeface="Times New Roman"/>
              <a:cs typeface="Times New Roman"/>
            </a:endParaRPr>
          </a:p>
        </p:txBody>
      </p:sp>
      <p:grpSp>
        <p:nvGrpSpPr>
          <p:cNvPr id="68" name="object 68"/>
          <p:cNvGrpSpPr/>
          <p:nvPr/>
        </p:nvGrpSpPr>
        <p:grpSpPr>
          <a:xfrm>
            <a:off x="7958073" y="1563369"/>
            <a:ext cx="1010919" cy="513080"/>
            <a:chOff x="7958073" y="1563369"/>
            <a:chExt cx="1010919" cy="513080"/>
          </a:xfrm>
        </p:grpSpPr>
        <p:sp>
          <p:nvSpPr>
            <p:cNvPr id="69" name="object 69"/>
            <p:cNvSpPr/>
            <p:nvPr/>
          </p:nvSpPr>
          <p:spPr>
            <a:xfrm>
              <a:off x="7964423" y="1569719"/>
              <a:ext cx="998219" cy="500380"/>
            </a:xfrm>
            <a:custGeom>
              <a:avLst/>
              <a:gdLst/>
              <a:ahLst/>
              <a:cxnLst/>
              <a:rect l="l" t="t" r="r" b="b"/>
              <a:pathLst>
                <a:path w="998220" h="500380">
                  <a:moveTo>
                    <a:pt x="998220" y="0"/>
                  </a:moveTo>
                  <a:lnTo>
                    <a:pt x="0" y="0"/>
                  </a:lnTo>
                  <a:lnTo>
                    <a:pt x="0" y="499872"/>
                  </a:lnTo>
                  <a:lnTo>
                    <a:pt x="998220" y="499872"/>
                  </a:lnTo>
                  <a:lnTo>
                    <a:pt x="998220" y="0"/>
                  </a:lnTo>
                  <a:close/>
                </a:path>
              </a:pathLst>
            </a:custGeom>
            <a:solidFill>
              <a:srgbClr val="BADFE2"/>
            </a:solidFill>
          </p:spPr>
          <p:txBody>
            <a:bodyPr wrap="square" lIns="0" tIns="0" rIns="0" bIns="0" rtlCol="0"/>
            <a:lstStyle/>
            <a:p>
              <a:endParaRPr/>
            </a:p>
          </p:txBody>
        </p:sp>
        <p:sp>
          <p:nvSpPr>
            <p:cNvPr id="70" name="object 70"/>
            <p:cNvSpPr/>
            <p:nvPr/>
          </p:nvSpPr>
          <p:spPr>
            <a:xfrm>
              <a:off x="7964423" y="1569719"/>
              <a:ext cx="998219" cy="500380"/>
            </a:xfrm>
            <a:custGeom>
              <a:avLst/>
              <a:gdLst/>
              <a:ahLst/>
              <a:cxnLst/>
              <a:rect l="l" t="t" r="r" b="b"/>
              <a:pathLst>
                <a:path w="998220" h="500380">
                  <a:moveTo>
                    <a:pt x="0" y="499872"/>
                  </a:moveTo>
                  <a:lnTo>
                    <a:pt x="998220" y="499872"/>
                  </a:lnTo>
                  <a:lnTo>
                    <a:pt x="998220" y="0"/>
                  </a:lnTo>
                  <a:lnTo>
                    <a:pt x="0" y="0"/>
                  </a:lnTo>
                  <a:lnTo>
                    <a:pt x="0" y="499872"/>
                  </a:lnTo>
                  <a:close/>
                </a:path>
              </a:pathLst>
            </a:custGeom>
            <a:ln w="12700">
              <a:solidFill>
                <a:srgbClr val="FFFFFF"/>
              </a:solidFill>
            </a:ln>
          </p:spPr>
          <p:txBody>
            <a:bodyPr wrap="square" lIns="0" tIns="0" rIns="0" bIns="0" rtlCol="0"/>
            <a:lstStyle/>
            <a:p>
              <a:endParaRPr/>
            </a:p>
          </p:txBody>
        </p:sp>
      </p:grpSp>
      <p:sp>
        <p:nvSpPr>
          <p:cNvPr id="71" name="object 71"/>
          <p:cNvSpPr txBox="1"/>
          <p:nvPr/>
        </p:nvSpPr>
        <p:spPr>
          <a:xfrm>
            <a:off x="7964423" y="1569719"/>
            <a:ext cx="998219" cy="500380"/>
          </a:xfrm>
          <a:prstGeom prst="rect">
            <a:avLst/>
          </a:prstGeom>
        </p:spPr>
        <p:txBody>
          <a:bodyPr vert="horz" wrap="square" lIns="0" tIns="69215" rIns="0" bIns="0" rtlCol="0">
            <a:spAutoFit/>
          </a:bodyPr>
          <a:lstStyle/>
          <a:p>
            <a:pPr>
              <a:lnSpc>
                <a:spcPct val="100000"/>
              </a:lnSpc>
              <a:spcBef>
                <a:spcPts val="545"/>
              </a:spcBef>
            </a:pPr>
            <a:endParaRPr sz="800">
              <a:latin typeface="Times New Roman"/>
              <a:cs typeface="Times New Roman"/>
            </a:endParaRPr>
          </a:p>
          <a:p>
            <a:pPr marL="254000">
              <a:lnSpc>
                <a:spcPct val="100000"/>
              </a:lnSpc>
            </a:pPr>
            <a:r>
              <a:rPr sz="800" b="1" spc="-10" dirty="0">
                <a:latin typeface="Times New Roman"/>
                <a:cs typeface="Times New Roman"/>
              </a:rPr>
              <a:t>Intermodal</a:t>
            </a:r>
            <a:endParaRPr sz="800">
              <a:latin typeface="Times New Roman"/>
              <a:cs typeface="Times New Roman"/>
            </a:endParaRPr>
          </a:p>
        </p:txBody>
      </p:sp>
      <p:grpSp>
        <p:nvGrpSpPr>
          <p:cNvPr id="72" name="object 72"/>
          <p:cNvGrpSpPr/>
          <p:nvPr/>
        </p:nvGrpSpPr>
        <p:grpSpPr>
          <a:xfrm>
            <a:off x="7353045" y="2273554"/>
            <a:ext cx="1010919" cy="511175"/>
            <a:chOff x="7353045" y="2273554"/>
            <a:chExt cx="1010919" cy="511175"/>
          </a:xfrm>
        </p:grpSpPr>
        <p:sp>
          <p:nvSpPr>
            <p:cNvPr id="73" name="object 73"/>
            <p:cNvSpPr/>
            <p:nvPr/>
          </p:nvSpPr>
          <p:spPr>
            <a:xfrm>
              <a:off x="7359395" y="2279904"/>
              <a:ext cx="998219" cy="498475"/>
            </a:xfrm>
            <a:custGeom>
              <a:avLst/>
              <a:gdLst/>
              <a:ahLst/>
              <a:cxnLst/>
              <a:rect l="l" t="t" r="r" b="b"/>
              <a:pathLst>
                <a:path w="998220" h="498475">
                  <a:moveTo>
                    <a:pt x="998220" y="0"/>
                  </a:moveTo>
                  <a:lnTo>
                    <a:pt x="0" y="0"/>
                  </a:lnTo>
                  <a:lnTo>
                    <a:pt x="0" y="498348"/>
                  </a:lnTo>
                  <a:lnTo>
                    <a:pt x="998220" y="498348"/>
                  </a:lnTo>
                  <a:lnTo>
                    <a:pt x="998220" y="0"/>
                  </a:lnTo>
                  <a:close/>
                </a:path>
              </a:pathLst>
            </a:custGeom>
            <a:solidFill>
              <a:srgbClr val="BADFE2"/>
            </a:solidFill>
          </p:spPr>
          <p:txBody>
            <a:bodyPr wrap="square" lIns="0" tIns="0" rIns="0" bIns="0" rtlCol="0"/>
            <a:lstStyle/>
            <a:p>
              <a:endParaRPr/>
            </a:p>
          </p:txBody>
        </p:sp>
        <p:sp>
          <p:nvSpPr>
            <p:cNvPr id="74" name="object 74"/>
            <p:cNvSpPr/>
            <p:nvPr/>
          </p:nvSpPr>
          <p:spPr>
            <a:xfrm>
              <a:off x="7359395" y="2279904"/>
              <a:ext cx="998219" cy="498475"/>
            </a:xfrm>
            <a:custGeom>
              <a:avLst/>
              <a:gdLst/>
              <a:ahLst/>
              <a:cxnLst/>
              <a:rect l="l" t="t" r="r" b="b"/>
              <a:pathLst>
                <a:path w="998220" h="498475">
                  <a:moveTo>
                    <a:pt x="0" y="498348"/>
                  </a:moveTo>
                  <a:lnTo>
                    <a:pt x="998220" y="498348"/>
                  </a:lnTo>
                  <a:lnTo>
                    <a:pt x="998220" y="0"/>
                  </a:lnTo>
                  <a:lnTo>
                    <a:pt x="0" y="0"/>
                  </a:lnTo>
                  <a:lnTo>
                    <a:pt x="0" y="498348"/>
                  </a:lnTo>
                  <a:close/>
                </a:path>
              </a:pathLst>
            </a:custGeom>
            <a:ln w="12700">
              <a:solidFill>
                <a:srgbClr val="FFFFFF"/>
              </a:solidFill>
            </a:ln>
          </p:spPr>
          <p:txBody>
            <a:bodyPr wrap="square" lIns="0" tIns="0" rIns="0" bIns="0" rtlCol="0"/>
            <a:lstStyle/>
            <a:p>
              <a:endParaRPr/>
            </a:p>
          </p:txBody>
        </p:sp>
      </p:grpSp>
      <p:sp>
        <p:nvSpPr>
          <p:cNvPr id="75" name="object 75"/>
          <p:cNvSpPr txBox="1"/>
          <p:nvPr/>
        </p:nvSpPr>
        <p:spPr>
          <a:xfrm>
            <a:off x="7359395" y="2279904"/>
            <a:ext cx="998219" cy="498475"/>
          </a:xfrm>
          <a:prstGeom prst="rect">
            <a:avLst/>
          </a:prstGeom>
        </p:spPr>
        <p:txBody>
          <a:bodyPr vert="horz" wrap="square" lIns="0" tIns="75565" rIns="0" bIns="0" rtlCol="0">
            <a:spAutoFit/>
          </a:bodyPr>
          <a:lstStyle/>
          <a:p>
            <a:pPr marL="244475" marR="234950" indent="8890">
              <a:lnSpc>
                <a:spcPts val="919"/>
              </a:lnSpc>
              <a:spcBef>
                <a:spcPts val="595"/>
              </a:spcBef>
            </a:pPr>
            <a:r>
              <a:rPr sz="800" b="1" dirty="0">
                <a:latin typeface="Times New Roman"/>
                <a:cs typeface="Times New Roman"/>
              </a:rPr>
              <a:t>Kara-</a:t>
            </a:r>
            <a:r>
              <a:rPr sz="800" b="1" spc="-20" dirty="0">
                <a:latin typeface="Times New Roman"/>
                <a:cs typeface="Times New Roman"/>
              </a:rPr>
              <a:t>Hava</a:t>
            </a:r>
            <a:r>
              <a:rPr sz="800" b="1" spc="500" dirty="0">
                <a:latin typeface="Times New Roman"/>
                <a:cs typeface="Times New Roman"/>
              </a:rPr>
              <a:t> </a:t>
            </a:r>
            <a:r>
              <a:rPr sz="800" b="1" spc="-10" dirty="0">
                <a:latin typeface="Times New Roman"/>
                <a:cs typeface="Times New Roman"/>
              </a:rPr>
              <a:t>Deniz-</a:t>
            </a:r>
            <a:r>
              <a:rPr sz="800" b="1" spc="-20" dirty="0">
                <a:latin typeface="Times New Roman"/>
                <a:cs typeface="Times New Roman"/>
              </a:rPr>
              <a:t>Kara</a:t>
            </a:r>
            <a:endParaRPr sz="800">
              <a:latin typeface="Times New Roman"/>
              <a:cs typeface="Times New Roman"/>
            </a:endParaRPr>
          </a:p>
        </p:txBody>
      </p:sp>
      <p:pic>
        <p:nvPicPr>
          <p:cNvPr id="76" name="object 76"/>
          <p:cNvPicPr/>
          <p:nvPr/>
        </p:nvPicPr>
        <p:blipFill>
          <a:blip r:embed="rId2" cstate="print"/>
          <a:stretch>
            <a:fillRect/>
          </a:stretch>
        </p:blipFill>
        <p:spPr>
          <a:xfrm>
            <a:off x="324611" y="4361826"/>
            <a:ext cx="3881628" cy="2409304"/>
          </a:xfrm>
          <a:prstGeom prst="rect">
            <a:avLst/>
          </a:prstGeom>
        </p:spPr>
      </p:pic>
      <p:pic>
        <p:nvPicPr>
          <p:cNvPr id="77" name="object 77"/>
          <p:cNvPicPr/>
          <p:nvPr/>
        </p:nvPicPr>
        <p:blipFill>
          <a:blip r:embed="rId3" cstate="print"/>
          <a:stretch>
            <a:fillRect/>
          </a:stretch>
        </p:blipFill>
        <p:spPr>
          <a:xfrm>
            <a:off x="4963667" y="2912364"/>
            <a:ext cx="2481072" cy="2065020"/>
          </a:xfrm>
          <a:prstGeom prst="rect">
            <a:avLst/>
          </a:prstGeom>
        </p:spPr>
      </p:pic>
      <p:pic>
        <p:nvPicPr>
          <p:cNvPr id="78" name="object 78"/>
          <p:cNvPicPr/>
          <p:nvPr/>
        </p:nvPicPr>
        <p:blipFill>
          <a:blip r:embed="rId4" cstate="print"/>
          <a:stretch>
            <a:fillRect/>
          </a:stretch>
        </p:blipFill>
        <p:spPr>
          <a:xfrm>
            <a:off x="4963667" y="5042914"/>
            <a:ext cx="2481072" cy="172821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z="4400" spc="-70" dirty="0"/>
              <a:t>Taşıma</a:t>
            </a:r>
            <a:r>
              <a:rPr sz="4400" spc="-150" dirty="0"/>
              <a:t> </a:t>
            </a:r>
            <a:r>
              <a:rPr sz="4400" dirty="0"/>
              <a:t>Türünün</a:t>
            </a:r>
            <a:r>
              <a:rPr sz="4400" spc="-75" dirty="0"/>
              <a:t> </a:t>
            </a:r>
            <a:r>
              <a:rPr sz="4400" spc="-10" dirty="0"/>
              <a:t>Belirlenmesi</a:t>
            </a:r>
            <a:endParaRPr sz="4400"/>
          </a:p>
        </p:txBody>
      </p:sp>
      <p:pic>
        <p:nvPicPr>
          <p:cNvPr id="3" name="object 3"/>
          <p:cNvPicPr/>
          <p:nvPr/>
        </p:nvPicPr>
        <p:blipFill>
          <a:blip r:embed="rId2" cstate="print"/>
          <a:stretch>
            <a:fillRect/>
          </a:stretch>
        </p:blipFill>
        <p:spPr>
          <a:xfrm>
            <a:off x="956756" y="1645092"/>
            <a:ext cx="7375235" cy="377124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9999"/>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TotalTime>
  <Words>2857</Words>
  <Application>Microsoft Office PowerPoint</Application>
  <PresentationFormat>Ekran Gösterisi (4:3)</PresentationFormat>
  <Paragraphs>260</Paragraphs>
  <Slides>54</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54</vt:i4>
      </vt:variant>
    </vt:vector>
  </HeadingPairs>
  <TitlesOfParts>
    <vt:vector size="58" baseType="lpstr">
      <vt:lpstr>Aptos</vt:lpstr>
      <vt:lpstr>Arial</vt:lpstr>
      <vt:lpstr>Times New Roman</vt:lpstr>
      <vt:lpstr>Office Theme</vt:lpstr>
      <vt:lpstr>Dış Ticaret Uzmanlık Eğitimi 2026</vt:lpstr>
      <vt:lpstr>Taşımacılık ve Lojistik Nedir?</vt:lpstr>
      <vt:lpstr>PowerPoint Sunusu</vt:lpstr>
      <vt:lpstr>Taşıma Türleri (Modları)</vt:lpstr>
      <vt:lpstr>PowerPoint Sunusu</vt:lpstr>
      <vt:lpstr>Intermodal taşıma tek yüklemeyle ve aynı taşıma birimi içinde ürünlerin ellenmeden, birden çok taşıma yöntemleri ile taşınması olarak tanımlanmaktadır. Bunda konteynır taşımacılığı veya treylerin hiç açılmadan kara yolu, demir yolu veya deniz yolu ile taşınması kastedilmektedir. Hedef yüklemede ağzı kapatılan ünitenin teslim yerinde açılmasıdır.</vt:lpstr>
      <vt:lpstr>“Combined Taşımacılık” “Kombine taşımacılık” ise, önce intermodal taşımacılık şeklinde anlaşılmış ise de daha sonra enerji harcayan bir taşımacılık yöntemi ile enerji harcamayan diğer yöntemin birlikte kullanımı şeklinde açıklaması yapılmıştır. Ro-Ro gemisine yüklenen kamyonların veya trene yüklenen kamyonların durumu bu açıklamaya girmektedir.</vt:lpstr>
      <vt:lpstr>PowerPoint Sunusu</vt:lpstr>
      <vt:lpstr>Taşıma Türünün Belirlenmesi</vt:lpstr>
      <vt:lpstr>Taşıma Türünün Belirlenmesi</vt:lpstr>
      <vt:lpstr>DENİZYOLU TAŞIMACILIĞI</vt:lpstr>
      <vt:lpstr>PowerPoint Sunusu</vt:lpstr>
      <vt:lpstr>DENİZYOLU TAŞIMACILIĞI</vt:lpstr>
      <vt:lpstr>Conference Shipping</vt:lpstr>
      <vt:lpstr>Charter Shipping</vt:lpstr>
      <vt:lpstr>DENİZYOLU TAŞIMACILIĞI</vt:lpstr>
      <vt:lpstr>DENİZYOLU TAŞIMACILIĞI</vt:lpstr>
      <vt:lpstr>Konteyner</vt:lpstr>
      <vt:lpstr>Konteyner</vt:lpstr>
      <vt:lpstr>Konteyner Spesifikasyonu</vt:lpstr>
      <vt:lpstr>Konteyner Spesifikasyonu</vt:lpstr>
      <vt:lpstr>Forwarding Firmaları</vt:lpstr>
      <vt:lpstr>Freight Forwarder</vt:lpstr>
      <vt:lpstr>Freight Forwarder</vt:lpstr>
      <vt:lpstr>Tehlikeli Maddelerin Sınıflandırılması (HAZARD CLASS)</vt:lpstr>
      <vt:lpstr>PowerPoint Sunusu</vt:lpstr>
      <vt:lpstr>Taşıma Belgeleri</vt:lpstr>
      <vt:lpstr>Taşıma Belgeleri</vt:lpstr>
      <vt:lpstr>Deniz Konşimento Türleri</vt:lpstr>
      <vt:lpstr>Deniz Konşimento Türleri</vt:lpstr>
      <vt:lpstr>PowerPoint Sunusu</vt:lpstr>
      <vt:lpstr>Clean Bill of Lading</vt:lpstr>
      <vt:lpstr>Stale Bill of Lading</vt:lpstr>
      <vt:lpstr>Konşimento Setleri</vt:lpstr>
      <vt:lpstr>PowerPoint Sunusu</vt:lpstr>
      <vt:lpstr>PowerPoint Sunusu</vt:lpstr>
      <vt:lpstr>PowerPoint Sunusu</vt:lpstr>
      <vt:lpstr>PowerPoint Sunusu</vt:lpstr>
      <vt:lpstr>PowerPoint Sunusu</vt:lpstr>
      <vt:lpstr>PowerPoint Sunusu</vt:lpstr>
      <vt:lpstr>PowerPoint Sunusu</vt:lpstr>
      <vt:lpstr>HAVAYOLU TAŞIMACILIĞI</vt:lpstr>
      <vt:lpstr>Havayolu Taşımacılığı</vt:lpstr>
      <vt:lpstr>Havayolu Taşımacılığı</vt:lpstr>
      <vt:lpstr>Havayolu Taşımacılığı</vt:lpstr>
      <vt:lpstr>Havayolu Taşıma Senedi: (Air Waybill)</vt:lpstr>
      <vt:lpstr>Havayolu Taşıma Senedi: (Air Waybill)</vt:lpstr>
      <vt:lpstr>Karayolu Taşımacılığı</vt:lpstr>
      <vt:lpstr>KARAYOLU (ROAD TRANSPORT)</vt:lpstr>
      <vt:lpstr>Karayolu Taşımacılığı</vt:lpstr>
      <vt:lpstr>Karayolu Taşımacılığı</vt:lpstr>
      <vt:lpstr>Karayolu Taşımacılığı</vt:lpstr>
      <vt:lpstr>Karayolu Taşımacılığı</vt:lpstr>
      <vt:lpstr>CMR (Road Waybill)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Hikmet Sarmasik</cp:lastModifiedBy>
  <cp:revision>1</cp:revision>
  <dcterms:created xsi:type="dcterms:W3CDTF">2026-04-10T06:34:37Z</dcterms:created>
  <dcterms:modified xsi:type="dcterms:W3CDTF">2026-04-10T06:39:45Z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2024-05-15T00:00:00Z</vt:filetime>
  </property>
  <property fmtid="{D5CDD505-2E9C-101B-9397-08002B2CF9AE}" pid="3" name="Creator">
    <vt:lpwstr>Microsoft® PowerPoint® Microsoft 365 için</vt:lpwstr>
  </property>
  <property fmtid="{D5CDD505-2E9C-101B-9397-08002B2CF9AE}" pid="4" name="LastSaved">
    <vt:filetime>2026-04-10T00:00:00Z</vt:filetime>
  </property>
  <property fmtid="{D5CDD505-2E9C-101B-9397-08002B2CF9AE}" pid="5" name="Producer">
    <vt:lpwstr>Microsoft® PowerPoint® Microsoft 365 için</vt:lpwstr>
  </property>
</Properties>
</file>